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75" r:id="rId3"/>
    <p:sldId id="259" r:id="rId4"/>
    <p:sldId id="262" r:id="rId5"/>
    <p:sldId id="260" r:id="rId6"/>
    <p:sldId id="261" r:id="rId7"/>
    <p:sldId id="263" r:id="rId8"/>
    <p:sldId id="265" r:id="rId9"/>
    <p:sldId id="264" r:id="rId10"/>
    <p:sldId id="267" r:id="rId11"/>
    <p:sldId id="266" r:id="rId12"/>
    <p:sldId id="268" r:id="rId13"/>
    <p:sldId id="269" r:id="rId14"/>
    <p:sldId id="270" r:id="rId15"/>
    <p:sldId id="273" r:id="rId16"/>
    <p:sldId id="271" r:id="rId17"/>
    <p:sldId id="274" r:id="rId18"/>
    <p:sldId id="272" r:id="rId19"/>
    <p:sldId id="25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A0BCE4C5-B4F9-4473-9934-B0F327C1BFDD}">
          <p14:sldIdLst>
            <p14:sldId id="257"/>
          </p14:sldIdLst>
        </p14:section>
        <p14:section name="レジュメ" id="{BCED32DE-E8E0-4C06-B48C-CF01C4D7CFE1}">
          <p14:sldIdLst>
            <p14:sldId id="275"/>
          </p14:sldIdLst>
        </p14:section>
        <p14:section name="バージョン紹介" id="{7B7520A4-D729-4D87-980D-B9C8E79E8341}">
          <p14:sldIdLst>
            <p14:sldId id="259"/>
          </p14:sldIdLst>
        </p14:section>
        <p14:section name="経緯" id="{64D861A8-42B2-4895-83AD-0BD53CC8F894}">
          <p14:sldIdLst>
            <p14:sldId id="262"/>
            <p14:sldId id="260"/>
            <p14:sldId id="261"/>
            <p14:sldId id="263"/>
          </p14:sldIdLst>
        </p14:section>
        <p14:section name="説明" id="{822C2648-1A51-422B-9E07-9332F637D9AD}">
          <p14:sldIdLst>
            <p14:sldId id="265"/>
            <p14:sldId id="264"/>
            <p14:sldId id="267"/>
            <p14:sldId id="266"/>
            <p14:sldId id="268"/>
          </p14:sldIdLst>
        </p14:section>
        <p14:section name="実機説明" id="{7CCEC288-4706-40BD-99CB-CCFDC7E27C71}">
          <p14:sldIdLst>
            <p14:sldId id="269"/>
          </p14:sldIdLst>
        </p14:section>
        <p14:section name="今後の展望" id="{E5783B7B-7029-4413-9F3D-6E7898485BD3}">
          <p14:sldIdLst>
            <p14:sldId id="270"/>
            <p14:sldId id="273"/>
          </p14:sldIdLst>
        </p14:section>
        <p14:section name="今回学んだこと" id="{326A4645-AC70-4949-9990-62627C5E8819}">
          <p14:sldIdLst>
            <p14:sldId id="271"/>
            <p14:sldId id="274"/>
          </p14:sldIdLst>
        </p14:section>
        <p14:section name="質疑応答" id="{B999BF04-B61D-4B1D-A358-308BFDB3B172}">
          <p14:sldIdLst>
            <p14:sldId id="27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2123F-9524-40A7-9D9C-42681977199F}" type="datetimeFigureOut">
              <a:rPr kumimoji="1" lang="ja-JP" altLang="en-US" smtClean="0"/>
              <a:t>2024/7/12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0E6A7-5A49-4DAC-B8BF-F25829380F5C}" type="slidenum">
              <a:rPr kumimoji="1" lang="ja-JP" altLang="en-US" smtClean="0"/>
              <a:t>‹#›</a:t>
            </a:fld>
            <a:endParaRPr kumimoji="1" lang="ja-JP" altLang="en-US"/>
          </a:p>
        </p:txBody>
      </p:sp>
    </p:spTree>
    <p:extLst>
      <p:ext uri="{BB962C8B-B14F-4D97-AF65-F5344CB8AC3E}">
        <p14:creationId xmlns:p14="http://schemas.microsoft.com/office/powerpoint/2010/main" val="2452005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a:t>
            </a:fld>
            <a:endParaRPr kumimoji="1" lang="ja-JP" altLang="en-US"/>
          </a:p>
        </p:txBody>
      </p:sp>
    </p:spTree>
    <p:extLst>
      <p:ext uri="{BB962C8B-B14F-4D97-AF65-F5344CB8AC3E}">
        <p14:creationId xmlns:p14="http://schemas.microsoft.com/office/powerpoint/2010/main" val="245300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10</a:t>
            </a:fld>
            <a:endParaRPr kumimoji="1" lang="ja-JP" altLang="en-US"/>
          </a:p>
        </p:txBody>
      </p:sp>
    </p:spTree>
    <p:extLst>
      <p:ext uri="{BB962C8B-B14F-4D97-AF65-F5344CB8AC3E}">
        <p14:creationId xmlns:p14="http://schemas.microsoft.com/office/powerpoint/2010/main" val="249725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11</a:t>
            </a:fld>
            <a:endParaRPr kumimoji="1" lang="ja-JP" altLang="en-US"/>
          </a:p>
        </p:txBody>
      </p:sp>
    </p:spTree>
    <p:extLst>
      <p:ext uri="{BB962C8B-B14F-4D97-AF65-F5344CB8AC3E}">
        <p14:creationId xmlns:p14="http://schemas.microsoft.com/office/powerpoint/2010/main" val="351279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12</a:t>
            </a:fld>
            <a:endParaRPr kumimoji="1" lang="ja-JP" altLang="en-US"/>
          </a:p>
        </p:txBody>
      </p:sp>
    </p:spTree>
    <p:extLst>
      <p:ext uri="{BB962C8B-B14F-4D97-AF65-F5344CB8AC3E}">
        <p14:creationId xmlns:p14="http://schemas.microsoft.com/office/powerpoint/2010/main" val="148853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13</a:t>
            </a:fld>
            <a:endParaRPr kumimoji="1" lang="ja-JP" altLang="en-US"/>
          </a:p>
        </p:txBody>
      </p:sp>
    </p:spTree>
    <p:extLst>
      <p:ext uri="{BB962C8B-B14F-4D97-AF65-F5344CB8AC3E}">
        <p14:creationId xmlns:p14="http://schemas.microsoft.com/office/powerpoint/2010/main" val="164368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14</a:t>
            </a:fld>
            <a:endParaRPr kumimoji="1" lang="ja-JP" altLang="en-US"/>
          </a:p>
        </p:txBody>
      </p:sp>
    </p:spTree>
    <p:extLst>
      <p:ext uri="{BB962C8B-B14F-4D97-AF65-F5344CB8AC3E}">
        <p14:creationId xmlns:p14="http://schemas.microsoft.com/office/powerpoint/2010/main" val="894168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ショートカット機能とは、固定メッセージを設定しておくことでワンタップで現状を報告できるようになる機能のこと</a:t>
            </a:r>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15</a:t>
            </a:fld>
            <a:endParaRPr kumimoji="1" lang="ja-JP" altLang="en-US"/>
          </a:p>
        </p:txBody>
      </p:sp>
    </p:spTree>
    <p:extLst>
      <p:ext uri="{BB962C8B-B14F-4D97-AF65-F5344CB8AC3E}">
        <p14:creationId xmlns:p14="http://schemas.microsoft.com/office/powerpoint/2010/main" val="431794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16</a:t>
            </a:fld>
            <a:endParaRPr kumimoji="1" lang="ja-JP" altLang="en-US"/>
          </a:p>
        </p:txBody>
      </p:sp>
    </p:spTree>
    <p:extLst>
      <p:ext uri="{BB962C8B-B14F-4D97-AF65-F5344CB8AC3E}">
        <p14:creationId xmlns:p14="http://schemas.microsoft.com/office/powerpoint/2010/main" val="58729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失敗を恐れずに進めてみるようにする。→個人での開発だからこそ、経験を積む意味でも消えてしまっても何とかしよう！くらいの気持ちで挑戦することが大事だと思った。</a:t>
            </a:r>
            <a:endParaRPr kumimoji="1" lang="en-US" altLang="ja-JP" dirty="0"/>
          </a:p>
          <a:p>
            <a:r>
              <a:rPr kumimoji="1" lang="ja-JP" altLang="en-US" dirty="0"/>
              <a:t>使えるものは使う→もちろん確認をとってからにはなるが、生成</a:t>
            </a:r>
            <a:r>
              <a:rPr kumimoji="1" lang="en-US" altLang="ja-JP" dirty="0"/>
              <a:t>AI</a:t>
            </a:r>
            <a:r>
              <a:rPr kumimoji="1" lang="ja-JP" altLang="en-US" dirty="0"/>
              <a:t>など便利なツールは変な意地を張らずに適当に使い込んでみることが大事。また、モノではないが、先生方や先輩方にも、頼れる時には頼ることが大切なのではないかと感じた。</a:t>
            </a:r>
            <a:br>
              <a:rPr kumimoji="1" lang="en-US" altLang="ja-JP" dirty="0"/>
            </a:br>
            <a:r>
              <a:rPr kumimoji="1" lang="ja-JP" altLang="en-US" dirty="0"/>
              <a:t>始めに全体の計画書を作っておく→言わずもがな、ゴールがはっきりしていないと、考えながら作る必要もあるし、人に頼るときにも一貫性が無ければ教えを乞うのも難しくなってしまうと考えた。</a:t>
            </a:r>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17</a:t>
            </a:fld>
            <a:endParaRPr kumimoji="1" lang="ja-JP" altLang="en-US"/>
          </a:p>
        </p:txBody>
      </p:sp>
    </p:spTree>
    <p:extLst>
      <p:ext uri="{BB962C8B-B14F-4D97-AF65-F5344CB8AC3E}">
        <p14:creationId xmlns:p14="http://schemas.microsoft.com/office/powerpoint/2010/main" val="2733701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18</a:t>
            </a:fld>
            <a:endParaRPr kumimoji="1" lang="ja-JP" altLang="en-US"/>
          </a:p>
        </p:txBody>
      </p:sp>
    </p:spTree>
    <p:extLst>
      <p:ext uri="{BB962C8B-B14F-4D97-AF65-F5344CB8AC3E}">
        <p14:creationId xmlns:p14="http://schemas.microsoft.com/office/powerpoint/2010/main" val="2394404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実機説明は説明要素少なめ</a:t>
            </a:r>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2</a:t>
            </a:fld>
            <a:endParaRPr kumimoji="1" lang="ja-JP" altLang="en-US"/>
          </a:p>
        </p:txBody>
      </p:sp>
    </p:spTree>
    <p:extLst>
      <p:ext uri="{BB962C8B-B14F-4D97-AF65-F5344CB8AC3E}">
        <p14:creationId xmlns:p14="http://schemas.microsoft.com/office/powerpoint/2010/main" val="422079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3</a:t>
            </a:fld>
            <a:endParaRPr kumimoji="1" lang="ja-JP" altLang="en-US"/>
          </a:p>
        </p:txBody>
      </p:sp>
    </p:spTree>
    <p:extLst>
      <p:ext uri="{BB962C8B-B14F-4D97-AF65-F5344CB8AC3E}">
        <p14:creationId xmlns:p14="http://schemas.microsoft.com/office/powerpoint/2010/main" val="262999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4</a:t>
            </a:fld>
            <a:endParaRPr kumimoji="1" lang="ja-JP" altLang="en-US"/>
          </a:p>
        </p:txBody>
      </p:sp>
    </p:spTree>
    <p:extLst>
      <p:ext uri="{BB962C8B-B14F-4D97-AF65-F5344CB8AC3E}">
        <p14:creationId xmlns:p14="http://schemas.microsoft.com/office/powerpoint/2010/main" val="206071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実際にあった流れに沿って説明</a:t>
            </a:r>
            <a:endParaRPr kumimoji="1" lang="en-US" altLang="ja-JP" dirty="0"/>
          </a:p>
          <a:p>
            <a:r>
              <a:rPr kumimoji="1" lang="ja-JP" altLang="en-US" dirty="0"/>
              <a:t>それにあたって皆様に知っておいていただきたい事</a:t>
            </a:r>
            <a:endParaRPr kumimoji="1" lang="en-US" altLang="ja-JP" dirty="0"/>
          </a:p>
          <a:p>
            <a:r>
              <a:rPr kumimoji="1" lang="ja-JP" altLang="en-US" dirty="0"/>
              <a:t>まず前提として、我が家では連絡が大事</a:t>
            </a:r>
            <a:endParaRPr kumimoji="1" lang="en-US" altLang="ja-JP" dirty="0"/>
          </a:p>
          <a:p>
            <a:r>
              <a:rPr kumimoji="1" lang="ja-JP" altLang="en-US" dirty="0"/>
              <a:t>この日は車で出かけることは伝えていたが詳細を伝えられていなかった</a:t>
            </a:r>
            <a:endParaRPr kumimoji="1" lang="en-US" altLang="ja-JP" dirty="0"/>
          </a:p>
          <a:p>
            <a:r>
              <a:rPr kumimoji="1" lang="ja-JP" altLang="en-US" dirty="0"/>
              <a:t>午前</a:t>
            </a:r>
            <a:r>
              <a:rPr kumimoji="1" lang="en-US" altLang="ja-JP" dirty="0"/>
              <a:t>10</a:t>
            </a:r>
            <a:r>
              <a:rPr kumimoji="1" lang="ja-JP" altLang="en-US" dirty="0"/>
              <a:t>：</a:t>
            </a:r>
            <a:r>
              <a:rPr kumimoji="1" lang="en-US" altLang="ja-JP" dirty="0"/>
              <a:t>00</a:t>
            </a:r>
            <a:r>
              <a:rPr kumimoji="1" lang="ja-JP" altLang="en-US" dirty="0"/>
              <a:t>頃</a:t>
            </a:r>
            <a:endParaRPr kumimoji="1" lang="en-US" altLang="ja-JP"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5</a:t>
            </a:fld>
            <a:endParaRPr kumimoji="1" lang="ja-JP" altLang="en-US"/>
          </a:p>
        </p:txBody>
      </p:sp>
    </p:spTree>
    <p:extLst>
      <p:ext uri="{BB962C8B-B14F-4D97-AF65-F5344CB8AC3E}">
        <p14:creationId xmlns:p14="http://schemas.microsoft.com/office/powerpoint/2010/main" val="57807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報告をしておかないと、運転中に電話が来てしまったり、心配をかけてしまうこともあると考えました。</a:t>
            </a:r>
            <a:endParaRPr kumimoji="1" lang="en-US" altLang="ja-JP" dirty="0"/>
          </a:p>
          <a:p>
            <a:r>
              <a:rPr kumimoji="1" lang="ja-JP" altLang="en-US" dirty="0"/>
              <a:t>しかし、一つ一つ報告をしていては時間もかかってしまう。</a:t>
            </a:r>
            <a:endParaRPr kumimoji="1" lang="en-US" altLang="ja-JP" dirty="0"/>
          </a:p>
          <a:p>
            <a:r>
              <a:rPr kumimoji="1" lang="ja-JP" altLang="en-US" dirty="0"/>
              <a:t>また、加増野状況がわからない以上、むやみやたらにメッセージを送るのも気が引ける。</a:t>
            </a:r>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6</a:t>
            </a:fld>
            <a:endParaRPr kumimoji="1" lang="ja-JP" altLang="en-US"/>
          </a:p>
        </p:txBody>
      </p:sp>
    </p:spTree>
    <p:extLst>
      <p:ext uri="{BB962C8B-B14F-4D97-AF65-F5344CB8AC3E}">
        <p14:creationId xmlns:p14="http://schemas.microsoft.com/office/powerpoint/2010/main" val="230959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そう思い、今回の「状況報告アプリ」を制作しました。</a:t>
            </a:r>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7</a:t>
            </a:fld>
            <a:endParaRPr kumimoji="1" lang="ja-JP" altLang="en-US"/>
          </a:p>
        </p:txBody>
      </p:sp>
    </p:spTree>
    <p:extLst>
      <p:ext uri="{BB962C8B-B14F-4D97-AF65-F5344CB8AC3E}">
        <p14:creationId xmlns:p14="http://schemas.microsoft.com/office/powerpoint/2010/main" val="62887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8</a:t>
            </a:fld>
            <a:endParaRPr kumimoji="1" lang="ja-JP" altLang="en-US"/>
          </a:p>
        </p:txBody>
      </p:sp>
    </p:spTree>
    <p:extLst>
      <p:ext uri="{BB962C8B-B14F-4D97-AF65-F5344CB8AC3E}">
        <p14:creationId xmlns:p14="http://schemas.microsoft.com/office/powerpoint/2010/main" val="2873958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6E0E6A7-5A49-4DAC-B8BF-F25829380F5C}" type="slidenum">
              <a:rPr kumimoji="1" lang="ja-JP" altLang="en-US" smtClean="0"/>
              <a:t>9</a:t>
            </a:fld>
            <a:endParaRPr kumimoji="1" lang="ja-JP" altLang="en-US"/>
          </a:p>
        </p:txBody>
      </p:sp>
    </p:spTree>
    <p:extLst>
      <p:ext uri="{BB962C8B-B14F-4D97-AF65-F5344CB8AC3E}">
        <p14:creationId xmlns:p14="http://schemas.microsoft.com/office/powerpoint/2010/main" val="253638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82963-5AA4-A1A3-0123-A47C581ED1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BB0B26-66E2-95FE-1907-394A2F771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8DB23E-965B-2C35-0183-CF94933DBD85}"/>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905E8F80-940A-DA70-32DD-537B42B15F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284E7E-60FA-A118-7F2B-A93E60C788C9}"/>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64222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6D42F-E554-7DA7-E371-9D6646E5AD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A39903-A12B-5417-A2BD-92FC05AD307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6D3CA9-6184-C8E4-B354-8885A13A6963}"/>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92C072A0-20CC-96F1-4905-1BCDD17BE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A32F5E-C629-E40E-2FF5-2645E8B9C673}"/>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287390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6800BE-5B6A-E85F-2C55-F206B31B9D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0251FE-A1D7-7C0E-3429-29097EE82ED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D64928-4361-F825-76D6-2739394FCA19}"/>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FE54064D-D0E2-DF85-30AC-127D23A3A8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EEC356-B02E-1D59-9EF6-1B1E6A15D11C}"/>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298121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78585-12BC-10D7-DFCE-9821C2A66C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354354-B500-2C5C-18EE-6AC0AB4A27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A7FCCA-32F0-0C02-E1C7-04B05942A809}"/>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3D9B94C9-BE8E-0FBE-FD56-524D9B9FA2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880505-975E-75C1-12CC-CCBD4920B4CD}"/>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138558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E32ED-D150-2318-9BE4-EB16A08047D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EDFDF0-7AE4-3C92-5AA8-C524DE4FF0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C666EF-B5C1-38ED-2F8F-44902831C445}"/>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316FEDDD-FAEA-C0C1-5602-0930307276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70DC6-9232-360C-A8BA-033F66451BFC}"/>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406968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A46EB-B106-D003-9224-21BD581063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263383-E775-6268-5333-A779E26E53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B49D7C-722E-E8E7-73EB-260CD40D8C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3465FE-1505-8234-3784-47A097091BC4}"/>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92E20047-30EC-B0EC-B3C7-BC300A32B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57520D-CF04-2BCE-F56F-4E5F6D69ACF8}"/>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194468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5D1D3-8C94-F54C-C0EA-8925CA2619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B44CE-125B-59C1-37F7-BCE7AF95F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8727042-5C52-D0DB-3513-7849135FD0E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4FA68A-9CCD-3B79-F52F-9923C06AA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B74774-ED16-BCDC-EA7D-4398F268EE8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E582457-DED2-25EF-4F43-AC9B8DD0A638}"/>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8" name="フッター プレースホルダー 7">
            <a:extLst>
              <a:ext uri="{FF2B5EF4-FFF2-40B4-BE49-F238E27FC236}">
                <a16:creationId xmlns:a16="http://schemas.microsoft.com/office/drawing/2014/main" id="{F6985652-DD2B-DC0F-53B2-EFBB65EBA1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88254A-AF45-3526-169F-F7B762E3135A}"/>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236475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335F-940E-7012-2D13-0812A26FB09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FD6381-6B1A-2597-F7E9-2D63B61E05C5}"/>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4" name="フッター プレースホルダー 3">
            <a:extLst>
              <a:ext uri="{FF2B5EF4-FFF2-40B4-BE49-F238E27FC236}">
                <a16:creationId xmlns:a16="http://schemas.microsoft.com/office/drawing/2014/main" id="{B191F53E-D595-1E23-38C0-F5C737705F9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3973819-FC84-794C-591B-3A07EC1C5E94}"/>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140812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C1D86B5-114B-DF23-C622-A970521350D4}"/>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3" name="フッター プレースホルダー 2">
            <a:extLst>
              <a:ext uri="{FF2B5EF4-FFF2-40B4-BE49-F238E27FC236}">
                <a16:creationId xmlns:a16="http://schemas.microsoft.com/office/drawing/2014/main" id="{36DD2592-9232-D0CB-00A6-05C1B64B1C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F715E3-9CBC-FA3B-F693-EB3B9702B371}"/>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376018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ADF75-253B-6D5F-DDF4-018F0EF658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BDD578-DDD5-1B56-10C1-AD7A51BF5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8F81A69-2241-1D6B-A124-0F091551C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9995EA-EFF1-131B-A16B-5031ACBF2FBE}"/>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7D1EA7CC-2796-8B04-B76F-9EA9C310A8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8178A9-23CB-9B3F-7EE8-E2A7EFF1191F}"/>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190357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A71A2-BA59-140D-5C28-51B1F75405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A78C3D-7413-AA68-C816-8BF2738B8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CB6228D-83F7-3DE2-01CD-E8DD883D0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874D8C-6B55-C519-91E3-6B3225BB9A40}"/>
              </a:ext>
            </a:extLst>
          </p:cNvPr>
          <p:cNvSpPr>
            <a:spLocks noGrp="1"/>
          </p:cNvSpPr>
          <p:nvPr>
            <p:ph type="dt" sz="half" idx="10"/>
          </p:nvPr>
        </p:nvSpPr>
        <p:spPr/>
        <p:txBody>
          <a:bodyPr/>
          <a:lstStyle/>
          <a:p>
            <a:fld id="{97B6AF0D-A0F4-46E8-A437-B54059DE2A06}" type="datetimeFigureOut">
              <a:rPr kumimoji="1" lang="ja-JP" altLang="en-US" smtClean="0"/>
              <a:t>2024/7/12</a:t>
            </a:fld>
            <a:endParaRPr kumimoji="1" lang="ja-JP" altLang="en-US"/>
          </a:p>
        </p:txBody>
      </p:sp>
      <p:sp>
        <p:nvSpPr>
          <p:cNvPr id="6" name="フッター プレースホルダー 5">
            <a:extLst>
              <a:ext uri="{FF2B5EF4-FFF2-40B4-BE49-F238E27FC236}">
                <a16:creationId xmlns:a16="http://schemas.microsoft.com/office/drawing/2014/main" id="{1BC2FE53-89AE-5BD1-6D0A-E5C8E3C717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2DA646-90B8-6638-ECCB-35BDB590C2EC}"/>
              </a:ext>
            </a:extLst>
          </p:cNvPr>
          <p:cNvSpPr>
            <a:spLocks noGrp="1"/>
          </p:cNvSpPr>
          <p:nvPr>
            <p:ph type="sldNum" sz="quarter" idx="12"/>
          </p:nvPr>
        </p:nvSpPr>
        <p:spPr/>
        <p:txBody>
          <a:body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242065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88EEBD-6837-C4D7-209B-616683FDE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F93A53-F301-9D3D-AE23-CE475B70A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387B15-A7B9-039A-7C2D-B5A7E8A89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B6AF0D-A0F4-46E8-A437-B54059DE2A06}" type="datetimeFigureOut">
              <a:rPr kumimoji="1" lang="ja-JP" altLang="en-US" smtClean="0"/>
              <a:t>2024/7/12</a:t>
            </a:fld>
            <a:endParaRPr kumimoji="1" lang="ja-JP" altLang="en-US"/>
          </a:p>
        </p:txBody>
      </p:sp>
      <p:sp>
        <p:nvSpPr>
          <p:cNvPr id="5" name="フッター プレースホルダー 4">
            <a:extLst>
              <a:ext uri="{FF2B5EF4-FFF2-40B4-BE49-F238E27FC236}">
                <a16:creationId xmlns:a16="http://schemas.microsoft.com/office/drawing/2014/main" id="{2A033626-0C0E-173C-C66B-3B32F22E7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976372D-0A08-0825-7068-31EB7D277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8F7F-5C9A-4995-95C1-3282CD8724E6}" type="slidenum">
              <a:rPr kumimoji="1" lang="ja-JP" altLang="en-US" smtClean="0"/>
              <a:t>‹#›</a:t>
            </a:fld>
            <a:endParaRPr kumimoji="1" lang="ja-JP" altLang="en-US"/>
          </a:p>
        </p:txBody>
      </p:sp>
    </p:spTree>
    <p:extLst>
      <p:ext uri="{BB962C8B-B14F-4D97-AF65-F5344CB8AC3E}">
        <p14:creationId xmlns:p14="http://schemas.microsoft.com/office/powerpoint/2010/main" val="989293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8F79CF84-BB2C-B381-3336-1B00526C3C0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19" name="テキスト ボックス 18">
            <a:extLst>
              <a:ext uri="{FF2B5EF4-FFF2-40B4-BE49-F238E27FC236}">
                <a16:creationId xmlns:a16="http://schemas.microsoft.com/office/drawing/2014/main" id="{66963705-F8FB-8693-5B36-7A0CE09D99CE}"/>
              </a:ext>
            </a:extLst>
          </p:cNvPr>
          <p:cNvSpPr txBox="1"/>
          <p:nvPr/>
        </p:nvSpPr>
        <p:spPr>
          <a:xfrm>
            <a:off x="4208304" y="3075057"/>
            <a:ext cx="3775393" cy="707886"/>
          </a:xfrm>
          <a:prstGeom prst="rect">
            <a:avLst/>
          </a:prstGeom>
          <a:noFill/>
        </p:spPr>
        <p:txBody>
          <a:bodyPr wrap="none" rtlCol="0">
            <a:spAutoFit/>
          </a:bodyPr>
          <a:lstStyle/>
          <a:p>
            <a:r>
              <a:rPr kumimoji="1" lang="ja-JP" altLang="en-US" sz="4000" b="1" dirty="0">
                <a:latin typeface="メイリオ" panose="020B0604030504040204" pitchFamily="50" charset="-128"/>
                <a:ea typeface="メイリオ" panose="020B0604030504040204" pitchFamily="50" charset="-128"/>
              </a:rPr>
              <a:t>状況確認アプリ</a:t>
            </a:r>
          </a:p>
        </p:txBody>
      </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5080338" y="2376503"/>
            <a:ext cx="2031325" cy="461665"/>
          </a:xfrm>
          <a:prstGeom prst="rect">
            <a:avLst/>
          </a:prstGeom>
          <a:noFill/>
        </p:spPr>
        <p:txBody>
          <a:bodyPr wrap="none" rtlCol="0">
            <a:spAutoFit/>
          </a:bodyPr>
          <a:lstStyle/>
          <a:p>
            <a:r>
              <a:rPr lang="ja-JP" altLang="en-US" sz="2400" u="sng" dirty="0">
                <a:latin typeface="メイリオ" panose="020B0604030504040204" pitchFamily="50" charset="-128"/>
                <a:ea typeface="メイリオ" panose="020B0604030504040204" pitchFamily="50" charset="-128"/>
              </a:rPr>
              <a:t>今回の製作物</a:t>
            </a:r>
            <a:endParaRPr kumimoji="1" lang="ja-JP" altLang="en-US" sz="2400" u="sng"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FA32357-81F8-FB5C-5F1B-97E4B6E23BDC}"/>
              </a:ext>
            </a:extLst>
          </p:cNvPr>
          <p:cNvSpPr txBox="1"/>
          <p:nvPr/>
        </p:nvSpPr>
        <p:spPr>
          <a:xfrm>
            <a:off x="7385723" y="4410000"/>
            <a:ext cx="2646878"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製</a:t>
            </a:r>
            <a:r>
              <a:rPr kumimoji="1" lang="ja-JP" altLang="en-US" sz="2400" dirty="0">
                <a:latin typeface="メイリオ" panose="020B0604030504040204" pitchFamily="50" charset="-128"/>
                <a:ea typeface="メイリオ" panose="020B0604030504040204" pitchFamily="50" charset="-128"/>
              </a:rPr>
              <a:t>作者：鈴木一真</a:t>
            </a:r>
          </a:p>
        </p:txBody>
      </p:sp>
    </p:spTree>
    <p:extLst>
      <p:ext uri="{BB962C8B-B14F-4D97-AF65-F5344CB8AC3E}">
        <p14:creationId xmlns:p14="http://schemas.microsoft.com/office/powerpoint/2010/main" val="426932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2339102"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製作物の説明</a:t>
            </a:r>
          </a:p>
        </p:txBody>
      </p:sp>
      <p:sp>
        <p:nvSpPr>
          <p:cNvPr id="9" name="テキスト ボックス 8">
            <a:extLst>
              <a:ext uri="{FF2B5EF4-FFF2-40B4-BE49-F238E27FC236}">
                <a16:creationId xmlns:a16="http://schemas.microsoft.com/office/drawing/2014/main" id="{35D9635A-B2E1-0022-C6AE-A0A4ABED7BB3}"/>
              </a:ext>
            </a:extLst>
          </p:cNvPr>
          <p:cNvSpPr txBox="1"/>
          <p:nvPr/>
        </p:nvSpPr>
        <p:spPr>
          <a:xfrm>
            <a:off x="5888251" y="4283058"/>
            <a:ext cx="184731" cy="369332"/>
          </a:xfrm>
          <a:prstGeom prst="rect">
            <a:avLst/>
          </a:prstGeom>
          <a:noFill/>
        </p:spPr>
        <p:txBody>
          <a:bodyPr wrap="none" rtlCol="0">
            <a:spAutoFit/>
          </a:bodyPr>
          <a:lstStyle/>
          <a:p>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8F202196-DC9A-779E-4BFF-D4A3A90F52A2}"/>
              </a:ext>
            </a:extLst>
          </p:cNvPr>
          <p:cNvGrpSpPr/>
          <p:nvPr/>
        </p:nvGrpSpPr>
        <p:grpSpPr>
          <a:xfrm>
            <a:off x="2339400" y="1485198"/>
            <a:ext cx="7376190" cy="3938352"/>
            <a:chOff x="2339400" y="1485198"/>
            <a:chExt cx="7376190" cy="3938352"/>
          </a:xfrm>
        </p:grpSpPr>
        <p:pic>
          <p:nvPicPr>
            <p:cNvPr id="7" name="図 6">
              <a:extLst>
                <a:ext uri="{FF2B5EF4-FFF2-40B4-BE49-F238E27FC236}">
                  <a16:creationId xmlns:a16="http://schemas.microsoft.com/office/drawing/2014/main" id="{5BAB3F81-3262-19E8-4357-D30A834F31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39400" y="1952629"/>
              <a:ext cx="7376190" cy="3470921"/>
            </a:xfrm>
            <a:prstGeom prst="rect">
              <a:avLst/>
            </a:prstGeom>
          </p:spPr>
        </p:pic>
        <p:sp>
          <p:nvSpPr>
            <p:cNvPr id="6" name="テキスト ボックス 5">
              <a:extLst>
                <a:ext uri="{FF2B5EF4-FFF2-40B4-BE49-F238E27FC236}">
                  <a16:creationId xmlns:a16="http://schemas.microsoft.com/office/drawing/2014/main" id="{71500252-CF95-51D3-0F10-7588644A155F}"/>
                </a:ext>
              </a:extLst>
            </p:cNvPr>
            <p:cNvSpPr txBox="1"/>
            <p:nvPr/>
          </p:nvSpPr>
          <p:spPr>
            <a:xfrm>
              <a:off x="5234226" y="1485198"/>
              <a:ext cx="1723549" cy="461665"/>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確認画面１</a:t>
              </a:r>
              <a:endParaRPr kumimoji="1" lang="en-US" altLang="ja-JP" sz="2400" b="1" dirty="0">
                <a:latin typeface="メイリオ" panose="020B0604030504040204" pitchFamily="50" charset="-128"/>
                <a:ea typeface="メイリオ" panose="020B0604030504040204" pitchFamily="50" charset="-128"/>
              </a:endParaRPr>
            </a:p>
          </p:txBody>
        </p:sp>
      </p:grpSp>
      <p:sp>
        <p:nvSpPr>
          <p:cNvPr id="16" name="吹き出し: 線 15">
            <a:extLst>
              <a:ext uri="{FF2B5EF4-FFF2-40B4-BE49-F238E27FC236}">
                <a16:creationId xmlns:a16="http://schemas.microsoft.com/office/drawing/2014/main" id="{A9400B24-4FD3-59DE-21F4-EA28D18E2D03}"/>
              </a:ext>
            </a:extLst>
          </p:cNvPr>
          <p:cNvSpPr/>
          <p:nvPr/>
        </p:nvSpPr>
        <p:spPr>
          <a:xfrm>
            <a:off x="6773071" y="2436017"/>
            <a:ext cx="2179529" cy="461655"/>
          </a:xfrm>
          <a:prstGeom prst="borderCallout1">
            <a:avLst>
              <a:gd name="adj1" fmla="val 97436"/>
              <a:gd name="adj2" fmla="val 11782"/>
              <a:gd name="adj3" fmla="val 269871"/>
              <a:gd name="adj4" fmla="val -13046"/>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入力画面に移動</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421A2CC4-43D8-D83A-B9DD-B6781E2B6DEA}"/>
              </a:ext>
            </a:extLst>
          </p:cNvPr>
          <p:cNvSpPr/>
          <p:nvPr/>
        </p:nvSpPr>
        <p:spPr>
          <a:xfrm>
            <a:off x="5470461" y="3688089"/>
            <a:ext cx="1114067" cy="265389"/>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7030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2339102"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製作物の説明</a:t>
            </a:r>
          </a:p>
        </p:txBody>
      </p:sp>
      <p:sp>
        <p:nvSpPr>
          <p:cNvPr id="9" name="テキスト ボックス 8">
            <a:extLst>
              <a:ext uri="{FF2B5EF4-FFF2-40B4-BE49-F238E27FC236}">
                <a16:creationId xmlns:a16="http://schemas.microsoft.com/office/drawing/2014/main" id="{35D9635A-B2E1-0022-C6AE-A0A4ABED7BB3}"/>
              </a:ext>
            </a:extLst>
          </p:cNvPr>
          <p:cNvSpPr txBox="1"/>
          <p:nvPr/>
        </p:nvSpPr>
        <p:spPr>
          <a:xfrm>
            <a:off x="5888251" y="4283058"/>
            <a:ext cx="184731" cy="369332"/>
          </a:xfrm>
          <a:prstGeom prst="rect">
            <a:avLst/>
          </a:prstGeom>
          <a:noFill/>
        </p:spPr>
        <p:txBody>
          <a:bodyPr wrap="none" rtlCol="0">
            <a:spAutoFit/>
          </a:bodyPr>
          <a:lstStyle/>
          <a:p>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13C99D72-567E-7F04-2A55-9600CD9B5A33}"/>
              </a:ext>
            </a:extLst>
          </p:cNvPr>
          <p:cNvGrpSpPr/>
          <p:nvPr/>
        </p:nvGrpSpPr>
        <p:grpSpPr>
          <a:xfrm>
            <a:off x="2339400" y="1485198"/>
            <a:ext cx="7376190" cy="3944119"/>
            <a:chOff x="2339400" y="1485198"/>
            <a:chExt cx="7376190" cy="3944119"/>
          </a:xfrm>
        </p:grpSpPr>
        <p:pic>
          <p:nvPicPr>
            <p:cNvPr id="7" name="図 6" descr="グラフ が含まれている画像&#10;&#10;自動的に生成された説明">
              <a:extLst>
                <a:ext uri="{FF2B5EF4-FFF2-40B4-BE49-F238E27FC236}">
                  <a16:creationId xmlns:a16="http://schemas.microsoft.com/office/drawing/2014/main" id="{5BAB3F81-3262-19E8-4357-D30A834F3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400" y="1946863"/>
              <a:ext cx="7376190" cy="3482454"/>
            </a:xfrm>
            <a:prstGeom prst="rect">
              <a:avLst/>
            </a:prstGeom>
          </p:spPr>
        </p:pic>
        <p:sp>
          <p:nvSpPr>
            <p:cNvPr id="6" name="テキスト ボックス 5">
              <a:extLst>
                <a:ext uri="{FF2B5EF4-FFF2-40B4-BE49-F238E27FC236}">
                  <a16:creationId xmlns:a16="http://schemas.microsoft.com/office/drawing/2014/main" id="{71500252-CF95-51D3-0F10-7588644A155F}"/>
                </a:ext>
              </a:extLst>
            </p:cNvPr>
            <p:cNvSpPr txBox="1"/>
            <p:nvPr/>
          </p:nvSpPr>
          <p:spPr>
            <a:xfrm>
              <a:off x="5234226" y="1485198"/>
              <a:ext cx="1723549" cy="461665"/>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確認画面２</a:t>
              </a:r>
              <a:endParaRPr kumimoji="1" lang="en-US" altLang="ja-JP" sz="2400" b="1" dirty="0">
                <a:latin typeface="メイリオ" panose="020B0604030504040204" pitchFamily="50" charset="-128"/>
                <a:ea typeface="メイリオ" panose="020B0604030504040204" pitchFamily="50" charset="-128"/>
              </a:endParaRPr>
            </a:p>
          </p:txBody>
        </p:sp>
      </p:grpSp>
      <p:sp>
        <p:nvSpPr>
          <p:cNvPr id="11" name="正方形/長方形 10">
            <a:extLst>
              <a:ext uri="{FF2B5EF4-FFF2-40B4-BE49-F238E27FC236}">
                <a16:creationId xmlns:a16="http://schemas.microsoft.com/office/drawing/2014/main" id="{FEE225B2-DCD9-9B65-5FE3-4523F968F23C}"/>
              </a:ext>
            </a:extLst>
          </p:cNvPr>
          <p:cNvSpPr/>
          <p:nvPr/>
        </p:nvSpPr>
        <p:spPr>
          <a:xfrm>
            <a:off x="5012886" y="2739723"/>
            <a:ext cx="2029217" cy="2180464"/>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線 14">
            <a:extLst>
              <a:ext uri="{FF2B5EF4-FFF2-40B4-BE49-F238E27FC236}">
                <a16:creationId xmlns:a16="http://schemas.microsoft.com/office/drawing/2014/main" id="{D52E70FA-1CA5-E60A-855B-A5697361ED49}"/>
              </a:ext>
            </a:extLst>
          </p:cNvPr>
          <p:cNvSpPr/>
          <p:nvPr/>
        </p:nvSpPr>
        <p:spPr>
          <a:xfrm>
            <a:off x="7412168" y="2206313"/>
            <a:ext cx="2179529" cy="461655"/>
          </a:xfrm>
          <a:prstGeom prst="borderCallout1">
            <a:avLst>
              <a:gd name="adj1" fmla="val 45883"/>
              <a:gd name="adj2" fmla="val 288"/>
              <a:gd name="adj3" fmla="val 112500"/>
              <a:gd name="adj4" fmla="val -38333"/>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入力情報を表示</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6" name="吹き出し: 線 15">
            <a:extLst>
              <a:ext uri="{FF2B5EF4-FFF2-40B4-BE49-F238E27FC236}">
                <a16:creationId xmlns:a16="http://schemas.microsoft.com/office/drawing/2014/main" id="{A9400B24-4FD3-59DE-21F4-EA28D18E2D03}"/>
              </a:ext>
            </a:extLst>
          </p:cNvPr>
          <p:cNvSpPr/>
          <p:nvPr/>
        </p:nvSpPr>
        <p:spPr>
          <a:xfrm>
            <a:off x="7536059" y="3599127"/>
            <a:ext cx="2179529" cy="461655"/>
          </a:xfrm>
          <a:prstGeom prst="borderCallout1">
            <a:avLst>
              <a:gd name="adj1" fmla="val 100149"/>
              <a:gd name="adj2" fmla="val 47989"/>
              <a:gd name="adj3" fmla="val 332276"/>
              <a:gd name="adj4" fmla="val 66840"/>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入力画面に移動</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421A2CC4-43D8-D83A-B9DD-B6781E2B6DEA}"/>
              </a:ext>
            </a:extLst>
          </p:cNvPr>
          <p:cNvSpPr/>
          <p:nvPr/>
        </p:nvSpPr>
        <p:spPr>
          <a:xfrm>
            <a:off x="8738534" y="5129174"/>
            <a:ext cx="1114067" cy="265389"/>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0034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500"/>
                                        <p:tgtEl>
                                          <p:spTgt spid="18"/>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2339102"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製作物の説明</a:t>
            </a:r>
          </a:p>
        </p:txBody>
      </p:sp>
      <p:sp>
        <p:nvSpPr>
          <p:cNvPr id="9" name="テキスト ボックス 8">
            <a:extLst>
              <a:ext uri="{FF2B5EF4-FFF2-40B4-BE49-F238E27FC236}">
                <a16:creationId xmlns:a16="http://schemas.microsoft.com/office/drawing/2014/main" id="{35D9635A-B2E1-0022-C6AE-A0A4ABED7BB3}"/>
              </a:ext>
            </a:extLst>
          </p:cNvPr>
          <p:cNvSpPr txBox="1"/>
          <p:nvPr/>
        </p:nvSpPr>
        <p:spPr>
          <a:xfrm>
            <a:off x="5888251" y="4283058"/>
            <a:ext cx="184731" cy="369332"/>
          </a:xfrm>
          <a:prstGeom prst="rect">
            <a:avLst/>
          </a:prstGeom>
          <a:noFill/>
        </p:spPr>
        <p:txBody>
          <a:bodyPr wrap="none" rtlCol="0">
            <a:spAutoFit/>
          </a:bodyPr>
          <a:lstStyle/>
          <a:p>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22" name="グループ化 21">
            <a:extLst>
              <a:ext uri="{FF2B5EF4-FFF2-40B4-BE49-F238E27FC236}">
                <a16:creationId xmlns:a16="http://schemas.microsoft.com/office/drawing/2014/main" id="{1D7D7E6A-B60F-86BA-F388-9CD793ED4600}"/>
              </a:ext>
            </a:extLst>
          </p:cNvPr>
          <p:cNvGrpSpPr/>
          <p:nvPr/>
        </p:nvGrpSpPr>
        <p:grpSpPr>
          <a:xfrm>
            <a:off x="2339400" y="1485198"/>
            <a:ext cx="7376190" cy="3940275"/>
            <a:chOff x="2339400" y="1485198"/>
            <a:chExt cx="7376190" cy="3940275"/>
          </a:xfrm>
        </p:grpSpPr>
        <p:pic>
          <p:nvPicPr>
            <p:cNvPr id="7" name="図 6">
              <a:extLst>
                <a:ext uri="{FF2B5EF4-FFF2-40B4-BE49-F238E27FC236}">
                  <a16:creationId xmlns:a16="http://schemas.microsoft.com/office/drawing/2014/main" id="{5BAB3F81-3262-19E8-4357-D30A834F31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39400" y="1950707"/>
              <a:ext cx="7376190" cy="3474766"/>
            </a:xfrm>
            <a:prstGeom prst="rect">
              <a:avLst/>
            </a:prstGeom>
          </p:spPr>
        </p:pic>
        <p:sp>
          <p:nvSpPr>
            <p:cNvPr id="6" name="テキスト ボックス 5">
              <a:extLst>
                <a:ext uri="{FF2B5EF4-FFF2-40B4-BE49-F238E27FC236}">
                  <a16:creationId xmlns:a16="http://schemas.microsoft.com/office/drawing/2014/main" id="{71500252-CF95-51D3-0F10-7588644A155F}"/>
                </a:ext>
              </a:extLst>
            </p:cNvPr>
            <p:cNvSpPr txBox="1"/>
            <p:nvPr/>
          </p:nvSpPr>
          <p:spPr>
            <a:xfrm>
              <a:off x="5388114" y="1485198"/>
              <a:ext cx="1415772" cy="461665"/>
            </a:xfrm>
            <a:prstGeom prst="rect">
              <a:avLst/>
            </a:prstGeom>
            <a:noFill/>
          </p:spPr>
          <p:txBody>
            <a:bodyPr wrap="none" rtlCol="0">
              <a:spAutoFit/>
            </a:bodyPr>
            <a:lstStyle/>
            <a:p>
              <a:r>
                <a:rPr lang="ja-JP" altLang="en-US" sz="2400" b="1" dirty="0">
                  <a:latin typeface="メイリオ" panose="020B0604030504040204" pitchFamily="50" charset="-128"/>
                  <a:ea typeface="メイリオ" panose="020B0604030504040204" pitchFamily="50" charset="-128"/>
                </a:rPr>
                <a:t>入力画面</a:t>
              </a:r>
              <a:endParaRPr kumimoji="1" lang="en-US" altLang="ja-JP" sz="2400" b="1" dirty="0">
                <a:latin typeface="メイリオ" panose="020B0604030504040204" pitchFamily="50" charset="-128"/>
                <a:ea typeface="メイリオ" panose="020B0604030504040204" pitchFamily="50" charset="-128"/>
              </a:endParaRPr>
            </a:p>
          </p:txBody>
        </p:sp>
      </p:grpSp>
      <p:sp>
        <p:nvSpPr>
          <p:cNvPr id="11" name="正方形/長方形 10">
            <a:extLst>
              <a:ext uri="{FF2B5EF4-FFF2-40B4-BE49-F238E27FC236}">
                <a16:creationId xmlns:a16="http://schemas.microsoft.com/office/drawing/2014/main" id="{FEE225B2-DCD9-9B65-5FE3-4523F968F23C}"/>
              </a:ext>
            </a:extLst>
          </p:cNvPr>
          <p:cNvSpPr/>
          <p:nvPr/>
        </p:nvSpPr>
        <p:spPr>
          <a:xfrm>
            <a:off x="3544866" y="3429000"/>
            <a:ext cx="989556" cy="267204"/>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線 14">
            <a:extLst>
              <a:ext uri="{FF2B5EF4-FFF2-40B4-BE49-F238E27FC236}">
                <a16:creationId xmlns:a16="http://schemas.microsoft.com/office/drawing/2014/main" id="{D52E70FA-1CA5-E60A-855B-A5697361ED49}"/>
              </a:ext>
            </a:extLst>
          </p:cNvPr>
          <p:cNvSpPr/>
          <p:nvPr/>
        </p:nvSpPr>
        <p:spPr>
          <a:xfrm>
            <a:off x="5006236" y="2518586"/>
            <a:ext cx="2179529" cy="461655"/>
          </a:xfrm>
          <a:prstGeom prst="borderCallout1">
            <a:avLst>
              <a:gd name="adj1" fmla="val 45883"/>
              <a:gd name="adj2" fmla="val 288"/>
              <a:gd name="adj3" fmla="val 193899"/>
              <a:gd name="adj4" fmla="val -27988"/>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名前入力欄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6" name="吹き出し: 線 15">
            <a:extLst>
              <a:ext uri="{FF2B5EF4-FFF2-40B4-BE49-F238E27FC236}">
                <a16:creationId xmlns:a16="http://schemas.microsoft.com/office/drawing/2014/main" id="{A9400B24-4FD3-59DE-21F4-EA28D18E2D03}"/>
              </a:ext>
            </a:extLst>
          </p:cNvPr>
          <p:cNvSpPr/>
          <p:nvPr/>
        </p:nvSpPr>
        <p:spPr>
          <a:xfrm>
            <a:off x="5899849" y="4947224"/>
            <a:ext cx="2179529" cy="461655"/>
          </a:xfrm>
          <a:prstGeom prst="borderCallout1">
            <a:avLst>
              <a:gd name="adj1" fmla="val 51310"/>
              <a:gd name="adj2" fmla="val 99713"/>
              <a:gd name="adj3" fmla="val 69087"/>
              <a:gd name="adj4" fmla="val 128909"/>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確認画面に移動</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421A2CC4-43D8-D83A-B9DD-B6781E2B6DEA}"/>
              </a:ext>
            </a:extLst>
          </p:cNvPr>
          <p:cNvSpPr/>
          <p:nvPr/>
        </p:nvSpPr>
        <p:spPr>
          <a:xfrm>
            <a:off x="8738535" y="5148197"/>
            <a:ext cx="977056" cy="246366"/>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AF2D6F2-34B5-1474-C691-694B59B1CFF4}"/>
              </a:ext>
            </a:extLst>
          </p:cNvPr>
          <p:cNvSpPr/>
          <p:nvPr/>
        </p:nvSpPr>
        <p:spPr>
          <a:xfrm>
            <a:off x="3544865" y="3696352"/>
            <a:ext cx="4985359" cy="275278"/>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線 18">
            <a:extLst>
              <a:ext uri="{FF2B5EF4-FFF2-40B4-BE49-F238E27FC236}">
                <a16:creationId xmlns:a16="http://schemas.microsoft.com/office/drawing/2014/main" id="{827AD7EB-BD11-9A98-1EDC-5BEF2B7A7354}"/>
              </a:ext>
            </a:extLst>
          </p:cNvPr>
          <p:cNvSpPr/>
          <p:nvPr/>
        </p:nvSpPr>
        <p:spPr>
          <a:xfrm>
            <a:off x="6473576" y="3096518"/>
            <a:ext cx="2179529" cy="461655"/>
          </a:xfrm>
          <a:prstGeom prst="borderCallout1">
            <a:avLst>
              <a:gd name="adj1" fmla="val 45883"/>
              <a:gd name="adj2" fmla="val 288"/>
              <a:gd name="adj3" fmla="val 131493"/>
              <a:gd name="adj4" fmla="val -20517"/>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状態入力欄</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E2D0E21D-6572-9BCC-F97E-5F5B41DDE50F}"/>
              </a:ext>
            </a:extLst>
          </p:cNvPr>
          <p:cNvSpPr/>
          <p:nvPr/>
        </p:nvSpPr>
        <p:spPr>
          <a:xfrm>
            <a:off x="5814330" y="4067937"/>
            <a:ext cx="423632" cy="215120"/>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吹き出し: 線 20">
            <a:extLst>
              <a:ext uri="{FF2B5EF4-FFF2-40B4-BE49-F238E27FC236}">
                <a16:creationId xmlns:a16="http://schemas.microsoft.com/office/drawing/2014/main" id="{D351B892-FA50-3AC8-ADB5-D77583621A52}"/>
              </a:ext>
            </a:extLst>
          </p:cNvPr>
          <p:cNvSpPr/>
          <p:nvPr/>
        </p:nvSpPr>
        <p:spPr>
          <a:xfrm>
            <a:off x="2803689" y="4626494"/>
            <a:ext cx="2179529" cy="461655"/>
          </a:xfrm>
          <a:prstGeom prst="borderCallout1">
            <a:avLst>
              <a:gd name="adj1" fmla="val 40456"/>
              <a:gd name="adj2" fmla="val 99713"/>
              <a:gd name="adj3" fmla="val -93710"/>
              <a:gd name="adj4" fmla="val 136954"/>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入力を確定</a:t>
            </a:r>
          </a:p>
        </p:txBody>
      </p:sp>
    </p:spTree>
    <p:extLst>
      <p:ext uri="{BB962C8B-B14F-4D97-AF65-F5344CB8AC3E}">
        <p14:creationId xmlns:p14="http://schemas.microsoft.com/office/powerpoint/2010/main" val="2660675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500"/>
                                        <p:tgtEl>
                                          <p:spTgt spid="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heel(1)">
                                      <p:cBhvr>
                                        <p:cTn id="25" dur="500"/>
                                        <p:tgtEl>
                                          <p:spTgt spid="2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500"/>
                                        <p:tgtEl>
                                          <p:spTgt spid="18"/>
                                        </p:tgtEl>
                                      </p:cBhvr>
                                    </p:animEffect>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8" grpId="0" animBg="1"/>
      <p:bldP spid="4"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5182930" y="3136611"/>
            <a:ext cx="1826141" cy="584775"/>
          </a:xfrm>
          <a:prstGeom prst="rect">
            <a:avLst/>
          </a:prstGeom>
          <a:noFill/>
        </p:spPr>
        <p:txBody>
          <a:bodyPr wrap="none" rtlCol="0">
            <a:spAutoFit/>
          </a:bodyPr>
          <a:lstStyle/>
          <a:p>
            <a:r>
              <a:rPr kumimoji="1" lang="ja-JP" altLang="en-US" sz="3200" b="1" u="sng" dirty="0">
                <a:latin typeface="メイリオ" panose="020B0604030504040204" pitchFamily="50" charset="-128"/>
                <a:ea typeface="メイリオ" panose="020B0604030504040204" pitchFamily="50" charset="-128"/>
              </a:rPr>
              <a:t>実機説明</a:t>
            </a:r>
          </a:p>
        </p:txBody>
      </p:sp>
    </p:spTree>
    <p:extLst>
      <p:ext uri="{BB962C8B-B14F-4D97-AF65-F5344CB8AC3E}">
        <p14:creationId xmlns:p14="http://schemas.microsoft.com/office/powerpoint/2010/main" val="40308507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4977745" y="3136611"/>
            <a:ext cx="2236510" cy="584775"/>
          </a:xfrm>
          <a:prstGeom prst="rect">
            <a:avLst/>
          </a:prstGeom>
          <a:noFill/>
        </p:spPr>
        <p:txBody>
          <a:bodyPr wrap="none" rtlCol="0">
            <a:spAutoFit/>
          </a:bodyPr>
          <a:lstStyle/>
          <a:p>
            <a:r>
              <a:rPr kumimoji="1" lang="ja-JP" altLang="en-US" sz="3200" b="1" u="sng" dirty="0">
                <a:latin typeface="メイリオ" panose="020B0604030504040204" pitchFamily="50" charset="-128"/>
                <a:ea typeface="メイリオ" panose="020B0604030504040204" pitchFamily="50" charset="-128"/>
              </a:rPr>
              <a:t>今後の展望</a:t>
            </a:r>
          </a:p>
        </p:txBody>
      </p:sp>
    </p:spTree>
    <p:extLst>
      <p:ext uri="{BB962C8B-B14F-4D97-AF65-F5344CB8AC3E}">
        <p14:creationId xmlns:p14="http://schemas.microsoft.com/office/powerpoint/2010/main" val="10634506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1980029" cy="523220"/>
          </a:xfrm>
          <a:prstGeom prst="rect">
            <a:avLst/>
          </a:prstGeom>
          <a:noFill/>
        </p:spPr>
        <p:txBody>
          <a:bodyPr wrap="none" rtlCol="0">
            <a:spAutoFit/>
          </a:bodyPr>
          <a:lstStyle/>
          <a:p>
            <a:r>
              <a:rPr lang="ja-JP" altLang="en-US" sz="2800" b="1" u="sng" dirty="0">
                <a:latin typeface="メイリオ" panose="020B0604030504040204" pitchFamily="50" charset="-128"/>
                <a:ea typeface="メイリオ" panose="020B0604030504040204" pitchFamily="50" charset="-128"/>
              </a:rPr>
              <a:t>今後の展望</a:t>
            </a:r>
            <a:endParaRPr kumimoji="1" lang="ja-JP" altLang="en-US" sz="2800" b="1" u="sng"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1500252-CF95-51D3-0F10-7588644A155F}"/>
              </a:ext>
            </a:extLst>
          </p:cNvPr>
          <p:cNvSpPr txBox="1"/>
          <p:nvPr/>
        </p:nvSpPr>
        <p:spPr>
          <a:xfrm>
            <a:off x="1925628" y="1582341"/>
            <a:ext cx="8340745" cy="3693319"/>
          </a:xfrm>
          <a:prstGeom prst="rect">
            <a:avLst/>
          </a:prstGeom>
          <a:noFill/>
        </p:spPr>
        <p:txBody>
          <a:bodyPr wrap="none" rtlCol="0">
            <a:spAutoFit/>
          </a:bodyPr>
          <a:lstStyle/>
          <a:p>
            <a:pPr marL="457200" indent="-457200">
              <a:lnSpc>
                <a:spcPct val="200000"/>
              </a:lnSpc>
              <a:buFont typeface="+mj-lt"/>
              <a:buAutoNum type="arabicPeriod"/>
            </a:pPr>
            <a:r>
              <a:rPr lang="ja-JP" altLang="en-US" sz="2400" dirty="0">
                <a:latin typeface="メイリオ" panose="020B0604030504040204" pitchFamily="50" charset="-128"/>
                <a:ea typeface="メイリオ" panose="020B0604030504040204" pitchFamily="50" charset="-128"/>
              </a:rPr>
              <a:t>データベースを使い、データを保存できるようにする。</a:t>
            </a:r>
            <a:endParaRPr lang="en-US" altLang="ja-JP" sz="2400" dirty="0">
              <a:latin typeface="メイリオ" panose="020B0604030504040204" pitchFamily="50" charset="-128"/>
              <a:ea typeface="メイリオ" panose="020B0604030504040204" pitchFamily="50" charset="-128"/>
            </a:endParaRPr>
          </a:p>
          <a:p>
            <a:pPr marL="457200" indent="-457200">
              <a:lnSpc>
                <a:spcPct val="200000"/>
              </a:lnSpc>
              <a:buFont typeface="+mj-lt"/>
              <a:buAutoNum type="arabicPeriod"/>
            </a:pPr>
            <a:r>
              <a:rPr lang="ja-JP" altLang="en-US" sz="2400" dirty="0">
                <a:latin typeface="メイリオ" panose="020B0604030504040204" pitchFamily="50" charset="-128"/>
                <a:ea typeface="メイリオ" panose="020B0604030504040204" pitchFamily="50" charset="-128"/>
              </a:rPr>
              <a:t>スマートフォンでも使えるように、実機テストをする。</a:t>
            </a:r>
            <a:endParaRPr lang="en-US" altLang="ja-JP" sz="2400" dirty="0">
              <a:latin typeface="メイリオ" panose="020B0604030504040204" pitchFamily="50" charset="-128"/>
              <a:ea typeface="メイリオ" panose="020B0604030504040204" pitchFamily="50" charset="-128"/>
            </a:endParaRPr>
          </a:p>
          <a:p>
            <a:pPr marL="457200" indent="-457200">
              <a:lnSpc>
                <a:spcPct val="200000"/>
              </a:lnSpc>
              <a:buFont typeface="+mj-lt"/>
              <a:buAutoNum type="arabicPeriod"/>
            </a:pPr>
            <a:r>
              <a:rPr lang="ja-JP" altLang="en-US" sz="2400" dirty="0">
                <a:latin typeface="メイリオ" panose="020B0604030504040204" pitchFamily="50" charset="-128"/>
                <a:ea typeface="メイリオ" panose="020B0604030504040204" pitchFamily="50" charset="-128"/>
              </a:rPr>
              <a:t>サーバーを立て、どこからでも使えるようにする。</a:t>
            </a:r>
            <a:endParaRPr lang="en-US" altLang="ja-JP" sz="2400" dirty="0">
              <a:latin typeface="メイリオ" panose="020B0604030504040204" pitchFamily="50" charset="-128"/>
              <a:ea typeface="メイリオ" panose="020B0604030504040204" pitchFamily="50" charset="-128"/>
            </a:endParaRPr>
          </a:p>
          <a:p>
            <a:pPr marL="457200" indent="-457200">
              <a:lnSpc>
                <a:spcPct val="200000"/>
              </a:lnSpc>
              <a:buFont typeface="+mj-lt"/>
              <a:buAutoNum type="arabicPeriod"/>
            </a:pPr>
            <a:r>
              <a:rPr lang="ja-JP" altLang="en-US" sz="2400" dirty="0">
                <a:latin typeface="メイリオ" panose="020B0604030504040204" pitchFamily="50" charset="-128"/>
                <a:ea typeface="メイリオ" panose="020B0604030504040204" pitchFamily="50" charset="-128"/>
              </a:rPr>
              <a:t>ログイン機能や、ショートカット機能を実装する。</a:t>
            </a:r>
            <a:endParaRPr lang="en-US" altLang="ja-JP" sz="2400" dirty="0">
              <a:latin typeface="メイリオ" panose="020B0604030504040204" pitchFamily="50" charset="-128"/>
              <a:ea typeface="メイリオ" panose="020B0604030504040204" pitchFamily="50" charset="-128"/>
            </a:endParaRPr>
          </a:p>
          <a:p>
            <a:pPr marL="457200" indent="-457200">
              <a:lnSpc>
                <a:spcPct val="200000"/>
              </a:lnSpc>
              <a:buFont typeface="+mj-lt"/>
              <a:buAutoNum type="arabicPeriod"/>
            </a:pPr>
            <a:r>
              <a:rPr lang="ja-JP" altLang="en-US" sz="2400" dirty="0">
                <a:latin typeface="メイリオ" panose="020B0604030504040204" pitchFamily="50" charset="-128"/>
                <a:ea typeface="メイリオ" panose="020B0604030504040204" pitchFamily="50" charset="-128"/>
              </a:rPr>
              <a:t>デザインの見直し、ログをさかのぼれるようにする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964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4567377" y="3136611"/>
            <a:ext cx="3057247" cy="584775"/>
          </a:xfrm>
          <a:prstGeom prst="rect">
            <a:avLst/>
          </a:prstGeom>
          <a:noFill/>
        </p:spPr>
        <p:txBody>
          <a:bodyPr wrap="none" rtlCol="0">
            <a:spAutoFit/>
          </a:bodyPr>
          <a:lstStyle/>
          <a:p>
            <a:r>
              <a:rPr kumimoji="1" lang="ja-JP" altLang="en-US" sz="3200" b="1" u="sng" dirty="0">
                <a:latin typeface="メイリオ" panose="020B0604030504040204" pitchFamily="50" charset="-128"/>
                <a:ea typeface="メイリオ" panose="020B0604030504040204" pitchFamily="50" charset="-128"/>
              </a:rPr>
              <a:t>今回</a:t>
            </a:r>
            <a:r>
              <a:rPr lang="ja-JP" altLang="en-US" sz="3200" b="1" u="sng" dirty="0">
                <a:latin typeface="メイリオ" panose="020B0604030504040204" pitchFamily="50" charset="-128"/>
                <a:ea typeface="メイリオ" panose="020B0604030504040204" pitchFamily="50" charset="-128"/>
              </a:rPr>
              <a:t>学んだこと</a:t>
            </a:r>
            <a:endParaRPr kumimoji="1" lang="ja-JP" altLang="en-US" sz="3200" b="1" u="sng"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689100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2698175"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今回</a:t>
            </a:r>
            <a:r>
              <a:rPr lang="ja-JP" altLang="en-US" sz="2800" b="1" u="sng" dirty="0">
                <a:latin typeface="メイリオ" panose="020B0604030504040204" pitchFamily="50" charset="-128"/>
                <a:ea typeface="メイリオ" panose="020B0604030504040204" pitchFamily="50" charset="-128"/>
              </a:rPr>
              <a:t>学んだこと</a:t>
            </a:r>
            <a:endParaRPr kumimoji="1" lang="ja-JP" altLang="en-US" sz="2800" b="1" u="sng"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1500252-CF95-51D3-0F10-7588644A155F}"/>
              </a:ext>
            </a:extLst>
          </p:cNvPr>
          <p:cNvSpPr txBox="1"/>
          <p:nvPr/>
        </p:nvSpPr>
        <p:spPr>
          <a:xfrm>
            <a:off x="3156734" y="2251755"/>
            <a:ext cx="5878532" cy="2354491"/>
          </a:xfrm>
          <a:prstGeom prst="rect">
            <a:avLst/>
          </a:prstGeom>
          <a:noFill/>
        </p:spPr>
        <p:txBody>
          <a:bodyPr wrap="none" rtlCol="0">
            <a:spAutoFit/>
          </a:bodyPr>
          <a:lstStyle/>
          <a:p>
            <a:pPr marL="457200" indent="-457200">
              <a:lnSpc>
                <a:spcPct val="150000"/>
              </a:lnSpc>
              <a:buFont typeface="+mj-lt"/>
              <a:buAutoNum type="arabicPeriod"/>
            </a:pPr>
            <a:r>
              <a:rPr lang="ja-JP" altLang="en-US" sz="2400" dirty="0">
                <a:latin typeface="メイリオ" panose="020B0604030504040204" pitchFamily="50" charset="-128"/>
                <a:ea typeface="メイリオ" panose="020B0604030504040204" pitchFamily="50" charset="-128"/>
              </a:rPr>
              <a:t>失敗を恐れず進めてみるようにする。</a:t>
            </a:r>
            <a:endParaRPr lang="en-US" altLang="ja-JP" sz="2400" dirty="0">
              <a:latin typeface="メイリオ" panose="020B0604030504040204" pitchFamily="50" charset="-128"/>
              <a:ea typeface="メイリオ" panose="020B0604030504040204" pitchFamily="50" charset="-128"/>
            </a:endParaRPr>
          </a:p>
          <a:p>
            <a:pPr marL="457200" indent="-457200">
              <a:lnSpc>
                <a:spcPct val="250000"/>
              </a:lnSpc>
              <a:buFont typeface="+mj-lt"/>
              <a:buAutoNum type="arabicPeriod"/>
            </a:pPr>
            <a:r>
              <a:rPr lang="ja-JP" altLang="en-US" sz="2400" dirty="0">
                <a:latin typeface="メイリオ" panose="020B0604030504040204" pitchFamily="50" charset="-128"/>
                <a:ea typeface="メイリオ" panose="020B0604030504040204" pitchFamily="50" charset="-128"/>
              </a:rPr>
              <a:t>使えるものは、使う。</a:t>
            </a:r>
            <a:endParaRPr lang="en-US" altLang="ja-JP" sz="2400" dirty="0">
              <a:latin typeface="メイリオ" panose="020B0604030504040204" pitchFamily="50" charset="-128"/>
              <a:ea typeface="メイリオ" panose="020B0604030504040204" pitchFamily="50" charset="-128"/>
            </a:endParaRPr>
          </a:p>
          <a:p>
            <a:pPr marL="457200" indent="-457200">
              <a:lnSpc>
                <a:spcPct val="250000"/>
              </a:lnSpc>
              <a:buFont typeface="+mj-lt"/>
              <a:buAutoNum type="arabicPeriod"/>
            </a:pPr>
            <a:r>
              <a:rPr lang="ja-JP" altLang="en-US" sz="2400" dirty="0">
                <a:latin typeface="メイリオ" panose="020B0604030504040204" pitchFamily="50" charset="-128"/>
                <a:ea typeface="メイリオ" panose="020B0604030504040204" pitchFamily="50" charset="-128"/>
              </a:rPr>
              <a:t>始めに全体の計画書を作っておく</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2674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5182930" y="3136613"/>
            <a:ext cx="1826141" cy="584775"/>
          </a:xfrm>
          <a:prstGeom prst="rect">
            <a:avLst/>
          </a:prstGeom>
          <a:noFill/>
        </p:spPr>
        <p:txBody>
          <a:bodyPr wrap="none" rtlCol="0">
            <a:spAutoFit/>
          </a:bodyPr>
          <a:lstStyle/>
          <a:p>
            <a:r>
              <a:rPr kumimoji="1" lang="ja-JP" altLang="en-US" sz="3200" b="1" u="sng" dirty="0">
                <a:latin typeface="メイリオ" panose="020B0604030504040204" pitchFamily="50" charset="-128"/>
                <a:ea typeface="メイリオ" panose="020B0604030504040204" pitchFamily="50" charset="-128"/>
              </a:rPr>
              <a:t>質疑応答</a:t>
            </a:r>
          </a:p>
        </p:txBody>
      </p:sp>
    </p:spTree>
    <p:extLst>
      <p:ext uri="{BB962C8B-B14F-4D97-AF65-F5344CB8AC3E}">
        <p14:creationId xmlns:p14="http://schemas.microsoft.com/office/powerpoint/2010/main" val="29493986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C40595-A0DE-1994-CE33-FFEDD4438681}"/>
              </a:ext>
            </a:extLst>
          </p:cNvPr>
          <p:cNvSpPr txBox="1"/>
          <p:nvPr/>
        </p:nvSpPr>
        <p:spPr>
          <a:xfrm>
            <a:off x="4490432" y="1843950"/>
            <a:ext cx="3211135" cy="3170099"/>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流れ</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タイトル</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環境</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製作に至った経緯</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製作物の説明</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デモンストレーション</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今後の展望</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今回の反省</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質疑応答</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0412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F65B978D-E001-FA25-B281-8571F8345761}"/>
              </a:ext>
            </a:extLst>
          </p:cNvPr>
          <p:cNvGrpSpPr/>
          <p:nvPr/>
        </p:nvGrpSpPr>
        <p:grpSpPr>
          <a:xfrm>
            <a:off x="719400" y="639000"/>
            <a:ext cx="10753200" cy="5580000"/>
            <a:chOff x="719400" y="639000"/>
            <a:chExt cx="10753200" cy="5580000"/>
          </a:xfrm>
        </p:grpSpPr>
        <p:sp>
          <p:nvSpPr>
            <p:cNvPr id="3" name="正方形/長方形 2">
              <a:extLst>
                <a:ext uri="{FF2B5EF4-FFF2-40B4-BE49-F238E27FC236}">
                  <a16:creationId xmlns:a16="http://schemas.microsoft.com/office/drawing/2014/main" id="{6ED51D00-479C-2346-FFDD-53036D2E0C9C}"/>
                </a:ext>
              </a:extLst>
            </p:cNvPr>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714689D-F483-3C13-F5C8-F0B1EB7B5152}"/>
                </a:ext>
              </a:extLst>
            </p:cNvPr>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5" name="直線コネクタ 4">
              <a:extLst>
                <a:ext uri="{FF2B5EF4-FFF2-40B4-BE49-F238E27FC236}">
                  <a16:creationId xmlns:a16="http://schemas.microsoft.com/office/drawing/2014/main" id="{BCAE5D70-79B9-E25D-032B-A0FD16F20AC4}"/>
                </a:ext>
              </a:extLst>
            </p:cNvPr>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6" name="直線コネクタ 5">
              <a:extLst>
                <a:ext uri="{FF2B5EF4-FFF2-40B4-BE49-F238E27FC236}">
                  <a16:creationId xmlns:a16="http://schemas.microsoft.com/office/drawing/2014/main" id="{DD560C72-1207-52FA-6B73-4674BFAC5431}"/>
                </a:ext>
              </a:extLst>
            </p:cNvPr>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7" name="直線コネクタ 6">
              <a:extLst>
                <a:ext uri="{FF2B5EF4-FFF2-40B4-BE49-F238E27FC236}">
                  <a16:creationId xmlns:a16="http://schemas.microsoft.com/office/drawing/2014/main" id="{56CBA2CF-79B3-2153-9E02-B1EA5594D9AC}"/>
                </a:ext>
              </a:extLst>
            </p:cNvPr>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35560FE2-F611-6CF3-38D0-F9D14482E883}"/>
                </a:ext>
              </a:extLst>
            </p:cNvPr>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9" name="テキスト ボックス 8">
            <a:extLst>
              <a:ext uri="{FF2B5EF4-FFF2-40B4-BE49-F238E27FC236}">
                <a16:creationId xmlns:a16="http://schemas.microsoft.com/office/drawing/2014/main" id="{E1F36542-8F5B-1837-B118-E12EA821340C}"/>
              </a:ext>
            </a:extLst>
          </p:cNvPr>
          <p:cNvSpPr txBox="1"/>
          <p:nvPr/>
        </p:nvSpPr>
        <p:spPr>
          <a:xfrm>
            <a:off x="4746913" y="1721781"/>
            <a:ext cx="2698175" cy="523220"/>
          </a:xfrm>
          <a:prstGeom prst="rect">
            <a:avLst/>
          </a:prstGeom>
          <a:noFill/>
        </p:spPr>
        <p:txBody>
          <a:bodyPr wrap="none" rtlCol="0">
            <a:spAutoFit/>
          </a:bodyPr>
          <a:lstStyle/>
          <a:p>
            <a:r>
              <a:rPr lang="ja-JP" altLang="en-US" sz="2800" b="1" u="sng" dirty="0">
                <a:latin typeface="メイリオ" panose="020B0604030504040204" pitchFamily="50" charset="-128"/>
                <a:ea typeface="メイリオ" panose="020B0604030504040204" pitchFamily="50" charset="-128"/>
              </a:rPr>
              <a:t>今回のレジュメ</a:t>
            </a:r>
            <a:endParaRPr kumimoji="1" lang="ja-JP" altLang="en-US" sz="2800" b="1"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6C341D2-9CA8-0A09-B028-E24CD4AD1E52}"/>
              </a:ext>
            </a:extLst>
          </p:cNvPr>
          <p:cNvSpPr txBox="1"/>
          <p:nvPr/>
        </p:nvSpPr>
        <p:spPr>
          <a:xfrm>
            <a:off x="4490431" y="2457939"/>
            <a:ext cx="3005951" cy="2662267"/>
          </a:xfrm>
          <a:prstGeom prst="rect">
            <a:avLst/>
          </a:prstGeom>
          <a:noFill/>
        </p:spPr>
        <p:txBody>
          <a:bodyPr wrap="none" numCol="1" rtlCol="0">
            <a:spAutoFit/>
          </a:bodyPr>
          <a:lstStyle/>
          <a:p>
            <a:pPr marL="457200" indent="-457200">
              <a:lnSpc>
                <a:spcPct val="120000"/>
              </a:lnSpc>
              <a:buFont typeface="+mj-lt"/>
              <a:buAutoNum type="arabicPeriod"/>
            </a:pPr>
            <a:r>
              <a:rPr lang="ja-JP" altLang="en-US" sz="2000" spc="300" dirty="0">
                <a:latin typeface="メイリオ" panose="020B0604030504040204" pitchFamily="50" charset="-128"/>
                <a:ea typeface="メイリオ" panose="020B0604030504040204" pitchFamily="50" charset="-128"/>
              </a:rPr>
              <a:t>バージョン紹介</a:t>
            </a:r>
            <a:endParaRPr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kumimoji="1" lang="ja-JP" altLang="en-US" sz="2000" spc="300" dirty="0">
                <a:latin typeface="メイリオ" panose="020B0604030504040204" pitchFamily="50" charset="-128"/>
                <a:ea typeface="メイリオ" panose="020B0604030504040204" pitchFamily="50" charset="-128"/>
              </a:rPr>
              <a:t>製作に至った経緯</a:t>
            </a:r>
            <a:endParaRPr kumimoji="1"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lang="ja-JP" altLang="en-US" sz="2000" spc="300" dirty="0">
                <a:latin typeface="メイリオ" panose="020B0604030504040204" pitchFamily="50" charset="-128"/>
                <a:ea typeface="メイリオ" panose="020B0604030504040204" pitchFamily="50" charset="-128"/>
              </a:rPr>
              <a:t>製作物の説明</a:t>
            </a:r>
            <a:endParaRPr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lang="ja-JP" altLang="en-US" sz="2000" spc="300" dirty="0">
                <a:latin typeface="メイリオ" panose="020B0604030504040204" pitchFamily="50" charset="-128"/>
                <a:ea typeface="メイリオ" panose="020B0604030504040204" pitchFamily="50" charset="-128"/>
              </a:rPr>
              <a:t>実機説明</a:t>
            </a:r>
            <a:endParaRPr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kumimoji="1" lang="ja-JP" altLang="en-US" sz="2000" spc="300" dirty="0">
                <a:latin typeface="メイリオ" panose="020B0604030504040204" pitchFamily="50" charset="-128"/>
                <a:ea typeface="メイリオ" panose="020B0604030504040204" pitchFamily="50" charset="-128"/>
              </a:rPr>
              <a:t>今後の展望</a:t>
            </a:r>
            <a:endParaRPr kumimoji="1"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lang="ja-JP" altLang="en-US" sz="2000" spc="300" dirty="0">
                <a:latin typeface="メイリオ" panose="020B0604030504040204" pitchFamily="50" charset="-128"/>
                <a:ea typeface="メイリオ" panose="020B0604030504040204" pitchFamily="50" charset="-128"/>
              </a:rPr>
              <a:t>今回学んだこと</a:t>
            </a:r>
            <a:endParaRPr lang="en-US" altLang="ja-JP" sz="2000" spc="300" dirty="0">
              <a:latin typeface="メイリオ" panose="020B0604030504040204" pitchFamily="50" charset="-128"/>
              <a:ea typeface="メイリオ" panose="020B0604030504040204" pitchFamily="50" charset="-128"/>
            </a:endParaRPr>
          </a:p>
          <a:p>
            <a:pPr marL="457200" indent="-457200">
              <a:lnSpc>
                <a:spcPct val="120000"/>
              </a:lnSpc>
              <a:buFont typeface="+mj-lt"/>
              <a:buAutoNum type="arabicPeriod"/>
            </a:pPr>
            <a:r>
              <a:rPr kumimoji="1" lang="ja-JP" altLang="en-US" sz="2000" spc="300" dirty="0">
                <a:latin typeface="メイリオ" panose="020B0604030504040204" pitchFamily="50" charset="-128"/>
                <a:ea typeface="メイリオ" panose="020B0604030504040204" pitchFamily="50" charset="-128"/>
              </a:rPr>
              <a:t>質疑応答</a:t>
            </a:r>
            <a:endParaRPr kumimoji="1" lang="en-US" altLang="ja-JP" sz="2000" spc="3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0346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背景">
            <a:extLst>
              <a:ext uri="{FF2B5EF4-FFF2-40B4-BE49-F238E27FC236}">
                <a16:creationId xmlns:a16="http://schemas.microsoft.com/office/drawing/2014/main" id="{8AEE4A55-47A9-400E-C440-48F1A667F4E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4746912" y="1721781"/>
            <a:ext cx="2698175"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バージョン紹介</a:t>
            </a:r>
          </a:p>
        </p:txBody>
      </p:sp>
      <p:grpSp>
        <p:nvGrpSpPr>
          <p:cNvPr id="4" name="グループ化 3">
            <a:extLst>
              <a:ext uri="{FF2B5EF4-FFF2-40B4-BE49-F238E27FC236}">
                <a16:creationId xmlns:a16="http://schemas.microsoft.com/office/drawing/2014/main" id="{AFFCA3C5-FF01-B809-5168-B140ADAC0A4F}"/>
              </a:ext>
            </a:extLst>
          </p:cNvPr>
          <p:cNvGrpSpPr/>
          <p:nvPr/>
        </p:nvGrpSpPr>
        <p:grpSpPr>
          <a:xfrm>
            <a:off x="3226626" y="2521059"/>
            <a:ext cx="4355680" cy="1815882"/>
            <a:chOff x="2516528" y="2601000"/>
            <a:chExt cx="4355680" cy="1815882"/>
          </a:xfrm>
        </p:grpSpPr>
        <p:sp>
          <p:nvSpPr>
            <p:cNvPr id="19" name="テキスト ボックス 18">
              <a:extLst>
                <a:ext uri="{FF2B5EF4-FFF2-40B4-BE49-F238E27FC236}">
                  <a16:creationId xmlns:a16="http://schemas.microsoft.com/office/drawing/2014/main" id="{66963705-F8FB-8693-5B36-7A0CE09D99CE}"/>
                </a:ext>
              </a:extLst>
            </p:cNvPr>
            <p:cNvSpPr txBox="1"/>
            <p:nvPr/>
          </p:nvSpPr>
          <p:spPr>
            <a:xfrm>
              <a:off x="2516528" y="2601000"/>
              <a:ext cx="3238066" cy="1815882"/>
            </a:xfrm>
            <a:prstGeom prst="rect">
              <a:avLst/>
            </a:prstGeom>
            <a:noFill/>
          </p:spPr>
          <p:txBody>
            <a:bodyPr wrap="none" rtlCol="0">
              <a:spAutoFit/>
            </a:bodyPr>
            <a:lstStyle/>
            <a:p>
              <a:pPr algn="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Visual </a:t>
              </a:r>
              <a:r>
                <a:rPr lang="en-US" altLang="ja-JP" sz="2800" dirty="0">
                  <a:latin typeface="Segoe UI" panose="020B0502040204020203" pitchFamily="34" charset="0"/>
                  <a:ea typeface="メイリオ" panose="020B0604030504040204" pitchFamily="50" charset="-128"/>
                  <a:cs typeface="Segoe UI" panose="020B0502040204020203" pitchFamily="34" charset="0"/>
                </a:rPr>
                <a:t>Studio Code:</a:t>
              </a:r>
            </a:p>
            <a:p>
              <a:pPr algn="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GitHub</a:t>
              </a:r>
              <a:r>
                <a:rPr lang="ja-JP" altLang="en-US" sz="2800" dirty="0">
                  <a:latin typeface="Segoe UI" panose="020B0502040204020203" pitchFamily="34" charset="0"/>
                  <a:ea typeface="メイリオ" panose="020B0604030504040204" pitchFamily="50" charset="-128"/>
                  <a:cs typeface="Segoe UI" panose="020B0502040204020203" pitchFamily="34" charset="0"/>
                </a:rPr>
                <a:t> </a:t>
              </a:r>
              <a:r>
                <a:rPr lang="en-US" altLang="ja-JP" sz="2800" dirty="0">
                  <a:latin typeface="Segoe UI" panose="020B0502040204020203" pitchFamily="34" charset="0"/>
                  <a:ea typeface="メイリオ" panose="020B0604030504040204" pitchFamily="50" charset="-128"/>
                  <a:cs typeface="Segoe UI" panose="020B0502040204020203" pitchFamily="34" charset="0"/>
                </a:rPr>
                <a:t>Desktop:</a:t>
              </a:r>
              <a:b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b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Flutter:</a:t>
              </a:r>
            </a:p>
            <a:p>
              <a:pPr algn="r"/>
              <a:r>
                <a:rPr lang="en-US" altLang="ja-JP" sz="2800" dirty="0">
                  <a:latin typeface="Segoe UI" panose="020B0502040204020203" pitchFamily="34" charset="0"/>
                  <a:ea typeface="メイリオ" panose="020B0604030504040204" pitchFamily="50" charset="-128"/>
                  <a:cs typeface="Segoe UI" panose="020B0502040204020203" pitchFamily="34" charset="0"/>
                </a:rPr>
                <a:t>Dart:</a:t>
              </a:r>
              <a:endParaRPr kumimoji="1" lang="en-US" altLang="ja-JP" sz="28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2" name="テキスト ボックス 1">
              <a:extLst>
                <a:ext uri="{FF2B5EF4-FFF2-40B4-BE49-F238E27FC236}">
                  <a16:creationId xmlns:a16="http://schemas.microsoft.com/office/drawing/2014/main" id="{4DA6533F-818F-8E90-7FA9-F3B49A6A5172}"/>
                </a:ext>
              </a:extLst>
            </p:cNvPr>
            <p:cNvSpPr txBox="1"/>
            <p:nvPr/>
          </p:nvSpPr>
          <p:spPr>
            <a:xfrm>
              <a:off x="5754594" y="2601000"/>
              <a:ext cx="1117614" cy="1815882"/>
            </a:xfrm>
            <a:prstGeom prst="rect">
              <a:avLst/>
            </a:prstGeom>
            <a:noFill/>
          </p:spPr>
          <p:txBody>
            <a:bodyPr wrap="none" rtlCol="0">
              <a:spAutoFit/>
            </a:bodyPr>
            <a:lstStyle/>
            <a:p>
              <a:r>
                <a:rPr lang="en-US" altLang="ja-JP" sz="2800" dirty="0">
                  <a:latin typeface="Segoe UI" panose="020B0502040204020203" pitchFamily="34" charset="0"/>
                  <a:ea typeface="メイリオ" panose="020B0604030504040204" pitchFamily="50" charset="-128"/>
                  <a:cs typeface="Segoe UI" panose="020B0502040204020203" pitchFamily="34" charset="0"/>
                </a:rPr>
                <a:t>1.91.0</a:t>
              </a:r>
            </a:p>
            <a:p>
              <a:r>
                <a:rPr lang="en-US" altLang="ja-JP" sz="2800" dirty="0">
                  <a:latin typeface="Segoe UI" panose="020B0502040204020203" pitchFamily="34" charset="0"/>
                  <a:ea typeface="メイリオ" panose="020B0604030504040204" pitchFamily="50" charset="-128"/>
                  <a:cs typeface="Segoe UI" panose="020B0502040204020203" pitchFamily="34" charset="0"/>
                </a:rPr>
                <a:t>3.4.1</a:t>
              </a:r>
            </a:p>
            <a:p>
              <a:r>
                <a:rPr lang="en-US" altLang="ja-JP" sz="2800" dirty="0">
                  <a:latin typeface="Segoe UI" panose="020B0502040204020203" pitchFamily="34" charset="0"/>
                  <a:ea typeface="メイリオ" panose="020B0604030504040204" pitchFamily="50" charset="-128"/>
                  <a:cs typeface="Segoe UI" panose="020B0502040204020203" pitchFamily="34" charset="0"/>
                </a:rPr>
                <a:t>3.19.6</a:t>
              </a:r>
            </a:p>
            <a:p>
              <a:r>
                <a:rPr lang="en-US" altLang="ja-JP" sz="2800" dirty="0">
                  <a:latin typeface="Segoe UI" panose="020B0502040204020203" pitchFamily="34" charset="0"/>
                  <a:ea typeface="メイリオ" panose="020B0604030504040204" pitchFamily="50" charset="-128"/>
                  <a:cs typeface="Segoe UI" panose="020B0502040204020203" pitchFamily="34" charset="0"/>
                </a:rPr>
                <a:t>3.3.4</a:t>
              </a:r>
            </a:p>
          </p:txBody>
        </p:sp>
      </p:grpSp>
    </p:spTree>
    <p:extLst>
      <p:ext uri="{BB962C8B-B14F-4D97-AF65-F5344CB8AC3E}">
        <p14:creationId xmlns:p14="http://schemas.microsoft.com/office/powerpoint/2010/main" val="347756255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4362192" y="3136611"/>
            <a:ext cx="3467616" cy="584775"/>
          </a:xfrm>
          <a:prstGeom prst="rect">
            <a:avLst/>
          </a:prstGeom>
          <a:noFill/>
        </p:spPr>
        <p:txBody>
          <a:bodyPr wrap="none" rtlCol="0">
            <a:spAutoFit/>
          </a:bodyPr>
          <a:lstStyle/>
          <a:p>
            <a:r>
              <a:rPr lang="ja-JP" altLang="en-US" sz="3200" b="1" u="sng" dirty="0">
                <a:latin typeface="メイリオ" panose="020B0604030504040204" pitchFamily="50" charset="-128"/>
                <a:ea typeface="メイリオ" panose="020B0604030504040204" pitchFamily="50" charset="-128"/>
              </a:rPr>
              <a:t>製作に至った経緯</a:t>
            </a:r>
            <a:endParaRPr kumimoji="1" lang="ja-JP" altLang="en-US" sz="3200" b="1" u="sng"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616267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背景">
            <a:extLst>
              <a:ext uri="{FF2B5EF4-FFF2-40B4-BE49-F238E27FC236}">
                <a16:creationId xmlns:a16="http://schemas.microsoft.com/office/drawing/2014/main" id="{7D4D379C-AEAE-6F87-4B59-064DFF377A79}"/>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1439400" y="785727"/>
            <a:ext cx="3057247" cy="523220"/>
          </a:xfrm>
          <a:prstGeom prst="rect">
            <a:avLst/>
          </a:prstGeom>
          <a:noFill/>
        </p:spPr>
        <p:txBody>
          <a:bodyPr wrap="none" rtlCol="0">
            <a:spAutoFit/>
          </a:bodyPr>
          <a:lstStyle/>
          <a:p>
            <a:r>
              <a:rPr lang="ja-JP" altLang="en-US" sz="2800" b="1" u="sng" dirty="0">
                <a:latin typeface="メイリオ" panose="020B0604030504040204" pitchFamily="50" charset="-128"/>
                <a:ea typeface="メイリオ" panose="020B0604030504040204" pitchFamily="50" charset="-128"/>
              </a:rPr>
              <a:t>製作に至った経緯</a:t>
            </a:r>
            <a:endParaRPr kumimoji="1" lang="ja-JP" altLang="en-US" sz="2800" b="1" u="sng" dirty="0">
              <a:latin typeface="メイリオ" panose="020B0604030504040204" pitchFamily="50" charset="-128"/>
              <a:ea typeface="メイリオ" panose="020B0604030504040204" pitchFamily="50" charset="-128"/>
            </a:endParaRPr>
          </a:p>
        </p:txBody>
      </p:sp>
      <p:sp>
        <p:nvSpPr>
          <p:cNvPr id="6" name="思考の吹き出し: 雲形 5">
            <a:extLst>
              <a:ext uri="{FF2B5EF4-FFF2-40B4-BE49-F238E27FC236}">
                <a16:creationId xmlns:a16="http://schemas.microsoft.com/office/drawing/2014/main" id="{8EC38BFB-C117-B9A5-0A0F-5E2193B99B23}"/>
              </a:ext>
            </a:extLst>
          </p:cNvPr>
          <p:cNvSpPr/>
          <p:nvPr/>
        </p:nvSpPr>
        <p:spPr>
          <a:xfrm>
            <a:off x="2943089" y="2118280"/>
            <a:ext cx="6305822" cy="2197163"/>
          </a:xfrm>
          <a:prstGeom prst="cloudCallout">
            <a:avLst>
              <a:gd name="adj1" fmla="val -50920"/>
              <a:gd name="adj2" fmla="val 482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これから買い物に行って、</a:t>
            </a:r>
            <a:br>
              <a:rPr kumimoji="1" lang="en-US" altLang="ja-JP" sz="2000" b="1" dirty="0">
                <a:solidFill>
                  <a:schemeClr val="tx1"/>
                </a:solidFill>
                <a:latin typeface="メイリオ" panose="020B0604030504040204" pitchFamily="50" charset="-128"/>
                <a:ea typeface="メイリオ" panose="020B0604030504040204" pitchFamily="50" charset="-128"/>
              </a:rPr>
            </a:br>
            <a:r>
              <a:rPr kumimoji="1" lang="ja-JP" altLang="en-US" sz="2000" b="1" dirty="0">
                <a:solidFill>
                  <a:schemeClr val="tx1"/>
                </a:solidFill>
                <a:latin typeface="メイリオ" panose="020B0604030504040204" pitchFamily="50" charset="-128"/>
                <a:ea typeface="メイリオ" panose="020B0604030504040204" pitchFamily="50" charset="-128"/>
              </a:rPr>
              <a:t>迎えに行って、それから</a:t>
            </a:r>
            <a:r>
              <a:rPr kumimoji="1" lang="en-US" altLang="ja-JP" sz="2000" b="1" dirty="0">
                <a:solidFill>
                  <a:schemeClr val="tx1"/>
                </a:solidFill>
                <a:latin typeface="メイリオ" panose="020B0604030504040204" pitchFamily="50" charset="-128"/>
                <a:ea typeface="メイリオ" panose="020B0604030504040204" pitchFamily="50" charset="-128"/>
              </a:rPr>
              <a:t>etc</a:t>
            </a:r>
            <a:r>
              <a:rPr lang="en-US" altLang="ja-JP" sz="2000" b="1" dirty="0">
                <a:solidFill>
                  <a:schemeClr val="tx1"/>
                </a:solidFill>
                <a:latin typeface="メイリオ" panose="020B0604030504040204" pitchFamily="50" charset="-128"/>
                <a:ea typeface="メイリオ" panose="020B0604030504040204" pitchFamily="50" charset="-128"/>
              </a:rPr>
              <a:t>...</a:t>
            </a:r>
          </a:p>
        </p:txBody>
      </p:sp>
      <p:grpSp>
        <p:nvGrpSpPr>
          <p:cNvPr id="15" name="グループ化 14">
            <a:extLst>
              <a:ext uri="{FF2B5EF4-FFF2-40B4-BE49-F238E27FC236}">
                <a16:creationId xmlns:a16="http://schemas.microsoft.com/office/drawing/2014/main" id="{0DD028DD-2690-8DFF-1BA7-704342AF340A}"/>
              </a:ext>
            </a:extLst>
          </p:cNvPr>
          <p:cNvGrpSpPr/>
          <p:nvPr/>
        </p:nvGrpSpPr>
        <p:grpSpPr>
          <a:xfrm>
            <a:off x="1413852" y="3836650"/>
            <a:ext cx="1800000" cy="1800000"/>
            <a:chOff x="1707733" y="3668276"/>
            <a:chExt cx="1800000" cy="1800000"/>
          </a:xfrm>
        </p:grpSpPr>
        <p:pic>
          <p:nvPicPr>
            <p:cNvPr id="5" name="グラフィックス 4" descr="ユーザー 単色塗りつぶし">
              <a:extLst>
                <a:ext uri="{FF2B5EF4-FFF2-40B4-BE49-F238E27FC236}">
                  <a16:creationId xmlns:a16="http://schemas.microsoft.com/office/drawing/2014/main" id="{BDC64018-47A0-1F94-B7E4-2D40E1DB8D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733" y="3668276"/>
              <a:ext cx="1800000" cy="1800000"/>
            </a:xfrm>
            <a:prstGeom prst="rect">
              <a:avLst/>
            </a:prstGeom>
          </p:spPr>
        </p:pic>
        <p:sp>
          <p:nvSpPr>
            <p:cNvPr id="11" name="テキスト ボックス 10">
              <a:extLst>
                <a:ext uri="{FF2B5EF4-FFF2-40B4-BE49-F238E27FC236}">
                  <a16:creationId xmlns:a16="http://schemas.microsoft.com/office/drawing/2014/main" id="{CBCDB393-5CF4-F620-B999-A6CAE2B8C7E5}"/>
                </a:ext>
              </a:extLst>
            </p:cNvPr>
            <p:cNvSpPr txBox="1"/>
            <p:nvPr/>
          </p:nvSpPr>
          <p:spPr>
            <a:xfrm>
              <a:off x="2399984" y="4072334"/>
              <a:ext cx="415498" cy="369332"/>
            </a:xfrm>
            <a:prstGeom prst="rect">
              <a:avLst/>
            </a:prstGeom>
            <a:noFill/>
          </p:spPr>
          <p:txBody>
            <a:bodyPr wrap="none" rtlCol="0">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私</a:t>
              </a:r>
            </a:p>
          </p:txBody>
        </p:sp>
      </p:grpSp>
    </p:spTree>
    <p:extLst>
      <p:ext uri="{BB962C8B-B14F-4D97-AF65-F5344CB8AC3E}">
        <p14:creationId xmlns:p14="http://schemas.microsoft.com/office/powerpoint/2010/main" val="2474861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背景">
            <a:extLst>
              <a:ext uri="{FF2B5EF4-FFF2-40B4-BE49-F238E27FC236}">
                <a16:creationId xmlns:a16="http://schemas.microsoft.com/office/drawing/2014/main" id="{394A10FB-9784-9F4B-FF36-D584076DCE4D}"/>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3057247" cy="523220"/>
          </a:xfrm>
          <a:prstGeom prst="rect">
            <a:avLst/>
          </a:prstGeom>
          <a:noFill/>
        </p:spPr>
        <p:txBody>
          <a:bodyPr wrap="none" rtlCol="0">
            <a:spAutoFit/>
          </a:bodyPr>
          <a:lstStyle/>
          <a:p>
            <a:r>
              <a:rPr lang="ja-JP" altLang="en-US" sz="2800" b="1" u="sng" dirty="0">
                <a:latin typeface="メイリオ" panose="020B0604030504040204" pitchFamily="50" charset="-128"/>
                <a:ea typeface="メイリオ" panose="020B0604030504040204" pitchFamily="50" charset="-128"/>
              </a:rPr>
              <a:t>製作に至った経緯</a:t>
            </a:r>
            <a:endParaRPr kumimoji="1" lang="ja-JP" altLang="en-US" sz="2800" b="1" u="sng"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F66D10FF-52C3-4062-B02F-7841F40AE77F}"/>
              </a:ext>
            </a:extLst>
          </p:cNvPr>
          <p:cNvGrpSpPr/>
          <p:nvPr/>
        </p:nvGrpSpPr>
        <p:grpSpPr>
          <a:xfrm>
            <a:off x="5196000" y="3879000"/>
            <a:ext cx="1800000" cy="1800000"/>
            <a:chOff x="1707733" y="3668276"/>
            <a:chExt cx="1800000" cy="1800000"/>
          </a:xfrm>
        </p:grpSpPr>
        <p:pic>
          <p:nvPicPr>
            <p:cNvPr id="7" name="グラフィックス 6" descr="ユーザー 単色塗りつぶし">
              <a:extLst>
                <a:ext uri="{FF2B5EF4-FFF2-40B4-BE49-F238E27FC236}">
                  <a16:creationId xmlns:a16="http://schemas.microsoft.com/office/drawing/2014/main" id="{710CA257-911D-2082-66F0-592206EE0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733" y="3668276"/>
              <a:ext cx="1800000" cy="1800000"/>
            </a:xfrm>
            <a:prstGeom prst="rect">
              <a:avLst/>
            </a:prstGeom>
          </p:spPr>
        </p:pic>
        <p:sp>
          <p:nvSpPr>
            <p:cNvPr id="9" name="テキスト ボックス 8">
              <a:extLst>
                <a:ext uri="{FF2B5EF4-FFF2-40B4-BE49-F238E27FC236}">
                  <a16:creationId xmlns:a16="http://schemas.microsoft.com/office/drawing/2014/main" id="{35D9635A-B2E1-0022-C6AE-A0A4ABED7BB3}"/>
                </a:ext>
              </a:extLst>
            </p:cNvPr>
            <p:cNvSpPr txBox="1"/>
            <p:nvPr/>
          </p:nvSpPr>
          <p:spPr>
            <a:xfrm>
              <a:off x="2399984" y="4072334"/>
              <a:ext cx="415498" cy="369332"/>
            </a:xfrm>
            <a:prstGeom prst="rect">
              <a:avLst/>
            </a:prstGeom>
            <a:noFill/>
          </p:spPr>
          <p:txBody>
            <a:bodyPr wrap="none" rtlCol="0">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私</a:t>
              </a:r>
            </a:p>
          </p:txBody>
        </p:sp>
      </p:grpSp>
      <p:sp>
        <p:nvSpPr>
          <p:cNvPr id="19" name="思考の吹き出し: 雲形 18">
            <a:extLst>
              <a:ext uri="{FF2B5EF4-FFF2-40B4-BE49-F238E27FC236}">
                <a16:creationId xmlns:a16="http://schemas.microsoft.com/office/drawing/2014/main" id="{C8CCF8FF-B771-7269-3599-DF805B0A3F74}"/>
              </a:ext>
            </a:extLst>
          </p:cNvPr>
          <p:cNvSpPr/>
          <p:nvPr/>
        </p:nvSpPr>
        <p:spPr>
          <a:xfrm>
            <a:off x="1970267" y="2924672"/>
            <a:ext cx="2505733" cy="1220720"/>
          </a:xfrm>
          <a:prstGeom prst="cloudCallout">
            <a:avLst>
              <a:gd name="adj1" fmla="val 78553"/>
              <a:gd name="adj2" fmla="val 6773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報告はしておきたい</a:t>
            </a:r>
            <a:endParaRPr lang="en-US" altLang="ja-JP" sz="2000" b="1" dirty="0">
              <a:solidFill>
                <a:schemeClr val="tx1"/>
              </a:solidFill>
              <a:latin typeface="メイリオ" panose="020B0604030504040204" pitchFamily="50" charset="-128"/>
              <a:ea typeface="メイリオ" panose="020B0604030504040204" pitchFamily="50" charset="-128"/>
            </a:endParaRPr>
          </a:p>
        </p:txBody>
      </p:sp>
      <p:sp>
        <p:nvSpPr>
          <p:cNvPr id="22" name="思考の吹き出し: 雲形 21">
            <a:extLst>
              <a:ext uri="{FF2B5EF4-FFF2-40B4-BE49-F238E27FC236}">
                <a16:creationId xmlns:a16="http://schemas.microsoft.com/office/drawing/2014/main" id="{6BB945F3-3CDA-D4E2-868B-474704E7B707}"/>
              </a:ext>
            </a:extLst>
          </p:cNvPr>
          <p:cNvSpPr/>
          <p:nvPr/>
        </p:nvSpPr>
        <p:spPr>
          <a:xfrm>
            <a:off x="4730765" y="2023496"/>
            <a:ext cx="2709472" cy="1220720"/>
          </a:xfrm>
          <a:prstGeom prst="cloudCallout">
            <a:avLst>
              <a:gd name="adj1" fmla="val -375"/>
              <a:gd name="adj2" fmla="val 10570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メイリオ" panose="020B0604030504040204" pitchFamily="50" charset="-128"/>
                <a:ea typeface="メイリオ" panose="020B0604030504040204" pitchFamily="50" charset="-128"/>
              </a:rPr>
              <a:t>1</a:t>
            </a:r>
            <a:r>
              <a:rPr lang="ja-JP" altLang="en-US" sz="2000" b="1" dirty="0">
                <a:solidFill>
                  <a:schemeClr val="tx1"/>
                </a:solidFill>
                <a:latin typeface="メイリオ" panose="020B0604030504040204" pitchFamily="50" charset="-128"/>
                <a:ea typeface="メイリオ" panose="020B0604030504040204" pitchFamily="50" charset="-128"/>
              </a:rPr>
              <a:t>つずつ報告</a:t>
            </a:r>
            <a:endParaRPr lang="en-US" altLang="ja-JP" sz="2000" b="1" dirty="0">
              <a:solidFill>
                <a:schemeClr val="tx1"/>
              </a:solidFill>
              <a:latin typeface="メイリオ" panose="020B0604030504040204" pitchFamily="50" charset="-128"/>
              <a:ea typeface="メイリオ" panose="020B0604030504040204" pitchFamily="50" charset="-128"/>
            </a:endParaRPr>
          </a:p>
          <a:p>
            <a:pPr algn="ctr"/>
            <a:r>
              <a:rPr lang="ja-JP" altLang="en-US" sz="2000" b="1" dirty="0">
                <a:solidFill>
                  <a:schemeClr val="tx1"/>
                </a:solidFill>
                <a:latin typeface="メイリオ" panose="020B0604030504040204" pitchFamily="50" charset="-128"/>
                <a:ea typeface="メイリオ" panose="020B0604030504040204" pitchFamily="50" charset="-128"/>
              </a:rPr>
              <a:t>するのは大変</a:t>
            </a:r>
            <a:endParaRPr lang="en-US" altLang="ja-JP" sz="2000" b="1" dirty="0">
              <a:solidFill>
                <a:schemeClr val="tx1"/>
              </a:solidFill>
              <a:latin typeface="メイリオ" panose="020B0604030504040204" pitchFamily="50" charset="-128"/>
              <a:ea typeface="メイリオ" panose="020B0604030504040204" pitchFamily="50" charset="-128"/>
            </a:endParaRPr>
          </a:p>
        </p:txBody>
      </p:sp>
      <p:sp>
        <p:nvSpPr>
          <p:cNvPr id="23" name="思考の吹き出し: 雲形 22">
            <a:extLst>
              <a:ext uri="{FF2B5EF4-FFF2-40B4-BE49-F238E27FC236}">
                <a16:creationId xmlns:a16="http://schemas.microsoft.com/office/drawing/2014/main" id="{A8EB5466-E96E-2163-F29D-5F3E4FECD795}"/>
              </a:ext>
            </a:extLst>
          </p:cNvPr>
          <p:cNvSpPr/>
          <p:nvPr/>
        </p:nvSpPr>
        <p:spPr>
          <a:xfrm>
            <a:off x="7446178" y="2547629"/>
            <a:ext cx="2709472" cy="1220720"/>
          </a:xfrm>
          <a:prstGeom prst="cloudCallout">
            <a:avLst>
              <a:gd name="adj1" fmla="val -53352"/>
              <a:gd name="adj2" fmla="val 8620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相手の状況もわからない</a:t>
            </a:r>
            <a:endParaRPr lang="en-US" altLang="ja-JP" sz="2000" b="1" dirty="0">
              <a:solidFill>
                <a:schemeClr val="tx1"/>
              </a:solidFill>
              <a:latin typeface="メイリオ" panose="020B0604030504040204" pitchFamily="50" charset="-128"/>
              <a:ea typeface="メイリオ" panose="020B0604030504040204" pitchFamily="50" charset="-128"/>
            </a:endParaRPr>
          </a:p>
        </p:txBody>
      </p:sp>
      <p:pic>
        <p:nvPicPr>
          <p:cNvPr id="2052" name="Picture 4">
            <a:extLst>
              <a:ext uri="{FF2B5EF4-FFF2-40B4-BE49-F238E27FC236}">
                <a16:creationId xmlns:a16="http://schemas.microsoft.com/office/drawing/2014/main" id="{4CAC0806-BA22-7346-7610-5E0E46AA9F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94354">
            <a:off x="6494560" y="4027065"/>
            <a:ext cx="415498" cy="41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77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1000"/>
                                        <p:tgtEl>
                                          <p:spTgt spid="2052"/>
                                        </p:tgtEl>
                                      </p:cBhvr>
                                    </p:animEffect>
                                    <p:anim calcmode="lin" valueType="num">
                                      <p:cBhvr>
                                        <p:cTn id="29" dur="1000" fill="hold"/>
                                        <p:tgtEl>
                                          <p:spTgt spid="2052"/>
                                        </p:tgtEl>
                                        <p:attrNameLst>
                                          <p:attrName>ppt_x</p:attrName>
                                        </p:attrNameLst>
                                      </p:cBhvr>
                                      <p:tavLst>
                                        <p:tav tm="0">
                                          <p:val>
                                            <p:strVal val="#ppt_x"/>
                                          </p:val>
                                        </p:tav>
                                        <p:tav tm="100000">
                                          <p:val>
                                            <p:strVal val="#ppt_x"/>
                                          </p:val>
                                        </p:tav>
                                      </p:tavLst>
                                    </p:anim>
                                    <p:anim calcmode="lin" valueType="num">
                                      <p:cBhvr>
                                        <p:cTn id="3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3057247" cy="523220"/>
          </a:xfrm>
          <a:prstGeom prst="rect">
            <a:avLst/>
          </a:prstGeom>
          <a:noFill/>
        </p:spPr>
        <p:txBody>
          <a:bodyPr wrap="none" rtlCol="0">
            <a:spAutoFit/>
          </a:bodyPr>
          <a:lstStyle/>
          <a:p>
            <a:r>
              <a:rPr lang="ja-JP" altLang="en-US" sz="2800" b="1" u="sng" dirty="0">
                <a:latin typeface="メイリオ" panose="020B0604030504040204" pitchFamily="50" charset="-128"/>
                <a:ea typeface="メイリオ" panose="020B0604030504040204" pitchFamily="50" charset="-128"/>
              </a:rPr>
              <a:t>製作に至った経緯</a:t>
            </a:r>
            <a:endParaRPr kumimoji="1" lang="ja-JP" altLang="en-US" sz="2800" b="1" u="sng"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F66D10FF-52C3-4062-B02F-7841F40AE77F}"/>
              </a:ext>
            </a:extLst>
          </p:cNvPr>
          <p:cNvGrpSpPr/>
          <p:nvPr/>
        </p:nvGrpSpPr>
        <p:grpSpPr>
          <a:xfrm>
            <a:off x="5196000" y="3879000"/>
            <a:ext cx="1800000" cy="1800000"/>
            <a:chOff x="1707733" y="3668276"/>
            <a:chExt cx="1800000" cy="1800000"/>
          </a:xfrm>
        </p:grpSpPr>
        <p:pic>
          <p:nvPicPr>
            <p:cNvPr id="7" name="グラフィックス 6" descr="ユーザー 単色塗りつぶし">
              <a:extLst>
                <a:ext uri="{FF2B5EF4-FFF2-40B4-BE49-F238E27FC236}">
                  <a16:creationId xmlns:a16="http://schemas.microsoft.com/office/drawing/2014/main" id="{710CA257-911D-2082-66F0-592206EE0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733" y="3668276"/>
              <a:ext cx="1800000" cy="1800000"/>
            </a:xfrm>
            <a:prstGeom prst="rect">
              <a:avLst/>
            </a:prstGeom>
          </p:spPr>
        </p:pic>
        <p:sp>
          <p:nvSpPr>
            <p:cNvPr id="9" name="テキスト ボックス 8">
              <a:extLst>
                <a:ext uri="{FF2B5EF4-FFF2-40B4-BE49-F238E27FC236}">
                  <a16:creationId xmlns:a16="http://schemas.microsoft.com/office/drawing/2014/main" id="{35D9635A-B2E1-0022-C6AE-A0A4ABED7BB3}"/>
                </a:ext>
              </a:extLst>
            </p:cNvPr>
            <p:cNvSpPr txBox="1"/>
            <p:nvPr/>
          </p:nvSpPr>
          <p:spPr>
            <a:xfrm>
              <a:off x="2399984" y="4072334"/>
              <a:ext cx="415498" cy="369332"/>
            </a:xfrm>
            <a:prstGeom prst="rect">
              <a:avLst/>
            </a:prstGeom>
            <a:noFill/>
          </p:spPr>
          <p:txBody>
            <a:bodyPr wrap="none" rtlCol="0">
              <a:spAutoFit/>
            </a:bodyPr>
            <a:lstStyle/>
            <a:p>
              <a:r>
                <a:rPr kumimoji="1" lang="ja-JP" altLang="en-US" b="1" dirty="0">
                  <a:solidFill>
                    <a:schemeClr val="bg1"/>
                  </a:solidFill>
                  <a:latin typeface="メイリオ" panose="020B0604030504040204" pitchFamily="50" charset="-128"/>
                  <a:ea typeface="メイリオ" panose="020B0604030504040204" pitchFamily="50" charset="-128"/>
                </a:rPr>
                <a:t>私</a:t>
              </a:r>
            </a:p>
          </p:txBody>
        </p:sp>
      </p:grpSp>
      <p:pic>
        <p:nvPicPr>
          <p:cNvPr id="1026" name="Picture 2">
            <a:extLst>
              <a:ext uri="{FF2B5EF4-FFF2-40B4-BE49-F238E27FC236}">
                <a16:creationId xmlns:a16="http://schemas.microsoft.com/office/drawing/2014/main" id="{42D3DA34-72FB-5A93-5163-671F04772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330326" y="4108201"/>
            <a:ext cx="544189" cy="544189"/>
          </a:xfrm>
          <a:prstGeom prst="rect">
            <a:avLst/>
          </a:prstGeom>
          <a:noFill/>
          <a:extLst>
            <a:ext uri="{909E8E84-426E-40DD-AFC4-6F175D3DCCD1}">
              <a14:hiddenFill xmlns:a14="http://schemas.microsoft.com/office/drawing/2010/main">
                <a:solidFill>
                  <a:srgbClr val="FFFFFF"/>
                </a:solidFill>
              </a14:hiddenFill>
            </a:ext>
          </a:extLst>
        </p:spPr>
      </p:pic>
      <p:sp>
        <p:nvSpPr>
          <p:cNvPr id="24" name="吹き出し: 角を丸めた四角形 23">
            <a:extLst>
              <a:ext uri="{FF2B5EF4-FFF2-40B4-BE49-F238E27FC236}">
                <a16:creationId xmlns:a16="http://schemas.microsoft.com/office/drawing/2014/main" id="{449DBF69-C94A-9839-CE53-2DAC58AD0327}"/>
              </a:ext>
            </a:extLst>
          </p:cNvPr>
          <p:cNvSpPr/>
          <p:nvPr/>
        </p:nvSpPr>
        <p:spPr>
          <a:xfrm>
            <a:off x="1924833" y="1956199"/>
            <a:ext cx="8342334" cy="1949973"/>
          </a:xfrm>
          <a:prstGeom prst="wedgeRoundRectCallout">
            <a:avLst>
              <a:gd name="adj1" fmla="val -5818"/>
              <a:gd name="adj2" fmla="val 66997"/>
              <a:gd name="adj3" fmla="val 1666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今の状態を書いておけるアプリがあれば</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r>
              <a:rPr kumimoji="1" lang="ja-JP" altLang="en-US" sz="2400" dirty="0">
                <a:solidFill>
                  <a:schemeClr val="tx1"/>
                </a:solidFill>
                <a:latin typeface="メイリオ" panose="020B0604030504040204" pitchFamily="50" charset="-128"/>
                <a:ea typeface="メイリオ" panose="020B0604030504040204" pitchFamily="50" charset="-128"/>
              </a:rPr>
              <a:t>解決するのでは！！</a:t>
            </a:r>
          </a:p>
        </p:txBody>
      </p:sp>
    </p:spTree>
    <p:extLst>
      <p:ext uri="{BB962C8B-B14F-4D97-AF65-F5344CB8AC3E}">
        <p14:creationId xmlns:p14="http://schemas.microsoft.com/office/powerpoint/2010/main" val="2348737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背景">
            <a:extLst>
              <a:ext uri="{FF2B5EF4-FFF2-40B4-BE49-F238E27FC236}">
                <a16:creationId xmlns:a16="http://schemas.microsoft.com/office/drawing/2014/main" id="{48C24D50-64AF-CFC5-AA3E-461333145AC7}"/>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8999"/>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0" name="テキスト ボックス 19">
            <a:extLst>
              <a:ext uri="{FF2B5EF4-FFF2-40B4-BE49-F238E27FC236}">
                <a16:creationId xmlns:a16="http://schemas.microsoft.com/office/drawing/2014/main" id="{200C2AC2-A1EE-564E-6A93-978CA16F6285}"/>
              </a:ext>
            </a:extLst>
          </p:cNvPr>
          <p:cNvSpPr txBox="1"/>
          <p:nvPr/>
        </p:nvSpPr>
        <p:spPr>
          <a:xfrm>
            <a:off x="4772561" y="3136611"/>
            <a:ext cx="2646878" cy="584775"/>
          </a:xfrm>
          <a:prstGeom prst="rect">
            <a:avLst/>
          </a:prstGeom>
          <a:noFill/>
        </p:spPr>
        <p:txBody>
          <a:bodyPr wrap="none" rtlCol="0">
            <a:spAutoFit/>
          </a:bodyPr>
          <a:lstStyle/>
          <a:p>
            <a:r>
              <a:rPr kumimoji="1" lang="ja-JP" altLang="en-US" sz="3200" b="1" u="sng" dirty="0">
                <a:latin typeface="メイリオ" panose="020B0604030504040204" pitchFamily="50" charset="-128"/>
                <a:ea typeface="メイリオ" panose="020B0604030504040204" pitchFamily="50" charset="-128"/>
              </a:rPr>
              <a:t>製作物の説明</a:t>
            </a:r>
          </a:p>
        </p:txBody>
      </p:sp>
    </p:spTree>
    <p:extLst>
      <p:ext uri="{BB962C8B-B14F-4D97-AF65-F5344CB8AC3E}">
        <p14:creationId xmlns:p14="http://schemas.microsoft.com/office/powerpoint/2010/main" val="25209781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背景">
            <a:extLst>
              <a:ext uri="{FF2B5EF4-FFF2-40B4-BE49-F238E27FC236}">
                <a16:creationId xmlns:a16="http://schemas.microsoft.com/office/drawing/2014/main" id="{72F4A9D0-1AC7-7745-1BEB-5CA17C1F7D5F}"/>
              </a:ext>
            </a:extLst>
          </p:cNvPr>
          <p:cNvGrpSpPr>
            <a:grpSpLocks noGrp="1" noUngrp="1" noRot="1" noMove="1" noResize="1"/>
          </p:cNvGrpSpPr>
          <p:nvPr/>
        </p:nvGrpSpPr>
        <p:grpSpPr>
          <a:xfrm>
            <a:off x="719400" y="639000"/>
            <a:ext cx="10753200" cy="5580000"/>
            <a:chOff x="719400" y="639000"/>
            <a:chExt cx="10753200" cy="5580000"/>
          </a:xfrm>
        </p:grpSpPr>
        <p:sp>
          <p:nvSpPr>
            <p:cNvPr id="17" name="正方形/長方形 16">
              <a:extLst>
                <a:ext uri="{FF2B5EF4-FFF2-40B4-BE49-F238E27FC236}">
                  <a16:creationId xmlns:a16="http://schemas.microsoft.com/office/drawing/2014/main" id="{A0DF66E8-42A1-13A8-9187-069C09509A4E}"/>
                </a:ext>
              </a:extLst>
            </p:cNvPr>
            <p:cNvSpPr>
              <a:spLocks noGrp="1" noRot="1" noMove="1" noResize="1" noEditPoints="1" noAdjustHandles="1" noChangeArrowheads="1" noChangeShapeType="1"/>
            </p:cNvSpPr>
            <p:nvPr/>
          </p:nvSpPr>
          <p:spPr>
            <a:xfrm>
              <a:off x="719400" y="639000"/>
              <a:ext cx="10753200" cy="558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b"/>
            <a:lstStyle/>
            <a:p>
              <a:pPr marL="285750" indent="-285750" algn="ctr">
                <a:buFont typeface="Arial" panose="020B0604020202020204" pitchFamily="34" charset="0"/>
                <a:buChar char="•"/>
              </a:pPr>
              <a:endParaRPr kumimoji="1" lang="ja-JP" altLang="en-US"/>
            </a:p>
          </p:txBody>
        </p:sp>
        <p:sp>
          <p:nvSpPr>
            <p:cNvPr id="12" name="正方形/長方形 11">
              <a:extLst>
                <a:ext uri="{FF2B5EF4-FFF2-40B4-BE49-F238E27FC236}">
                  <a16:creationId xmlns:a16="http://schemas.microsoft.com/office/drawing/2014/main" id="{F07C0A08-EF7E-48CD-6CA1-80C4879CA9F3}"/>
                </a:ext>
              </a:extLst>
            </p:cNvPr>
            <p:cNvSpPr>
              <a:spLocks noGrp="1" noRot="1" noMove="1" noResize="1" noEditPoints="1" noAdjustHandles="1" noChangeArrowheads="1" noChangeShapeType="1"/>
            </p:cNvSpPr>
            <p:nvPr/>
          </p:nvSpPr>
          <p:spPr>
            <a:xfrm>
              <a:off x="1439400" y="1359000"/>
              <a:ext cx="9313200" cy="41400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b"/>
            <a:lstStyle/>
            <a:p>
              <a:pPr marL="285750" indent="-285750" algn="ctr">
                <a:buFont typeface="Arial" panose="020B0604020202020204" pitchFamily="34" charset="0"/>
                <a:buChar char="•"/>
              </a:pPr>
              <a:endParaRPr kumimoji="1" lang="ja-JP" altLang="en-US" dirty="0"/>
            </a:p>
          </p:txBody>
        </p:sp>
        <p:cxnSp>
          <p:nvCxnSpPr>
            <p:cNvPr id="3" name="直線コネクタ 2">
              <a:extLst>
                <a:ext uri="{FF2B5EF4-FFF2-40B4-BE49-F238E27FC236}">
                  <a16:creationId xmlns:a16="http://schemas.microsoft.com/office/drawing/2014/main" id="{41361AD2-76D6-6794-2528-FB2DB493104F}"/>
                </a:ext>
              </a:extLst>
            </p:cNvPr>
            <p:cNvCxnSpPr>
              <a:cxnSpLocks noGrp="1" noRot="1" noMove="1" noResize="1" noEditPoints="1" noAdjustHandles="1" noChangeArrowheads="1" noChangeShapeType="1"/>
            </p:cNvCxnSpPr>
            <p:nvPr/>
          </p:nvCxnSpPr>
          <p:spPr>
            <a:xfrm>
              <a:off x="3226626" y="5499000"/>
              <a:ext cx="823320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87E6F72B-6099-5F34-F482-6E45B51488C5}"/>
                </a:ext>
              </a:extLst>
            </p:cNvPr>
            <p:cNvCxnSpPr>
              <a:cxnSpLocks noGrp="1" noRot="1" noMove="1" noResize="1" noEditPoints="1" noAdjustHandles="1" noChangeArrowheads="1" noChangeShapeType="1"/>
            </p:cNvCxnSpPr>
            <p:nvPr/>
          </p:nvCxnSpPr>
          <p:spPr>
            <a:xfrm>
              <a:off x="1433458" y="639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C73FDEDB-BBD9-B25B-B93D-CCC5C22FDC93}"/>
                </a:ext>
              </a:extLst>
            </p:cNvPr>
            <p:cNvCxnSpPr>
              <a:cxnSpLocks noGrp="1" noRot="1" noMove="1" noResize="1" noEditPoints="1" noAdjustHandles="1" noChangeArrowheads="1" noChangeShapeType="1"/>
            </p:cNvCxnSpPr>
            <p:nvPr/>
          </p:nvCxnSpPr>
          <p:spPr>
            <a:xfrm>
              <a:off x="10752600" y="2601000"/>
              <a:ext cx="0" cy="36180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7B5A27B0-EED7-3D5F-33C9-8EE168A4484B}"/>
                </a:ext>
              </a:extLst>
            </p:cNvPr>
            <p:cNvCxnSpPr>
              <a:cxnSpLocks noGrp="1" noRot="1" noMove="1" noResize="1" noEditPoints="1" noAdjustHandles="1" noChangeArrowheads="1" noChangeShapeType="1"/>
            </p:cNvCxnSpPr>
            <p:nvPr/>
          </p:nvCxnSpPr>
          <p:spPr>
            <a:xfrm>
              <a:off x="719400" y="1359000"/>
              <a:ext cx="8233200" cy="0"/>
            </a:xfrm>
            <a:prstGeom prst="line">
              <a:avLst/>
            </a:prstGeom>
          </p:spPr>
          <p:style>
            <a:lnRef idx="2">
              <a:schemeClr val="dk1"/>
            </a:lnRef>
            <a:fillRef idx="0">
              <a:schemeClr val="dk1"/>
            </a:fillRef>
            <a:effectRef idx="1">
              <a:schemeClr val="dk1"/>
            </a:effectRef>
            <a:fontRef idx="minor">
              <a:schemeClr val="tx1"/>
            </a:fontRef>
          </p:style>
        </p:cxnSp>
      </p:grpSp>
      <p:sp>
        <p:nvSpPr>
          <p:cNvPr id="2" name="テキスト ボックス 1">
            <a:extLst>
              <a:ext uri="{FF2B5EF4-FFF2-40B4-BE49-F238E27FC236}">
                <a16:creationId xmlns:a16="http://schemas.microsoft.com/office/drawing/2014/main" id="{B43BE0AE-44A5-5043-DC05-015B242D4FF6}"/>
              </a:ext>
            </a:extLst>
          </p:cNvPr>
          <p:cNvSpPr txBox="1"/>
          <p:nvPr/>
        </p:nvSpPr>
        <p:spPr>
          <a:xfrm>
            <a:off x="1439400" y="785727"/>
            <a:ext cx="2339102" cy="523220"/>
          </a:xfrm>
          <a:prstGeom prst="rect">
            <a:avLst/>
          </a:prstGeom>
          <a:noFill/>
        </p:spPr>
        <p:txBody>
          <a:bodyPr wrap="none" rtlCol="0">
            <a:spAutoFit/>
          </a:bodyPr>
          <a:lstStyle/>
          <a:p>
            <a:r>
              <a:rPr kumimoji="1" lang="ja-JP" altLang="en-US" sz="2800" b="1" u="sng" dirty="0">
                <a:latin typeface="メイリオ" panose="020B0604030504040204" pitchFamily="50" charset="-128"/>
                <a:ea typeface="メイリオ" panose="020B0604030504040204" pitchFamily="50" charset="-128"/>
              </a:rPr>
              <a:t>製作物の説明</a:t>
            </a:r>
          </a:p>
        </p:txBody>
      </p:sp>
      <p:sp>
        <p:nvSpPr>
          <p:cNvPr id="9" name="テキスト ボックス 8">
            <a:extLst>
              <a:ext uri="{FF2B5EF4-FFF2-40B4-BE49-F238E27FC236}">
                <a16:creationId xmlns:a16="http://schemas.microsoft.com/office/drawing/2014/main" id="{35D9635A-B2E1-0022-C6AE-A0A4ABED7BB3}"/>
              </a:ext>
            </a:extLst>
          </p:cNvPr>
          <p:cNvSpPr txBox="1"/>
          <p:nvPr/>
        </p:nvSpPr>
        <p:spPr>
          <a:xfrm>
            <a:off x="5888251" y="4283058"/>
            <a:ext cx="184731" cy="369332"/>
          </a:xfrm>
          <a:prstGeom prst="rect">
            <a:avLst/>
          </a:prstGeom>
          <a:noFill/>
        </p:spPr>
        <p:txBody>
          <a:bodyPr wrap="none" rtlCol="0">
            <a:spAutoFit/>
          </a:bodyPr>
          <a:lstStyle/>
          <a:p>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8B162FA-0AEF-3C78-52A2-0409FE6634DC}"/>
              </a:ext>
            </a:extLst>
          </p:cNvPr>
          <p:cNvSpPr txBox="1"/>
          <p:nvPr/>
        </p:nvSpPr>
        <p:spPr>
          <a:xfrm>
            <a:off x="5388114" y="1752559"/>
            <a:ext cx="1415772" cy="461665"/>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画面構成</a:t>
            </a:r>
          </a:p>
        </p:txBody>
      </p:sp>
      <p:sp>
        <p:nvSpPr>
          <p:cNvPr id="37" name="テキスト ボックス 36">
            <a:extLst>
              <a:ext uri="{FF2B5EF4-FFF2-40B4-BE49-F238E27FC236}">
                <a16:creationId xmlns:a16="http://schemas.microsoft.com/office/drawing/2014/main" id="{D7789F81-BDEB-C63D-ED4C-8883294CE255}"/>
              </a:ext>
            </a:extLst>
          </p:cNvPr>
          <p:cNvSpPr txBox="1"/>
          <p:nvPr/>
        </p:nvSpPr>
        <p:spPr>
          <a:xfrm>
            <a:off x="3246731" y="2376501"/>
            <a:ext cx="1210588" cy="400110"/>
          </a:xfrm>
          <a:prstGeom prst="rect">
            <a:avLst/>
          </a:prstGeom>
          <a:solidFill>
            <a:schemeClr val="bg1">
              <a:lumMod val="85000"/>
            </a:schemeClr>
          </a:solidFill>
        </p:spPr>
        <p:txBody>
          <a:bodyPr wrap="none" rtlCol="0" anchor="ctr">
            <a:spAutoFit/>
          </a:bodyPr>
          <a:lstStyle/>
          <a:p>
            <a:r>
              <a:rPr kumimoji="1" lang="ja-JP" altLang="en-US" sz="2000" b="1" dirty="0">
                <a:latin typeface="メイリオ" panose="020B0604030504040204" pitchFamily="50" charset="-128"/>
                <a:ea typeface="メイリオ" panose="020B0604030504040204" pitchFamily="50" charset="-128"/>
              </a:rPr>
              <a:t>確認画面</a:t>
            </a:r>
            <a:endParaRPr kumimoji="1" lang="en-US" altLang="ja-JP" sz="2000" b="1"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pslz="http://schemas.microsoft.com/office/powerpoint/2016/slidezoom" Requires="pslz">
          <p:graphicFrame>
            <p:nvGraphicFramePr>
              <p:cNvPr id="52" name="スライド ズーム 51">
                <a:extLst>
                  <a:ext uri="{FF2B5EF4-FFF2-40B4-BE49-F238E27FC236}">
                    <a16:creationId xmlns:a16="http://schemas.microsoft.com/office/drawing/2014/main" id="{6AE2D1C8-DFDF-BE53-B818-69A7FEB37F21}"/>
                  </a:ext>
                </a:extLst>
              </p:cNvPr>
              <p:cNvGraphicFramePr>
                <a:graphicFrameLocks noChangeAspect="1"/>
              </p:cNvGraphicFramePr>
              <p:nvPr>
                <p:extLst>
                  <p:ext uri="{D42A27DB-BD31-4B8C-83A1-F6EECF244321}">
                    <p14:modId xmlns:p14="http://schemas.microsoft.com/office/powerpoint/2010/main" val="2697029318"/>
                  </p:ext>
                </p:extLst>
              </p:nvPr>
            </p:nvGraphicFramePr>
            <p:xfrm>
              <a:off x="2329943" y="2865946"/>
              <a:ext cx="3048000" cy="1714500"/>
            </p:xfrm>
            <a:graphic>
              <a:graphicData uri="http://schemas.microsoft.com/office/powerpoint/2016/slidezoom">
                <pslz:sldZm>
                  <pslz:sldZmObj sldId="267" cId="657030912">
                    <pslz:zmPr id="{EDF7D95A-3EEB-43F6-A720-5E2ACFD6B053}"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2" name="スライド ズーム 51">
                <a:hlinkClick r:id="rId4" action="ppaction://hlinksldjump"/>
                <a:extLst>
                  <a:ext uri="{FF2B5EF4-FFF2-40B4-BE49-F238E27FC236}">
                    <a16:creationId xmlns:a16="http://schemas.microsoft.com/office/drawing/2014/main" id="{6AE2D1C8-DFDF-BE53-B818-69A7FEB37F21}"/>
                  </a:ext>
                </a:extLst>
              </p:cNvPr>
              <p:cNvPicPr>
                <a:picLocks noGrp="1" noRot="1" noChangeAspect="1" noMove="1" noResize="1" noEditPoints="1" noAdjustHandles="1" noChangeArrowheads="1" noChangeShapeType="1"/>
              </p:cNvPicPr>
              <p:nvPr/>
            </p:nvPicPr>
            <p:blipFill>
              <a:blip r:embed="rId3"/>
              <a:stretch>
                <a:fillRect/>
              </a:stretch>
            </p:blipFill>
            <p:spPr>
              <a:xfrm>
                <a:off x="2329943" y="2865946"/>
                <a:ext cx="3048000" cy="1714500"/>
              </a:xfrm>
              <a:prstGeom prst="rect">
                <a:avLst/>
              </a:prstGeom>
              <a:ln w="3175">
                <a:solidFill>
                  <a:prstClr val="ltGray"/>
                </a:solidFill>
              </a:ln>
            </p:spPr>
          </p:pic>
        </mc:Fallback>
      </mc:AlternateContent>
      <p:pic>
        <p:nvPicPr>
          <p:cNvPr id="36" name="図 35">
            <a:extLst>
              <a:ext uri="{FF2B5EF4-FFF2-40B4-BE49-F238E27FC236}">
                <a16:creationId xmlns:a16="http://schemas.microsoft.com/office/drawing/2014/main" id="{AA2D9007-CBE1-99AB-790A-CEFF796D64A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0442" y="2776612"/>
            <a:ext cx="4223166" cy="1980000"/>
          </a:xfrm>
          <a:prstGeom prst="rect">
            <a:avLst/>
          </a:prstGeom>
        </p:spPr>
      </p:pic>
      <p:pic>
        <p:nvPicPr>
          <p:cNvPr id="39" name="図 38">
            <a:extLst>
              <a:ext uri="{FF2B5EF4-FFF2-40B4-BE49-F238E27FC236}">
                <a16:creationId xmlns:a16="http://schemas.microsoft.com/office/drawing/2014/main" id="{A31A1E96-A682-2013-C209-03BB532FA27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248439" y="2751138"/>
            <a:ext cx="4203119" cy="1980000"/>
          </a:xfrm>
          <a:prstGeom prst="rect">
            <a:avLst/>
          </a:prstGeom>
        </p:spPr>
      </p:pic>
      <p:sp>
        <p:nvSpPr>
          <p:cNvPr id="40" name="テキスト ボックス 39">
            <a:extLst>
              <a:ext uri="{FF2B5EF4-FFF2-40B4-BE49-F238E27FC236}">
                <a16:creationId xmlns:a16="http://schemas.microsoft.com/office/drawing/2014/main" id="{D1870161-F7C1-D511-4494-629DA76B35E3}"/>
              </a:ext>
            </a:extLst>
          </p:cNvPr>
          <p:cNvSpPr txBox="1"/>
          <p:nvPr/>
        </p:nvSpPr>
        <p:spPr>
          <a:xfrm>
            <a:off x="7744704" y="2351027"/>
            <a:ext cx="1210588" cy="400110"/>
          </a:xfrm>
          <a:prstGeom prst="rect">
            <a:avLst/>
          </a:prstGeom>
          <a:solidFill>
            <a:schemeClr val="bg1">
              <a:lumMod val="85000"/>
            </a:schemeClr>
          </a:solidFill>
        </p:spPr>
        <p:txBody>
          <a:bodyPr wrap="none" rtlCol="0" anchor="ctr">
            <a:spAutoFit/>
          </a:bodyPr>
          <a:lstStyle/>
          <a:p>
            <a:r>
              <a:rPr lang="ja-JP" altLang="en-US" sz="2000" b="1" dirty="0">
                <a:latin typeface="メイリオ" panose="020B0604030504040204" pitchFamily="50" charset="-128"/>
                <a:ea typeface="メイリオ" panose="020B0604030504040204" pitchFamily="50" charset="-128"/>
              </a:rPr>
              <a:t>入力画面</a:t>
            </a:r>
            <a:endParaRPr kumimoji="1" lang="en-US" altLang="ja-JP"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2934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100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xit" presetSubtype="32" fill="hold" nodeType="clickEffect">
                                  <p:stCondLst>
                                    <p:cond delay="0"/>
                                  </p:stCondLst>
                                  <p:childTnLst>
                                    <p:animEffect transition="out" filter="circle(out)">
                                      <p:cBhvr>
                                        <p:cTn id="32" dur="1000"/>
                                        <p:tgtEl>
                                          <p:spTgt spid="36"/>
                                        </p:tgtEl>
                                      </p:cBhvr>
                                    </p:animEffect>
                                    <p:set>
                                      <p:cBhvr>
                                        <p:cTn id="33"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5828</TotalTime>
  <Words>604</Words>
  <Application>Microsoft Office PowerPoint</Application>
  <PresentationFormat>ワイド画面</PresentationFormat>
  <Paragraphs>105</Paragraphs>
  <Slides>19</Slides>
  <Notes>18</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メイリオ</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鈴木 一真(zeal23220173)</dc:creator>
  <cp:lastModifiedBy>鈴木 一真(zeal23220173)</cp:lastModifiedBy>
  <cp:revision>3</cp:revision>
  <dcterms:created xsi:type="dcterms:W3CDTF">2024-07-10T02:28:17Z</dcterms:created>
  <dcterms:modified xsi:type="dcterms:W3CDTF">2024-07-16T00:33:59Z</dcterms:modified>
</cp:coreProperties>
</file>