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39c6f5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39c6f5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ea5312a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ea5312a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428d99c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e428d99c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e428d99c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e428d99c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428d99c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e428d99c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ea5312a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ea5312a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ea5312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ea5312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e5d71e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e5d71e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a5312a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a5312a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52a51f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52a51f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e5d71e7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e5d71e7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5d71e7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5d71e7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e5d71e7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e5d71e7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e5d71e7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e5d71e7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ports-reference.com/cfb/players/jameis-winston-1.html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Drafting for Dollars: Investigating ROI of NFL Draft Picks on Team Performance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Ashton Mehta, Bo Han, Govind Rachapudi, Viren Halaharivi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158775" y="1094200"/>
            <a:ext cx="3009050" cy="1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10" t="0"/>
          <a:stretch/>
        </p:blipFill>
        <p:spPr>
          <a:xfrm>
            <a:off x="3319450" y="1046025"/>
            <a:ext cx="2579335" cy="19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797" y="3123175"/>
            <a:ext cx="30090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WRs dominate the fastest 40 yard times and cluster around 4.3-4.5 seconds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QBs show wider and slower distributions typically above 4.7 seconds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RBs and TEs fall in between, with RBs skewing faster than TEs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214225" y="3731000"/>
            <a:ext cx="34488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260100" y="3685125"/>
            <a:ext cx="34488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76850" y="3057775"/>
            <a:ext cx="27903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QBs have the 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median and widest spread in prospect grades, indicating varied evaluations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 have the lowest median and tighter distribution, with several outliers above 7.0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WRs and RBs have similar medians around 6.4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403" y="1095378"/>
            <a:ext cx="3009050" cy="179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193975" y="3057775"/>
            <a:ext cx="27219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Distribution appears to have a normal shape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rage"/>
              <a:buChar char="●"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Unimodal with a peak grade of 6.4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998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Modeling</a:t>
            </a:r>
            <a:endParaRPr sz="270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Four Methods:</a:t>
            </a:r>
            <a:endParaRPr b="1"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Using Prospect Grades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Eye 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Combine Results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College Performance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375" y="970251"/>
            <a:ext cx="2915249" cy="17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425" y="2769625"/>
            <a:ext cx="2915268" cy="17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362" y="970250"/>
            <a:ext cx="2915274" cy="179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3438" y="2769639"/>
            <a:ext cx="2915249" cy="179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6029625" y="1315838"/>
            <a:ext cx="291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0.04207657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2.5 %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-210.64552 231.00996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Prospect_Grade  -28.88746  38.18434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029625" y="1315850"/>
            <a:ext cx="299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0.3021216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2.5 %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-200.298374 -30.51375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Prospect_Grade    8.337071  34.80960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611175" y="3115225"/>
            <a:ext cx="309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0.4483107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2.5 %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-164.027579 -9.163227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Prospect_Grade    3.861747 27.955551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611175" y="3115213"/>
            <a:ext cx="285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Correlation: 0.5213035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2.5 %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-283.03250 -59.15888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Prospect_Grade   13.84262  48.13879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2998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Modeling</a:t>
            </a:r>
            <a:endParaRPr sz="2700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Four Methods:</a:t>
            </a:r>
            <a:endParaRPr b="1"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Using Prospect Grades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The Eye Test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Combine Results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College Performance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376650" y="879725"/>
            <a:ext cx="1722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1.00000000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-0.07053628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 0.01388233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376650" y="2660400"/>
            <a:ext cx="1612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1.0000000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0.1294108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0.2404916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376650" y="3614725"/>
            <a:ext cx="1612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1.0000000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-0.2512285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-0.4307296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376650" y="1781038"/>
            <a:ext cx="161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1.0000000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0.3657417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0.2576134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355900" y="879725"/>
            <a:ext cx="293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-253.8068077 578.297081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      -9.9534819   4.748394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      -0.8818825   1.549615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355900" y="1781038"/>
            <a:ext cx="293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-585.3635716 28.1910371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      -1.2529985  9.5491664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      -0.6687084  0.8108294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355900" y="2660400"/>
            <a:ext cx="3142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2.5 % 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-134.73269863 156.2722415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      -3.44495922   1.7195364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       0.02939661   0.7142921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355900" y="3614725"/>
            <a:ext cx="3142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2.5 %   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-297.734832 423.831293719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Ht_inch       -4.571364   7.162238696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Wt            -1.161648  -0.005744843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998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Modeling</a:t>
            </a:r>
            <a:endParaRPr sz="27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Four Methods:</a:t>
            </a:r>
            <a:endParaRPr b="1"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Using Prospect Grades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Eye 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Combine Results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College Performance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343200" y="1389600"/>
            <a:ext cx="190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 1.00000000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-0.18699488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-0.18487976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0.13515182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-0.27242496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-0.08501118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336300" y="1389600"/>
            <a:ext cx="200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 1.000000000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 0.220583280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-0.049760095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-0.004105177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-0.185324474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-0.017251762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-0.162506017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365400" y="2959500"/>
            <a:ext cx="185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 1.0000000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-0.7171129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 0.7030644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-0.6521035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0.7717722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-0.7425957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-0.6431500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343200" y="2959500"/>
            <a:ext cx="190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wAV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 1.00000000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-0.31590019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-0.12591185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-0.51297634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0.03855318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 0.14450343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 0.62706026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469300" y="1389600"/>
            <a:ext cx="302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-1554.140760 1473.144057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  -167.050171  137.500985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   -17.676249    2.736667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   -2.827353   10.043808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  -189.461181  176.374250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  -138.717180  149.938103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5469300" y="2959500"/>
            <a:ext cx="302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2.5 % 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-2155.3764424  40.8485306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  -164.2847684 280.9648508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    -6.9753457   5.6032903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    -5.9336462  -0.4897852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    0.2361109   6.9216519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   -87.8197235  78.3734834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    26.6611368 219.6177458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469300" y="1389600"/>
            <a:ext cx="286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-712.945740 440.498218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  -40.603425 180.578108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   -3.648702   5.483500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   -2.255223   2.734884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  -2.933233   1.065541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  -43.368257  76.553822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 -112.929579  27.764456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469300" y="2959500"/>
            <a:ext cx="2808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-321.077192 435.546015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X40yd        -86.385913  26.930588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Vertical      -1.066858   3.120621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Bench         -2.794918   0.536656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Broad.Jump    -1.083053   2.228572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X3Cone       -36.811307  53.323416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Shuttle      -84.055899  64.050629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2998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Modeling</a:t>
            </a:r>
            <a:endParaRPr sz="27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Four Methods:</a:t>
            </a:r>
            <a:endParaRPr b="1"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Using Prospect Grades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The Eye Test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Combine Results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i="1" lang="en" sz="1800">
                <a:solidFill>
                  <a:schemeClr val="dk1"/>
                </a:solidFill>
              </a:rPr>
              <a:t>College Performance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046563" y="1389600"/>
            <a:ext cx="1943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1.0000000000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-0.0004450872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Cmp.      -0.3263091534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Yds        0.0449071434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TD.        0.0562611255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Int.       0.2679070892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Rate      -0.0970800367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3046575" y="1389600"/>
            <a:ext cx="190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1.000000000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-0.134232664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-0.008650581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0.144762112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0.332294915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068175" y="3125850"/>
            <a:ext cx="190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1.00000000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-0.09609525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 0.28262021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0.06618878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0.34510191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068163" y="3125850"/>
            <a:ext cx="190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Correlation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wAV 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wAV        1.00000000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-0.02203074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Y.A        0.29808645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 0.44765363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0.08304180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0.29505384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297100" y="1389600"/>
            <a:ext cx="320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QBS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-81.30102832 4.045986e+02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   -1.64536496 1.730138e+00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Cmp.         -9.80562614 2.448814e+00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Yds          -0.00249161 9.191223e-03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TD.         -10.12422648 3.316641e+01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Int.         -7.34197444 3.697895e+01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Rate         -3.24390711 2.899035e+00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297100" y="3125850"/>
            <a:ext cx="3201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RBs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-137.69902150 -1.4907201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    -0.56333412  1.5532692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Y.A           -4.78705122 15.6819468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     0.52318205  6.2084243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   -1.43384049  0.2772517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   -0.01381816  0.7761912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297100" y="1389600"/>
            <a:ext cx="309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WRs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-50.28567673 42.8728671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   -0.71488646  0.5876090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   -1.52852450  2.1608491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  -0.75041400  0.7056841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   0.05409109  0.6914710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5297100" y="3125850"/>
            <a:ext cx="292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TEs Coefficients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2.5 %     97.5 %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-66.31026131 37.8824446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G_college    -0.48676320  0.7408886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Y.R          -1.49619931  4.0657696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TD           -1.23910961  0.5214242</a:t>
            </a:r>
            <a:endParaRPr sz="100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Y.G          -0.06063402  0.6714706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30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Interpretation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87607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Key Takeaways: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Prospect Grades correlate strongly with the RB (.52) and TE (.45) values, while QBs (.04) and WRs (.30) show weaker relationships.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Eye Test (Height/Weight) is not </a:t>
            </a:r>
            <a:r>
              <a:rPr lang="en">
                <a:solidFill>
                  <a:schemeClr val="dk1"/>
                </a:solidFill>
              </a:rPr>
              <a:t>enough</a:t>
            </a:r>
            <a:r>
              <a:rPr lang="en">
                <a:solidFill>
                  <a:schemeClr val="dk1"/>
                </a:solidFill>
              </a:rPr>
              <a:t> to indict the potential value of a player at the WR and RB due to its </a:t>
            </a:r>
            <a:r>
              <a:rPr lang="en">
                <a:solidFill>
                  <a:schemeClr val="dk1"/>
                </a:solidFill>
              </a:rPr>
              <a:t>minimal correlation.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 Results such as Shuttle Time for RBs (.63) and X3Cone for TEs were useful, while other combine results such as Bench Press and Broad Jump showed lower correlation.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College statistics such as Yards per Reception (WRs) and Yards per Attempts (RBs) showed moderate correlation and predictive power for ROI. However, no single stat consistently predicted pro-football success.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Investigating the NFL Draft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Our Question: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well can we predict a player’s value based on their pre-draft performance metrics?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Our Motivation: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primary objective of the NFL draft is to </a:t>
            </a:r>
            <a:r>
              <a:rPr lang="en">
                <a:solidFill>
                  <a:schemeClr val="dk1"/>
                </a:solidFill>
              </a:rPr>
              <a:t>pick</a:t>
            </a:r>
            <a:r>
              <a:rPr lang="en">
                <a:solidFill>
                  <a:schemeClr val="dk1"/>
                </a:solidFill>
              </a:rPr>
              <a:t> players that can positively impact the team in the present and years into the future.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Player value can depend on physical gifts, college performance, or plain generational talent.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Approaches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Next Gen Stats (AWS) Draft Model: predicts chances of success in NFL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Separated by position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NFL Combine results since 2003, college </a:t>
            </a:r>
            <a:r>
              <a:rPr lang="en">
                <a:solidFill>
                  <a:schemeClr val="dk1"/>
                </a:solidFill>
              </a:rPr>
              <a:t>results</a:t>
            </a:r>
            <a:r>
              <a:rPr lang="en">
                <a:solidFill>
                  <a:schemeClr val="dk1"/>
                </a:solidFill>
              </a:rPr>
              <a:t> since 2005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Probability of becoming a starter or making Pro Bowl in first 3 NFL seasons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250" y="938588"/>
            <a:ext cx="4267201" cy="326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Prospect grade (scouting) data from NFL.com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NFL combine data from pro-football-reference.com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College compiled stats from sports-reference.com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Investigate first two rounds of the Draft from 2014-2024 as NFL prospect grades began to be recorded at this time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We scoped in on offensive skill positions due to time (QB, RB, WR, and TE).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7199" cy="1811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507" y="3258197"/>
            <a:ext cx="4138182" cy="9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r>
              <a:rPr lang="en"/>
              <a:t> Task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No existing API or table for college data</a:t>
            </a:r>
            <a:endParaRPr>
              <a:solidFill>
                <a:schemeClr val="accent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BUT standard URL format and HTML structure</a:t>
            </a:r>
            <a:endParaRPr>
              <a:solidFill>
                <a:schemeClr val="accent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Solution: Web Scraping with Selenium</a:t>
            </a:r>
            <a:endParaRPr>
              <a:solidFill>
                <a:schemeClr val="accent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URL: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http://www.sports-reference.com/cfb/players/jameis-winston-1.html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Challenge: Depending on speed of ads loading, HTML structure could vary</a:t>
            </a:r>
            <a:endParaRPr>
              <a:solidFill>
                <a:schemeClr val="accent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●"/>
            </a:pPr>
            <a:r>
              <a:rPr lang="en">
                <a:solidFill>
                  <a:schemeClr val="accent6"/>
                </a:solidFill>
              </a:rPr>
              <a:t>Pivoted approach from bulk scraping to individual player scraping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625" y="661263"/>
            <a:ext cx="3910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5" y="290888"/>
            <a:ext cx="8531850" cy="45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1480000" y="3371150"/>
            <a:ext cx="840600" cy="38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300"/>
            <a:ext cx="8839199" cy="279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238275" y="2293125"/>
            <a:ext cx="3818700" cy="38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7475"/>
            <a:ext cx="8839203" cy="2615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191850" y="3480775"/>
            <a:ext cx="7372800" cy="30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NFL Combine Data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Height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Weight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40 yd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Vertical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Bench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College Performance Data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Career totals split by position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WR, TE -&gt; Receiving vs. QB -&gt; Passing 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NFL Prospect Data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Scouting grade (5.60 - 8)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“Practice Squad” vs. “Perfect Candidate”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44379" t="0"/>
          <a:stretch/>
        </p:blipFill>
        <p:spPr>
          <a:xfrm>
            <a:off x="4572000" y="740050"/>
            <a:ext cx="2712473" cy="197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52249" r="0" t="0"/>
          <a:stretch/>
        </p:blipFill>
        <p:spPr>
          <a:xfrm>
            <a:off x="6395100" y="2637375"/>
            <a:ext cx="2328648" cy="19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