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3" r:id="rId9"/>
    <p:sldId id="264" r:id="rId10"/>
    <p:sldId id="261" r:id="rId11"/>
    <p:sldId id="262" r:id="rId12"/>
    <p:sldId id="265" r:id="rId13"/>
    <p:sldId id="267" r:id="rId14"/>
    <p:sldId id="266" r:id="rId15"/>
    <p:sldId id="259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8F6D-928D-49A4-95AB-032F31631E02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FFAD1-C059-4268-BE64-11947C35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FFAD1-C059-4268-BE64-11947C359E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6FC7-AB10-4CE9-A421-0287D5E99D78}" type="datetimeFigureOut">
              <a:rPr lang="en-US" smtClean="0"/>
              <a:pPr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3930-2750-4674-8E8C-2B2802510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rdination.okstate.edu/distance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 and Ordinations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 5400: Analytical Methods in Community Ecology</a:t>
            </a:r>
          </a:p>
          <a:p>
            <a:r>
              <a:rPr lang="en-US" dirty="0" smtClean="0"/>
              <a:t>Sept. 2,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Ordinations/Gradient Analyses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447800"/>
            <a:ext cx="20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Unconstrained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447800"/>
            <a:ext cx="1688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Constrained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971800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953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Unimodal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209800" y="1905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PCA/</a:t>
            </a:r>
            <a:r>
              <a:rPr lang="en-US" sz="2400" dirty="0" err="1" smtClean="0">
                <a:solidFill>
                  <a:schemeClr val="tx1"/>
                </a:solidFill>
              </a:rPr>
              <a:t>PCoA</a:t>
            </a:r>
            <a:r>
              <a:rPr lang="en-US" sz="2400" dirty="0" smtClean="0">
                <a:solidFill>
                  <a:schemeClr val="tx1"/>
                </a:solidFill>
              </a:rPr>
              <a:t>/NMDS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(Principal Components Analysis)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1905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RDA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(Redundancy Analysis)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4191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(D)CA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([</a:t>
            </a:r>
            <a:r>
              <a:rPr lang="en-US" sz="2400" dirty="0" err="1" smtClean="0">
                <a:solidFill>
                  <a:schemeClr val="tx1"/>
                </a:solidFill>
              </a:rPr>
              <a:t>Detrended</a:t>
            </a:r>
            <a:r>
              <a:rPr lang="en-US" sz="2400" dirty="0" smtClean="0">
                <a:solidFill>
                  <a:schemeClr val="tx1"/>
                </a:solidFill>
              </a:rPr>
              <a:t>] Correspondence Analysis)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200" y="4191000"/>
            <a:ext cx="24384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(D)CCA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([</a:t>
            </a:r>
            <a:r>
              <a:rPr lang="en-US" sz="2400" dirty="0" err="1" smtClean="0">
                <a:solidFill>
                  <a:schemeClr val="tx1"/>
                </a:solidFill>
              </a:rPr>
              <a:t>Detrended</a:t>
            </a:r>
            <a:r>
              <a:rPr lang="en-US" sz="2400" dirty="0" smtClean="0">
                <a:solidFill>
                  <a:schemeClr val="tx1"/>
                </a:solidFill>
              </a:rPr>
              <a:t>] Canonical Correspondence Analysis)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measures matter</a:t>
            </a:r>
          </a:p>
          <a:p>
            <a:pPr lvl="1"/>
            <a:r>
              <a:rPr lang="en-US" dirty="0" smtClean="0"/>
              <a:t>Zeros and rare species can have a big impact</a:t>
            </a:r>
          </a:p>
          <a:p>
            <a:pPr lvl="1"/>
            <a:r>
              <a:rPr lang="en-US" dirty="0" smtClean="0"/>
              <a:t>Faithful representation of raw data</a:t>
            </a:r>
          </a:p>
          <a:p>
            <a:r>
              <a:rPr lang="en-US" dirty="0" smtClean="0"/>
              <a:t>Distortion</a:t>
            </a:r>
          </a:p>
          <a:p>
            <a:pPr lvl="1"/>
            <a:r>
              <a:rPr lang="en-US" dirty="0" smtClean="0"/>
              <a:t>Horseshoe (PCA) and arch (CA, sometimes CCA) effects</a:t>
            </a:r>
          </a:p>
          <a:p>
            <a:pPr lvl="1"/>
            <a:r>
              <a:rPr lang="en-US" dirty="0" smtClean="0"/>
              <a:t>Careful consideration of gradient length and </a:t>
            </a:r>
            <a:r>
              <a:rPr lang="en-US" dirty="0" err="1" smtClean="0"/>
              <a:t>detrending</a:t>
            </a:r>
            <a:r>
              <a:rPr lang="en-US" dirty="0" smtClean="0"/>
              <a:t> are two options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a DCA first</a:t>
            </a:r>
          </a:p>
          <a:p>
            <a:pPr lvl="1"/>
            <a:r>
              <a:rPr lang="en-US" dirty="0" smtClean="0"/>
              <a:t>Length of first axis (“gradient length”, in standard deviations) is a measure of beta diversity/species turnover</a:t>
            </a:r>
          </a:p>
          <a:p>
            <a:pPr lvl="1"/>
            <a:r>
              <a:rPr lang="en-US" dirty="0" smtClean="0"/>
              <a:t>Tells you if its linear or </a:t>
            </a:r>
            <a:r>
              <a:rPr lang="en-US" dirty="0" err="1" smtClean="0"/>
              <a:t>unimodal</a:t>
            </a:r>
            <a:endParaRPr lang="en-US" dirty="0" smtClean="0"/>
          </a:p>
          <a:p>
            <a:r>
              <a:rPr lang="en-US" dirty="0" smtClean="0"/>
              <a:t>Gradient length</a:t>
            </a:r>
          </a:p>
          <a:p>
            <a:pPr lvl="1"/>
            <a:r>
              <a:rPr lang="en-US" dirty="0" smtClean="0"/>
              <a:t>&lt;3 SD = linear, do a RDA</a:t>
            </a:r>
          </a:p>
          <a:p>
            <a:pPr lvl="1"/>
            <a:r>
              <a:rPr lang="en-US" dirty="0" smtClean="0"/>
              <a:t>3-4 SD, either</a:t>
            </a:r>
          </a:p>
          <a:p>
            <a:pPr lvl="1"/>
            <a:r>
              <a:rPr lang="en-US" dirty="0" smtClean="0"/>
              <a:t>&gt;4 SD = </a:t>
            </a:r>
            <a:r>
              <a:rPr lang="en-US" dirty="0" err="1" smtClean="0"/>
              <a:t>unimodal</a:t>
            </a:r>
            <a:r>
              <a:rPr lang="en-US" dirty="0" smtClean="0"/>
              <a:t>, do a CCA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http://ordination.okstate.edu/distance.htm</a:t>
            </a:r>
            <a:endParaRPr lang="en-US" dirty="0" smtClean="0"/>
          </a:p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principal{psych} or </a:t>
            </a:r>
            <a:r>
              <a:rPr lang="en-US" dirty="0" err="1" smtClean="0"/>
              <a:t>princomp</a:t>
            </a:r>
            <a:r>
              <a:rPr lang="en-US" dirty="0" smtClean="0"/>
              <a:t>{stats}</a:t>
            </a:r>
          </a:p>
          <a:p>
            <a:pPr lvl="1"/>
            <a:r>
              <a:rPr lang="en-US" dirty="0" err="1" smtClean="0"/>
              <a:t>vegdist</a:t>
            </a:r>
            <a:r>
              <a:rPr lang="en-US" dirty="0" smtClean="0"/>
              <a:t>{vegan}: many different distance metrics</a:t>
            </a:r>
          </a:p>
          <a:p>
            <a:pPr lvl="1"/>
            <a:r>
              <a:rPr lang="en-US" dirty="0" err="1" smtClean="0"/>
              <a:t>a</a:t>
            </a:r>
            <a:r>
              <a:rPr lang="en-US" dirty="0" err="1" smtClean="0"/>
              <a:t>donis</a:t>
            </a:r>
            <a:r>
              <a:rPr lang="en-US" dirty="0" smtClean="0"/>
              <a:t>{vegan}: PERMANOVA</a:t>
            </a:r>
          </a:p>
          <a:p>
            <a:pPr lvl="1"/>
            <a:r>
              <a:rPr lang="en-US" dirty="0" err="1" smtClean="0"/>
              <a:t>cca,decorana,decostand</a:t>
            </a:r>
            <a:r>
              <a:rPr lang="en-US" dirty="0" smtClean="0"/>
              <a:t>{vegan}: one-stop shop for ordinations and transformations!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/>
              <a:t>mds,nmds.min</a:t>
            </a:r>
            <a:r>
              <a:rPr lang="en-US" dirty="0" smtClean="0"/>
              <a:t>{</a:t>
            </a:r>
            <a:r>
              <a:rPr lang="en-US" dirty="0" err="1" smtClean="0"/>
              <a:t>ecodist</a:t>
            </a:r>
            <a:r>
              <a:rPr lang="en-US" dirty="0" smtClean="0"/>
              <a:t>}: simple NMDS code</a:t>
            </a:r>
            <a:endParaRPr lang="en-US" dirty="0" smtClean="0"/>
          </a:p>
          <a:p>
            <a:r>
              <a:rPr lang="en-US" dirty="0" smtClean="0"/>
              <a:t>PC-ORD, CANOCO, PRIMER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NMDS – maximizes </a:t>
            </a:r>
            <a:r>
              <a:rPr lang="en-US" b="1" i="1" dirty="0" smtClean="0"/>
              <a:t>rank-order</a:t>
            </a:r>
            <a:r>
              <a:rPr lang="en-US" dirty="0" smtClean="0"/>
              <a:t> correlation between distance matrix and ordination distances</a:t>
            </a:r>
          </a:p>
          <a:p>
            <a:r>
              <a:rPr lang="en-US" dirty="0" err="1" smtClean="0"/>
              <a:t>PCoA</a:t>
            </a:r>
            <a:r>
              <a:rPr lang="en-US" dirty="0" smtClean="0"/>
              <a:t> - maximizes </a:t>
            </a:r>
            <a:r>
              <a:rPr lang="en-US" b="1" i="1" dirty="0" smtClean="0"/>
              <a:t>linear</a:t>
            </a:r>
            <a:r>
              <a:rPr lang="en-US" dirty="0" smtClean="0"/>
              <a:t> correlation between distance matrix and ordination distances</a:t>
            </a:r>
          </a:p>
          <a:p>
            <a:r>
              <a:rPr lang="en-US" dirty="0" smtClean="0"/>
              <a:t>PCA – (same as </a:t>
            </a:r>
            <a:r>
              <a:rPr lang="en-US" dirty="0" err="1" smtClean="0"/>
              <a:t>PCoA</a:t>
            </a:r>
            <a:r>
              <a:rPr lang="en-US" dirty="0" smtClean="0"/>
              <a:t> when using </a:t>
            </a:r>
            <a:r>
              <a:rPr lang="en-US" dirty="0" err="1" smtClean="0"/>
              <a:t>Eucl</a:t>
            </a:r>
            <a:r>
              <a:rPr lang="en-US" dirty="0" smtClean="0"/>
              <a:t> distance); </a:t>
            </a:r>
            <a:r>
              <a:rPr lang="en-US" dirty="0" err="1" smtClean="0"/>
              <a:t>eigenanalysis</a:t>
            </a:r>
            <a:r>
              <a:rPr lang="en-US" dirty="0" smtClean="0"/>
              <a:t> (like CCA, RDA, etc.), often used for dimensionality reduction that creates orthogonal axes by rotating the data in order to maximize the primary </a:t>
            </a:r>
            <a:r>
              <a:rPr lang="en-US" dirty="0" err="1" smtClean="0"/>
              <a:t>eigenvalue</a:t>
            </a:r>
            <a:r>
              <a:rPr lang="en-US" dirty="0" smtClean="0"/>
              <a:t>.  Thus, relationships between samples are not altered.  Each </a:t>
            </a:r>
            <a:r>
              <a:rPr lang="en-US" dirty="0" err="1" smtClean="0"/>
              <a:t>eigenvalue</a:t>
            </a:r>
            <a:r>
              <a:rPr lang="en-US" dirty="0" smtClean="0"/>
              <a:t> has an associated eigenvector that provides the location of each sample along that axis.  Analysis of covariance matrix (</a:t>
            </a:r>
            <a:r>
              <a:rPr lang="en-US" dirty="0" err="1" smtClean="0"/>
              <a:t>unstandardized</a:t>
            </a:r>
            <a:r>
              <a:rPr lang="en-US" dirty="0" smtClean="0"/>
              <a:t> data) or correlation matrix (all standardized to SD=1)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 – correspondence analysis (correspondence between species scores and sample scores); </a:t>
            </a:r>
            <a:r>
              <a:rPr lang="en-US" dirty="0" err="1" smtClean="0"/>
              <a:t>eigenvalues</a:t>
            </a:r>
            <a:r>
              <a:rPr lang="en-US" dirty="0" smtClean="0"/>
              <a:t> indicate the correlation between species and sample scores;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CCA – maximized correspondence between samples and environmental variables (that’s what makes it “canonical”: the correspondence is with some underlying explanatory variable(s))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in a Nutshell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7877175" cy="519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05200" y="6553200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Leibold</a:t>
            </a:r>
            <a:r>
              <a:rPr lang="en-US" sz="1600" dirty="0" smtClean="0"/>
              <a:t> et al. 2010 </a:t>
            </a:r>
            <a:r>
              <a:rPr lang="en-US" sz="1600" i="1" dirty="0" smtClean="0"/>
              <a:t>Ecol </a:t>
            </a:r>
            <a:r>
              <a:rPr lang="en-US" sz="1600" i="1" dirty="0" err="1" smtClean="0"/>
              <a:t>Lett</a:t>
            </a:r>
            <a:endParaRPr lang="en-US" sz="1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all Have Species/Sub-species/ Genotype Composition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53567" b="61878"/>
          <a:stretch>
            <a:fillRect/>
          </a:stretch>
        </p:blipFill>
        <p:spPr bwMode="auto">
          <a:xfrm>
            <a:off x="152400" y="1447800"/>
            <a:ext cx="365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95800" y="1828800"/>
            <a:ext cx="2764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Week 2:</a:t>
            </a:r>
          </a:p>
          <a:p>
            <a:r>
              <a:rPr lang="en-US" sz="3000" dirty="0" smtClean="0"/>
              <a:t>Ordinations</a:t>
            </a:r>
          </a:p>
          <a:p>
            <a:endParaRPr lang="en-US" sz="3000" dirty="0"/>
          </a:p>
          <a:p>
            <a:r>
              <a:rPr lang="en-US" sz="3000" dirty="0" smtClean="0"/>
              <a:t>Week 5:</a:t>
            </a:r>
          </a:p>
          <a:p>
            <a:r>
              <a:rPr lang="en-US" sz="3000" dirty="0" smtClean="0"/>
              <a:t>Null models</a:t>
            </a:r>
          </a:p>
          <a:p>
            <a:endParaRPr lang="en-US" sz="3000" dirty="0"/>
          </a:p>
          <a:p>
            <a:r>
              <a:rPr lang="en-US" sz="3000" dirty="0" smtClean="0"/>
              <a:t>Week 10:</a:t>
            </a:r>
          </a:p>
          <a:p>
            <a:r>
              <a:rPr lang="en-US" sz="3000" dirty="0" smtClean="0"/>
              <a:t>Network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Relating Community Composition to Environmental Factors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53567" b="31087"/>
          <a:stretch>
            <a:fillRect/>
          </a:stretch>
        </p:blipFill>
        <p:spPr bwMode="auto">
          <a:xfrm>
            <a:off x="152400" y="1447800"/>
            <a:ext cx="365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95800" y="1828800"/>
            <a:ext cx="44307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Week 2:</a:t>
            </a:r>
          </a:p>
          <a:p>
            <a:r>
              <a:rPr lang="en-US" sz="3000" dirty="0" smtClean="0"/>
              <a:t>Ordinations</a:t>
            </a:r>
          </a:p>
          <a:p>
            <a:r>
              <a:rPr lang="en-US" sz="3000" dirty="0" smtClean="0"/>
              <a:t>Gradient analysis</a:t>
            </a:r>
          </a:p>
          <a:p>
            <a:endParaRPr lang="en-US" sz="3000" dirty="0"/>
          </a:p>
          <a:p>
            <a:r>
              <a:rPr lang="en-US" sz="3000" dirty="0" smtClean="0"/>
              <a:t>Weeks 3-4:</a:t>
            </a:r>
          </a:p>
          <a:p>
            <a:r>
              <a:rPr lang="en-US" sz="3000" dirty="0" smtClean="0"/>
              <a:t>Structural equation models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Species’ Traits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27448" b="31087"/>
          <a:stretch>
            <a:fillRect/>
          </a:stretch>
        </p:blipFill>
        <p:spPr bwMode="auto">
          <a:xfrm>
            <a:off x="152400" y="1447800"/>
            <a:ext cx="571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0" y="3429000"/>
            <a:ext cx="2133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3581400"/>
            <a:ext cx="54512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Weeks 3-4:</a:t>
            </a:r>
          </a:p>
          <a:p>
            <a:r>
              <a:rPr lang="en-US" sz="3000" dirty="0" smtClean="0"/>
              <a:t>Structural equation models</a:t>
            </a:r>
          </a:p>
          <a:p>
            <a:endParaRPr lang="en-US" sz="3000" dirty="0"/>
          </a:p>
          <a:p>
            <a:r>
              <a:rPr lang="en-US" sz="3000" dirty="0" smtClean="0"/>
              <a:t>Weeks 6-7:</a:t>
            </a:r>
          </a:p>
          <a:p>
            <a:r>
              <a:rPr lang="en-US" sz="3000" dirty="0" smtClean="0"/>
              <a:t>Biodiversity – Ecosystem Function</a:t>
            </a:r>
          </a:p>
          <a:p>
            <a:r>
              <a:rPr lang="en-US" sz="3000" dirty="0" smtClean="0"/>
              <a:t>Trait-Based Community Assembly</a:t>
            </a:r>
            <a:endParaRPr lang="en-US" sz="3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24200" y="2819400"/>
            <a:ext cx="990600" cy="9144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352800" y="3048000"/>
            <a:ext cx="914400" cy="9144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in a Nutshell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31087"/>
          <a:stretch>
            <a:fillRect/>
          </a:stretch>
        </p:blipFill>
        <p:spPr bwMode="auto">
          <a:xfrm>
            <a:off x="152400" y="1447800"/>
            <a:ext cx="7877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10000" y="3429000"/>
            <a:ext cx="2057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152072"/>
            <a:ext cx="6717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Weeks 8-9:</a:t>
            </a:r>
          </a:p>
          <a:p>
            <a:r>
              <a:rPr lang="en-US" sz="3000" dirty="0" err="1" smtClean="0"/>
              <a:t>Phylogenetic</a:t>
            </a:r>
            <a:r>
              <a:rPr lang="en-US" sz="3000" dirty="0" smtClean="0"/>
              <a:t>-Based Community Assembly</a:t>
            </a:r>
          </a:p>
          <a:p>
            <a:r>
              <a:rPr lang="en-US" sz="3000" dirty="0" smtClean="0"/>
              <a:t>Niche Evolution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953000" y="2895600"/>
            <a:ext cx="1905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11: Meta-Communities etc.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7877175" cy="519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05200" y="6553200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Leibold</a:t>
            </a:r>
            <a:r>
              <a:rPr lang="en-US" sz="1600" dirty="0" smtClean="0"/>
              <a:t> et al. 2010 </a:t>
            </a:r>
            <a:r>
              <a:rPr lang="en-US" sz="1600" i="1" dirty="0" smtClean="0"/>
              <a:t>Ecol </a:t>
            </a:r>
            <a:r>
              <a:rPr lang="en-US" sz="1600" i="1" dirty="0" err="1" smtClean="0"/>
              <a:t>Lett</a:t>
            </a:r>
            <a:endParaRPr lang="en-US" sz="16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Ordinate?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Pattern visualization</a:t>
            </a:r>
          </a:p>
          <a:p>
            <a:r>
              <a:rPr lang="en-US" dirty="0" smtClean="0"/>
              <a:t>Each observation (sample) contains information on multiple sub-categories (species)</a:t>
            </a:r>
          </a:p>
          <a:p>
            <a:pPr lvl="1"/>
            <a:r>
              <a:rPr lang="en-US" dirty="0" smtClean="0"/>
              <a:t>Resemblance (similarity or dissimilarity) matrix analysis (NMDS or </a:t>
            </a:r>
            <a:r>
              <a:rPr lang="en-US" dirty="0" err="1" smtClean="0"/>
              <a:t>PCoA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Gradient length</a:t>
            </a:r>
          </a:p>
          <a:p>
            <a:pPr lvl="1"/>
            <a:r>
              <a:rPr lang="en-US" dirty="0" smtClean="0"/>
              <a:t>Linear; not much species turnover/low </a:t>
            </a:r>
            <a:r>
              <a:rPr lang="el-GR" dirty="0" smtClean="0"/>
              <a:t>β</a:t>
            </a:r>
            <a:r>
              <a:rPr lang="en-US" dirty="0" smtClean="0"/>
              <a:t> diversity</a:t>
            </a:r>
          </a:p>
          <a:p>
            <a:pPr lvl="1"/>
            <a:r>
              <a:rPr lang="en-US" dirty="0" err="1" smtClean="0"/>
              <a:t>Unimodal</a:t>
            </a:r>
            <a:r>
              <a:rPr lang="en-US" dirty="0" smtClean="0"/>
              <a:t>; high species turnover/</a:t>
            </a:r>
            <a:r>
              <a:rPr lang="el-GR" dirty="0" smtClean="0"/>
              <a:t>β</a:t>
            </a:r>
            <a:r>
              <a:rPr lang="en-US" dirty="0" smtClean="0"/>
              <a:t> diversity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Unconstrained (aka indirect); no environmental variables included in the ordination (but can be related to the site or species scores later)</a:t>
            </a:r>
          </a:p>
          <a:p>
            <a:pPr lvl="1"/>
            <a:r>
              <a:rPr lang="en-US" dirty="0" smtClean="0"/>
              <a:t>Constrained (aka direct); maximize correspondence between species and environmental variables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533</Words>
  <Application>Microsoft Office PowerPoint</Application>
  <PresentationFormat>On-screen Show (4:3)</PresentationFormat>
  <Paragraphs>92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Intro and Ordinations</vt:lpstr>
      <vt:lpstr>This Course in a Nutshell</vt:lpstr>
      <vt:lpstr>We all Have Species/Sub-species/ Genotype Composition Data</vt:lpstr>
      <vt:lpstr>Relating Community Composition to Environmental Factors</vt:lpstr>
      <vt:lpstr>Species’ Traits</vt:lpstr>
      <vt:lpstr>This Course in a Nutshell</vt:lpstr>
      <vt:lpstr>Week 11: Meta-Communities etc.</vt:lpstr>
      <vt:lpstr>Why Ordinate?</vt:lpstr>
      <vt:lpstr>Considerations</vt:lpstr>
      <vt:lpstr>Ordinations/Gradient Analyses</vt:lpstr>
      <vt:lpstr>Issues</vt:lpstr>
      <vt:lpstr>Rules of Thumb</vt:lpstr>
      <vt:lpstr>Resources</vt:lpstr>
      <vt:lpstr>Notes</vt:lpstr>
      <vt:lpstr>Notes</vt:lpstr>
      <vt:lpstr>Notes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</dc:creator>
  <cp:lastModifiedBy>Brad</cp:lastModifiedBy>
  <cp:revision>19</cp:revision>
  <dcterms:created xsi:type="dcterms:W3CDTF">2011-09-01T18:16:28Z</dcterms:created>
  <dcterms:modified xsi:type="dcterms:W3CDTF">2011-09-02T15:53:46Z</dcterms:modified>
</cp:coreProperties>
</file>