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F4BD-7B8A-43D4-9F4E-90531F7C0DDE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B3593-28B5-4A85-B57B-83AC33C801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Rather than testing each of these relationships in isolation, can treat the whole model as a single hypothesis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B3593-28B5-4A85-B57B-83AC33C8011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</a:t>
            </a:r>
            <a:r>
              <a:rPr lang="en-US" baseline="0" dirty="0" smtClean="0"/>
              <a:t> different estimates for indirect relationships than one would by testing individual </a:t>
            </a:r>
            <a:r>
              <a:rPr lang="en-US" baseline="0" dirty="0" err="1" smtClean="0"/>
              <a:t>bivariate</a:t>
            </a:r>
            <a:r>
              <a:rPr lang="en-US" baseline="0" dirty="0" smtClean="0"/>
              <a:t> relationships.  A simple example of this in Smith et al. this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B3593-28B5-4A85-B57B-83AC33C8011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4727-5A30-49AF-8EF8-055EA2E3D7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D2AC-D855-4576-8105-C01186F5C7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faculty.chass.ncsu.edu/garson/PA765/structur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Equation Modeling and Model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 5400: Analytical Methods in Community Ecology</a:t>
            </a:r>
          </a:p>
          <a:p>
            <a:r>
              <a:rPr lang="en-US" dirty="0" smtClean="0"/>
              <a:t>Sept. </a:t>
            </a:r>
            <a:r>
              <a:rPr lang="en-US" dirty="0" smtClean="0"/>
              <a:t>9,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that we actually KNOW something about our study system!</a:t>
            </a:r>
          </a:p>
          <a:p>
            <a:r>
              <a:rPr lang="en-US" dirty="0" smtClean="0"/>
              <a:t>Which hypothesis is more informative to test?</a:t>
            </a:r>
          </a:p>
          <a:p>
            <a:pPr lvl="1"/>
            <a:r>
              <a:rPr lang="en-US" dirty="0" smtClean="0"/>
              <a:t>Plant diversity does not vary with productivity</a:t>
            </a:r>
          </a:p>
          <a:p>
            <a:pPr lvl="1"/>
            <a:r>
              <a:rPr lang="en-US" dirty="0" smtClean="0"/>
              <a:t>Plant diversity demonstrates a </a:t>
            </a:r>
            <a:r>
              <a:rPr lang="en-US" dirty="0" err="1" smtClean="0"/>
              <a:t>unimodal</a:t>
            </a:r>
            <a:r>
              <a:rPr lang="en-US" dirty="0" smtClean="0"/>
              <a:t> relationship with productivity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alternative, informative models (</a:t>
            </a:r>
            <a:r>
              <a:rPr lang="en-US" dirty="0" err="1" smtClean="0"/>
              <a:t>Wolkovich</a:t>
            </a:r>
            <a:r>
              <a:rPr lang="en-US" dirty="0" smtClean="0"/>
              <a:t> </a:t>
            </a:r>
            <a:r>
              <a:rPr lang="en-US" i="1" dirty="0" smtClean="0"/>
              <a:t>Ecology</a:t>
            </a:r>
            <a:r>
              <a:rPr lang="en-US" dirty="0" smtClean="0"/>
              <a:t>, Johnson and </a:t>
            </a:r>
            <a:r>
              <a:rPr lang="en-US" dirty="0" err="1" smtClean="0"/>
              <a:t>Omland</a:t>
            </a:r>
            <a:r>
              <a:rPr lang="en-US" dirty="0" smtClean="0"/>
              <a:t> </a:t>
            </a:r>
            <a:r>
              <a:rPr lang="en-US" i="1" dirty="0" smtClean="0"/>
              <a:t>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Differentiating multiple direct and indirect causal relationships (Smith et al. </a:t>
            </a:r>
            <a:r>
              <a:rPr lang="en-US" i="1" dirty="0" err="1" smtClean="0"/>
              <a:t>AmNat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26645" y="2738735"/>
            <a:ext cx="177375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Precipitation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4034135"/>
            <a:ext cx="906467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Cover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95400" y="5553670"/>
            <a:ext cx="160332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Abundance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34690" y="2510135"/>
            <a:ext cx="1732910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Recruitment</a:t>
            </a:r>
          </a:p>
          <a:p>
            <a:r>
              <a:rPr lang="en-US" sz="2400"/>
              <a:t>in open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32084" y="3805535"/>
            <a:ext cx="2192716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Recruitment</a:t>
            </a:r>
          </a:p>
          <a:p>
            <a:r>
              <a:rPr lang="en-US" sz="2400"/>
              <a:t>beneath canopy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40334" y="5558135"/>
            <a:ext cx="1346266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Mortality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200400" y="2967335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3200400" y="2967335"/>
            <a:ext cx="2514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200400" y="2967335"/>
            <a:ext cx="251460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2667000" y="4262735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2286000" y="319593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2286000" y="4491334"/>
            <a:ext cx="0" cy="1046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2895600" y="578673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895600" y="4338935"/>
            <a:ext cx="2819400" cy="146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7" name="Line 45"/>
          <p:cNvSpPr>
            <a:spLocks noChangeShapeType="1"/>
          </p:cNvSpPr>
          <p:nvPr/>
        </p:nvSpPr>
        <p:spPr bwMode="auto">
          <a:xfrm>
            <a:off x="1676400" y="183600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8" name="Line 46"/>
          <p:cNvSpPr>
            <a:spLocks noChangeShapeType="1"/>
          </p:cNvSpPr>
          <p:nvPr/>
        </p:nvSpPr>
        <p:spPr bwMode="auto">
          <a:xfrm>
            <a:off x="1676400" y="206460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2438400" y="1531203"/>
            <a:ext cx="20688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Positive effect</a:t>
            </a:r>
          </a:p>
          <a:p>
            <a:r>
              <a:rPr lang="en-US" sz="2400" dirty="0"/>
              <a:t>Negative effect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6488668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Butterfield </a:t>
            </a:r>
            <a:r>
              <a:rPr lang="en-US" i="1" dirty="0" smtClean="0"/>
              <a:t>et al.</a:t>
            </a:r>
            <a:r>
              <a:rPr lang="en-US" dirty="0" smtClean="0"/>
              <a:t> 2010 </a:t>
            </a:r>
            <a:r>
              <a:rPr lang="en-US" i="1" dirty="0" smtClean="0"/>
              <a:t>Ecology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Differentiating Multiple Causal Paths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310" y="2028825"/>
            <a:ext cx="743449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3048000" y="6488668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Butterfield </a:t>
            </a:r>
            <a:r>
              <a:rPr lang="en-US" i="1" dirty="0" smtClean="0"/>
              <a:t>et al.</a:t>
            </a:r>
            <a:r>
              <a:rPr lang="en-US" dirty="0" smtClean="0"/>
              <a:t> 2010 </a:t>
            </a:r>
            <a:r>
              <a:rPr lang="en-US" i="1" dirty="0" smtClean="0"/>
              <a:t>Ecology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200400"/>
            <a:ext cx="38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000" dirty="0" smtClean="0"/>
              <a:t>χ</a:t>
            </a:r>
            <a:r>
              <a:rPr lang="en-US" sz="4000" baseline="30000" dirty="0" smtClean="0"/>
              <a:t>2</a:t>
            </a:r>
            <a:r>
              <a:rPr lang="en-US" sz="4000" baseline="-25000" dirty="0" smtClean="0"/>
              <a:t>(3)</a:t>
            </a:r>
            <a:r>
              <a:rPr lang="en-US" sz="4000" dirty="0" smtClean="0"/>
              <a:t>=3.39; </a:t>
            </a:r>
            <a:r>
              <a:rPr lang="en-US" sz="4000" i="1" dirty="0" smtClean="0"/>
              <a:t>P</a:t>
            </a:r>
            <a:r>
              <a:rPr lang="en-US" sz="4000" dirty="0" smtClean="0"/>
              <a:t>=0.34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953000"/>
            <a:ext cx="3194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Degrees of freedom =</a:t>
            </a:r>
          </a:p>
          <a:p>
            <a:r>
              <a:rPr lang="en-US" sz="2400" dirty="0" smtClean="0"/>
              <a:t>n(n+1/2), where n is the</a:t>
            </a:r>
          </a:p>
          <a:p>
            <a:r>
              <a:rPr lang="en-US" sz="2400" dirty="0" smtClean="0"/>
              <a:t># of variables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247900" y="4000500"/>
            <a:ext cx="9906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1752600"/>
            <a:ext cx="533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Chi-square test: difference between observed and model-implied </a:t>
            </a:r>
            <a:r>
              <a:rPr lang="en-US" sz="2400" dirty="0" err="1" smtClean="0"/>
              <a:t>covariances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962400" y="2895600"/>
            <a:ext cx="762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5400" y="4953000"/>
            <a:ext cx="381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Probability that the model deviates from the observed data; large P-values are good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5638800" y="3886200"/>
            <a:ext cx="11430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Multiple Models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9740" r="36250" b="39740"/>
          <a:stretch>
            <a:fillRect/>
          </a:stretch>
        </p:blipFill>
        <p:spPr bwMode="auto">
          <a:xfrm>
            <a:off x="0" y="4648200"/>
            <a:ext cx="478301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32338" r="36250" b="10519"/>
          <a:stretch>
            <a:fillRect/>
          </a:stretch>
        </p:blipFill>
        <p:spPr bwMode="auto">
          <a:xfrm>
            <a:off x="0" y="1676400"/>
            <a:ext cx="4724400" cy="254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676400"/>
            <a:ext cx="4643438" cy="233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5257800"/>
            <a:ext cx="4419600" cy="51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to consider</a:t>
            </a:r>
          </a:p>
          <a:p>
            <a:pPr lvl="1"/>
            <a:r>
              <a:rPr lang="en-US" dirty="0" smtClean="0"/>
              <a:t>Parsimony</a:t>
            </a:r>
          </a:p>
          <a:p>
            <a:pPr lvl="1"/>
            <a:r>
              <a:rPr lang="en-US" dirty="0" smtClean="0"/>
              <a:t>Information content</a:t>
            </a:r>
          </a:p>
          <a:p>
            <a:pPr lvl="1"/>
            <a:r>
              <a:rPr lang="en-US" dirty="0" smtClean="0"/>
              <a:t>Ecological interpretability</a:t>
            </a:r>
          </a:p>
          <a:p>
            <a:r>
              <a:rPr lang="en-US" dirty="0" smtClean="0"/>
              <a:t>Many different approaches (Johnson and </a:t>
            </a:r>
            <a:r>
              <a:rPr lang="en-US" dirty="0" err="1" smtClean="0"/>
              <a:t>Omland</a:t>
            </a:r>
            <a:r>
              <a:rPr lang="en-US" dirty="0" smtClean="0"/>
              <a:t> </a:t>
            </a:r>
            <a:r>
              <a:rPr lang="en-US" i="1" dirty="0" smtClean="0"/>
              <a:t>TREE</a:t>
            </a:r>
            <a:r>
              <a:rPr lang="en-US" dirty="0" smtClean="0"/>
              <a:t>), all of which can be applied to SEM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1588" indent="-1588">
              <a:buNone/>
            </a:pPr>
            <a:r>
              <a:rPr lang="en-US" dirty="0" smtClean="0"/>
              <a:t>NC State SEM page:</a:t>
            </a:r>
          </a:p>
          <a:p>
            <a:pPr marL="1588" indent="-1588">
              <a:buNone/>
            </a:pPr>
            <a:r>
              <a:rPr lang="en-US" dirty="0" smtClean="0">
                <a:hlinkClick r:id="rId2"/>
              </a:rPr>
              <a:t>http://faculty.chass.ncsu.edu/garson/PA765/structur.htm</a:t>
            </a:r>
            <a:endParaRPr lang="en-US" dirty="0" smtClean="0"/>
          </a:p>
          <a:p>
            <a:pPr marL="1588" indent="-1588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3190875" cy="479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255</Words>
  <Application>Microsoft Office PowerPoint</Application>
  <PresentationFormat>On-screen Show (4:3)</PresentationFormat>
  <Paragraphs>46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Structural Equation Modeling and Model Selection</vt:lpstr>
      <vt:lpstr>Purpose of SEM</vt:lpstr>
      <vt:lpstr>Primary Uses</vt:lpstr>
      <vt:lpstr>An Example</vt:lpstr>
      <vt:lpstr>Differentiating Multiple Causal Paths</vt:lpstr>
      <vt:lpstr>Testing Model Fit</vt:lpstr>
      <vt:lpstr>Testing Multiple Models</vt:lpstr>
      <vt:lpstr>Model Selection</vt:lpstr>
      <vt:lpstr>For More Information…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Equation Modeling and Model Selection</dc:title>
  <dc:creator>Brad</dc:creator>
  <cp:lastModifiedBy>Brad</cp:lastModifiedBy>
  <cp:revision>10</cp:revision>
  <dcterms:created xsi:type="dcterms:W3CDTF">2011-09-06T21:48:12Z</dcterms:created>
  <dcterms:modified xsi:type="dcterms:W3CDTF">2011-09-06T23:22:33Z</dcterms:modified>
</cp:coreProperties>
</file>