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84FB-5820-4C2B-83CD-D547B8FBF60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Phylo</a:t>
            </a:r>
            <a:r>
              <a:rPr lang="en-US" dirty="0" smtClean="0"/>
              <a:t>-Based </a:t>
            </a:r>
            <a:r>
              <a:rPr lang="en-US" dirty="0" smtClean="0"/>
              <a:t>Community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 5400: Analytical Methods in Community Ecology</a:t>
            </a:r>
          </a:p>
          <a:p>
            <a:r>
              <a:rPr lang="en-US" dirty="0" smtClean="0"/>
              <a:t>Oc</a:t>
            </a:r>
            <a:r>
              <a:rPr lang="en-US" dirty="0" smtClean="0"/>
              <a:t>t</a:t>
            </a:r>
            <a:r>
              <a:rPr lang="en-US" dirty="0" smtClean="0"/>
              <a:t>. </a:t>
            </a:r>
            <a:r>
              <a:rPr lang="en-US" dirty="0" smtClean="0"/>
              <a:t>14, </a:t>
            </a:r>
            <a:r>
              <a:rPr lang="en-US" dirty="0" smtClean="0"/>
              <a:t>2011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</a:t>
            </a:r>
            <a:r>
              <a:rPr lang="en-US" dirty="0" err="1" smtClean="0"/>
              <a:t>Phylogenetics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Surrogate for niche similarity</a:t>
            </a:r>
          </a:p>
          <a:p>
            <a:pPr lvl="1"/>
            <a:r>
              <a:rPr lang="en-US" dirty="0" smtClean="0"/>
              <a:t>May be good catch-all if don’t know what traits to measure</a:t>
            </a:r>
          </a:p>
          <a:p>
            <a:pPr lvl="1"/>
            <a:r>
              <a:rPr lang="en-US" dirty="0" smtClean="0"/>
              <a:t>Assumes niche </a:t>
            </a:r>
            <a:r>
              <a:rPr lang="en-US" dirty="0" smtClean="0"/>
              <a:t>conservatism</a:t>
            </a:r>
          </a:p>
          <a:p>
            <a:r>
              <a:rPr lang="en-US" dirty="0" smtClean="0"/>
              <a:t>Test evolution of ecologically relevant traits</a:t>
            </a:r>
          </a:p>
          <a:p>
            <a:pPr lvl="1"/>
            <a:r>
              <a:rPr lang="en-US" dirty="0" smtClean="0"/>
              <a:t>When did certain traits evolve?</a:t>
            </a:r>
          </a:p>
          <a:p>
            <a:pPr lvl="1"/>
            <a:r>
              <a:rPr lang="en-US" dirty="0" smtClean="0"/>
              <a:t>How has evolutionary history shaped a community?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Phylogenetics</a:t>
            </a:r>
            <a:r>
              <a:rPr lang="en-US" dirty="0" smtClean="0"/>
              <a:t> is All About Distance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400"/>
            <a:ext cx="410548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 rot="19485212">
            <a:off x="3646580" y="4241097"/>
            <a:ext cx="1447800" cy="68580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09800" y="48006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baseline="-25000" dirty="0" smtClean="0">
                          <a:solidFill>
                            <a:sysClr val="windowText" lastClr="000000"/>
                          </a:solidFill>
                        </a:rPr>
                        <a:t>ab</a:t>
                      </a:r>
                      <a:endParaRPr lang="en-US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baseline="-25000" dirty="0" err="1" smtClean="0">
                          <a:solidFill>
                            <a:sysClr val="windowText" lastClr="000000"/>
                          </a:solidFill>
                        </a:rPr>
                        <a:t>aj</a:t>
                      </a:r>
                      <a:endParaRPr lang="en-US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baseline="-25000" dirty="0" err="1" smtClean="0">
                          <a:solidFill>
                            <a:sysClr val="windowText" lastClr="000000"/>
                          </a:solidFill>
                        </a:rPr>
                        <a:t>bj</a:t>
                      </a:r>
                      <a:endParaRPr lang="en-US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baseline="-25000" dirty="0" err="1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baseline="-25000" dirty="0" err="1" smtClean="0">
                          <a:solidFill>
                            <a:sysClr val="windowText" lastClr="000000"/>
                          </a:solidFill>
                        </a:rPr>
                        <a:t>bn</a:t>
                      </a:r>
                      <a:endParaRPr lang="en-US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baseline="-25000" dirty="0" err="1" smtClean="0">
                          <a:solidFill>
                            <a:sysClr val="windowText" lastClr="000000"/>
                          </a:solidFill>
                        </a:rPr>
                        <a:t>jn</a:t>
                      </a:r>
                      <a:endParaRPr lang="en-US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2113078">
            <a:off x="1132046" y="4240902"/>
            <a:ext cx="1447800" cy="68580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371600"/>
          <a:ext cx="24384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Taxon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Trait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Phylogenetic</a:t>
            </a:r>
            <a:r>
              <a:rPr lang="en-US" dirty="0" smtClean="0"/>
              <a:t> Community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interpretations as with traits</a:t>
            </a:r>
          </a:p>
          <a:p>
            <a:pPr lvl="1"/>
            <a:r>
              <a:rPr lang="en-US" dirty="0" err="1" smtClean="0"/>
              <a:t>Phylogenetic</a:t>
            </a:r>
            <a:r>
              <a:rPr lang="en-US" dirty="0" smtClean="0"/>
              <a:t> distances consistent across species within a community? -&gt; competition</a:t>
            </a:r>
          </a:p>
          <a:p>
            <a:pPr lvl="1"/>
            <a:r>
              <a:rPr lang="en-US" dirty="0" smtClean="0"/>
              <a:t>Total </a:t>
            </a:r>
            <a:r>
              <a:rPr lang="en-US" dirty="0" err="1" smtClean="0"/>
              <a:t>phylogenetic</a:t>
            </a:r>
            <a:r>
              <a:rPr lang="en-US" dirty="0" smtClean="0"/>
              <a:t> distances among species in a community smaller than expected -&gt; </a:t>
            </a:r>
            <a:r>
              <a:rPr lang="en-US" dirty="0" err="1" smtClean="0"/>
              <a:t>env</a:t>
            </a:r>
            <a:r>
              <a:rPr lang="en-US" dirty="0" smtClean="0"/>
              <a:t>. filter</a:t>
            </a:r>
          </a:p>
          <a:p>
            <a:r>
              <a:rPr lang="en-US" dirty="0" smtClean="0"/>
              <a:t>Randomization tests</a:t>
            </a:r>
          </a:p>
          <a:p>
            <a:pPr lvl="1"/>
            <a:r>
              <a:rPr lang="en-US" dirty="0" smtClean="0"/>
              <a:t>Randomly select species from the phylogeny</a:t>
            </a:r>
          </a:p>
          <a:p>
            <a:pPr lvl="1"/>
            <a:r>
              <a:rPr lang="en-US" dirty="0" smtClean="0"/>
              <a:t>If have traits, do a “tip shuffle”: randomly assign traits to tips of the phylogeny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Plant phylogeny construction</a:t>
            </a:r>
          </a:p>
          <a:p>
            <a:pPr lvl="1"/>
            <a:r>
              <a:rPr lang="en-US" dirty="0" err="1" smtClean="0"/>
              <a:t>Phylomatic</a:t>
            </a:r>
            <a:r>
              <a:rPr lang="en-US" dirty="0" smtClean="0"/>
              <a:t> (www.phylodiversity.net/phylomatic)</a:t>
            </a:r>
            <a:endParaRPr lang="en-US" dirty="0" smtClean="0"/>
          </a:p>
          <a:p>
            <a:r>
              <a:rPr lang="en-US" dirty="0" smtClean="0"/>
              <a:t>Community assembly and trait evolution</a:t>
            </a:r>
            <a:endParaRPr lang="en-US" dirty="0" smtClean="0"/>
          </a:p>
          <a:p>
            <a:pPr lvl="1"/>
            <a:r>
              <a:rPr lang="en-US" dirty="0" err="1" smtClean="0"/>
              <a:t>Picante</a:t>
            </a:r>
            <a:r>
              <a:rPr lang="en-US" dirty="0" smtClean="0"/>
              <a:t> (</a:t>
            </a:r>
            <a:r>
              <a:rPr lang="en-US" dirty="0" err="1" smtClean="0"/>
              <a:t>P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hylocom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i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ntegration, </a:t>
            </a:r>
            <a:r>
              <a:rPr lang="en-US" dirty="0" smtClean="0"/>
              <a:t>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ommunity-</a:t>
            </a:r>
            <a:r>
              <a:rPr lang="en-US" dirty="0" smtClean="0"/>
              <a:t>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nalyses, </a:t>
            </a:r>
            <a:r>
              <a:rPr lang="en-US" dirty="0" smtClean="0"/>
              <a:t>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ull models, </a:t>
            </a:r>
            <a:r>
              <a:rPr lang="en-US" dirty="0" smtClean="0"/>
              <a:t>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raits and </a:t>
            </a:r>
            <a:r>
              <a:rPr lang="en-US" dirty="0" smtClean="0"/>
              <a:t>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volution in 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Format conversions, tree</a:t>
            </a:r>
            <a:r>
              <a:rPr lang="en-US" dirty="0" smtClean="0"/>
              <a:t> manipulation, visualization and evolutionary simulations</a:t>
            </a:r>
          </a:p>
          <a:p>
            <a:pPr lvl="1"/>
            <a:r>
              <a:rPr lang="en-US" dirty="0" smtClean="0"/>
              <a:t>ape (Analysis of </a:t>
            </a:r>
            <a:r>
              <a:rPr lang="en-US" dirty="0" err="1" smtClean="0"/>
              <a:t>Phylogenetics</a:t>
            </a:r>
            <a:r>
              <a:rPr lang="en-US" dirty="0" smtClean="0"/>
              <a:t> and Evolution)</a:t>
            </a:r>
          </a:p>
          <a:p>
            <a:pPr lvl="1"/>
            <a:r>
              <a:rPr lang="en-US" dirty="0" err="1" smtClean="0"/>
              <a:t>g</a:t>
            </a:r>
            <a:r>
              <a:rPr lang="en-US" dirty="0" err="1" smtClean="0"/>
              <a:t>eiger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209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Phylo-Based Community Assembly</vt:lpstr>
      <vt:lpstr>When to Use Phylogenetics</vt:lpstr>
      <vt:lpstr>Phylogenetics is All About Distance</vt:lpstr>
      <vt:lpstr>Phylogenetic Community Assembly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Models</dc:title>
  <dc:creator>Brad</dc:creator>
  <cp:lastModifiedBy>Brad</cp:lastModifiedBy>
  <cp:revision>19</cp:revision>
  <dcterms:created xsi:type="dcterms:W3CDTF">2011-09-23T13:41:32Z</dcterms:created>
  <dcterms:modified xsi:type="dcterms:W3CDTF">2011-10-14T15:31:11Z</dcterms:modified>
</cp:coreProperties>
</file>