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496F-2B7B-4E7E-8DE9-C05423544932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2DF4-0FC3-41A2-B26D-39A5DA8D3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smtClean="0"/>
              <a:t>variables </a:t>
            </a:r>
            <a:r>
              <a:rPr lang="en-US" dirty="0" smtClean="0"/>
              <a:t>and </a:t>
            </a:r>
            <a:r>
              <a:rPr lang="en-US" dirty="0" smtClean="0"/>
              <a:t>complex structural equation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Sept. 16, 2011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Composites: Indicators have causal effect on the “concept”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5" y="2333765"/>
            <a:ext cx="9107655" cy="261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02757" y="6488668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Grace et al. 2010 </a:t>
            </a:r>
            <a:r>
              <a:rPr lang="en-US" dirty="0" err="1" smtClean="0"/>
              <a:t>EcolMono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Latent variables: From theory to empirical models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19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Body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Terr.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962400" y="3200400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0431" y="6230203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Grace 2006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 Variables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19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Body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Terr.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8194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Body mass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8194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Singing range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962400" y="3200400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>
            <a:off x="6248400" y="32004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3"/>
          </p:cNvCxnSpPr>
          <p:nvPr/>
        </p:nvCxnSpPr>
        <p:spPr>
          <a:xfrm rot="10800000">
            <a:off x="1905000" y="3200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0431" y="6230203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Grace 2006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Error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19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Body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Terr.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8194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Body mass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8194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Singing range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962400" y="3200400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>
            <a:off x="6248400" y="32004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3"/>
          </p:cNvCxnSpPr>
          <p:nvPr/>
        </p:nvCxnSpPr>
        <p:spPr>
          <a:xfrm rot="10800000">
            <a:off x="1905000" y="3200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72" y="30127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86418" y="3012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58504" y="3197410"/>
            <a:ext cx="332096" cy="299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8" idx="3"/>
          </p:cNvCxnSpPr>
          <p:nvPr/>
        </p:nvCxnSpPr>
        <p:spPr>
          <a:xfrm rot="10800000" flipV="1">
            <a:off x="8153400" y="3197410"/>
            <a:ext cx="433018" cy="299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8662" y="20335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6" idx="7"/>
          </p:cNvCxnSpPr>
          <p:nvPr/>
        </p:nvCxnSpPr>
        <p:spPr>
          <a:xfrm rot="5400000">
            <a:off x="5988004" y="2495855"/>
            <a:ext cx="420382" cy="234367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69994" y="286603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64842" y="28546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0371" y="28546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0431" y="6230203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Grace 2006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multiple indicators to describe a complex concept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19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Body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Terr. Size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014168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Body mass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8194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Singing range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962400" y="3200400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>
            <a:off x="6248400" y="32004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3"/>
          </p:cNvCxnSpPr>
          <p:nvPr/>
        </p:nvCxnSpPr>
        <p:spPr>
          <a:xfrm rot="10800000">
            <a:off x="1905000" y="2395168"/>
            <a:ext cx="914400" cy="8052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72" y="22075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86418" y="3012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58504" y="2392178"/>
            <a:ext cx="332096" cy="299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8" idx="3"/>
          </p:cNvCxnSpPr>
          <p:nvPr/>
        </p:nvCxnSpPr>
        <p:spPr>
          <a:xfrm rot="10800000" flipV="1">
            <a:off x="8153400" y="3197410"/>
            <a:ext cx="433018" cy="299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8662" y="20335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6" idx="7"/>
          </p:cNvCxnSpPr>
          <p:nvPr/>
        </p:nvCxnSpPr>
        <p:spPr>
          <a:xfrm rot="5400000">
            <a:off x="5988004" y="2495855"/>
            <a:ext cx="420382" cy="234367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64842" y="28546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0371" y="28546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2872" y="2821659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Wing length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44" y="30150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  <a:endCxn id="19" idx="1"/>
          </p:cNvCxnSpPr>
          <p:nvPr/>
        </p:nvCxnSpPr>
        <p:spPr>
          <a:xfrm>
            <a:off x="660776" y="3199669"/>
            <a:ext cx="332096" cy="299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92872" y="3640527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Beak length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44" y="38338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3"/>
            <a:endCxn id="28" idx="1"/>
          </p:cNvCxnSpPr>
          <p:nvPr/>
        </p:nvCxnSpPr>
        <p:spPr>
          <a:xfrm>
            <a:off x="660776" y="4018537"/>
            <a:ext cx="332096" cy="299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9" idx="3"/>
          </p:cNvCxnSpPr>
          <p:nvPr/>
        </p:nvCxnSpPr>
        <p:spPr>
          <a:xfrm rot="10800000" flipV="1">
            <a:off x="1907272" y="3200399"/>
            <a:ext cx="912128" cy="2259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28" idx="3"/>
          </p:cNvCxnSpPr>
          <p:nvPr/>
        </p:nvCxnSpPr>
        <p:spPr>
          <a:xfrm rot="10800000" flipV="1">
            <a:off x="1907272" y="3200399"/>
            <a:ext cx="912128" cy="821127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83642" y="24156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9439" y="28683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99564" y="35916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0431" y="6230203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Grace 2006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Analogous to using factors (principal components) from factor analysis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61346" y="3144672"/>
            <a:ext cx="11430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ξ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1895" y="331072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5204346" y="3678072"/>
            <a:ext cx="1143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10800000" flipV="1">
            <a:off x="2961564" y="3684896"/>
            <a:ext cx="10997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4005" y="24702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ζ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8" idx="0"/>
          </p:cNvCxnSpPr>
          <p:nvPr/>
        </p:nvCxnSpPr>
        <p:spPr>
          <a:xfrm rot="5400000">
            <a:off x="6726190" y="2922482"/>
            <a:ext cx="471144" cy="305333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265528" y="3264089"/>
            <a:ext cx="1053151" cy="848435"/>
            <a:chOff x="873457" y="3291384"/>
            <a:chExt cx="1053151" cy="848435"/>
          </a:xfrm>
        </p:grpSpPr>
        <p:sp>
          <p:nvSpPr>
            <p:cNvPr id="28" name="Oval 27"/>
            <p:cNvSpPr/>
            <p:nvPr/>
          </p:nvSpPr>
          <p:spPr>
            <a:xfrm>
              <a:off x="873457" y="3452884"/>
              <a:ext cx="996286" cy="5186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847238">
              <a:off x="930322" y="3291384"/>
              <a:ext cx="996286" cy="5186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9752762" flipV="1">
              <a:off x="918949" y="3621204"/>
              <a:ext cx="996286" cy="5186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16200000" flipH="1">
            <a:off x="2657476" y="3683795"/>
            <a:ext cx="188123" cy="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715820" y="3684987"/>
            <a:ext cx="278606" cy="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2802255" y="3690465"/>
            <a:ext cx="32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2911983" y="3690656"/>
            <a:ext cx="329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3037427" y="3687513"/>
            <a:ext cx="29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176" y="272955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94849" y="312761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1576" y="404200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4471" y="27864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82972" y="345743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4040" y="404428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>
            <a:off x="1974397" y="3017253"/>
            <a:ext cx="441257" cy="21726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3"/>
            <a:endCxn id="28" idx="2"/>
          </p:cNvCxnSpPr>
          <p:nvPr/>
        </p:nvCxnSpPr>
        <p:spPr>
          <a:xfrm flipV="1">
            <a:off x="1812898" y="3684897"/>
            <a:ext cx="452630" cy="3369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30" idx="2"/>
          </p:cNvCxnSpPr>
          <p:nvPr/>
        </p:nvCxnSpPr>
        <p:spPr>
          <a:xfrm flipV="1">
            <a:off x="2003966" y="4108192"/>
            <a:ext cx="377255" cy="16692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0431" y="6230203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Grace 2006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629" y="2040715"/>
            <a:ext cx="5783739" cy="40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02757" y="6488668"/>
            <a:ext cx="318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Grace and </a:t>
            </a:r>
            <a:r>
              <a:rPr lang="en-US" dirty="0" err="1" smtClean="0"/>
              <a:t>Pugesek</a:t>
            </a:r>
            <a:r>
              <a:rPr lang="en-US" dirty="0" smtClean="0"/>
              <a:t> 1997 </a:t>
            </a:r>
            <a:r>
              <a:rPr lang="en-US" dirty="0" err="1" smtClean="0"/>
              <a:t>AmNat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65" y="1856088"/>
            <a:ext cx="8647979" cy="424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02757" y="6488668"/>
            <a:ext cx="318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Grace and </a:t>
            </a:r>
            <a:r>
              <a:rPr lang="en-US" dirty="0" err="1" smtClean="0"/>
              <a:t>Pugesek</a:t>
            </a:r>
            <a:r>
              <a:rPr lang="en-US" dirty="0" smtClean="0"/>
              <a:t> 1997 </a:t>
            </a:r>
            <a:r>
              <a:rPr lang="en-US" dirty="0" err="1" smtClean="0"/>
              <a:t>AmNat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“Specific” Model 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11" y="1218887"/>
            <a:ext cx="8175009" cy="557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169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Latent variables and complex structural equation models</vt:lpstr>
      <vt:lpstr>Latent variables: From theory to empirical models</vt:lpstr>
      <vt:lpstr>Indicator Variables</vt:lpstr>
      <vt:lpstr>Incorporating Error</vt:lpstr>
      <vt:lpstr>Using multiple indicators to describe a complex concept</vt:lpstr>
      <vt:lpstr>Analogous to using factors (principal components) from factor analysis</vt:lpstr>
      <vt:lpstr>A More Complex Example</vt:lpstr>
      <vt:lpstr>General Model Results</vt:lpstr>
      <vt:lpstr>“Specific” Model Results</vt:lpstr>
      <vt:lpstr>Composites: Indicators have causal effect on the “concept”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</dc:creator>
  <cp:lastModifiedBy>Brad</cp:lastModifiedBy>
  <cp:revision>28</cp:revision>
  <dcterms:created xsi:type="dcterms:W3CDTF">2011-09-15T18:03:26Z</dcterms:created>
  <dcterms:modified xsi:type="dcterms:W3CDTF">2011-09-16T06:48:52Z</dcterms:modified>
</cp:coreProperties>
</file>