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84FB-5820-4C2B-83CD-D547B8FBF60E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Niche Evolution and Community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 5400: Analytical Methods in Community Ecology</a:t>
            </a:r>
          </a:p>
          <a:p>
            <a:r>
              <a:rPr lang="en-US" dirty="0" smtClean="0"/>
              <a:t>Oct. 21,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Conservatism vs. Convergence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66875"/>
            <a:ext cx="9144000" cy="34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5257800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Convergent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5257800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~Brownian-Motion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5257800"/>
            <a:ext cx="13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1059" y="6488668"/>
            <a:ext cx="19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Ackerly</a:t>
            </a:r>
            <a:r>
              <a:rPr lang="en-US" dirty="0" smtClean="0"/>
              <a:t> 2009 </a:t>
            </a:r>
            <a:r>
              <a:rPr lang="en-US" i="1" dirty="0" smtClean="0"/>
              <a:t>PNAS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Evolution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47800"/>
            <a:ext cx="9144000" cy="524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541059" y="6488668"/>
            <a:ext cx="19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Ackerly</a:t>
            </a:r>
            <a:r>
              <a:rPr lang="en-US" dirty="0" smtClean="0"/>
              <a:t> 2009 </a:t>
            </a:r>
            <a:r>
              <a:rPr lang="en-US" i="1" dirty="0" smtClean="0"/>
              <a:t>PNAS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Timing of Niche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10084" cy="4525963"/>
          </a:xfrm>
        </p:spPr>
        <p:txBody>
          <a:bodyPr/>
          <a:lstStyle/>
          <a:p>
            <a:r>
              <a:rPr lang="en-US" dirty="0" smtClean="0"/>
              <a:t>Quaternary species: nurse plants</a:t>
            </a:r>
          </a:p>
          <a:p>
            <a:r>
              <a:rPr lang="en-US" dirty="0" smtClean="0"/>
              <a:t>Tertiary species: beneficiaries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942975"/>
            <a:ext cx="48768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6441743" y="1351128"/>
            <a:ext cx="95535" cy="818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1055" y="1967560"/>
            <a:ext cx="95535" cy="818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43247" y="2909272"/>
            <a:ext cx="95535" cy="818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7387946">
            <a:off x="5567492" y="2939555"/>
            <a:ext cx="45719" cy="63549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3247" y="2911653"/>
            <a:ext cx="95535" cy="81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2127" y="3866904"/>
            <a:ext cx="95535" cy="818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/>
          <p:cNvSpPr/>
          <p:nvPr/>
        </p:nvSpPr>
        <p:spPr>
          <a:xfrm rot="17387946">
            <a:off x="5856372" y="3897187"/>
            <a:ext cx="45719" cy="63549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32127" y="3869285"/>
            <a:ext cx="95535" cy="81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flipV="1">
            <a:off x="6910319" y="4194456"/>
            <a:ext cx="95535" cy="84917"/>
            <a:chOff x="6910319" y="4194456"/>
            <a:chExt cx="95535" cy="84917"/>
          </a:xfrm>
        </p:grpSpPr>
        <p:sp>
          <p:nvSpPr>
            <p:cNvPr id="20" name="Oval 19"/>
            <p:cNvSpPr/>
            <p:nvPr/>
          </p:nvSpPr>
          <p:spPr>
            <a:xfrm>
              <a:off x="6910319" y="4194456"/>
              <a:ext cx="95535" cy="818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ord 20"/>
            <p:cNvSpPr/>
            <p:nvPr/>
          </p:nvSpPr>
          <p:spPr>
            <a:xfrm rot="17387946">
              <a:off x="6934564" y="4224739"/>
              <a:ext cx="45719" cy="63549"/>
            </a:xfrm>
            <a:prstGeom prst="chor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910319" y="4196837"/>
              <a:ext cx="95535" cy="818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403074" y="4628865"/>
            <a:ext cx="95535" cy="818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98358" y="5447731"/>
            <a:ext cx="95535" cy="818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98358" y="6143767"/>
            <a:ext cx="95535" cy="818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8490" y="6455391"/>
            <a:ext cx="328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Valiente-Banuet</a:t>
            </a:r>
            <a:r>
              <a:rPr lang="en-US" dirty="0" smtClean="0"/>
              <a:t> et al. 2006 </a:t>
            </a:r>
            <a:r>
              <a:rPr lang="en-US" i="1" dirty="0" smtClean="0"/>
              <a:t>PNAS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Phylogenetic</a:t>
            </a:r>
            <a:r>
              <a:rPr lang="en-US" dirty="0" smtClean="0"/>
              <a:t> Independent 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2051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Controlling for </a:t>
            </a:r>
            <a:r>
              <a:rPr lang="en-US" dirty="0" err="1" smtClean="0"/>
              <a:t>phylogenetic</a:t>
            </a:r>
            <a:r>
              <a:rPr lang="en-US" dirty="0" smtClean="0"/>
              <a:t> dependence</a:t>
            </a:r>
          </a:p>
          <a:p>
            <a:pPr lvl="1"/>
            <a:r>
              <a:rPr lang="en-US" dirty="0" smtClean="0"/>
              <a:t>Divide niche difference between two </a:t>
            </a:r>
            <a:r>
              <a:rPr lang="en-US" dirty="0" err="1" smtClean="0"/>
              <a:t>taxa</a:t>
            </a:r>
            <a:r>
              <a:rPr lang="en-US" dirty="0" smtClean="0"/>
              <a:t> by their </a:t>
            </a:r>
            <a:r>
              <a:rPr lang="en-US" dirty="0" err="1" smtClean="0"/>
              <a:t>phylogenetic</a:t>
            </a:r>
            <a:r>
              <a:rPr lang="en-US" dirty="0" smtClean="0"/>
              <a:t> distance</a:t>
            </a:r>
          </a:p>
          <a:p>
            <a:pPr lvl="1"/>
            <a:r>
              <a:rPr lang="en-US" dirty="0" smtClean="0"/>
              <a:t>Important for comparative ecology</a:t>
            </a:r>
          </a:p>
          <a:p>
            <a:r>
              <a:rPr lang="en-US" dirty="0" smtClean="0"/>
              <a:t>Correlated trait evolution</a:t>
            </a:r>
          </a:p>
          <a:p>
            <a:pPr lvl="1"/>
            <a:r>
              <a:rPr lang="en-US" dirty="0" smtClean="0"/>
              <a:t>Compare contrasts of two or more traits</a:t>
            </a:r>
          </a:p>
          <a:p>
            <a:pPr lvl="1"/>
            <a:r>
              <a:rPr lang="en-US" dirty="0" smtClean="0"/>
              <a:t>Assesses whether or not traits evolve in concert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r="50213"/>
          <a:stretch>
            <a:fillRect/>
          </a:stretch>
        </p:blipFill>
        <p:spPr bwMode="auto">
          <a:xfrm>
            <a:off x="5704765" y="1405677"/>
            <a:ext cx="3398292" cy="515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0087" y="6488668"/>
            <a:ext cx="362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Cavender</a:t>
            </a:r>
            <a:r>
              <a:rPr lang="en-US" dirty="0" smtClean="0"/>
              <a:t>-Bares et al. 2004 </a:t>
            </a:r>
            <a:r>
              <a:rPr lang="en-US" i="1" dirty="0" err="1" smtClean="0"/>
              <a:t>EcoMono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Picante</a:t>
            </a:r>
            <a:endParaRPr lang="en-US" dirty="0" smtClean="0"/>
          </a:p>
          <a:p>
            <a:pPr lvl="1"/>
            <a:r>
              <a:rPr lang="en-US" dirty="0" smtClean="0"/>
              <a:t>Niche evolution</a:t>
            </a:r>
          </a:p>
          <a:p>
            <a:r>
              <a:rPr lang="en-US" dirty="0" smtClean="0"/>
              <a:t>Ape</a:t>
            </a:r>
          </a:p>
          <a:p>
            <a:pPr lvl="1"/>
            <a:r>
              <a:rPr lang="en-US" dirty="0" smtClean="0"/>
              <a:t>Tree manipulation and PIC calculations</a:t>
            </a:r>
          </a:p>
          <a:p>
            <a:r>
              <a:rPr lang="en-US" dirty="0" err="1" smtClean="0"/>
              <a:t>geiger</a:t>
            </a:r>
            <a:endParaRPr lang="en-US" dirty="0" smtClean="0"/>
          </a:p>
          <a:p>
            <a:pPr lvl="1"/>
            <a:r>
              <a:rPr lang="en-US" dirty="0" smtClean="0"/>
              <a:t>Different evolutionary models, trait evolution rates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Niche Evolution and Community Assembly</vt:lpstr>
      <vt:lpstr>Conservatism vs. Convergence</vt:lpstr>
      <vt:lpstr>Rate of Evolution</vt:lpstr>
      <vt:lpstr>Timing of Niche Evolution</vt:lpstr>
      <vt:lpstr>Phylogenetic Independent Contrasts</vt:lpstr>
      <vt:lpstr>R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Models</dc:title>
  <dc:creator>Brad</dc:creator>
  <cp:lastModifiedBy>Brad</cp:lastModifiedBy>
  <cp:revision>22</cp:revision>
  <dcterms:created xsi:type="dcterms:W3CDTF">2011-09-23T13:41:32Z</dcterms:created>
  <dcterms:modified xsi:type="dcterms:W3CDTF">2011-10-21T15:33:16Z</dcterms:modified>
</cp:coreProperties>
</file>