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0" r:id="rId5"/>
    <p:sldId id="258" r:id="rId6"/>
    <p:sldId id="259" r:id="rId7"/>
    <p:sldId id="261" r:id="rId8"/>
    <p:sldId id="267" r:id="rId9"/>
    <p:sldId id="276" r:id="rId10"/>
    <p:sldId id="271" r:id="rId11"/>
    <p:sldId id="272" r:id="rId12"/>
    <p:sldId id="273" r:id="rId13"/>
    <p:sldId id="274" r:id="rId14"/>
    <p:sldId id="275" r:id="rId15"/>
    <p:sldId id="270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\Desktop\Abundance%20Histograms%20with%203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grail1\Comm_Ecology\OPEN\Gennarelli\Species_Richness_Fig_Pollinator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 smtClean="0"/>
              <a:t>Arthropod Abundance within Group, by Tree Variety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9989600"/>
        <c:axId val="259996696"/>
      </c:barChart>
      <c:catAx>
        <c:axId val="2599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96696"/>
        <c:crosses val="autoZero"/>
        <c:auto val="1"/>
        <c:lblAlgn val="ctr"/>
        <c:lblOffset val="100"/>
        <c:noMultiLvlLbl val="0"/>
      </c:catAx>
      <c:valAx>
        <c:axId val="2599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8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ysClr val="windowText" lastClr="000000"/>
                </a:solidFill>
              </a:rPr>
              <a:t>Arthropod Richness within</a:t>
            </a:r>
            <a:r>
              <a:rPr lang="en-US" sz="2000" baseline="0">
                <a:solidFill>
                  <a:sysClr val="windowText" lastClr="000000"/>
                </a:solidFill>
              </a:rPr>
              <a:t> Group, </a:t>
            </a:r>
          </a:p>
          <a:p>
            <a:pPr>
              <a:defRPr/>
            </a:pPr>
            <a:r>
              <a:rPr lang="en-US" sz="2000" baseline="0">
                <a:solidFill>
                  <a:sysClr val="windowText" lastClr="000000"/>
                </a:solidFill>
              </a:rPr>
              <a:t>by Tree Variety</a:t>
            </a:r>
            <a:r>
              <a:rPr lang="en-US" sz="2000">
                <a:solidFill>
                  <a:sysClr val="windowText" lastClr="000000"/>
                </a:solidFill>
              </a:rPr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527118550740603E-2"/>
          <c:y val="0.23032930651540978"/>
          <c:w val="0.91848686746324537"/>
          <c:h val="0.50797857755974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Sheet5!$H$2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Sheet5!$I$2:$L$2</c:f>
              <c:numCache>
                <c:formatCode>General</c:formatCode>
                <c:ptCount val="4"/>
                <c:pt idx="0">
                  <c:v>22</c:v>
                </c:pt>
                <c:pt idx="1">
                  <c:v>18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Sheet5!$H$3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Sheet5!$I$3:$L$3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Sheet5!$H$4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Sheet5!$I$4:$L$4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Sheet5!$H$5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Sheet5!$I$5:$L$5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25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492184"/>
        <c:axId val="132492568"/>
      </c:barChart>
      <c:catAx>
        <c:axId val="13249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2568"/>
        <c:crosses val="autoZero"/>
        <c:auto val="1"/>
        <c:lblAlgn val="ctr"/>
        <c:lblOffset val="100"/>
        <c:noMultiLvlLbl val="0"/>
      </c:catAx>
      <c:valAx>
        <c:axId val="13249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68997668997667E-2"/>
          <c:y val="0.83641081782657534"/>
          <c:w val="0.93496503496503491"/>
          <c:h val="0.13472133864963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E8171-A016-47C8-91BF-B92F22ECEB8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2AEE1-53D1-4542-97B7-F473E7CA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is observation.  Curve is expected values by chance.</a:t>
            </a:r>
            <a:r>
              <a:rPr lang="en-US" baseline="0" dirty="0" smtClean="0"/>
              <a:t>  If observation to right of curve, then competition (since all on same tree probably not environmental filtering.) If observation to left of curve, then perhaps facilitation or mutualism.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AEE1-53D1-4542-97B7-F473E7CAE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2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3A3-B604-4441-9DE7-F865689297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8493"/>
            <a:ext cx="64008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Lindsie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Abbott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Joseph </a:t>
            </a:r>
            <a:r>
              <a:rPr lang="en-US" dirty="0" err="1" smtClean="0">
                <a:solidFill>
                  <a:schemeClr val="tx1"/>
                </a:solidFill>
              </a:rPr>
              <a:t>Gennarelli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Jill </a:t>
            </a:r>
            <a:r>
              <a:rPr lang="en-US" dirty="0" smtClean="0">
                <a:solidFill>
                  <a:schemeClr val="tx1"/>
                </a:solidFill>
              </a:rPr>
              <a:t>Peiffer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Amy </a:t>
            </a:r>
            <a:r>
              <a:rPr lang="en-US" dirty="0" smtClean="0">
                <a:solidFill>
                  <a:schemeClr val="tx1"/>
                </a:solidFill>
              </a:rPr>
              <a:t>Prince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Samuel </a:t>
            </a:r>
            <a:r>
              <a:rPr lang="en-US" dirty="0" err="1" smtClean="0">
                <a:solidFill>
                  <a:schemeClr val="tx1"/>
                </a:solidFill>
              </a:rPr>
              <a:t>Skibicki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9" y="1887752"/>
            <a:ext cx="3863961" cy="2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98959" y="2904464"/>
            <a:ext cx="3525273" cy="2581934"/>
            <a:chOff x="6436903" y="1745064"/>
            <a:chExt cx="4517254" cy="3142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03" y="1745064"/>
              <a:ext cx="4405680" cy="3142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53045" y="1745064"/>
              <a:ext cx="157339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Pollinator, F-1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150288" y="2729620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26440" y="2438439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10199" y="389864"/>
            <a:ext cx="883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prstClr val="black"/>
                </a:solidFill>
              </a:rPr>
              <a:t>Pollinators &amp; Non-insects: competition on F-1</a:t>
            </a: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Herbivores</a:t>
            </a:r>
            <a:r>
              <a:rPr lang="en-US" sz="3400">
                <a:solidFill>
                  <a:prstClr val="black"/>
                </a:solidFill>
              </a:rPr>
              <a:t>: </a:t>
            </a:r>
            <a:r>
              <a:rPr lang="en-US" sz="3400" smtClean="0">
                <a:solidFill>
                  <a:prstClr val="black"/>
                </a:solidFill>
              </a:rPr>
              <a:t>no; obs within expected</a:t>
            </a:r>
            <a:endParaRPr lang="en-US" sz="3400" dirty="0" smtClean="0">
              <a:solidFill>
                <a:prstClr val="black"/>
              </a:solidFill>
            </a:endParaRP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All </a:t>
            </a:r>
            <a:r>
              <a:rPr lang="en-US" sz="3400" dirty="0">
                <a:solidFill>
                  <a:prstClr val="black"/>
                </a:solidFill>
              </a:rPr>
              <a:t>groups combined</a:t>
            </a:r>
            <a:r>
              <a:rPr lang="en-US" sz="3400">
                <a:solidFill>
                  <a:prstClr val="black"/>
                </a:solidFill>
              </a:rPr>
              <a:t>: </a:t>
            </a:r>
            <a:r>
              <a:rPr lang="en-US" sz="3400" smtClean="0">
                <a:solidFill>
                  <a:prstClr val="black"/>
                </a:solidFill>
              </a:rPr>
              <a:t>no; obs within expected</a:t>
            </a:r>
            <a:endParaRPr lang="en-US" sz="3400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66800" y="2904464"/>
            <a:ext cx="3496101" cy="2581935"/>
            <a:chOff x="5980416" y="753515"/>
            <a:chExt cx="3709065" cy="2587047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753515"/>
              <a:ext cx="3673947" cy="2587047"/>
              <a:chOff x="5980416" y="213900"/>
              <a:chExt cx="4283224" cy="278565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16" y="220439"/>
                <a:ext cx="4283224" cy="27791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022407" y="213900"/>
                <a:ext cx="2631955" cy="430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F-1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7528641" y="1497780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61764" y="1168622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7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9991" y="1314047"/>
            <a:ext cx="3481723" cy="2418988"/>
            <a:chOff x="1251948" y="887086"/>
            <a:chExt cx="4046420" cy="264934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449494"/>
                </p:ext>
              </p:extLst>
            </p:nvPr>
          </p:nvGraphicFramePr>
          <p:xfrm>
            <a:off x="1251948" y="907826"/>
            <a:ext cx="4046420" cy="26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Acrobat Document" r:id="rId3" imgW="6143341" imgH="3990875" progId="AcroExch.Document.11">
                    <p:embed/>
                  </p:oleObj>
                </mc:Choice>
                <mc:Fallback>
                  <p:oleObj name="Acrobat Document" r:id="rId3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1948" y="907826"/>
                          <a:ext cx="4046420" cy="2628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261625" y="887086"/>
              <a:ext cx="2221121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Narr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39383" y="1976115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8200" y="3915937"/>
            <a:ext cx="3373813" cy="2484863"/>
            <a:chOff x="1250756" y="3782721"/>
            <a:chExt cx="4137616" cy="268784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250756" y="3782721"/>
            <a:ext cx="4137616" cy="2687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Acrobat Document" r:id="rId5" imgW="6143341" imgH="3990875" progId="AcroExch.Document.11">
                    <p:embed/>
                  </p:oleObj>
                </mc:Choice>
                <mc:Fallback>
                  <p:oleObj name="Acrobat Document" r:id="rId5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0756" y="3782721"/>
                          <a:ext cx="4137616" cy="2687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61624" y="3782721"/>
              <a:ext cx="2115879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BC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839383" y="4604719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77695" y="3842916"/>
            <a:ext cx="3399505" cy="2557884"/>
            <a:chOff x="6041158" y="3768158"/>
            <a:chExt cx="4095301" cy="267517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041158" y="3782972"/>
            <a:ext cx="4095301" cy="2660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Acrobat Document" r:id="rId7" imgW="6143341" imgH="3990875" progId="AcroExch.Document.11">
                    <p:embed/>
                  </p:oleObj>
                </mc:Choice>
                <mc:Fallback>
                  <p:oleObj name="Acrobat Document" r:id="rId7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1158" y="3782972"/>
                          <a:ext cx="4095301" cy="2660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84299" y="3768158"/>
              <a:ext cx="231767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Fre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954163" y="4604127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565520" y="395614"/>
            <a:ext cx="6218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More Decomposers than Expected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2761" y="2256"/>
            <a:ext cx="548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74973" y="1328412"/>
            <a:ext cx="3399505" cy="2394812"/>
            <a:chOff x="6041158" y="931801"/>
            <a:chExt cx="3977585" cy="2583889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220735"/>
                </p:ext>
              </p:extLst>
            </p:nvPr>
          </p:nvGraphicFramePr>
          <p:xfrm>
            <a:off x="6041158" y="931801"/>
            <a:ext cx="3977585" cy="258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Acrobat Document" r:id="rId9" imgW="6143341" imgH="3990875" progId="AcroExch.Document.11">
                    <p:embed/>
                  </p:oleObj>
                </mc:Choice>
                <mc:Fallback>
                  <p:oleObj name="Acrobat Document" r:id="rId9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41158" y="931801"/>
                          <a:ext cx="3977585" cy="2583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7185195" y="931801"/>
              <a:ext cx="2370231" cy="44349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F-1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120820" y="1842970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33303" y="2070939"/>
            <a:ext cx="1846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8752" y="4421595"/>
            <a:ext cx="1941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2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47409" y="1382322"/>
            <a:ext cx="3352800" cy="2494515"/>
            <a:chOff x="1418696" y="780732"/>
            <a:chExt cx="3722805" cy="2580974"/>
          </a:xfrm>
        </p:grpSpPr>
        <p:grpSp>
          <p:nvGrpSpPr>
            <p:cNvPr id="10" name="Group 9"/>
            <p:cNvGrpSpPr/>
            <p:nvPr/>
          </p:nvGrpSpPr>
          <p:grpSpPr>
            <a:xfrm>
              <a:off x="1418696" y="780732"/>
              <a:ext cx="3722805" cy="2580974"/>
              <a:chOff x="693047" y="303180"/>
              <a:chExt cx="4318342" cy="28019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03180"/>
                <a:ext cx="4318342" cy="28019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09465" y="303180"/>
                <a:ext cx="2613680" cy="4343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Narr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1926280" y="1815721"/>
              <a:ext cx="1122316" cy="7715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731" y="3894512"/>
            <a:ext cx="3365663" cy="2533002"/>
            <a:chOff x="1395574" y="3621326"/>
            <a:chExt cx="3722805" cy="2750975"/>
          </a:xfrm>
        </p:grpSpPr>
        <p:grpSp>
          <p:nvGrpSpPr>
            <p:cNvPr id="11" name="Group 10"/>
            <p:cNvGrpSpPr/>
            <p:nvPr/>
          </p:nvGrpSpPr>
          <p:grpSpPr>
            <a:xfrm>
              <a:off x="1395574" y="3621326"/>
              <a:ext cx="3722805" cy="2750975"/>
              <a:chOff x="693047" y="3493916"/>
              <a:chExt cx="4318342" cy="280931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501330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09465" y="3493916"/>
                <a:ext cx="2264734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BC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487438" y="476662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50051" y="3901197"/>
            <a:ext cx="3274122" cy="2557082"/>
            <a:chOff x="5980416" y="3621326"/>
            <a:chExt cx="3709065" cy="2750975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3621326"/>
              <a:ext cx="3709065" cy="2750975"/>
              <a:chOff x="5945298" y="3493917"/>
              <a:chExt cx="4318342" cy="28093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298" y="3501331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3061" y="3493917"/>
                <a:ext cx="2711301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Fre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528416" y="4404463"/>
              <a:ext cx="1288973" cy="101425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31700" y="230702"/>
            <a:ext cx="73382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More non-insects </a:t>
            </a:r>
            <a:r>
              <a:rPr lang="en-US" sz="3400" dirty="0">
                <a:solidFill>
                  <a:prstClr val="black"/>
                </a:solidFill>
              </a:rPr>
              <a:t>(spiders) </a:t>
            </a:r>
            <a:r>
              <a:rPr lang="en-US" sz="3400" dirty="0" smtClean="0">
                <a:solidFill>
                  <a:prstClr val="black"/>
                </a:solidFill>
              </a:rPr>
              <a:t>than expected on </a:t>
            </a:r>
            <a:r>
              <a:rPr lang="en-US" sz="3400" dirty="0">
                <a:solidFill>
                  <a:prstClr val="black"/>
                </a:solidFill>
              </a:rPr>
              <a:t>other 3 tree varieties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7689" y="2123297"/>
            <a:ext cx="1941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5827" y="4333673"/>
            <a:ext cx="1941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AD47">
                    <a:lumMod val="75000"/>
                  </a:srgbClr>
                </a:solidFill>
              </a:rPr>
              <a:t>Facilitation/Mutualism?</a:t>
            </a:r>
            <a:endParaRPr lang="en-US" sz="1350" dirty="0">
              <a:solidFill>
                <a:srgbClr val="70AD4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2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4" y="265216"/>
            <a:ext cx="8229600" cy="1371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3. Are </a:t>
            </a:r>
            <a:r>
              <a:rPr lang="en-US" sz="2700" dirty="0"/>
              <a:t>certain arthropod traits non-randomly </a:t>
            </a:r>
            <a:r>
              <a:rPr lang="en-US" sz="2700" dirty="0" smtClean="0"/>
              <a:t>assorted </a:t>
            </a:r>
            <a:r>
              <a:rPr lang="en-US" sz="2700" dirty="0"/>
              <a:t>on different </a:t>
            </a:r>
            <a:r>
              <a:rPr lang="en-US" sz="2700" dirty="0" smtClean="0"/>
              <a:t>tree varieties</a:t>
            </a:r>
            <a:r>
              <a:rPr lang="en-US" sz="2700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4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H1o, </a:t>
            </a:r>
          </a:p>
          <a:p>
            <a:r>
              <a:rPr lang="en-US" dirty="0" smtClean="0"/>
              <a:t>H1a, 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7289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Testing H3 (Make this a declaratory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Discussion (again, make this title something meaningful)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347029" cy="3260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090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Bradley Butterfield</a:t>
            </a:r>
          </a:p>
          <a:p>
            <a:r>
              <a:rPr lang="en-US" dirty="0" err="1" smtClean="0"/>
              <a:t>Lindsie</a:t>
            </a:r>
            <a:r>
              <a:rPr lang="en-US" dirty="0" smtClean="0"/>
              <a:t> Abbott</a:t>
            </a:r>
          </a:p>
          <a:p>
            <a:r>
              <a:rPr lang="en-US" dirty="0" smtClean="0"/>
              <a:t>Stellar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Theory: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Arthropods </a:t>
            </a:r>
            <a:r>
              <a:rPr lang="en-US" dirty="0" smtClean="0"/>
              <a:t>and Trees have co-evolved</a:t>
            </a:r>
            <a:r>
              <a:rPr lang="en-US" dirty="0" smtClean="0"/>
              <a:t>. Species are filtered by traits.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i="1" dirty="0" smtClean="0"/>
              <a:t>Here’s what they say </a:t>
            </a:r>
            <a:r>
              <a:rPr lang="en-US" i="1" dirty="0" smtClean="0"/>
              <a:t>(Lepidoptera caterpillars are out-competing adult herbivores) </a:t>
            </a:r>
          </a:p>
          <a:p>
            <a:r>
              <a:rPr lang="en-US" i="1" dirty="0" smtClean="0"/>
              <a:t>Possible </a:t>
            </a:r>
            <a:r>
              <a:rPr lang="en-US" i="1" dirty="0" smtClean="0"/>
              <a:t>controversies (references)</a:t>
            </a:r>
          </a:p>
          <a:p>
            <a:r>
              <a:rPr lang="en-US" i="1" dirty="0" smtClean="0"/>
              <a:t>Why is it important to study this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54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089818"/>
            <a:ext cx="8229600" cy="4525963"/>
          </a:xfrm>
        </p:spPr>
        <p:txBody>
          <a:bodyPr/>
          <a:lstStyle/>
          <a:p>
            <a:r>
              <a:rPr lang="en-US" dirty="0" smtClean="0"/>
              <a:t>Key out arthropods to family</a:t>
            </a:r>
          </a:p>
          <a:p>
            <a:r>
              <a:rPr lang="en-US" dirty="0"/>
              <a:t>R</a:t>
            </a:r>
            <a:r>
              <a:rPr lang="en-US" dirty="0" smtClean="0"/>
              <a:t>ecord the variety of tree. </a:t>
            </a:r>
            <a:r>
              <a:rPr lang="en-US" dirty="0" err="1" smtClean="0"/>
              <a:t>Fre</a:t>
            </a:r>
            <a:r>
              <a:rPr lang="en-US" dirty="0" smtClean="0"/>
              <a:t>, F1, BC, </a:t>
            </a:r>
            <a:r>
              <a:rPr lang="en-US" dirty="0" err="1" smtClean="0"/>
              <a:t>Narr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3" y="2334419"/>
            <a:ext cx="4922043" cy="3281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4724400" cy="3321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9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community structure.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 smtClean="0"/>
              <a:t>Are arthropod </a:t>
            </a:r>
            <a:r>
              <a:rPr lang="en-US" dirty="0"/>
              <a:t>communities </a:t>
            </a:r>
            <a:r>
              <a:rPr lang="en-US" dirty="0" smtClean="0"/>
              <a:t>non-randomly assorted on </a:t>
            </a:r>
            <a:r>
              <a:rPr lang="en-US" dirty="0"/>
              <a:t>each tree </a:t>
            </a:r>
            <a:r>
              <a:rPr lang="en-US" dirty="0" smtClean="0"/>
              <a:t>variety?</a:t>
            </a:r>
            <a:endParaRPr lang="en-US" dirty="0" smtClean="0"/>
          </a:p>
          <a:p>
            <a:pPr marL="514350" lvl="0" indent="-514350">
              <a:buAutoNum type="arabicPeriod"/>
            </a:pPr>
            <a:r>
              <a:rPr lang="en-US" dirty="0" smtClean="0"/>
              <a:t>Is there competitive exclusion among tree varieties?</a:t>
            </a:r>
            <a:endParaRPr lang="en-US" dirty="0"/>
          </a:p>
          <a:p>
            <a:pPr marL="514350" lvl="0" indent="-514350">
              <a:buAutoNum type="arabicPeriod" startAt="3"/>
            </a:pPr>
            <a:r>
              <a:rPr lang="en-US" dirty="0" smtClean="0"/>
              <a:t>Are </a:t>
            </a:r>
            <a:r>
              <a:rPr lang="en-US" dirty="0"/>
              <a:t>certain arthropod traits </a:t>
            </a:r>
            <a:r>
              <a:rPr lang="en-US" dirty="0" smtClean="0"/>
              <a:t>non-randomly    assorted </a:t>
            </a:r>
            <a:r>
              <a:rPr lang="en-US" dirty="0"/>
              <a:t>on different tree </a:t>
            </a:r>
            <a:r>
              <a:rPr lang="en-US" dirty="0" smtClean="0"/>
              <a:t>varieties?</a:t>
            </a:r>
          </a:p>
          <a:p>
            <a:pPr marL="0" lvl="0" indent="0">
              <a:buNone/>
            </a:pPr>
            <a:endParaRPr lang="en-US" b="1" u="sng" dirty="0" smtClean="0"/>
          </a:p>
          <a:p>
            <a:pPr marL="0" lvl="0" indent="0">
              <a:buNone/>
            </a:pPr>
            <a:endParaRPr lang="en-US" b="1" u="sng" dirty="0"/>
          </a:p>
          <a:p>
            <a:pPr marL="0" lvl="0" indent="0">
              <a:buNone/>
            </a:pPr>
            <a:r>
              <a:rPr lang="en-US" b="1" u="sng" dirty="0" smtClean="0"/>
              <a:t>Study System</a:t>
            </a:r>
          </a:p>
          <a:p>
            <a:pPr marL="0" lvl="0" indent="0">
              <a:buNone/>
            </a:pPr>
            <a:r>
              <a:rPr lang="en-US" dirty="0" smtClean="0"/>
              <a:t>Cottonwood trees (</a:t>
            </a:r>
            <a:r>
              <a:rPr lang="en-US" i="1" dirty="0" err="1" smtClean="0"/>
              <a:t>Populus</a:t>
            </a:r>
            <a:r>
              <a:rPr lang="en-US" dirty="0" smtClean="0"/>
              <a:t>), 4 varieties</a:t>
            </a:r>
          </a:p>
          <a:p>
            <a:pPr marL="0" lvl="0" indent="0">
              <a:buNone/>
            </a:pPr>
            <a:r>
              <a:rPr lang="en-US" dirty="0" smtClean="0"/>
              <a:t>in one forest 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1. What </a:t>
            </a:r>
            <a:r>
              <a:rPr lang="en-US" sz="2700" dirty="0"/>
              <a:t>are the arthropod communities on each tree varieties?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H1o, Arthropod communities are similar across all 4 varieties</a:t>
            </a:r>
          </a:p>
          <a:p>
            <a:r>
              <a:rPr lang="en-US" dirty="0" smtClean="0"/>
              <a:t>H1a, Abundance 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(Sam)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  <a:r>
              <a:rPr lang="en-US" dirty="0" smtClean="0"/>
              <a:t>Richness </a:t>
            </a:r>
            <a:r>
              <a:rPr lang="en-US" dirty="0"/>
              <a:t>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(Joe)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Non-Random </a:t>
            </a:r>
            <a:br>
              <a:rPr lang="en-US" dirty="0" smtClean="0"/>
            </a:br>
            <a:r>
              <a:rPr lang="en-US" dirty="0" smtClean="0"/>
              <a:t>Pollinator and Herbivore Abundances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92392"/>
              </p:ext>
            </p:extLst>
          </p:nvPr>
        </p:nvGraphicFramePr>
        <p:xfrm>
          <a:off x="609600" y="1905000"/>
          <a:ext cx="7924800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41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Richness within groups are similar across tree varieties.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248830"/>
              </p:ext>
            </p:extLst>
          </p:nvPr>
        </p:nvGraphicFramePr>
        <p:xfrm>
          <a:off x="1847850" y="1669256"/>
          <a:ext cx="5448300" cy="351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1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Ordination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94" y="990600"/>
            <a:ext cx="6729412" cy="431372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96031"/>
              </p:ext>
            </p:extLst>
          </p:nvPr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576943"/>
                <a:gridCol w="838200"/>
                <a:gridCol w="838200"/>
                <a:gridCol w="990600"/>
                <a:gridCol w="914400"/>
                <a:gridCol w="10667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BC/Na</a:t>
                      </a:r>
                      <a:r>
                        <a:rPr lang="en-US" sz="1600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/Nar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14671"/>
              </p:ext>
            </p:extLst>
          </p:nvPr>
        </p:nvGraphicFramePr>
        <p:xfrm>
          <a:off x="1524000" y="1417320"/>
          <a:ext cx="6095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838200"/>
                <a:gridCol w="762000"/>
                <a:gridCol w="914400"/>
                <a:gridCol w="990600"/>
                <a:gridCol w="1219199"/>
              </a:tblGrid>
              <a:tr h="224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F1/Nar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</a:t>
                      </a:r>
                      <a:r>
                        <a:rPr lang="en-US" dirty="0" smtClean="0"/>
                        <a:t>/Nar</a:t>
                      </a:r>
                      <a:endParaRPr lang="en-US" dirty="0"/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dirty="0" smtClean="0"/>
                        <a:t>P-</a:t>
                      </a:r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dirty="0" smtClean="0"/>
                        <a:t>F-Val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4.3425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Hypotheses</a:t>
            </a:r>
            <a:br>
              <a:rPr lang="en-US" dirty="0"/>
            </a:br>
            <a:r>
              <a:rPr lang="en-US" sz="2700" dirty="0" smtClean="0"/>
              <a:t>2. Is </a:t>
            </a:r>
            <a:r>
              <a:rPr lang="en-US" sz="2700" dirty="0"/>
              <a:t>there competitive exclusion among tree varieties?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H2o, There is no competitive exclusion.</a:t>
            </a:r>
          </a:p>
          <a:p>
            <a:r>
              <a:rPr lang="en-US" dirty="0" smtClean="0"/>
              <a:t>H2a, There is competitive exclusion.</a:t>
            </a:r>
          </a:p>
          <a:p>
            <a:pPr marL="0" indent="0">
              <a:buNone/>
            </a:pPr>
            <a:r>
              <a:rPr lang="en-US" dirty="0" smtClean="0"/>
              <a:t>SIM9, C-scores, recommended by </a:t>
            </a:r>
            <a:r>
              <a:rPr lang="en-US" dirty="0" err="1" smtClean="0"/>
              <a:t>Gotelli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258099" cy="3193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69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387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Acrobat Document</vt:lpstr>
      <vt:lpstr>Title</vt:lpstr>
      <vt:lpstr>Basic Theory:  Arthropods and Trees have co-evolved. Species are filtered by traits.</vt:lpstr>
      <vt:lpstr>Experimental Design</vt:lpstr>
      <vt:lpstr>Questions about community structure.</vt:lpstr>
      <vt:lpstr> Hypotheses 1. What are the arthropod communities on each tree varieties? </vt:lpstr>
      <vt:lpstr>Non-Random  Pollinator and Herbivore Abundances</vt:lpstr>
      <vt:lpstr>Richness within groups are similar across tree varieties.</vt:lpstr>
      <vt:lpstr>Ordination</vt:lpstr>
      <vt:lpstr>Hypotheses 2. Is there competitive exclusion among tree varieties?</vt:lpstr>
      <vt:lpstr>PowerPoint Presentation</vt:lpstr>
      <vt:lpstr>PowerPoint Presentation</vt:lpstr>
      <vt:lpstr>PowerPoint Presentation</vt:lpstr>
      <vt:lpstr> Hypotheses 3. Are certain arthropod traits non-randomly assorted on different tree varieties? </vt:lpstr>
      <vt:lpstr>Results of Testing H3 (Make this a declaratory statement)</vt:lpstr>
      <vt:lpstr>Discussion (again, make this title something meaningful)</vt:lpstr>
      <vt:lpstr>Caveats</vt:lpstr>
      <vt:lpstr>Conclusions</vt:lpstr>
      <vt:lpstr>Acknowledgments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Title (“Temperature, not precipitation, is the dominant environmental filter in X plant communities”, not “Community structure of some plant communities in some place”)</dc:title>
  <dc:creator>Bradley James Butterfield</dc:creator>
  <cp:lastModifiedBy>Jill</cp:lastModifiedBy>
  <cp:revision>27</cp:revision>
  <dcterms:created xsi:type="dcterms:W3CDTF">2014-11-18T16:17:28Z</dcterms:created>
  <dcterms:modified xsi:type="dcterms:W3CDTF">2014-12-03T23:49:15Z</dcterms:modified>
</cp:coreProperties>
</file>