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70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79" r:id="rId12"/>
    <p:sldId id="282" r:id="rId13"/>
    <p:sldId id="280" r:id="rId14"/>
    <p:sldId id="281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95C8-BF18-41CF-B2D9-D075A217E6A8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5FBCA-25C2-4790-9460-08E58AE8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E1FB-E1B4-4E6D-964A-8816864BC458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D5FB-D8C5-4F04-B490-D3E477C135D1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D92C-33A7-441F-8538-B1C196EAA351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89C-90F0-4E02-A9CD-D22C39C9A768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0E89-AA0D-4ECF-8354-0F82FB21A13C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80EA-A289-4DDF-AF98-BA3331215D72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1CC-DB2B-4C4D-8B82-3EDC939FAE99}" type="datetime1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2E81-4B24-47E2-887B-4D50B26E77AB}" type="datetime1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3EE-32D7-43CE-BFE2-5891B3C944D5}" type="datetime1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0EA-FF59-4A5A-8190-17A7CA1EEA34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EEAD-DA89-4761-AB1E-397883DEFA34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3660-366A-4F96-9558-79F49831AEBC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Bertness</a:t>
            </a:r>
            <a:r>
              <a:rPr lang="en-US" dirty="0" smtClean="0"/>
              <a:t> and Callaway focus on interaction intensity, importance, or both?</a:t>
            </a:r>
          </a:p>
          <a:p>
            <a:r>
              <a:rPr lang="en-US" dirty="0" smtClean="0"/>
              <a:t>Do the findings of </a:t>
            </a:r>
            <a:r>
              <a:rPr lang="en-US" dirty="0" err="1" smtClean="0"/>
              <a:t>Cavieres</a:t>
            </a:r>
            <a:r>
              <a:rPr lang="en-US" dirty="0" smtClean="0"/>
              <a:t> et al. support the Stress Gradient Hypothesis?</a:t>
            </a:r>
          </a:p>
          <a:p>
            <a:r>
              <a:rPr lang="en-US" dirty="0" smtClean="0"/>
              <a:t>What are the implications of the </a:t>
            </a:r>
            <a:r>
              <a:rPr lang="en-US" dirty="0" err="1" smtClean="0"/>
              <a:t>Bascompte</a:t>
            </a:r>
            <a:r>
              <a:rPr lang="en-US" dirty="0" smtClean="0"/>
              <a:t> et al. paper for diversity maintenance?  Contrast them with the implications of </a:t>
            </a:r>
            <a:r>
              <a:rPr lang="en-US" dirty="0" err="1" smtClean="0"/>
              <a:t>Cavieres</a:t>
            </a:r>
            <a:r>
              <a:rPr lang="en-US" dirty="0" smtClean="0"/>
              <a:t> et al.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Mechanisms of </a:t>
            </a:r>
            <a:r>
              <a:rPr lang="en-US" dirty="0" smtClean="0"/>
              <a:t>Facilitation (Callaway 2007)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Enhanced soil moisture</a:t>
            </a:r>
          </a:p>
          <a:p>
            <a:r>
              <a:rPr lang="en-US" dirty="0" smtClean="0"/>
              <a:t>Buffering temperature extremes (high/low)</a:t>
            </a:r>
          </a:p>
          <a:p>
            <a:r>
              <a:rPr lang="en-US" dirty="0" smtClean="0"/>
              <a:t>Increased SOM and nutrient availability</a:t>
            </a:r>
          </a:p>
          <a:p>
            <a:r>
              <a:rPr lang="en-US" dirty="0" smtClean="0"/>
              <a:t>Protection from herbivores</a:t>
            </a:r>
          </a:p>
          <a:p>
            <a:r>
              <a:rPr lang="en-US" dirty="0" smtClean="0"/>
              <a:t>Reduced salinity</a:t>
            </a:r>
          </a:p>
          <a:p>
            <a:r>
              <a:rPr lang="en-US" dirty="0" smtClean="0"/>
              <a:t>Buffering from physical disturbance</a:t>
            </a:r>
          </a:p>
          <a:p>
            <a:r>
              <a:rPr lang="en-US" dirty="0" smtClean="0"/>
              <a:t>Attraction of </a:t>
            </a:r>
            <a:r>
              <a:rPr lang="en-US" dirty="0" err="1" smtClean="0"/>
              <a:t>mutualists</a:t>
            </a:r>
            <a:r>
              <a:rPr lang="en-US" dirty="0" smtClean="0"/>
              <a:t> (pollinators, </a:t>
            </a:r>
            <a:r>
              <a:rPr lang="en-US" dirty="0" err="1" smtClean="0"/>
              <a:t>mycorrhizae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Stress-Gradient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2667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Balance shifts from competition to facilitation with increasing environmental severity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55" t="3307" r="3017" b="4969"/>
          <a:stretch/>
        </p:blipFill>
        <p:spPr>
          <a:xfrm>
            <a:off x="2438400" y="1353457"/>
            <a:ext cx="6705600" cy="54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3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Over the SGH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Unimodal</a:t>
            </a:r>
            <a:r>
              <a:rPr lang="en-US" dirty="0" smtClean="0"/>
              <a:t> pattern?</a:t>
            </a:r>
          </a:p>
          <a:p>
            <a:pPr lvl="1"/>
            <a:r>
              <a:rPr lang="en-US" dirty="0" smtClean="0"/>
              <a:t>Gradient length and location matter (</a:t>
            </a:r>
            <a:r>
              <a:rPr lang="en-US" dirty="0" err="1" smtClean="0"/>
              <a:t>Lortie</a:t>
            </a:r>
            <a:r>
              <a:rPr lang="en-US" dirty="0"/>
              <a:t> </a:t>
            </a:r>
            <a:r>
              <a:rPr lang="en-US" dirty="0" smtClean="0"/>
              <a:t>and Callaway 2005)</a:t>
            </a:r>
          </a:p>
          <a:p>
            <a:r>
              <a:rPr lang="en-US" dirty="0" smtClean="0"/>
              <a:t>Metric?</a:t>
            </a:r>
            <a:endParaRPr lang="en-US" dirty="0" smtClean="0"/>
          </a:p>
          <a:p>
            <a:pPr lvl="1"/>
            <a:r>
              <a:rPr lang="en-US" dirty="0" smtClean="0"/>
              <a:t>Growth, survival or population-level?</a:t>
            </a:r>
            <a:endParaRPr lang="en-US" dirty="0" smtClean="0"/>
          </a:p>
          <a:p>
            <a:r>
              <a:rPr lang="en-US" dirty="0" smtClean="0"/>
              <a:t>Plant functional strategies</a:t>
            </a:r>
          </a:p>
          <a:p>
            <a:pPr lvl="1"/>
            <a:r>
              <a:rPr lang="en-US" dirty="0" smtClean="0"/>
              <a:t>Stress </a:t>
            </a:r>
            <a:r>
              <a:rPr lang="en-US" dirty="0" err="1" smtClean="0"/>
              <a:t>tolerators</a:t>
            </a:r>
            <a:r>
              <a:rPr lang="en-US" dirty="0" smtClean="0"/>
              <a:t> (</a:t>
            </a:r>
            <a:r>
              <a:rPr lang="en-US" i="1" dirty="0" err="1" smtClean="0"/>
              <a:t>sensu</a:t>
            </a:r>
            <a:r>
              <a:rPr lang="en-US" dirty="0" smtClean="0"/>
              <a:t> Grime 1977) species less responsive</a:t>
            </a:r>
            <a:r>
              <a:rPr lang="en-US" dirty="0" smtClean="0"/>
              <a:t>? (</a:t>
            </a:r>
            <a:r>
              <a:rPr lang="en-US" dirty="0" err="1" smtClean="0"/>
              <a:t>Maestre</a:t>
            </a:r>
            <a:r>
              <a:rPr lang="en-US" dirty="0" smtClean="0"/>
              <a:t> et al. 2009)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415363"/>
            <a:ext cx="2337312" cy="2159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3112" y="34290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severity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24170" y="3708344"/>
            <a:ext cx="1813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23112" y="1181755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Butterfield 2009 </a:t>
            </a:r>
            <a:r>
              <a:rPr lang="en-US" i="1" dirty="0" err="1" smtClean="0"/>
              <a:t>JEcol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400800" y="4071752"/>
            <a:ext cx="2716255" cy="2622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0019" y="4530954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 </a:t>
            </a:r>
            <a:r>
              <a:rPr lang="en-US" dirty="0" err="1" smtClean="0"/>
              <a:t>tolerator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5421868"/>
            <a:ext cx="125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Competitor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7758927" y="4267200"/>
            <a:ext cx="318273" cy="26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7391400" y="5791200"/>
            <a:ext cx="476010" cy="304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3112" y="3897868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Maestre</a:t>
            </a:r>
            <a:r>
              <a:rPr lang="en-US" dirty="0" smtClean="0"/>
              <a:t> et al.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5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Facilitation and Competition Occur Simultaneously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Soil moisture (facilitative) and light (competitive) in arid systems (Holmgren et al. 1997)</a:t>
            </a:r>
          </a:p>
          <a:p>
            <a:r>
              <a:rPr lang="en-US" dirty="0" smtClean="0"/>
              <a:t>Protection from herbivores (facilitative) and any resource (competitive) (</a:t>
            </a:r>
            <a:r>
              <a:rPr lang="en-US" dirty="0" err="1" smtClean="0"/>
              <a:t>Schoeb</a:t>
            </a:r>
            <a:r>
              <a:rPr lang="en-US" dirty="0" smtClean="0"/>
              <a:t> et al. 2010)</a:t>
            </a:r>
          </a:p>
          <a:p>
            <a:r>
              <a:rPr lang="en-US" dirty="0" smtClean="0"/>
              <a:t>We typically measure NET interaction outcomes</a:t>
            </a:r>
          </a:p>
          <a:p>
            <a:pPr lvl="1"/>
            <a:r>
              <a:rPr lang="en-US" dirty="0" smtClean="0"/>
              <a:t>Need experiments, e.g. use shade cloth to remove competitive effects or allow predation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Assembly and Dynamics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5" y="3641001"/>
            <a:ext cx="4791635" cy="321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30" y="1143000"/>
            <a:ext cx="4149594" cy="47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" y="1295400"/>
            <a:ext cx="2868706" cy="27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96986" y="52578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Yeaton</a:t>
            </a:r>
            <a:r>
              <a:rPr lang="en-US" dirty="0" smtClean="0"/>
              <a:t> 1978 </a:t>
            </a:r>
            <a:r>
              <a:rPr lang="en-US" i="1" dirty="0" smtClean="0"/>
              <a:t>Ecology</a:t>
            </a:r>
          </a:p>
          <a:p>
            <a:pPr algn="ctr"/>
            <a:r>
              <a:rPr lang="en-US" dirty="0" smtClean="0"/>
              <a:t>Cyclical succession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6248400"/>
            <a:ext cx="235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McAuliffe 1988 </a:t>
            </a:r>
            <a:r>
              <a:rPr lang="en-US" i="1" dirty="0" err="1" smtClean="0"/>
              <a:t>AmNat</a:t>
            </a:r>
            <a:endParaRPr lang="en-US" i="1" dirty="0" smtClean="0"/>
          </a:p>
          <a:p>
            <a:r>
              <a:rPr lang="en-US" dirty="0" smtClean="0"/>
              <a:t>Keystone nurse species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1438870"/>
            <a:ext cx="2504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Verdu</a:t>
            </a:r>
            <a:r>
              <a:rPr lang="en-US" dirty="0" smtClean="0"/>
              <a:t> &amp; </a:t>
            </a:r>
            <a:r>
              <a:rPr lang="en-US" dirty="0" err="1" smtClean="0"/>
              <a:t>Valiente-Banuet</a:t>
            </a:r>
            <a:endParaRPr lang="en-US" dirty="0" smtClean="0"/>
          </a:p>
          <a:p>
            <a:r>
              <a:rPr lang="en-US" dirty="0" smtClean="0"/>
              <a:t>2008 </a:t>
            </a:r>
            <a:r>
              <a:rPr lang="en-US" i="1" dirty="0" err="1" smtClean="0"/>
              <a:t>AmNat</a:t>
            </a:r>
            <a:endParaRPr lang="en-US" i="1" dirty="0" smtClean="0"/>
          </a:p>
          <a:p>
            <a:r>
              <a:rPr lang="en-US" dirty="0" smtClean="0"/>
              <a:t>Nested structure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467" y="1066800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1066800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Beneficiary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2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Assembly and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density-</a:t>
            </a:r>
            <a:br>
              <a:rPr lang="en-US" dirty="0" smtClean="0"/>
            </a:br>
            <a:r>
              <a:rPr lang="en-US" dirty="0" smtClean="0"/>
              <a:t>dependence</a:t>
            </a:r>
          </a:p>
          <a:p>
            <a:pPr lvl="1"/>
            <a:r>
              <a:rPr lang="en-US" dirty="0" smtClean="0"/>
              <a:t>Buffer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fluctuations</a:t>
            </a:r>
          </a:p>
          <a:p>
            <a:pPr lvl="1"/>
            <a:r>
              <a:rPr lang="en-US" dirty="0" smtClean="0"/>
              <a:t>Drive unexpected</a:t>
            </a:r>
            <a:br>
              <a:rPr lang="en-US" dirty="0" smtClean="0"/>
            </a:br>
            <a:r>
              <a:rPr lang="en-US" dirty="0" smtClean="0"/>
              <a:t>population spikes</a:t>
            </a:r>
          </a:p>
          <a:p>
            <a:r>
              <a:rPr lang="en-US" dirty="0" smtClean="0"/>
              <a:t>Dependent upon</a:t>
            </a:r>
            <a:br>
              <a:rPr lang="en-US" dirty="0" smtClean="0"/>
            </a:br>
            <a:r>
              <a:rPr lang="en-US" dirty="0" smtClean="0"/>
              <a:t>position along environmental gradient (Butterfield 2009)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74" y="1533786"/>
            <a:ext cx="4891426" cy="3571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1295400"/>
            <a:ext cx="30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Butterfield et al. 2010 </a:t>
            </a:r>
            <a:r>
              <a:rPr lang="en-US" i="1" dirty="0" smtClean="0"/>
              <a:t>Ecology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7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interactions: Mutualism/facilitation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Community Ecology Week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42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90840"/>
              </p:ext>
            </p:extLst>
          </p:nvPr>
        </p:nvGraphicFramePr>
        <p:xfrm>
          <a:off x="1524000" y="2209800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57200"/>
                <a:gridCol w="1295400"/>
                <a:gridCol w="1676400"/>
                <a:gridCol w="2133600"/>
              </a:tblGrid>
              <a:tr h="51308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Species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Species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Mutualism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Commensalism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Antagonism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(none)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Amensalism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9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3810000" y="4724400"/>
            <a:ext cx="2209800" cy="6096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Sliding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Mutualism can shift toward exploitation</a:t>
            </a:r>
          </a:p>
          <a:p>
            <a:pPr lvl="1"/>
            <a:r>
              <a:rPr lang="en-US" dirty="0" smtClean="0"/>
              <a:t>Under stressful </a:t>
            </a:r>
            <a:r>
              <a:rPr lang="en-US" dirty="0" smtClean="0"/>
              <a:t>conditions (Johnson et al. 1997)</a:t>
            </a:r>
            <a:endParaRPr lang="en-US" dirty="0" smtClean="0"/>
          </a:p>
          <a:p>
            <a:pPr lvl="1"/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38936"/>
              </p:ext>
            </p:extLst>
          </p:nvPr>
        </p:nvGraphicFramePr>
        <p:xfrm>
          <a:off x="1600200" y="3790950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57200"/>
                <a:gridCol w="1295400"/>
                <a:gridCol w="1676400"/>
                <a:gridCol w="2133600"/>
              </a:tblGrid>
              <a:tr h="51308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Species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Species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Mutualism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Commensalism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Antagonism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(none)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Amensalism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3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Sliding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Facilitation is typically commensal, but</a:t>
            </a:r>
          </a:p>
          <a:p>
            <a:pPr lvl="1"/>
            <a:r>
              <a:rPr lang="en-US" dirty="0" smtClean="0"/>
              <a:t>Can be antagonistic, particularly as the beneficiary </a:t>
            </a:r>
            <a:r>
              <a:rPr lang="en-US" dirty="0" smtClean="0"/>
              <a:t>grows (</a:t>
            </a:r>
            <a:r>
              <a:rPr lang="en-US" dirty="0" err="1" smtClean="0"/>
              <a:t>Verdu</a:t>
            </a:r>
            <a:r>
              <a:rPr lang="en-US" dirty="0" smtClean="0"/>
              <a:t> et al. 2009)</a:t>
            </a:r>
            <a:endParaRPr lang="en-US" dirty="0" smtClean="0"/>
          </a:p>
          <a:p>
            <a:pPr lvl="1"/>
            <a:r>
              <a:rPr lang="en-US" dirty="0" smtClean="0"/>
              <a:t>Can be </a:t>
            </a:r>
            <a:r>
              <a:rPr lang="en-US" dirty="0" smtClean="0"/>
              <a:t>mutualistic (</a:t>
            </a:r>
            <a:r>
              <a:rPr lang="en-US" dirty="0" err="1" smtClean="0"/>
              <a:t>Verdu</a:t>
            </a:r>
            <a:r>
              <a:rPr lang="en-US" dirty="0" smtClean="0"/>
              <a:t> and </a:t>
            </a:r>
            <a:r>
              <a:rPr lang="en-US" dirty="0" err="1" smtClean="0"/>
              <a:t>Valiente-Banuet</a:t>
            </a:r>
            <a:r>
              <a:rPr lang="en-US" dirty="0" smtClean="0"/>
              <a:t> 2008)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25615"/>
              </p:ext>
            </p:extLst>
          </p:nvPr>
        </p:nvGraphicFramePr>
        <p:xfrm>
          <a:off x="1600200" y="3790950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57200"/>
                <a:gridCol w="1295400"/>
                <a:gridCol w="1676400"/>
                <a:gridCol w="2133600"/>
              </a:tblGrid>
              <a:tr h="51308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Species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Species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Mutualism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Commensalism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Antagonism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(none)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Amensalism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rcashop.org/mushroom_shop/images/mykorrhizae_wurze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" y="775211"/>
            <a:ext cx="461486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2/2e/Coral_Outcrop_Flynn_Reef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30395" y="953343"/>
            <a:ext cx="4351667" cy="28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pic>
        <p:nvPicPr>
          <p:cNvPr id="2050" name="Picture 2" descr="https://encrypted-tbn1.gstatic.com/images?q=tbn:ANd9GcTN9PW0AGpQ8jm4QgJ8E-tLQx0FuMdFV8Ik_riEWeASK8Aoq4i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462" y="3355386"/>
            <a:ext cx="4551419" cy="265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nearfamous.com/Images/Recent%20Images/09060878LuciferHBRockPenste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7663" y="3355221"/>
            <a:ext cx="4267200" cy="281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Mutualism and Co-Evolution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Likely occurs within a “diffuse selection environment” (</a:t>
            </a:r>
            <a:r>
              <a:rPr lang="en-US" dirty="0" err="1" smtClean="0"/>
              <a:t>Fenster</a:t>
            </a:r>
            <a:r>
              <a:rPr lang="en-US" dirty="0" smtClean="0"/>
              <a:t> et al. 2004)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mutualists</a:t>
            </a:r>
            <a:r>
              <a:rPr lang="en-US" dirty="0" smtClean="0"/>
              <a:t> are highly generalized, though specialist interactions certainly occur (e.g. Yucca/yucca moth) (Bronstein et al. 2006)</a:t>
            </a:r>
          </a:p>
          <a:p>
            <a:r>
              <a:rPr lang="en-US" dirty="0" smtClean="0"/>
              <a:t>Examples of tight co-evolution are rare (Thompson 2005)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Assembly and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Tend to be highly nested (</a:t>
            </a:r>
            <a:r>
              <a:rPr lang="en-US" dirty="0" err="1" smtClean="0"/>
              <a:t>Bascompte</a:t>
            </a:r>
            <a:r>
              <a:rPr lang="en-US" dirty="0" smtClean="0"/>
              <a:t> et al. 2003)</a:t>
            </a:r>
          </a:p>
          <a:p>
            <a:pPr lvl="1"/>
            <a:r>
              <a:rPr lang="en-US" dirty="0" smtClean="0"/>
              <a:t>Confers greater redundancy, both at the species and entire community level</a:t>
            </a:r>
          </a:p>
          <a:p>
            <a:pPr lvl="1"/>
            <a:r>
              <a:rPr lang="en-US" dirty="0" smtClean="0"/>
              <a:t>Increases stability and diversity maintenance</a:t>
            </a:r>
            <a:endParaRPr lang="en-US" dirty="0" smtClean="0"/>
          </a:p>
          <a:p>
            <a:r>
              <a:rPr lang="en-US" dirty="0" smtClean="0"/>
              <a:t>Contrasts with expectation of compartmentalization with</a:t>
            </a:r>
            <a:br>
              <a:rPr lang="en-US" dirty="0" smtClean="0"/>
            </a:br>
            <a:r>
              <a:rPr lang="en-US" dirty="0" smtClean="0"/>
              <a:t>specialization</a:t>
            </a:r>
          </a:p>
          <a:p>
            <a:pPr lvl="1"/>
            <a:r>
              <a:rPr lang="en-US" dirty="0" smtClean="0"/>
              <a:t>Would be stable at the community</a:t>
            </a:r>
            <a:br>
              <a:rPr lang="en-US" dirty="0" smtClean="0"/>
            </a:br>
            <a:r>
              <a:rPr lang="en-US" dirty="0" smtClean="0"/>
              <a:t>but not species level</a:t>
            </a:r>
            <a:endParaRPr lang="en-US" dirty="0" smtClean="0"/>
          </a:p>
          <a:p>
            <a:r>
              <a:rPr lang="en-US" dirty="0" smtClean="0"/>
              <a:t>Both of the above expectations</a:t>
            </a:r>
            <a:br>
              <a:rPr lang="en-US" dirty="0" smtClean="0"/>
            </a:br>
            <a:r>
              <a:rPr lang="en-US" dirty="0" smtClean="0"/>
              <a:t>are more stable than highly</a:t>
            </a:r>
            <a:br>
              <a:rPr lang="en-US" dirty="0" smtClean="0"/>
            </a:br>
            <a:r>
              <a:rPr lang="en-US" dirty="0" smtClean="0"/>
              <a:t>centralized networks (e.g. ag systems)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pic>
        <p:nvPicPr>
          <p:cNvPr id="1026" name="Picture 2" descr="http://3.bp.blogspot.com/-JmN1Hm_cxas/UAbjoNKjyxI/AAAAAAAAAMo/X0G_UggR6_w/s1600/central+decent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68724"/>
            <a:ext cx="29718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91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Facilitation: Heresy?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6685" y="166867"/>
            <a:ext cx="4794915" cy="4786133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6200" y="1570037"/>
            <a:ext cx="4136409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Did not fit in to theory of 1960s-1980s</a:t>
            </a:r>
          </a:p>
          <a:p>
            <a:pPr lvl="1"/>
            <a:r>
              <a:rPr lang="en-US" dirty="0" smtClean="0"/>
              <a:t>Driven by simple models of competition</a:t>
            </a:r>
          </a:p>
          <a:p>
            <a:r>
              <a:rPr lang="en-US" dirty="0" smtClean="0"/>
              <a:t>Organisms alter their environment</a:t>
            </a:r>
          </a:p>
          <a:p>
            <a:pPr lvl="1"/>
            <a:r>
              <a:rPr lang="en-US" dirty="0" smtClean="0"/>
              <a:t>Ecosystem engineering</a:t>
            </a:r>
          </a:p>
          <a:p>
            <a:pPr lvl="1"/>
            <a:r>
              <a:rPr lang="en-US" dirty="0" smtClean="0"/>
              <a:t>Or simply creating habitat heterogeneity</a:t>
            </a:r>
          </a:p>
          <a:p>
            <a:pPr lvl="1"/>
            <a:r>
              <a:rPr lang="en-US" dirty="0" smtClean="0"/>
              <a:t>This often leads to positive effects on others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2: Positive Interactions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2227" y="4953000"/>
            <a:ext cx="491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Alpine cushion plants. Clockwise </a:t>
            </a:r>
            <a:r>
              <a:rPr lang="en-US" dirty="0" err="1" smtClean="0"/>
              <a:t>fr.</a:t>
            </a:r>
            <a:r>
              <a:rPr lang="en-US" dirty="0" smtClean="0"/>
              <a:t> upper left: </a:t>
            </a:r>
            <a:r>
              <a:rPr lang="en-US" i="1" dirty="0" err="1" smtClean="0"/>
              <a:t>Raoulia</a:t>
            </a:r>
            <a:r>
              <a:rPr lang="en-US" i="1" dirty="0" smtClean="0"/>
              <a:t> sp.</a:t>
            </a:r>
            <a:r>
              <a:rPr lang="en-US" dirty="0" smtClean="0"/>
              <a:t> (New Zealand), </a:t>
            </a:r>
            <a:r>
              <a:rPr lang="en-US" i="1" dirty="0" err="1" smtClean="0"/>
              <a:t>Azorella</a:t>
            </a:r>
            <a:r>
              <a:rPr lang="en-US" i="1" dirty="0" smtClean="0"/>
              <a:t> </a:t>
            </a:r>
            <a:r>
              <a:rPr lang="en-US" i="1" dirty="0" err="1" smtClean="0"/>
              <a:t>aretioides</a:t>
            </a:r>
            <a:r>
              <a:rPr lang="en-US" dirty="0" smtClean="0"/>
              <a:t> (Ecuador), </a:t>
            </a:r>
            <a:r>
              <a:rPr lang="en-US" i="1" dirty="0" err="1" smtClean="0"/>
              <a:t>Azorella</a:t>
            </a:r>
            <a:r>
              <a:rPr lang="en-US" i="1" dirty="0" smtClean="0"/>
              <a:t> </a:t>
            </a:r>
            <a:r>
              <a:rPr lang="en-US" i="1" dirty="0" err="1" smtClean="0"/>
              <a:t>madreporica</a:t>
            </a:r>
            <a:r>
              <a:rPr lang="en-US" dirty="0" smtClean="0"/>
              <a:t> (Chile) and </a:t>
            </a:r>
            <a:r>
              <a:rPr lang="en-US" i="1" dirty="0" err="1" smtClean="0"/>
              <a:t>Silene</a:t>
            </a:r>
            <a:r>
              <a:rPr lang="en-US" i="1" dirty="0" smtClean="0"/>
              <a:t> </a:t>
            </a:r>
            <a:r>
              <a:rPr lang="en-US" i="1" dirty="0" err="1" smtClean="0"/>
              <a:t>acaulis</a:t>
            </a:r>
            <a:r>
              <a:rPr lang="en-US" dirty="0"/>
              <a:t> </a:t>
            </a:r>
            <a:r>
              <a:rPr lang="en-US" dirty="0" smtClean="0"/>
              <a:t>(Rocky Mountains).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622</Words>
  <Application>Microsoft Office PowerPoint</Application>
  <PresentationFormat>On-screen Show (4:3)</PresentationFormat>
  <Paragraphs>136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Discussion Questions</vt:lpstr>
      <vt:lpstr>Positive interactions: Mutualism/facilitation</vt:lpstr>
      <vt:lpstr>Interaction Types</vt:lpstr>
      <vt:lpstr>Sliding Scale</vt:lpstr>
      <vt:lpstr>Sliding Scale</vt:lpstr>
      <vt:lpstr>PowerPoint Presentation</vt:lpstr>
      <vt:lpstr>Mutualism and Co-Evolution</vt:lpstr>
      <vt:lpstr>Community Assembly and Dynamics</vt:lpstr>
      <vt:lpstr>Facilitation: Heresy?</vt:lpstr>
      <vt:lpstr>Common Mechanisms of Facilitation (Callaway 2007)</vt:lpstr>
      <vt:lpstr>Stress-Gradient Hypothesis</vt:lpstr>
      <vt:lpstr>Arguments Over the SGH</vt:lpstr>
      <vt:lpstr>Facilitation and Competition Occur Simultaneously</vt:lpstr>
      <vt:lpstr>Community Assembly and Dynamics</vt:lpstr>
      <vt:lpstr>Community Assembly and Dynamics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</dc:title>
  <dc:creator>Bradley James Butterfield</dc:creator>
  <cp:lastModifiedBy>Brad</cp:lastModifiedBy>
  <cp:revision>70</cp:revision>
  <dcterms:created xsi:type="dcterms:W3CDTF">2014-08-29T19:29:49Z</dcterms:created>
  <dcterms:modified xsi:type="dcterms:W3CDTF">2014-09-09T03:57:52Z</dcterms:modified>
</cp:coreProperties>
</file>