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9" r:id="rId2"/>
    <p:sldId id="256" r:id="rId3"/>
    <p:sldId id="270" r:id="rId4"/>
    <p:sldId id="271" r:id="rId5"/>
    <p:sldId id="272" r:id="rId6"/>
    <p:sldId id="277" r:id="rId7"/>
    <p:sldId id="275" r:id="rId8"/>
    <p:sldId id="273" r:id="rId9"/>
    <p:sldId id="276" r:id="rId10"/>
    <p:sldId id="278" r:id="rId11"/>
    <p:sldId id="27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F95C8-BF18-41CF-B2D9-D075A217E6A8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5FBCA-25C2-4790-9460-08E58AE80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19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A5FBCA-25C2-4790-9460-08E58AE80D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73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A5FBCA-25C2-4790-9460-08E58AE80D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69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A5FBCA-25C2-4790-9460-08E58AE80D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12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7EE8-B4E6-49BA-AAAD-E469431E7123}" type="datetime1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3: Food Webs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219B-48C0-458F-99AC-1FED3771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86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BC28-DE22-4626-9801-A32E683116BE}" type="datetime1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3: Food Webs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219B-48C0-458F-99AC-1FED3771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1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BFEE-8373-479B-A66B-A213D53BAF8A}" type="datetime1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3: Food Webs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219B-48C0-458F-99AC-1FED3771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F6B3-00AF-4B04-A4AD-A994760FF0BC}" type="datetime1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3: Food Webs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219B-48C0-458F-99AC-1FED3771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7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2BAE-5E88-448F-8CAE-03EF595465DD}" type="datetime1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3: Food Webs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219B-48C0-458F-99AC-1FED3771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8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045E-C709-45E8-97FA-712479B69B8C}" type="datetime1">
              <a:rPr lang="en-US" smtClean="0"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3: Food Webs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219B-48C0-458F-99AC-1FED3771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5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4A11-1AD1-477F-9C68-AD9AB2214E6D}" type="datetime1">
              <a:rPr lang="en-US" smtClean="0"/>
              <a:t>9/15/2014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3: Food Webs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219B-48C0-458F-99AC-1FED3771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0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F949-8C04-47C6-92D5-FB548C22FFE9}" type="datetime1">
              <a:rPr lang="en-US" smtClean="0"/>
              <a:t>9/15/2014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3: Food Webs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219B-48C0-458F-99AC-1FED3771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53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E689-D1CF-4034-83CD-89C84F965B23}" type="datetime1">
              <a:rPr lang="en-US" smtClean="0"/>
              <a:t>9/15/2014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3: Food Webs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219B-48C0-458F-99AC-1FED3771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76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7F84-566A-4D85-B4F5-8E4DF679CDD0}" type="datetime1">
              <a:rPr lang="en-US" smtClean="0"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3: Food Webs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219B-48C0-458F-99AC-1FED3771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23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6008-E27A-4060-9879-019E3FEA330D}" type="datetime1">
              <a:rPr lang="en-US" smtClean="0"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3: Food Webs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219B-48C0-458F-99AC-1FED3771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BB059-EE0B-4A42-9C0C-549A81C920E1}" type="datetime1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Week 3: Food Webs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B219B-48C0-458F-99AC-1FED3771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6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Hairston &amp; Hairston say aquatic systems have 4 trophic levels and terrestrial systems have 3 trophic levels?</a:t>
            </a:r>
          </a:p>
          <a:p>
            <a:r>
              <a:rPr lang="en-US" dirty="0" smtClean="0"/>
              <a:t>What are the primary arguments of Polis &amp; Strong against H&amp;H?</a:t>
            </a:r>
          </a:p>
          <a:p>
            <a:r>
              <a:rPr lang="en-US" dirty="0" smtClean="0"/>
              <a:t>Do Carpenter and </a:t>
            </a:r>
            <a:r>
              <a:rPr lang="en-US" dirty="0" err="1" smtClean="0"/>
              <a:t>Kitchell</a:t>
            </a:r>
            <a:r>
              <a:rPr lang="en-US" dirty="0" smtClean="0"/>
              <a:t> support H&amp;H or P&amp;S? What about the feeding habits of juvenile bass?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3: Food Webs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64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structure</a:t>
            </a:r>
          </a:p>
          <a:p>
            <a:pPr lvl="1"/>
            <a:r>
              <a:rPr lang="en-US" dirty="0"/>
              <a:t>Building up from</a:t>
            </a:r>
            <a:br>
              <a:rPr lang="en-US" dirty="0"/>
            </a:br>
            <a:r>
              <a:rPr lang="en-US" dirty="0"/>
              <a:t>modules</a:t>
            </a:r>
          </a:p>
          <a:p>
            <a:pPr lvl="1"/>
            <a:r>
              <a:rPr lang="en-US" dirty="0"/>
              <a:t>Dynamics of networks</a:t>
            </a:r>
            <a:br>
              <a:rPr lang="en-US" dirty="0"/>
            </a:br>
            <a:r>
              <a:rPr lang="en-US" dirty="0"/>
              <a:t>with different </a:t>
            </a:r>
            <a:r>
              <a:rPr lang="en-US" dirty="0" smtClean="0"/>
              <a:t>structures</a:t>
            </a:r>
          </a:p>
          <a:p>
            <a:r>
              <a:rPr lang="en-US" dirty="0" smtClean="0"/>
              <a:t>Networks of networks!</a:t>
            </a:r>
          </a:p>
          <a:p>
            <a:pPr lvl="1"/>
            <a:r>
              <a:rPr lang="en-US" dirty="0" smtClean="0"/>
              <a:t>Linking consumptive,</a:t>
            </a:r>
            <a:br>
              <a:rPr lang="en-US" dirty="0" smtClean="0"/>
            </a:br>
            <a:r>
              <a:rPr lang="en-US" dirty="0" smtClean="0"/>
              <a:t>competitive and positive</a:t>
            </a:r>
            <a:br>
              <a:rPr lang="en-US" dirty="0" smtClean="0"/>
            </a:br>
            <a:r>
              <a:rPr lang="en-US" dirty="0" smtClean="0"/>
              <a:t>interactions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3: Food Webs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676" y="1417638"/>
            <a:ext cx="4217324" cy="22230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57701" y="3600388"/>
            <a:ext cx="240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Milo et al. 2003 </a:t>
            </a:r>
            <a:r>
              <a:rPr lang="en-US" i="1" dirty="0" smtClean="0"/>
              <a:t>Science</a:t>
            </a:r>
            <a:endParaRPr lang="en-US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41100" y="4114785"/>
            <a:ext cx="1492618" cy="28304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10200" y="5421868"/>
            <a:ext cx="753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Plants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29200" y="5871925"/>
            <a:ext cx="117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Pollinators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53000" y="4937442"/>
            <a:ext cx="1205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Herbivores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86810" y="6268030"/>
            <a:ext cx="2866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Fontaine et al. 2013 </a:t>
            </a:r>
            <a:r>
              <a:rPr lang="en-US" i="1" dirty="0" err="1" smtClean="0"/>
              <a:t>EcoLetts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22459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play with some arthropod networks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3: Food Webs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83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Food Webs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Community Ecology Week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3: Food Webs</a:t>
            </a:r>
            <a:endParaRPr lang="en-US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4933" r="4933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1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nselm.edu/homepage/bpenney/teaching/BI320/Elements/EltonianPyram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762467"/>
            <a:ext cx="5715000" cy="256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Early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Elton’s (1927) pyramid of numbers</a:t>
            </a:r>
          </a:p>
          <a:p>
            <a:r>
              <a:rPr lang="en-US" dirty="0" smtClean="0"/>
              <a:t>Focus on energetics; Lindeman 1942:</a:t>
            </a:r>
          </a:p>
          <a:p>
            <a:pPr lvl="1"/>
            <a:r>
              <a:rPr lang="en-US" dirty="0" smtClean="0"/>
              <a:t>Increasing energy loss from producers to top consumers</a:t>
            </a:r>
          </a:p>
          <a:p>
            <a:pPr lvl="1"/>
            <a:r>
              <a:rPr lang="en-US" dirty="0" smtClean="0"/>
              <a:t>Though efficiency of food usage</a:t>
            </a:r>
            <a:br>
              <a:rPr lang="en-US" dirty="0" smtClean="0"/>
            </a:br>
            <a:r>
              <a:rPr lang="en-US" dirty="0" smtClean="0"/>
              <a:t>increases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3: Food Webs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Bottom-Up vs. Top-Down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Bottom-Up (Elton, Lindeman and so-forth)</a:t>
            </a:r>
          </a:p>
          <a:p>
            <a:pPr lvl="1"/>
            <a:r>
              <a:rPr lang="en-US" dirty="0"/>
              <a:t>Food chain length constrained by energy</a:t>
            </a:r>
            <a:endParaRPr lang="en-US" dirty="0" smtClean="0"/>
          </a:p>
          <a:p>
            <a:r>
              <a:rPr lang="en-US" dirty="0" smtClean="0"/>
              <a:t>Top-Down (</a:t>
            </a:r>
            <a:r>
              <a:rPr lang="en-US" dirty="0" err="1" smtClean="0"/>
              <a:t>Hairson</a:t>
            </a:r>
            <a:r>
              <a:rPr lang="en-US" dirty="0" smtClean="0"/>
              <a:t>, Smith and </a:t>
            </a:r>
            <a:r>
              <a:rPr lang="en-US" dirty="0" err="1" smtClean="0"/>
              <a:t>Slobodkin</a:t>
            </a:r>
            <a:r>
              <a:rPr lang="en-US" dirty="0" smtClean="0"/>
              <a:t> 1960; aka “HSS Hypothesis” aka “Why the world is green”)</a:t>
            </a:r>
          </a:p>
          <a:p>
            <a:pPr lvl="1"/>
            <a:r>
              <a:rPr lang="en-US" dirty="0" smtClean="0"/>
              <a:t>Top predators reduce the level below them, which allows the next lower to expand, etc. etc.</a:t>
            </a:r>
          </a:p>
          <a:p>
            <a:pPr lvl="1"/>
            <a:r>
              <a:rPr lang="en-US" dirty="0" smtClean="0"/>
              <a:t>Odd # trophic levels = green, even # = brown?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3: Food Webs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97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Trophic Structure and Cascades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 smtClean="0"/>
              <a:t>Top-down dynamics</a:t>
            </a:r>
          </a:p>
          <a:p>
            <a:r>
              <a:rPr lang="en-US" dirty="0" smtClean="0"/>
              <a:t>P&amp;S argue that “receiver control”</a:t>
            </a:r>
            <a:br>
              <a:rPr lang="en-US" dirty="0" smtClean="0"/>
            </a:br>
            <a:r>
              <a:rPr lang="en-US" dirty="0" smtClean="0"/>
              <a:t>only happens under very specific</a:t>
            </a:r>
            <a:br>
              <a:rPr lang="en-US" dirty="0" smtClean="0"/>
            </a:br>
            <a:r>
              <a:rPr lang="en-US" dirty="0" smtClean="0"/>
              <a:t>conditions</a:t>
            </a:r>
          </a:p>
          <a:p>
            <a:pPr lvl="1"/>
            <a:r>
              <a:rPr lang="en-US" dirty="0" smtClean="0"/>
              <a:t>Weakly defended prey</a:t>
            </a:r>
          </a:p>
          <a:p>
            <a:pPr lvl="1"/>
            <a:r>
              <a:rPr lang="en-US" dirty="0" smtClean="0"/>
              <a:t>Easy to find prey and rapid growth</a:t>
            </a:r>
            <a:br>
              <a:rPr lang="en-US" dirty="0" smtClean="0"/>
            </a:br>
            <a:r>
              <a:rPr lang="en-US" dirty="0" smtClean="0"/>
              <a:t>response of predators</a:t>
            </a:r>
          </a:p>
          <a:p>
            <a:pPr lvl="1"/>
            <a:r>
              <a:rPr lang="en-US" dirty="0" smtClean="0"/>
              <a:t>Minimal external perturbations</a:t>
            </a:r>
          </a:p>
          <a:p>
            <a:pPr lvl="1"/>
            <a:r>
              <a:rPr lang="en-US" dirty="0" smtClean="0"/>
              <a:t>Etc.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3: Food Webs</a:t>
            </a:r>
            <a:endParaRPr lang="en-US"/>
          </a:p>
        </p:txBody>
      </p:sp>
      <p:pic>
        <p:nvPicPr>
          <p:cNvPr id="2050" name="Picture 2" descr="http://1.bp.blogspot.com/-gWMXqpGoAZE/T3DYhUCOdBI/AAAAAAAAAG0/cSu_wK2iKdU/s320/trophic+casca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1219200"/>
            <a:ext cx="26289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0" y="5105400"/>
            <a:ext cx="1251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1° Predator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76656" y="5715000"/>
            <a:ext cx="1628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Herbivore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962446" y="6488668"/>
            <a:ext cx="10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Producer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60028" y="4343400"/>
            <a:ext cx="1843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2° Predator</a:t>
            </a:r>
            <a:endParaRPr lang="en-US" sz="2800" dirty="0"/>
          </a:p>
        </p:txBody>
      </p:sp>
      <p:cxnSp>
        <p:nvCxnSpPr>
          <p:cNvPr id="10" name="Straight Arrow Connector 9"/>
          <p:cNvCxnSpPr>
            <a:stCxn id="9" idx="2"/>
            <a:endCxn id="5" idx="0"/>
          </p:cNvCxnSpPr>
          <p:nvPr/>
        </p:nvCxnSpPr>
        <p:spPr>
          <a:xfrm>
            <a:off x="7481723" y="4866620"/>
            <a:ext cx="1930" cy="238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7483653" y="5474732"/>
            <a:ext cx="7457" cy="240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>
          <a:xfrm flipH="1">
            <a:off x="7481723" y="6238220"/>
            <a:ext cx="9387" cy="250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418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Trophic Structure and Cascades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 smtClean="0"/>
              <a:t>Top-down dynamics</a:t>
            </a:r>
          </a:p>
          <a:p>
            <a:r>
              <a:rPr lang="en-US" dirty="0" smtClean="0"/>
              <a:t>P&amp;S argue that “receiver control”</a:t>
            </a:r>
            <a:br>
              <a:rPr lang="en-US" dirty="0" smtClean="0"/>
            </a:br>
            <a:r>
              <a:rPr lang="en-US" dirty="0" smtClean="0"/>
              <a:t>only happens under very specific</a:t>
            </a:r>
            <a:br>
              <a:rPr lang="en-US" dirty="0" smtClean="0"/>
            </a:br>
            <a:r>
              <a:rPr lang="en-US" dirty="0" smtClean="0"/>
              <a:t>conditions</a:t>
            </a:r>
          </a:p>
          <a:p>
            <a:pPr lvl="1"/>
            <a:r>
              <a:rPr lang="en-US" dirty="0" smtClean="0"/>
              <a:t>Weakly defended prey</a:t>
            </a:r>
          </a:p>
          <a:p>
            <a:pPr lvl="1"/>
            <a:r>
              <a:rPr lang="en-US" dirty="0" smtClean="0"/>
              <a:t>Easy to find prey and rapid growth</a:t>
            </a:r>
            <a:br>
              <a:rPr lang="en-US" dirty="0" smtClean="0"/>
            </a:br>
            <a:r>
              <a:rPr lang="en-US" dirty="0" smtClean="0"/>
              <a:t>response of predators</a:t>
            </a:r>
          </a:p>
          <a:p>
            <a:pPr lvl="1"/>
            <a:r>
              <a:rPr lang="en-US" dirty="0" smtClean="0"/>
              <a:t>Minimal external perturbations</a:t>
            </a:r>
          </a:p>
          <a:p>
            <a:pPr lvl="1"/>
            <a:r>
              <a:rPr lang="en-US" dirty="0" smtClean="0"/>
              <a:t>Etc.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3: Food Webs</a:t>
            </a:r>
            <a:endParaRPr lang="en-US"/>
          </a:p>
        </p:txBody>
      </p:sp>
      <p:pic>
        <p:nvPicPr>
          <p:cNvPr id="2050" name="Picture 2" descr="http://1.bp.blogspot.com/-gWMXqpGoAZE/T3DYhUCOdBI/AAAAAAAAAG0/cSu_wK2iKdU/s320/trophic+casca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1219200"/>
            <a:ext cx="26289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61958" y="5029200"/>
            <a:ext cx="1843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1° Predator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933264" y="5802868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Herbivore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25426" y="6412468"/>
            <a:ext cx="1512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Producer</a:t>
            </a:r>
            <a:endParaRPr lang="en-US" sz="2800" dirty="0"/>
          </a:p>
        </p:txBody>
      </p: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7483653" y="5552420"/>
            <a:ext cx="7456" cy="250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>
          <a:xfrm flipH="1">
            <a:off x="7481723" y="6172200"/>
            <a:ext cx="9386" cy="240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589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Aquatic vs. Terrestrial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4770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inverted pyramid</a:t>
            </a:r>
          </a:p>
          <a:p>
            <a:pPr lvl="1"/>
            <a:r>
              <a:rPr lang="en-US" dirty="0" smtClean="0"/>
              <a:t>Big disparity in longevity in aquatic systems</a:t>
            </a:r>
          </a:p>
          <a:p>
            <a:pPr lvl="1"/>
            <a:r>
              <a:rPr lang="en-US" dirty="0" smtClean="0"/>
              <a:t>Less so in terrestrial</a:t>
            </a:r>
          </a:p>
          <a:p>
            <a:r>
              <a:rPr lang="en-US" dirty="0" smtClean="0"/>
              <a:t>H&amp;H</a:t>
            </a:r>
          </a:p>
          <a:p>
            <a:pPr lvl="1"/>
            <a:r>
              <a:rPr lang="en-US" dirty="0" smtClean="0"/>
              <a:t># trophic levels in aquatic = 4, terrestrial = 3</a:t>
            </a:r>
          </a:p>
          <a:p>
            <a:pPr lvl="1"/>
            <a:r>
              <a:rPr lang="en-US" dirty="0" smtClean="0"/>
              <a:t>Because fish are gape limited (2 predator levels) and phytoplankton turnover rapidly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3: Food Webs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19800" y="1597925"/>
            <a:ext cx="3124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Piscivores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08984" y="2055125"/>
            <a:ext cx="7458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24750" y="2530522"/>
            <a:ext cx="114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08632" y="2069068"/>
            <a:ext cx="1327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Planktivores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00" y="2600193"/>
            <a:ext cx="155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Phytoplankton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28614" y="4267200"/>
            <a:ext cx="3124200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Plants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208984" y="3815326"/>
            <a:ext cx="745832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533564" y="3368314"/>
            <a:ext cx="114300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908632" y="3829269"/>
            <a:ext cx="1205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Herbivores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76865" y="3371002"/>
            <a:ext cx="1179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Carnivores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746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960" y="3399439"/>
            <a:ext cx="5208040" cy="30775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Webs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Trophic levels may be an over-simplification</a:t>
            </a:r>
          </a:p>
          <a:p>
            <a:pPr lvl="1"/>
            <a:r>
              <a:rPr lang="en-US" dirty="0"/>
              <a:t>Species interact with many others, and across different “levels”</a:t>
            </a:r>
          </a:p>
          <a:p>
            <a:pPr lvl="1"/>
            <a:r>
              <a:rPr lang="en-US" dirty="0" err="1"/>
              <a:t>Omnivory</a:t>
            </a:r>
            <a:r>
              <a:rPr lang="en-US" dirty="0"/>
              <a:t> is common</a:t>
            </a:r>
          </a:p>
          <a:p>
            <a:r>
              <a:rPr lang="en-US" dirty="0" smtClean="0"/>
              <a:t>Networks of interactions</a:t>
            </a:r>
          </a:p>
          <a:p>
            <a:pPr lvl="1"/>
            <a:r>
              <a:rPr lang="en-US" dirty="0" smtClean="0"/>
              <a:t>Nodes</a:t>
            </a:r>
          </a:p>
          <a:p>
            <a:pPr lvl="1"/>
            <a:r>
              <a:rPr lang="en-US" dirty="0" smtClean="0"/>
              <a:t>“Links”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3: Food Webs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48486" y="6488668"/>
            <a:ext cx="193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Paine 1966 </a:t>
            </a:r>
            <a:r>
              <a:rPr lang="en-US" i="1" dirty="0" err="1" smtClean="0"/>
              <a:t>AmNat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999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Dynamics and Stability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Complexity leads to instability (May 1973)</a:t>
            </a:r>
          </a:p>
          <a:p>
            <a:pPr lvl="1"/>
            <a:r>
              <a:rPr lang="en-US" dirty="0" smtClean="0"/>
              <a:t>Links decrease proportional to # of species</a:t>
            </a:r>
          </a:p>
          <a:p>
            <a:pPr lvl="1"/>
            <a:r>
              <a:rPr lang="en-US" dirty="0" smtClean="0"/>
              <a:t>Mathematically unstable at equilibrium</a:t>
            </a:r>
          </a:p>
          <a:p>
            <a:r>
              <a:rPr lang="en-US" dirty="0" smtClean="0"/>
              <a:t>Alternatively, weak interactions stabilize complex (highly diverse) food webs (McCann et al. 1998)</a:t>
            </a:r>
          </a:p>
          <a:p>
            <a:pPr lvl="1"/>
            <a:r>
              <a:rPr lang="en-US" dirty="0" smtClean="0"/>
              <a:t>Most food webs are comprised primarily of weak interactions</a:t>
            </a:r>
          </a:p>
          <a:p>
            <a:pPr lvl="1"/>
            <a:r>
              <a:rPr lang="en-US" dirty="0" smtClean="0"/>
              <a:t>Function to buffer population dynamics from few strong interactions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3: Food Webs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36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428</Words>
  <Application>Microsoft Office PowerPoint</Application>
  <PresentationFormat>On-screen Show (4:3)</PresentationFormat>
  <Paragraphs>93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Discussion Questions</vt:lpstr>
      <vt:lpstr>Food Webs</vt:lpstr>
      <vt:lpstr>Early Concepts</vt:lpstr>
      <vt:lpstr>Bottom-Up vs. Top-Down</vt:lpstr>
      <vt:lpstr>Trophic Structure and Cascades</vt:lpstr>
      <vt:lpstr>Trophic Structure and Cascades</vt:lpstr>
      <vt:lpstr>Aquatic vs. Terrestrial</vt:lpstr>
      <vt:lpstr>Food Webs</vt:lpstr>
      <vt:lpstr>Dynamics and Stability</vt:lpstr>
      <vt:lpstr>Network Approaches</vt:lpstr>
      <vt:lpstr>R Exercise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Competition</dc:title>
  <dc:creator>Bradley James Butterfield</dc:creator>
  <cp:lastModifiedBy>Brad</cp:lastModifiedBy>
  <cp:revision>84</cp:revision>
  <dcterms:created xsi:type="dcterms:W3CDTF">2014-08-29T19:29:49Z</dcterms:created>
  <dcterms:modified xsi:type="dcterms:W3CDTF">2014-09-15T21:44:02Z</dcterms:modified>
</cp:coreProperties>
</file>