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56" r:id="rId3"/>
    <p:sldId id="270" r:id="rId4"/>
    <p:sldId id="271" r:id="rId5"/>
    <p:sldId id="278" r:id="rId6"/>
    <p:sldId id="273" r:id="rId7"/>
    <p:sldId id="274" r:id="rId8"/>
    <p:sldId id="275" r:id="rId9"/>
    <p:sldId id="279" r:id="rId10"/>
    <p:sldId id="276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95C8-BF18-41CF-B2D9-D075A217E6A8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5FBCA-25C2-4790-9460-08E58AE80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1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A5FBCA-25C2-4790-9460-08E58AE80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25EA4-C514-424B-84A5-2B82C8DAD2E7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8628-DB6F-4678-86BC-7F1CA3ADC563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C4BB-F2D5-406D-9ABE-B9B7D16C8068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51EE-746F-4A48-A301-3D1809ECCB97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7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67B7-B43C-4C6D-87F6-E430AC615EA1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8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0827-5F22-4E6D-85B3-6E207C489BE1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35C6-FC8A-4D2F-9B5F-8A8ABA49D905}" type="datetime1">
              <a:rPr lang="en-US" smtClean="0"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BE-D1A8-4707-9356-7B578382DF77}" type="datetime1">
              <a:rPr lang="en-US" smtClean="0"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7E8D7-0A3C-430B-91FE-1B7EE45845AA}" type="datetime1">
              <a:rPr lang="en-US" smtClean="0"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7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1784-24BE-4659-9E9B-E86586661A98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3A5A-9E7D-4494-AD0C-63DCDFF33615}" type="datetime1">
              <a:rPr lang="en-US" smtClean="0"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3DB5-1298-488A-B062-1AB76C5307F5}" type="datetime1">
              <a:rPr lang="en-US" smtClean="0"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219B-48C0-458F-99AC-1FED3771D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Hurlbert’s</a:t>
            </a:r>
            <a:r>
              <a:rPr lang="en-US" dirty="0" smtClean="0"/>
              <a:t> indices estimates of, if not diversity?</a:t>
            </a:r>
          </a:p>
          <a:p>
            <a:r>
              <a:rPr lang="en-US" dirty="0" smtClean="0"/>
              <a:t>What should be the scaling factor (x-axis) for rarefaction curves, and why?</a:t>
            </a:r>
          </a:p>
          <a:p>
            <a:r>
              <a:rPr lang="en-US" dirty="0" smtClean="0"/>
              <a:t>How does the </a:t>
            </a:r>
            <a:r>
              <a:rPr lang="en-US" dirty="0" err="1" smtClean="0"/>
              <a:t>Raup</a:t>
            </a:r>
            <a:r>
              <a:rPr lang="en-US" dirty="0" smtClean="0"/>
              <a:t>-Crick estimate (in Anderson </a:t>
            </a:r>
            <a:r>
              <a:rPr lang="en-US" i="1" dirty="0" smtClean="0"/>
              <a:t>et al.</a:t>
            </a:r>
            <a:r>
              <a:rPr lang="en-US" dirty="0" smtClean="0"/>
              <a:t>) differ from other beta-diversity indices? How is alpha-diversity incorporated?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6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Beta Diversity and Permutation Null Models: </a:t>
            </a:r>
            <a:r>
              <a:rPr lang="en-US" dirty="0" err="1" smtClean="0"/>
              <a:t>Raup</a:t>
            </a:r>
            <a:r>
              <a:rPr lang="en-US" dirty="0" smtClean="0"/>
              <a:t>-Crick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Difficult to compare </a:t>
            </a:r>
            <a:r>
              <a:rPr lang="el-GR" dirty="0" smtClean="0"/>
              <a:t>β</a:t>
            </a:r>
            <a:r>
              <a:rPr lang="en-US" dirty="0" smtClean="0"/>
              <a:t> across studies because can be influenced by variation in </a:t>
            </a:r>
            <a:r>
              <a:rPr lang="el-GR" dirty="0" smtClean="0"/>
              <a:t>α</a:t>
            </a:r>
            <a:r>
              <a:rPr lang="en-US" dirty="0" smtClean="0"/>
              <a:t> or </a:t>
            </a:r>
            <a:r>
              <a:rPr lang="el-GR" dirty="0" smtClean="0"/>
              <a:t>γ</a:t>
            </a:r>
            <a:endParaRPr lang="en-US" dirty="0" smtClean="0"/>
          </a:p>
          <a:p>
            <a:r>
              <a:rPr lang="en-US" dirty="0" smtClean="0"/>
              <a:t>Estimate expected beta</a:t>
            </a:r>
            <a:br>
              <a:rPr lang="en-US" dirty="0" smtClean="0"/>
            </a:br>
            <a:r>
              <a:rPr lang="en-US" dirty="0" smtClean="0"/>
              <a:t>diversity with random</a:t>
            </a:r>
            <a:br>
              <a:rPr lang="en-US" dirty="0" smtClean="0"/>
            </a:br>
            <a:r>
              <a:rPr lang="en-US" dirty="0" smtClean="0"/>
              <a:t>draws from species pool</a:t>
            </a:r>
          </a:p>
          <a:p>
            <a:pPr lvl="1"/>
            <a:r>
              <a:rPr lang="en-US" dirty="0" smtClean="0"/>
              <a:t>Sample </a:t>
            </a:r>
            <a:r>
              <a:rPr lang="el-GR" dirty="0" smtClean="0"/>
              <a:t>α</a:t>
            </a:r>
            <a:r>
              <a:rPr lang="en-US" dirty="0" smtClean="0"/>
              <a:t>1+</a:t>
            </a:r>
            <a:r>
              <a:rPr lang="el-GR" dirty="0" smtClean="0"/>
              <a:t>α</a:t>
            </a:r>
            <a:r>
              <a:rPr lang="en-US" dirty="0" smtClean="0"/>
              <a:t>2 individuals</a:t>
            </a:r>
            <a:br>
              <a:rPr lang="en-US" dirty="0" smtClean="0"/>
            </a:br>
            <a:r>
              <a:rPr lang="en-US" dirty="0" smtClean="0"/>
              <a:t>from species pool (many</a:t>
            </a:r>
            <a:br>
              <a:rPr lang="en-US" dirty="0" smtClean="0"/>
            </a:br>
            <a:r>
              <a:rPr lang="en-US" dirty="0" smtClean="0"/>
              <a:t>times)</a:t>
            </a:r>
          </a:p>
          <a:p>
            <a:pPr lvl="1"/>
            <a:r>
              <a:rPr lang="en-US" dirty="0" smtClean="0"/>
              <a:t>Calculate number of</a:t>
            </a:r>
            <a:br>
              <a:rPr lang="en-US" dirty="0" smtClean="0"/>
            </a:br>
            <a:r>
              <a:rPr lang="en-US" dirty="0" smtClean="0"/>
              <a:t>shared species</a:t>
            </a:r>
          </a:p>
          <a:p>
            <a:r>
              <a:rPr lang="en-US" dirty="0" smtClean="0"/>
              <a:t>Compare observed to</a:t>
            </a:r>
            <a:br>
              <a:rPr lang="en-US" dirty="0" smtClean="0"/>
            </a:br>
            <a:r>
              <a:rPr lang="en-US" dirty="0" smtClean="0"/>
              <a:t>expected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38046"/>
            <a:ext cx="4293892" cy="39330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6400800"/>
            <a:ext cx="27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Chase </a:t>
            </a:r>
            <a:r>
              <a:rPr lang="en-US" i="1" dirty="0" smtClean="0"/>
              <a:t>et al.</a:t>
            </a:r>
            <a:r>
              <a:rPr lang="en-US" dirty="0" smtClean="0"/>
              <a:t> 2011 </a:t>
            </a:r>
            <a:r>
              <a:rPr lang="en-US" i="1" dirty="0" smtClean="0"/>
              <a:t>Ecosphere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4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Ordination (Next Week’s Topic)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 in common across communities can be used to identify which sets of communities are more or less similar to one another</a:t>
            </a:r>
          </a:p>
          <a:p>
            <a:r>
              <a:rPr lang="en-US" dirty="0" smtClean="0"/>
              <a:t>Can compare across treatments as in an ANOVA (</a:t>
            </a:r>
            <a:r>
              <a:rPr lang="en-US" dirty="0" err="1" smtClean="0"/>
              <a:t>PermANOVA</a:t>
            </a:r>
            <a:r>
              <a:rPr lang="en-US" dirty="0" smtClean="0"/>
              <a:t>, or Adonis in R)</a:t>
            </a:r>
          </a:p>
          <a:p>
            <a:r>
              <a:rPr lang="en-US" dirty="0" smtClean="0"/>
              <a:t>Can compare across continuous gradients (CCA, </a:t>
            </a:r>
            <a:r>
              <a:rPr lang="en-US" dirty="0" err="1" smtClean="0"/>
              <a:t>Decorana</a:t>
            </a:r>
            <a:r>
              <a:rPr lang="en-US" dirty="0" smtClean="0"/>
              <a:t>, etc. etc.)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Taxonomic Diversity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Community Ecology Week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pic>
        <p:nvPicPr>
          <p:cNvPr id="1026" name="Picture 2" descr="http://marinebio.org/i/biodiversity2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" r="42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2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Alpha Diversity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Species richness: Number of species in a sample</a:t>
            </a:r>
          </a:p>
          <a:p>
            <a:r>
              <a:rPr lang="en-US" dirty="0" smtClean="0"/>
              <a:t>Species evenness or dominance: Combination of number of species and their relative abundances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Indices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Mostly differ in terms of weighting of rare species</a:t>
                </a:r>
              </a:p>
              <a:p>
                <a:r>
                  <a:rPr lang="en-US" dirty="0" smtClean="0"/>
                  <a:t>Fisher’s alpha</a:t>
                </a:r>
              </a:p>
              <a:p>
                <a:pPr lvl="1"/>
                <a:r>
                  <a:rPr lang="en-US" dirty="0" smtClean="0"/>
                  <a:t>S=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*ln(1+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/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Shannon (</a:t>
                </a:r>
                <a:r>
                  <a:rPr lang="en-US" dirty="0"/>
                  <a:t>– </a:t>
                </a:r>
                <a:r>
                  <a:rPr lang="en-US" dirty="0" smtClean="0"/>
                  <a:t>Weaver or –Weiner) index</a:t>
                </a:r>
              </a:p>
              <a:p>
                <a:pPr lvl="1"/>
                <a:r>
                  <a:rPr lang="en-US" dirty="0" smtClean="0"/>
                  <a:t>H’=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 usually = e (i.e., natural log, ln)</a:t>
                </a:r>
              </a:p>
              <a:p>
                <a:r>
                  <a:rPr lang="en-US" dirty="0" smtClean="0"/>
                  <a:t>Simpson’s index</a:t>
                </a:r>
              </a:p>
              <a:p>
                <a:pPr lvl="1"/>
                <a:r>
                  <a:rPr lang="en-US" dirty="0" smtClean="0"/>
                  <a:t>1-D, where D=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1/D ≈ </a:t>
                </a:r>
                <a:r>
                  <a:rPr lang="en-US" dirty="0" err="1" smtClean="0"/>
                  <a:t>exp</a:t>
                </a:r>
                <a:r>
                  <a:rPr lang="en-US" dirty="0" smtClean="0"/>
                  <a:t>(H’)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Indices (cont’d.)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Hurlbert’s probability of interspecific encounter (PIE)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Hurlbert’s</a:t>
                </a:r>
                <a:r>
                  <a:rPr lang="en-US" dirty="0" smtClean="0"/>
                  <a:t> expected species richness, given a specified number of individuals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Comparisons Among Communities: Rarefaction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Sample, density or individual</a:t>
            </a:r>
          </a:p>
          <a:p>
            <a:pPr lvl="1"/>
            <a:r>
              <a:rPr lang="en-US" dirty="0" smtClean="0"/>
              <a:t>Samples include heterogeneity or autocorrelation in sampling that individuals don’t</a:t>
            </a:r>
          </a:p>
          <a:p>
            <a:pPr lvl="1"/>
            <a:r>
              <a:rPr lang="en-US" dirty="0" smtClean="0"/>
              <a:t>Density is highly relevant for many issues, but individual-area relationships don’t scale linearly (individuals/area is not constant with increasing area)</a:t>
            </a:r>
          </a:p>
          <a:p>
            <a:r>
              <a:rPr lang="en-US" dirty="0" smtClean="0"/>
              <a:t>Can rarefy by sample or density, then scale by individual</a:t>
            </a:r>
          </a:p>
          <a:p>
            <a:r>
              <a:rPr lang="en-US" dirty="0" smtClean="0"/>
              <a:t>Different from estimating asymptotic species richness</a:t>
            </a:r>
          </a:p>
          <a:p>
            <a:pPr lvl="1"/>
            <a:r>
              <a:rPr lang="en-US" dirty="0" smtClean="0"/>
              <a:t>Several methods extrapolate from rarefactions</a:t>
            </a:r>
          </a:p>
          <a:p>
            <a:pPr lvl="1"/>
            <a:r>
              <a:rPr lang="en-US" dirty="0" smtClean="0"/>
              <a:t>Based on number of rare species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9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Alpha, Beta and Gamma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Multiplicative</a:t>
                </a:r>
              </a:p>
              <a:p>
                <a:pPr lvl="1"/>
                <a:r>
                  <a:rPr lang="en-US" dirty="0" smtClean="0"/>
                  <a:t>After Whittaker (1968)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be made additive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Additive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Beta and alpha in same units here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Diversity Indices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7638"/>
            <a:ext cx="8382000" cy="4610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5104" y="6207017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Anderson </a:t>
            </a:r>
            <a:r>
              <a:rPr lang="en-US" i="1" dirty="0" smtClean="0"/>
              <a:t>et al.</a:t>
            </a:r>
            <a:r>
              <a:rPr lang="en-US" dirty="0" smtClean="0"/>
              <a:t> 2011 </a:t>
            </a:r>
            <a:r>
              <a:rPr lang="en-US" i="1" dirty="0" err="1" smtClean="0"/>
              <a:t>EcoLetts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0055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Week 4: Taxonomic Diversity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04" y="111383"/>
            <a:ext cx="7405596" cy="62449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5104" y="6336268"/>
            <a:ext cx="345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Anderson </a:t>
            </a:r>
            <a:r>
              <a:rPr lang="en-US" i="1" dirty="0" smtClean="0"/>
              <a:t>et al.</a:t>
            </a:r>
            <a:r>
              <a:rPr lang="en-US" dirty="0" smtClean="0"/>
              <a:t> 2011 </a:t>
            </a:r>
            <a:r>
              <a:rPr lang="en-US" i="1" dirty="0" err="1" smtClean="0"/>
              <a:t>EcoLetts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616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369</Words>
  <Application>Microsoft Office PowerPoint</Application>
  <PresentationFormat>On-screen Show (4:3)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Discussion Questions</vt:lpstr>
      <vt:lpstr>Taxonomic Diversity</vt:lpstr>
      <vt:lpstr>Alpha Diversity</vt:lpstr>
      <vt:lpstr>Common Indices</vt:lpstr>
      <vt:lpstr>Common Indices (cont’d.)</vt:lpstr>
      <vt:lpstr>Comparisons Among Communities: Rarefaction</vt:lpstr>
      <vt:lpstr>Alpha, Beta and Gamma</vt:lpstr>
      <vt:lpstr>Beta Diversity Indices</vt:lpstr>
      <vt:lpstr>PowerPoint Presentation</vt:lpstr>
      <vt:lpstr>Beta Diversity and Permutation Null Models: Raup-Crick Index</vt:lpstr>
      <vt:lpstr>Ordination (Next Week’s Topic)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Competition</dc:title>
  <dc:creator>Bradley James Butterfield</dc:creator>
  <cp:lastModifiedBy>Brad</cp:lastModifiedBy>
  <cp:revision>95</cp:revision>
  <dcterms:created xsi:type="dcterms:W3CDTF">2014-08-29T19:29:49Z</dcterms:created>
  <dcterms:modified xsi:type="dcterms:W3CDTF">2014-09-22T22:30:18Z</dcterms:modified>
</cp:coreProperties>
</file>