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9" r:id="rId2"/>
    <p:sldId id="256" r:id="rId3"/>
    <p:sldId id="270" r:id="rId4"/>
    <p:sldId id="272" r:id="rId5"/>
    <p:sldId id="271" r:id="rId6"/>
    <p:sldId id="273" r:id="rId7"/>
    <p:sldId id="274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F95C8-BF18-41CF-B2D9-D075A217E6A8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5FBCA-25C2-4790-9460-08E58AE80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1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5FBCA-25C2-4790-9460-08E58AE80D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7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5FBCA-25C2-4790-9460-08E58AE80D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69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FFAD1-C059-4268-BE64-11947C359EE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8081-424E-43A1-BFC7-D6741D70F882}" type="datetime1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5: Disturbance &amp; Productivity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8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92F8-43C0-47D0-89AF-43BCF108B89B}" type="datetime1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5: Disturbance &amp; Productivity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1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3851-29E8-4651-9F33-E34CA7A95DA6}" type="datetime1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5: Disturbance &amp; Productivity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59D0-E588-4979-A282-E78194756808}" type="datetime1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5: Disturbance &amp; Productivity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7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6E27-3323-47C5-BE22-A37BE0F18F1F}" type="datetime1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5: Disturbance &amp; Productivity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8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2416-7953-4B78-A5DB-D52376F8C23F}" type="datetime1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5: Disturbance &amp; Productivity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F194-DCC0-4BB2-AFA4-186F48EADBAE}" type="datetime1">
              <a:rPr lang="en-US" smtClean="0"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5: Disturbance &amp; Productivity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0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2E0-490C-4A2D-8315-9E453B37997F}" type="datetime1">
              <a:rPr lang="en-US" smtClean="0"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5: Disturbance &amp; Productivity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5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CEBF-1192-499F-9A98-39E967B0B5D8}" type="datetime1">
              <a:rPr lang="en-US" smtClean="0"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5: Disturbance &amp; Productivity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7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4FF6-AA01-49E7-BC3A-BC8BA4474490}" type="datetime1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5: Disturbance &amp; Productivity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2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4179-698C-4F78-99B7-4059A005403C}" type="datetime1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5: Disturbance &amp; Productivity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E9CBA-551E-46C4-8F70-44DA6F101A4A}" type="datetime1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Week 5: Disturbance &amp; Productivity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6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ordination.okstate.edu/distance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critical differences between the 3 models presented by Connell and </a:t>
            </a:r>
            <a:r>
              <a:rPr lang="en-US" dirty="0" err="1" smtClean="0"/>
              <a:t>Slatyer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 the findings of Sousa fit any of the models in Connell and </a:t>
            </a:r>
            <a:r>
              <a:rPr lang="en-US" dirty="0" err="1" smtClean="0"/>
              <a:t>Slatyer</a:t>
            </a:r>
            <a:r>
              <a:rPr lang="en-US" dirty="0" smtClean="0"/>
              <a:t>?  If so, which?</a:t>
            </a:r>
            <a:endParaRPr lang="en-US" dirty="0"/>
          </a:p>
          <a:p>
            <a:r>
              <a:rPr lang="en-US" dirty="0" smtClean="0"/>
              <a:t>What is the likely reason for the increase in linear positive productivity-diversity relationships with increasing scale in </a:t>
            </a:r>
            <a:r>
              <a:rPr lang="en-US" dirty="0" err="1" smtClean="0"/>
              <a:t>Mittelbach</a:t>
            </a:r>
            <a:r>
              <a:rPr lang="en-US" dirty="0" smtClean="0"/>
              <a:t> et al?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5: Disturbance &amp; Productivity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Ordination Primer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5: Disturbance &amp; Productivity</a:t>
            </a:r>
            <a:endParaRPr lang="en-US"/>
          </a:p>
        </p:txBody>
      </p:sp>
      <p:pic>
        <p:nvPicPr>
          <p:cNvPr id="1034" name="Picture 10" descr="http://www.esapubs.org/archive/ecol/E089/089/AppBimages/CCAfigJ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812" y="609600"/>
            <a:ext cx="450398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8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Ordinate?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Identifying a few composite environmental variables</a:t>
            </a:r>
          </a:p>
          <a:p>
            <a:pPr lvl="1"/>
            <a:r>
              <a:rPr lang="en-US" dirty="0" smtClean="0"/>
              <a:t>Identifying functional “spectra”</a:t>
            </a:r>
          </a:p>
          <a:p>
            <a:r>
              <a:rPr lang="en-US" dirty="0" smtClean="0"/>
              <a:t>Pattern visualization (and tests)</a:t>
            </a:r>
          </a:p>
          <a:p>
            <a:pPr lvl="1"/>
            <a:r>
              <a:rPr lang="en-US" dirty="0" smtClean="0"/>
              <a:t>Which communities are more/less similar to one another?</a:t>
            </a:r>
          </a:p>
          <a:p>
            <a:pPr lvl="1"/>
            <a:r>
              <a:rPr lang="en-US" dirty="0" smtClean="0"/>
              <a:t>Do certain categories of sample types tend to cluster?</a:t>
            </a:r>
          </a:p>
          <a:p>
            <a:r>
              <a:rPr lang="en-US" dirty="0" smtClean="0"/>
              <a:t>Community-environment relationships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371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Gradient length</a:t>
            </a:r>
          </a:p>
          <a:p>
            <a:pPr lvl="1"/>
            <a:r>
              <a:rPr lang="en-US" dirty="0" smtClean="0"/>
              <a:t>Linear; not much species turnover/low </a:t>
            </a:r>
            <a:r>
              <a:rPr lang="el-GR" dirty="0" smtClean="0"/>
              <a:t>β</a:t>
            </a:r>
            <a:r>
              <a:rPr lang="en-US" dirty="0" smtClean="0"/>
              <a:t> diversity</a:t>
            </a:r>
          </a:p>
          <a:p>
            <a:pPr lvl="1"/>
            <a:r>
              <a:rPr lang="en-US" dirty="0" err="1" smtClean="0"/>
              <a:t>Unimodal</a:t>
            </a:r>
            <a:r>
              <a:rPr lang="en-US" dirty="0" smtClean="0"/>
              <a:t>; high species turnover/</a:t>
            </a:r>
            <a:r>
              <a:rPr lang="el-GR" dirty="0" smtClean="0"/>
              <a:t>β</a:t>
            </a:r>
            <a:r>
              <a:rPr lang="en-US" dirty="0" smtClean="0"/>
              <a:t> diversity</a:t>
            </a:r>
          </a:p>
          <a:p>
            <a:r>
              <a:rPr lang="en-US" dirty="0" smtClean="0"/>
              <a:t>To constrain or not to constrain?</a:t>
            </a:r>
          </a:p>
          <a:p>
            <a:pPr lvl="1"/>
            <a:r>
              <a:rPr lang="en-US" dirty="0" smtClean="0"/>
              <a:t>Unconstrained (aka indirect); no environmental variables included in the ordination (but can be related to the site or species scores later)</a:t>
            </a:r>
          </a:p>
          <a:p>
            <a:pPr lvl="1"/>
            <a:r>
              <a:rPr lang="en-US" dirty="0" smtClean="0"/>
              <a:t>Constrained (aka direct); maximize correspondence between species and environmental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Ordinations/Gradient Analyses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447800"/>
            <a:ext cx="20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Unconstrained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447800"/>
            <a:ext cx="1688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Constrained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971800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Linear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95300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Unimodal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209800" y="1905000"/>
            <a:ext cx="24384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PCA/</a:t>
            </a:r>
            <a:r>
              <a:rPr lang="en-US" sz="2400" dirty="0" err="1" smtClean="0">
                <a:solidFill>
                  <a:schemeClr val="tx1"/>
                </a:solidFill>
              </a:rPr>
              <a:t>PCoA</a:t>
            </a:r>
            <a:r>
              <a:rPr lang="en-US" sz="2400" dirty="0" smtClean="0">
                <a:solidFill>
                  <a:schemeClr val="tx1"/>
                </a:solidFill>
              </a:rPr>
              <a:t>/NMDS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(Principal Components Analysis)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1905000"/>
            <a:ext cx="24384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RDA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(Redundancy Analysis)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9800" y="4191000"/>
            <a:ext cx="24384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(D)CA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([</a:t>
            </a:r>
            <a:r>
              <a:rPr lang="en-US" sz="2400" dirty="0" err="1" smtClean="0">
                <a:solidFill>
                  <a:schemeClr val="tx1"/>
                </a:solidFill>
              </a:rPr>
              <a:t>Detrended</a:t>
            </a:r>
            <a:r>
              <a:rPr lang="en-US" sz="2400" dirty="0" smtClean="0">
                <a:solidFill>
                  <a:schemeClr val="tx1"/>
                </a:solidFill>
              </a:rPr>
              <a:t>] Correspondence Analysis)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8200" y="4191000"/>
            <a:ext cx="24384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(D)CCA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([</a:t>
            </a:r>
            <a:r>
              <a:rPr lang="en-US" sz="2400" dirty="0" err="1" smtClean="0">
                <a:solidFill>
                  <a:schemeClr val="tx1"/>
                </a:solidFill>
              </a:rPr>
              <a:t>Detrended</a:t>
            </a:r>
            <a:r>
              <a:rPr lang="en-US" sz="2400" dirty="0" smtClean="0">
                <a:solidFill>
                  <a:schemeClr val="tx1"/>
                </a:solidFill>
              </a:rPr>
              <a:t>] Canonical Correspondence Analysis)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1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measures matter</a:t>
            </a:r>
          </a:p>
          <a:p>
            <a:pPr lvl="1"/>
            <a:r>
              <a:rPr lang="en-US" dirty="0" smtClean="0"/>
              <a:t>Zeros and rare species can have a big impact</a:t>
            </a:r>
          </a:p>
          <a:p>
            <a:pPr lvl="1"/>
            <a:r>
              <a:rPr lang="en-US" dirty="0" smtClean="0"/>
              <a:t>Faithful representation of raw data</a:t>
            </a:r>
          </a:p>
          <a:p>
            <a:r>
              <a:rPr lang="en-US" dirty="0" smtClean="0"/>
              <a:t>Distortion</a:t>
            </a:r>
          </a:p>
          <a:p>
            <a:pPr lvl="1"/>
            <a:r>
              <a:rPr lang="en-US" dirty="0" smtClean="0"/>
              <a:t>Horseshoe (PCA) and arch (CA, sometimes CCA) effects</a:t>
            </a:r>
          </a:p>
          <a:p>
            <a:pPr lvl="1"/>
            <a:r>
              <a:rPr lang="en-US" dirty="0" smtClean="0"/>
              <a:t>Careful consideration of gradient length and </a:t>
            </a:r>
            <a:r>
              <a:rPr lang="en-US" dirty="0" err="1" smtClean="0"/>
              <a:t>detrending</a:t>
            </a:r>
            <a:r>
              <a:rPr lang="en-US" dirty="0" smtClean="0"/>
              <a:t> are two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a DCA first</a:t>
            </a:r>
          </a:p>
          <a:p>
            <a:pPr lvl="1"/>
            <a:r>
              <a:rPr lang="en-US" dirty="0" smtClean="0"/>
              <a:t>Length of first axis (“gradient length”, in standard deviations) is a measure of beta diversity/species turnover</a:t>
            </a:r>
          </a:p>
          <a:p>
            <a:pPr lvl="1"/>
            <a:r>
              <a:rPr lang="en-US" dirty="0" smtClean="0"/>
              <a:t>Tells you if its linear or </a:t>
            </a:r>
            <a:r>
              <a:rPr lang="en-US" dirty="0" err="1" smtClean="0"/>
              <a:t>unimodal</a:t>
            </a:r>
            <a:endParaRPr lang="en-US" dirty="0" smtClean="0"/>
          </a:p>
          <a:p>
            <a:r>
              <a:rPr lang="en-US" dirty="0" smtClean="0"/>
              <a:t>Gradient length</a:t>
            </a:r>
          </a:p>
          <a:p>
            <a:pPr lvl="1"/>
            <a:r>
              <a:rPr lang="en-US" dirty="0" smtClean="0"/>
              <a:t>&lt;3 SD = linear, do a RDA</a:t>
            </a:r>
          </a:p>
          <a:p>
            <a:pPr lvl="1"/>
            <a:r>
              <a:rPr lang="en-US" dirty="0" smtClean="0"/>
              <a:t>3-4 SD, either</a:t>
            </a:r>
          </a:p>
          <a:p>
            <a:pPr lvl="1"/>
            <a:r>
              <a:rPr lang="en-US" dirty="0" smtClean="0"/>
              <a:t>&gt;4 SD = </a:t>
            </a:r>
            <a:r>
              <a:rPr lang="en-US" dirty="0" err="1" smtClean="0"/>
              <a:t>unimodal</a:t>
            </a:r>
            <a:r>
              <a:rPr lang="en-US" dirty="0" smtClean="0"/>
              <a:t>, do a CCA</a:t>
            </a:r>
          </a:p>
        </p:txBody>
      </p:sp>
    </p:spTree>
    <p:extLst>
      <p:ext uri="{BB962C8B-B14F-4D97-AF65-F5344CB8AC3E}">
        <p14:creationId xmlns:p14="http://schemas.microsoft.com/office/powerpoint/2010/main" val="42883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http://ordination.okstate.edu/distance.htm</a:t>
            </a:r>
            <a:endParaRPr lang="en-US" dirty="0" smtClean="0"/>
          </a:p>
          <a:p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principal{psych} or </a:t>
            </a:r>
            <a:r>
              <a:rPr lang="en-US" dirty="0" err="1" smtClean="0"/>
              <a:t>princomp</a:t>
            </a:r>
            <a:r>
              <a:rPr lang="en-US" dirty="0" smtClean="0"/>
              <a:t>{stats}</a:t>
            </a:r>
          </a:p>
          <a:p>
            <a:pPr lvl="1"/>
            <a:r>
              <a:rPr lang="en-US" dirty="0" err="1" smtClean="0"/>
              <a:t>vegdist</a:t>
            </a:r>
            <a:r>
              <a:rPr lang="en-US" dirty="0" smtClean="0"/>
              <a:t>{vegan}: many different distance metrics</a:t>
            </a:r>
          </a:p>
          <a:p>
            <a:pPr lvl="1"/>
            <a:r>
              <a:rPr lang="en-US" dirty="0" err="1" smtClean="0"/>
              <a:t>adonis</a:t>
            </a:r>
            <a:r>
              <a:rPr lang="en-US" dirty="0" smtClean="0"/>
              <a:t>{vegan}: PERMANOVA</a:t>
            </a:r>
          </a:p>
          <a:p>
            <a:pPr lvl="1"/>
            <a:r>
              <a:rPr lang="en-US" dirty="0" err="1" smtClean="0"/>
              <a:t>cca,decorana,decostand</a:t>
            </a:r>
            <a:r>
              <a:rPr lang="en-US" dirty="0" smtClean="0"/>
              <a:t>{vegan}: one-stop shop for ordinations and transformations!</a:t>
            </a:r>
          </a:p>
          <a:p>
            <a:pPr lvl="1"/>
            <a:r>
              <a:rPr lang="en-US" dirty="0" err="1" smtClean="0"/>
              <a:t>nmds,nmds.min</a:t>
            </a:r>
            <a:r>
              <a:rPr lang="en-US" dirty="0" smtClean="0"/>
              <a:t>{</a:t>
            </a:r>
            <a:r>
              <a:rPr lang="en-US" dirty="0" err="1" smtClean="0"/>
              <a:t>ecodist</a:t>
            </a:r>
            <a:r>
              <a:rPr lang="en-US" dirty="0" smtClean="0"/>
              <a:t>}: simple NMDS code</a:t>
            </a:r>
          </a:p>
          <a:p>
            <a:r>
              <a:rPr lang="en-US" dirty="0" smtClean="0"/>
              <a:t>PC-ORD, CANOCO, PRIMER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NMDS – maximizes </a:t>
            </a:r>
            <a:r>
              <a:rPr lang="en-US" b="1" i="1" dirty="0" smtClean="0"/>
              <a:t>rank-order</a:t>
            </a:r>
            <a:r>
              <a:rPr lang="en-US" dirty="0" smtClean="0"/>
              <a:t> correlation between distance matrix and ordination distances</a:t>
            </a:r>
          </a:p>
          <a:p>
            <a:r>
              <a:rPr lang="en-US" dirty="0" err="1" smtClean="0"/>
              <a:t>PCoA</a:t>
            </a:r>
            <a:r>
              <a:rPr lang="en-US" dirty="0" smtClean="0"/>
              <a:t> - maximizes </a:t>
            </a:r>
            <a:r>
              <a:rPr lang="en-US" b="1" i="1" dirty="0" smtClean="0"/>
              <a:t>linear</a:t>
            </a:r>
            <a:r>
              <a:rPr lang="en-US" dirty="0" smtClean="0"/>
              <a:t> correlation between distance matrix and ordination distances</a:t>
            </a:r>
          </a:p>
          <a:p>
            <a:r>
              <a:rPr lang="en-US" dirty="0" smtClean="0"/>
              <a:t>PCA – (same as </a:t>
            </a:r>
            <a:r>
              <a:rPr lang="en-US" dirty="0" err="1" smtClean="0"/>
              <a:t>PCoA</a:t>
            </a:r>
            <a:r>
              <a:rPr lang="en-US" dirty="0" smtClean="0"/>
              <a:t> when using </a:t>
            </a:r>
            <a:r>
              <a:rPr lang="en-US" dirty="0" err="1" smtClean="0"/>
              <a:t>Eucl</a:t>
            </a:r>
            <a:r>
              <a:rPr lang="en-US" dirty="0" smtClean="0"/>
              <a:t> distance); </a:t>
            </a:r>
            <a:r>
              <a:rPr lang="en-US" dirty="0" err="1" smtClean="0"/>
              <a:t>eigenanalysis</a:t>
            </a:r>
            <a:r>
              <a:rPr lang="en-US" dirty="0" smtClean="0"/>
              <a:t> (like CCA, RDA, etc.), often used for dimensionality reduction that creates orthogonal axes by rotating the data in order to maximize the primary </a:t>
            </a:r>
            <a:r>
              <a:rPr lang="en-US" dirty="0" err="1" smtClean="0"/>
              <a:t>eigenvalue</a:t>
            </a:r>
            <a:r>
              <a:rPr lang="en-US" dirty="0" smtClean="0"/>
              <a:t>.  Thus, relationships between samples are not altered.  Each </a:t>
            </a:r>
            <a:r>
              <a:rPr lang="en-US" dirty="0" err="1" smtClean="0"/>
              <a:t>eigenvalue</a:t>
            </a:r>
            <a:r>
              <a:rPr lang="en-US" dirty="0" smtClean="0"/>
              <a:t> has an associated eigenvector that provides the location of each sample along that axis.  Analysis of covariance matrix (</a:t>
            </a:r>
            <a:r>
              <a:rPr lang="en-US" dirty="0" err="1" smtClean="0"/>
              <a:t>unstandardized</a:t>
            </a:r>
            <a:r>
              <a:rPr lang="en-US" dirty="0" smtClean="0"/>
              <a:t> data) or correlation matrix (all standardized to SD=1)</a:t>
            </a:r>
          </a:p>
        </p:txBody>
      </p:sp>
    </p:spTree>
    <p:extLst>
      <p:ext uri="{BB962C8B-B14F-4D97-AF65-F5344CB8AC3E}">
        <p14:creationId xmlns:p14="http://schemas.microsoft.com/office/powerpoint/2010/main" val="9452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 – correspondence analysis (correspondence between species scores and sample scores); </a:t>
            </a:r>
            <a:r>
              <a:rPr lang="en-US" dirty="0" err="1" smtClean="0"/>
              <a:t>eigenvalues</a:t>
            </a:r>
            <a:r>
              <a:rPr lang="en-US" dirty="0" smtClean="0"/>
              <a:t> indicate the correlation between species and sample scores;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CCA – maximized correspondence between samples and environmental variables (that’s what makes it “canonical”: the correspondence is with some underlying explanatory variable(s))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3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Disturbance &amp; Productivity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Community Ecology Week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5: Disturbance &amp; Productivity</a:t>
            </a:r>
            <a:endParaRPr lang="en-US"/>
          </a:p>
        </p:txBody>
      </p:sp>
      <p:pic>
        <p:nvPicPr>
          <p:cNvPr id="3074" name="Picture 2" descr="http://m1.behance.net/rendition/modules/88743239/disp/b65f220b88da0818432e85b72d8ac71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36092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21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Disturbance and Succession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5: Disturbance &amp; Productivity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Clements and his “super-organism”</a:t>
            </a:r>
          </a:p>
          <a:p>
            <a:pPr lvl="1"/>
            <a:r>
              <a:rPr lang="en-US" dirty="0" smtClean="0"/>
              <a:t>After a disturbance, successional trajectories are highly deterministic based on environment, leading to a “climax community”</a:t>
            </a:r>
          </a:p>
          <a:p>
            <a:pPr lvl="1"/>
            <a:r>
              <a:rPr lang="en-US" dirty="0" smtClean="0"/>
              <a:t>Communities are coherent units</a:t>
            </a:r>
          </a:p>
          <a:p>
            <a:r>
              <a:rPr lang="en-US" dirty="0" smtClean="0"/>
              <a:t>Gleason and “coincidence”</a:t>
            </a:r>
          </a:p>
          <a:p>
            <a:pPr lvl="1"/>
            <a:r>
              <a:rPr lang="en-US" dirty="0" smtClean="0"/>
              <a:t>Chance events influence successional trajectories</a:t>
            </a:r>
          </a:p>
          <a:p>
            <a:pPr lvl="1"/>
            <a:r>
              <a:rPr lang="en-US" dirty="0" smtClean="0"/>
              <a:t>Communities are coincidences of species’ independent distributions</a:t>
            </a:r>
          </a:p>
          <a:p>
            <a:r>
              <a:rPr lang="en-US" dirty="0" smtClean="0"/>
              <a:t>Modern perspective</a:t>
            </a:r>
          </a:p>
          <a:p>
            <a:pPr lvl="1"/>
            <a:r>
              <a:rPr lang="en-US" dirty="0" err="1" smtClean="0"/>
              <a:t>Stochasticity</a:t>
            </a:r>
            <a:r>
              <a:rPr lang="en-US" dirty="0" smtClean="0"/>
              <a:t> matters, but so too do interactions among species</a:t>
            </a:r>
          </a:p>
        </p:txBody>
      </p:sp>
    </p:spTree>
    <p:extLst>
      <p:ext uri="{BB962C8B-B14F-4D97-AF65-F5344CB8AC3E}">
        <p14:creationId xmlns:p14="http://schemas.microsoft.com/office/powerpoint/2010/main" val="36559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Intermediate Disturbance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Diversity is maximized at intermediate levels of disturbance (Connell 1978)</a:t>
            </a:r>
          </a:p>
          <a:p>
            <a:pPr lvl="1"/>
            <a:r>
              <a:rPr lang="en-US" dirty="0" smtClean="0"/>
              <a:t>Disturbance intolerant species have time to colonize</a:t>
            </a:r>
          </a:p>
          <a:p>
            <a:pPr lvl="1"/>
            <a:r>
              <a:rPr lang="en-US" dirty="0" smtClean="0"/>
              <a:t>Superior competitors (late successional species) don’t have time to exclude inferior ones</a:t>
            </a:r>
          </a:p>
          <a:p>
            <a:r>
              <a:rPr lang="en-US" dirty="0" smtClean="0"/>
              <a:t>Not well-supported empirically or theoretically</a:t>
            </a:r>
          </a:p>
          <a:p>
            <a:pPr lvl="1"/>
            <a:r>
              <a:rPr lang="en-US" dirty="0" smtClean="0"/>
              <a:t>Big mix of observed patterns (Hughes </a:t>
            </a:r>
            <a:r>
              <a:rPr lang="en-US" i="1" dirty="0" smtClean="0"/>
              <a:t>et al.</a:t>
            </a:r>
            <a:r>
              <a:rPr lang="en-US" dirty="0" smtClean="0"/>
              <a:t> 2007)</a:t>
            </a:r>
          </a:p>
          <a:p>
            <a:pPr lvl="1"/>
            <a:r>
              <a:rPr lang="en-US" dirty="0" smtClean="0"/>
              <a:t>Doesn’t hold up to mathematical scrutiny (Fox 2013)</a:t>
            </a:r>
          </a:p>
          <a:p>
            <a:r>
              <a:rPr lang="en-US" dirty="0" smtClean="0"/>
              <a:t>Impetus for shift toward “non-equilibrium” theories of co-existence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5: Disturbance &amp; Productivity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Equilibrium vs. Non-Equilibrium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Disturbance may help to explain species co-existence and diversity</a:t>
            </a:r>
          </a:p>
          <a:p>
            <a:pPr lvl="1"/>
            <a:r>
              <a:rPr lang="en-US" dirty="0" smtClean="0"/>
              <a:t>Perturbs systems away from equilibrium</a:t>
            </a:r>
          </a:p>
          <a:p>
            <a:pPr lvl="1"/>
            <a:r>
              <a:rPr lang="en-US" dirty="0" smtClean="0"/>
              <a:t>Allows for colonization-extinction dynamics</a:t>
            </a:r>
          </a:p>
          <a:p>
            <a:r>
              <a:rPr lang="en-US" dirty="0" smtClean="0"/>
              <a:t>Source-sink dynamics help to reconcile destabilizing effects of </a:t>
            </a:r>
            <a:r>
              <a:rPr lang="en-US" dirty="0" err="1" smtClean="0"/>
              <a:t>stochasticity</a:t>
            </a:r>
            <a:r>
              <a:rPr lang="en-US" dirty="0" smtClean="0"/>
              <a:t>/non-equilibrium dynamics</a:t>
            </a:r>
          </a:p>
          <a:p>
            <a:pPr lvl="1"/>
            <a:r>
              <a:rPr lang="en-US" dirty="0" smtClean="0"/>
              <a:t>(We’ll talk about meta-populations and meta-communities soon)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5: Disturbance &amp; Productivity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Colonization-Competition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Disturbance mediates coexistence via ecological tradeoffs (</a:t>
            </a:r>
            <a:r>
              <a:rPr lang="en-US" dirty="0" err="1" smtClean="0"/>
              <a:t>Tilman</a:t>
            </a:r>
            <a:r>
              <a:rPr lang="en-US" dirty="0" smtClean="0"/>
              <a:t> 1994)</a:t>
            </a:r>
          </a:p>
          <a:p>
            <a:pPr lvl="1"/>
            <a:r>
              <a:rPr lang="en-US" dirty="0" smtClean="0"/>
              <a:t>Inferior competitors are better at dispersing to open patches and reproducing before being competitively excluded</a:t>
            </a:r>
          </a:p>
          <a:p>
            <a:r>
              <a:rPr lang="en-US" dirty="0" smtClean="0"/>
              <a:t>Combines competitive determinism with stochastic disturbances</a:t>
            </a:r>
          </a:p>
          <a:p>
            <a:pPr lvl="1"/>
            <a:r>
              <a:rPr lang="en-US" dirty="0" smtClean="0"/>
              <a:t>Connell and </a:t>
            </a:r>
            <a:r>
              <a:rPr lang="en-US" dirty="0" err="1" smtClean="0"/>
              <a:t>Slatyer’s</a:t>
            </a:r>
            <a:r>
              <a:rPr lang="en-US" dirty="0" smtClean="0"/>
              <a:t> (1977) Model 2, right?</a:t>
            </a:r>
          </a:p>
          <a:p>
            <a:r>
              <a:rPr lang="en-US" dirty="0" smtClean="0"/>
              <a:t>Well-supported by seed mass/number tradeoffs (</a:t>
            </a:r>
            <a:r>
              <a:rPr lang="en-US" dirty="0" err="1" smtClean="0"/>
              <a:t>Westoby</a:t>
            </a:r>
            <a:r>
              <a:rPr lang="en-US" dirty="0" smtClean="0"/>
              <a:t> </a:t>
            </a:r>
            <a:r>
              <a:rPr lang="en-US" i="1" dirty="0" smtClean="0"/>
              <a:t>et al.</a:t>
            </a:r>
            <a:r>
              <a:rPr lang="en-US" dirty="0" smtClean="0"/>
              <a:t> 2002)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5: Disturbance &amp; Productivity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Productivity-Diversity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Hump-backed relationship (Grime 1973)</a:t>
            </a:r>
          </a:p>
          <a:p>
            <a:pPr lvl="1"/>
            <a:r>
              <a:rPr lang="en-US" dirty="0" smtClean="0"/>
              <a:t>Few species can tolerate low productivity environments</a:t>
            </a:r>
          </a:p>
          <a:p>
            <a:pPr lvl="1"/>
            <a:r>
              <a:rPr lang="en-US" dirty="0" smtClean="0"/>
              <a:t>Competitive exclusion reduces diversity in high productivity environments</a:t>
            </a:r>
          </a:p>
          <a:p>
            <a:r>
              <a:rPr lang="en-US" dirty="0" smtClean="0"/>
              <a:t>Pretty well-supported empirically</a:t>
            </a:r>
          </a:p>
          <a:p>
            <a:pPr lvl="1"/>
            <a:r>
              <a:rPr lang="en-US" dirty="0" smtClean="0"/>
              <a:t>Grace 1999, </a:t>
            </a:r>
            <a:r>
              <a:rPr lang="en-US" dirty="0" err="1" smtClean="0"/>
              <a:t>Waide</a:t>
            </a:r>
            <a:r>
              <a:rPr lang="en-US" dirty="0" smtClean="0"/>
              <a:t> 1999, </a:t>
            </a:r>
            <a:r>
              <a:rPr lang="en-US" dirty="0" err="1" smtClean="0"/>
              <a:t>Mittelbach</a:t>
            </a:r>
            <a:r>
              <a:rPr lang="en-US" dirty="0" smtClean="0"/>
              <a:t> 2001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5: Disturbance &amp; Productivity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and Species Pool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Positive, linear relationships increase with scale (</a:t>
            </a:r>
            <a:r>
              <a:rPr lang="en-US" dirty="0" err="1" smtClean="0"/>
              <a:t>Mittelbach</a:t>
            </a:r>
            <a:r>
              <a:rPr lang="en-US" dirty="0" smtClean="0"/>
              <a:t> </a:t>
            </a:r>
            <a:r>
              <a:rPr lang="en-US" i="1" dirty="0" smtClean="0"/>
              <a:t>et al. </a:t>
            </a:r>
            <a:r>
              <a:rPr lang="en-US" dirty="0" smtClean="0"/>
              <a:t>2001)</a:t>
            </a:r>
          </a:p>
          <a:p>
            <a:pPr lvl="1"/>
            <a:r>
              <a:rPr lang="en-US" dirty="0" smtClean="0"/>
              <a:t>Potential for competitive exclusion decreases at broad spatial scales</a:t>
            </a:r>
          </a:p>
          <a:p>
            <a:r>
              <a:rPr lang="en-US" dirty="0"/>
              <a:t>Positive, linear relationships are more common in the tropics (</a:t>
            </a:r>
            <a:r>
              <a:rPr lang="en-US" dirty="0" err="1"/>
              <a:t>Partel</a:t>
            </a:r>
            <a:r>
              <a:rPr lang="en-US" dirty="0"/>
              <a:t> et al. 2007)</a:t>
            </a:r>
          </a:p>
          <a:p>
            <a:pPr lvl="1"/>
            <a:r>
              <a:rPr lang="en-US" dirty="0" smtClean="0"/>
              <a:t>Productive environments have been around much longer, and are more abundant in the tropics than in temperate zones</a:t>
            </a:r>
          </a:p>
          <a:p>
            <a:pPr lvl="1"/>
            <a:r>
              <a:rPr lang="en-US" dirty="0" smtClean="0"/>
              <a:t>Idea that regional processes (i.e. species pool size) determines local diversity, rather than competition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5: Disturbance &amp; Productivity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Disturbance-Diversity</a:t>
            </a:r>
          </a:p>
          <a:p>
            <a:pPr lvl="1"/>
            <a:r>
              <a:rPr lang="en-US" dirty="0" smtClean="0"/>
              <a:t>It’s complicated</a:t>
            </a:r>
          </a:p>
          <a:p>
            <a:pPr lvl="1"/>
            <a:r>
              <a:rPr lang="en-US" dirty="0" smtClean="0"/>
              <a:t>Importance of source-sink dynamics</a:t>
            </a:r>
          </a:p>
          <a:p>
            <a:pPr lvl="1"/>
            <a:r>
              <a:rPr lang="en-US" dirty="0" smtClean="0"/>
              <a:t>Competition-colonization tradeoffs can lead to coexistence</a:t>
            </a:r>
          </a:p>
          <a:p>
            <a:r>
              <a:rPr lang="en-US" dirty="0" smtClean="0"/>
              <a:t>Productivity-Diversity</a:t>
            </a:r>
          </a:p>
          <a:p>
            <a:pPr lvl="1"/>
            <a:r>
              <a:rPr lang="en-US" dirty="0" smtClean="0"/>
              <a:t>Hump-shaped relatively well-supported</a:t>
            </a:r>
          </a:p>
          <a:p>
            <a:pPr lvl="1"/>
            <a:r>
              <a:rPr lang="en-US" dirty="0" smtClean="0"/>
              <a:t>Could be influenced by regional factors in addition to local interactions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5: Disturbance &amp; Productivity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943</Words>
  <Application>Microsoft Office PowerPoint</Application>
  <PresentationFormat>On-screen Show (4:3)</PresentationFormat>
  <Paragraphs>129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Discussion Questions</vt:lpstr>
      <vt:lpstr>Disturbance &amp; Productivity</vt:lpstr>
      <vt:lpstr>Disturbance and Succession</vt:lpstr>
      <vt:lpstr>Intermediate Disturbance Hypothesis</vt:lpstr>
      <vt:lpstr>Equilibrium vs. Non-Equilibrium Dynamics</vt:lpstr>
      <vt:lpstr>Colonization-Competition Tradeoffs</vt:lpstr>
      <vt:lpstr>Productivity-Diversity Relationships</vt:lpstr>
      <vt:lpstr>Scale and Species Pool Size</vt:lpstr>
      <vt:lpstr>Summary</vt:lpstr>
      <vt:lpstr>Ordination Primer</vt:lpstr>
      <vt:lpstr>Why Ordinate?</vt:lpstr>
      <vt:lpstr>Considerations</vt:lpstr>
      <vt:lpstr>Ordinations/Gradient Analyses</vt:lpstr>
      <vt:lpstr>Issues</vt:lpstr>
      <vt:lpstr>Rules of Thumb</vt:lpstr>
      <vt:lpstr>Resources</vt:lpstr>
      <vt:lpstr>Notes</vt:lpstr>
      <vt:lpstr>Notes</vt:lpstr>
      <vt:lpstr>Notes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</dc:title>
  <dc:creator>Bradley James Butterfield</dc:creator>
  <cp:lastModifiedBy>Bradley James Butterfield</cp:lastModifiedBy>
  <cp:revision>107</cp:revision>
  <dcterms:created xsi:type="dcterms:W3CDTF">2014-08-29T19:29:49Z</dcterms:created>
  <dcterms:modified xsi:type="dcterms:W3CDTF">2014-09-30T19:41:35Z</dcterms:modified>
</cp:coreProperties>
</file>