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83" r:id="rId2"/>
  </p:sldMasterIdLst>
  <p:notesMasterIdLst>
    <p:notesMasterId r:id="rId38"/>
  </p:notesMasterIdLst>
  <p:handoutMasterIdLst>
    <p:handoutMasterId r:id="rId39"/>
  </p:handoutMasterIdLst>
  <p:sldIdLst>
    <p:sldId id="292" r:id="rId3"/>
    <p:sldId id="270" r:id="rId4"/>
    <p:sldId id="391" r:id="rId5"/>
    <p:sldId id="316" r:id="rId6"/>
    <p:sldId id="362" r:id="rId7"/>
    <p:sldId id="384" r:id="rId8"/>
    <p:sldId id="383" r:id="rId9"/>
    <p:sldId id="385" r:id="rId10"/>
    <p:sldId id="365" r:id="rId11"/>
    <p:sldId id="352" r:id="rId12"/>
    <p:sldId id="360" r:id="rId13"/>
    <p:sldId id="363" r:id="rId14"/>
    <p:sldId id="361" r:id="rId15"/>
    <p:sldId id="359" r:id="rId16"/>
    <p:sldId id="372" r:id="rId17"/>
    <p:sldId id="373" r:id="rId18"/>
    <p:sldId id="374" r:id="rId19"/>
    <p:sldId id="375" r:id="rId20"/>
    <p:sldId id="376" r:id="rId21"/>
    <p:sldId id="392" r:id="rId22"/>
    <p:sldId id="386" r:id="rId23"/>
    <p:sldId id="388" r:id="rId24"/>
    <p:sldId id="387" r:id="rId25"/>
    <p:sldId id="389" r:id="rId26"/>
    <p:sldId id="378" r:id="rId27"/>
    <p:sldId id="394" r:id="rId28"/>
    <p:sldId id="379" r:id="rId29"/>
    <p:sldId id="380" r:id="rId30"/>
    <p:sldId id="381" r:id="rId31"/>
    <p:sldId id="382" r:id="rId32"/>
    <p:sldId id="390" r:id="rId33"/>
    <p:sldId id="393" r:id="rId34"/>
    <p:sldId id="367" r:id="rId35"/>
    <p:sldId id="368" r:id="rId36"/>
    <p:sldId id="371" r:id="rId37"/>
  </p:sldIdLst>
  <p:sldSz cx="10287000" cy="6858000" type="35mm"/>
  <p:notesSz cx="68072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6" autoAdjust="0"/>
    <p:restoredTop sz="94655" autoAdjust="0"/>
  </p:normalViewPr>
  <p:slideViewPr>
    <p:cSldViewPr>
      <p:cViewPr>
        <p:scale>
          <a:sx n="100" d="100"/>
          <a:sy n="100" d="100"/>
        </p:scale>
        <p:origin x="600" y="174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104" cy="496186"/>
          </a:xfrm>
          <a:prstGeom prst="rect">
            <a:avLst/>
          </a:prstGeom>
        </p:spPr>
        <p:txBody>
          <a:bodyPr vert="horz" lIns="88157" tIns="44079" rIns="88157" bIns="4407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40" y="0"/>
            <a:ext cx="2950104" cy="496186"/>
          </a:xfrm>
          <a:prstGeom prst="rect">
            <a:avLst/>
          </a:prstGeom>
        </p:spPr>
        <p:txBody>
          <a:bodyPr vert="horz" lIns="88157" tIns="44079" rIns="88157" bIns="44079" rtlCol="0"/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815"/>
            <a:ext cx="2950104" cy="493971"/>
          </a:xfrm>
          <a:prstGeom prst="rect">
            <a:avLst/>
          </a:prstGeom>
        </p:spPr>
        <p:txBody>
          <a:bodyPr vert="horz" lIns="88157" tIns="44079" rIns="88157" bIns="4407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40" y="9409815"/>
            <a:ext cx="2950104" cy="493971"/>
          </a:xfrm>
          <a:prstGeom prst="rect">
            <a:avLst/>
          </a:prstGeom>
        </p:spPr>
        <p:txBody>
          <a:bodyPr vert="horz" lIns="88157" tIns="44079" rIns="88157" bIns="44079" rtlCol="0" anchor="b"/>
          <a:lstStyle>
            <a:lvl1pPr algn="r">
              <a:defRPr sz="1200"/>
            </a:lvl1pPr>
          </a:lstStyle>
          <a:p>
            <a:fld id="{66BE76D1-B2DD-46D0-8DA6-E7D425799D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1672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978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324" y="3"/>
            <a:ext cx="294978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17538" y="741363"/>
            <a:ext cx="5572125" cy="3716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05353"/>
            <a:ext cx="544576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08388"/>
            <a:ext cx="294978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324" y="9408388"/>
            <a:ext cx="294978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4F8444-2AB9-4AE4-9BE5-3203F5D2B8D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489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4E997F6C-5BA6-4A11-A530-59D28A44ADA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5E7A5DA0-8E55-4C4C-989C-851D6805C1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00963" y="228600"/>
            <a:ext cx="2071688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0" y="228600"/>
            <a:ext cx="6062663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FD71F114-7D14-432A-BCF1-ACA4BD245BB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611630" y="359898"/>
            <a:ext cx="833247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611630" y="1850064"/>
            <a:ext cx="833247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C37DA5DD-CF54-46D0-A96E-B1C173BCF3C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1036612" y="1413802"/>
            <a:ext cx="236601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301823" y="1345016"/>
            <a:ext cx="72009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AU" smtClean="0"/>
              <a:t>SIT105 Critical Thinking and Problem Solving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2CB3A485-6D69-4C07-8C63-574F28D9F5F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8251" y="-54"/>
            <a:ext cx="771525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691" y="2600325"/>
            <a:ext cx="72009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691" y="1066800"/>
            <a:ext cx="72009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98C94B78-EFF6-48ED-AAB5-AE9BD10D5407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 bwMode="invGray">
          <a:xfrm>
            <a:off x="2571750" y="0"/>
            <a:ext cx="85725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443861" y="2814656"/>
            <a:ext cx="236601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709072" y="2745870"/>
            <a:ext cx="72009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059" y="274320"/>
            <a:ext cx="84353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5059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5599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A1DEF1AB-2E1E-4CE6-96E7-A239BE54988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160336"/>
            <a:ext cx="92583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8278"/>
            <a:ext cx="45262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46370" y="328278"/>
            <a:ext cx="45262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14350" y="969336"/>
            <a:ext cx="45262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6370" y="969336"/>
            <a:ext cx="45262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F32AC3FA-FC67-483C-9CE1-88BC58A8177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059" y="274320"/>
            <a:ext cx="84353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802F6421-CFB1-403A-AE60-5AA1D91D6FD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1857" y="0"/>
            <a:ext cx="9145143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B6497441-0C13-42E5-BEE2-178BB6C051C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Rectangle 5"/>
          <p:cNvSpPr/>
          <p:nvPr/>
        </p:nvSpPr>
        <p:spPr bwMode="invGray">
          <a:xfrm>
            <a:off x="1141857" y="-54"/>
            <a:ext cx="8229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16778"/>
            <a:ext cx="428625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4350" y="1406964"/>
            <a:ext cx="428625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2133601"/>
            <a:ext cx="9172575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AD619844-493A-41B8-8677-6CCAD1D7DF3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2CB3A485-6D69-4C07-8C63-574F28D9F5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2758" y="1066800"/>
            <a:ext cx="30861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0708C9A2-A707-4F4D-AE78-6071E60BEE8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857250" y="1066800"/>
            <a:ext cx="51435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2975" y="1143004"/>
            <a:ext cx="497205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46316" y="954341"/>
            <a:ext cx="771525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629125" y="936786"/>
            <a:ext cx="730377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975" y="4800600"/>
            <a:ext cx="497205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5E7A5DA0-8E55-4C4C-989C-851D6805C1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5250" y="274640"/>
            <a:ext cx="2057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5875" y="274641"/>
            <a:ext cx="625792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FD71F114-7D14-432A-BCF1-ACA4BD245BB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98C94B78-EFF6-48ED-AAB5-AE9BD10D54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901" y="1295400"/>
            <a:ext cx="40671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5477" y="1295400"/>
            <a:ext cx="40671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A1DEF1AB-2E1E-4CE6-96E7-A239BE54988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F32AC3FA-FC67-483C-9CE1-88BC58A8177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802F6421-CFB1-403A-AE60-5AA1D91D6FD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B6497441-0C13-42E5-BEE2-178BB6C051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2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2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AD619844-493A-41B8-8677-6CCAD1D7DF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0708C9A2-A707-4F4D-AE78-6071E60BEE8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52400"/>
            <a:ext cx="10287000" cy="7010400"/>
          </a:xfrm>
          <a:prstGeom prst="rect">
            <a:avLst/>
          </a:prstGeom>
          <a:noFill/>
        </p:spPr>
      </p:pic>
      <p:sp>
        <p:nvSpPr>
          <p:cNvPr id="8200" name="Rectangle 8"/>
          <p:cNvSpPr>
            <a:spLocks noChangeArrowheads="1"/>
          </p:cNvSpPr>
          <p:nvPr userDrawn="1"/>
        </p:nvSpPr>
        <p:spPr bwMode="auto">
          <a:xfrm>
            <a:off x="0" y="1143000"/>
            <a:ext cx="10287000" cy="5257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pic>
        <p:nvPicPr>
          <p:cNvPr id="8201" name="Picture 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1" y="2362202"/>
            <a:ext cx="733425" cy="733425"/>
          </a:xfrm>
          <a:prstGeom prst="rect">
            <a:avLst/>
          </a:prstGeom>
          <a:noFill/>
        </p:spPr>
      </p:pic>
      <p:pic>
        <p:nvPicPr>
          <p:cNvPr id="8202" name="Picture 1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7201" y="6505577"/>
            <a:ext cx="20193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228600"/>
            <a:ext cx="82867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5900" y="1295400"/>
            <a:ext cx="82867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85901" y="6477000"/>
            <a:ext cx="609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5207000" algn="r"/>
              </a:tabLst>
              <a:defRPr sz="1400" b="1">
                <a:latin typeface="+mn-lt"/>
              </a:defRPr>
            </a:lvl1pPr>
          </a:lstStyle>
          <a:p>
            <a:r>
              <a:rPr lang="en-AU"/>
              <a:t>SIT172 Programming for Engineers	Lecture 20, Page </a:t>
            </a:r>
            <a:fld id="{C37DA5DD-CF54-46D0-A96E-B1C173BCF3C3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917917" y="-815922"/>
            <a:ext cx="1843748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9919" y="21103"/>
            <a:ext cx="1914965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05742" y="1055077"/>
            <a:ext cx="1266432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139483" y="-54"/>
            <a:ext cx="914751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615059" y="274638"/>
            <a:ext cx="84353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615059" y="1447800"/>
            <a:ext cx="84353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029075" y="6305550"/>
            <a:ext cx="24003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7/10/2018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429375" y="6305550"/>
            <a:ext cx="325755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690354" y="6305550"/>
            <a:ext cx="51435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AU" smtClean="0"/>
              <a:t>SIT172 Programming for Engineers	Lecture 20, Page </a:t>
            </a:r>
            <a:fld id="{C37DA5DD-CF54-46D0-A96E-B1C173BCF3C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5" name="Rectangle 14"/>
          <p:cNvSpPr/>
          <p:nvPr/>
        </p:nvSpPr>
        <p:spPr bwMode="invGray">
          <a:xfrm>
            <a:off x="1141857" y="-54"/>
            <a:ext cx="8229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akin.edu.au/timetable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>
                <a:latin typeface="Arial Narrow" pitchFamily="34" charset="0"/>
              </a:rPr>
              <a:t>SIT323</a:t>
            </a:r>
            <a:br>
              <a:rPr lang="en-AU">
                <a:latin typeface="Arial Narrow" pitchFamily="34" charset="0"/>
              </a:rPr>
            </a:br>
            <a:r>
              <a:rPr lang="en-AU">
                <a:latin typeface="Arial Narrow" pitchFamily="34" charset="0"/>
              </a:rPr>
              <a:t>Cloud Application Development</a:t>
            </a:r>
            <a:endParaRPr lang="en-AU" dirty="0">
              <a:latin typeface="Arial Narrow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Arial Narrow" pitchFamily="34" charset="0"/>
              </a:rPr>
              <a:t>Class 1 –	Introduction</a:t>
            </a:r>
            <a:endParaRPr lang="en-AU" sz="3200" dirty="0"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9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Readings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No prescribed textbooks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Recommended readings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Available as PDF, links, etc., on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unit site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36270" lvl="1" indent="-334963">
              <a:lnSpc>
                <a:spcPct val="110000"/>
              </a:lnSpc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Updated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progressively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0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Expectations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This unit is </a:t>
            </a:r>
            <a:r>
              <a:rPr lang="en-AU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not about teaching</a:t>
            </a:r>
            <a:r>
              <a:rPr lang="en-AU" b="1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a programming </a:t>
            </a:r>
            <a:r>
              <a:rPr lang="en-AU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language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MS </a:t>
            </a:r>
            <a:r>
              <a:rPr lang="en-AU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Visual Studio and C#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will be used by all campus and cloud (online) students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All students will work in pairs.</a:t>
            </a:r>
          </a:p>
          <a:p>
            <a:pPr marL="636270" lvl="1" indent="-334963">
              <a:lnSpc>
                <a:spcPct val="110000"/>
              </a:lnSpc>
              <a:tabLst>
                <a:tab pos="6096000" algn="l"/>
              </a:tabLst>
            </a:pPr>
            <a:r>
              <a:rPr lang="en-AU" dirty="0" smtClean="0">
                <a:solidFill>
                  <a:srgbClr val="00B050"/>
                </a:solidFill>
                <a:latin typeface="Arial Narrow" pitchFamily="34" charset="0"/>
              </a:rPr>
              <a:t>programmer and a programmer	Permitted</a:t>
            </a:r>
          </a:p>
          <a:p>
            <a:pPr marL="636270" lvl="1" indent="-334963">
              <a:lnSpc>
                <a:spcPct val="110000"/>
              </a:lnSpc>
              <a:tabLst>
                <a:tab pos="6096000" algn="l"/>
              </a:tabLst>
            </a:pPr>
            <a:r>
              <a:rPr lang="en-AU" dirty="0">
                <a:solidFill>
                  <a:srgbClr val="00B050"/>
                </a:solidFill>
                <a:latin typeface="Arial Narrow" pitchFamily="34" charset="0"/>
              </a:rPr>
              <a:t>non-programmer and a </a:t>
            </a:r>
            <a:r>
              <a:rPr lang="en-AU" dirty="0" smtClean="0">
                <a:solidFill>
                  <a:srgbClr val="00B050"/>
                </a:solidFill>
                <a:latin typeface="Arial Narrow" pitchFamily="34" charset="0"/>
              </a:rPr>
              <a:t>programmer	Permitted</a:t>
            </a:r>
            <a:endParaRPr lang="en-AU" dirty="0">
              <a:solidFill>
                <a:srgbClr val="00B050"/>
              </a:solidFill>
              <a:latin typeface="Arial Narrow" pitchFamily="34" charset="0"/>
            </a:endParaRPr>
          </a:p>
          <a:p>
            <a:pPr marL="636270" lvl="1" indent="-334963">
              <a:lnSpc>
                <a:spcPct val="110000"/>
              </a:lnSpc>
              <a:tabLst>
                <a:tab pos="6096000" algn="l"/>
              </a:tabLst>
            </a:pPr>
            <a:r>
              <a:rPr lang="en-AU" dirty="0" smtClean="0">
                <a:solidFill>
                  <a:srgbClr val="FF0000"/>
                </a:solidFill>
                <a:latin typeface="Arial Narrow" pitchFamily="34" charset="0"/>
              </a:rPr>
              <a:t>non-programmer </a:t>
            </a:r>
            <a:r>
              <a:rPr lang="en-AU" dirty="0">
                <a:solidFill>
                  <a:srgbClr val="FF0000"/>
                </a:solidFill>
                <a:latin typeface="Arial Narrow" pitchFamily="34" charset="0"/>
              </a:rPr>
              <a:t>and </a:t>
            </a:r>
            <a:r>
              <a:rPr lang="en-AU" dirty="0" smtClean="0">
                <a:solidFill>
                  <a:srgbClr val="FF0000"/>
                </a:solidFill>
                <a:latin typeface="Arial Narrow" pitchFamily="34" charset="0"/>
              </a:rPr>
              <a:t>non-programmer	NOT Permitted</a:t>
            </a:r>
          </a:p>
          <a:p>
            <a:pPr marL="636270" lvl="1" indent="-334963">
              <a:lnSpc>
                <a:spcPct val="110000"/>
              </a:lnSpc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3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Expectations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Development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will be </a:t>
            </a:r>
            <a:r>
              <a:rPr lang="en-AU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challenging</a:t>
            </a:r>
            <a:endParaRPr lang="en-AU" b="1" u="sng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36270" lvl="1" indent="-334963">
              <a:lnSpc>
                <a:spcPct val="110000"/>
              </a:lnSpc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 runtimes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dramatically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increase with more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constraints,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it will be </a:t>
            </a:r>
            <a:r>
              <a:rPr lang="en-AU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difficult and time consuming to detect and fix </a:t>
            </a:r>
            <a:r>
              <a:rPr lang="en-AU" sz="32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bugs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Testing will become very important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3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Practical Expectations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All students should </a:t>
            </a:r>
            <a:r>
              <a:rPr lang="en-AU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complete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practicals as these are tightly </a:t>
            </a:r>
            <a:r>
              <a:rPr lang="en-AU" b="1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integrated with </a:t>
            </a:r>
            <a:r>
              <a:rPr lang="en-AU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assessment tasks</a:t>
            </a:r>
            <a:endParaRPr lang="en-AU" b="1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Cloud (online) students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36270" lvl="1" indent="-334963">
              <a:lnSpc>
                <a:spcPct val="110000"/>
              </a:lnSpc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You are welcome to join any workshops at B or G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Practical times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available at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  <a:hlinkClick r:id="rId2"/>
              </a:rPr>
              <a:t>http://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  <a:hlinkClick r:id="rId2"/>
              </a:rPr>
              <a:t>www.deakin.edu.au/timetable</a:t>
            </a:r>
            <a:endParaRPr lang="en-AU" sz="32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5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Practical Expectations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Your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practical exercises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are elements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that</a:t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assist you in completing </a:t>
            </a:r>
            <a:r>
              <a:rPr lang="en-AU" b="1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your </a:t>
            </a:r>
            <a:r>
              <a:rPr lang="en-AU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assignments</a:t>
            </a:r>
            <a:endParaRPr lang="en-AU" b="1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There will be a lot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of: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independent learning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, and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self-direction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3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Theme for </a:t>
            </a:r>
            <a:r>
              <a:rPr lang="en-AU" sz="4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2018 </a:t>
            </a:r>
            <a:r>
              <a:rPr lang="en-AU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– Word </a:t>
            </a:r>
            <a:r>
              <a:rPr lang="en-AU" sz="4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Games/Puzzles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Some word games and puzzles are:</a:t>
            </a:r>
          </a:p>
          <a:p>
            <a:pPr marL="636270" lvl="1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Scrabble</a:t>
            </a:r>
          </a:p>
          <a:p>
            <a:pPr marL="636270" lvl="1" indent="-334963">
              <a:lnSpc>
                <a:spcPct val="110000"/>
              </a:lnSpc>
            </a:pP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Word search</a:t>
            </a:r>
          </a:p>
          <a:p>
            <a:pPr marL="636270" lvl="1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Crossword</a:t>
            </a:r>
          </a:p>
          <a:p>
            <a:pPr marL="636270" lvl="1" indent="-334963">
              <a:lnSpc>
                <a:spcPct val="110000"/>
              </a:lnSpc>
            </a:pPr>
            <a:r>
              <a:rPr lang="en-GB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Crozzle</a:t>
            </a:r>
            <a:endParaRPr lang="en-GB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6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Theme for 2018 – Word Games/Puzzles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Scrabble</a:t>
            </a: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065337"/>
            <a:ext cx="6248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Theme for 2018 – Word Games/Puzzles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Word search</a:t>
            </a: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987" y="2522698"/>
            <a:ext cx="2672513" cy="182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664" y="1963737"/>
            <a:ext cx="5372100" cy="431482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52900" y="3175274"/>
            <a:ext cx="381000" cy="18539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2552700" y="2522699"/>
            <a:ext cx="381000" cy="12873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/>
        </p:nvSpPr>
        <p:spPr>
          <a:xfrm>
            <a:off x="4214332" y="2245079"/>
            <a:ext cx="381000" cy="15649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 rot="18572680">
            <a:off x="3059007" y="3107129"/>
            <a:ext cx="249748" cy="2324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ounded Rectangle 12"/>
          <p:cNvSpPr/>
          <p:nvPr/>
        </p:nvSpPr>
        <p:spPr>
          <a:xfrm>
            <a:off x="3825366" y="3187702"/>
            <a:ext cx="2251222" cy="2453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le 13"/>
          <p:cNvSpPr/>
          <p:nvPr/>
        </p:nvSpPr>
        <p:spPr>
          <a:xfrm rot="18572680">
            <a:off x="4576396" y="4017482"/>
            <a:ext cx="249748" cy="2324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ounded Rectangle 14"/>
          <p:cNvSpPr/>
          <p:nvPr/>
        </p:nvSpPr>
        <p:spPr>
          <a:xfrm rot="13840851">
            <a:off x="3429190" y="3216580"/>
            <a:ext cx="249748" cy="33509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 rot="13840851">
            <a:off x="3196773" y="4485803"/>
            <a:ext cx="273246" cy="17659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2207785" y="2245079"/>
            <a:ext cx="1517855" cy="2714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2246963" y="3824291"/>
            <a:ext cx="1859836" cy="2714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ounded Rectangle 20"/>
          <p:cNvSpPr/>
          <p:nvPr/>
        </p:nvSpPr>
        <p:spPr>
          <a:xfrm>
            <a:off x="2986381" y="4054764"/>
            <a:ext cx="381000" cy="19609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ounded Rectangle 21"/>
          <p:cNvSpPr/>
          <p:nvPr/>
        </p:nvSpPr>
        <p:spPr>
          <a:xfrm rot="13840851">
            <a:off x="4196951" y="2508746"/>
            <a:ext cx="273246" cy="22527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86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Theme for 2018 – Word Games/Puzzles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lvl="1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Crossword</a:t>
            </a:r>
            <a:endParaRPr lang="en-GB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28" y="2082800"/>
            <a:ext cx="5375672" cy="41997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53671" y="2362200"/>
            <a:ext cx="213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AU" dirty="0" smtClean="0">
                <a:latin typeface="Calibri" panose="020F0502020204030204" pitchFamily="34" charset="0"/>
              </a:rPr>
              <a:t>C	A	R	O	L	S</a:t>
            </a:r>
            <a:endParaRPr lang="en-AU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3671" y="2362200"/>
            <a:ext cx="38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AU" dirty="0" smtClean="0">
                <a:latin typeface="Calibri" panose="020F0502020204030204" pitchFamily="34" charset="0"/>
              </a:rPr>
              <a:t>C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AU" dirty="0" smtClean="0">
                <a:latin typeface="Calibri" panose="020F0502020204030204" pitchFamily="34" charset="0"/>
              </a:rPr>
              <a:t>A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AU" dirty="0" smtClean="0">
                <a:latin typeface="Calibri" panose="020F0502020204030204" pitchFamily="34" charset="0"/>
              </a:rPr>
              <a:t>R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AU" dirty="0" smtClean="0">
                <a:latin typeface="Calibri" panose="020F0502020204030204" pitchFamily="34" charset="0"/>
              </a:rPr>
              <a:t>R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AU" dirty="0" smtClean="0">
                <a:latin typeface="Calibri" panose="020F0502020204030204" pitchFamily="34" charset="0"/>
              </a:rPr>
              <a:t>O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en-AU" dirty="0">
                <a:latin typeface="Calibri" panose="020F050202020403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44501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Theme for 2018 – Word Games/Puzzles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lvl="1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5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Crozzle</a:t>
            </a:r>
          </a:p>
          <a:p>
            <a:pPr marL="484187" lvl="3" indent="0">
              <a:lnSpc>
                <a:spcPct val="110000"/>
              </a:lnSpc>
              <a:spcBef>
                <a:spcPts val="600"/>
              </a:spcBef>
              <a:buSzPct val="80000"/>
              <a:buNone/>
              <a:tabLst>
                <a:tab pos="1790700" algn="l"/>
                <a:tab pos="3051175" algn="l"/>
                <a:tab pos="4211638" algn="l"/>
                <a:tab pos="5557838" algn="l"/>
                <a:tab pos="6637338" algn="l"/>
              </a:tabLst>
            </a:pPr>
            <a:r>
              <a:rPr lang="en-AU" sz="2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ALE	BATH	HE	ME	MAST	MATADOOR</a:t>
            </a:r>
          </a:p>
          <a:p>
            <a:pPr marL="484187" lvl="3" indent="0">
              <a:lnSpc>
                <a:spcPct val="110000"/>
              </a:lnSpc>
              <a:spcBef>
                <a:spcPts val="600"/>
              </a:spcBef>
              <a:buSzPct val="80000"/>
              <a:buNone/>
              <a:tabLst>
                <a:tab pos="1790700" algn="l"/>
                <a:tab pos="3051175" algn="l"/>
                <a:tab pos="4211638" algn="l"/>
                <a:tab pos="5557838" algn="l"/>
                <a:tab pos="6637338" algn="l"/>
              </a:tabLst>
            </a:pPr>
            <a:r>
              <a:rPr lang="en-AU" sz="2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MILK	PATCH	PEARL	RENT	ROOM	SCALP</a:t>
            </a:r>
          </a:p>
          <a:p>
            <a:pPr marL="484187" lvl="3" indent="0">
              <a:lnSpc>
                <a:spcPct val="110000"/>
              </a:lnSpc>
              <a:spcBef>
                <a:spcPts val="600"/>
              </a:spcBef>
              <a:buSzPct val="80000"/>
              <a:buNone/>
              <a:tabLst>
                <a:tab pos="1790700" algn="l"/>
                <a:tab pos="3051175" algn="l"/>
                <a:tab pos="4211638" algn="l"/>
                <a:tab pos="5557838" algn="l"/>
                <a:tab pos="6637338" algn="l"/>
              </a:tabLst>
            </a:pPr>
            <a:r>
              <a:rPr lang="en-AU" sz="2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SPEAR	SHE	TEA	WATER	WET</a:t>
            </a:r>
            <a:endParaRPr lang="en-AU" sz="2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61371"/>
              </p:ext>
            </p:extLst>
          </p:nvPr>
        </p:nvGraphicFramePr>
        <p:xfrm>
          <a:off x="1866900" y="3647400"/>
          <a:ext cx="7315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91100" y="363852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 smtClean="0">
                <a:latin typeface="Arial Narrow" panose="020B0606020202030204" pitchFamily="34" charset="0"/>
              </a:rPr>
              <a:t>S	P	E	A	R</a:t>
            </a:r>
            <a:endParaRPr lang="en-AU" b="1" dirty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4301" y="4094043"/>
            <a:ext cx="609600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00"/>
              </a:spcBef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>
                <a:latin typeface="Arial Narrow" panose="020B0606020202030204" pitchFamily="34" charset="0"/>
              </a:rPr>
              <a:t>O</a:t>
            </a:r>
          </a:p>
          <a:p>
            <a:pPr algn="ctr">
              <a:spcBef>
                <a:spcPts val="700"/>
              </a:spcBef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>
                <a:latin typeface="Arial Narrow" panose="020B0606020202030204" pitchFamily="34" charset="0"/>
              </a:rPr>
              <a:t>O</a:t>
            </a:r>
          </a:p>
          <a:p>
            <a:pPr algn="ctr">
              <a:spcBef>
                <a:spcPts val="700"/>
              </a:spcBef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>
                <a:latin typeface="Arial Narrow" panose="020B0606020202030204" pitchFamily="34" charset="0"/>
              </a:rPr>
              <a:t>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0152" y="4092555"/>
            <a:ext cx="609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00"/>
              </a:spcBef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 smtClean="0">
                <a:latin typeface="Arial Narrow" panose="020B0606020202030204" pitchFamily="34" charset="0"/>
              </a:rPr>
              <a:t>E</a:t>
            </a:r>
          </a:p>
          <a:p>
            <a:pPr algn="ctr">
              <a:spcBef>
                <a:spcPts val="700"/>
              </a:spcBef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 smtClean="0">
                <a:latin typeface="Arial Narrow" panose="020B0606020202030204" pitchFamily="34" charset="0"/>
              </a:rPr>
              <a:t>A</a:t>
            </a:r>
          </a:p>
          <a:p>
            <a:pPr algn="ctr">
              <a:spcBef>
                <a:spcPts val="700"/>
              </a:spcBef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 smtClean="0">
                <a:latin typeface="Arial Narrow" panose="020B0606020202030204" pitchFamily="34" charset="0"/>
              </a:rPr>
              <a:t>R</a:t>
            </a:r>
          </a:p>
          <a:p>
            <a:pPr algn="ctr">
              <a:spcBef>
                <a:spcPts val="700"/>
              </a:spcBef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 smtClean="0">
                <a:latin typeface="Arial Narrow" panose="020B0606020202030204" pitchFamily="34" charset="0"/>
              </a:rPr>
              <a:t>L</a:t>
            </a:r>
            <a:endParaRPr lang="en-AU" b="1" dirty="0"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3300" y="5455319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 smtClean="0">
                <a:latin typeface="Arial Narrow" panose="020B0606020202030204" pitchFamily="34" charset="0"/>
              </a:rPr>
              <a:t>S	C	A		P</a:t>
            </a:r>
            <a:endParaRPr lang="en-AU" b="1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2626" y="4102735"/>
            <a:ext cx="609600" cy="22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00"/>
              </a:spcBef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 smtClean="0">
                <a:latin typeface="Arial Narrow" panose="020B0606020202030204" pitchFamily="34" charset="0"/>
              </a:rPr>
              <a:t>P</a:t>
            </a:r>
          </a:p>
          <a:p>
            <a:pPr algn="ctr">
              <a:spcBef>
                <a:spcPts val="700"/>
              </a:spcBef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 smtClean="0">
                <a:latin typeface="Arial Narrow" panose="020B0606020202030204" pitchFamily="34" charset="0"/>
              </a:rPr>
              <a:t>A</a:t>
            </a:r>
          </a:p>
          <a:p>
            <a:pPr algn="ctr">
              <a:spcBef>
                <a:spcPts val="700"/>
              </a:spcBef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 smtClean="0">
                <a:latin typeface="Arial Narrow" panose="020B0606020202030204" pitchFamily="34" charset="0"/>
              </a:rPr>
              <a:t>T</a:t>
            </a:r>
          </a:p>
          <a:p>
            <a:pPr algn="ctr">
              <a:spcBef>
                <a:spcPts val="700"/>
              </a:spcBef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endParaRPr lang="en-AU" b="1" dirty="0">
              <a:latin typeface="Arial Narrow" panose="020B0606020202030204" pitchFamily="34" charset="0"/>
            </a:endParaRPr>
          </a:p>
          <a:p>
            <a:pPr algn="ctr">
              <a:spcBef>
                <a:spcPts val="700"/>
              </a:spcBef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 smtClean="0">
                <a:latin typeface="Arial Narrow" panose="020B0606020202030204" pitchFamily="34" charset="0"/>
              </a:rPr>
              <a:t>H</a:t>
            </a:r>
            <a:endParaRPr lang="en-AU" b="1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3300" y="4541076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9138" algn="l"/>
                <a:tab pos="1438275" algn="l"/>
                <a:tab pos="2157413" algn="l"/>
                <a:tab pos="2867025" algn="l"/>
                <a:tab pos="3586163" algn="l"/>
                <a:tab pos="4305300" algn="l"/>
                <a:tab pos="5024438" algn="l"/>
              </a:tabLst>
            </a:pPr>
            <a:r>
              <a:rPr lang="en-AU" b="1" dirty="0" smtClean="0">
                <a:latin typeface="Arial Narrow" panose="020B0606020202030204" pitchFamily="34" charset="0"/>
              </a:rPr>
              <a:t>M		T		D	O		R</a:t>
            </a:r>
            <a:endParaRPr lang="en-AU" b="1" dirty="0"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6404" y="501012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 smtClean="0">
                <a:latin typeface="Arial Narrow" panose="020B0606020202030204" pitchFamily="34" charset="0"/>
              </a:rPr>
              <a:t>W	A		E</a:t>
            </a:r>
            <a:endParaRPr lang="en-AU" b="1" dirty="0"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16048" y="5920055"/>
            <a:ext cx="194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 smtClean="0">
                <a:latin typeface="Arial Narrow" panose="020B0606020202030204" pitchFamily="34" charset="0"/>
              </a:rPr>
              <a:t>B	A	T</a:t>
            </a:r>
            <a:endParaRPr lang="en-AU" b="1" dirty="0"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0648" y="5010120"/>
            <a:ext cx="609600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00"/>
              </a:spcBef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 smtClean="0">
                <a:latin typeface="Arial Narrow" panose="020B0606020202030204" pitchFamily="34" charset="0"/>
              </a:rPr>
              <a:t>E</a:t>
            </a:r>
          </a:p>
          <a:p>
            <a:pPr algn="ctr">
              <a:spcBef>
                <a:spcPts val="700"/>
              </a:spcBef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 smtClean="0">
                <a:latin typeface="Arial Narrow" panose="020B0606020202030204" pitchFamily="34" charset="0"/>
              </a:rPr>
              <a:t>N</a:t>
            </a:r>
          </a:p>
          <a:p>
            <a:pPr algn="ctr">
              <a:spcBef>
                <a:spcPts val="700"/>
              </a:spcBef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>
                <a:latin typeface="Arial Narrow" panose="020B0606020202030204" pitchFamily="34" charset="0"/>
              </a:rPr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55523" y="5924337"/>
            <a:ext cx="13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9138" algn="l"/>
                <a:tab pos="1438275" algn="l"/>
                <a:tab pos="2157413" algn="l"/>
                <a:tab pos="2867025" algn="l"/>
              </a:tabLst>
            </a:pPr>
            <a:r>
              <a:rPr lang="en-AU" b="1" dirty="0" smtClean="0">
                <a:latin typeface="Arial Narrow" panose="020B0606020202030204" pitchFamily="34" charset="0"/>
              </a:rPr>
              <a:t>W	E</a:t>
            </a:r>
            <a:endParaRPr lang="en-AU" b="1" dirty="0">
              <a:latin typeface="Arial Narrow" panose="020B0606020202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95500" y="3154710"/>
            <a:ext cx="1143000" cy="43939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7124700" y="2643218"/>
            <a:ext cx="1066800" cy="43939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4673600" y="2617689"/>
            <a:ext cx="1066800" cy="43939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ounded Rectangle 20"/>
          <p:cNvSpPr/>
          <p:nvPr/>
        </p:nvSpPr>
        <p:spPr>
          <a:xfrm>
            <a:off x="8267700" y="2643218"/>
            <a:ext cx="1066800" cy="43939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ounded Rectangle 21"/>
          <p:cNvSpPr/>
          <p:nvPr/>
        </p:nvSpPr>
        <p:spPr>
          <a:xfrm>
            <a:off x="3424301" y="2637381"/>
            <a:ext cx="1066800" cy="43939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ounded Rectangle 22"/>
          <p:cNvSpPr/>
          <p:nvPr/>
        </p:nvSpPr>
        <p:spPr>
          <a:xfrm>
            <a:off x="8267700" y="2168848"/>
            <a:ext cx="1685528" cy="43939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ounded Rectangle 23"/>
          <p:cNvSpPr/>
          <p:nvPr/>
        </p:nvSpPr>
        <p:spPr>
          <a:xfrm>
            <a:off x="5870829" y="3163533"/>
            <a:ext cx="1066800" cy="43939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ounded Rectangle 24"/>
          <p:cNvSpPr/>
          <p:nvPr/>
        </p:nvSpPr>
        <p:spPr>
          <a:xfrm>
            <a:off x="4648200" y="3179357"/>
            <a:ext cx="1066800" cy="43939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ounded Rectangle 25"/>
          <p:cNvSpPr/>
          <p:nvPr/>
        </p:nvSpPr>
        <p:spPr>
          <a:xfrm>
            <a:off x="3424301" y="2140764"/>
            <a:ext cx="1066800" cy="43939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ounded Rectangle 26"/>
          <p:cNvSpPr/>
          <p:nvPr/>
        </p:nvSpPr>
        <p:spPr>
          <a:xfrm>
            <a:off x="7103729" y="2129882"/>
            <a:ext cx="1066800" cy="43939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ounded Rectangle 27"/>
          <p:cNvSpPr/>
          <p:nvPr/>
        </p:nvSpPr>
        <p:spPr>
          <a:xfrm>
            <a:off x="5884952" y="2637381"/>
            <a:ext cx="1066800" cy="43939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ounded Rectangle 28"/>
          <p:cNvSpPr/>
          <p:nvPr/>
        </p:nvSpPr>
        <p:spPr>
          <a:xfrm>
            <a:off x="5870829" y="2129882"/>
            <a:ext cx="1066800" cy="43939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ounded Rectangle 29"/>
          <p:cNvSpPr/>
          <p:nvPr/>
        </p:nvSpPr>
        <p:spPr>
          <a:xfrm>
            <a:off x="7112000" y="3160164"/>
            <a:ext cx="1066800" cy="43939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55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Contents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9" y="1447800"/>
            <a:ext cx="8405241" cy="4495800"/>
          </a:xfrm>
        </p:spPr>
        <p:txBody>
          <a:bodyPr numCol="2" spcCol="360000">
            <a:normAutofit fontScale="92500" lnSpcReduction="20000"/>
          </a:bodyPr>
          <a:lstStyle/>
          <a:p>
            <a:pPr marL="541782" indent="-514350">
              <a:buFont typeface="+mj-lt"/>
              <a:buAutoNum type="arabicPeriod"/>
            </a:pPr>
            <a:r>
              <a:rPr lang="en-GB" sz="33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Unit </a:t>
            </a:r>
            <a:r>
              <a:rPr lang="en-GB" sz="33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Contacts</a:t>
            </a:r>
          </a:p>
          <a:p>
            <a:pPr marL="541782" indent="-514350">
              <a:buFont typeface="+mj-lt"/>
              <a:buAutoNum type="arabicPeriod"/>
            </a:pPr>
            <a:r>
              <a:rPr lang="en-AU" sz="33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About this unit</a:t>
            </a:r>
          </a:p>
          <a:p>
            <a:pPr marL="541782" indent="-514350">
              <a:buFont typeface="+mj-lt"/>
              <a:buAutoNum type="arabicPeriod"/>
            </a:pPr>
            <a:r>
              <a:rPr lang="en-GB" sz="33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Unit Format</a:t>
            </a:r>
          </a:p>
          <a:p>
            <a:pPr marL="541782" indent="-514350">
              <a:buFont typeface="+mj-lt"/>
              <a:buAutoNum type="arabicPeriod"/>
            </a:pPr>
            <a:r>
              <a:rPr lang="en-GB" sz="33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Class Topics</a:t>
            </a:r>
          </a:p>
          <a:p>
            <a:pPr marL="541782" indent="-514350">
              <a:buFont typeface="+mj-lt"/>
              <a:buAutoNum type="arabicPeriod"/>
            </a:pPr>
            <a:r>
              <a:rPr lang="en-GB" sz="33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Practicals</a:t>
            </a:r>
          </a:p>
          <a:p>
            <a:pPr marL="541782" indent="-514350">
              <a:buFont typeface="+mj-lt"/>
              <a:buAutoNum type="arabicPeriod"/>
            </a:pPr>
            <a:r>
              <a:rPr lang="en-GB" sz="33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Assessment Tasks</a:t>
            </a:r>
            <a:endParaRPr lang="en-GB" sz="33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41782" indent="-514350">
              <a:buFont typeface="+mj-lt"/>
              <a:buAutoNum type="arabicPeriod"/>
            </a:pPr>
            <a:r>
              <a:rPr lang="en-GB" sz="33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Unit Site </a:t>
            </a:r>
            <a:r>
              <a:rPr lang="en-GB" sz="33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Resources</a:t>
            </a:r>
          </a:p>
          <a:p>
            <a:pPr marL="541782" indent="-514350">
              <a:buFont typeface="+mj-lt"/>
              <a:buAutoNum type="arabicPeriod"/>
            </a:pPr>
            <a:r>
              <a:rPr lang="en-GB" sz="33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Readings</a:t>
            </a:r>
            <a:endParaRPr lang="en-GB" sz="33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41782" indent="-514350">
              <a:buFont typeface="+mj-lt"/>
              <a:buAutoNum type="arabicPeriod"/>
            </a:pPr>
            <a:r>
              <a:rPr lang="en-GB" sz="33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Expectations</a:t>
            </a:r>
            <a:endParaRPr lang="en-GB" sz="33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41782" indent="-514350">
              <a:buFont typeface="+mj-lt"/>
              <a:buAutoNum type="arabicPeriod"/>
            </a:pPr>
            <a:r>
              <a:rPr lang="en-GB" sz="33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Practical Expectations</a:t>
            </a:r>
          </a:p>
          <a:p>
            <a:pPr marL="541782" indent="-514350">
              <a:buFont typeface="+mj-lt"/>
              <a:buAutoNum type="arabicPeriod"/>
            </a:pPr>
            <a:r>
              <a:rPr lang="en-AU" sz="33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Theme </a:t>
            </a:r>
            <a:r>
              <a:rPr lang="en-AU" sz="33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 </a:t>
            </a:r>
            <a:r>
              <a:rPr lang="en-AU" sz="33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2018</a:t>
            </a:r>
            <a:endParaRPr lang="en-AU" sz="33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41782" indent="-514350">
              <a:buFont typeface="+mj-lt"/>
              <a:buAutoNum type="arabicPeriod"/>
            </a:pPr>
            <a:r>
              <a:rPr lang="en-GB" sz="33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Assessments </a:t>
            </a:r>
            <a:r>
              <a:rPr lang="en-GB" sz="33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– In Brief</a:t>
            </a:r>
            <a:endParaRPr lang="en-AU" sz="33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41782" indent="-514350">
              <a:buFont typeface="+mj-lt"/>
              <a:buAutoNum type="arabicPeriod"/>
            </a:pPr>
            <a:r>
              <a:rPr lang="en-GB" sz="33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Complexity of </a:t>
            </a:r>
            <a:r>
              <a:rPr lang="en-GB" sz="33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Assessments</a:t>
            </a:r>
            <a:endParaRPr lang="en-GB" sz="33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41782" indent="-514350">
              <a:buFont typeface="+mj-lt"/>
              <a:buAutoNum type="arabicPeriod"/>
            </a:pPr>
            <a:r>
              <a:rPr lang="en-GB" sz="33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Plagiarism </a:t>
            </a:r>
            <a:r>
              <a:rPr lang="en-GB" sz="33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and </a:t>
            </a:r>
            <a:r>
              <a:rPr lang="en-GB" sz="33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Collusion</a:t>
            </a:r>
          </a:p>
          <a:p>
            <a:pPr marL="541782" indent="-514350">
              <a:buFont typeface="+mj-lt"/>
              <a:buAutoNum type="arabicPeriod"/>
            </a:pPr>
            <a:r>
              <a:rPr lang="en-GB" sz="33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Where to from here</a:t>
            </a:r>
            <a:r>
              <a:rPr lang="en-GB" sz="33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?</a:t>
            </a:r>
          </a:p>
          <a:p>
            <a:pPr marL="541782" indent="-514350">
              <a:buFont typeface="+mj-lt"/>
              <a:buAutoNum type="arabicPeriod"/>
            </a:pPr>
            <a:r>
              <a:rPr lang="en-GB" sz="33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Questions</a:t>
            </a:r>
            <a:endParaRPr lang="en-AU" sz="33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41782" indent="-514350">
              <a:buFont typeface="+mj-lt"/>
              <a:buAutoNum type="arabicPeriod"/>
            </a:pPr>
            <a:endParaRPr lang="en-GB" dirty="0" smtClean="0"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Theme for 2018 – Word Games/Puzzles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lvl="1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Crozzle</a:t>
            </a:r>
            <a:endParaRPr lang="en-GB" sz="32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08838" lvl="2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Start with an </a:t>
            </a:r>
            <a:r>
              <a:rPr lang="en-GB" sz="3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empty grid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and a </a:t>
            </a:r>
            <a:r>
              <a:rPr lang="en-GB" sz="3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list of words</a:t>
            </a:r>
          </a:p>
          <a:p>
            <a:pPr marL="608838" lvl="2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Place a </a:t>
            </a:r>
            <a:r>
              <a:rPr lang="en-GB" sz="3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sub-list of words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onto the grid, in a crossword like fashion, to </a:t>
            </a:r>
            <a:r>
              <a:rPr lang="en-GB" sz="3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achieve a high score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such as:</a:t>
            </a:r>
            <a:endParaRPr lang="en-GB" sz="3200" b="1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819150" lvl="3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Each word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scores points</a:t>
            </a:r>
          </a:p>
          <a:p>
            <a:pPr marL="819150" lvl="3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Each intersection</a:t>
            </a:r>
            <a:r>
              <a:rPr lang="en-GB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of two words scores points</a:t>
            </a: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3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Theme for 2018 – Word Games/Puzzles</a:t>
            </a: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615059" y="1447800"/>
            <a:ext cx="8435340" cy="4800600"/>
          </a:xfrm>
        </p:spPr>
        <p:txBody>
          <a:bodyPr>
            <a:normAutofit/>
          </a:bodyPr>
          <a:lstStyle/>
          <a:p>
            <a:pPr marL="361950" lvl="1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5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Scoring Example</a:t>
            </a:r>
          </a:p>
          <a:p>
            <a:pPr marL="608838" lvl="2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1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Each word is worth 10 points</a:t>
            </a:r>
          </a:p>
          <a:p>
            <a:pPr marL="608838" lvl="2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1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Intersections:</a:t>
            </a:r>
          </a:p>
          <a:p>
            <a:pPr marL="819150" lvl="3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27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Each vowel is worth 1 point</a:t>
            </a:r>
          </a:p>
          <a:p>
            <a:pPr marL="819150" lvl="3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27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Letters from B to M are worth 5 points</a:t>
            </a:r>
          </a:p>
          <a:p>
            <a:pPr marL="819150" lvl="3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27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Letters from </a:t>
            </a:r>
            <a:r>
              <a:rPr lang="en-GB" sz="27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 </a:t>
            </a:r>
            <a:r>
              <a:rPr lang="en-GB" sz="27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to </a:t>
            </a:r>
            <a:r>
              <a:rPr lang="en-GB" sz="27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Z </a:t>
            </a:r>
            <a:r>
              <a:rPr lang="en-GB" sz="27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are worth </a:t>
            </a:r>
            <a:r>
              <a:rPr lang="en-GB" sz="27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20 points</a:t>
            </a:r>
            <a:endParaRPr lang="en-GB" sz="27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Theme for 2018 – Word Games/Puzzles</a:t>
            </a: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615059" y="1447800"/>
            <a:ext cx="3604641" cy="4800600"/>
          </a:xfrm>
        </p:spPr>
        <p:txBody>
          <a:bodyPr>
            <a:normAutofit/>
          </a:bodyPr>
          <a:lstStyle/>
          <a:p>
            <a:pPr marL="361950" lvl="1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5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Scoring Example</a:t>
            </a:r>
          </a:p>
          <a:p>
            <a:pPr marL="608838" lvl="2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1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7 horizontal words</a:t>
            </a:r>
            <a:br>
              <a:rPr lang="en-GB" sz="31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GB" sz="31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= 70 points </a:t>
            </a:r>
          </a:p>
          <a:p>
            <a:pPr marL="608838" lvl="2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GB" sz="31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08838" lvl="2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endParaRPr lang="en-GB" sz="31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08838" lvl="2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1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6 vertical words</a:t>
            </a:r>
            <a:br>
              <a:rPr lang="en-GB" sz="31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GB" sz="31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= 60 points</a:t>
            </a:r>
            <a:endParaRPr lang="en-GB" sz="31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295400"/>
            <a:ext cx="5076825" cy="2362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810000"/>
            <a:ext cx="50768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Theme for 2018 – Word Games/Puzzles</a:t>
            </a: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615059" y="1447800"/>
            <a:ext cx="8435340" cy="4800600"/>
          </a:xfrm>
        </p:spPr>
        <p:txBody>
          <a:bodyPr>
            <a:normAutofit fontScale="92500" lnSpcReduction="10000"/>
          </a:bodyPr>
          <a:lstStyle/>
          <a:p>
            <a:pPr marL="361950" lvl="1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8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Scoring</a:t>
            </a:r>
            <a:r>
              <a:rPr lang="en-GB" sz="39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Example</a:t>
            </a:r>
          </a:p>
          <a:p>
            <a:pPr marL="608838" lvl="2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5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Intersections:</a:t>
            </a:r>
          </a:p>
          <a:p>
            <a:pPr marL="819150" lvl="3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7 vowels</a:t>
            </a:r>
            <a:br>
              <a:rPr lang="en-GB" sz="3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GB" sz="3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= 7 points</a:t>
            </a:r>
          </a:p>
          <a:p>
            <a:pPr marL="819150" lvl="3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5 letters B-M</a:t>
            </a:r>
            <a:br>
              <a:rPr lang="en-GB" sz="3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GB" sz="3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= 25 points</a:t>
            </a:r>
          </a:p>
          <a:p>
            <a:pPr marL="819150" lvl="3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9</a:t>
            </a:r>
            <a:r>
              <a:rPr lang="en-GB" sz="3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letters</a:t>
            </a:r>
            <a:r>
              <a:rPr lang="en-GB" sz="3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N-Z</a:t>
            </a:r>
            <a:r>
              <a:rPr lang="en-GB" sz="3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/>
            </a:r>
            <a:br>
              <a:rPr lang="en-GB" sz="3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GB" sz="30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= </a:t>
            </a:r>
            <a:r>
              <a:rPr lang="en-GB" sz="3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180 points</a:t>
            </a:r>
          </a:p>
          <a:p>
            <a:pPr marL="819150" lvl="3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Total Score = 70 + 60 + 7 + 25 + 180 = 342</a:t>
            </a:r>
            <a:endParaRPr lang="en-GB" sz="30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981200"/>
            <a:ext cx="50768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Theme for 2018 – Word Games/Puzzles</a:t>
            </a: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615059" y="1447800"/>
            <a:ext cx="8435340" cy="4800600"/>
          </a:xfrm>
        </p:spPr>
        <p:txBody>
          <a:bodyPr>
            <a:normAutofit/>
          </a:bodyPr>
          <a:lstStyle/>
          <a:p>
            <a:pPr marL="361950" lvl="1" indent="-334963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35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Why is the following crozzle invalid?</a:t>
            </a:r>
          </a:p>
          <a:p>
            <a:pPr marL="788225" lvl="2" indent="-514350">
              <a:lnSpc>
                <a:spcPct val="110000"/>
              </a:lnSpc>
              <a:spcBef>
                <a:spcPts val="600"/>
              </a:spcBef>
              <a:buSzPct val="80000"/>
              <a:buFont typeface="+mj-lt"/>
              <a:buAutoNum type="arabicPeriod"/>
            </a:pPr>
            <a:r>
              <a:rPr lang="en-AU" sz="3100" dirty="0">
                <a:solidFill>
                  <a:srgbClr val="0070C0"/>
                </a:solidFill>
                <a:latin typeface="Arial Narrow" pitchFamily="34" charset="0"/>
              </a:rPr>
              <a:t>MARYX is not in the list</a:t>
            </a:r>
            <a:endParaRPr lang="en-GB" sz="3100" dirty="0">
              <a:solidFill>
                <a:srgbClr val="0070C0"/>
              </a:solidFill>
              <a:latin typeface="Arial Narrow" pitchFamily="34" charset="0"/>
            </a:endParaRPr>
          </a:p>
          <a:p>
            <a:pPr marL="788225" lvl="2" indent="-514350">
              <a:lnSpc>
                <a:spcPct val="110000"/>
              </a:lnSpc>
              <a:spcBef>
                <a:spcPts val="600"/>
              </a:spcBef>
              <a:buSzPct val="80000"/>
              <a:buFont typeface="+mj-lt"/>
              <a:buAutoNum type="arabicPeriod"/>
            </a:pPr>
            <a:r>
              <a:rPr lang="en-AU" sz="3100" dirty="0" smtClean="0">
                <a:solidFill>
                  <a:srgbClr val="0070C0"/>
                </a:solidFill>
                <a:latin typeface="Arial Narrow" pitchFamily="34" charset="0"/>
              </a:rPr>
              <a:t>JO </a:t>
            </a:r>
            <a:r>
              <a:rPr lang="en-AU" sz="3100" dirty="0">
                <a:solidFill>
                  <a:srgbClr val="0070C0"/>
                </a:solidFill>
                <a:latin typeface="Arial Narrow" pitchFamily="34" charset="0"/>
              </a:rPr>
              <a:t>is not in the </a:t>
            </a:r>
            <a:r>
              <a:rPr lang="en-AU" sz="3100" dirty="0" smtClean="0">
                <a:solidFill>
                  <a:srgbClr val="0070C0"/>
                </a:solidFill>
                <a:latin typeface="Arial Narrow" pitchFamily="34" charset="0"/>
              </a:rPr>
              <a:t>list</a:t>
            </a:r>
            <a:endParaRPr lang="en-GB" sz="3100" dirty="0">
              <a:solidFill>
                <a:srgbClr val="0070C0"/>
              </a:solidFill>
              <a:latin typeface="Arial Narrow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96218"/>
              </p:ext>
            </p:extLst>
          </p:nvPr>
        </p:nvGraphicFramePr>
        <p:xfrm>
          <a:off x="2019300" y="3341109"/>
          <a:ext cx="2514600" cy="2907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201"/>
                <a:gridCol w="1449399"/>
              </a:tblGrid>
              <a:tr h="422001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ADA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>
                          <a:effectLst/>
                        </a:rPr>
                        <a:t>MARY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9999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ADAM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>
                          <a:effectLst/>
                        </a:rPr>
                        <a:t>NEYMAR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2001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AL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REX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2001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ALEX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>
                          <a:effectLst/>
                        </a:rPr>
                        <a:t>ROXY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2001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ALF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ROY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2001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>
                          <a:effectLst/>
                        </a:rPr>
                        <a:t>ELMO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ZENA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2001"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>
                          <a:effectLst/>
                        </a:rPr>
                        <a:t>JODY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400" u="none" strike="noStrike" dirty="0">
                          <a:effectLst/>
                        </a:rPr>
                        <a:t>ZORBA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89291"/>
              </p:ext>
            </p:extLst>
          </p:nvPr>
        </p:nvGraphicFramePr>
        <p:xfrm>
          <a:off x="5070473" y="3341109"/>
          <a:ext cx="3425826" cy="2251710"/>
        </p:xfrm>
        <a:graphic>
          <a:graphicData uri="http://schemas.openxmlformats.org/drawingml/2006/table">
            <a:tbl>
              <a:tblPr/>
              <a:tblGrid>
                <a:gridCol w="570971"/>
                <a:gridCol w="570971"/>
                <a:gridCol w="570971"/>
                <a:gridCol w="570971"/>
                <a:gridCol w="570971"/>
                <a:gridCol w="570971"/>
              </a:tblGrid>
              <a:tr h="3556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5132349" y="5280103"/>
            <a:ext cx="1012902" cy="2509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5700676" y="4886094"/>
            <a:ext cx="2719424" cy="2713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0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Assessment Task 1 – In Brief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 general, design </a:t>
            </a: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and 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develop: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24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unit tests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to evaluate your application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 </a:t>
            </a:r>
            <a:r>
              <a:rPr lang="en-AU" sz="24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application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to validate and process 3 crozzle </a:t>
            </a: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files (</a:t>
            </a:r>
            <a:r>
              <a:rPr lang="en-AU" sz="24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czl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, </a:t>
            </a:r>
            <a:r>
              <a:rPr lang="en-AU" sz="24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cfg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, </a:t>
            </a:r>
            <a:r>
              <a:rPr lang="en-AU" sz="2400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seq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)</a:t>
            </a:r>
            <a:endParaRPr lang="en-AU" sz="2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projects in your Visual Studio solution must be </a:t>
            </a: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able 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to:</a:t>
            </a:r>
          </a:p>
          <a:p>
            <a:pPr marL="636270" lvl="1" indent="-334963">
              <a:lnSpc>
                <a:spcPct val="110000"/>
              </a:lnSpc>
              <a:tabLst>
                <a:tab pos="5384800" algn="l"/>
              </a:tabLst>
            </a:pP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Run </a:t>
            </a: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unit 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tests</a:t>
            </a:r>
          </a:p>
          <a:p>
            <a:pPr marL="636270" lvl="1" indent="-334963">
              <a:lnSpc>
                <a:spcPct val="110000"/>
              </a:lnSpc>
              <a:tabLst>
                <a:tab pos="5384800" algn="l"/>
              </a:tabLst>
            </a:pP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Load crozzle information from files</a:t>
            </a:r>
            <a:endParaRPr lang="en-AU" sz="2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36270" lvl="1" indent="-334963">
              <a:lnSpc>
                <a:spcPct val="110000"/>
              </a:lnSpc>
              <a:tabLst>
                <a:tab pos="5384800" algn="l"/>
              </a:tabLst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Display a 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crozzle</a:t>
            </a:r>
            <a:endParaRPr lang="en-AU" sz="2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36270" lvl="1" indent="-334963">
              <a:lnSpc>
                <a:spcPct val="110000"/>
              </a:lnSpc>
              <a:tabLst>
                <a:tab pos="5384800" algn="l"/>
              </a:tabLst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Validate 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files and crozzles</a:t>
            </a:r>
          </a:p>
          <a:p>
            <a:pPr marL="636270" lvl="1" indent="-334963">
              <a:lnSpc>
                <a:spcPct val="110000"/>
              </a:lnSpc>
              <a:tabLst>
                <a:tab pos="5384800" algn="l"/>
              </a:tabLst>
            </a:pP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Log issues</a:t>
            </a:r>
            <a:endParaRPr lang="en-AU" sz="2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20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Assessment Task </a:t>
            </a:r>
            <a:r>
              <a:rPr lang="en-GB" sz="4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 </a:t>
            </a:r>
            <a:r>
              <a:rPr lang="en-GB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– In Brief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 general, design </a:t>
            </a: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and 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develop: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24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unit tests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to evaluate your application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</a:t>
            </a:r>
            <a:r>
              <a:rPr lang="en-AU" sz="24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cloud application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to automatically create a crozzle, based on any list of words</a:t>
            </a:r>
            <a:endParaRPr lang="en-AU" sz="2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projects in your Visual Studio solution must be able to:</a:t>
            </a:r>
          </a:p>
          <a:p>
            <a:pPr marL="636270" lvl="1" indent="-334963">
              <a:lnSpc>
                <a:spcPct val="110000"/>
              </a:lnSpc>
              <a:tabLst>
                <a:tab pos="5384800" algn="l"/>
              </a:tabLst>
            </a:pP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Run </a:t>
            </a: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unit 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tests</a:t>
            </a:r>
            <a:endParaRPr lang="en-AU" sz="2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36270" lvl="1" indent="-334963">
              <a:lnSpc>
                <a:spcPct val="110000"/>
              </a:lnSpc>
              <a:tabLst>
                <a:tab pos="5384800" algn="l"/>
              </a:tabLst>
            </a:pP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Load </a:t>
            </a: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crozzle information from 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files</a:t>
            </a:r>
          </a:p>
          <a:p>
            <a:pPr marL="636270" lvl="1" indent="-334963">
              <a:lnSpc>
                <a:spcPct val="110000"/>
              </a:lnSpc>
              <a:tabLst>
                <a:tab pos="5384800" algn="l"/>
              </a:tabLst>
            </a:pP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Create a high scoring crozzle</a:t>
            </a:r>
          </a:p>
          <a:p>
            <a:pPr marL="636270" lvl="1" indent="-334963">
              <a:lnSpc>
                <a:spcPct val="110000"/>
              </a:lnSpc>
              <a:tabLst>
                <a:tab pos="5384800" algn="l"/>
              </a:tabLst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Compute the score of a 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crozzle</a:t>
            </a:r>
            <a:endParaRPr lang="en-AU" sz="2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36270" lvl="1" indent="-334963">
              <a:lnSpc>
                <a:spcPct val="110000"/>
              </a:lnSpc>
              <a:tabLst>
                <a:tab pos="5384800" algn="l"/>
              </a:tabLst>
            </a:pP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Save a </a:t>
            </a: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crozzle 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to a file</a:t>
            </a:r>
            <a:endParaRPr lang="en-AU" sz="2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77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Complexity of </a:t>
            </a:r>
            <a:r>
              <a:rPr lang="en-GB" sz="4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Assessments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above sounds easy when no constraints are applied.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 example, placing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 short words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into a grid of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size 10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by 10 is far too simple for a third year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programming student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Q - What </a:t>
            </a: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is 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a simple solution </a:t>
            </a: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that makes this problem easy to solve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?</a:t>
            </a: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A - Use the same word twice, clearly there will be a common letter for an intersection.</a:t>
            </a:r>
            <a:endParaRPr lang="en-AU" b="1" dirty="0">
              <a:solidFill>
                <a:srgbClr val="FF0000"/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endParaRPr lang="en-GB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Complexity of Assessments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Let’s increase the complexity by adding some constraints such as: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grid size is 10 by 10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each word must cross at most 2 other words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36270" lvl="1" indent="-334963">
              <a:lnSpc>
                <a:spcPct val="110000"/>
              </a:lnSpc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include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at least 2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horizontal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and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 vertical words</a:t>
            </a: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Q - Even </a:t>
            </a: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with these constraints, 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what can be a basic solution.</a:t>
            </a: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A - Create a stair case pattern.</a:t>
            </a:r>
            <a:endParaRPr lang="en-AU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27113"/>
              </p:ext>
            </p:extLst>
          </p:nvPr>
        </p:nvGraphicFramePr>
        <p:xfrm>
          <a:off x="7124700" y="4952999"/>
          <a:ext cx="2209800" cy="1771650"/>
        </p:xfrm>
        <a:graphic>
          <a:graphicData uri="http://schemas.openxmlformats.org/drawingml/2006/table">
            <a:tbl>
              <a:tblPr/>
              <a:tblGrid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</a:tblGrid>
              <a:tr h="14903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03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03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4903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4903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4903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4903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4903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4903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14903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5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Complexity of Assessments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Let’s further increase the complexity: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grid size is 10 by 10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words cannot be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repeated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36270" lvl="1" indent="-334963">
              <a:lnSpc>
                <a:spcPct val="110000"/>
              </a:lnSpc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words contain 5 or more characters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include 5 horizontal words and 5 vertical words</a:t>
            </a: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Q - Is </a:t>
            </a: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a solution 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possible?</a:t>
            </a: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A - You’ll </a:t>
            </a:r>
            <a:r>
              <a:rPr lang="en-AU" b="1" dirty="0">
                <a:solidFill>
                  <a:srgbClr val="FF0000"/>
                </a:solidFill>
                <a:latin typeface="Arial Narrow" pitchFamily="34" charset="0"/>
              </a:rPr>
              <a:t>need to rely on </a:t>
            </a: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computer </a:t>
            </a:r>
            <a:r>
              <a:rPr lang="en-AU" b="1" dirty="0">
                <a:solidFill>
                  <a:srgbClr val="FF0000"/>
                </a:solidFill>
                <a:latin typeface="Arial Narrow" pitchFamily="34" charset="0"/>
              </a:rPr>
              <a:t>science skills to solve this </a:t>
            </a: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problem.</a:t>
            </a:r>
            <a:endParaRPr lang="en-AU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7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Unit Contacts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Geelong and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Cloud (online)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Dr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Robert Dew (Unit chair)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rad@deakin.edu.au</a:t>
            </a:r>
          </a:p>
          <a:p>
            <a:pPr marL="636270" lvl="1" indent="-334963">
              <a:lnSpc>
                <a:spcPct val="110000"/>
              </a:lnSpc>
            </a:pP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Burwood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Dr Kevin Lee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kevin.lee@deakin.edu.au</a:t>
            </a:r>
            <a:endParaRPr lang="en-AU" sz="32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0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Complexity of Assessments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Let’s further increase the complexity: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grid size is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10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by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10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list of 1000 words, and words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cannot be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repeated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each word can cross many other words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each sequence of 2 or more characters must form a word from the given word list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compute the maximum score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Q - Is </a:t>
            </a: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a solution 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possible?</a:t>
            </a: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3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Complexity of Assessments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dirty="0">
                <a:latin typeface="Arial Narrow" pitchFamily="34" charset="0"/>
              </a:rPr>
              <a:t>Let’s consider the time </a:t>
            </a:r>
            <a:r>
              <a:rPr lang="en-AU" sz="3200" dirty="0" smtClean="0">
                <a:latin typeface="Arial Narrow" pitchFamily="34" charset="0"/>
              </a:rPr>
              <a:t>for </a:t>
            </a:r>
            <a:r>
              <a:rPr lang="en-AU" sz="3200" dirty="0">
                <a:latin typeface="Arial Narrow" pitchFamily="34" charset="0"/>
              </a:rPr>
              <a:t>a brute force solution.</a:t>
            </a:r>
          </a:p>
          <a:p>
            <a:pPr marL="773430" lvl="4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dirty="0">
                <a:latin typeface="Arial Narrow" pitchFamily="34" charset="0"/>
              </a:rPr>
              <a:t>Grid size = 10 x 10, so we have 100 grid elements</a:t>
            </a:r>
          </a:p>
          <a:p>
            <a:pPr marL="773430" lvl="4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dirty="0">
                <a:latin typeface="Arial Narrow" pitchFamily="34" charset="0"/>
              </a:rPr>
              <a:t>Each grid element can contain one of 27 items </a:t>
            </a:r>
            <a:br>
              <a:rPr lang="en-AU" sz="3200" dirty="0">
                <a:latin typeface="Arial Narrow" pitchFamily="34" charset="0"/>
              </a:rPr>
            </a:br>
            <a:r>
              <a:rPr lang="en-AU" sz="3200" dirty="0">
                <a:latin typeface="Arial Narrow" pitchFamily="34" charset="0"/>
              </a:rPr>
              <a:t>(26 letters, plus it can be empty).</a:t>
            </a:r>
          </a:p>
          <a:p>
            <a:pPr marL="773430" lvl="4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dirty="0">
                <a:latin typeface="Arial Narrow" pitchFamily="34" charset="0"/>
              </a:rPr>
              <a:t>The number of combinations </a:t>
            </a:r>
            <a:r>
              <a:rPr lang="en-AU" sz="3200" dirty="0" smtClean="0">
                <a:latin typeface="Arial Narrow" pitchFamily="34" charset="0"/>
              </a:rPr>
              <a:t>is</a:t>
            </a:r>
            <a:br>
              <a:rPr lang="en-AU" sz="3200" dirty="0" smtClean="0">
                <a:latin typeface="Arial Narrow" pitchFamily="34" charset="0"/>
              </a:rPr>
            </a:br>
            <a:r>
              <a:rPr lang="en-AU" sz="3200" dirty="0" smtClean="0">
                <a:latin typeface="Arial Narrow" pitchFamily="34" charset="0"/>
              </a:rPr>
              <a:t>27</a:t>
            </a:r>
            <a:r>
              <a:rPr lang="en-AU" sz="3200" baseline="-25000" dirty="0" smtClean="0">
                <a:latin typeface="Arial Narrow" pitchFamily="34" charset="0"/>
              </a:rPr>
              <a:t>1</a:t>
            </a:r>
            <a:r>
              <a:rPr lang="en-AU" sz="3200" dirty="0" smtClean="0">
                <a:latin typeface="Arial Narrow" pitchFamily="34" charset="0"/>
              </a:rPr>
              <a:t> x 27</a:t>
            </a:r>
            <a:r>
              <a:rPr lang="en-AU" sz="3200" baseline="-25000" dirty="0" smtClean="0">
                <a:latin typeface="Arial Narrow" pitchFamily="34" charset="0"/>
              </a:rPr>
              <a:t>2</a:t>
            </a:r>
            <a:r>
              <a:rPr lang="en-AU" sz="3200" dirty="0" smtClean="0">
                <a:latin typeface="Arial Narrow" pitchFamily="34" charset="0"/>
              </a:rPr>
              <a:t> x 27</a:t>
            </a:r>
            <a:r>
              <a:rPr lang="en-AU" sz="3200" baseline="-25000" dirty="0" smtClean="0">
                <a:latin typeface="Arial Narrow" pitchFamily="34" charset="0"/>
              </a:rPr>
              <a:t>3</a:t>
            </a:r>
            <a:r>
              <a:rPr lang="en-AU" sz="3200" dirty="0" smtClean="0">
                <a:latin typeface="Arial Narrow" pitchFamily="34" charset="0"/>
              </a:rPr>
              <a:t> x … x 27</a:t>
            </a:r>
            <a:r>
              <a:rPr lang="en-AU" sz="3200" baseline="-25000" dirty="0" smtClean="0">
                <a:latin typeface="Arial Narrow" pitchFamily="34" charset="0"/>
              </a:rPr>
              <a:t>100</a:t>
            </a:r>
            <a:r>
              <a:rPr lang="en-AU" sz="3200" dirty="0" smtClean="0">
                <a:latin typeface="Arial Narrow" pitchFamily="34" charset="0"/>
              </a:rPr>
              <a:t> = 27</a:t>
            </a:r>
            <a:r>
              <a:rPr lang="en-AU" sz="3200" baseline="30000" dirty="0" smtClean="0">
                <a:latin typeface="Arial Narrow" pitchFamily="34" charset="0"/>
              </a:rPr>
              <a:t>100</a:t>
            </a:r>
            <a:r>
              <a:rPr lang="en-AU" sz="3200" dirty="0" smtClean="0">
                <a:latin typeface="Arial Narrow" pitchFamily="34" charset="0"/>
              </a:rPr>
              <a:t> </a:t>
            </a:r>
            <a:r>
              <a:rPr lang="en-AU" sz="3200" dirty="0">
                <a:latin typeface="Arial Narrow" pitchFamily="34" charset="0"/>
              </a:rPr>
              <a:t>= 1.369 x 10</a:t>
            </a:r>
            <a:r>
              <a:rPr lang="en-AU" sz="3200" baseline="30000" dirty="0">
                <a:latin typeface="Arial Narrow" pitchFamily="34" charset="0"/>
              </a:rPr>
              <a:t>143</a:t>
            </a:r>
            <a:r>
              <a:rPr lang="en-AU" sz="3200" dirty="0">
                <a:latin typeface="Arial Narrow" pitchFamily="34" charset="0"/>
              </a:rPr>
              <a:t> </a:t>
            </a:r>
          </a:p>
          <a:p>
            <a:pPr marL="773430" lvl="4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dirty="0">
                <a:latin typeface="Arial Narrow" pitchFamily="34" charset="0"/>
              </a:rPr>
              <a:t>At 1 micro second per combination, it takes about</a:t>
            </a:r>
          </a:p>
          <a:p>
            <a:pPr marL="438467" lvl="4" indent="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AU" sz="3200" dirty="0">
                <a:latin typeface="Arial Narrow" pitchFamily="34" charset="0"/>
              </a:rPr>
              <a:t>			</a:t>
            </a:r>
            <a:r>
              <a:rPr lang="en-AU" sz="3200" b="1" dirty="0" smtClean="0">
                <a:latin typeface="Arial Narrow" pitchFamily="34" charset="0"/>
              </a:rPr>
              <a:t>4.34 </a:t>
            </a:r>
            <a:r>
              <a:rPr lang="en-AU" sz="3200" b="1" dirty="0">
                <a:latin typeface="Arial Narrow" pitchFamily="34" charset="0"/>
              </a:rPr>
              <a:t>x 10</a:t>
            </a:r>
            <a:r>
              <a:rPr lang="en-AU" sz="3200" b="1" baseline="30000" dirty="0">
                <a:latin typeface="Arial Narrow" pitchFamily="34" charset="0"/>
              </a:rPr>
              <a:t>129</a:t>
            </a:r>
            <a:r>
              <a:rPr lang="en-AU" sz="3200" b="1" dirty="0">
                <a:latin typeface="Arial Narrow" pitchFamily="34" charset="0"/>
              </a:rPr>
              <a:t> years</a:t>
            </a:r>
          </a:p>
          <a:p>
            <a:pPr marL="361950" indent="-334963">
              <a:lnSpc>
                <a:spcPct val="110000"/>
              </a:lnSpc>
            </a:pPr>
            <a:endParaRPr lang="en-AU" b="1" dirty="0" smtClean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00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Complexity of Assessments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dirty="0" smtClean="0">
                <a:latin typeface="Arial Narrow" pitchFamily="34" charset="0"/>
              </a:rPr>
              <a:t>During previous versions of SIT323, each student created a solution that executed on one machine. A few </a:t>
            </a:r>
            <a:r>
              <a:rPr lang="en-AU" sz="3200" dirty="0">
                <a:latin typeface="Arial Narrow" pitchFamily="34" charset="0"/>
              </a:rPr>
              <a:t>students attempted threads.</a:t>
            </a:r>
          </a:p>
          <a:p>
            <a:pPr marL="361950" lvl="2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dirty="0">
                <a:latin typeface="Arial Narrow" pitchFamily="34" charset="0"/>
              </a:rPr>
              <a:t>This year, 2018, your solution </a:t>
            </a:r>
            <a:r>
              <a:rPr lang="en-AU" sz="3200" dirty="0" smtClean="0">
                <a:latin typeface="Arial Narrow" pitchFamily="34" charset="0"/>
              </a:rPr>
              <a:t>will be cloud based by using:</a:t>
            </a:r>
          </a:p>
          <a:p>
            <a:pPr marL="572262" lvl="3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dirty="0" smtClean="0">
                <a:latin typeface="Arial Narrow" pitchFamily="34" charset="0"/>
              </a:rPr>
              <a:t>more than one VM to help solve the puzzle</a:t>
            </a:r>
          </a:p>
          <a:p>
            <a:pPr marL="572262" lvl="3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dirty="0" smtClean="0">
                <a:latin typeface="Arial Narrow" pitchFamily="34" charset="0"/>
              </a:rPr>
              <a:t>a load balancer</a:t>
            </a:r>
          </a:p>
          <a:p>
            <a:pPr marL="572262" lvl="3" indent="-334963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AU" sz="3200" dirty="0" smtClean="0">
                <a:latin typeface="Arial Narrow" pitchFamily="34" charset="0"/>
              </a:rPr>
              <a:t>a scaling group</a:t>
            </a:r>
            <a:endParaRPr lang="en-AU" sz="3200" dirty="0"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7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Plagiarism and Collusion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Ensure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you understand what these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are.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If you are penalised due to this, you effectively fail the unit.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If you are unsure, ask!</a:t>
            </a:r>
          </a:p>
          <a:p>
            <a:pPr marL="361950" indent="-334963">
              <a:lnSpc>
                <a:spcPct val="110000"/>
              </a:lnSpc>
            </a:pPr>
            <a:endParaRPr lang="en-GB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4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Where to from here?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Download the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‘Unit guide’ from the unit site.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Download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‘ULO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Percentages and Final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Results’.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Practicals starts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next week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(Week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).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Start Assessment Task 1 </a:t>
            </a:r>
            <a:r>
              <a:rPr lang="en-AU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now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Do not start a few days before the due date </a:t>
            </a:r>
            <a:b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 you will not have time.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Start thinking about Task 2.</a:t>
            </a: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83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Questions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3619499" y="3048000"/>
            <a:ext cx="6430899" cy="3200400"/>
          </a:xfrm>
        </p:spPr>
        <p:txBody>
          <a:bodyPr>
            <a:normAutofit/>
          </a:bodyPr>
          <a:lstStyle/>
          <a:p>
            <a:pPr marL="26987" indent="0">
              <a:lnSpc>
                <a:spcPct val="110000"/>
              </a:lnSpc>
              <a:buNone/>
            </a:pPr>
            <a:r>
              <a:rPr lang="en-GB" b="1" dirty="0">
                <a:solidFill>
                  <a:srgbClr val="0070C0"/>
                </a:solidFill>
                <a:latin typeface="Arial Narrow" pitchFamily="34" charset="0"/>
              </a:rPr>
              <a:t>See you next week!</a:t>
            </a:r>
            <a:endParaRPr lang="en-AU" sz="32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AU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About This Unit</a:t>
            </a:r>
            <a:endParaRPr lang="en-AU" sz="44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This unit is about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cloud application development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code testing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code standards</a:t>
            </a:r>
            <a:endParaRPr lang="en-AU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36270" lvl="1" indent="-334963">
              <a:lnSpc>
                <a:spcPct val="110000"/>
              </a:lnSpc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using an IDE, libraries, APIs and other coding resources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extending your software development portfolio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6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Unit Format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10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classes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10 practicals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2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assessment tasks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No examination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Blackboard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Collaborate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sessions for Cloud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(online) students – details TBA</a:t>
            </a: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4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Class Topics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41337" indent="-514350">
              <a:lnSpc>
                <a:spcPct val="110000"/>
              </a:lnSpc>
              <a:buFont typeface="+mj-lt"/>
              <a:buAutoNum type="arabicPeriod"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Introduction</a:t>
            </a:r>
          </a:p>
          <a:p>
            <a:pPr marL="541337" indent="-514350">
              <a:lnSpc>
                <a:spcPct val="110000"/>
              </a:lnSpc>
              <a:buFont typeface="+mj-lt"/>
              <a:buAutoNum type="arabicPeriod"/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Validation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41337" indent="-514350">
              <a:lnSpc>
                <a:spcPct val="110000"/>
              </a:lnSpc>
              <a:buFont typeface="+mj-lt"/>
              <a:buAutoNum type="arabicPeriod"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Assertions and Unit Testing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41337" indent="-514350">
              <a:lnSpc>
                <a:spcPct val="110000"/>
              </a:lnSpc>
              <a:buFont typeface="+mj-lt"/>
              <a:buAutoNum type="arabicPeriod"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Conventions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41337" indent="-514350">
              <a:lnSpc>
                <a:spcPct val="110000"/>
              </a:lnSpc>
              <a:buFont typeface="+mj-lt"/>
              <a:buAutoNum type="arabicPeriod"/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Optimisation Algorithms</a:t>
            </a:r>
          </a:p>
          <a:p>
            <a:pPr marL="541337" indent="-514350">
              <a:lnSpc>
                <a:spcPct val="110000"/>
              </a:lnSpc>
              <a:buFont typeface="+mj-lt"/>
              <a:buAutoNum type="arabicPeriod"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Cloud Applications</a:t>
            </a:r>
          </a:p>
          <a:p>
            <a:pPr marL="541337" indent="-514350">
              <a:lnSpc>
                <a:spcPct val="110000"/>
              </a:lnSpc>
              <a:buFont typeface="+mj-lt"/>
              <a:buAutoNum type="arabicPeriod"/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Cloud Applications</a:t>
            </a: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41337" indent="-514350">
              <a:lnSpc>
                <a:spcPct val="110000"/>
              </a:lnSpc>
              <a:buFont typeface="+mj-lt"/>
              <a:buAutoNum type="arabicPeriod"/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Cloud Applications</a:t>
            </a:r>
          </a:p>
          <a:p>
            <a:pPr marL="541337" indent="-514350">
              <a:lnSpc>
                <a:spcPct val="110000"/>
              </a:lnSpc>
              <a:buFont typeface="+mj-lt"/>
              <a:buAutoNum type="arabicPeriod"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Coupling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and Writing Good Interfaces</a:t>
            </a:r>
          </a:p>
          <a:p>
            <a:pPr marL="541337" indent="-514350">
              <a:lnSpc>
                <a:spcPct val="110000"/>
              </a:lnSpc>
              <a:buFont typeface="+mj-lt"/>
              <a:buAutoNum type="arabicPeriod"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Cohesion</a:t>
            </a: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3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Practicals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Practicals will be run like workshops, these will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Move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you towards </a:t>
            </a:r>
            <a:r>
              <a:rPr lang="en-AU" sz="32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developing your </a:t>
            </a:r>
            <a:r>
              <a:rPr lang="en-AU" sz="3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application</a:t>
            </a:r>
            <a:endParaRPr lang="en-AU" sz="3200" b="1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Help you develop and use </a:t>
            </a:r>
            <a:r>
              <a:rPr lang="en-AU" sz="3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unit tests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Refresh </a:t>
            </a: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your </a:t>
            </a:r>
            <a:r>
              <a:rPr lang="en-AU" sz="32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coding skills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Refresh your </a:t>
            </a:r>
            <a:r>
              <a:rPr lang="en-AU" sz="32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IDE skills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Help you </a:t>
            </a:r>
            <a:r>
              <a:rPr lang="en-AU" sz="3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conform to coding </a:t>
            </a:r>
            <a:r>
              <a:rPr lang="en-AU" sz="3200" b="1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standards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Develop your </a:t>
            </a:r>
            <a:r>
              <a:rPr lang="en-AU" sz="3200" b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portfolio</a:t>
            </a:r>
            <a:endParaRPr lang="en-AU" sz="3200" b="1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9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Assessment Tasks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Two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programming tasks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(40%, 60%)</a:t>
            </a:r>
          </a:p>
          <a:p>
            <a:pPr marL="636270" lvl="1" indent="-334963">
              <a:lnSpc>
                <a:spcPct val="110000"/>
              </a:lnSpc>
              <a:tabLst>
                <a:tab pos="2157413" algn="l"/>
              </a:tabLst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Task 1:	validate puzzle files</a:t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	load, display, and validate a puzzle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636270" lvl="1" indent="-334963">
              <a:lnSpc>
                <a:spcPct val="110000"/>
              </a:lnSpc>
              <a:tabLst>
                <a:tab pos="2157413" algn="l"/>
              </a:tabLst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Task 2:	load puzzle requirements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from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files</a:t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	create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cloud application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to create a puzzle</a:t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	compute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score of a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puzzle</a:t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	save a puzzle</a:t>
            </a: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Together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, these will help you increase your software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portfolio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4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Unit Site Resources</a:t>
            </a:r>
            <a:endParaRPr lang="en-AU" sz="4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Resources are organised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into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5 main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folders</a:t>
            </a:r>
          </a:p>
          <a:p>
            <a:pPr marL="815657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Unit Information</a:t>
            </a:r>
          </a:p>
          <a:p>
            <a:pPr marL="883158" lvl="2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Unit Guide, Weekly Timetable, …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815657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Assessment</a:t>
            </a:r>
          </a:p>
          <a:p>
            <a:pPr marL="883158" lvl="2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Programming Task 1 and 2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815657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Weekly Resources</a:t>
            </a:r>
          </a:p>
          <a:p>
            <a:pPr marL="883158" lvl="2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Class slides, Practicals</a:t>
            </a:r>
          </a:p>
          <a:p>
            <a:pPr marL="815657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Echo System</a:t>
            </a:r>
            <a:endParaRPr lang="en-GB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883158" lvl="2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Class recordings from Burwood, Melbourne and Waurn Ponds, Geelong</a:t>
            </a:r>
          </a:p>
          <a:p>
            <a:pPr marL="815657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AU" sz="32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Bb Collaborate</a:t>
            </a:r>
            <a:endParaRPr lang="en-GB" sz="32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883158" lvl="2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Online sessions for Cloud students, organised and run by Robert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2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24968</TotalTime>
  <Words>1496</Words>
  <Application>Microsoft Office PowerPoint</Application>
  <PresentationFormat>35mm Slides</PresentationFormat>
  <Paragraphs>471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 Narrow</vt:lpstr>
      <vt:lpstr>Calibri</vt:lpstr>
      <vt:lpstr>Gill Sans MT</vt:lpstr>
      <vt:lpstr>Times</vt:lpstr>
      <vt:lpstr>Verdana</vt:lpstr>
      <vt:lpstr>Wingdings 2</vt:lpstr>
      <vt:lpstr>Custom Design</vt:lpstr>
      <vt:lpstr>Solstice</vt:lpstr>
      <vt:lpstr>SIT323 Cloud Application Development</vt:lpstr>
      <vt:lpstr>Contents</vt:lpstr>
      <vt:lpstr>Unit Contacts</vt:lpstr>
      <vt:lpstr>About This Unit</vt:lpstr>
      <vt:lpstr>Unit Format</vt:lpstr>
      <vt:lpstr>Class Topics</vt:lpstr>
      <vt:lpstr>Practicals</vt:lpstr>
      <vt:lpstr>Assessment Tasks</vt:lpstr>
      <vt:lpstr>Unit Site Resources</vt:lpstr>
      <vt:lpstr>Readings</vt:lpstr>
      <vt:lpstr>Expectations</vt:lpstr>
      <vt:lpstr>Expectations</vt:lpstr>
      <vt:lpstr>Practical Expectations</vt:lpstr>
      <vt:lpstr>Practical Expectations</vt:lpstr>
      <vt:lpstr>Theme for 2018 – Word Games/Puzzles</vt:lpstr>
      <vt:lpstr>Theme for 2018 – Word Games/Puzzles</vt:lpstr>
      <vt:lpstr>Theme for 2018 – Word Games/Puzzles</vt:lpstr>
      <vt:lpstr>Theme for 2018 – Word Games/Puzzles</vt:lpstr>
      <vt:lpstr>Theme for 2018 – Word Games/Puzzles</vt:lpstr>
      <vt:lpstr>Theme for 2018 – Word Games/Puzzles</vt:lpstr>
      <vt:lpstr>Theme for 2018 – Word Games/Puzzles</vt:lpstr>
      <vt:lpstr>Theme for 2018 – Word Games/Puzzles</vt:lpstr>
      <vt:lpstr>Theme for 2018 – Word Games/Puzzles</vt:lpstr>
      <vt:lpstr>Theme for 2018 – Word Games/Puzzles</vt:lpstr>
      <vt:lpstr>Assessment Task 1 – In Brief</vt:lpstr>
      <vt:lpstr>Assessment Task 2 – In Brief</vt:lpstr>
      <vt:lpstr>Complexity of Assessments</vt:lpstr>
      <vt:lpstr>Complexity of Assessments</vt:lpstr>
      <vt:lpstr>Complexity of Assessments</vt:lpstr>
      <vt:lpstr>Complexity of Assessments</vt:lpstr>
      <vt:lpstr>Complexity of Assessments</vt:lpstr>
      <vt:lpstr>Complexity of Assessments</vt:lpstr>
      <vt:lpstr>Plagiarism and Collusion</vt:lpstr>
      <vt:lpstr>Where to from here?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Deakin University</dc:creator>
  <cp:lastModifiedBy>Robert Dew</cp:lastModifiedBy>
  <cp:revision>590</cp:revision>
  <cp:lastPrinted>2013-08-05T02:32:10Z</cp:lastPrinted>
  <dcterms:created xsi:type="dcterms:W3CDTF">2003-03-18T04:51:25Z</dcterms:created>
  <dcterms:modified xsi:type="dcterms:W3CDTF">2018-07-10T05:26:48Z</dcterms:modified>
</cp:coreProperties>
</file>