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28"/>
  </p:notesMasterIdLst>
  <p:sldIdLst>
    <p:sldId id="256" r:id="rId3"/>
    <p:sldId id="258" r:id="rId4"/>
    <p:sldId id="270" r:id="rId5"/>
    <p:sldId id="263" r:id="rId6"/>
    <p:sldId id="271" r:id="rId7"/>
    <p:sldId id="272" r:id="rId8"/>
    <p:sldId id="273" r:id="rId9"/>
    <p:sldId id="274" r:id="rId10"/>
    <p:sldId id="277" r:id="rId11"/>
    <p:sldId id="279" r:id="rId12"/>
    <p:sldId id="280" r:id="rId13"/>
    <p:sldId id="281" r:id="rId14"/>
    <p:sldId id="286" r:id="rId15"/>
    <p:sldId id="282" r:id="rId16"/>
    <p:sldId id="291" r:id="rId17"/>
    <p:sldId id="292" r:id="rId18"/>
    <p:sldId id="294" r:id="rId19"/>
    <p:sldId id="296" r:id="rId20"/>
    <p:sldId id="299" r:id="rId21"/>
    <p:sldId id="298" r:id="rId22"/>
    <p:sldId id="295" r:id="rId23"/>
    <p:sldId id="302" r:id="rId24"/>
    <p:sldId id="297" r:id="rId25"/>
    <p:sldId id="300" r:id="rId26"/>
    <p:sldId id="301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8" y="34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202B8-BB6E-44F6-A833-DCCEB8D2A577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54320-283F-41AA-B372-1EEBAFF18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9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9144000" cy="103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30" y="2730500"/>
            <a:ext cx="2695575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7429"/>
            <a:ext cx="1943100" cy="4922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8" y="157429"/>
            <a:ext cx="5678487" cy="4922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99915"/>
            <a:ext cx="7406640" cy="1226820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541720"/>
            <a:ext cx="7406640" cy="14605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98A2F-3E78-430B-AE39-46855B1941F5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6627-CEC3-49E9-B01B-24729A7864C9}" type="slidenum">
              <a:rPr lang="en-AU" smtClean="0"/>
              <a:t>‹#›</a:t>
            </a:fld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921433" y="1178168"/>
            <a:ext cx="210312" cy="17526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120847"/>
            <a:ext cx="64008" cy="533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98A2F-3E78-430B-AE39-46855B1941F5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6627-CEC3-49E9-B01B-24729A7864C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5"/>
            <a:ext cx="6858000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166937"/>
            <a:ext cx="6400800" cy="1905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89000"/>
            <a:ext cx="6400800" cy="1258093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98A2F-3E78-430B-AE39-46855B1941F5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6627-CEC3-49E9-B01B-24729A7864C9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345547"/>
            <a:ext cx="210312" cy="17526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288225"/>
            <a:ext cx="64008" cy="533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525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270000"/>
            <a:ext cx="3657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270000"/>
            <a:ext cx="3657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98A2F-3E78-430B-AE39-46855B1941F5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6627-CEC3-49E9-B01B-24729A7864C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0280"/>
            <a:ext cx="8229600" cy="9525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3565"/>
            <a:ext cx="4023360" cy="5334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73565"/>
            <a:ext cx="4023360" cy="5334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807780"/>
            <a:ext cx="4023360" cy="3429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807780"/>
            <a:ext cx="4023360" cy="3429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98A2F-3E78-430B-AE39-46855B1941F5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6627-CEC3-49E9-B01B-24729A7864C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525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98A2F-3E78-430B-AE39-46855B1941F5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6627-CEC3-49E9-B01B-24729A7864C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715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98A2F-3E78-430B-AE39-46855B1941F5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6627-CEC3-49E9-B01B-24729A7864C9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5"/>
            <a:ext cx="73152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648"/>
            <a:ext cx="3810000" cy="968375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72470"/>
            <a:ext cx="3810000" cy="58208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78000"/>
            <a:ext cx="8153400" cy="3327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98A2F-3E78-430B-AE39-46855B1941F5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6627-CEC3-49E9-B01B-24729A7864C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89000"/>
            <a:ext cx="2743200" cy="16510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98A2F-3E78-430B-AE39-46855B1941F5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6627-CEC3-49E9-B01B-24729A7864C9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62000" y="889000"/>
            <a:ext cx="4572000" cy="3810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952503"/>
            <a:ext cx="4419600" cy="2928776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95284"/>
            <a:ext cx="685800" cy="17025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80655"/>
            <a:ext cx="649224" cy="17025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4419600" cy="635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98A2F-3E78-430B-AE39-46855B1941F5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6627-CEC3-49E9-B01B-24729A7864C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866"/>
            <a:ext cx="1828800" cy="48762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28867"/>
            <a:ext cx="55626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98A2F-3E78-430B-AE39-46855B1941F5}" type="datetimeFigureOut">
              <a:rPr lang="en-AU" smtClean="0"/>
              <a:t>24/07/2018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6627-CEC3-49E9-B01B-24729A7864C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7782"/>
            <a:ext cx="3810000" cy="37822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7782"/>
            <a:ext cx="3810000" cy="37822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57428"/>
            <a:ext cx="7772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7782"/>
            <a:ext cx="7772400" cy="378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48430" y="2730500"/>
            <a:ext cx="2695575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8748713" y="5384271"/>
            <a:ext cx="63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BE3F8FCE-83F9-4E5F-AA07-0BB6B10071DE}" type="slidenum">
              <a:rPr lang="en-AU" sz="200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AU" sz="20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79935"/>
            <a:ext cx="1638887" cy="1365739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7585"/>
            <a:ext cx="1702191" cy="141849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879231"/>
            <a:ext cx="1125717" cy="918853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5"/>
            <a:ext cx="8131127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28865"/>
            <a:ext cx="7498080" cy="9525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206500"/>
            <a:ext cx="7498080" cy="40005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5254625"/>
            <a:ext cx="2133600" cy="396875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7/24/2018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5254625"/>
            <a:ext cx="2895600" cy="3968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5254625"/>
            <a:ext cx="457200" cy="396875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5"/>
            <a:ext cx="73152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2532(v=vs.120).aspx" TargetMode="External"/><Relationship Id="rId2" Type="http://schemas.openxmlformats.org/officeDocument/2006/relationships/hyperlink" Target="https://msdn.microsoft.com/en-au/library/hh694602(v=vs.120).aspx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4400" dirty="0">
                <a:latin typeface="Arial Narrow" pitchFamily="34" charset="0"/>
              </a:rPr>
              <a:t>SIT323</a:t>
            </a:r>
            <a:br>
              <a:rPr lang="en-AU" sz="4400" dirty="0">
                <a:latin typeface="Arial Narrow" pitchFamily="34" charset="0"/>
              </a:rPr>
            </a:br>
            <a:r>
              <a:rPr lang="en-AU" sz="4400" dirty="0" smtClean="0">
                <a:latin typeface="Arial Narrow" pitchFamily="34" charset="0"/>
              </a:rPr>
              <a:t>Cloud Application Development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Class </a:t>
            </a: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3 </a:t>
            </a: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– Assertions and Unit Testing</a:t>
            </a:r>
            <a:endParaRPr lang="en-A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kern="0" dirty="0">
                <a:solidFill>
                  <a:srgbClr val="4F261E"/>
                </a:solidFill>
                <a:effectLst/>
                <a:latin typeface="Arial Narrow"/>
              </a:rPr>
              <a:t>Adding two time values (</a:t>
            </a:r>
            <a:r>
              <a:rPr lang="en-AU" sz="3200" kern="0" dirty="0" err="1">
                <a:solidFill>
                  <a:srgbClr val="4F261E"/>
                </a:solidFill>
                <a:effectLst/>
                <a:latin typeface="Arial Narrow"/>
              </a:rPr>
              <a:t>hh:mm:ss</a:t>
            </a:r>
            <a:r>
              <a:rPr lang="en-AU" sz="3200" kern="0" dirty="0">
                <a:solidFill>
                  <a:srgbClr val="4F261E"/>
                </a:solidFill>
                <a:effectLst/>
                <a:latin typeface="Arial Narrow"/>
              </a:rPr>
              <a:t>) </a:t>
            </a:r>
            <a:r>
              <a:rPr lang="en-AU" sz="3200" kern="0" dirty="0" smtClean="0">
                <a:solidFill>
                  <a:srgbClr val="4F261E"/>
                </a:solidFill>
                <a:effectLst/>
                <a:latin typeface="Arial Narrow"/>
              </a:rPr>
              <a:t>– An algorithm</a:t>
            </a:r>
            <a:endParaRPr lang="en-AU" sz="36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10</a:t>
            </a:fld>
            <a:endParaRPr lang="en-AU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210816"/>
            <a:ext cx="2518420" cy="4166964"/>
          </a:xfrm>
          <a:prstGeom prst="rect">
            <a:avLst/>
          </a:prstGeom>
          <a:noFill/>
          <a:ln>
            <a:solidFill>
              <a:srgbClr val="909082"/>
            </a:solidFill>
          </a:ln>
        </p:spPr>
        <p:txBody>
          <a:bodyPr>
            <a:normAutofit/>
          </a:bodyPr>
          <a:lstStyle/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 err="1">
                <a:solidFill>
                  <a:srgbClr val="4F261E"/>
                </a:solidFill>
                <a:latin typeface="Arial Narrow"/>
              </a:rPr>
              <a:t>AddTimes</a:t>
            </a: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(t1, t2, t3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)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	</a:t>
            </a:r>
            <a:r>
              <a:rPr lang="en-AU" sz="2000" kern="0" dirty="0" smtClean="0">
                <a:solidFill>
                  <a:srgbClr val="00B050"/>
                </a:solidFill>
                <a:latin typeface="Arial Narrow"/>
              </a:rPr>
              <a:t>// compute seconds</a:t>
            </a:r>
            <a:endParaRPr lang="en-AU" sz="2000" kern="0" dirty="0">
              <a:solidFill>
                <a:srgbClr val="00B050"/>
              </a:solidFill>
              <a:latin typeface="Arial Narrow"/>
            </a:endParaRP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sec = t1.sec +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t2.sec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IF sec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&gt;= </a:t>
            </a: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60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THEN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        </a:t>
            </a: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sec = sec – 60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m </a:t>
            </a: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=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1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    ELSE</a:t>
            </a: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        m </a:t>
            </a: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=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0</a:t>
            </a: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    </a:t>
            </a: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ENDIF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627140" y="1210816"/>
            <a:ext cx="2817068" cy="4166964"/>
          </a:xfrm>
          <a:prstGeom prst="rect">
            <a:avLst/>
          </a:prstGeom>
          <a:noFill/>
          <a:ln w="9525">
            <a:solidFill>
              <a:srgbClr val="90908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	</a:t>
            </a:r>
            <a:r>
              <a:rPr lang="en-AU" sz="2000" kern="0" dirty="0">
                <a:solidFill>
                  <a:srgbClr val="00B050"/>
                </a:solidFill>
                <a:latin typeface="Arial Narrow"/>
              </a:rPr>
              <a:t>// compute </a:t>
            </a:r>
            <a:r>
              <a:rPr lang="en-AU" sz="2000" kern="0" dirty="0" smtClean="0">
                <a:solidFill>
                  <a:srgbClr val="00B050"/>
                </a:solidFill>
                <a:latin typeface="Arial Narrow"/>
              </a:rPr>
              <a:t>minutes</a:t>
            </a:r>
            <a:endParaRPr lang="en-AU" sz="2000" kern="0" dirty="0" smtClean="0">
              <a:solidFill>
                <a:srgbClr val="4F261E"/>
              </a:solidFill>
              <a:latin typeface="Arial Narrow"/>
            </a:endParaRP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   </a:t>
            </a: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min = t1.min +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t2.min + m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</a:rPr>
              <a:t>   IF min &gt;= 60 </a:t>
            </a: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THEN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min = min –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60</a:t>
            </a: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h = </a:t>
            </a: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1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</a:rPr>
              <a:t>  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ELSE</a:t>
            </a: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h = 0</a:t>
            </a: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marR="0" lvl="0" indent="-174625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</a:rPr>
              <a:t>   ENDIF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09320" y="1210816"/>
            <a:ext cx="2383160" cy="4166964"/>
          </a:xfrm>
          <a:prstGeom prst="rect">
            <a:avLst/>
          </a:prstGeom>
          <a:noFill/>
          <a:ln w="9525">
            <a:solidFill>
              <a:srgbClr val="90908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	</a:t>
            </a:r>
            <a:r>
              <a:rPr lang="en-AU" sz="2000" kern="0" dirty="0">
                <a:solidFill>
                  <a:srgbClr val="00B050"/>
                </a:solidFill>
                <a:latin typeface="Arial Narrow"/>
              </a:rPr>
              <a:t>// compute hours</a:t>
            </a: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hr = t1.hr + t2.hr +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h</a:t>
            </a: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IF hr &gt;= 24 THEN</a:t>
            </a: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hr = hr – 24</a:t>
            </a: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</a:t>
            </a:r>
            <a:r>
              <a:rPr lang="en-AU" sz="2000" kern="0" dirty="0" smtClean="0">
                <a:solidFill>
                  <a:srgbClr val="4F261E"/>
                </a:solidFill>
                <a:latin typeface="Arial Narrow"/>
              </a:rPr>
              <a:t>ENDIF</a:t>
            </a: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indent="-1746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	</a:t>
            </a:r>
            <a:r>
              <a:rPr lang="en-AU" sz="2000" kern="0" dirty="0">
                <a:solidFill>
                  <a:srgbClr val="00B050"/>
                </a:solidFill>
                <a:latin typeface="Arial Narrow"/>
              </a:rPr>
              <a:t>// </a:t>
            </a:r>
            <a:r>
              <a:rPr lang="en-AU" sz="2000" kern="0" dirty="0" smtClean="0">
                <a:solidFill>
                  <a:srgbClr val="00B050"/>
                </a:solidFill>
                <a:latin typeface="Arial Narrow"/>
              </a:rPr>
              <a:t>store results</a:t>
            </a: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marR="0" lvl="0" indent="-17462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   t3.sec = sec</a:t>
            </a:r>
          </a:p>
          <a:p>
            <a:pPr marL="174625" marR="0" lvl="0" indent="-17462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   t3.min = min</a:t>
            </a:r>
          </a:p>
          <a:p>
            <a:pPr marL="174625" marR="0" lvl="0" indent="-17462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   t3.hr = </a:t>
            </a:r>
            <a:r>
              <a:rPr kumimoji="0" lang="en-A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hr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rgbClr val="4F261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pPr marL="174625" marR="0" lvl="0" indent="-17462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9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1475656" y="2155846"/>
            <a:ext cx="784136" cy="29884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39750" indent="-539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800" kern="0" dirty="0" smtClean="0">
                <a:solidFill>
                  <a:srgbClr val="0070C0"/>
                </a:solidFill>
                <a:latin typeface="Arial Narrow"/>
              </a:rPr>
              <a:t> </a:t>
            </a:r>
          </a:p>
          <a:p>
            <a:pPr marL="539750" indent="-539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8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8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8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8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kern="0" dirty="0">
                <a:solidFill>
                  <a:srgbClr val="4F261E"/>
                </a:solidFill>
                <a:effectLst/>
                <a:latin typeface="Arial Narrow"/>
              </a:rPr>
              <a:t>Adding two time values (</a:t>
            </a:r>
            <a:r>
              <a:rPr lang="en-AU" sz="3200" kern="0" dirty="0" err="1">
                <a:solidFill>
                  <a:srgbClr val="4F261E"/>
                </a:solidFill>
                <a:effectLst/>
                <a:latin typeface="Arial Narrow"/>
              </a:rPr>
              <a:t>hh:mm:ss</a:t>
            </a:r>
            <a:r>
              <a:rPr lang="en-AU" sz="3200" kern="0" dirty="0">
                <a:solidFill>
                  <a:srgbClr val="4F261E"/>
                </a:solidFill>
                <a:effectLst/>
                <a:latin typeface="Arial Narrow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AU" sz="2800" b="1" u="sng" kern="0" dirty="0" smtClean="0">
                <a:solidFill>
                  <a:srgbClr val="4F261E"/>
                </a:solidFill>
                <a:latin typeface="Arial Narrow"/>
              </a:rPr>
              <a:t>Preconditions</a:t>
            </a:r>
          </a:p>
          <a:p>
            <a:pPr mar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What </a:t>
            </a:r>
            <a:r>
              <a:rPr lang="en-AU" sz="2800" kern="0" dirty="0" smtClean="0">
                <a:solidFill>
                  <a:srgbClr val="0070C0"/>
                </a:solidFill>
                <a:latin typeface="Arial Narrow"/>
              </a:rPr>
              <a:t>pre-conditions </a:t>
            </a: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can you think of?</a:t>
            </a:r>
          </a:p>
          <a:p>
            <a:pPr marL="627063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0 &lt;= t1.sec &lt; 60</a:t>
            </a:r>
          </a:p>
          <a:p>
            <a:pPr marL="627063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0 &lt;= t1.min &lt; 60</a:t>
            </a:r>
          </a:p>
          <a:p>
            <a:pPr marL="627063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0 &lt;= t1.hr &lt; 24</a:t>
            </a:r>
          </a:p>
          <a:p>
            <a:pPr marL="627063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0 &lt;= t2.sec &lt; 60</a:t>
            </a:r>
          </a:p>
          <a:p>
            <a:pPr marL="627063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0 &lt;= t2.min &lt; 60</a:t>
            </a:r>
          </a:p>
          <a:p>
            <a:pPr marL="627063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0 &lt;= t2.hr &lt; </a:t>
            </a:r>
            <a:r>
              <a:rPr lang="en-AU" sz="2800" kern="0" dirty="0" smtClean="0">
                <a:solidFill>
                  <a:srgbClr val="0070C0"/>
                </a:solidFill>
                <a:latin typeface="Arial Narrow"/>
              </a:rPr>
              <a:t>24</a:t>
            </a:r>
            <a:endParaRPr lang="en-AU" sz="2800" kern="0" dirty="0">
              <a:solidFill>
                <a:srgbClr val="0070C0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02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1475656" y="1866806"/>
            <a:ext cx="784136" cy="298849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39750" indent="-53975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400" kern="0" dirty="0" smtClean="0">
                <a:solidFill>
                  <a:srgbClr val="0070C0"/>
                </a:solidFill>
                <a:latin typeface="Arial Narrow"/>
              </a:rPr>
              <a:t> </a:t>
            </a:r>
          </a:p>
          <a:p>
            <a:pPr marL="539750" indent="-53975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4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4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4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4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4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4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4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4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4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4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4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4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4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000" kern="0" dirty="0">
              <a:solidFill>
                <a:srgbClr val="0070C0"/>
              </a:solidFill>
              <a:latin typeface="Arial Narro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kern="0" dirty="0">
                <a:solidFill>
                  <a:srgbClr val="4F261E"/>
                </a:solidFill>
                <a:effectLst/>
                <a:latin typeface="Arial Narrow"/>
              </a:rPr>
              <a:t>Adding two time values (</a:t>
            </a:r>
            <a:r>
              <a:rPr lang="en-AU" sz="3200" kern="0" dirty="0" err="1">
                <a:solidFill>
                  <a:srgbClr val="4F261E"/>
                </a:solidFill>
                <a:effectLst/>
                <a:latin typeface="Arial Narrow"/>
              </a:rPr>
              <a:t>hh:mm:ss</a:t>
            </a:r>
            <a:r>
              <a:rPr lang="en-AU" sz="3200" kern="0" dirty="0">
                <a:solidFill>
                  <a:srgbClr val="4F261E"/>
                </a:solidFill>
                <a:effectLst/>
                <a:latin typeface="Arial Narrow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AU" sz="2400" b="1" u="sng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Postconditions</a:t>
            </a: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04975" algn="l"/>
              </a:tabLst>
            </a:pPr>
            <a:r>
              <a:rPr lang="en-AU" sz="2400" kern="0" dirty="0">
                <a:solidFill>
                  <a:srgbClr val="0070C0"/>
                </a:solidFill>
                <a:latin typeface="Arial Narrow"/>
              </a:rPr>
              <a:t>What </a:t>
            </a:r>
            <a:r>
              <a:rPr lang="en-AU" sz="2400" kern="0" dirty="0" smtClean="0">
                <a:solidFill>
                  <a:srgbClr val="0070C0"/>
                </a:solidFill>
                <a:latin typeface="Arial Narrow"/>
              </a:rPr>
              <a:t>post-conditions </a:t>
            </a:r>
            <a:r>
              <a:rPr lang="en-AU" sz="2400" kern="0" dirty="0">
                <a:solidFill>
                  <a:srgbClr val="0070C0"/>
                </a:solidFill>
                <a:latin typeface="Arial Narrow"/>
              </a:rPr>
              <a:t>can you think of?</a:t>
            </a:r>
          </a:p>
          <a:p>
            <a:pPr marL="539750" lv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04975" algn="l"/>
              </a:tabLst>
            </a:pPr>
            <a:r>
              <a:rPr lang="en-AU" sz="2400" dirty="0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0 </a:t>
            </a:r>
            <a:r>
              <a:rPr lang="en-AU" sz="2400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&lt;= t3.sec &lt; 60</a:t>
            </a:r>
          </a:p>
          <a:p>
            <a:pPr marL="539750" lv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04975" algn="l"/>
              </a:tabLst>
            </a:pPr>
            <a:r>
              <a:rPr lang="en-AU" sz="2400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0 &lt;= t3.min &lt; 60</a:t>
            </a:r>
          </a:p>
          <a:p>
            <a:pPr marL="539750" lv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04975" algn="l"/>
              </a:tabLst>
            </a:pPr>
            <a:r>
              <a:rPr lang="en-AU" sz="2400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0 &lt;= t3.hr &lt; 24</a:t>
            </a:r>
          </a:p>
          <a:p>
            <a:pPr marL="539750" lv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04975" algn="l"/>
              </a:tabLst>
            </a:pPr>
            <a:r>
              <a:rPr lang="en-AU" sz="2400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t1 did not change</a:t>
            </a:r>
          </a:p>
          <a:p>
            <a:pPr marL="539750" lv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04975" algn="l"/>
              </a:tabLst>
            </a:pPr>
            <a:r>
              <a:rPr lang="en-AU" sz="2400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t2 did not change</a:t>
            </a:r>
          </a:p>
          <a:p>
            <a:pPr marL="539750" lv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04975" algn="l"/>
              </a:tabLst>
            </a:pPr>
            <a:r>
              <a:rPr lang="en-AU" sz="2400" dirty="0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t3.sec </a:t>
            </a:r>
            <a:r>
              <a:rPr lang="en-AU" sz="2400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=	(t1.sec + t2.sec) mod 60</a:t>
            </a:r>
          </a:p>
          <a:p>
            <a:pPr marL="539750" lv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04975" algn="l"/>
              </a:tabLst>
            </a:pPr>
            <a:r>
              <a:rPr lang="en-AU" sz="2400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t3.min =	((t1.sec + t2.sec) / 60 + t1.min + t2.min) mod 60</a:t>
            </a:r>
          </a:p>
          <a:p>
            <a:pPr marL="539750" lv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04975" algn="l"/>
              </a:tabLst>
            </a:pPr>
            <a:r>
              <a:rPr lang="en-AU" sz="2400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t3.hr =	(((t1.sec + t2.sec) / 60 + t1.min + t2.min) / 60 +</a:t>
            </a:r>
            <a:br>
              <a:rPr lang="en-AU" sz="2400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</a:br>
            <a:r>
              <a:rPr lang="en-AU" sz="2400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	t1.hr + t2.hr) mod </a:t>
            </a:r>
            <a:r>
              <a:rPr lang="en-AU" sz="2400" dirty="0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24</a:t>
            </a:r>
            <a:endParaRPr lang="en-AU" sz="2400" dirty="0">
              <a:solidFill>
                <a:srgbClr val="0070C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12</a:t>
            </a:fld>
            <a:endParaRPr lang="en-AU" dirty="0"/>
          </a:p>
        </p:txBody>
      </p:sp>
      <p:sp>
        <p:nvSpPr>
          <p:cNvPr id="7" name="Cloud Callout 6"/>
          <p:cNvSpPr/>
          <p:nvPr/>
        </p:nvSpPr>
        <p:spPr>
          <a:xfrm>
            <a:off x="5076056" y="1777380"/>
            <a:ext cx="3897680" cy="1800200"/>
          </a:xfrm>
          <a:prstGeom prst="cloudCallou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8" algn="ctr">
              <a:lnSpc>
                <a:spcPct val="110000"/>
              </a:lnSpc>
            </a:pPr>
            <a:r>
              <a:rPr lang="en-AU" sz="2400" dirty="0" smtClean="0">
                <a:solidFill>
                  <a:schemeClr val="bg1"/>
                </a:solidFill>
                <a:latin typeface="Arial Narrow" pitchFamily="34" charset="0"/>
              </a:rPr>
              <a:t>6, 7 and 8 could be another way of writing the algorithm.</a:t>
            </a:r>
            <a:endParaRPr lang="en-AU" sz="24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sz="4400" kern="0" dirty="0">
                <a:solidFill>
                  <a:srgbClr val="4F261E"/>
                </a:solidFill>
                <a:latin typeface="Arial Narrow"/>
              </a:rPr>
              <a:t>Where would you place assertions?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15616" y="985292"/>
            <a:ext cx="2448272" cy="4464496"/>
          </a:xfrm>
          <a:prstGeom prst="rect">
            <a:avLst/>
          </a:prstGeom>
          <a:noFill/>
          <a:ln>
            <a:solidFill>
              <a:srgbClr val="909082"/>
            </a:solidFill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 err="1">
                <a:solidFill>
                  <a:srgbClr val="4F261E"/>
                </a:solidFill>
                <a:latin typeface="Arial Narrow"/>
              </a:rPr>
              <a:t>AddTimes</a:t>
            </a: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(t1, t2, t3)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	</a:t>
            </a:r>
            <a:r>
              <a:rPr lang="en-AU" sz="2000" kern="0" dirty="0">
                <a:solidFill>
                  <a:srgbClr val="00B050"/>
                </a:solidFill>
                <a:latin typeface="Arial Narrow"/>
              </a:rPr>
              <a:t>// compute seconds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sec = t1.sec + t2.sec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IF sec &gt;= 60 THEN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sec = sec – 60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m = 1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ELSE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m = 0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ENDIF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b="1" kern="0" dirty="0" smtClean="0">
                <a:solidFill>
                  <a:srgbClr val="0070C0"/>
                </a:solidFill>
                <a:latin typeface="Arial Narrow"/>
              </a:rPr>
              <a:t>	assert(0 </a:t>
            </a:r>
            <a:r>
              <a:rPr lang="en-AU" sz="2000" b="1" kern="0" dirty="0">
                <a:solidFill>
                  <a:srgbClr val="0070C0"/>
                </a:solidFill>
                <a:latin typeface="Arial Narrow"/>
              </a:rPr>
              <a:t>&lt;= sec &lt; 60</a:t>
            </a:r>
            <a:r>
              <a:rPr lang="en-AU" sz="2000" b="1" kern="0" dirty="0" smtClean="0">
                <a:solidFill>
                  <a:srgbClr val="0070C0"/>
                </a:solidFill>
                <a:latin typeface="Arial Narrow"/>
              </a:rPr>
              <a:t>)</a:t>
            </a:r>
          </a:p>
          <a:p>
            <a:pPr marL="174625" indent="-174625">
              <a:spcBef>
                <a:spcPct val="20000"/>
              </a:spcBef>
              <a:buClrTx/>
              <a:buSzTx/>
              <a:buNone/>
            </a:pPr>
            <a:r>
              <a:rPr lang="en-AU" sz="2000" b="1" kern="0" dirty="0">
                <a:solidFill>
                  <a:srgbClr val="0070C0"/>
                </a:solidFill>
                <a:latin typeface="Arial Narrow"/>
              </a:rPr>
              <a:t>   </a:t>
            </a:r>
            <a:r>
              <a:rPr lang="en-AU" sz="2000" b="1" kern="0" dirty="0" smtClean="0">
                <a:solidFill>
                  <a:srgbClr val="0070C0"/>
                </a:solidFill>
                <a:latin typeface="Arial Narrow"/>
              </a:rPr>
              <a:t>assert(0 &lt;= m &lt;= 1)</a:t>
            </a:r>
            <a:endParaRPr lang="en-AU" sz="2000" b="1" kern="0" dirty="0">
              <a:solidFill>
                <a:srgbClr val="0070C0"/>
              </a:solidFill>
              <a:latin typeface="Arial Narrow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35896" y="985292"/>
            <a:ext cx="2736304" cy="4464496"/>
          </a:xfrm>
          <a:prstGeom prst="rect">
            <a:avLst/>
          </a:prstGeom>
          <a:noFill/>
          <a:ln w="9525">
            <a:solidFill>
              <a:srgbClr val="90908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	</a:t>
            </a:r>
            <a:r>
              <a:rPr lang="en-AU" sz="2000" kern="0" dirty="0">
                <a:solidFill>
                  <a:srgbClr val="00B050"/>
                </a:solidFill>
                <a:latin typeface="Arial Narrow"/>
              </a:rPr>
              <a:t>// compute minutes</a:t>
            </a: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min = t1.min + t2.min + m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IF min &gt;= 60 THEN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min = min – 60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h = 1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ELSE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  <a:buClrTx/>
              <a:buSzTx/>
              <a:buNone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h = 0</a:t>
            </a: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ENDIF</a:t>
            </a: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</a:pPr>
            <a:r>
              <a:rPr lang="en-AU" sz="2000" b="1" kern="0" dirty="0" smtClean="0">
                <a:solidFill>
                  <a:srgbClr val="0070C0"/>
                </a:solidFill>
                <a:latin typeface="Arial Narrow"/>
              </a:rPr>
              <a:t>	assert(0 </a:t>
            </a:r>
            <a:r>
              <a:rPr lang="en-AU" sz="2000" b="1" kern="0" dirty="0">
                <a:solidFill>
                  <a:srgbClr val="0070C0"/>
                </a:solidFill>
                <a:latin typeface="Arial Narrow"/>
              </a:rPr>
              <a:t>&lt;= min &lt; 60</a:t>
            </a:r>
            <a:r>
              <a:rPr lang="en-AU" sz="2000" b="1" kern="0" dirty="0" smtClean="0">
                <a:solidFill>
                  <a:srgbClr val="0070C0"/>
                </a:solidFill>
                <a:latin typeface="Arial Narrow"/>
              </a:rPr>
              <a:t>)</a:t>
            </a: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</a:pPr>
            <a:r>
              <a:rPr lang="en-AU" sz="2000" b="1" kern="0" dirty="0" smtClean="0">
                <a:solidFill>
                  <a:srgbClr val="0070C0"/>
                </a:solidFill>
                <a:latin typeface="Arial Narrow"/>
              </a:rPr>
              <a:t>   </a:t>
            </a:r>
            <a:r>
              <a:rPr lang="en-AU" sz="2000" b="1" kern="0" dirty="0">
                <a:solidFill>
                  <a:srgbClr val="0070C0"/>
                </a:solidFill>
                <a:latin typeface="Arial Narrow"/>
              </a:rPr>
              <a:t>assert(0 &lt;= </a:t>
            </a:r>
            <a:r>
              <a:rPr lang="en-AU" sz="2000" b="1" kern="0" dirty="0" smtClean="0">
                <a:solidFill>
                  <a:srgbClr val="0070C0"/>
                </a:solidFill>
                <a:latin typeface="Arial Narrow"/>
              </a:rPr>
              <a:t>h </a:t>
            </a:r>
            <a:r>
              <a:rPr lang="en-AU" sz="2000" b="1" kern="0" dirty="0">
                <a:solidFill>
                  <a:srgbClr val="0070C0"/>
                </a:solidFill>
                <a:latin typeface="Arial Narrow"/>
              </a:rPr>
              <a:t>&lt;= 1)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Narrow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44208" y="985292"/>
            <a:ext cx="2376264" cy="4464496"/>
          </a:xfrm>
          <a:prstGeom prst="rect">
            <a:avLst/>
          </a:prstGeom>
          <a:noFill/>
          <a:ln w="9525">
            <a:solidFill>
              <a:srgbClr val="90908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	</a:t>
            </a:r>
            <a:r>
              <a:rPr lang="en-AU" sz="2000" kern="0" dirty="0">
                <a:solidFill>
                  <a:srgbClr val="00B050"/>
                </a:solidFill>
                <a:latin typeface="Arial Narrow"/>
              </a:rPr>
              <a:t>// compute hours</a:t>
            </a: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hr = t1.hr + t2.hr + h</a:t>
            </a: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IF hr &gt;= 24 THEN</a:t>
            </a: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     hr = hr – 24</a:t>
            </a:r>
          </a:p>
          <a:p>
            <a:pPr marL="174625" lvl="0" indent="-174625">
              <a:lnSpc>
                <a:spcPct val="90000"/>
              </a:lnSpc>
              <a:spcBef>
                <a:spcPct val="20000"/>
              </a:spcBef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   ENDIF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</a:pPr>
            <a:r>
              <a:rPr lang="en-AU" sz="2000" b="1" kern="0" dirty="0">
                <a:solidFill>
                  <a:srgbClr val="0070C0"/>
                </a:solidFill>
                <a:latin typeface="Arial Narrow"/>
              </a:rPr>
              <a:t>	assert(0 &lt;= hr &lt; 24</a:t>
            </a:r>
            <a:r>
              <a:rPr lang="en-AU" sz="2000" b="1" kern="0" dirty="0" smtClean="0">
                <a:solidFill>
                  <a:srgbClr val="0070C0"/>
                </a:solidFill>
                <a:latin typeface="Arial Narrow"/>
              </a:rPr>
              <a:t>)</a:t>
            </a:r>
          </a:p>
          <a:p>
            <a:pPr marL="174625" indent="-174625">
              <a:lnSpc>
                <a:spcPct val="90000"/>
              </a:lnSpc>
              <a:spcBef>
                <a:spcPct val="20000"/>
              </a:spcBef>
            </a:pP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rgbClr val="4F261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pPr marL="174625" indent="-1746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sz="2000" kern="0" dirty="0">
                <a:solidFill>
                  <a:srgbClr val="4F261E"/>
                </a:solidFill>
                <a:latin typeface="Arial Narrow"/>
              </a:rPr>
              <a:t>	</a:t>
            </a:r>
            <a:r>
              <a:rPr lang="en-AU" sz="2000" kern="0" dirty="0">
                <a:solidFill>
                  <a:srgbClr val="00B050"/>
                </a:solidFill>
                <a:latin typeface="Arial Narrow"/>
              </a:rPr>
              <a:t>// store results</a:t>
            </a:r>
            <a:endParaRPr lang="en-AU" sz="2000" kern="0" dirty="0">
              <a:solidFill>
                <a:srgbClr val="4F261E"/>
              </a:solidFill>
              <a:latin typeface="Arial Narrow"/>
            </a:endParaRPr>
          </a:p>
          <a:p>
            <a:pPr marL="174625" marR="0" lvl="0" indent="-17462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   t3.sec = sec</a:t>
            </a:r>
          </a:p>
          <a:p>
            <a:pPr marL="174625" marR="0" lvl="0" indent="-17462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   t3.min = min</a:t>
            </a:r>
          </a:p>
          <a:p>
            <a:pPr marL="174625" marR="0" lvl="0" indent="-17462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   t3.hr = </a:t>
            </a:r>
            <a:r>
              <a:rPr kumimoji="0" lang="en-A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hr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rgbClr val="4F261E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pPr marL="174625" marR="0" lvl="0" indent="-17462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F261E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END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4644008" y="985292"/>
            <a:ext cx="4289680" cy="2232248"/>
          </a:xfrm>
          <a:prstGeom prst="cloudCallou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8" algn="ctr">
              <a:lnSpc>
                <a:spcPct val="110000"/>
              </a:lnSpc>
            </a:pPr>
            <a:r>
              <a:rPr lang="en-AU" sz="2800" dirty="0" smtClean="0">
                <a:solidFill>
                  <a:schemeClr val="bg1"/>
                </a:solidFill>
                <a:latin typeface="Arial Narrow" pitchFamily="34" charset="0"/>
              </a:rPr>
              <a:t>Recall that assertions can be placed anywhere.</a:t>
            </a:r>
            <a:endParaRPr lang="en-AU" sz="28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9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  <a:buClrTx/>
              <a:buSzTx/>
            </a:pPr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C# Implementation of Assertions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See “Class 3 - Assertions”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kern="0" dirty="0">
              <a:solidFill>
                <a:srgbClr val="4F261E"/>
              </a:solidFill>
              <a:latin typeface="Arial Narrow"/>
            </a:endParaRP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kern="0" dirty="0" err="1" smtClean="0">
                <a:solidFill>
                  <a:srgbClr val="4F261E"/>
                </a:solidFill>
                <a:latin typeface="Arial Narrow"/>
              </a:rPr>
              <a:t>System.Diagnostics.Debug</a:t>
            </a:r>
            <a:endParaRPr lang="en-AU" kern="0" dirty="0" smtClean="0">
              <a:solidFill>
                <a:srgbClr val="4F261E"/>
              </a:solidFill>
              <a:latin typeface="Arial Narrow"/>
            </a:endParaRPr>
          </a:p>
          <a:p>
            <a:pPr marL="788670" lvl="1" indent="-514350" fontAlgn="base">
              <a:spcBef>
                <a:spcPct val="20000"/>
              </a:spcBef>
              <a:spcAft>
                <a:spcPct val="0"/>
              </a:spcAft>
              <a:buClrTx/>
            </a:pPr>
            <a:r>
              <a:rPr lang="en-AU" kern="0" dirty="0">
                <a:solidFill>
                  <a:srgbClr val="4F261E"/>
                </a:solidFill>
                <a:latin typeface="Arial Narrow"/>
              </a:rPr>
              <a:t>u</a:t>
            </a: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sing </a:t>
            </a:r>
            <a:r>
              <a:rPr lang="en-AU" kern="0" dirty="0" err="1" smtClean="0">
                <a:solidFill>
                  <a:srgbClr val="4F261E"/>
                </a:solidFill>
                <a:latin typeface="Arial Narrow"/>
              </a:rPr>
              <a:t>System.Diagnostics</a:t>
            </a: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;</a:t>
            </a:r>
          </a:p>
          <a:p>
            <a:pPr marL="788670" lvl="1" indent="-514350" fontAlgn="base">
              <a:spcBef>
                <a:spcPct val="20000"/>
              </a:spcBef>
              <a:spcAft>
                <a:spcPct val="0"/>
              </a:spcAft>
              <a:buClrTx/>
            </a:pPr>
            <a:r>
              <a:rPr lang="en-AU" kern="0" dirty="0" err="1" smtClean="0">
                <a:solidFill>
                  <a:srgbClr val="4F261E"/>
                </a:solidFill>
                <a:latin typeface="Arial Narrow"/>
              </a:rPr>
              <a:t>Debug.Assert</a:t>
            </a: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( … );</a:t>
            </a:r>
            <a:endParaRPr lang="en-AU" kern="0" dirty="0">
              <a:solidFill>
                <a:srgbClr val="4F261E"/>
              </a:solidFill>
              <a:latin typeface="Arial Narrow"/>
            </a:endParaRP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Run in Debug mode</a:t>
            </a: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Run in Release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mode (What happens?)</a:t>
            </a:r>
            <a:endParaRPr lang="en-GB" kern="0" dirty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02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 smtClean="0">
                <a:solidFill>
                  <a:srgbClr val="4F261E"/>
                </a:solidFill>
                <a:effectLst/>
                <a:latin typeface="Arial Narrow"/>
              </a:rPr>
              <a:t>Unit Testing - Visual Studio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Open a </a:t>
            </a:r>
            <a:r>
              <a:rPr lang="en-GB" sz="2800" b="1" u="sng" kern="0" dirty="0" smtClean="0">
                <a:solidFill>
                  <a:srgbClr val="4F261E"/>
                </a:solidFill>
                <a:latin typeface="Arial Narrow"/>
              </a:rPr>
              <a:t>Solution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Add a new </a:t>
            </a:r>
            <a:r>
              <a:rPr lang="en-GB" sz="2800" b="1" u="sng" kern="0" dirty="0" smtClean="0">
                <a:solidFill>
                  <a:srgbClr val="4F261E"/>
                </a:solidFill>
                <a:latin typeface="Arial Narrow"/>
              </a:rPr>
              <a:t>Unit Test Project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sz="2800" kern="0" dirty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15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39" y="2258080"/>
            <a:ext cx="5495273" cy="33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Unit Testing - Visual Studio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206500"/>
            <a:ext cx="7708392" cy="498872"/>
          </a:xfrm>
        </p:spPr>
        <p:txBody>
          <a:bodyPr>
            <a:no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A </a:t>
            </a:r>
            <a:r>
              <a:rPr lang="en-GB" sz="2800" b="1" u="sng" kern="0" dirty="0" smtClean="0">
                <a:solidFill>
                  <a:srgbClr val="4F261E"/>
                </a:solidFill>
                <a:latin typeface="Arial Narrow"/>
              </a:rPr>
              <a:t>test class</a:t>
            </a: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 and a </a:t>
            </a:r>
            <a:r>
              <a:rPr lang="en-GB" sz="2800" b="1" u="sng" kern="0" dirty="0" smtClean="0">
                <a:solidFill>
                  <a:srgbClr val="4F261E"/>
                </a:solidFill>
                <a:latin typeface="Arial Narrow"/>
              </a:rPr>
              <a:t>test method</a:t>
            </a: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 are generated.</a:t>
            </a:r>
            <a:endParaRPr lang="en-GB" sz="2800" kern="0" dirty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16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1732047"/>
            <a:ext cx="5102696" cy="3645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2755820" y="3466836"/>
            <a:ext cx="2752284" cy="1838935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3082910" y="4081636"/>
            <a:ext cx="2785233" cy="1050181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2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Unit Testing - Visual Studio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206500"/>
            <a:ext cx="7498080" cy="930920"/>
          </a:xfrm>
        </p:spPr>
        <p:txBody>
          <a:bodyPr>
            <a:normAutofit lnSpcReduction="1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800" b="1" u="sng" kern="0" dirty="0" smtClean="0">
                <a:solidFill>
                  <a:srgbClr val="4F261E"/>
                </a:solidFill>
                <a:latin typeface="Arial Narrow"/>
              </a:rPr>
              <a:t>Add a reference</a:t>
            </a: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 from your Unit Test project </a:t>
            </a:r>
            <a:br>
              <a:rPr lang="en-GB" sz="2800" kern="0" dirty="0" smtClean="0">
                <a:solidFill>
                  <a:srgbClr val="4F261E"/>
                </a:solidFill>
                <a:latin typeface="Arial Narrow"/>
              </a:rPr>
            </a:b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to the other project in your solution.</a:t>
            </a:r>
            <a:endParaRPr lang="en-GB" sz="2800" kern="0" dirty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17</a:t>
            </a:fld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81436"/>
            <a:ext cx="2484708" cy="2289119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6200000">
            <a:off x="1248585" y="4525217"/>
            <a:ext cx="919985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59" y="3915327"/>
            <a:ext cx="1838596" cy="125084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6200000">
            <a:off x="2456394" y="4322135"/>
            <a:ext cx="919985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995" y="2495677"/>
            <a:ext cx="4959216" cy="237502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6200000">
            <a:off x="3898577" y="3532190"/>
            <a:ext cx="919985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ight Arrow 12"/>
          <p:cNvSpPr/>
          <p:nvPr/>
        </p:nvSpPr>
        <p:spPr>
          <a:xfrm rot="16200000">
            <a:off x="4762672" y="3532190"/>
            <a:ext cx="919985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Arrow 13"/>
          <p:cNvSpPr/>
          <p:nvPr/>
        </p:nvSpPr>
        <p:spPr>
          <a:xfrm rot="16200000">
            <a:off x="7498976" y="5010344"/>
            <a:ext cx="919985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67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Unit Testing - Visual Studio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206500"/>
            <a:ext cx="7498080" cy="57088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Add a </a:t>
            </a:r>
            <a:r>
              <a:rPr lang="en-GB" sz="2800" b="1" u="sng" kern="0" dirty="0" smtClean="0">
                <a:solidFill>
                  <a:srgbClr val="4F261E"/>
                </a:solidFill>
                <a:latin typeface="Arial Narrow"/>
              </a:rPr>
              <a:t>using statement</a:t>
            </a: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 to your test file.</a:t>
            </a:r>
            <a:endParaRPr lang="en-GB" sz="2800" b="1" kern="0" dirty="0" smtClean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18</a:t>
            </a:fld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67364"/>
            <a:ext cx="2990850" cy="32099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884834" y="3217540"/>
            <a:ext cx="919985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174" y="1891176"/>
            <a:ext cx="3943350" cy="31623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199597" y="3284364"/>
            <a:ext cx="919985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9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Unit Testing - Visual Studio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206500"/>
            <a:ext cx="7498080" cy="57088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Ensure the class being tested is </a:t>
            </a:r>
            <a:r>
              <a:rPr lang="en-GB" sz="2800" b="1" u="sng" kern="0" dirty="0" smtClean="0">
                <a:solidFill>
                  <a:srgbClr val="4F261E"/>
                </a:solidFill>
                <a:latin typeface="Arial Narrow"/>
              </a:rPr>
              <a:t>public</a:t>
            </a: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.</a:t>
            </a:r>
            <a:endParaRPr lang="en-GB" sz="2800" b="1" kern="0" dirty="0" smtClean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19</a:t>
            </a:fld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98" y="1899928"/>
            <a:ext cx="3019425" cy="31813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331641" y="3649588"/>
            <a:ext cx="1437768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08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Content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Introduction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Preconditions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Postconditions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Implementation</a:t>
            </a:r>
            <a:endParaRPr lang="en-GB" kern="0" dirty="0">
              <a:solidFill>
                <a:srgbClr val="4F261E"/>
              </a:solidFill>
              <a:latin typeface="Arial Narrow"/>
            </a:endParaRP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Assertions</a:t>
            </a: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C# Implementation of </a:t>
            </a: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Assertions</a:t>
            </a: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Unit Testing</a:t>
            </a: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Summary</a:t>
            </a:r>
            <a:endParaRPr lang="en-GB" kern="0" dirty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15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Unit Testing - Visual Studio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GB" sz="2800" b="1" u="sng" kern="0" dirty="0" smtClean="0">
                <a:solidFill>
                  <a:srgbClr val="4F261E"/>
                </a:solidFill>
                <a:latin typeface="Arial Narrow"/>
              </a:rPr>
              <a:t>Write </a:t>
            </a:r>
            <a:r>
              <a:rPr lang="en-GB" sz="2800" b="1" u="sng" kern="0" dirty="0">
                <a:solidFill>
                  <a:srgbClr val="4F261E"/>
                </a:solidFill>
                <a:latin typeface="Arial Narrow"/>
              </a:rPr>
              <a:t>your test code</a:t>
            </a:r>
            <a:r>
              <a:rPr lang="en-GB" sz="2800" kern="0" dirty="0">
                <a:solidFill>
                  <a:srgbClr val="4F261E"/>
                </a:solidFill>
                <a:latin typeface="Arial Narrow"/>
              </a:rPr>
              <a:t> within each test method using the </a:t>
            </a:r>
            <a:r>
              <a:rPr lang="en-GB" sz="2800" b="1" kern="0" dirty="0" smtClean="0">
                <a:solidFill>
                  <a:srgbClr val="4F261E"/>
                </a:solidFill>
                <a:latin typeface="Arial Narrow"/>
              </a:rPr>
              <a:t>AAA</a:t>
            </a: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 </a:t>
            </a:r>
            <a:r>
              <a:rPr lang="en-GB" sz="2800" kern="0" dirty="0">
                <a:solidFill>
                  <a:srgbClr val="4F261E"/>
                </a:solidFill>
                <a:latin typeface="Arial Narrow"/>
              </a:rPr>
              <a:t>pattern.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57188" algn="l"/>
                <a:tab pos="1797050" algn="l"/>
              </a:tabLst>
            </a:pPr>
            <a:r>
              <a:rPr lang="en-GB" sz="2800" b="1" kern="0" dirty="0">
                <a:solidFill>
                  <a:srgbClr val="4F261E"/>
                </a:solidFill>
                <a:latin typeface="Arial Narrow"/>
              </a:rPr>
              <a:t>Arrange</a:t>
            </a:r>
          </a:p>
          <a:p>
            <a:pPr marL="864108" lvl="2" indent="-342900" fontAlgn="base">
              <a:spcAft>
                <a:spcPct val="0"/>
              </a:spcAft>
              <a:buClrTx/>
              <a:buFontTx/>
              <a:buChar char="•"/>
              <a:tabLst>
                <a:tab pos="357188" algn="l"/>
                <a:tab pos="1797050" algn="l"/>
              </a:tabLst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prepare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object/values for the 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method being tested</a:t>
            </a:r>
          </a:p>
          <a:p>
            <a:pPr marL="864108" lvl="2" indent="-342900" fontAlgn="base">
              <a:spcAft>
                <a:spcPct val="0"/>
              </a:spcAft>
              <a:buClrTx/>
              <a:buFontTx/>
              <a:buChar char="•"/>
              <a:tabLst>
                <a:tab pos="357188" algn="l"/>
                <a:tab pos="1797050" algn="l"/>
              </a:tabLst>
            </a:pP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prepare 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expected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objects/values</a:t>
            </a:r>
            <a:endParaRPr lang="en-GB" kern="0" dirty="0">
              <a:solidFill>
                <a:srgbClr val="4F261E"/>
              </a:solidFill>
              <a:latin typeface="Arial Narrow"/>
            </a:endParaRPr>
          </a:p>
          <a:p>
            <a:pPr marL="514350" indent="-5143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57188" algn="l"/>
                <a:tab pos="1797050" algn="l"/>
              </a:tabLst>
            </a:pPr>
            <a:r>
              <a:rPr lang="en-GB" sz="2800" b="1" kern="0" dirty="0" smtClean="0">
                <a:solidFill>
                  <a:srgbClr val="4F261E"/>
                </a:solidFill>
                <a:latin typeface="Arial Narrow"/>
              </a:rPr>
              <a:t>Act</a:t>
            </a:r>
            <a:endParaRPr lang="en-GB" sz="2800" b="1" kern="0" dirty="0">
              <a:solidFill>
                <a:srgbClr val="4F261E"/>
              </a:solidFill>
              <a:latin typeface="Arial Narrow"/>
            </a:endParaRPr>
          </a:p>
          <a:p>
            <a:pPr marL="864108" lvl="2" indent="-342900" fontAlgn="base">
              <a:spcAft>
                <a:spcPct val="0"/>
              </a:spcAft>
              <a:buClrTx/>
              <a:buSzTx/>
              <a:buFontTx/>
              <a:buChar char="•"/>
              <a:tabLst>
                <a:tab pos="357188" algn="l"/>
                <a:tab pos="1797050" algn="l"/>
              </a:tabLst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call the method being tested</a:t>
            </a:r>
          </a:p>
          <a:p>
            <a:pPr marL="514350" indent="-5143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357188" algn="l"/>
                <a:tab pos="1797050" algn="l"/>
              </a:tabLst>
            </a:pPr>
            <a:r>
              <a:rPr lang="en-GB" sz="2800" b="1" kern="0" dirty="0">
                <a:solidFill>
                  <a:srgbClr val="4F261E"/>
                </a:solidFill>
                <a:latin typeface="Arial Narrow"/>
              </a:rPr>
              <a:t>Assert</a:t>
            </a:r>
          </a:p>
          <a:p>
            <a:pPr marL="864108" lvl="2" indent="-342900" fontAlgn="base">
              <a:spcAft>
                <a:spcPct val="0"/>
              </a:spcAft>
              <a:buClrTx/>
              <a:buSzTx/>
              <a:buFontTx/>
              <a:buChar char="•"/>
              <a:tabLst>
                <a:tab pos="357188" algn="l"/>
                <a:tab pos="1797050" algn="l"/>
              </a:tabLst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check that the method worked as expected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sz="2800" kern="0" dirty="0">
              <a:solidFill>
                <a:srgbClr val="4F261E"/>
              </a:solidFill>
              <a:latin typeface="Arial Narrow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sz="2800" kern="0" dirty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09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Unit Testing - Visual Studio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206500"/>
            <a:ext cx="7498080" cy="400050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Use </a:t>
            </a:r>
            <a:r>
              <a:rPr lang="en-GB" sz="2800" b="1" u="sng" kern="0" dirty="0" smtClean="0">
                <a:solidFill>
                  <a:srgbClr val="4F261E"/>
                </a:solidFill>
                <a:latin typeface="Arial Narrow"/>
              </a:rPr>
              <a:t>Test Explorer</a:t>
            </a: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 to run your tests, </a:t>
            </a:r>
            <a:br>
              <a:rPr lang="en-GB" sz="2800" kern="0" dirty="0" smtClean="0">
                <a:solidFill>
                  <a:srgbClr val="4F261E"/>
                </a:solidFill>
                <a:latin typeface="Arial Narrow"/>
              </a:rPr>
            </a:b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e.g., select </a:t>
            </a:r>
            <a:r>
              <a:rPr lang="en-GB" sz="2800" b="1" kern="0" dirty="0" smtClean="0">
                <a:solidFill>
                  <a:srgbClr val="4F261E"/>
                </a:solidFill>
                <a:latin typeface="Arial Narrow"/>
              </a:rPr>
              <a:t>Run All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sz="2800" kern="0" dirty="0" smtClean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21</a:t>
            </a:fld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3451"/>
            <a:ext cx="490537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83" y="1777380"/>
            <a:ext cx="2724150" cy="37338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6200000">
            <a:off x="1522312" y="2666828"/>
            <a:ext cx="919985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Arrow 8"/>
          <p:cNvSpPr/>
          <p:nvPr/>
        </p:nvSpPr>
        <p:spPr>
          <a:xfrm rot="16200000">
            <a:off x="2458416" y="4143570"/>
            <a:ext cx="919985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Arrow 9"/>
          <p:cNvSpPr/>
          <p:nvPr/>
        </p:nvSpPr>
        <p:spPr>
          <a:xfrm rot="16200000">
            <a:off x="4060396" y="4220490"/>
            <a:ext cx="919985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ight Arrow 10"/>
          <p:cNvSpPr/>
          <p:nvPr/>
        </p:nvSpPr>
        <p:spPr>
          <a:xfrm rot="16200000">
            <a:off x="6252925" y="4572997"/>
            <a:ext cx="919985" cy="437232"/>
          </a:xfrm>
          <a:prstGeom prst="rightArrow">
            <a:avLst>
              <a:gd name="adj1" fmla="val 50000"/>
              <a:gd name="adj2" fmla="val 81868"/>
            </a:avLst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1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Unit Testing - Visual Studio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206500"/>
            <a:ext cx="7498080" cy="400050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800" kern="0" dirty="0" smtClean="0">
                <a:solidFill>
                  <a:srgbClr val="4F261E"/>
                </a:solidFill>
                <a:latin typeface="Arial Narrow"/>
              </a:rPr>
              <a:t>See code example </a:t>
            </a:r>
            <a:r>
              <a:rPr lang="en-AU" sz="2800" b="1" u="sng" kern="0" dirty="0" smtClean="0">
                <a:solidFill>
                  <a:srgbClr val="4F261E"/>
                </a:solidFill>
                <a:latin typeface="Arial Narrow"/>
              </a:rPr>
              <a:t>Class 3 - Unit Testing</a:t>
            </a:r>
          </a:p>
          <a:p>
            <a:pPr marL="617220" lvl="1" indent="-342900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TestMethod1 checks a 2D grid (size and data).</a:t>
            </a:r>
          </a:p>
          <a:p>
            <a:pPr marL="617220" lvl="1" indent="-342900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TestMethod2 identifies intersections.</a:t>
            </a:r>
          </a:p>
          <a:p>
            <a:pPr marL="617220" lvl="1" indent="-342900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TestMethod3 </a:t>
            </a:r>
            <a:r>
              <a:rPr lang="en-AU" kern="0" dirty="0">
                <a:solidFill>
                  <a:srgbClr val="4F261E"/>
                </a:solidFill>
                <a:latin typeface="Arial Narrow"/>
              </a:rPr>
              <a:t>identifies </a:t>
            </a: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intersections of another grid.</a:t>
            </a:r>
            <a:endParaRPr lang="en-GB" kern="0" dirty="0" smtClean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Unit Testing - Visual Studio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Some MSDN Reading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400" kern="0" dirty="0" smtClean="0">
                <a:solidFill>
                  <a:srgbClr val="4F261E"/>
                </a:solidFill>
                <a:latin typeface="Arial Narrow"/>
              </a:rPr>
              <a:t>Unit </a:t>
            </a:r>
            <a:r>
              <a:rPr lang="en-GB" sz="2400" kern="0" dirty="0">
                <a:solidFill>
                  <a:srgbClr val="4F261E"/>
                </a:solidFill>
                <a:latin typeface="Arial Narrow"/>
              </a:rPr>
              <a:t>Test Basics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357188" algn="l"/>
              </a:tabLst>
            </a:pPr>
            <a:r>
              <a:rPr lang="en-GB" sz="2800" b="1" kern="0" dirty="0">
                <a:solidFill>
                  <a:srgbClr val="4F261E"/>
                </a:solidFill>
                <a:latin typeface="Arial Narrow"/>
              </a:rPr>
              <a:t>	</a:t>
            </a:r>
            <a:r>
              <a:rPr lang="en-GB" sz="2000" b="1" kern="0" dirty="0">
                <a:solidFill>
                  <a:srgbClr val="4F261E"/>
                </a:solidFill>
                <a:latin typeface="Arial Narrow"/>
                <a:hlinkClick r:id="rId2"/>
              </a:rPr>
              <a:t>https://msdn.microsoft.com/en-au/library/hh694602(v=vs.120).aspx</a:t>
            </a:r>
            <a:endParaRPr lang="en-GB" sz="2000" b="1" kern="0" dirty="0">
              <a:solidFill>
                <a:srgbClr val="4F261E"/>
              </a:solidFill>
              <a:latin typeface="Arial Narrow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AU" sz="2400" kern="0" dirty="0" smtClean="0">
                <a:solidFill>
                  <a:srgbClr val="4F261E"/>
                </a:solidFill>
                <a:latin typeface="Arial Narrow"/>
              </a:rPr>
              <a:t>Creating </a:t>
            </a:r>
            <a:r>
              <a:rPr lang="en-AU" sz="2400" kern="0" dirty="0">
                <a:solidFill>
                  <a:srgbClr val="4F261E"/>
                </a:solidFill>
                <a:latin typeface="Arial Narrow"/>
              </a:rPr>
              <a:t>and Running Unit Tests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357188" algn="l"/>
              </a:tabLst>
            </a:pPr>
            <a:r>
              <a:rPr lang="en-GB" sz="2000" b="1" kern="0" dirty="0">
                <a:solidFill>
                  <a:srgbClr val="4F261E"/>
                </a:solidFill>
                <a:latin typeface="Arial Narrow"/>
              </a:rPr>
              <a:t>	</a:t>
            </a:r>
            <a:r>
              <a:rPr lang="en-GB" sz="2000" b="1" kern="0" dirty="0">
                <a:solidFill>
                  <a:srgbClr val="4F261E"/>
                </a:solidFill>
                <a:latin typeface="Arial Narrow"/>
                <a:hlinkClick r:id="rId3"/>
              </a:rPr>
              <a:t>https://msdn.microsoft.com/en-us/library/ms182532(v=vs.120).aspx</a:t>
            </a:r>
            <a:endParaRPr lang="en-GB" sz="2000" b="1" kern="0" dirty="0">
              <a:solidFill>
                <a:srgbClr val="4F261E"/>
              </a:solidFill>
              <a:latin typeface="Arial Narrow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GB" sz="2800" kern="0" dirty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98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Summary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b="1" u="sng" kern="0" dirty="0">
                <a:solidFill>
                  <a:srgbClr val="4F261E"/>
                </a:solidFill>
                <a:latin typeface="Arial Narrow"/>
              </a:rPr>
              <a:t>Pre-conditions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 specify what must be true just before a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method commences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b="1" u="sng" kern="0" dirty="0">
                <a:solidFill>
                  <a:srgbClr val="4F261E"/>
                </a:solidFill>
                <a:latin typeface="Arial Narrow"/>
              </a:rPr>
              <a:t>Post-conditions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 specify what must be true at the end of a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method.</a:t>
            </a:r>
            <a:endParaRPr lang="en-GB" kern="0" dirty="0">
              <a:solidFill>
                <a:srgbClr val="4F261E"/>
              </a:solidFill>
              <a:latin typeface="Arial Narrow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b="1" u="sng" kern="0" dirty="0">
                <a:solidFill>
                  <a:srgbClr val="4F261E"/>
                </a:solidFill>
                <a:latin typeface="Arial Narrow"/>
              </a:rPr>
              <a:t>Assertions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 specify what must be true at particular places midway through a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method.</a:t>
            </a:r>
            <a:endParaRPr lang="en-GB" kern="0" dirty="0">
              <a:solidFill>
                <a:srgbClr val="4F261E"/>
              </a:solidFill>
              <a:latin typeface="Arial Narrow"/>
            </a:endParaRPr>
          </a:p>
          <a:p>
            <a:pPr marL="617220" lvl="1" indent="-342900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Some real programming languages support these concepts, and some do not. </a:t>
            </a:r>
            <a:endParaRPr lang="en-GB" kern="0" dirty="0" smtClean="0">
              <a:solidFill>
                <a:srgbClr val="4F261E"/>
              </a:solidFill>
              <a:latin typeface="Arial Narrow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b="1" u="sng" kern="0" dirty="0">
                <a:solidFill>
                  <a:srgbClr val="4F261E"/>
                </a:solidFill>
                <a:latin typeface="Arial Narrow"/>
              </a:rPr>
              <a:t>Unit Testing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in Visual Studio</a:t>
            </a:r>
            <a:endParaRPr lang="en-GB" kern="0" dirty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87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kern="0" dirty="0" smtClean="0">
                <a:solidFill>
                  <a:srgbClr val="4F261E"/>
                </a:solidFill>
                <a:effectLst/>
                <a:latin typeface="Arial Narrow"/>
              </a:rPr>
              <a:t>Assessment</a:t>
            </a:r>
            <a:endParaRPr lang="en-AU" dirty="0" smtClean="0"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8288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For your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Assessment Task 1, 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you are expected to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design and implement many </a:t>
            </a:r>
            <a:r>
              <a:rPr lang="en-GB" sz="3200" b="1" u="sng" kern="0" dirty="0" smtClean="0">
                <a:solidFill>
                  <a:srgbClr val="4F261E"/>
                </a:solidFill>
                <a:latin typeface="Arial Narrow"/>
              </a:rPr>
              <a:t>Unit Tests</a:t>
            </a:r>
            <a:r>
              <a:rPr lang="en-GB" sz="3200" kern="0" dirty="0" smtClean="0">
                <a:solidFill>
                  <a:srgbClr val="4F261E"/>
                </a:solidFill>
                <a:latin typeface="Arial Narrow"/>
              </a:rPr>
              <a:t>.</a:t>
            </a:r>
            <a:endParaRPr lang="en-GB" sz="3200" kern="0" dirty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3810000" y="5207001"/>
            <a:ext cx="2413000" cy="330729"/>
          </a:xfrm>
          <a:prstGeom prst="rect">
            <a:avLst/>
          </a:prstGeom>
        </p:spPr>
        <p:txBody>
          <a:bodyPr anchor="b"/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10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" pitchFamily="18" charset="0"/>
              </a:rPr>
              <a:t>SIT323 - Deakin University - 2018</a:t>
            </a:r>
            <a:endParaRPr lang="en-AU" sz="1000" dirty="0">
              <a:solidFill>
                <a:schemeClr val="bg2">
                  <a:shade val="50000"/>
                  <a:satMod val="200000"/>
                </a:schemeClr>
              </a:solidFill>
              <a:latin typeface="Times" pitchFamily="18" charset="0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802107" y="5207001"/>
            <a:ext cx="1778000" cy="330729"/>
          </a:xfrm>
          <a:prstGeom prst="rect">
            <a:avLst/>
          </a:prstGeom>
        </p:spPr>
        <p:txBody>
          <a:bodyPr anchor="b"/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1000">
                <a:solidFill>
                  <a:schemeClr val="bg2">
                    <a:shade val="50000"/>
                    <a:satMod val="200000"/>
                  </a:schemeClr>
                </a:solidFill>
                <a:latin typeface="Times" pitchFamily="18" charset="0"/>
              </a:rPr>
              <a:t>Page </a:t>
            </a:r>
            <a:fld id="{FB326627-CEC3-49E9-B01B-24729A7864C9}" type="slidenum">
              <a:rPr lang="en-AU" sz="1000">
                <a:solidFill>
                  <a:schemeClr val="bg2">
                    <a:shade val="50000"/>
                    <a:satMod val="200000"/>
                  </a:schemeClr>
                </a:solidFill>
                <a:latin typeface="Times" pitchFamily="18" charset="0"/>
              </a:rPr>
              <a:pPr algn="ctr" defTabSz="76197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AU" sz="1000" dirty="0">
              <a:solidFill>
                <a:schemeClr val="bg2">
                  <a:shade val="50000"/>
                  <a:satMod val="200000"/>
                </a:schemeClr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 smtClean="0">
                <a:solidFill>
                  <a:srgbClr val="4F261E"/>
                </a:solidFill>
                <a:effectLst/>
                <a:latin typeface="Arial Narrow"/>
              </a:rPr>
              <a:t>Introduction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Consider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transferring 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$1000 </a:t>
            </a:r>
            <a:endParaRPr lang="en-GB" kern="0" dirty="0" smtClean="0">
              <a:solidFill>
                <a:srgbClr val="4F261E"/>
              </a:solidFill>
              <a:latin typeface="Arial Narrow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from 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bank account A to account B.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GB" kern="0" dirty="0">
              <a:solidFill>
                <a:srgbClr val="4F261E"/>
              </a:solidFill>
              <a:latin typeface="Arial Narrow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GB" kern="0" dirty="0">
                <a:solidFill>
                  <a:srgbClr val="4F261E"/>
                </a:solidFill>
                <a:latin typeface="Arial Narrow"/>
              </a:rPr>
              <a:t>Are the </a:t>
            </a:r>
            <a:r>
              <a:rPr lang="en-GB" b="1" u="sng" kern="0" dirty="0">
                <a:solidFill>
                  <a:srgbClr val="4F261E"/>
                </a:solidFill>
                <a:latin typeface="Arial Narrow"/>
              </a:rPr>
              <a:t>conditions before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 the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transfer the 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same as those </a:t>
            </a:r>
            <a:r>
              <a:rPr lang="en-GB" b="1" u="sng" kern="0" dirty="0">
                <a:solidFill>
                  <a:srgbClr val="4F261E"/>
                </a:solidFill>
                <a:latin typeface="Arial Narrow"/>
              </a:rPr>
              <a:t>conditions after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 the transfer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?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GB" b="1" kern="0" dirty="0" smtClean="0">
              <a:solidFill>
                <a:srgbClr val="0070C0"/>
              </a:solidFill>
              <a:latin typeface="Arial Narrow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GB" b="1" kern="0" dirty="0" smtClean="0">
                <a:solidFill>
                  <a:srgbClr val="0070C0"/>
                </a:solidFill>
                <a:latin typeface="Arial Narrow"/>
              </a:rPr>
              <a:t>Clearly, in many cases, the before and after conditions differ.</a:t>
            </a:r>
            <a:endParaRPr lang="en-GB" b="1" kern="0" dirty="0">
              <a:solidFill>
                <a:srgbClr val="0070C0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4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Preconditions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1640" y="1206500"/>
            <a:ext cx="7602048" cy="4000500"/>
          </a:xfrm>
        </p:spPr>
        <p:txBody>
          <a:bodyPr>
            <a:norm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are the conditions 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that must be met 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/>
            </a:r>
            <a:br>
              <a:rPr lang="en-GB" kern="0" dirty="0" smtClean="0">
                <a:solidFill>
                  <a:srgbClr val="4F261E"/>
                </a:solidFill>
                <a:latin typeface="Arial Narrow"/>
              </a:rPr>
            </a:br>
            <a:r>
              <a:rPr lang="en-GB" b="1" u="sng" kern="0" dirty="0" smtClean="0">
                <a:solidFill>
                  <a:srgbClr val="4F261E"/>
                </a:solidFill>
                <a:latin typeface="Arial Narrow"/>
              </a:rPr>
              <a:t>immediately </a:t>
            </a:r>
            <a:r>
              <a:rPr lang="en-GB" b="1" u="sng" kern="0" dirty="0">
                <a:solidFill>
                  <a:srgbClr val="4F261E"/>
                </a:solidFill>
                <a:latin typeface="Arial Narrow"/>
              </a:rPr>
              <a:t>before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 a method </a:t>
            </a:r>
            <a:r>
              <a:rPr lang="en-GB" b="1" u="sng" kern="0" dirty="0" smtClean="0">
                <a:solidFill>
                  <a:srgbClr val="4F261E"/>
                </a:solidFill>
                <a:latin typeface="Arial Narrow"/>
              </a:rPr>
              <a:t>starts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.</a:t>
            </a:r>
            <a:endParaRPr lang="en-GB" kern="0" dirty="0">
              <a:solidFill>
                <a:srgbClr val="4F261E"/>
              </a:solidFill>
              <a:latin typeface="Arial Narrow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refer to </a:t>
            </a:r>
            <a:r>
              <a:rPr lang="en-AU" b="1" u="sng" kern="0" dirty="0" smtClean="0">
                <a:solidFill>
                  <a:srgbClr val="4F261E"/>
                </a:solidFill>
                <a:latin typeface="Arial Narrow"/>
              </a:rPr>
              <a:t>what the method is expecting</a:t>
            </a: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if 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any </a:t>
            </a:r>
            <a:r>
              <a:rPr lang="en-GB" b="1" u="sng" kern="0" dirty="0" smtClean="0">
                <a:solidFill>
                  <a:srgbClr val="4F261E"/>
                </a:solidFill>
                <a:latin typeface="Arial Narrow"/>
              </a:rPr>
              <a:t>precondition </a:t>
            </a:r>
            <a:r>
              <a:rPr lang="en-GB" b="1" u="sng" kern="0" dirty="0">
                <a:solidFill>
                  <a:srgbClr val="4F261E"/>
                </a:solidFill>
                <a:latin typeface="Arial Narrow"/>
              </a:rPr>
              <a:t>is false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, the </a:t>
            </a:r>
            <a:r>
              <a:rPr lang="en-GB" b="1" u="sng" kern="0" dirty="0">
                <a:solidFill>
                  <a:srgbClr val="4F261E"/>
                </a:solidFill>
                <a:latin typeface="Arial Narrow"/>
              </a:rPr>
              <a:t>results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 of that method are said to be </a:t>
            </a:r>
            <a:r>
              <a:rPr lang="en-GB" b="1" u="sng" kern="0" dirty="0">
                <a:solidFill>
                  <a:srgbClr val="4F261E"/>
                </a:solidFill>
                <a:latin typeface="Arial Narrow"/>
              </a:rPr>
              <a:t>undefined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3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Postconditions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206500"/>
            <a:ext cx="7498080" cy="4000500"/>
          </a:xfrm>
        </p:spPr>
        <p:txBody>
          <a:bodyPr>
            <a:norm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are the conditions 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that must be met </a:t>
            </a:r>
            <a:r>
              <a:rPr lang="en-GB" b="1" u="sng" kern="0" dirty="0">
                <a:solidFill>
                  <a:srgbClr val="4F261E"/>
                </a:solidFill>
                <a:latin typeface="Arial Narrow"/>
              </a:rPr>
              <a:t>immediately after</a:t>
            </a:r>
            <a:r>
              <a:rPr lang="en-GB" kern="0" dirty="0">
                <a:solidFill>
                  <a:srgbClr val="4F261E"/>
                </a:solidFill>
                <a:latin typeface="Arial Narrow"/>
              </a:rPr>
              <a:t> a method </a:t>
            </a:r>
            <a:r>
              <a:rPr lang="en-GB" b="1" u="sng" kern="0" dirty="0" smtClean="0">
                <a:solidFill>
                  <a:srgbClr val="4F261E"/>
                </a:solidFill>
                <a:latin typeface="Arial Narrow"/>
              </a:rPr>
              <a:t>ends</a:t>
            </a:r>
            <a:r>
              <a:rPr lang="en-GB" kern="0" dirty="0" smtClean="0">
                <a:solidFill>
                  <a:srgbClr val="4F261E"/>
                </a:solidFill>
                <a:latin typeface="Arial Narrow"/>
              </a:rPr>
              <a:t>.</a:t>
            </a:r>
            <a:endParaRPr lang="en-GB" kern="0" dirty="0">
              <a:solidFill>
                <a:srgbClr val="4F261E"/>
              </a:solidFill>
              <a:latin typeface="Arial Narrow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refer </a:t>
            </a:r>
            <a:r>
              <a:rPr lang="en-AU" kern="0" dirty="0">
                <a:solidFill>
                  <a:srgbClr val="4F261E"/>
                </a:solidFill>
                <a:latin typeface="Arial Narrow"/>
              </a:rPr>
              <a:t>to </a:t>
            </a:r>
            <a:r>
              <a:rPr lang="en-AU" b="1" u="sng" kern="0" dirty="0">
                <a:solidFill>
                  <a:srgbClr val="4F261E"/>
                </a:solidFill>
                <a:latin typeface="Arial Narrow"/>
              </a:rPr>
              <a:t>what the method must achieve</a:t>
            </a:r>
            <a:r>
              <a:rPr lang="en-AU" kern="0" dirty="0">
                <a:solidFill>
                  <a:srgbClr val="4F261E"/>
                </a:solidFill>
                <a:latin typeface="Arial Narrow"/>
              </a:rPr>
              <a:t>.</a:t>
            </a:r>
          </a:p>
          <a:p>
            <a:pPr marL="342900" lvl="1" indent="-342900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sz="3200" kern="0" dirty="0" smtClean="0">
                <a:solidFill>
                  <a:srgbClr val="4F261E"/>
                </a:solidFill>
                <a:latin typeface="Arial Narrow"/>
              </a:rPr>
              <a:t>if </a:t>
            </a:r>
            <a:r>
              <a:rPr lang="en-GB" sz="3200" kern="0" dirty="0">
                <a:solidFill>
                  <a:srgbClr val="4F261E"/>
                </a:solidFill>
                <a:latin typeface="Arial Narrow"/>
              </a:rPr>
              <a:t>any </a:t>
            </a:r>
            <a:r>
              <a:rPr lang="en-GB" sz="3200" b="1" u="sng" kern="0" dirty="0" smtClean="0">
                <a:solidFill>
                  <a:srgbClr val="4F261E"/>
                </a:solidFill>
                <a:latin typeface="Arial Narrow"/>
              </a:rPr>
              <a:t>postcondition </a:t>
            </a:r>
            <a:r>
              <a:rPr lang="en-GB" sz="3200" b="1" u="sng" kern="0" dirty="0">
                <a:solidFill>
                  <a:srgbClr val="4F261E"/>
                </a:solidFill>
                <a:latin typeface="Arial Narrow"/>
              </a:rPr>
              <a:t>is false</a:t>
            </a:r>
            <a:r>
              <a:rPr lang="en-GB" sz="3200" kern="0" dirty="0" smtClean="0">
                <a:solidFill>
                  <a:srgbClr val="4F261E"/>
                </a:solidFill>
                <a:latin typeface="Arial Narrow"/>
              </a:rPr>
              <a:t>, that </a:t>
            </a:r>
            <a:r>
              <a:rPr lang="en-GB" sz="3200" kern="0" dirty="0">
                <a:solidFill>
                  <a:srgbClr val="4F261E"/>
                </a:solidFill>
                <a:latin typeface="Arial Narrow"/>
              </a:rPr>
              <a:t>method has </a:t>
            </a:r>
            <a:r>
              <a:rPr lang="en-GB" sz="3200" b="1" u="sng" kern="0" dirty="0">
                <a:solidFill>
                  <a:srgbClr val="4F261E"/>
                </a:solidFill>
                <a:latin typeface="Arial Narrow"/>
              </a:rPr>
              <a:t>failed to carry out its </a:t>
            </a:r>
            <a:r>
              <a:rPr lang="en-GB" sz="3200" b="1" u="sng" kern="0" dirty="0" smtClean="0">
                <a:solidFill>
                  <a:srgbClr val="4F261E"/>
                </a:solidFill>
                <a:latin typeface="Arial Narrow"/>
              </a:rPr>
              <a:t>task</a:t>
            </a:r>
            <a:r>
              <a:rPr lang="en-GB" sz="3200" kern="0" dirty="0" smtClean="0">
                <a:solidFill>
                  <a:srgbClr val="4F261E"/>
                </a:solidFill>
                <a:latin typeface="Arial Narrow"/>
              </a:rPr>
              <a:t>.</a:t>
            </a:r>
            <a:endParaRPr lang="en-GB" sz="3200" kern="0" dirty="0">
              <a:solidFill>
                <a:srgbClr val="4F261E"/>
              </a:solidFill>
              <a:latin typeface="Arial Narrow"/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GB" kern="0" dirty="0">
              <a:solidFill>
                <a:srgbClr val="4F261E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55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kern="0" dirty="0" smtClean="0">
                <a:solidFill>
                  <a:srgbClr val="4F261E"/>
                </a:solidFill>
                <a:effectLst/>
                <a:latin typeface="Arial Narrow"/>
              </a:rPr>
              <a:t>Implementation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206500"/>
            <a:ext cx="7498080" cy="4000500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Pre </a:t>
            </a:r>
            <a:r>
              <a:rPr lang="en-AU" kern="0" dirty="0">
                <a:solidFill>
                  <a:srgbClr val="4F261E"/>
                </a:solidFill>
                <a:latin typeface="Arial Narrow"/>
              </a:rPr>
              <a:t>and </a:t>
            </a: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postconditions are </a:t>
            </a:r>
            <a:r>
              <a:rPr lang="en-AU" kern="0" dirty="0">
                <a:solidFill>
                  <a:srgbClr val="4F261E"/>
                </a:solidFill>
                <a:latin typeface="Arial Narrow"/>
              </a:rPr>
              <a:t>implemented in </a:t>
            </a: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programming languages </a:t>
            </a:r>
            <a:r>
              <a:rPr lang="en-AU" kern="0" dirty="0">
                <a:solidFill>
                  <a:srgbClr val="4F261E"/>
                </a:solidFill>
                <a:latin typeface="Arial Narrow"/>
              </a:rPr>
              <a:t>using: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AU" sz="3200" b="1" u="sng" kern="0" dirty="0">
                <a:solidFill>
                  <a:srgbClr val="4F261E"/>
                </a:solidFill>
                <a:latin typeface="Arial Narrow"/>
              </a:rPr>
              <a:t>IF</a:t>
            </a:r>
            <a:r>
              <a:rPr lang="en-AU" sz="3200" kern="0" dirty="0">
                <a:solidFill>
                  <a:srgbClr val="4F261E"/>
                </a:solidFill>
                <a:latin typeface="Arial Narrow"/>
              </a:rPr>
              <a:t> statements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AU" sz="3200" b="1" u="sng" kern="0" dirty="0">
                <a:solidFill>
                  <a:srgbClr val="4F261E"/>
                </a:solidFill>
                <a:latin typeface="Arial Narrow"/>
              </a:rPr>
              <a:t>assertions</a:t>
            </a:r>
            <a:r>
              <a:rPr lang="en-AU" sz="3200" kern="0" dirty="0">
                <a:solidFill>
                  <a:srgbClr val="4F261E"/>
                </a:solidFill>
                <a:latin typeface="Arial Narrow"/>
              </a:rPr>
              <a:t> (if available)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AU" sz="3200" kern="0" dirty="0">
                <a:solidFill>
                  <a:srgbClr val="4F261E"/>
                </a:solidFill>
                <a:latin typeface="Arial Narrow"/>
              </a:rPr>
              <a:t>language specific </a:t>
            </a:r>
            <a:r>
              <a:rPr lang="en-AU" sz="3200" b="1" u="sng" kern="0" dirty="0">
                <a:solidFill>
                  <a:srgbClr val="4F261E"/>
                </a:solidFill>
                <a:latin typeface="Arial Narrow"/>
              </a:rPr>
              <a:t>statements</a:t>
            </a:r>
            <a:r>
              <a:rPr lang="en-AU" sz="3200" kern="0" dirty="0">
                <a:solidFill>
                  <a:srgbClr val="4F261E"/>
                </a:solidFill>
                <a:latin typeface="Arial Narrow"/>
              </a:rPr>
              <a:t> (if available).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55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Assertions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648" y="1206500"/>
            <a:ext cx="7740352" cy="4000500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AU" kern="0" dirty="0">
                <a:solidFill>
                  <a:srgbClr val="4F261E"/>
                </a:solidFill>
                <a:latin typeface="Arial Narrow"/>
              </a:rPr>
              <a:t>An assertion is a </a:t>
            </a:r>
            <a:r>
              <a:rPr lang="en-AU" b="1" u="sng" kern="0" dirty="0">
                <a:solidFill>
                  <a:srgbClr val="4F261E"/>
                </a:solidFill>
                <a:latin typeface="Arial Narrow"/>
              </a:rPr>
              <a:t>condition</a:t>
            </a:r>
            <a:r>
              <a:rPr lang="en-AU" kern="0" dirty="0">
                <a:solidFill>
                  <a:srgbClr val="4F261E"/>
                </a:solidFill>
                <a:latin typeface="Arial Narrow"/>
              </a:rPr>
              <a:t> where it’s value is always </a:t>
            </a:r>
            <a:r>
              <a:rPr lang="en-AU" b="1" u="sng" kern="0" dirty="0">
                <a:solidFill>
                  <a:srgbClr val="4F261E"/>
                </a:solidFill>
                <a:latin typeface="Arial Narrow"/>
              </a:rPr>
              <a:t>expected to be true</a:t>
            </a:r>
            <a:r>
              <a:rPr lang="en-AU" kern="0" dirty="0">
                <a:solidFill>
                  <a:srgbClr val="4F261E"/>
                </a:solidFill>
                <a:latin typeface="Arial Narrow"/>
              </a:rPr>
              <a:t>.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AU" sz="3200" kern="0" dirty="0">
                <a:solidFill>
                  <a:srgbClr val="0070C0"/>
                </a:solidFill>
                <a:latin typeface="Arial Narrow"/>
              </a:rPr>
              <a:t>If the value of </a:t>
            </a:r>
            <a:r>
              <a:rPr lang="en-AU" sz="3200" kern="0" dirty="0" smtClean="0">
                <a:solidFill>
                  <a:srgbClr val="0070C0"/>
                </a:solidFill>
                <a:latin typeface="Arial Narrow"/>
              </a:rPr>
              <a:t>a program </a:t>
            </a:r>
            <a:r>
              <a:rPr lang="en-AU" sz="3200" kern="0" dirty="0">
                <a:solidFill>
                  <a:srgbClr val="0070C0"/>
                </a:solidFill>
                <a:latin typeface="Arial Narrow"/>
              </a:rPr>
              <a:t>assertion is </a:t>
            </a:r>
            <a:r>
              <a:rPr lang="en-AU" sz="3200" b="1" u="sng" kern="0" dirty="0" smtClean="0">
                <a:solidFill>
                  <a:srgbClr val="0070C0"/>
                </a:solidFill>
                <a:latin typeface="Arial Narrow"/>
              </a:rPr>
              <a:t>true</a:t>
            </a:r>
            <a:r>
              <a:rPr lang="en-AU" sz="3200" kern="0" dirty="0" smtClean="0">
                <a:solidFill>
                  <a:srgbClr val="0070C0"/>
                </a:solidFill>
                <a:latin typeface="Arial Narrow"/>
              </a:rPr>
              <a:t>, that program </a:t>
            </a:r>
            <a:r>
              <a:rPr lang="en-AU" sz="3200" kern="0" dirty="0">
                <a:solidFill>
                  <a:srgbClr val="0070C0"/>
                </a:solidFill>
                <a:latin typeface="Arial Narrow"/>
              </a:rPr>
              <a:t>is </a:t>
            </a:r>
            <a:r>
              <a:rPr lang="en-AU" sz="3200" b="1" u="sng" kern="0" dirty="0">
                <a:solidFill>
                  <a:srgbClr val="0070C0"/>
                </a:solidFill>
                <a:latin typeface="Arial Narrow"/>
              </a:rPr>
              <a:t>assumed to be correct </a:t>
            </a:r>
            <a:r>
              <a:rPr lang="en-AU" sz="3200" kern="0" dirty="0" smtClean="0">
                <a:solidFill>
                  <a:srgbClr val="0070C0"/>
                </a:solidFill>
                <a:latin typeface="Arial Narrow"/>
              </a:rPr>
              <a:t/>
            </a:r>
            <a:br>
              <a:rPr lang="en-AU" sz="3200" kern="0" dirty="0" smtClean="0">
                <a:solidFill>
                  <a:srgbClr val="0070C0"/>
                </a:solidFill>
                <a:latin typeface="Arial Narrow"/>
              </a:rPr>
            </a:br>
            <a:r>
              <a:rPr lang="en-AU" sz="3200" kern="0" dirty="0" smtClean="0">
                <a:solidFill>
                  <a:srgbClr val="0070C0"/>
                </a:solidFill>
                <a:latin typeface="Arial Narrow"/>
              </a:rPr>
              <a:t>to </a:t>
            </a:r>
            <a:r>
              <a:rPr lang="en-AU" sz="3200" kern="0" dirty="0">
                <a:solidFill>
                  <a:srgbClr val="0070C0"/>
                </a:solidFill>
                <a:latin typeface="Arial Narrow"/>
              </a:rPr>
              <a:t>that point.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AU" sz="3200" kern="0" dirty="0">
                <a:solidFill>
                  <a:srgbClr val="0070C0"/>
                </a:solidFill>
                <a:latin typeface="Arial Narrow"/>
              </a:rPr>
              <a:t>If the value of a </a:t>
            </a:r>
            <a:r>
              <a:rPr lang="en-AU" sz="3200" kern="0" dirty="0" smtClean="0">
                <a:solidFill>
                  <a:srgbClr val="0070C0"/>
                </a:solidFill>
                <a:latin typeface="Arial Narrow"/>
              </a:rPr>
              <a:t>program </a:t>
            </a:r>
            <a:r>
              <a:rPr lang="en-AU" sz="3200" kern="0" dirty="0">
                <a:solidFill>
                  <a:srgbClr val="0070C0"/>
                </a:solidFill>
                <a:latin typeface="Arial Narrow"/>
              </a:rPr>
              <a:t>assertion is </a:t>
            </a:r>
            <a:r>
              <a:rPr lang="en-AU" sz="3200" b="1" u="sng" kern="0" dirty="0" smtClean="0">
                <a:solidFill>
                  <a:srgbClr val="0070C0"/>
                </a:solidFill>
                <a:latin typeface="Arial Narrow"/>
              </a:rPr>
              <a:t>false</a:t>
            </a:r>
            <a:r>
              <a:rPr lang="en-AU" sz="3200" kern="0" dirty="0" smtClean="0">
                <a:solidFill>
                  <a:srgbClr val="0070C0"/>
                </a:solidFill>
                <a:latin typeface="Arial Narrow"/>
              </a:rPr>
              <a:t>, there </a:t>
            </a:r>
            <a:r>
              <a:rPr lang="en-AU" sz="3200" kern="0" dirty="0">
                <a:solidFill>
                  <a:srgbClr val="0070C0"/>
                </a:solidFill>
                <a:latin typeface="Arial Narrow"/>
              </a:rPr>
              <a:t>is </a:t>
            </a:r>
            <a:r>
              <a:rPr lang="en-AU" sz="3200" b="1" u="sng" kern="0" dirty="0">
                <a:solidFill>
                  <a:srgbClr val="0070C0"/>
                </a:solidFill>
                <a:latin typeface="Arial Narrow"/>
              </a:rPr>
              <a:t>something wrong</a:t>
            </a:r>
            <a:r>
              <a:rPr lang="en-AU" sz="3200" kern="0" dirty="0">
                <a:solidFill>
                  <a:srgbClr val="0070C0"/>
                </a:solidFill>
                <a:latin typeface="Arial Narrow"/>
              </a:rPr>
              <a:t> with that </a:t>
            </a:r>
            <a:r>
              <a:rPr lang="en-AU" sz="3200" kern="0" dirty="0" smtClean="0">
                <a:solidFill>
                  <a:srgbClr val="0070C0"/>
                </a:solidFill>
                <a:latin typeface="Arial Narrow"/>
              </a:rPr>
              <a:t>program.</a:t>
            </a:r>
            <a:endParaRPr lang="en-AU" sz="3200" kern="0" dirty="0">
              <a:solidFill>
                <a:srgbClr val="0070C0"/>
              </a:solidFill>
              <a:latin typeface="Arial Narro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55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kern="0" dirty="0">
                <a:solidFill>
                  <a:srgbClr val="4F261E"/>
                </a:solidFill>
                <a:effectLst/>
                <a:latin typeface="Arial Narrow"/>
              </a:rPr>
              <a:t>Assertions</a:t>
            </a:r>
            <a:endParaRPr lang="en-AU" sz="44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1640" y="1206500"/>
            <a:ext cx="7812360" cy="4000500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A program can contain </a:t>
            </a:r>
            <a:r>
              <a:rPr lang="en-AU" b="1" u="sng" kern="0" dirty="0" smtClean="0">
                <a:solidFill>
                  <a:srgbClr val="4F261E"/>
                </a:solidFill>
                <a:latin typeface="Arial Narrow"/>
              </a:rPr>
              <a:t>many</a:t>
            </a: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 assertions.</a:t>
            </a:r>
            <a:endParaRPr lang="en-AU" kern="0" dirty="0">
              <a:solidFill>
                <a:srgbClr val="4F261E"/>
              </a:solidFill>
              <a:latin typeface="Arial Narrow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Assertions </a:t>
            </a:r>
            <a:r>
              <a:rPr lang="en-AU" kern="0" dirty="0">
                <a:solidFill>
                  <a:srgbClr val="4F261E"/>
                </a:solidFill>
                <a:latin typeface="Arial Narrow"/>
              </a:rPr>
              <a:t>can be </a:t>
            </a:r>
            <a:r>
              <a:rPr lang="en-AU" kern="0" dirty="0" smtClean="0">
                <a:solidFill>
                  <a:srgbClr val="4F261E"/>
                </a:solidFill>
                <a:latin typeface="Arial Narrow"/>
              </a:rPr>
              <a:t>placed:</a:t>
            </a:r>
            <a:endParaRPr lang="en-AU" kern="0" dirty="0">
              <a:solidFill>
                <a:srgbClr val="4F261E"/>
              </a:solidFill>
              <a:latin typeface="Arial Narrow"/>
            </a:endParaRPr>
          </a:p>
          <a:p>
            <a:pPr marL="714375" lvl="1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en-AU" kern="0" dirty="0">
                <a:solidFill>
                  <a:srgbClr val="0070C0"/>
                </a:solidFill>
                <a:latin typeface="Arial Narrow"/>
              </a:rPr>
              <a:t>at the </a:t>
            </a:r>
            <a:r>
              <a:rPr lang="en-AU" b="1" u="sng" kern="0" dirty="0" smtClean="0">
                <a:solidFill>
                  <a:srgbClr val="0070C0"/>
                </a:solidFill>
                <a:latin typeface="Arial Narrow"/>
              </a:rPr>
              <a:t>start</a:t>
            </a:r>
            <a:r>
              <a:rPr lang="en-AU" kern="0" dirty="0" smtClean="0">
                <a:solidFill>
                  <a:srgbClr val="0070C0"/>
                </a:solidFill>
                <a:latin typeface="Arial Narrow"/>
              </a:rPr>
              <a:t> of a method for preconditions</a:t>
            </a:r>
          </a:p>
          <a:p>
            <a:pPr marL="714375" lvl="1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en-AU" b="1" u="sng" kern="0" dirty="0">
                <a:solidFill>
                  <a:srgbClr val="0070C0"/>
                </a:solidFill>
                <a:latin typeface="Arial Narrow"/>
              </a:rPr>
              <a:t>just before</a:t>
            </a:r>
            <a:r>
              <a:rPr lang="en-AU" kern="0" dirty="0">
                <a:solidFill>
                  <a:srgbClr val="0070C0"/>
                </a:solidFill>
                <a:latin typeface="Arial Narrow"/>
              </a:rPr>
              <a:t> invoking a method for preconditions</a:t>
            </a:r>
          </a:p>
          <a:p>
            <a:pPr marL="714375" lvl="1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en-AU" kern="0" dirty="0" smtClean="0">
                <a:solidFill>
                  <a:srgbClr val="0070C0"/>
                </a:solidFill>
                <a:latin typeface="Arial Narrow"/>
              </a:rPr>
              <a:t>at </a:t>
            </a:r>
            <a:r>
              <a:rPr lang="en-AU" kern="0" dirty="0">
                <a:solidFill>
                  <a:srgbClr val="0070C0"/>
                </a:solidFill>
                <a:latin typeface="Arial Narrow"/>
              </a:rPr>
              <a:t>the </a:t>
            </a:r>
            <a:r>
              <a:rPr lang="en-AU" b="1" u="sng" kern="0" dirty="0">
                <a:solidFill>
                  <a:srgbClr val="0070C0"/>
                </a:solidFill>
                <a:latin typeface="Arial Narrow"/>
              </a:rPr>
              <a:t>end</a:t>
            </a:r>
            <a:r>
              <a:rPr lang="en-AU" kern="0" dirty="0">
                <a:solidFill>
                  <a:srgbClr val="0070C0"/>
                </a:solidFill>
                <a:latin typeface="Arial Narrow"/>
              </a:rPr>
              <a:t> of a method for </a:t>
            </a:r>
            <a:r>
              <a:rPr lang="en-AU" kern="0" dirty="0" smtClean="0">
                <a:solidFill>
                  <a:srgbClr val="0070C0"/>
                </a:solidFill>
                <a:latin typeface="Arial Narrow"/>
              </a:rPr>
              <a:t>postconditions</a:t>
            </a:r>
          </a:p>
          <a:p>
            <a:pPr marL="714375" lvl="1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en-AU" b="1" u="sng" kern="0" dirty="0">
                <a:solidFill>
                  <a:srgbClr val="0070C0"/>
                </a:solidFill>
                <a:latin typeface="Arial Narrow"/>
              </a:rPr>
              <a:t>just after</a:t>
            </a:r>
            <a:r>
              <a:rPr lang="en-AU" kern="0" dirty="0">
                <a:solidFill>
                  <a:srgbClr val="0070C0"/>
                </a:solidFill>
                <a:latin typeface="Arial Narrow"/>
              </a:rPr>
              <a:t> invoking a method for postconditions</a:t>
            </a:r>
          </a:p>
          <a:p>
            <a:pPr marL="714375" lvl="1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en-AU" b="1" u="sng" kern="0" dirty="0" smtClean="0">
                <a:solidFill>
                  <a:srgbClr val="0070C0"/>
                </a:solidFill>
                <a:latin typeface="Arial Narrow"/>
              </a:rPr>
              <a:t>between</a:t>
            </a:r>
            <a:r>
              <a:rPr lang="en-AU" kern="0" dirty="0" smtClean="0">
                <a:solidFill>
                  <a:srgbClr val="0070C0"/>
                </a:solidFill>
                <a:latin typeface="Arial Narrow"/>
              </a:rPr>
              <a:t> </a:t>
            </a:r>
            <a:r>
              <a:rPr lang="en-AU" kern="0" dirty="0">
                <a:solidFill>
                  <a:srgbClr val="0070C0"/>
                </a:solidFill>
                <a:latin typeface="Arial Narrow"/>
              </a:rPr>
              <a:t>the </a:t>
            </a:r>
            <a:r>
              <a:rPr lang="en-AU" kern="0" dirty="0" smtClean="0">
                <a:solidFill>
                  <a:srgbClr val="0070C0"/>
                </a:solidFill>
                <a:latin typeface="Arial Narrow"/>
              </a:rPr>
              <a:t>start and end of a method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8</a:t>
            </a:fld>
            <a:endParaRPr lang="en-AU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627624" y="2282444"/>
            <a:ext cx="784136" cy="264587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39750" indent="-539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800" kern="0" dirty="0" smtClean="0">
                <a:solidFill>
                  <a:srgbClr val="0070C0"/>
                </a:solidFill>
                <a:latin typeface="Arial Narrow"/>
              </a:rPr>
              <a:t> </a:t>
            </a:r>
          </a:p>
          <a:p>
            <a:pPr marL="539750" indent="-539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8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8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 </a:t>
            </a:r>
            <a:endParaRPr lang="en-AU" sz="2800" kern="0" dirty="0" smtClean="0">
              <a:solidFill>
                <a:srgbClr val="0070C0"/>
              </a:solidFill>
              <a:latin typeface="Arial Narrow"/>
            </a:endParaRPr>
          </a:p>
          <a:p>
            <a:pPr marL="539750" indent="-539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AU" sz="2800" kern="0" dirty="0">
                <a:solidFill>
                  <a:srgbClr val="0070C0"/>
                </a:solidFill>
                <a:latin typeface="Arial Narrow"/>
              </a:rPr>
              <a:t> </a:t>
            </a:r>
            <a:r>
              <a:rPr lang="en-AU" sz="2800" kern="0" dirty="0" smtClean="0">
                <a:solidFill>
                  <a:srgbClr val="0070C0"/>
                </a:solidFill>
                <a:latin typeface="Arial Narrow"/>
              </a:rPr>
              <a:t> </a:t>
            </a:r>
            <a:endParaRPr lang="en-AU" sz="2800" kern="0" dirty="0">
              <a:solidFill>
                <a:srgbClr val="0070C0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455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28865"/>
            <a:ext cx="7708392" cy="952500"/>
          </a:xfrm>
        </p:spPr>
        <p:txBody>
          <a:bodyPr>
            <a:no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sz="3200" kern="0" dirty="0" smtClean="0">
                <a:solidFill>
                  <a:srgbClr val="4F261E"/>
                </a:solidFill>
                <a:latin typeface="Arial Narrow"/>
              </a:rPr>
              <a:t>Adding </a:t>
            </a:r>
            <a:r>
              <a:rPr lang="en-AU" sz="3200" kern="0" dirty="0">
                <a:solidFill>
                  <a:srgbClr val="4F261E"/>
                </a:solidFill>
                <a:latin typeface="Arial Narrow"/>
              </a:rPr>
              <a:t>two time values (</a:t>
            </a:r>
            <a:r>
              <a:rPr lang="en-AU" sz="3200" kern="0" dirty="0" err="1" smtClean="0">
                <a:solidFill>
                  <a:srgbClr val="4F261E"/>
                </a:solidFill>
                <a:latin typeface="Arial Narrow"/>
              </a:rPr>
              <a:t>hh:mm:ss</a:t>
            </a:r>
            <a:r>
              <a:rPr lang="en-AU" sz="3200" kern="0" dirty="0" smtClean="0">
                <a:solidFill>
                  <a:srgbClr val="4F261E"/>
                </a:solidFill>
                <a:latin typeface="Arial Narrow"/>
              </a:rPr>
              <a:t>) - </a:t>
            </a:r>
            <a:r>
              <a:rPr lang="en-GB" sz="3200" kern="0" dirty="0" smtClean="0">
                <a:solidFill>
                  <a:srgbClr val="4F261E"/>
                </a:solidFill>
                <a:effectLst/>
                <a:latin typeface="Arial Narrow"/>
              </a:rPr>
              <a:t>Example</a:t>
            </a:r>
            <a:endParaRPr lang="en-AU" sz="3200" kern="0" dirty="0">
              <a:solidFill>
                <a:srgbClr val="4F261E"/>
              </a:solidFill>
              <a:effectLst/>
              <a:latin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1079500" algn="r"/>
                <a:tab pos="1881188" algn="r"/>
                <a:tab pos="2066925" algn="r"/>
                <a:tab pos="2603500" algn="r"/>
                <a:tab pos="2781300" algn="r"/>
                <a:tab pos="3317875" algn="r"/>
              </a:tabLst>
            </a:pPr>
            <a:r>
              <a:rPr lang="en-AU" kern="0" dirty="0" smtClean="0">
                <a:latin typeface="Arial Narrow"/>
              </a:rPr>
              <a:t>	time 1 = 	10</a:t>
            </a:r>
            <a:r>
              <a:rPr lang="en-AU" kern="0" dirty="0">
                <a:latin typeface="Arial Narrow"/>
              </a:rPr>
              <a:t>	:	30	:	30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1079500" algn="r"/>
                <a:tab pos="1881188" algn="r"/>
                <a:tab pos="2066925" algn="r"/>
                <a:tab pos="2603500" algn="r"/>
                <a:tab pos="2781300" algn="r"/>
                <a:tab pos="3317875" algn="r"/>
              </a:tabLst>
            </a:pPr>
            <a:r>
              <a:rPr lang="en-AU" kern="0" dirty="0">
                <a:latin typeface="Arial Narrow"/>
              </a:rPr>
              <a:t>	</a:t>
            </a:r>
            <a:r>
              <a:rPr lang="en-AU" kern="0" dirty="0" smtClean="0">
                <a:latin typeface="Arial Narrow"/>
              </a:rPr>
              <a:t>time 2 =</a:t>
            </a:r>
            <a:r>
              <a:rPr lang="en-AU" kern="0" dirty="0">
                <a:latin typeface="Arial Narrow"/>
              </a:rPr>
              <a:t>	3	:	40	:	30</a:t>
            </a: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1076325" algn="r"/>
                <a:tab pos="1790700" algn="r"/>
                <a:tab pos="2066925" algn="r"/>
                <a:tab pos="2514600" algn="r"/>
                <a:tab pos="2781300" algn="r"/>
                <a:tab pos="3228975" algn="r"/>
              </a:tabLst>
            </a:pPr>
            <a:endParaRPr lang="en-AU" kern="0" dirty="0" smtClean="0">
              <a:latin typeface="Arial Narrow"/>
            </a:endParaRP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1076325" algn="r"/>
                <a:tab pos="1790700" algn="r"/>
                <a:tab pos="2066925" algn="r"/>
                <a:tab pos="2514600" algn="r"/>
                <a:tab pos="2781300" algn="r"/>
                <a:tab pos="3228975" algn="r"/>
              </a:tabLst>
            </a:pPr>
            <a:r>
              <a:rPr lang="en-AU" kern="0" dirty="0" smtClean="0">
                <a:latin typeface="Arial Narrow"/>
              </a:rPr>
              <a:t>The addition is:</a:t>
            </a:r>
          </a:p>
          <a:p>
            <a:pPr marL="0" indent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1079500" algn="r"/>
                <a:tab pos="1881188" algn="r"/>
                <a:tab pos="2066925" algn="r"/>
                <a:tab pos="2603500" algn="r"/>
                <a:tab pos="2781300" algn="r"/>
                <a:tab pos="3317875" algn="r"/>
              </a:tabLst>
            </a:pPr>
            <a:r>
              <a:rPr lang="en-AU" kern="0" dirty="0">
                <a:latin typeface="Arial Narrow"/>
              </a:rPr>
              <a:t>		10	:	30	:	30</a:t>
            </a:r>
          </a:p>
          <a:p>
            <a:pPr marL="0" indent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1079500" algn="r"/>
                <a:tab pos="1881188" algn="r"/>
                <a:tab pos="2066925" algn="r"/>
                <a:tab pos="2603500" algn="r"/>
                <a:tab pos="2781300" algn="r"/>
                <a:tab pos="3317875" algn="r"/>
              </a:tabLst>
            </a:pPr>
            <a:r>
              <a:rPr lang="en-AU" kern="0" dirty="0" smtClean="0">
                <a:latin typeface="Arial Narrow"/>
              </a:rPr>
              <a:t>	+</a:t>
            </a:r>
            <a:r>
              <a:rPr lang="en-AU" kern="0" dirty="0">
                <a:latin typeface="Arial Narrow"/>
              </a:rPr>
              <a:t>	</a:t>
            </a:r>
            <a:r>
              <a:rPr lang="en-AU" kern="0" dirty="0" smtClean="0">
                <a:latin typeface="Arial Narrow"/>
              </a:rPr>
              <a:t>3</a:t>
            </a:r>
            <a:r>
              <a:rPr lang="en-AU" kern="0" dirty="0">
                <a:latin typeface="Arial Narrow"/>
              </a:rPr>
              <a:t>	:	40	:	30</a:t>
            </a:r>
          </a:p>
          <a:p>
            <a:pPr marL="0" indent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>
                <a:tab pos="1079500" algn="r"/>
                <a:tab pos="1881188" algn="r"/>
                <a:tab pos="2066925" algn="r"/>
                <a:tab pos="2603500" algn="r"/>
                <a:tab pos="2781300" algn="r"/>
                <a:tab pos="3317875" algn="r"/>
              </a:tabLst>
            </a:pPr>
            <a:r>
              <a:rPr lang="en-AU" kern="0" dirty="0" smtClean="0">
                <a:latin typeface="Arial Narrow"/>
              </a:rPr>
              <a:t>	=</a:t>
            </a:r>
            <a:r>
              <a:rPr lang="en-AU" kern="0" dirty="0">
                <a:latin typeface="Arial Narrow"/>
              </a:rPr>
              <a:t>	</a:t>
            </a:r>
            <a:r>
              <a:rPr lang="en-AU" kern="0" dirty="0" smtClean="0">
                <a:latin typeface="Arial Narrow"/>
              </a:rPr>
              <a:t>14</a:t>
            </a:r>
            <a:r>
              <a:rPr lang="en-AU" kern="0" dirty="0">
                <a:latin typeface="Arial Narrow"/>
              </a:rPr>
              <a:t>	:	11	:	00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19872" y="5203826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SIT323 - Deakin University - 2018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5203826"/>
            <a:ext cx="2133600" cy="39687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Page </a:t>
            </a:r>
            <a:fld id="{FB326627-CEC3-49E9-B01B-24729A7864C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2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851</Words>
  <Application>Microsoft Office PowerPoint</Application>
  <PresentationFormat>On-screen Show (16:10)</PresentationFormat>
  <Paragraphs>258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Gill Sans MT</vt:lpstr>
      <vt:lpstr>Times</vt:lpstr>
      <vt:lpstr>Verdana</vt:lpstr>
      <vt:lpstr>Wingdings 2</vt:lpstr>
      <vt:lpstr>Theme2</vt:lpstr>
      <vt:lpstr>Solstice</vt:lpstr>
      <vt:lpstr>SIT323 Cloud Application Development</vt:lpstr>
      <vt:lpstr>Content</vt:lpstr>
      <vt:lpstr>Introduction</vt:lpstr>
      <vt:lpstr>Preconditions</vt:lpstr>
      <vt:lpstr>Postconditions</vt:lpstr>
      <vt:lpstr>Implementation</vt:lpstr>
      <vt:lpstr>Assertions</vt:lpstr>
      <vt:lpstr>Assertions</vt:lpstr>
      <vt:lpstr>Adding two time values (hh:mm:ss) - Example</vt:lpstr>
      <vt:lpstr>Adding two time values (hh:mm:ss) – An algorithm</vt:lpstr>
      <vt:lpstr>Adding two time values (hh:mm:ss)</vt:lpstr>
      <vt:lpstr>Adding two time values (hh:mm:ss)</vt:lpstr>
      <vt:lpstr>Where would you place assertions?</vt:lpstr>
      <vt:lpstr>C# Implementation of Assertions</vt:lpstr>
      <vt:lpstr>Unit Testing - Visual Studio</vt:lpstr>
      <vt:lpstr>Unit Testing - Visual Studio</vt:lpstr>
      <vt:lpstr>Unit Testing - Visual Studio</vt:lpstr>
      <vt:lpstr>Unit Testing - Visual Studio</vt:lpstr>
      <vt:lpstr>Unit Testing - Visual Studio</vt:lpstr>
      <vt:lpstr>Unit Testing - Visual Studio</vt:lpstr>
      <vt:lpstr>Unit Testing - Visual Studio</vt:lpstr>
      <vt:lpstr>Unit Testing - Visual Studio</vt:lpstr>
      <vt:lpstr>Unit Testing - Visual Studio</vt:lpstr>
      <vt:lpstr>Summary</vt:lpstr>
      <vt:lpstr>Assessment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Kok-Leong Ong</dc:creator>
  <cp:lastModifiedBy>Robert Dew</cp:lastModifiedBy>
  <cp:revision>139</cp:revision>
  <dcterms:created xsi:type="dcterms:W3CDTF">2012-07-08T12:34:31Z</dcterms:created>
  <dcterms:modified xsi:type="dcterms:W3CDTF">2018-07-24T04:30:20Z</dcterms:modified>
</cp:coreProperties>
</file>