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3" r:id="rId2"/>
  </p:sldMasterIdLst>
  <p:notesMasterIdLst>
    <p:notesMasterId r:id="rId26"/>
  </p:notesMasterIdLst>
  <p:handoutMasterIdLst>
    <p:handoutMasterId r:id="rId27"/>
  </p:handoutMasterIdLst>
  <p:sldIdLst>
    <p:sldId id="292" r:id="rId3"/>
    <p:sldId id="270" r:id="rId4"/>
    <p:sldId id="316" r:id="rId5"/>
    <p:sldId id="358" r:id="rId6"/>
    <p:sldId id="333" r:id="rId7"/>
    <p:sldId id="359" r:id="rId8"/>
    <p:sldId id="339" r:id="rId9"/>
    <p:sldId id="323" r:id="rId10"/>
    <p:sldId id="317" r:id="rId11"/>
    <p:sldId id="321" r:id="rId12"/>
    <p:sldId id="326" r:id="rId13"/>
    <p:sldId id="319" r:id="rId14"/>
    <p:sldId id="320" r:id="rId15"/>
    <p:sldId id="331" r:id="rId16"/>
    <p:sldId id="327" r:id="rId17"/>
    <p:sldId id="328" r:id="rId18"/>
    <p:sldId id="334" r:id="rId19"/>
    <p:sldId id="335" r:id="rId20"/>
    <p:sldId id="330" r:id="rId21"/>
    <p:sldId id="324" r:id="rId22"/>
    <p:sldId id="318" r:id="rId23"/>
    <p:sldId id="325" r:id="rId24"/>
    <p:sldId id="343" r:id="rId25"/>
  </p:sldIdLst>
  <p:sldSz cx="10287000" cy="6858000" type="35mm"/>
  <p:notesSz cx="68072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94655" autoAdjust="0"/>
  </p:normalViewPr>
  <p:slideViewPr>
    <p:cSldViewPr>
      <p:cViewPr>
        <p:scale>
          <a:sx n="100" d="100"/>
          <a:sy n="100" d="100"/>
        </p:scale>
        <p:origin x="516" y="174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104" cy="496186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40" y="0"/>
            <a:ext cx="2950104" cy="496186"/>
          </a:xfrm>
          <a:prstGeom prst="rect">
            <a:avLst/>
          </a:prstGeom>
        </p:spPr>
        <p:txBody>
          <a:bodyPr vert="horz" lIns="88157" tIns="44079" rIns="88157" bIns="44079" rtlCol="0"/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815"/>
            <a:ext cx="2950104" cy="493971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40" y="9409815"/>
            <a:ext cx="2950104" cy="493971"/>
          </a:xfrm>
          <a:prstGeom prst="rect">
            <a:avLst/>
          </a:prstGeom>
        </p:spPr>
        <p:txBody>
          <a:bodyPr vert="horz" lIns="88157" tIns="44079" rIns="88157" bIns="44079" rtlCol="0" anchor="b"/>
          <a:lstStyle>
            <a:lvl1pPr algn="r">
              <a:defRPr sz="1200"/>
            </a:lvl1pPr>
          </a:lstStyle>
          <a:p>
            <a:fld id="{66BE76D1-B2DD-46D0-8DA6-E7D425799D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1672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324" y="3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17538" y="741363"/>
            <a:ext cx="5572125" cy="3716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05353"/>
            <a:ext cx="544576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08388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324" y="9408388"/>
            <a:ext cx="294978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9" tIns="45749" rIns="91499" bIns="45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F8444-2AB9-4AE4-9BE5-3203F5D2B8D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489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4E997F6C-5BA6-4A11-A530-59D28A44ADA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5E7A5DA0-8E55-4C4C-989C-851D6805C1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0963" y="228600"/>
            <a:ext cx="2071688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228600"/>
            <a:ext cx="6062663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FD71F114-7D14-432A-BCF1-ACA4BD245BB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11630" y="359898"/>
            <a:ext cx="833247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11630" y="1850064"/>
            <a:ext cx="833247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C37DA5DD-CF54-46D0-A96E-B1C173BCF3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1036612" y="1413802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301823" y="1345016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AU" smtClean="0"/>
              <a:t>SIT105 Critical Thinking and Problem Solving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2CB3A485-6D69-4C07-8C63-574F28D9F5F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8251" y="-54"/>
            <a:ext cx="77152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691" y="2600325"/>
            <a:ext cx="72009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691" y="1066800"/>
            <a:ext cx="72009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98C94B78-EFF6-48ED-AAB5-AE9BD10D5407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2571750" y="0"/>
            <a:ext cx="8572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443861" y="2814656"/>
            <a:ext cx="23660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709072" y="2745870"/>
            <a:ext cx="72009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505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5599" y="1524000"/>
            <a:ext cx="4114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A1DEF1AB-2E1E-4CE6-96E7-A239BE54988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60336"/>
            <a:ext cx="92583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46370" y="328278"/>
            <a:ext cx="45262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435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969336"/>
            <a:ext cx="45262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F32AC3FA-FC67-483C-9CE1-88BC58A8177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59" y="274320"/>
            <a:ext cx="84353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802F6421-CFB1-403A-AE60-5AA1D91D6F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857" y="0"/>
            <a:ext cx="914514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B6497441-0C13-42E5-BEE2-178BB6C051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16778"/>
            <a:ext cx="428625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1406964"/>
            <a:ext cx="428625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2133601"/>
            <a:ext cx="9172575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AD619844-493A-41B8-8677-6CCAD1D7DF3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2CB3A485-6D69-4C07-8C63-574F28D9F5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758" y="1066800"/>
            <a:ext cx="30861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0708C9A2-A707-4F4D-AE78-6071E60BEE8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857250" y="1066800"/>
            <a:ext cx="51435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2975" y="1143004"/>
            <a:ext cx="497205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46316" y="954341"/>
            <a:ext cx="771525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629125" y="936786"/>
            <a:ext cx="730377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975" y="4800600"/>
            <a:ext cx="497205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5E7A5DA0-8E55-4C4C-989C-851D6805C10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5250" y="274640"/>
            <a:ext cx="2057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5875" y="274641"/>
            <a:ext cx="6257925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en-AU" smtClean="0"/>
              <a:t>SIT172 Programming for Engineers	Lecture 20, Page </a:t>
            </a:r>
            <a:fld id="{FD71F114-7D14-432A-BCF1-ACA4BD245BB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98C94B78-EFF6-48ED-AAB5-AE9BD10D54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901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5477" y="1295400"/>
            <a:ext cx="40671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A1DEF1AB-2E1E-4CE6-96E7-A239BE5498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F32AC3FA-FC67-483C-9CE1-88BC58A8177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802F6421-CFB1-403A-AE60-5AA1D91D6FD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B6497441-0C13-42E5-BEE2-178BB6C051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2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2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AD619844-493A-41B8-8677-6CCAD1D7DF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SIT172 Programming for Engineers	Lecture 20, Page </a:t>
            </a:r>
            <a:fld id="{0708C9A2-A707-4F4D-AE78-6071E60BEE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52400"/>
            <a:ext cx="10287000" cy="7010400"/>
          </a:xfrm>
          <a:prstGeom prst="rect">
            <a:avLst/>
          </a:prstGeom>
          <a:noFill/>
        </p:spPr>
      </p:pic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0" y="1143000"/>
            <a:ext cx="10287000" cy="525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AU"/>
          </a:p>
        </p:txBody>
      </p:sp>
      <p:pic>
        <p:nvPicPr>
          <p:cNvPr id="8201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1" y="2362202"/>
            <a:ext cx="733425" cy="733425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1" y="6505577"/>
            <a:ext cx="20193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228600"/>
            <a:ext cx="8286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5900" y="1295400"/>
            <a:ext cx="82867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85901" y="6477000"/>
            <a:ext cx="609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5207000" algn="r"/>
              </a:tabLst>
              <a:defRPr sz="1400" b="1">
                <a:latin typeface="+mn-lt"/>
              </a:defRPr>
            </a:lvl1pPr>
          </a:lstStyle>
          <a:p>
            <a:r>
              <a:rPr lang="en-AU"/>
              <a:t>SIT172 Programming for Engineers	Lecture 20, Page </a:t>
            </a:r>
            <a:fld id="{C37DA5DD-CF54-46D0-A96E-B1C173BCF3C3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17917" y="-815922"/>
            <a:ext cx="1843748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9919" y="21103"/>
            <a:ext cx="1914965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5742" y="1055077"/>
            <a:ext cx="126643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39483" y="-54"/>
            <a:ext cx="914751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615059" y="274638"/>
            <a:ext cx="84353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15059" y="1447800"/>
            <a:ext cx="84353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029075" y="6305550"/>
            <a:ext cx="24003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7/17/2018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429375" y="6305550"/>
            <a:ext cx="325755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690354" y="6305550"/>
            <a:ext cx="51435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AU" smtClean="0"/>
              <a:t>SIT172 Programming for Engineers	Lecture 20, Page </a:t>
            </a:r>
            <a:fld id="{C37DA5DD-CF54-46D0-A96E-B1C173BCF3C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5" name="Rectangle 14"/>
          <p:cNvSpPr/>
          <p:nvPr/>
        </p:nvSpPr>
        <p:spPr bwMode="invGray">
          <a:xfrm>
            <a:off x="1141857" y="-54"/>
            <a:ext cx="8229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Arial Narrow" pitchFamily="34" charset="0"/>
              </a:rPr>
              <a:t>SIT323</a:t>
            </a:r>
            <a:br>
              <a:rPr lang="en-AU" dirty="0" smtClean="0">
                <a:latin typeface="Arial Narrow" pitchFamily="34" charset="0"/>
              </a:rPr>
            </a:br>
            <a:r>
              <a:rPr lang="en-AU" dirty="0" smtClean="0">
                <a:latin typeface="Arial Narrow" pitchFamily="34" charset="0"/>
              </a:rPr>
              <a:t>Cloud Application Development</a:t>
            </a:r>
            <a:endParaRPr lang="en-AU" dirty="0">
              <a:latin typeface="Arial Narrow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Arial Narrow" pitchFamily="34" charset="0"/>
              </a:rPr>
              <a:t>Class 2 – Data Validation</a:t>
            </a:r>
            <a:endParaRPr lang="en-AU" sz="3200" dirty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9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Control Total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each record,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insert a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total field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where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its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value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is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sum of several numeric fields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 total has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meaning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such as total income is the sum of total salary and total interest.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5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Hash Total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each record,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insert</a:t>
            </a:r>
            <a:b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total field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where its value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is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sum of several numeric fields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This total is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meaningless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such as computing the sum of postcode and phone number.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438900" y="533400"/>
            <a:ext cx="3743324" cy="2049462"/>
          </a:xfrm>
          <a:prstGeom prst="cloudCallou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Assessment 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Task </a:t>
            </a: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1:</a:t>
            </a:r>
          </a:p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Hash Totals</a:t>
            </a:r>
            <a:b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are in a </a:t>
            </a:r>
            <a:r>
              <a:rPr lang="en-AU" dirty="0" err="1">
                <a:solidFill>
                  <a:schemeClr val="bg1"/>
                </a:solidFill>
                <a:latin typeface="Arial Narrow" pitchFamily="34" charset="0"/>
              </a:rPr>
              <a:t>seq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 file </a:t>
            </a:r>
            <a:endParaRPr lang="en-AU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Check Digits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557641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One or more digits are appended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to a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number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These are based on the number.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Do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you know where check digits are commonly used?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A - The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last digit of ISBN-10 (or ISBN-13) is a check digit.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Consistency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1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Sometimes a value Y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can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 computed from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another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value X,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e.g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., postcode = f(suburb, state)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consistency,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compute the expected value Y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and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check that is equals the actual value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823204" y="1143000"/>
            <a:ext cx="4429124" cy="2049462"/>
          </a:xfrm>
          <a:prstGeom prst="cloudCallou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Assessment 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Task </a:t>
            </a: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1:</a:t>
            </a:r>
          </a:p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 Consistency Check for each letter sequence will be required</a:t>
            </a:r>
            <a:endParaRPr lang="en-AU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Range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557641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Ensure that a value is within a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specified range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For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the input data files of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Assessment Task 1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, what would you check?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ranges for the number of grid rows and columns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range for the number of </a:t>
            </a: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letter sequences</a:t>
            </a:r>
            <a:endParaRPr lang="en-AU" sz="32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marL="636270" lvl="1" indent="-334963">
              <a:lnSpc>
                <a:spcPct val="110000"/>
              </a:lnSpc>
            </a:pP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ranges </a:t>
            </a: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for each </a:t>
            </a: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sequence </a:t>
            </a: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location</a:t>
            </a:r>
            <a:b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and so on</a:t>
            </a:r>
            <a:endParaRPr lang="en-AU" sz="32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Limit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Similar to a range check, but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just check one limit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2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Logic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1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Ensure that input values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do not cause a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logical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error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  <a:buNone/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Can you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think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 of any cases?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divide</a:t>
            </a: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 by 0 error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array index out of bounds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crozzle </a:t>
            </a: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sequence location </a:t>
            </a: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out of bounds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crozzle </a:t>
            </a: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sequence out </a:t>
            </a: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of </a:t>
            </a: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bounds (</a:t>
            </a: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a </a:t>
            </a: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sequence of </a:t>
            </a:r>
            <a:r>
              <a:rPr lang="en-AU" sz="3200" b="1" dirty="0">
                <a:solidFill>
                  <a:srgbClr val="FF0000"/>
                </a:solidFill>
                <a:latin typeface="Arial Narrow" pitchFamily="34" charset="0"/>
              </a:rPr>
              <a:t>10 letters will not fit into a grid of size 4 x 8</a:t>
            </a:r>
            <a:r>
              <a:rPr lang="en-AU" sz="3200" b="1" dirty="0" smtClean="0">
                <a:solidFill>
                  <a:srgbClr val="FF0000"/>
                </a:solidFill>
                <a:latin typeface="Arial Narrow" pitchFamily="34" charset="0"/>
              </a:rPr>
              <a:t>)</a:t>
            </a:r>
            <a:endParaRPr lang="en-AU" sz="32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Uniqueness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a field in which its values should be unique,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ensure each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value is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unique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For example, DB 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primary 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keys should be unique.</a:t>
            </a:r>
            <a:endParaRPr lang="en-AU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How could this be applied to 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Assessment Task 1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?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Can 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a file of letter sequences contain duplicates?</a:t>
            </a:r>
            <a:endParaRPr lang="en-AU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Can 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a crozzle 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contain duplicate 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sequences?</a:t>
            </a:r>
            <a:endParaRPr lang="en-AU" dirty="0" smtClean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51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Table Look Up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AU" i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table </a:t>
            </a:r>
            <a:r>
              <a:rPr lang="en-AU" i="1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look up </a:t>
            </a:r>
            <a:r>
              <a:rPr lang="en-AU" i="1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check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compares an input value to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list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of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valid values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for the input.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Valid values could be stored in a 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database table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,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file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, or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structure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For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Assessment Task 1, how can you check that  each potential keyword is valid?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2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Presence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338170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Check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that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important data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exist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example,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 iPhone contacts list should have, say, both phone number and email of all important contacts</a:t>
            </a:r>
          </a:p>
          <a:p>
            <a:pPr marL="636270" lvl="1" indent="-334963">
              <a:lnSpc>
                <a:spcPct val="110000"/>
              </a:lnSpc>
            </a:pP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other contacts might have the email missing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Content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9" y="1447800"/>
            <a:ext cx="8405241" cy="4800600"/>
          </a:xfrm>
        </p:spPr>
        <p:txBody>
          <a:bodyPr>
            <a:normAutofit/>
          </a:bodyPr>
          <a:lstStyle/>
          <a:p>
            <a:pPr marL="541782" indent="-514350">
              <a:buFont typeface="+mj-lt"/>
              <a:buAutoNum type="arabicPeriod"/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Introduction</a:t>
            </a:r>
          </a:p>
          <a:p>
            <a:pPr marL="541782" indent="-514350">
              <a:buFont typeface="+mj-lt"/>
              <a:buAutoNum type="arabicPeriod"/>
            </a:pP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Validation</a:t>
            </a:r>
          </a:p>
          <a:p>
            <a:pPr marL="541782" indent="-514350">
              <a:buFont typeface="+mj-lt"/>
              <a:buAutoNum type="arabicPeriod"/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Summary</a:t>
            </a:r>
            <a:endParaRPr lang="en-GB" dirty="0" smtClean="0"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File Existence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Check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that a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file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actually exists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2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Cardinality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Consider a database of 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many tables and relationships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such as </a:t>
            </a:r>
            <a:r>
              <a:rPr lang="en-AU" sz="3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 to 1, 1 to Many, and Many to Many.</a:t>
            </a:r>
          </a:p>
          <a:p>
            <a:pPr marL="361950" indent="-334963">
              <a:lnSpc>
                <a:spcPct val="110000"/>
              </a:lnSpc>
            </a:pPr>
            <a:endParaRPr lang="en-AU" sz="3200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What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should we check for in a database?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A - Check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that each record has a </a:t>
            </a:r>
            <a:r>
              <a:rPr lang="en-AU" b="1" dirty="0">
                <a:solidFill>
                  <a:srgbClr val="FF0000"/>
                </a:solidFill>
                <a:latin typeface="Arial Narrow" pitchFamily="34" charset="0"/>
              </a:rPr>
              <a:t>valid number of related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records.</a:t>
            </a:r>
            <a:endParaRPr lang="en-AU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Format Check (Pattern Match)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Check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that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match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b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specified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format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pattern).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Regular expressions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should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be used for such validation.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Q - Which of the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following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dates are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correct?</a:t>
            </a:r>
          </a:p>
          <a:p>
            <a:pPr marL="1438275" indent="-514350">
              <a:lnSpc>
                <a:spcPct val="110000"/>
              </a:lnSpc>
              <a:buFont typeface="+mj-lt"/>
              <a:buAutoNum type="alphaLcParenR"/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21/05/1992</a:t>
            </a:r>
          </a:p>
          <a:p>
            <a:pPr marL="1438275" indent="-514350">
              <a:lnSpc>
                <a:spcPct val="110000"/>
              </a:lnSpc>
              <a:buFont typeface="+mj-lt"/>
              <a:buAutoNum type="alphaLcParenR"/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1992/05/21</a:t>
            </a:r>
          </a:p>
          <a:p>
            <a:pPr marL="361950" indent="-334963">
              <a:lnSpc>
                <a:spcPct val="110000"/>
              </a:lnSpc>
            </a:pP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981700" y="1143000"/>
            <a:ext cx="4270628" cy="2049462"/>
          </a:xfrm>
          <a:prstGeom prst="cloudCallou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Assessment 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Task </a:t>
            </a: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1:</a:t>
            </a:r>
          </a:p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 Regular Expression is part of the header of a </a:t>
            </a:r>
            <a:r>
              <a:rPr lang="en-AU" dirty="0" err="1" smtClean="0">
                <a:solidFill>
                  <a:schemeClr val="bg1"/>
                </a:solidFill>
                <a:latin typeface="Arial Narrow" pitchFamily="34" charset="0"/>
              </a:rPr>
              <a:t>seq</a:t>
            </a: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 file</a:t>
            </a:r>
            <a:endParaRPr lang="en-AU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Summary</a:t>
            </a:r>
            <a:endParaRPr lang="en-AU" sz="36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</a:t>
            </a:r>
          </a:p>
          <a:p>
            <a:pPr marL="361950" indent="-334963">
              <a:lnSpc>
                <a:spcPct val="110000"/>
              </a:lnSpc>
            </a:pPr>
            <a:r>
              <a:rPr lang="en-GB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You should use such materials to validate your input data files and crozzle for Assessment Task 1.</a:t>
            </a:r>
            <a:endParaRPr lang="en-GB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8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782" indent="-514350"/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Introduction</a:t>
            </a: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You will been given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three types of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files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Assessment Task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1;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crozzle (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czl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), 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configuration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(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cfg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 and sequences of letters (</a:t>
            </a:r>
            <a:r>
              <a:rPr lang="en-AU" dirty="0" err="1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seq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).</a:t>
            </a: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How do you know whether these files are ok?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What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is data validation?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A - Data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validation checks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that data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conform </a:t>
            </a:r>
            <a:r>
              <a:rPr lang="en-AU" b="1" dirty="0">
                <a:solidFill>
                  <a:srgbClr val="FF0000"/>
                </a:solidFill>
                <a:latin typeface="Arial Narrow" pitchFamily="34" charset="0"/>
              </a:rPr>
              <a:t>to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a specified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format before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processing commences.</a:t>
            </a:r>
            <a:endParaRPr lang="en-AU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6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981200"/>
            <a:ext cx="8671941" cy="4267200"/>
          </a:xfrm>
        </p:spPr>
        <p:txBody>
          <a:bodyPr numCol="2" spcCol="36000">
            <a:noAutofit/>
          </a:bodyPr>
          <a:lstStyle/>
          <a:p>
            <a:pPr marL="816102" lvl="1" indent="-514350">
              <a:buFont typeface="+mj-lt"/>
              <a:buAutoNum type="arabicPeriod"/>
            </a:pP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Spelling </a:t>
            </a: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and Grammar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Length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Allowed Characters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Type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Batch Total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Control Total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Hash Total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Check Digits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Consistency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Range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Limit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Logic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Uniqueness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Table Look Up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Presence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File Existence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Cardinality Check</a:t>
            </a:r>
          </a:p>
          <a:p>
            <a:pPr marL="816102" lvl="1" indent="-514350"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Format Check (Pattern Match</a:t>
            </a:r>
            <a:r>
              <a:rPr lang="en-AU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)</a:t>
            </a:r>
            <a:endParaRPr lang="en-AU" sz="2400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6" name="Rectangle 22"/>
          <p:cNvSpPr txBox="1">
            <a:spLocks noChangeArrowheads="1"/>
          </p:cNvSpPr>
          <p:nvPr/>
        </p:nvSpPr>
        <p:spPr>
          <a:xfrm>
            <a:off x="1615059" y="1447800"/>
            <a:ext cx="8435340" cy="609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1950" indent="-334963" fontAlgn="auto">
              <a:lnSpc>
                <a:spcPct val="110000"/>
              </a:lnSpc>
              <a:spcAft>
                <a:spcPts val="0"/>
              </a:spcAft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We will consider: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Spelling and Grammar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>
          <a:xfrm>
            <a:off x="1615058" y="1447800"/>
            <a:ext cx="8671941" cy="4800600"/>
          </a:xfrm>
        </p:spPr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Check for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spelling and grammatical</a:t>
            </a:r>
            <a:r>
              <a:rPr lang="en-AU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errors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This type of data validation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is not new to you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as …</a:t>
            </a:r>
            <a:endParaRPr lang="en-AU" b="1" dirty="0" smtClean="0">
              <a:solidFill>
                <a:srgbClr val="0070C0"/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  <a:buNone/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	you have done this for many years for assignment reports?</a:t>
            </a:r>
            <a:endParaRPr lang="en-AU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51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– Length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Check whether the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length </a:t>
            </a:r>
            <a:b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of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an input value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matches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the 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/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length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 the specification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Q - Are all Australian postcodes 4 digits?</a:t>
            </a:r>
          </a:p>
          <a:p>
            <a:pPr marL="361950" indent="0">
              <a:lnSpc>
                <a:spcPct val="110000"/>
              </a:lnSpc>
              <a:buNone/>
            </a:pP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A – Apparently yes</a:t>
            </a:r>
            <a:endParaRPr lang="en-AU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Q - Are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unit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 codes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such as SIT113 or </a:t>
            </a:r>
            <a:r>
              <a:rPr lang="en-AU" b="1" dirty="0" smtClean="0">
                <a:solidFill>
                  <a:srgbClr val="0070C0"/>
                </a:solidFill>
                <a:latin typeface="Arial Narrow" pitchFamily="34" charset="0"/>
              </a:rPr>
              <a:t>SIT323 always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6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characters in Deakin’s </a:t>
            </a:r>
            <a:r>
              <a:rPr lang="en-AU" b="1" dirty="0">
                <a:solidFill>
                  <a:srgbClr val="0070C0"/>
                </a:solidFill>
                <a:latin typeface="Arial Narrow" pitchFamily="34" charset="0"/>
              </a:rPr>
              <a:t>database?</a:t>
            </a:r>
          </a:p>
          <a:p>
            <a:pPr marL="361950" indent="-334963">
              <a:lnSpc>
                <a:spcPct val="110000"/>
              </a:lnSpc>
            </a:pPr>
            <a:r>
              <a:rPr lang="en-AU" b="1" dirty="0">
                <a:solidFill>
                  <a:srgbClr val="FF0000"/>
                </a:solidFill>
                <a:latin typeface="Arial Narrow" pitchFamily="34" charset="0"/>
              </a:rPr>
              <a:t>A – </a:t>
            </a:r>
            <a:r>
              <a:rPr lang="en-AU" b="1" dirty="0" smtClean="0">
                <a:solidFill>
                  <a:srgbClr val="FF0000"/>
                </a:solidFill>
                <a:latin typeface="Arial Narrow" pitchFamily="34" charset="0"/>
              </a:rPr>
              <a:t>No, for example SITM103</a:t>
            </a:r>
            <a:endParaRPr lang="en-AU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562726" y="901701"/>
            <a:ext cx="3743324" cy="2049462"/>
          </a:xfrm>
          <a:prstGeom prst="cloudCallou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Assessment 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Task </a:t>
            </a: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1:</a:t>
            </a:r>
          </a:p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 Length Check is 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required </a:t>
            </a: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for </a:t>
            </a:r>
            <a:b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 </a:t>
            </a:r>
            <a:r>
              <a:rPr lang="en-AU" dirty="0" err="1">
                <a:solidFill>
                  <a:schemeClr val="bg1"/>
                </a:solidFill>
                <a:latin typeface="Arial Narrow" pitchFamily="34" charset="0"/>
              </a:rPr>
              <a:t>seq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 file </a:t>
            </a:r>
            <a:endParaRPr lang="en-AU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Allowed Characters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Only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specified characters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are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expected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 in the data.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Non-negative decimal integers should only contain the digits 0 to 9.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Which characters should a person’s name contain?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Which characters should Deakin unit codes (SIT323) and course codes (S326) contain?</a:t>
            </a:r>
          </a:p>
          <a:p>
            <a:pPr marL="361950" indent="-334963">
              <a:lnSpc>
                <a:spcPct val="110000"/>
              </a:lnSpc>
            </a:pP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5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Data Type Check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Check that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input </a:t>
            </a:r>
            <a:r>
              <a:rPr lang="en-AU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</a:t>
            </a: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match the specified data types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example, an input value of 3.14159 does not match an integer data type.</a:t>
            </a:r>
            <a:endParaRPr lang="en-AU" dirty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5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Data Validation - Batch Total</a:t>
            </a:r>
            <a:endParaRPr lang="en-GB" sz="3600" dirty="0">
              <a:latin typeface="Arial Narrow" pitchFamily="34" charset="0"/>
            </a:endParaRPr>
          </a:p>
        </p:txBody>
      </p:sp>
      <p:sp>
        <p:nvSpPr>
          <p:cNvPr id="2070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34963">
              <a:lnSpc>
                <a:spcPct val="110000"/>
              </a:lnSpc>
            </a:pP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For all records in a batch, </a:t>
            </a:r>
            <a:b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</a:br>
            <a:r>
              <a:rPr lang="en-AU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sum all values in a numeric field</a:t>
            </a:r>
            <a:r>
              <a:rPr lang="en-AU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Arial Narrow" pitchFamily="34" charset="0"/>
              </a:rPr>
              <a:t>.</a:t>
            </a:r>
          </a:p>
          <a:p>
            <a:pPr marL="361950" indent="-334963">
              <a:lnSpc>
                <a:spcPct val="110000"/>
              </a:lnSpc>
            </a:pPr>
            <a:endParaRPr lang="en-AU" dirty="0" smtClean="0">
              <a:solidFill>
                <a:schemeClr val="tx2">
                  <a:shade val="30000"/>
                  <a:satMod val="150000"/>
                </a:schemeClr>
              </a:solidFill>
              <a:latin typeface="Arial Narrow" pitchFamily="34" charset="0"/>
            </a:endParaRP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rgbClr val="0070C0"/>
                </a:solidFill>
                <a:latin typeface="Arial Narrow" pitchFamily="34" charset="0"/>
              </a:rPr>
              <a:t>This sum should equal a predetermined batch total.</a:t>
            </a:r>
          </a:p>
          <a:p>
            <a:pPr marL="361950" indent="-334963">
              <a:lnSpc>
                <a:spcPct val="110000"/>
              </a:lnSpc>
            </a:pPr>
            <a:r>
              <a:rPr lang="en-AU" dirty="0">
                <a:solidFill>
                  <a:srgbClr val="0070C0"/>
                </a:solidFill>
                <a:latin typeface="Arial Narrow" pitchFamily="34" charset="0"/>
              </a:rPr>
              <a:t>One or more 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numeric </a:t>
            </a:r>
            <a:r>
              <a:rPr lang="en-AU" dirty="0">
                <a:solidFill>
                  <a:srgbClr val="0070C0"/>
                </a:solidFill>
                <a:latin typeface="Arial Narrow" pitchFamily="34" charset="0"/>
              </a:rPr>
              <a:t>fields can/should be used</a:t>
            </a:r>
            <a:r>
              <a:rPr lang="en-AU" dirty="0" smtClean="0">
                <a:solidFill>
                  <a:srgbClr val="0070C0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229100" y="6248400"/>
            <a:ext cx="2895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SIT323 - Deakin University - 2018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819628" y="6248400"/>
            <a:ext cx="2133600" cy="39687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t>Page </a:t>
            </a:r>
            <a:fld id="{FB326627-CEC3-49E9-B01B-24729A7864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6515100" y="236538"/>
            <a:ext cx="3743324" cy="2049462"/>
          </a:xfrm>
          <a:prstGeom prst="cloudCallou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Assessment 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Task </a:t>
            </a: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1:</a:t>
            </a:r>
          </a:p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4 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Batch </a:t>
            </a: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Totals</a:t>
            </a:r>
            <a:b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are in the header</a:t>
            </a:r>
          </a:p>
          <a:p>
            <a:pPr indent="26988" algn="ctr">
              <a:lnSpc>
                <a:spcPct val="110000"/>
              </a:lnSpc>
            </a:pPr>
            <a:r>
              <a:rPr lang="en-AU" dirty="0" smtClean="0">
                <a:solidFill>
                  <a:schemeClr val="bg1"/>
                </a:solidFill>
                <a:latin typeface="Arial Narrow" pitchFamily="34" charset="0"/>
              </a:rPr>
              <a:t>of a </a:t>
            </a:r>
            <a:r>
              <a:rPr lang="en-AU" dirty="0" err="1">
                <a:solidFill>
                  <a:schemeClr val="bg1"/>
                </a:solidFill>
                <a:latin typeface="Arial Narrow" pitchFamily="34" charset="0"/>
              </a:rPr>
              <a:t>seq</a:t>
            </a:r>
            <a:r>
              <a:rPr lang="en-AU" dirty="0">
                <a:solidFill>
                  <a:schemeClr val="bg1"/>
                </a:solidFill>
                <a:latin typeface="Arial Narrow" pitchFamily="34" charset="0"/>
              </a:rPr>
              <a:t> file </a:t>
            </a:r>
            <a:endParaRPr lang="en-AU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24625</TotalTime>
  <Words>899</Words>
  <Application>Microsoft Office PowerPoint</Application>
  <PresentationFormat>35mm Slides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Narrow</vt:lpstr>
      <vt:lpstr>Gill Sans MT</vt:lpstr>
      <vt:lpstr>Times</vt:lpstr>
      <vt:lpstr>Verdana</vt:lpstr>
      <vt:lpstr>Wingdings 2</vt:lpstr>
      <vt:lpstr>Custom Design</vt:lpstr>
      <vt:lpstr>Solstice</vt:lpstr>
      <vt:lpstr>SIT323 Cloud Application Development</vt:lpstr>
      <vt:lpstr>Content</vt:lpstr>
      <vt:lpstr>Introduction</vt:lpstr>
      <vt:lpstr>Data Validation</vt:lpstr>
      <vt:lpstr>Data Validation - Spelling and Grammar Check</vt:lpstr>
      <vt:lpstr>Data Validation – Length Check</vt:lpstr>
      <vt:lpstr>Data Validation - Allowed Characters Check</vt:lpstr>
      <vt:lpstr>Data Validation - Data Type Check</vt:lpstr>
      <vt:lpstr>Data Validation - Batch Total</vt:lpstr>
      <vt:lpstr>Data Validation - Control Total</vt:lpstr>
      <vt:lpstr>Data Validation - Hash Total</vt:lpstr>
      <vt:lpstr>Data Validation - Check Digits</vt:lpstr>
      <vt:lpstr>Data Validation - Consistency Check</vt:lpstr>
      <vt:lpstr>Data Validation - Range Check</vt:lpstr>
      <vt:lpstr>Data Validation - Limit Check</vt:lpstr>
      <vt:lpstr>Data Validation - Logic Check</vt:lpstr>
      <vt:lpstr>Data Validation - Uniqueness Check</vt:lpstr>
      <vt:lpstr>Data Validation - Table Look Up Check</vt:lpstr>
      <vt:lpstr>Data Validation - Presence Check</vt:lpstr>
      <vt:lpstr>Data Validation - File Existence Check</vt:lpstr>
      <vt:lpstr>Data Validation - Cardinality Check</vt:lpstr>
      <vt:lpstr>Data Validation - Format Check (Pattern Match)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Deakin University</dc:creator>
  <cp:lastModifiedBy>Robert Dew</cp:lastModifiedBy>
  <cp:revision>518</cp:revision>
  <cp:lastPrinted>2013-08-05T02:32:10Z</cp:lastPrinted>
  <dcterms:created xsi:type="dcterms:W3CDTF">2003-03-18T04:51:25Z</dcterms:created>
  <dcterms:modified xsi:type="dcterms:W3CDTF">2018-07-17T04:39:53Z</dcterms:modified>
</cp:coreProperties>
</file>