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3" r:id="rId2"/>
  </p:sldMasterIdLst>
  <p:notesMasterIdLst>
    <p:notesMasterId r:id="rId41"/>
  </p:notesMasterIdLst>
  <p:handoutMasterIdLst>
    <p:handoutMasterId r:id="rId42"/>
  </p:handoutMasterIdLst>
  <p:sldIdLst>
    <p:sldId id="292" r:id="rId3"/>
    <p:sldId id="270" r:id="rId4"/>
    <p:sldId id="293" r:id="rId5"/>
    <p:sldId id="316" r:id="rId6"/>
    <p:sldId id="294" r:id="rId7"/>
    <p:sldId id="334" r:id="rId8"/>
    <p:sldId id="300" r:id="rId9"/>
    <p:sldId id="323" r:id="rId10"/>
    <p:sldId id="299" r:id="rId11"/>
    <p:sldId id="298" r:id="rId12"/>
    <p:sldId id="296" r:id="rId13"/>
    <p:sldId id="317" r:id="rId14"/>
    <p:sldId id="313" r:id="rId15"/>
    <p:sldId id="297" r:id="rId16"/>
    <p:sldId id="305" r:id="rId17"/>
    <p:sldId id="324" r:id="rId18"/>
    <p:sldId id="319" r:id="rId19"/>
    <p:sldId id="321" r:id="rId20"/>
    <p:sldId id="309" r:id="rId21"/>
    <p:sldId id="320" r:id="rId22"/>
    <p:sldId id="310" r:id="rId23"/>
    <p:sldId id="301" r:id="rId24"/>
    <p:sldId id="325" r:id="rId25"/>
    <p:sldId id="322" r:id="rId26"/>
    <p:sldId id="302" r:id="rId27"/>
    <p:sldId id="306" r:id="rId28"/>
    <p:sldId id="303" r:id="rId29"/>
    <p:sldId id="304" r:id="rId30"/>
    <p:sldId id="307" r:id="rId31"/>
    <p:sldId id="311" r:id="rId32"/>
    <p:sldId id="312" r:id="rId33"/>
    <p:sldId id="314" r:id="rId34"/>
    <p:sldId id="326" r:id="rId35"/>
    <p:sldId id="331" r:id="rId36"/>
    <p:sldId id="335" r:id="rId37"/>
    <p:sldId id="332" r:id="rId38"/>
    <p:sldId id="295" r:id="rId39"/>
    <p:sldId id="285" r:id="rId40"/>
  </p:sldIdLst>
  <p:sldSz cx="10287000" cy="6858000" type="35mm"/>
  <p:notesSz cx="68072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8" autoAdjust="0"/>
    <p:restoredTop sz="94655" autoAdjust="0"/>
  </p:normalViewPr>
  <p:slideViewPr>
    <p:cSldViewPr>
      <p:cViewPr>
        <p:scale>
          <a:sx n="100" d="100"/>
          <a:sy n="100" d="100"/>
        </p:scale>
        <p:origin x="402" y="17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24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41363"/>
            <a:ext cx="5572125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05353"/>
            <a:ext cx="544576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24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428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29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03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07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5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73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53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48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53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4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652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032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53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09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7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6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25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371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070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58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379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821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633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208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067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124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11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273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005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1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74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29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3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0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40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4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4E997F6C-5BA6-4A11-A530-59D28A44ADA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5E7A5DA0-8E55-4C4C-989C-851D6805C1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0963" y="228600"/>
            <a:ext cx="2071688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28600"/>
            <a:ext cx="6062663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D71F114-7D14-432A-BCF1-ACA4BD245B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SIT105 Critical Thinking and Problem Solving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2CB3A485-6D69-4C07-8C63-574F28D9F5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8251" y="-54"/>
            <a:ext cx="77152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691" y="2600325"/>
            <a:ext cx="72009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691" y="1066800"/>
            <a:ext cx="72009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98C94B78-EFF6-48ED-AAB5-AE9BD10D540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571750" y="0"/>
            <a:ext cx="8572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443861" y="2814656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709072" y="2745870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05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559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A1DEF1AB-2E1E-4CE6-96E7-A239BE54988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60336"/>
            <a:ext cx="92583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4637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F32AC3FA-FC67-483C-9CE1-88BC58A8177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802F6421-CFB1-403A-AE60-5AA1D91D6F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857" y="0"/>
            <a:ext cx="914514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B6497441-0C13-42E5-BEE2-178BB6C051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16778"/>
            <a:ext cx="428625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1406964"/>
            <a:ext cx="428625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2133601"/>
            <a:ext cx="917257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AD619844-493A-41B8-8677-6CCAD1D7DF3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2CB3A485-6D69-4C07-8C63-574F28D9F5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758" y="1066800"/>
            <a:ext cx="30861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0708C9A2-A707-4F4D-AE78-6071E60BEE8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57250" y="1066800"/>
            <a:ext cx="51435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975" y="1143004"/>
            <a:ext cx="497205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46316" y="954341"/>
            <a:ext cx="7715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629125" y="936786"/>
            <a:ext cx="73037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4800600"/>
            <a:ext cx="497205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5E7A5DA0-8E55-4C4C-989C-851D6805C1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5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5" y="274641"/>
            <a:ext cx="625792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SIT172 Programming for Engineers	Lecture 20, Page </a:t>
            </a:r>
            <a:fld id="{FD71F114-7D14-432A-BCF1-ACA4BD245BB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98C94B78-EFF6-48ED-AAB5-AE9BD10D54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1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7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1DEF1AB-2E1E-4CE6-96E7-A239BE5498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32AC3FA-FC67-483C-9CE1-88BC58A8177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802F6421-CFB1-403A-AE60-5AA1D91D6F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B6497441-0C13-42E5-BEE2-178BB6C051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D619844-493A-41B8-8677-6CCAD1D7DF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0708C9A2-A707-4F4D-AE78-6071E60BEE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2400"/>
            <a:ext cx="10287000" cy="701040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102870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pic>
        <p:nvPicPr>
          <p:cNvPr id="8201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1" y="2362202"/>
            <a:ext cx="733425" cy="733425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1" y="6505577"/>
            <a:ext cx="20193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228600"/>
            <a:ext cx="828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95400"/>
            <a:ext cx="828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5901" y="6477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5207000" algn="r"/>
              </a:tabLst>
              <a:defRPr sz="1400" b="1">
                <a:latin typeface="+mn-lt"/>
              </a:defRPr>
            </a:lvl1pPr>
          </a:lstStyle>
          <a:p>
            <a:r>
              <a:rPr lang="en-AU"/>
              <a:t>SIT172 Programming for Engineers	Lecture 20, Page </a:t>
            </a:r>
            <a:fld id="{C37DA5DD-CF54-46D0-A96E-B1C173BCF3C3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029075" y="6305550"/>
            <a:ext cx="24003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7/31/2018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29375" y="6305550"/>
            <a:ext cx="325755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690354" y="6305550"/>
            <a:ext cx="51435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</a:rPr>
              <a:t>SIT323</a:t>
            </a:r>
            <a:br>
              <a:rPr lang="en-AU" dirty="0" smtClean="0">
                <a:latin typeface="Arial Narrow" pitchFamily="34" charset="0"/>
              </a:rPr>
            </a:br>
            <a:r>
              <a:rPr lang="en-AU" dirty="0" smtClean="0">
                <a:latin typeface="Arial Narrow" pitchFamily="34" charset="0"/>
              </a:rPr>
              <a:t>Cloud Application Development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 Narrow" pitchFamily="34" charset="0"/>
              </a:rPr>
              <a:t>Class 4 - Conventions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Layout </a:t>
            </a:r>
            <a:r>
              <a:rPr lang="en-GB" dirty="0">
                <a:latin typeface="Arial Narrow" pitchFamily="34" charset="0"/>
              </a:rPr>
              <a:t>– </a:t>
            </a:r>
            <a:r>
              <a:rPr lang="en-GB" dirty="0" smtClean="0">
                <a:latin typeface="Arial Narrow" pitchFamily="34" charset="0"/>
              </a:rPr>
              <a:t>Indentation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Declarations and statements (</a:t>
            </a: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etc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 within a code block shall have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more level of indentation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than that of the code block’s delimiters.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Indentation: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four spaces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per indent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convert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each tab to four spaces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Layout – Blank Lines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Add one blank line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between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class definition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method definition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Add one blank line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after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list of variable definitions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Add one blank line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before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or more comment lines, unless these follow the starting delimiter of a code block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Layout </a:t>
            </a:r>
            <a:r>
              <a:rPr lang="en-GB" dirty="0">
                <a:latin typeface="Arial Narrow" pitchFamily="34" charset="0"/>
              </a:rPr>
              <a:t>– Example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799"/>
            <a:ext cx="8435340" cy="5197475"/>
          </a:xfrm>
        </p:spPr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 </a:t>
            </a:r>
            <a:r>
              <a:rPr lang="en-AU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initialise()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comments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123;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comments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if(y &lt; 0)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0;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comments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8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Layout – White Spaces and Names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799"/>
            <a:ext cx="8671941" cy="5197475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white spaces liberally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meaningful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names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for readability. For example,</a:t>
            </a:r>
          </a:p>
          <a:p>
            <a:pPr marL="361950" indent="-334963">
              <a:lnSpc>
                <a:spcPct val="110000"/>
              </a:lnSpc>
              <a:buNone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for(</a:t>
            </a:r>
            <a:r>
              <a:rPr lang="en-AU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=0;i&lt;10;i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++) x+=a[</a:t>
            </a:r>
            <a:r>
              <a:rPr lang="en-AU" sz="2800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];</a:t>
            </a:r>
          </a:p>
          <a:p>
            <a:pPr marL="361950" indent="-334963">
              <a:lnSpc>
                <a:spcPct val="110000"/>
              </a:lnSpc>
              <a:buNone/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	is more suitable as:</a:t>
            </a:r>
          </a:p>
          <a:p>
            <a:pPr marL="361950" indent="-334963">
              <a:lnSpc>
                <a:spcPct val="110000"/>
              </a:lnSpc>
              <a:buNone/>
            </a:pP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		for(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employeeID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 = 0; 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employeeID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 &lt; 10; 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employeeID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++)</a:t>
            </a:r>
          </a:p>
          <a:p>
            <a:pPr marL="361950" indent="-334963">
              <a:lnSpc>
                <a:spcPct val="110000"/>
              </a:lnSpc>
              <a:buNone/>
            </a:pP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			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totalSalary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 += salaries[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employeeID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];</a:t>
            </a:r>
          </a:p>
          <a:p>
            <a:pPr marL="361950" indent="-334963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or</a:t>
            </a:r>
            <a:endParaRPr lang="en-AU" sz="2800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  <a:buNone/>
            </a:pPr>
            <a:r>
              <a:rPr lang="en-AU" sz="2800" dirty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dirty="0" err="1" smtClean="0">
                <a:solidFill>
                  <a:srgbClr val="0070C0"/>
                </a:solidFill>
                <a:latin typeface="Arial Narrow" pitchFamily="34" charset="0"/>
              </a:rPr>
              <a:t>foreach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(int salary in salaries)</a:t>
            </a:r>
            <a:endParaRPr lang="en-AU" sz="2800" dirty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  <a:buNone/>
            </a:pPr>
            <a:r>
              <a:rPr lang="en-AU" sz="2800" dirty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dirty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dirty="0" err="1">
                <a:solidFill>
                  <a:srgbClr val="0070C0"/>
                </a:solidFill>
                <a:latin typeface="Arial Narrow" pitchFamily="34" charset="0"/>
              </a:rPr>
              <a:t>totalSalary</a:t>
            </a:r>
            <a:r>
              <a:rPr lang="en-AU" sz="2800" dirty="0">
                <a:solidFill>
                  <a:srgbClr val="0070C0"/>
                </a:solidFill>
                <a:latin typeface="Arial Narrow" pitchFamily="34" charset="0"/>
              </a:rPr>
              <a:t> += </a:t>
            </a:r>
            <a:r>
              <a:rPr lang="en-AU" sz="2800" dirty="0" smtClean="0">
                <a:solidFill>
                  <a:srgbClr val="0070C0"/>
                </a:solidFill>
                <a:latin typeface="Arial Narrow" pitchFamily="34" charset="0"/>
              </a:rPr>
              <a:t>salary;</a:t>
            </a:r>
            <a:endParaRPr lang="en-AU" sz="28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Comments - //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Place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space after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the comment start delimiter.</a:t>
            </a:r>
          </a:p>
          <a:p>
            <a:pPr marL="361950" indent="-334963">
              <a:lnSpc>
                <a:spcPct val="110000"/>
              </a:lnSpc>
            </a:pP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comment shall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be on one or more lines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by itself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;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i.e., do not mix it with code on the same line(s).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Indicate where the comment text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starts and ends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using a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capital letter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full stop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respectively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//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Liberally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use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comments 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within your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program.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Comments should be: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helpful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abstract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correct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indicating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why and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how</a:t>
            </a:r>
          </a:p>
          <a:p>
            <a:pPr marL="361950" lvl="1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Comments should not restate code such as:</a:t>
            </a:r>
          </a:p>
          <a:p>
            <a:pPr marL="26987" lvl="1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ncrement x by one.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lvl="1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</a:t>
            </a:r>
            <a:r>
              <a:rPr lang="en-GB" sz="24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//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buNone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addition:</a:t>
            </a:r>
          </a:p>
          <a:p>
            <a:pPr marL="361950" lvl="1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 shall have a comment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b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containing a brief description of that class.</a:t>
            </a:r>
          </a:p>
          <a:p>
            <a:pPr marL="361950" lvl="1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 shall have a comment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b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containing a brief description of: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</a:t>
            </a:r>
            <a:r>
              <a:rPr lang="en-GB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</a:t>
            </a:r>
            <a:r>
              <a:rPr lang="en-GB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parameter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GB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return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value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GB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exceptions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2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//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not place ‘boxes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’ around comments.</a:t>
            </a:r>
          </a:p>
          <a:p>
            <a:pPr marL="361950" indent="-334963">
              <a:lnSpc>
                <a:spcPct val="110000"/>
              </a:lnSpc>
            </a:pP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place ‘lines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’ within a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comment.</a:t>
            </a:r>
          </a:p>
          <a:p>
            <a:pPr marL="361950" indent="-334963">
              <a:lnSpc>
                <a:spcPct val="110000"/>
              </a:lnSpc>
            </a:pP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26987" lvl="1" indent="0" algn="ctr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AU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</a:t>
            </a:r>
            <a:endParaRPr lang="en-AU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lvl="1" indent="0" algn="ctr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AU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comment           </a:t>
            </a:r>
            <a:r>
              <a:rPr lang="en-AU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26987" lvl="1" indent="0" algn="ctr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AU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/////////////////              //                                //                                //</a:t>
            </a:r>
            <a:endParaRPr lang="en-AU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lvl="1" indent="0" algn="ctr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AU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another comment        //</a:t>
            </a:r>
          </a:p>
          <a:p>
            <a:pPr marL="26987" lvl="1" indent="0" algn="ctr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AU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</a:t>
            </a:r>
            <a:endParaRPr lang="en-AU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>
              <a:lnSpc>
                <a:spcPct val="110000"/>
              </a:lnSpc>
              <a:buNone/>
            </a:pPr>
            <a:endParaRPr lang="en-GB" sz="3200" b="1" u="sng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4305300" y="2819400"/>
            <a:ext cx="2971800" cy="3230562"/>
          </a:xfrm>
          <a:prstGeom prst="noSmoking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</a:t>
            </a:r>
            <a:r>
              <a:rPr lang="en-GB" dirty="0" smtClean="0">
                <a:latin typeface="Arial Narrow" pitchFamily="34" charset="0"/>
              </a:rPr>
              <a:t>///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If 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possible,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write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your comments in an appropriate form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 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your IDE (such as Visual Studio) can access your comments and populate popup hints during design-time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5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Comments - /// (C# example)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338170" cy="4800600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following comment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example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the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C#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Split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()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method: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</a:t>
            </a:r>
            <a:r>
              <a:rPr lang="en-AU" sz="20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AU" sz="20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Split(char[] separator, </a:t>
            </a:r>
            <a:r>
              <a:rPr lang="en-AU" sz="20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AU" sz="20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AU" sz="20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 contains text for the: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 summary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Parameters: </a:t>
            </a:r>
            <a:r>
              <a:rPr lang="en-AU" sz="32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separator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AU" sz="32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count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Return values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Exceptions</a:t>
            </a:r>
          </a:p>
          <a:p>
            <a:pPr>
              <a:buNone/>
            </a:pP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>
              <a:buNone/>
            </a:pPr>
            <a:endParaRPr lang="en-AU" sz="1800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Narrow" pitchFamily="34" charset="0"/>
              </a:rPr>
              <a:t>Content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 numCol="2" spcCol="180000">
            <a:no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Purpose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Blocks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latin typeface="Arial Narrow" pitchFamily="34" charset="0"/>
              </a:rPr>
              <a:t>Layout</a:t>
            </a:r>
          </a:p>
          <a:p>
            <a:pPr marL="815975" lvl="1" indent="-273050"/>
            <a:r>
              <a:rPr lang="en-GB" sz="2000" dirty="0">
                <a:latin typeface="Arial Narrow" pitchFamily="34" charset="0"/>
              </a:rPr>
              <a:t>Code Blocks</a:t>
            </a:r>
          </a:p>
          <a:p>
            <a:pPr marL="815975" lvl="1" indent="-273050"/>
            <a:r>
              <a:rPr lang="en-GB" sz="2000" dirty="0">
                <a:latin typeface="Arial Narrow" pitchFamily="34" charset="0"/>
              </a:rPr>
              <a:t>Indentation</a:t>
            </a:r>
          </a:p>
          <a:p>
            <a:pPr marL="815975" lvl="1" indent="-273050"/>
            <a:r>
              <a:rPr lang="en-GB" sz="2000" dirty="0">
                <a:latin typeface="Arial Narrow" pitchFamily="34" charset="0"/>
              </a:rPr>
              <a:t>Blank Lines</a:t>
            </a:r>
          </a:p>
          <a:p>
            <a:pPr marL="815975" lvl="1" indent="-273050"/>
            <a:r>
              <a:rPr lang="en-GB" sz="2000" dirty="0">
                <a:latin typeface="Arial Narrow" pitchFamily="34" charset="0"/>
              </a:rPr>
              <a:t>Example</a:t>
            </a:r>
          </a:p>
          <a:p>
            <a:pPr marL="815975" lvl="1" indent="-273050"/>
            <a:r>
              <a:rPr lang="en-GB" sz="2000" dirty="0">
                <a:latin typeface="Arial Narrow" pitchFamily="34" charset="0"/>
              </a:rPr>
              <a:t>White Spaces and Names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>
                <a:latin typeface="Arial Narrow" pitchFamily="34" charset="0"/>
              </a:rPr>
              <a:t>Comments - </a:t>
            </a:r>
            <a:r>
              <a:rPr lang="en-GB" sz="2400" dirty="0" smtClean="0">
                <a:latin typeface="Arial Narrow" pitchFamily="34" charset="0"/>
              </a:rPr>
              <a:t>//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>
                <a:latin typeface="Arial Narrow" pitchFamily="34" charset="0"/>
              </a:rPr>
              <a:t>Comments - </a:t>
            </a:r>
            <a:r>
              <a:rPr lang="en-GB" sz="2400" dirty="0" smtClean="0">
                <a:latin typeface="Arial Narrow" pitchFamily="34" charset="0"/>
              </a:rPr>
              <a:t>///</a:t>
            </a:r>
            <a:endParaRPr lang="en-GB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latin typeface="Arial Narrow" pitchFamily="34" charset="0"/>
              </a:rPr>
              <a:t>Naming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2400" dirty="0" smtClean="0">
                <a:latin typeface="Arial Narrow" pitchFamily="34" charset="0"/>
              </a:rPr>
              <a:t>Special Logical Operators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Object Creation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Looping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Nested IF statements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Scope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Magic Numbers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Exception Handling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Summary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/// (C# example)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2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&lt;summary&gt;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Returns a string array that contains the substrings in this instance that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are delimited by elements of a specified Unicode character array.  A parameter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specifies the maximum number of substrings to return.</a:t>
            </a:r>
          </a:p>
          <a:p>
            <a:pPr>
              <a:buNone/>
            </a:pPr>
            <a:r>
              <a:rPr lang="en-AU" sz="2000" dirty="0">
                <a:solidFill>
                  <a:srgbClr val="00B050"/>
                </a:solidFill>
              </a:rPr>
              <a:t>/// &lt;/summary&gt;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</a:t>
            </a:r>
          </a:p>
          <a:p>
            <a:pPr marL="82296" indent="0">
              <a:buNone/>
            </a:pPr>
            <a:r>
              <a:rPr lang="en-AU" sz="2000" dirty="0">
                <a:solidFill>
                  <a:srgbClr val="00B050"/>
                </a:solidFill>
              </a:rPr>
              <a:t>/// &lt;</a:t>
            </a:r>
            <a:r>
              <a:rPr lang="en-AU" sz="2000" dirty="0" err="1">
                <a:solidFill>
                  <a:srgbClr val="00B050"/>
                </a:solidFill>
              </a:rPr>
              <a:t>param</a:t>
            </a:r>
            <a:r>
              <a:rPr lang="en-AU" sz="2000" dirty="0">
                <a:solidFill>
                  <a:srgbClr val="00B050"/>
                </a:solidFill>
              </a:rPr>
              <a:t> name</a:t>
            </a:r>
            <a:r>
              <a:rPr lang="en-AU" sz="2000" dirty="0" smtClean="0">
                <a:solidFill>
                  <a:srgbClr val="00B050"/>
                </a:solidFill>
              </a:rPr>
              <a:t>="</a:t>
            </a:r>
            <a:r>
              <a:rPr lang="en-AU" sz="2000" dirty="0">
                <a:solidFill>
                  <a:srgbClr val="00B050"/>
                </a:solidFill>
              </a:rPr>
              <a:t>separator</a:t>
            </a:r>
            <a:r>
              <a:rPr lang="en-AU" sz="2000" dirty="0" smtClean="0">
                <a:solidFill>
                  <a:srgbClr val="00B050"/>
                </a:solidFill>
              </a:rPr>
              <a:t>"&gt;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An </a:t>
            </a:r>
            <a:r>
              <a:rPr lang="en-AU" sz="2000" dirty="0">
                <a:solidFill>
                  <a:srgbClr val="00B050"/>
                </a:solidFill>
              </a:rPr>
              <a:t>array of Unicode characters that delimit the substrings in this instance</a:t>
            </a:r>
            <a:r>
              <a:rPr lang="en-AU" sz="2000" dirty="0" smtClean="0">
                <a:solidFill>
                  <a:srgbClr val="00B050"/>
                </a:solidFill>
              </a:rPr>
              <a:t>, 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an </a:t>
            </a:r>
            <a:r>
              <a:rPr lang="en-AU" sz="2000" dirty="0">
                <a:solidFill>
                  <a:srgbClr val="00B050"/>
                </a:solidFill>
              </a:rPr>
              <a:t>empty array that contains no delimiters, or null</a:t>
            </a:r>
            <a:r>
              <a:rPr lang="en-AU" sz="2000" dirty="0" smtClean="0">
                <a:solidFill>
                  <a:srgbClr val="00B050"/>
                </a:solidFill>
              </a:rPr>
              <a:t>.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&lt;/</a:t>
            </a:r>
            <a:r>
              <a:rPr lang="en-AU" sz="2000" dirty="0" err="1">
                <a:solidFill>
                  <a:srgbClr val="00B050"/>
                </a:solidFill>
              </a:rPr>
              <a:t>param</a:t>
            </a:r>
            <a:r>
              <a:rPr lang="en-AU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</a:t>
            </a:r>
            <a:r>
              <a:rPr lang="en-AU" sz="2000" dirty="0">
                <a:solidFill>
                  <a:srgbClr val="00B050"/>
                </a:solidFill>
              </a:rPr>
              <a:t>&lt;</a:t>
            </a:r>
            <a:r>
              <a:rPr lang="en-AU" sz="2000" dirty="0" err="1">
                <a:solidFill>
                  <a:srgbClr val="00B050"/>
                </a:solidFill>
              </a:rPr>
              <a:t>param</a:t>
            </a:r>
            <a:r>
              <a:rPr lang="en-AU" sz="2000" dirty="0">
                <a:solidFill>
                  <a:srgbClr val="00B050"/>
                </a:solidFill>
              </a:rPr>
              <a:t> name</a:t>
            </a:r>
            <a:r>
              <a:rPr lang="en-AU" sz="2000" dirty="0" smtClean="0">
                <a:solidFill>
                  <a:srgbClr val="00B050"/>
                </a:solidFill>
              </a:rPr>
              <a:t>=“count"&gt;</a:t>
            </a:r>
            <a:r>
              <a:rPr lang="en-AU" sz="2000" dirty="0">
                <a:solidFill>
                  <a:srgbClr val="00B050"/>
                </a:solidFill>
              </a:rPr>
              <a:t>Used to specify context.&lt;/</a:t>
            </a:r>
            <a:r>
              <a:rPr lang="en-AU" sz="2000" dirty="0" err="1">
                <a:solidFill>
                  <a:srgbClr val="00B050"/>
                </a:solidFill>
              </a:rPr>
              <a:t>param</a:t>
            </a:r>
            <a:r>
              <a:rPr lang="en-AU" sz="2000" dirty="0">
                <a:solidFill>
                  <a:srgbClr val="00B050"/>
                </a:solidFill>
              </a:rPr>
              <a:t>&gt; </a:t>
            </a:r>
            <a:endParaRPr lang="en-AU" sz="2000" dirty="0" smtClean="0">
              <a:solidFill>
                <a:srgbClr val="00B050"/>
              </a:solidFill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Comments - /// (C# example)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2000" dirty="0">
                <a:solidFill>
                  <a:srgbClr val="00B050"/>
                </a:solidFill>
              </a:rPr>
              <a:t>/// &lt;returns</a:t>
            </a:r>
            <a:r>
              <a:rPr lang="en-AU" sz="2000" dirty="0" smtClean="0">
                <a:solidFill>
                  <a:srgbClr val="00B050"/>
                </a:solidFill>
              </a:rPr>
              <a:t>&gt;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</a:t>
            </a:r>
            <a:r>
              <a:rPr lang="en-AU" sz="2000" dirty="0">
                <a:solidFill>
                  <a:srgbClr val="00B050"/>
                </a:solidFill>
              </a:rPr>
              <a:t>An array whose elements contain the substrings in this instance that </a:t>
            </a:r>
            <a:r>
              <a:rPr lang="en-AU" sz="2000" dirty="0" smtClean="0">
                <a:solidFill>
                  <a:srgbClr val="00B050"/>
                </a:solidFill>
              </a:rPr>
              <a:t>are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delimited </a:t>
            </a:r>
            <a:r>
              <a:rPr lang="en-AU" sz="2000" dirty="0">
                <a:solidFill>
                  <a:srgbClr val="00B050"/>
                </a:solidFill>
              </a:rPr>
              <a:t>by one or more characters in separator. For more information, </a:t>
            </a:r>
            <a:r>
              <a:rPr lang="en-AU" sz="2000" dirty="0" smtClean="0">
                <a:solidFill>
                  <a:srgbClr val="00B050"/>
                </a:solidFill>
              </a:rPr>
              <a:t>see </a:t>
            </a:r>
          </a:p>
          <a:p>
            <a:pPr marL="82296" indent="0"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the </a:t>
            </a:r>
            <a:r>
              <a:rPr lang="en-AU" sz="2000" dirty="0">
                <a:solidFill>
                  <a:srgbClr val="00B050"/>
                </a:solidFill>
              </a:rPr>
              <a:t>Remarks section</a:t>
            </a:r>
            <a:r>
              <a:rPr lang="en-AU" sz="2000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&lt;/</a:t>
            </a:r>
            <a:r>
              <a:rPr lang="en-AU" sz="2000" dirty="0">
                <a:solidFill>
                  <a:srgbClr val="00B050"/>
                </a:solidFill>
              </a:rPr>
              <a:t>returns&gt;</a:t>
            </a:r>
            <a:endParaRPr lang="en-AU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</a:t>
            </a:r>
          </a:p>
          <a:p>
            <a:pPr>
              <a:buNone/>
            </a:pPr>
            <a:r>
              <a:rPr lang="en-AU" sz="2000" dirty="0">
                <a:solidFill>
                  <a:srgbClr val="00B050"/>
                </a:solidFill>
              </a:rPr>
              <a:t>/// &lt;</a:t>
            </a:r>
            <a:r>
              <a:rPr lang="en-AU" sz="2000" dirty="0" smtClean="0">
                <a:solidFill>
                  <a:srgbClr val="00B050"/>
                </a:solidFill>
              </a:rPr>
              <a:t>exception </a:t>
            </a:r>
            <a:r>
              <a:rPr lang="en-AU" sz="2000" dirty="0" err="1" smtClean="0">
                <a:solidFill>
                  <a:srgbClr val="00B050"/>
                </a:solidFill>
              </a:rPr>
              <a:t>cref</a:t>
            </a:r>
            <a:r>
              <a:rPr lang="en-AU" sz="2000" dirty="0" smtClean="0">
                <a:solidFill>
                  <a:srgbClr val="00B050"/>
                </a:solidFill>
              </a:rPr>
              <a:t>=“</a:t>
            </a:r>
            <a:r>
              <a:rPr lang="en-AU" sz="2000" dirty="0" err="1">
                <a:solidFill>
                  <a:srgbClr val="00B050"/>
                </a:solidFill>
              </a:rPr>
              <a:t>System.ArgumentOutOfRangeException</a:t>
            </a:r>
            <a:r>
              <a:rPr lang="en-AU" sz="2000" dirty="0" smtClean="0">
                <a:solidFill>
                  <a:srgbClr val="00B050"/>
                </a:solidFill>
              </a:rPr>
              <a:t>”&gt;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</a:t>
            </a:r>
            <a:r>
              <a:rPr lang="en-AU" sz="2000" dirty="0">
                <a:solidFill>
                  <a:srgbClr val="00B050"/>
                </a:solidFill>
              </a:rPr>
              <a:t>count is </a:t>
            </a:r>
            <a:r>
              <a:rPr lang="en-AU" sz="2000" dirty="0" smtClean="0">
                <a:solidFill>
                  <a:srgbClr val="00B050"/>
                </a:solidFill>
              </a:rPr>
              <a:t>negative.</a:t>
            </a:r>
          </a:p>
          <a:p>
            <a:pPr>
              <a:buNone/>
            </a:pPr>
            <a:r>
              <a:rPr lang="en-AU" sz="2000" dirty="0" smtClean="0">
                <a:solidFill>
                  <a:srgbClr val="00B050"/>
                </a:solidFill>
              </a:rPr>
              <a:t>/// &lt;/</a:t>
            </a:r>
            <a:r>
              <a:rPr lang="en-AU" sz="2000" dirty="0">
                <a:solidFill>
                  <a:srgbClr val="00B050"/>
                </a:solidFill>
              </a:rPr>
              <a:t>exception</a:t>
            </a:r>
            <a:r>
              <a:rPr lang="en-AU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AU" sz="2000" dirty="0" smtClean="0"/>
              <a:t>public </a:t>
            </a:r>
            <a:r>
              <a:rPr lang="en-AU" sz="2000" dirty="0"/>
              <a:t>string[] Split(char[] separator, </a:t>
            </a:r>
            <a:r>
              <a:rPr lang="en-AU" sz="2000" dirty="0" err="1"/>
              <a:t>int</a:t>
            </a:r>
            <a:r>
              <a:rPr lang="en-AU" sz="2000" dirty="0"/>
              <a:t> count</a:t>
            </a:r>
            <a:r>
              <a:rPr lang="en-AU" sz="2000" dirty="0" smtClean="0"/>
              <a:t>)</a:t>
            </a:r>
            <a:endParaRPr lang="en-AU" sz="2000" dirty="0"/>
          </a:p>
          <a:p>
            <a:pPr>
              <a:buNone/>
            </a:pPr>
            <a:r>
              <a:rPr lang="en-AU" sz="2000" dirty="0" smtClean="0"/>
              <a:t>{</a:t>
            </a:r>
            <a:endParaRPr lang="en-AU" sz="2000" dirty="0"/>
          </a:p>
          <a:p>
            <a:pPr>
              <a:buNone/>
            </a:pPr>
            <a:r>
              <a:rPr lang="en-AU" sz="2000" dirty="0"/>
              <a:t> </a:t>
            </a:r>
            <a:r>
              <a:rPr lang="en-AU" sz="2000" dirty="0" smtClean="0"/>
              <a:t>   …</a:t>
            </a:r>
          </a:p>
          <a:p>
            <a:pPr>
              <a:buNone/>
            </a:pPr>
            <a:r>
              <a:rPr lang="en-AU" sz="2000" dirty="0" smtClean="0"/>
              <a:t>}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Naming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What style of naming do you prefer?</a:t>
            </a:r>
          </a:p>
          <a:p>
            <a:pPr marL="26987" indent="0">
              <a:lnSpc>
                <a:spcPct val="110000"/>
              </a:lnSpc>
              <a:buNone/>
            </a:pPr>
            <a:r>
              <a:rPr lang="en-AU" dirty="0" smtClean="0">
                <a:latin typeface="Arial Narrow" pitchFamily="34" charset="0"/>
              </a:rPr>
              <a:t>Which of the following would you like to read or use?</a:t>
            </a: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amountofmoneyinthecustomeraccount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AMOUNTOFMONEYINTHECUSTOMERACCOUNT;</a:t>
            </a: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AmountOfMoneyInTheCustomerAccount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aMOUNToFmONEYiNtHEcUSTOMERaCCOUNT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AU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amount_of_money_in_the_customer_account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AU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307" lvl="1" indent="0">
              <a:lnSpc>
                <a:spcPct val="110000"/>
              </a:lnSpc>
              <a:buNone/>
            </a:pPr>
            <a:r>
              <a:rPr lang="en-A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amount_Of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Money_In_the</a:t>
            </a:r>
            <a:r>
              <a:rPr lang="en-A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-customer-account;</a:t>
            </a:r>
            <a:endParaRPr lang="en-AU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Naming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There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are many naming styles such as: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Camel case	e.g.,	</a:t>
            </a:r>
            <a:r>
              <a:rPr lang="en-AU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thisIsMyClass</a:t>
            </a:r>
            <a:endParaRPr lang="en-AU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Uppercase	e.g.,	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System.Web.</a:t>
            </a:r>
            <a:r>
              <a:rPr lang="en-AU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UI</a:t>
            </a:r>
            <a:endParaRPr lang="en-AU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Pascal case	e.g.,	</a:t>
            </a:r>
            <a:r>
              <a:rPr lang="en-AU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ThisIsMyClass</a:t>
            </a:r>
            <a:endParaRPr lang="en-AU" b="1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Naming for SIT323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Camel case for: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Parameters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Private or protected variables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Uppercase	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identifiers consisting of two or fewer letters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Pascal case for everything else.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3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Special Logical Operators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some cases, evaluating sub-expressions is redundant and a waste of CPU time.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rgbClr val="0070C0"/>
                </a:solidFill>
                <a:latin typeface="Arial Narrow" pitchFamily="34" charset="0"/>
              </a:rPr>
              <a:t>Examples, for the expression:</a:t>
            </a: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GB" sz="3200" b="1" dirty="0" smtClean="0">
                <a:solidFill>
                  <a:srgbClr val="0070C0"/>
                </a:solidFill>
                <a:latin typeface="Arial Narrow" pitchFamily="34" charset="0"/>
              </a:rPr>
              <a:t>x == 0 &amp;&amp; y == 0</a:t>
            </a: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/>
            </a:r>
            <a:b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there is no need to evaluate y == 0 when x is 1.</a:t>
            </a: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GB" sz="3200" b="1" dirty="0" smtClean="0">
                <a:solidFill>
                  <a:srgbClr val="0070C0"/>
                </a:solidFill>
                <a:latin typeface="Arial Narrow" pitchFamily="34" charset="0"/>
              </a:rPr>
              <a:t>search(word, </a:t>
            </a:r>
            <a:r>
              <a:rPr lang="en-GB" sz="3200" b="1" dirty="0" err="1" smtClean="0">
                <a:solidFill>
                  <a:srgbClr val="0070C0"/>
                </a:solidFill>
                <a:latin typeface="Arial Narrow" pitchFamily="34" charset="0"/>
              </a:rPr>
              <a:t>dataA</a:t>
            </a:r>
            <a:r>
              <a:rPr lang="en-GB" sz="3200" b="1" dirty="0" smtClean="0">
                <a:solidFill>
                  <a:srgbClr val="0070C0"/>
                </a:solidFill>
                <a:latin typeface="Arial Narrow" pitchFamily="34" charset="0"/>
              </a:rPr>
              <a:t>) || search(word</a:t>
            </a:r>
            <a:r>
              <a:rPr lang="en-GB" sz="3200" b="1" dirty="0">
                <a:solidFill>
                  <a:srgbClr val="0070C0"/>
                </a:solidFill>
                <a:latin typeface="Arial Narrow" pitchFamily="34" charset="0"/>
              </a:rPr>
              <a:t>, </a:t>
            </a:r>
            <a:r>
              <a:rPr lang="en-GB" sz="3200" b="1" dirty="0" err="1" smtClean="0">
                <a:solidFill>
                  <a:srgbClr val="0070C0"/>
                </a:solidFill>
                <a:latin typeface="Arial Narrow" pitchFamily="34" charset="0"/>
              </a:rPr>
              <a:t>dataB</a:t>
            </a:r>
            <a:r>
              <a:rPr lang="en-GB" sz="3200" b="1" dirty="0" smtClean="0">
                <a:solidFill>
                  <a:srgbClr val="0070C0"/>
                </a:solidFill>
                <a:latin typeface="Arial Narrow" pitchFamily="34" charset="0"/>
              </a:rPr>
              <a:t>)</a:t>
            </a: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/>
            </a:r>
            <a:b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there </a:t>
            </a:r>
            <a:r>
              <a:rPr lang="en-GB" sz="3200" dirty="0">
                <a:solidFill>
                  <a:srgbClr val="0070C0"/>
                </a:solidFill>
                <a:latin typeface="Arial Narrow" pitchFamily="34" charset="0"/>
              </a:rPr>
              <a:t>is no need to </a:t>
            </a: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evaluate the 2</a:t>
            </a:r>
            <a:r>
              <a:rPr lang="en-GB" sz="3200" baseline="30000" dirty="0" smtClean="0">
                <a:solidFill>
                  <a:srgbClr val="0070C0"/>
                </a:solidFill>
                <a:latin typeface="Arial Narrow" pitchFamily="34" charset="0"/>
              </a:rPr>
              <a:t>nd</a:t>
            </a: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 search </a:t>
            </a:r>
            <a:b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after the 1</a:t>
            </a:r>
            <a:r>
              <a:rPr lang="en-GB" sz="3200" baseline="30000" dirty="0" smtClean="0">
                <a:solidFill>
                  <a:srgbClr val="0070C0"/>
                </a:solidFill>
                <a:latin typeface="Arial Narrow" pitchFamily="34" charset="0"/>
              </a:rPr>
              <a:t>st</a:t>
            </a:r>
            <a:r>
              <a:rPr lang="en-GB" sz="3200" dirty="0" smtClean="0">
                <a:solidFill>
                  <a:srgbClr val="0070C0"/>
                </a:solidFill>
                <a:latin typeface="Arial Narrow" pitchFamily="34" charset="0"/>
              </a:rPr>
              <a:t> search returns true.</a:t>
            </a:r>
            <a:endParaRPr lang="en-GB" dirty="0" smtClean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Special Logical Operators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Some languages (like C#) provide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smart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logical operators that do not evaluate sub-expressions when there is no need.</a:t>
            </a: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GB" b="1" u="sng" dirty="0" smtClean="0">
                <a:solidFill>
                  <a:srgbClr val="0070C0"/>
                </a:solidFill>
                <a:latin typeface="Arial Narrow" pitchFamily="34" charset="0"/>
              </a:rPr>
              <a:t>Ensure that your Assessment programs are implemented using such ‘smart’ operators</a:t>
            </a:r>
            <a:r>
              <a:rPr lang="en-GB" dirty="0" smtClean="0">
                <a:solidFill>
                  <a:srgbClr val="0070C0"/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  <a:buNone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Object Creation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19050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a class constructor to both: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create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 object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populate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that object with data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>
          <a:xfrm>
            <a:off x="1584960" y="3581400"/>
            <a:ext cx="4549140" cy="259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61950" marR="0" lvl="0" indent="-334963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GB" sz="3200" b="1" u="sng" dirty="0" smtClean="0">
                <a:solidFill>
                  <a:srgbClr val="FF0000"/>
                </a:solidFill>
                <a:latin typeface="Arial Narrow" pitchFamily="34" charset="0"/>
              </a:rPr>
              <a:t>Yes</a:t>
            </a:r>
          </a:p>
          <a:p>
            <a:pPr marL="361950" marR="0" lvl="0" indent="-3349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Point p = new Point(12, 34);</a:t>
            </a: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>
          <a:xfrm>
            <a:off x="6438900" y="3581400"/>
            <a:ext cx="3581400" cy="259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61950" indent="-334963" algn="ct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GB" sz="3200" b="1" u="sng" dirty="0" smtClean="0">
                <a:solidFill>
                  <a:srgbClr val="FF0000"/>
                </a:solidFill>
                <a:latin typeface="Arial Narrow" pitchFamily="34" charset="0"/>
              </a:rPr>
              <a:t>No</a:t>
            </a:r>
          </a:p>
          <a:p>
            <a:pPr marL="361950" indent="-334963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Point p = new Point();</a:t>
            </a:r>
          </a:p>
          <a:p>
            <a:pPr marL="361950" indent="-334963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GB" sz="32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p.x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= 12;</a:t>
            </a:r>
          </a:p>
          <a:p>
            <a:pPr marL="361950" indent="-334963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GB" sz="32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p.y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= 34;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Methods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Ensure that your method: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starts immediately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after the opening delimiter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the code block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ends immediately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before the closing delimiter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the code block.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example,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end a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method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using a return statement placed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midway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in that method’s code.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Looping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a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while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(type of) statement when the</a:t>
            </a:r>
            <a:b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number of iterations is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unknown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a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(type of) statement when the</a:t>
            </a:r>
            <a:b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number of iterations is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known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class is about coding conventions.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Most of you will: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finish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studying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year and graduate next year,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 employed in the IT industry</a:t>
            </a:r>
          </a:p>
          <a:p>
            <a:pPr marL="361950" indent="-334963">
              <a:lnSpc>
                <a:spcPct val="110000"/>
              </a:lnSpc>
            </a:pPr>
            <a:r>
              <a:rPr lang="en-GB" b="1" dirty="0" smtClean="0">
                <a:solidFill>
                  <a:srgbClr val="0070C0"/>
                </a:solidFill>
                <a:latin typeface="Arial Narrow" pitchFamily="34" charset="0"/>
              </a:rPr>
              <a:t>What do you expect to see in programs of your future employer?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Nested IF statements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Given a group of nested IF statements, for efficiency, you should check for: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most frequently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occurring situation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first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...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...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least frequent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situation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last</a:t>
            </a:r>
          </a:p>
          <a:p>
            <a:pPr marL="361950" indent="-334963">
              <a:lnSpc>
                <a:spcPct val="110000"/>
              </a:lnSpc>
              <a:buNone/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Scope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minimise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the scope of your variables</a:t>
            </a:r>
          </a:p>
          <a:p>
            <a:pPr marL="361950" indent="-334963">
              <a:lnSpc>
                <a:spcPct val="110000"/>
              </a:lnSpc>
            </a:pP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minimise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the scope of your methods</a:t>
            </a: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  <a:buNone/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Magic Numbers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magic number is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that is hard coded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as a literal,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one or more statements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within a program.</a:t>
            </a:r>
          </a:p>
          <a:p>
            <a:pPr marL="361950" indent="-334963">
              <a:lnSpc>
                <a:spcPct val="110000"/>
              </a:lnSpc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example: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2 * </a:t>
            </a:r>
            <a:r>
              <a:rPr lang="en-GB" sz="24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</a:t>
            </a: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GB" sz="24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</a:t>
            </a: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 * radius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Magic Numbers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Replace a magic number by </a:t>
            </a:r>
            <a:b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declaring it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once as a constant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(</a:t>
            </a:r>
            <a:r>
              <a:rPr lang="en-GB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or a variable if need be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), and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use that constant throughout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program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PI =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3.1415926;</a:t>
            </a: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2 * </a:t>
            </a:r>
            <a:r>
              <a:rPr lang="en-GB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radius;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GB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radius;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4187" lvl="3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  <a:buNone/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Magic Numbers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4353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sz="2800" b="1" u="sng" dirty="0">
                <a:latin typeface="Arial Narrow" pitchFamily="34" charset="0"/>
              </a:rPr>
              <a:t>Do not use ‘magic numbers’</a:t>
            </a:r>
            <a:r>
              <a:rPr lang="en-GB" sz="2800" dirty="0">
                <a:latin typeface="Arial Narrow" pitchFamily="34" charset="0"/>
              </a:rPr>
              <a:t> within your programs.</a:t>
            </a:r>
          </a:p>
          <a:p>
            <a:pPr marL="361950" indent="-334963">
              <a:lnSpc>
                <a:spcPct val="110000"/>
              </a:lnSpc>
            </a:pPr>
            <a:r>
              <a:rPr lang="en-GB" sz="2800" dirty="0" smtClean="0">
                <a:latin typeface="Arial Narrow" pitchFamily="34" charset="0"/>
              </a:rPr>
              <a:t>It will be tempting to hard code literals such as double </a:t>
            </a:r>
            <a:r>
              <a:rPr lang="en-GB" sz="2800" dirty="0">
                <a:latin typeface="Arial Narrow" pitchFamily="34" charset="0"/>
              </a:rPr>
              <a:t>quotes (") </a:t>
            </a:r>
            <a:r>
              <a:rPr lang="en-GB" sz="2800" dirty="0" smtClean="0">
                <a:latin typeface="Arial Narrow" pitchFamily="34" charset="0"/>
              </a:rPr>
              <a:t>or comma (,) for processing the </a:t>
            </a:r>
            <a:r>
              <a:rPr lang="en-GB" sz="2800" dirty="0" err="1" smtClean="0">
                <a:latin typeface="Arial Narrow" pitchFamily="34" charset="0"/>
              </a:rPr>
              <a:t>cfg</a:t>
            </a:r>
            <a:r>
              <a:rPr lang="en-GB" sz="2800" dirty="0" smtClean="0">
                <a:latin typeface="Arial Narrow" pitchFamily="34" charset="0"/>
              </a:rPr>
              <a:t>, </a:t>
            </a:r>
            <a:r>
              <a:rPr lang="en-GB" sz="2800" dirty="0" err="1" smtClean="0">
                <a:latin typeface="Arial Narrow" pitchFamily="34" charset="0"/>
              </a:rPr>
              <a:t>czl</a:t>
            </a:r>
            <a:r>
              <a:rPr lang="en-GB" sz="2800" dirty="0" smtClean="0">
                <a:latin typeface="Arial Narrow" pitchFamily="34" charset="0"/>
              </a:rPr>
              <a:t> and seq files.</a:t>
            </a:r>
          </a:p>
          <a:p>
            <a:pPr marL="361950" indent="-334963">
              <a:lnSpc>
                <a:spcPct val="110000"/>
              </a:lnSpc>
            </a:pPr>
            <a:endParaRPr lang="en-GB" sz="2800" dirty="0">
              <a:latin typeface="Arial Narrow" pitchFamily="34" charset="0"/>
            </a:endParaRPr>
          </a:p>
          <a:p>
            <a:pPr marL="361950" lvl="1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dirty="0" smtClean="0">
                <a:solidFill>
                  <a:srgbClr val="0070C0"/>
                </a:solidFill>
                <a:latin typeface="Arial Narrow" pitchFamily="34" charset="0"/>
              </a:rPr>
              <a:t>But as there can be issues when delimiters and separators change, it’s a good idea to use constants</a:t>
            </a:r>
            <a:endParaRPr lang="en-GB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Magic Numbers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10000"/>
              </a:lnSpc>
              <a:buNone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Instead of the following code: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private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String line =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    DEFAULT   =  ""log.txt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""      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String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[ ]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item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AU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line.Split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 new Char[ ] { </a:t>
            </a:r>
            <a:r>
              <a:rPr lang="en-AU" sz="2800" dirty="0"/>
              <a:t>'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</a:t>
            </a:r>
            <a:r>
              <a:rPr lang="en-AU" sz="2800" dirty="0"/>
              <a:t>'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}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String </a:t>
            </a:r>
            <a:r>
              <a:rPr lang="en-AU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= item[1].Trim();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AU" sz="2800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logFilename.Trim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 new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Char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[ ]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{ </a:t>
            </a:r>
            <a:r>
              <a:rPr lang="en-AU" sz="2800" dirty="0"/>
              <a:t>'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</a:t>
            </a:r>
            <a:r>
              <a:rPr lang="en-AU" sz="2800" dirty="0"/>
              <a:t>'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} );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Consider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code on the following slide.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4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Magic Numbers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63644" y="1447800"/>
            <a:ext cx="8338170" cy="4800600"/>
          </a:xfrm>
        </p:spPr>
        <p:txBody>
          <a:bodyPr>
            <a:noAutofit/>
          </a:bodyPr>
          <a:lstStyle/>
          <a:p>
            <a:pPr marL="521208" lvl="2" indent="-274320">
              <a:lnSpc>
                <a:spcPct val="110000"/>
              </a:lnSpc>
              <a:buNone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private </a:t>
            </a: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readonly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Char[] Separators = new Char[ ] { '=' };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private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readonly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Char[]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Delimiters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new Char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[ ]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{ '"'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};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const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int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KeywordIndex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0;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const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int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ValueIndex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1;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private String line = 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    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DEFAULT  =       ""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log.txt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"“        ";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String[ ] item = </a:t>
            </a: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line.Split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 Separators );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String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item[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ValueIndex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].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Trim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();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21208" lvl="2" indent="-274320">
              <a:lnSpc>
                <a:spcPct val="110000"/>
              </a:lnSpc>
              <a:buNone/>
            </a:pP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=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logFilename.Trim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 Delimiters );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6057900" y="2702152"/>
            <a:ext cx="4085828" cy="762000"/>
          </a:xfrm>
          <a:prstGeom prst="wedgeRectCallout">
            <a:avLst>
              <a:gd name="adj1" fmla="val -23945"/>
              <a:gd name="adj2" fmla="val -89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These arrays allow one or more delimiters or separators.</a:t>
            </a:r>
            <a:endParaRPr lang="en-AU" dirty="0"/>
          </a:p>
        </p:txBody>
      </p:sp>
      <p:sp>
        <p:nvSpPr>
          <p:cNvPr id="8" name="Rectangular Callout 7"/>
          <p:cNvSpPr/>
          <p:nvPr/>
        </p:nvSpPr>
        <p:spPr>
          <a:xfrm>
            <a:off x="7048500" y="4267200"/>
            <a:ext cx="3095228" cy="1143000"/>
          </a:xfrm>
          <a:prstGeom prst="wedgeRectCallout">
            <a:avLst>
              <a:gd name="adj1" fmla="val -60185"/>
              <a:gd name="adj2" fmla="val 9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ular Callout 6"/>
          <p:cNvSpPr/>
          <p:nvPr/>
        </p:nvSpPr>
        <p:spPr>
          <a:xfrm>
            <a:off x="7048500" y="4267200"/>
            <a:ext cx="3095228" cy="1143000"/>
          </a:xfrm>
          <a:prstGeom prst="wedgeRectCallout">
            <a:avLst>
              <a:gd name="adj1" fmla="val -86298"/>
              <a:gd name="adj2" fmla="val -3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Split() and Trim() can take an array of Char, not just one Char.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39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Exception Handling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Attempt to catch all exceptions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Summary</a:t>
            </a:r>
            <a:endParaRPr lang="en-AU" dirty="0" smtClean="0"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class looked at conventions for programming.</a:t>
            </a:r>
          </a:p>
          <a:p>
            <a:pPr marL="361950" indent="-334963">
              <a:lnSpc>
                <a:spcPct val="110000"/>
              </a:lnSpc>
            </a:pP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SIT323 </a:t>
            </a:r>
            <a:r>
              <a:rPr lang="en-GB" b="1" u="sng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students </a:t>
            </a:r>
            <a:r>
              <a:rPr lang="en-GB" b="1" u="sng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must follow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these conventions for both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 1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2.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 Narrow" pitchFamily="34" charset="0"/>
              </a:rPr>
              <a:t>Purpose of Coding Conventions/Standards/Styles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is </a:t>
            </a:r>
            <a:r>
              <a:rPr lang="en-GB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consistent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is easier to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understand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is easier to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update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expand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includes </a:t>
            </a:r>
            <a:r>
              <a:rPr lang="en-GB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best practice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Code Blocks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Many programming elements are each related to a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block of code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with some kind of header or keyword: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namespace,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class,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method,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if statement, a while statement,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try and catch statements,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etc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Code </a:t>
            </a:r>
            <a:r>
              <a:rPr lang="en-GB" dirty="0">
                <a:latin typeface="Arial Narrow" pitchFamily="34" charset="0"/>
              </a:rPr>
              <a:t>Blocks – </a:t>
            </a:r>
            <a:r>
              <a:rPr lang="en-GB" dirty="0" smtClean="0">
                <a:latin typeface="Arial Narrow" pitchFamily="34" charset="0"/>
              </a:rPr>
              <a:t>Example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>
          <a:xfrm>
            <a:off x="2171700" y="2027237"/>
            <a:ext cx="3048000" cy="4419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 class Form1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>
          <a:xfrm>
            <a:off x="2857500" y="2514600"/>
            <a:ext cx="6781800" cy="3200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Dispose(bool disposing)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3467099" y="3436463"/>
            <a:ext cx="6583299" cy="174513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(disposing &amp;&amp; (components != null))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8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components.Dispose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base.Dispose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(disposing);</a:t>
            </a:r>
          </a:p>
        </p:txBody>
      </p:sp>
      <p:sp>
        <p:nvSpPr>
          <p:cNvPr id="9" name="Rectangle 22"/>
          <p:cNvSpPr txBox="1">
            <a:spLocks noChangeArrowheads="1"/>
          </p:cNvSpPr>
          <p:nvPr/>
        </p:nvSpPr>
        <p:spPr>
          <a:xfrm>
            <a:off x="1685568" y="1387158"/>
            <a:ext cx="3285728" cy="527303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Practical2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endParaRPr lang="en-AU" sz="1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37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Layout – Code Blocks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Place the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opening delimiter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a code block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 a line by itself.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Place the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closing delimiter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a code block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 a line by itself.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opening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closing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delimiters and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header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a code block have the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same amount of indentation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Code </a:t>
            </a:r>
            <a:r>
              <a:rPr lang="en-GB" dirty="0">
                <a:latin typeface="Arial Narrow" pitchFamily="34" charset="0"/>
              </a:rPr>
              <a:t>Blocks </a:t>
            </a:r>
            <a:r>
              <a:rPr lang="en-GB" dirty="0" smtClean="0">
                <a:latin typeface="Arial Narrow" pitchFamily="34" charset="0"/>
              </a:rPr>
              <a:t>– Example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Practical2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partial 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Form1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protected 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void Dispose(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disposing)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en-AU" sz="1800" b="1" dirty="0">
              <a:solidFill>
                <a:schemeClr val="tx2">
                  <a:shade val="30000"/>
                  <a:satMod val="1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(disposing &amp;&amp; (components != null))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components.Dispose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AU" sz="1800" b="1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base.Dispose</a:t>
            </a: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(disposing);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26987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62100" y="1447800"/>
            <a:ext cx="381000" cy="5257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2171700" y="2133600"/>
            <a:ext cx="381000" cy="396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705100" y="2971800"/>
            <a:ext cx="381000" cy="2438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238500" y="3581400"/>
            <a:ext cx="381000" cy="1295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3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itchFamily="34" charset="0"/>
              </a:rPr>
              <a:t>Layout – Code Blocks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Within a code block,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include more than one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statement per line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declaration per line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24648</TotalTime>
  <Words>1676</Words>
  <Application>Microsoft Office PowerPoint</Application>
  <PresentationFormat>35mm Slides</PresentationFormat>
  <Paragraphs>448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Narrow</vt:lpstr>
      <vt:lpstr>Courier New</vt:lpstr>
      <vt:lpstr>Gill Sans MT</vt:lpstr>
      <vt:lpstr>Times</vt:lpstr>
      <vt:lpstr>Verdana</vt:lpstr>
      <vt:lpstr>Wingdings 2</vt:lpstr>
      <vt:lpstr>Custom Design</vt:lpstr>
      <vt:lpstr>Solstice</vt:lpstr>
      <vt:lpstr>SIT323 Cloud Application Development</vt:lpstr>
      <vt:lpstr>Content</vt:lpstr>
      <vt:lpstr>Introduction</vt:lpstr>
      <vt:lpstr>Purpose of Coding Conventions/Standards/Styles</vt:lpstr>
      <vt:lpstr>Code Blocks</vt:lpstr>
      <vt:lpstr>Code Blocks – Example</vt:lpstr>
      <vt:lpstr>Layout – Code Blocks</vt:lpstr>
      <vt:lpstr>Code Blocks – Example</vt:lpstr>
      <vt:lpstr>Layout – Code Blocks</vt:lpstr>
      <vt:lpstr>Layout – Indentation</vt:lpstr>
      <vt:lpstr>Layout – Blank Lines</vt:lpstr>
      <vt:lpstr>Layout – Example</vt:lpstr>
      <vt:lpstr>Layout – White Spaces and Names</vt:lpstr>
      <vt:lpstr>Comments - //</vt:lpstr>
      <vt:lpstr>Comments - //</vt:lpstr>
      <vt:lpstr>Comments - //</vt:lpstr>
      <vt:lpstr>Comments - //</vt:lpstr>
      <vt:lpstr>Comments - ///</vt:lpstr>
      <vt:lpstr>Comments - /// (C# example)</vt:lpstr>
      <vt:lpstr>Comments - /// (C# example)</vt:lpstr>
      <vt:lpstr>Comments - /// (C# example)</vt:lpstr>
      <vt:lpstr>Naming</vt:lpstr>
      <vt:lpstr>Naming</vt:lpstr>
      <vt:lpstr>Naming for SIT323</vt:lpstr>
      <vt:lpstr>Special Logical Operators</vt:lpstr>
      <vt:lpstr>Special Logical Operators</vt:lpstr>
      <vt:lpstr>Object Creation</vt:lpstr>
      <vt:lpstr>Methods</vt:lpstr>
      <vt:lpstr>Looping</vt:lpstr>
      <vt:lpstr>Nested IF statements</vt:lpstr>
      <vt:lpstr>Scope</vt:lpstr>
      <vt:lpstr>Magic Numbers</vt:lpstr>
      <vt:lpstr>Magic Numbers</vt:lpstr>
      <vt:lpstr>Magic Numbers</vt:lpstr>
      <vt:lpstr>Magic Numbers</vt:lpstr>
      <vt:lpstr>Magic Numbers</vt:lpstr>
      <vt:lpstr>Exception Handling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494</cp:revision>
  <cp:lastPrinted>2013-08-05T02:32:10Z</cp:lastPrinted>
  <dcterms:created xsi:type="dcterms:W3CDTF">2003-03-18T04:51:25Z</dcterms:created>
  <dcterms:modified xsi:type="dcterms:W3CDTF">2018-07-31T05:51:07Z</dcterms:modified>
</cp:coreProperties>
</file>