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3" r:id="rId2"/>
  </p:sldMasterIdLst>
  <p:notesMasterIdLst>
    <p:notesMasterId r:id="rId39"/>
  </p:notesMasterIdLst>
  <p:handoutMasterIdLst>
    <p:handoutMasterId r:id="rId40"/>
  </p:handoutMasterIdLst>
  <p:sldIdLst>
    <p:sldId id="292" r:id="rId3"/>
    <p:sldId id="270" r:id="rId4"/>
    <p:sldId id="376" r:id="rId5"/>
    <p:sldId id="388" r:id="rId6"/>
    <p:sldId id="383" r:id="rId7"/>
    <p:sldId id="384" r:id="rId8"/>
    <p:sldId id="399" r:id="rId9"/>
    <p:sldId id="408" r:id="rId10"/>
    <p:sldId id="400" r:id="rId11"/>
    <p:sldId id="401" r:id="rId12"/>
    <p:sldId id="402" r:id="rId13"/>
    <p:sldId id="385" r:id="rId14"/>
    <p:sldId id="403" r:id="rId15"/>
    <p:sldId id="374" r:id="rId16"/>
    <p:sldId id="404" r:id="rId17"/>
    <p:sldId id="387" r:id="rId18"/>
    <p:sldId id="389" r:id="rId19"/>
    <p:sldId id="390" r:id="rId20"/>
    <p:sldId id="409" r:id="rId21"/>
    <p:sldId id="391" r:id="rId22"/>
    <p:sldId id="377" r:id="rId23"/>
    <p:sldId id="406" r:id="rId24"/>
    <p:sldId id="393" r:id="rId25"/>
    <p:sldId id="394" r:id="rId26"/>
    <p:sldId id="392" r:id="rId27"/>
    <p:sldId id="414" r:id="rId28"/>
    <p:sldId id="407" r:id="rId29"/>
    <p:sldId id="378" r:id="rId30"/>
    <p:sldId id="412" r:id="rId31"/>
    <p:sldId id="379" r:id="rId32"/>
    <p:sldId id="398" r:id="rId33"/>
    <p:sldId id="380" r:id="rId34"/>
    <p:sldId id="405" r:id="rId35"/>
    <p:sldId id="382" r:id="rId36"/>
    <p:sldId id="375" r:id="rId37"/>
    <p:sldId id="413" r:id="rId38"/>
  </p:sldIdLst>
  <p:sldSz cx="10287000" cy="6858000" type="35mm"/>
  <p:notesSz cx="68072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55" autoAdjust="0"/>
  </p:normalViewPr>
  <p:slideViewPr>
    <p:cSldViewPr>
      <p:cViewPr>
        <p:scale>
          <a:sx n="100" d="100"/>
          <a:sy n="100" d="100"/>
        </p:scale>
        <p:origin x="720" y="306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104" cy="496186"/>
          </a:xfrm>
          <a:prstGeom prst="rect">
            <a:avLst/>
          </a:prstGeom>
        </p:spPr>
        <p:txBody>
          <a:bodyPr vert="horz" lIns="88157" tIns="44079" rIns="88157" bIns="4407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40" y="0"/>
            <a:ext cx="2950104" cy="496186"/>
          </a:xfrm>
          <a:prstGeom prst="rect">
            <a:avLst/>
          </a:prstGeom>
        </p:spPr>
        <p:txBody>
          <a:bodyPr vert="horz" lIns="88157" tIns="44079" rIns="88157" bIns="44079" rtlCol="0"/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815"/>
            <a:ext cx="2950104" cy="493971"/>
          </a:xfrm>
          <a:prstGeom prst="rect">
            <a:avLst/>
          </a:prstGeom>
        </p:spPr>
        <p:txBody>
          <a:bodyPr vert="horz" lIns="88157" tIns="44079" rIns="88157" bIns="4407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40" y="9409815"/>
            <a:ext cx="2950104" cy="493971"/>
          </a:xfrm>
          <a:prstGeom prst="rect">
            <a:avLst/>
          </a:prstGeom>
        </p:spPr>
        <p:txBody>
          <a:bodyPr vert="horz" lIns="88157" tIns="44079" rIns="88157" bIns="44079" rtlCol="0" anchor="b"/>
          <a:lstStyle>
            <a:lvl1pPr algn="r">
              <a:defRPr sz="1200"/>
            </a:lvl1pPr>
          </a:lstStyle>
          <a:p>
            <a:fld id="{66BE76D1-B2DD-46D0-8DA6-E7D425799D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1672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324" y="3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17538" y="741363"/>
            <a:ext cx="5572125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05353"/>
            <a:ext cx="544576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08388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324" y="9408388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F8444-2AB9-4AE4-9BE5-3203F5D2B8D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489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4E997F6C-5BA6-4A11-A530-59D28A44ADA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5E7A5DA0-8E55-4C4C-989C-851D6805C1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0963" y="228600"/>
            <a:ext cx="2071688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0" y="228600"/>
            <a:ext cx="6062663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FD71F114-7D14-432A-BCF1-ACA4BD245BB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611630" y="359898"/>
            <a:ext cx="833247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611630" y="1850064"/>
            <a:ext cx="833247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C37DA5DD-CF54-46D0-A96E-B1C173BCF3C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1036612" y="1413802"/>
            <a:ext cx="23660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301823" y="1345016"/>
            <a:ext cx="7200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AU" smtClean="0"/>
              <a:t>SIT105 Critical Thinking and Problem Solving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2CB3A485-6D69-4C07-8C63-574F28D9F5F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8251" y="-54"/>
            <a:ext cx="77152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691" y="2600325"/>
            <a:ext cx="72009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691" y="1066800"/>
            <a:ext cx="72009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98C94B78-EFF6-48ED-AAB5-AE9BD10D5407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2571750" y="0"/>
            <a:ext cx="85725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443861" y="2814656"/>
            <a:ext cx="23660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709072" y="2745870"/>
            <a:ext cx="7200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59" y="274320"/>
            <a:ext cx="84353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5059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5599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A1DEF1AB-2E1E-4CE6-96E7-A239BE54988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60336"/>
            <a:ext cx="92583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8278"/>
            <a:ext cx="45262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46370" y="328278"/>
            <a:ext cx="45262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14350" y="969336"/>
            <a:ext cx="45262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6370" y="969336"/>
            <a:ext cx="45262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F32AC3FA-FC67-483C-9CE1-88BC58A8177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59" y="274320"/>
            <a:ext cx="84353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802F6421-CFB1-403A-AE60-5AA1D91D6F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1857" y="0"/>
            <a:ext cx="9145143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B6497441-0C13-42E5-BEE2-178BB6C051C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 bwMode="invGray">
          <a:xfrm>
            <a:off x="1141857" y="-54"/>
            <a:ext cx="8229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16778"/>
            <a:ext cx="428625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4350" y="1406964"/>
            <a:ext cx="428625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2133601"/>
            <a:ext cx="9172575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AD619844-493A-41B8-8677-6CCAD1D7DF3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2CB3A485-6D69-4C07-8C63-574F28D9F5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2758" y="1066800"/>
            <a:ext cx="30861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0708C9A2-A707-4F4D-AE78-6071E60BEE8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57250" y="1066800"/>
            <a:ext cx="51435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2975" y="1143004"/>
            <a:ext cx="497205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46316" y="954341"/>
            <a:ext cx="771525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629125" y="936786"/>
            <a:ext cx="730377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975" y="4800600"/>
            <a:ext cx="497205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5E7A5DA0-8E55-4C4C-989C-851D6805C1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5250" y="274640"/>
            <a:ext cx="2057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5875" y="274641"/>
            <a:ext cx="625792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FD71F114-7D14-432A-BCF1-ACA4BD245BB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98C94B78-EFF6-48ED-AAB5-AE9BD10D54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901" y="1295400"/>
            <a:ext cx="40671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5477" y="1295400"/>
            <a:ext cx="40671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A1DEF1AB-2E1E-4CE6-96E7-A239BE5498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F32AC3FA-FC67-483C-9CE1-88BC58A8177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802F6421-CFB1-403A-AE60-5AA1D91D6FD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B6497441-0C13-42E5-BEE2-178BB6C051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2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2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AD619844-493A-41B8-8677-6CCAD1D7DF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0708C9A2-A707-4F4D-AE78-6071E60BEE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52400"/>
            <a:ext cx="10287000" cy="7010400"/>
          </a:xfrm>
          <a:prstGeom prst="rect">
            <a:avLst/>
          </a:prstGeom>
          <a:noFill/>
        </p:spPr>
      </p:pic>
      <p:sp>
        <p:nvSpPr>
          <p:cNvPr id="8200" name="Rectangle 8"/>
          <p:cNvSpPr>
            <a:spLocks noChangeArrowheads="1"/>
          </p:cNvSpPr>
          <p:nvPr userDrawn="1"/>
        </p:nvSpPr>
        <p:spPr bwMode="auto">
          <a:xfrm>
            <a:off x="0" y="1143000"/>
            <a:ext cx="10287000" cy="525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pic>
        <p:nvPicPr>
          <p:cNvPr id="8201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1" y="2362202"/>
            <a:ext cx="733425" cy="733425"/>
          </a:xfrm>
          <a:prstGeom prst="rect">
            <a:avLst/>
          </a:prstGeom>
          <a:noFill/>
        </p:spPr>
      </p:pic>
      <p:pic>
        <p:nvPicPr>
          <p:cNvPr id="8202" name="Picture 1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1" y="6505577"/>
            <a:ext cx="20193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228600"/>
            <a:ext cx="8286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5900" y="1295400"/>
            <a:ext cx="82867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85901" y="6477000"/>
            <a:ext cx="609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5207000" algn="r"/>
              </a:tabLst>
              <a:defRPr sz="1400" b="1">
                <a:latin typeface="+mn-lt"/>
              </a:defRPr>
            </a:lvl1pPr>
          </a:lstStyle>
          <a:p>
            <a:r>
              <a:rPr lang="en-AU"/>
              <a:t>SIT172 Programming for Engineers	Lecture 20, Page </a:t>
            </a:r>
            <a:fld id="{C37DA5DD-CF54-46D0-A96E-B1C173BCF3C3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917917" y="-815922"/>
            <a:ext cx="1843748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9919" y="21103"/>
            <a:ext cx="1914965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05742" y="1055077"/>
            <a:ext cx="1266432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139483" y="-54"/>
            <a:ext cx="914751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615059" y="274638"/>
            <a:ext cx="84353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15059" y="1447800"/>
            <a:ext cx="84353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029075" y="6305550"/>
            <a:ext cx="24003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7/24/2018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429375" y="6305550"/>
            <a:ext cx="325755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690354" y="6305550"/>
            <a:ext cx="51435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AU" smtClean="0"/>
              <a:t>SIT172 Programming for Engineers	Lecture 20, Page </a:t>
            </a:r>
            <a:fld id="{C37DA5DD-CF54-46D0-A96E-B1C173BCF3C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5" name="Rectangle 14"/>
          <p:cNvSpPr/>
          <p:nvPr/>
        </p:nvSpPr>
        <p:spPr bwMode="invGray">
          <a:xfrm>
            <a:off x="1141857" y="-54"/>
            <a:ext cx="8229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latin typeface="Arial Narrow" pitchFamily="34" charset="0"/>
              </a:rPr>
              <a:t>SIT323</a:t>
            </a:r>
            <a:br>
              <a:rPr lang="en-AU" dirty="0" smtClean="0">
                <a:latin typeface="Arial Narrow" pitchFamily="34" charset="0"/>
              </a:rPr>
            </a:br>
            <a:r>
              <a:rPr lang="en-AU" dirty="0" smtClean="0">
                <a:latin typeface="Arial Narrow" pitchFamily="34" charset="0"/>
              </a:rPr>
              <a:t>Cloud Application Development</a:t>
            </a:r>
            <a:endParaRPr lang="en-AU" dirty="0">
              <a:latin typeface="Arial Narrow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797050" indent="-1770063"/>
            <a:r>
              <a:rPr lang="en-GB" sz="3200" dirty="0" smtClean="0">
                <a:latin typeface="Arial Narrow" pitchFamily="34" charset="0"/>
              </a:rPr>
              <a:t>Class </a:t>
            </a:r>
            <a:r>
              <a:rPr lang="en-GB" sz="3200" dirty="0" smtClean="0">
                <a:latin typeface="Arial Narrow" pitchFamily="34" charset="0"/>
              </a:rPr>
              <a:t>5 </a:t>
            </a:r>
            <a:r>
              <a:rPr lang="en-GB" sz="3200" dirty="0" smtClean="0">
                <a:latin typeface="Arial Narrow" pitchFamily="34" charset="0"/>
              </a:rPr>
              <a:t>– </a:t>
            </a:r>
            <a:r>
              <a:rPr lang="en-AU" sz="3200" dirty="0" smtClean="0">
                <a:latin typeface="Arial Narrow" pitchFamily="34" charset="0"/>
              </a:rPr>
              <a:t>Optimisation Algorithms</a:t>
            </a:r>
            <a:endParaRPr lang="en-AU" sz="3200" dirty="0"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9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058" y="274638"/>
            <a:ext cx="8557641" cy="1143000"/>
          </a:xfrm>
        </p:spPr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Optimization Problem – Discrete (example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4)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333500" y="1447800"/>
            <a:ext cx="8953499" cy="4800600"/>
          </a:xfrm>
        </p:spPr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 graph theory, example 3 depicts a </a:t>
            </a:r>
            <a:r>
              <a:rPr lang="en-AU" sz="2800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complete graph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of 10 nodes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Imagine the number of unique routes in a complete graph of: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20 nodes … 20!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/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30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nodes …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30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! /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</a:t>
            </a:r>
            <a:endParaRPr lang="en-AU" sz="28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100 nodes … 100! /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</a:t>
            </a:r>
          </a:p>
          <a:p>
            <a:pPr marL="654050" lvl="3" indent="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AU" sz="28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We obtain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big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numbers very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quickly!</a:t>
            </a:r>
            <a:endParaRPr lang="en-AU" sz="28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143500" y="2514600"/>
            <a:ext cx="4547616" cy="167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lvl="3" indent="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1,216,451,004,088,320,000</a:t>
            </a:r>
          </a:p>
          <a:p>
            <a:pPr marL="0" lvl="3" indent="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1.3 x 10</a:t>
            </a:r>
            <a:r>
              <a:rPr lang="en-AU" sz="2800" baseline="30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32</a:t>
            </a:r>
          </a:p>
          <a:p>
            <a:pPr marL="0" lvl="3" indent="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4.7 x 10</a:t>
            </a:r>
            <a:r>
              <a:rPr lang="en-AU" sz="2800" baseline="30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157</a:t>
            </a:r>
            <a:endParaRPr lang="en-AU" sz="2800" baseline="300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058" y="274638"/>
            <a:ext cx="8557641" cy="1143000"/>
          </a:xfrm>
        </p:spPr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Optimization Problem – Discrete (example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4)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333501" y="1447800"/>
            <a:ext cx="8839198" cy="4800600"/>
          </a:xfrm>
        </p:spPr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Imagine a computer taking only 1 micro second to compute the distance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of one route.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It would take more than 38,000 years to compute distances for all routes for the 20 node example.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AU" sz="28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some simple/small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examples, clearly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brute-force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solution that computes all combinations is unacceptable.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Different strategies, than brute-force, are required to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compute a solution.</a:t>
            </a:r>
            <a:endParaRPr lang="en-AU" sz="28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5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058" y="274638"/>
            <a:ext cx="8557641" cy="1143000"/>
          </a:xfrm>
        </p:spPr>
        <p:txBody>
          <a:bodyPr>
            <a:normAutofit/>
          </a:bodyPr>
          <a:lstStyle/>
          <a:p>
            <a:pPr marL="541782" indent="-514350"/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High Scoring Crozzles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b="1" dirty="0" smtClean="0">
                <a:solidFill>
                  <a:srgbClr val="0070C0"/>
                </a:solidFill>
                <a:latin typeface="Arial Narrow" pitchFamily="34" charset="0"/>
              </a:rPr>
              <a:t>Is </a:t>
            </a:r>
            <a:r>
              <a:rPr lang="en-AU" sz="3200" b="1" dirty="0" smtClean="0">
                <a:solidFill>
                  <a:srgbClr val="0070C0"/>
                </a:solidFill>
                <a:latin typeface="Arial Narrow" pitchFamily="34" charset="0"/>
              </a:rPr>
              <a:t>determining a high scoring crozzle a </a:t>
            </a:r>
            <a:r>
              <a:rPr lang="en-AU" sz="3200" b="1" dirty="0">
                <a:solidFill>
                  <a:srgbClr val="0070C0"/>
                </a:solidFill>
                <a:latin typeface="Arial Narrow" pitchFamily="34" charset="0"/>
              </a:rPr>
              <a:t>continuous or discrete </a:t>
            </a:r>
            <a:r>
              <a:rPr lang="en-AU" sz="3200" b="1" dirty="0" smtClean="0">
                <a:solidFill>
                  <a:srgbClr val="0070C0"/>
                </a:solidFill>
                <a:latin typeface="Arial Narrow" pitchFamily="34" charset="0"/>
              </a:rPr>
              <a:t>optimization </a:t>
            </a:r>
            <a:r>
              <a:rPr lang="en-AU" sz="3200" b="1" dirty="0">
                <a:solidFill>
                  <a:srgbClr val="0070C0"/>
                </a:solidFill>
                <a:latin typeface="Arial Narrow" pitchFamily="34" charset="0"/>
              </a:rPr>
              <a:t>problem</a:t>
            </a:r>
            <a:r>
              <a:rPr lang="en-AU" sz="3200" b="1" dirty="0" smtClean="0">
                <a:solidFill>
                  <a:srgbClr val="0070C0"/>
                </a:solidFill>
                <a:latin typeface="Arial Narrow" pitchFamily="34" charset="0"/>
              </a:rPr>
              <a:t>?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b="1" dirty="0" smtClean="0">
                <a:solidFill>
                  <a:srgbClr val="0070C0"/>
                </a:solidFill>
                <a:latin typeface="Arial Narrow" pitchFamily="34" charset="0"/>
              </a:rPr>
              <a:t>What is the object that we are looking for?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b="1" dirty="0" smtClean="0">
                <a:solidFill>
                  <a:srgbClr val="0070C0"/>
                </a:solidFill>
                <a:latin typeface="Arial Narrow" pitchFamily="34" charset="0"/>
              </a:rPr>
              <a:t>Is the set of objects finite or infinite?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b="1" dirty="0">
                <a:solidFill>
                  <a:srgbClr val="0070C0"/>
                </a:solidFill>
                <a:latin typeface="Arial Narrow" pitchFamily="34" charset="0"/>
              </a:rPr>
              <a:t>Is a brute force solution appropriate</a:t>
            </a:r>
            <a:r>
              <a:rPr lang="en-AU" sz="3200" b="1" dirty="0" smtClean="0">
                <a:solidFill>
                  <a:srgbClr val="0070C0"/>
                </a:solidFill>
                <a:latin typeface="Arial Narrow" pitchFamily="34" charset="0"/>
              </a:rPr>
              <a:t>?</a:t>
            </a:r>
            <a:endParaRPr lang="en-AU" sz="32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5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058" y="274638"/>
            <a:ext cx="8557641" cy="1143000"/>
          </a:xfrm>
        </p:spPr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High Scoring Crozzles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333500" y="1447800"/>
            <a:ext cx="8877299" cy="4800600"/>
          </a:xfrm>
        </p:spPr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b="1" dirty="0" smtClean="0">
                <a:solidFill>
                  <a:srgbClr val="0070C0"/>
                </a:solidFill>
                <a:latin typeface="Arial Narrow" pitchFamily="34" charset="0"/>
              </a:rPr>
              <a:t>Let’s consider the time required for a </a:t>
            </a:r>
            <a:r>
              <a:rPr lang="en-AU" sz="3200" b="1" dirty="0" smtClean="0">
                <a:solidFill>
                  <a:srgbClr val="0070C0"/>
                </a:solidFill>
                <a:latin typeface="Arial Narrow" pitchFamily="34" charset="0"/>
              </a:rPr>
              <a:t>brute-force </a:t>
            </a:r>
            <a:r>
              <a:rPr lang="en-AU" sz="3200" b="1" dirty="0" smtClean="0">
                <a:solidFill>
                  <a:srgbClr val="0070C0"/>
                </a:solidFill>
                <a:latin typeface="Arial Narrow" pitchFamily="34" charset="0"/>
              </a:rPr>
              <a:t>solution.</a:t>
            </a:r>
          </a:p>
          <a:p>
            <a:pPr marL="773430" lvl="4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2800" b="1" dirty="0" smtClean="0">
                <a:solidFill>
                  <a:srgbClr val="0070C0"/>
                </a:solidFill>
                <a:latin typeface="Arial Narrow" pitchFamily="34" charset="0"/>
              </a:rPr>
              <a:t>Grid size = 10 x 10, so we have 100 grid elements</a:t>
            </a:r>
          </a:p>
          <a:p>
            <a:pPr marL="773430" lvl="4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2800" b="1" dirty="0" smtClean="0">
                <a:solidFill>
                  <a:srgbClr val="0070C0"/>
                </a:solidFill>
                <a:latin typeface="Arial Narrow" pitchFamily="34" charset="0"/>
              </a:rPr>
              <a:t>Each grid element can contain one of 27 items </a:t>
            </a:r>
            <a:br>
              <a:rPr lang="en-AU" sz="2800" b="1" dirty="0" smtClean="0">
                <a:solidFill>
                  <a:srgbClr val="0070C0"/>
                </a:solidFill>
                <a:latin typeface="Arial Narrow" pitchFamily="34" charset="0"/>
              </a:rPr>
            </a:br>
            <a:r>
              <a:rPr lang="en-AU" sz="2800" b="1" dirty="0" smtClean="0">
                <a:solidFill>
                  <a:srgbClr val="0070C0"/>
                </a:solidFill>
                <a:latin typeface="Arial Narrow" pitchFamily="34" charset="0"/>
              </a:rPr>
              <a:t>(26 letters, plus it can be empty).</a:t>
            </a:r>
          </a:p>
          <a:p>
            <a:pPr marL="773430" lvl="4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2800" b="1" dirty="0" smtClean="0">
                <a:solidFill>
                  <a:srgbClr val="0070C0"/>
                </a:solidFill>
                <a:latin typeface="Arial Narrow" pitchFamily="34" charset="0"/>
              </a:rPr>
              <a:t>The </a:t>
            </a:r>
            <a:r>
              <a:rPr lang="en-AU" sz="2800" b="1" dirty="0">
                <a:solidFill>
                  <a:srgbClr val="0070C0"/>
                </a:solidFill>
                <a:latin typeface="Arial Narrow" pitchFamily="34" charset="0"/>
              </a:rPr>
              <a:t>number of combinations = </a:t>
            </a:r>
            <a:r>
              <a:rPr lang="en-AU" sz="2800" b="1" dirty="0" smtClean="0">
                <a:solidFill>
                  <a:srgbClr val="0070C0"/>
                </a:solidFill>
                <a:latin typeface="Arial Narrow" pitchFamily="34" charset="0"/>
              </a:rPr>
              <a:t>27</a:t>
            </a:r>
            <a:r>
              <a:rPr lang="en-AU" sz="2800" b="1" baseline="30000" dirty="0" smtClean="0">
                <a:solidFill>
                  <a:srgbClr val="0070C0"/>
                </a:solidFill>
                <a:latin typeface="Arial Narrow" pitchFamily="34" charset="0"/>
              </a:rPr>
              <a:t>100</a:t>
            </a:r>
            <a:r>
              <a:rPr lang="en-AU" sz="2800" b="1" dirty="0" smtClean="0">
                <a:solidFill>
                  <a:srgbClr val="0070C0"/>
                </a:solidFill>
                <a:latin typeface="Arial Narrow" pitchFamily="34" charset="0"/>
              </a:rPr>
              <a:t> = 1.369 x 10</a:t>
            </a:r>
            <a:r>
              <a:rPr lang="en-AU" sz="2800" b="1" baseline="30000" dirty="0" smtClean="0">
                <a:solidFill>
                  <a:srgbClr val="0070C0"/>
                </a:solidFill>
                <a:latin typeface="Arial Narrow" pitchFamily="34" charset="0"/>
              </a:rPr>
              <a:t>143</a:t>
            </a:r>
            <a:r>
              <a:rPr lang="en-AU" sz="2800" b="1" dirty="0" smtClean="0">
                <a:solidFill>
                  <a:srgbClr val="0070C0"/>
                </a:solidFill>
                <a:latin typeface="Arial Narrow" pitchFamily="34" charset="0"/>
              </a:rPr>
              <a:t> </a:t>
            </a:r>
          </a:p>
          <a:p>
            <a:pPr marL="773430" lvl="4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2800" b="1" dirty="0" smtClean="0">
                <a:solidFill>
                  <a:srgbClr val="0070C0"/>
                </a:solidFill>
                <a:latin typeface="Arial Narrow" pitchFamily="34" charset="0"/>
              </a:rPr>
              <a:t>At 1 micro second per combination, it takes about</a:t>
            </a:r>
          </a:p>
          <a:p>
            <a:pPr marL="438467" lvl="4" indent="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AU" sz="2800" b="1" dirty="0">
                <a:solidFill>
                  <a:srgbClr val="0070C0"/>
                </a:solidFill>
                <a:latin typeface="Arial Narrow" pitchFamily="34" charset="0"/>
              </a:rPr>
              <a:t>	</a:t>
            </a:r>
            <a:r>
              <a:rPr lang="en-AU" sz="2800" b="1" dirty="0" smtClean="0">
                <a:solidFill>
                  <a:srgbClr val="0070C0"/>
                </a:solidFill>
                <a:latin typeface="Arial Narrow" pitchFamily="34" charset="0"/>
              </a:rPr>
              <a:t>		</a:t>
            </a:r>
            <a:r>
              <a:rPr lang="en-AU" sz="2800" b="1" dirty="0" smtClean="0">
                <a:solidFill>
                  <a:srgbClr val="0070C0"/>
                </a:solidFill>
                <a:latin typeface="Arial Narrow" pitchFamily="34" charset="0"/>
              </a:rPr>
              <a:t>4.34 </a:t>
            </a:r>
            <a:r>
              <a:rPr lang="en-AU" sz="2800" b="1" dirty="0" smtClean="0">
                <a:solidFill>
                  <a:srgbClr val="0070C0"/>
                </a:solidFill>
                <a:latin typeface="Arial Narrow" pitchFamily="34" charset="0"/>
              </a:rPr>
              <a:t>x 10</a:t>
            </a:r>
            <a:r>
              <a:rPr lang="en-AU" sz="2800" b="1" baseline="30000" dirty="0" smtClean="0">
                <a:solidFill>
                  <a:srgbClr val="0070C0"/>
                </a:solidFill>
                <a:latin typeface="Arial Narrow" pitchFamily="34" charset="0"/>
              </a:rPr>
              <a:t>129</a:t>
            </a:r>
            <a:r>
              <a:rPr lang="en-AU" sz="2800" b="1" dirty="0" smtClean="0">
                <a:solidFill>
                  <a:srgbClr val="0070C0"/>
                </a:solidFill>
                <a:latin typeface="Arial Narrow" pitchFamily="34" charset="0"/>
              </a:rPr>
              <a:t> years</a:t>
            </a:r>
            <a:endParaRPr lang="en-AU" sz="28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0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AU" sz="3600" dirty="0" smtClean="0">
                <a:latin typeface="Arial Narrow" pitchFamily="34" charset="0"/>
              </a:rPr>
              <a:t>Other Algorithms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latin typeface="Arial Narrow" pitchFamily="34" charset="0"/>
              </a:rPr>
              <a:t>The following slides present algorithms that might be useful in obtaining a </a:t>
            </a:r>
            <a:r>
              <a:rPr lang="en-AU" b="1" u="sng" dirty="0" smtClean="0">
                <a:latin typeface="Arial Narrow" pitchFamily="34" charset="0"/>
              </a:rPr>
              <a:t>good solution in a short time</a:t>
            </a:r>
            <a:r>
              <a:rPr lang="en-AU" dirty="0" smtClean="0">
                <a:latin typeface="Arial Narrow" pitchFamily="34" charset="0"/>
              </a:rPr>
              <a:t>.</a:t>
            </a:r>
          </a:p>
          <a:p>
            <a:pPr marL="1199705" lvl="4" indent="-514350">
              <a:lnSpc>
                <a:spcPct val="110000"/>
              </a:lnSpc>
              <a:spcBef>
                <a:spcPts val="600"/>
              </a:spcBef>
              <a:buSzPct val="80000"/>
              <a:buFont typeface="+mj-lt"/>
              <a:buAutoNum type="arabicPeriod"/>
            </a:pPr>
            <a:r>
              <a:rPr lang="en-AU" sz="3200" dirty="0">
                <a:latin typeface="Arial Narrow" pitchFamily="34" charset="0"/>
              </a:rPr>
              <a:t>Approximation Algorithms</a:t>
            </a:r>
          </a:p>
          <a:p>
            <a:pPr marL="1199705" lvl="4" indent="-514350">
              <a:lnSpc>
                <a:spcPct val="110000"/>
              </a:lnSpc>
              <a:spcBef>
                <a:spcPts val="600"/>
              </a:spcBef>
              <a:buSzPct val="80000"/>
              <a:buFont typeface="+mj-lt"/>
              <a:buAutoNum type="arabicPeriod"/>
            </a:pPr>
            <a:r>
              <a:rPr lang="en-AU" sz="3200" dirty="0">
                <a:latin typeface="Arial Narrow" pitchFamily="34" charset="0"/>
              </a:rPr>
              <a:t>Heuristic Algorithms</a:t>
            </a:r>
            <a:endParaRPr lang="en-GB" sz="3200" dirty="0">
              <a:latin typeface="Arial Narrow" pitchFamily="34" charset="0"/>
            </a:endParaRPr>
          </a:p>
          <a:p>
            <a:pPr marL="1199705" lvl="4" indent="-514350">
              <a:lnSpc>
                <a:spcPct val="110000"/>
              </a:lnSpc>
              <a:spcBef>
                <a:spcPts val="600"/>
              </a:spcBef>
              <a:buSzPct val="80000"/>
              <a:buFont typeface="+mj-lt"/>
              <a:buAutoNum type="arabicPeriod"/>
            </a:pPr>
            <a:r>
              <a:rPr lang="en-GB" sz="3200" dirty="0">
                <a:latin typeface="Arial Narrow" pitchFamily="34" charset="0"/>
              </a:rPr>
              <a:t>Greedy Algorithm</a:t>
            </a:r>
          </a:p>
          <a:p>
            <a:pPr marL="1199705" lvl="4" indent="-514350">
              <a:lnSpc>
                <a:spcPct val="110000"/>
              </a:lnSpc>
              <a:spcBef>
                <a:spcPts val="600"/>
              </a:spcBef>
              <a:buSzPct val="80000"/>
              <a:buFont typeface="+mj-lt"/>
              <a:buAutoNum type="arabicPeriod"/>
            </a:pPr>
            <a:r>
              <a:rPr lang="en-GB" sz="3200" dirty="0">
                <a:latin typeface="Arial Narrow" pitchFamily="34" charset="0"/>
              </a:rPr>
              <a:t>Local Search</a:t>
            </a:r>
          </a:p>
          <a:p>
            <a:pPr marL="1199705" lvl="4" indent="-514350">
              <a:lnSpc>
                <a:spcPct val="110000"/>
              </a:lnSpc>
              <a:spcBef>
                <a:spcPts val="600"/>
              </a:spcBef>
              <a:buSzPct val="80000"/>
              <a:buFont typeface="+mj-lt"/>
              <a:buAutoNum type="arabicPeriod"/>
            </a:pPr>
            <a:r>
              <a:rPr lang="en-GB" sz="3200" dirty="0">
                <a:latin typeface="Arial Narrow" pitchFamily="34" charset="0"/>
              </a:rPr>
              <a:t>Dynamic Programming</a:t>
            </a:r>
          </a:p>
          <a:p>
            <a:pPr marL="1199705" lvl="4" indent="-514350">
              <a:lnSpc>
                <a:spcPct val="110000"/>
              </a:lnSpc>
              <a:spcBef>
                <a:spcPts val="600"/>
              </a:spcBef>
              <a:buSzPct val="80000"/>
              <a:buFont typeface="+mj-lt"/>
              <a:buAutoNum type="arabicPeriod"/>
            </a:pPr>
            <a:r>
              <a:rPr lang="en-GB" sz="3200" dirty="0">
                <a:latin typeface="Arial Narrow" pitchFamily="34" charset="0"/>
              </a:rPr>
              <a:t>Knapsack Algorithm</a:t>
            </a:r>
            <a:endParaRPr lang="en-AU" sz="3200" dirty="0"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7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AU" sz="3600" dirty="0">
                <a:latin typeface="Arial Narrow" pitchFamily="34" charset="0"/>
              </a:rPr>
              <a:t>Approximation Algorithms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latin typeface="Arial Narrow" pitchFamily="34" charset="0"/>
              </a:rPr>
              <a:t>Approximation </a:t>
            </a:r>
            <a:r>
              <a:rPr lang="en-AU" dirty="0" smtClean="0">
                <a:latin typeface="Arial Narrow" pitchFamily="34" charset="0"/>
              </a:rPr>
              <a:t>Algorithms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  <a:tabLst>
                <a:tab pos="4667250" algn="l"/>
              </a:tabLst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find an </a:t>
            </a:r>
            <a:r>
              <a:rPr lang="en-AU" sz="3200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approximate solution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 optimization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problem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  <a:tabLst>
                <a:tab pos="4667250" algn="l"/>
              </a:tabLst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solution </a:t>
            </a:r>
            <a:r>
              <a:rPr lang="en-AU" sz="3200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quality is </a:t>
            </a:r>
            <a:r>
              <a:rPr lang="en-AU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provable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  <a:tabLst>
                <a:tab pos="4667250" algn="l"/>
              </a:tabLst>
            </a:pPr>
            <a:r>
              <a:rPr lang="en-AU" sz="3200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run-time bounds are </a:t>
            </a:r>
            <a:r>
              <a:rPr lang="en-AU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provable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  <a:tabLst>
                <a:tab pos="4667250" algn="l"/>
              </a:tabLst>
            </a:pPr>
            <a:endParaRPr lang="en-AU" sz="28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tabLst>
                <a:tab pos="4667250" algn="l"/>
              </a:tabLst>
            </a:pPr>
            <a:r>
              <a:rPr lang="en-AU" sz="3200" dirty="0" smtClean="0">
                <a:latin typeface="Arial Narrow" pitchFamily="34" charset="0"/>
              </a:rPr>
              <a:t>Optimal </a:t>
            </a:r>
            <a:r>
              <a:rPr lang="en-AU" sz="3200" dirty="0">
                <a:latin typeface="Arial Narrow" pitchFamily="34" charset="0"/>
              </a:rPr>
              <a:t>up to a point </a:t>
            </a:r>
            <a:r>
              <a:rPr lang="en-AU" sz="3200" dirty="0" smtClean="0">
                <a:latin typeface="Arial Narrow" pitchFamily="34" charset="0"/>
              </a:rPr>
              <a:t/>
            </a:r>
            <a:br>
              <a:rPr lang="en-AU" sz="3200" dirty="0" smtClean="0">
                <a:latin typeface="Arial Narrow" pitchFamily="34" charset="0"/>
              </a:rPr>
            </a:br>
            <a:r>
              <a:rPr lang="en-AU" sz="3200" dirty="0" smtClean="0">
                <a:latin typeface="Arial Narrow" pitchFamily="34" charset="0"/>
              </a:rPr>
              <a:t>such </a:t>
            </a:r>
            <a:r>
              <a:rPr lang="en-AU" sz="3200" dirty="0">
                <a:latin typeface="Arial Narrow" pitchFamily="34" charset="0"/>
              </a:rPr>
              <a:t>as within 5% of the optimal </a:t>
            </a:r>
            <a:r>
              <a:rPr lang="en-AU" sz="3200" dirty="0" smtClean="0">
                <a:latin typeface="Arial Narrow" pitchFamily="34" charset="0"/>
              </a:rPr>
              <a:t>solution.</a:t>
            </a:r>
            <a:endParaRPr lang="en-AU" sz="3200" dirty="0"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AU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Heuristic </a:t>
            </a:r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Algorithms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latin typeface="Arial Narrow" pitchFamily="34" charset="0"/>
              </a:rPr>
              <a:t>In contrast to approximation algorithms, </a:t>
            </a:r>
            <a:br>
              <a:rPr lang="en-AU" dirty="0" smtClean="0">
                <a:latin typeface="Arial Narrow" pitchFamily="34" charset="0"/>
              </a:rPr>
            </a:br>
            <a:r>
              <a:rPr lang="en-AU" dirty="0" smtClean="0">
                <a:latin typeface="Arial Narrow" pitchFamily="34" charset="0"/>
              </a:rPr>
              <a:t>a h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euristic algorithm: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  <a:tabLst>
                <a:tab pos="4667250" algn="l"/>
              </a:tabLst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finds a solution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that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is </a:t>
            </a:r>
            <a:r>
              <a:rPr lang="en-AU" sz="3200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reasonably good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  <a:tabLst>
                <a:tab pos="4667250" algn="l"/>
              </a:tabLst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finds a solution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</a:t>
            </a:r>
            <a:r>
              <a:rPr lang="en-AU" sz="3200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reasonably quick </a:t>
            </a:r>
            <a:r>
              <a:rPr lang="en-AU" sz="3200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time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  <a:tabLst>
                <a:tab pos="4667250" algn="l"/>
              </a:tabLst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</a:t>
            </a:r>
            <a:r>
              <a:rPr lang="en-AU" sz="3200" dirty="0" smtClean="0">
                <a:latin typeface="Arial Narrow" pitchFamily="34" charset="0"/>
              </a:rPr>
              <a:t>elps </a:t>
            </a:r>
            <a:r>
              <a:rPr lang="en-AU" sz="3200" dirty="0">
                <a:latin typeface="Arial Narrow" pitchFamily="34" charset="0"/>
              </a:rPr>
              <a:t>us find a solution using </a:t>
            </a:r>
            <a:r>
              <a:rPr lang="en-AU" sz="3200" u="sng" dirty="0">
                <a:latin typeface="Arial Narrow" pitchFamily="34" charset="0"/>
              </a:rPr>
              <a:t>loosely defined </a:t>
            </a:r>
            <a:r>
              <a:rPr lang="en-AU" sz="3200" u="sng" dirty="0" smtClean="0">
                <a:latin typeface="Arial Narrow" pitchFamily="34" charset="0"/>
              </a:rPr>
              <a:t>rules</a:t>
            </a:r>
            <a:endParaRPr lang="en-AU" sz="3200" u="sng" dirty="0"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AU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Heuristic </a:t>
            </a:r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Algorithms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6" name="Picture 2" descr="C:\H drive\mine\2013\SIT323\Lectures\image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81" y="990600"/>
            <a:ext cx="4183819" cy="343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333500" y="1143000"/>
            <a:ext cx="8716899" cy="51054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sz="2800" dirty="0" smtClean="0">
                <a:latin typeface="Arial Narrow" pitchFamily="34" charset="0"/>
              </a:rPr>
              <a:t>Consider a real landscape as depicted below.</a:t>
            </a:r>
          </a:p>
          <a:p>
            <a:pPr marL="361950" indent="-334963">
              <a:lnSpc>
                <a:spcPct val="110000"/>
              </a:lnSpc>
            </a:pPr>
            <a:endParaRPr lang="en-AU" sz="2800" dirty="0" smtClean="0"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endParaRPr lang="en-AU" sz="2800" dirty="0"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endParaRPr lang="en-AU" sz="2800" dirty="0" smtClean="0"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endParaRPr lang="en-AU" sz="2800" dirty="0"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endParaRPr lang="en-AU" sz="2800" dirty="0" smtClean="0"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sz="2800" dirty="0" smtClean="0">
                <a:latin typeface="Arial Narrow" pitchFamily="34" charset="0"/>
              </a:rPr>
              <a:t>If you are randomly placed on this landscape and blind, </a:t>
            </a:r>
            <a:br>
              <a:rPr lang="en-AU" sz="2800" dirty="0" smtClean="0">
                <a:latin typeface="Arial Narrow" pitchFamily="34" charset="0"/>
              </a:rPr>
            </a:br>
            <a:r>
              <a:rPr lang="en-AU" sz="2800" dirty="0" smtClean="0">
                <a:latin typeface="Arial Narrow" pitchFamily="34" charset="0"/>
              </a:rPr>
              <a:t>what heuristics would you use to find the highest point on this landscape?</a:t>
            </a:r>
          </a:p>
        </p:txBody>
      </p:sp>
    </p:spTree>
    <p:extLst>
      <p:ext uri="{BB962C8B-B14F-4D97-AF65-F5344CB8AC3E}">
        <p14:creationId xmlns:p14="http://schemas.microsoft.com/office/powerpoint/2010/main" val="19719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AU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Heuristic </a:t>
            </a:r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Algorithms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latin typeface="Arial Narrow" pitchFamily="34" charset="0"/>
              </a:rPr>
              <a:t>The following 6 nodes represent cities.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latin typeface="Arial Narrow" pitchFamily="34" charset="0"/>
              </a:rPr>
              <a:t>Distances between cities are placed on edges.</a:t>
            </a:r>
          </a:p>
          <a:p>
            <a:pPr marL="361950" indent="-334963">
              <a:lnSpc>
                <a:spcPct val="110000"/>
              </a:lnSpc>
            </a:pPr>
            <a:endParaRPr lang="en-AU" dirty="0"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endParaRPr lang="en-AU" dirty="0" smtClean="0"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endParaRPr lang="en-AU" dirty="0"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endParaRPr lang="en-AU" dirty="0" smtClean="0"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u="sng" dirty="0" smtClean="0">
                <a:solidFill>
                  <a:srgbClr val="0070C0"/>
                </a:solidFill>
                <a:latin typeface="Arial Narrow" pitchFamily="34" charset="0"/>
              </a:rPr>
              <a:t>What heuristics would you use</a:t>
            </a: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 to determine the shortest distance between nodes </a:t>
            </a: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A and D?</a:t>
            </a:r>
            <a:endParaRPr lang="en-AU" dirty="0" smtClean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543300" y="2590800"/>
            <a:ext cx="4191000" cy="2362200"/>
            <a:chOff x="3314700" y="2344420"/>
            <a:chExt cx="4343400" cy="2913380"/>
          </a:xfrm>
        </p:grpSpPr>
        <p:sp>
          <p:nvSpPr>
            <p:cNvPr id="35" name="Oval 34"/>
            <p:cNvSpPr/>
            <p:nvPr/>
          </p:nvSpPr>
          <p:spPr>
            <a:xfrm>
              <a:off x="4533900" y="2667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7124700" y="3581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</a:t>
              </a:r>
              <a:endParaRPr lang="en-AU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905500" y="4495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</a:t>
              </a:r>
              <a:endParaRPr lang="en-AU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905500" y="2667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</a:t>
              </a:r>
              <a:endParaRPr lang="en-AU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533900" y="4495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F</a:t>
              </a:r>
              <a:endParaRPr lang="en-AU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314700" y="3585036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41" name="Straight Connector 40"/>
            <p:cNvCxnSpPr>
              <a:stCxn id="35" idx="6"/>
              <a:endCxn id="38" idx="2"/>
            </p:cNvCxnSpPr>
            <p:nvPr/>
          </p:nvCxnSpPr>
          <p:spPr>
            <a:xfrm>
              <a:off x="5067300" y="29337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5"/>
              <a:endCxn id="36" idx="1"/>
            </p:cNvCxnSpPr>
            <p:nvPr/>
          </p:nvCxnSpPr>
          <p:spPr>
            <a:xfrm>
              <a:off x="6360785" y="3122285"/>
              <a:ext cx="842030" cy="537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7" idx="7"/>
              <a:endCxn id="36" idx="3"/>
            </p:cNvCxnSpPr>
            <p:nvPr/>
          </p:nvCxnSpPr>
          <p:spPr>
            <a:xfrm flipV="1">
              <a:off x="6360785" y="4036685"/>
              <a:ext cx="842030" cy="537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6"/>
              <a:endCxn id="37" idx="2"/>
            </p:cNvCxnSpPr>
            <p:nvPr/>
          </p:nvCxnSpPr>
          <p:spPr>
            <a:xfrm>
              <a:off x="5067300" y="47625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9" idx="1"/>
              <a:endCxn id="40" idx="5"/>
            </p:cNvCxnSpPr>
            <p:nvPr/>
          </p:nvCxnSpPr>
          <p:spPr>
            <a:xfrm flipH="1" flipV="1">
              <a:off x="3769985" y="4040321"/>
              <a:ext cx="842030" cy="53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7"/>
              <a:endCxn id="35" idx="3"/>
            </p:cNvCxnSpPr>
            <p:nvPr/>
          </p:nvCxnSpPr>
          <p:spPr>
            <a:xfrm flipV="1">
              <a:off x="3769985" y="3122285"/>
              <a:ext cx="842030" cy="54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752482" y="2908012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04682" y="2344420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8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43700" y="42158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6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33082" y="28442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95900" y="46730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24300" y="42158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3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53" name="Straight Connector 52"/>
            <p:cNvCxnSpPr>
              <a:stCxn id="35" idx="5"/>
              <a:endCxn id="37" idx="1"/>
            </p:cNvCxnSpPr>
            <p:nvPr/>
          </p:nvCxnSpPr>
          <p:spPr>
            <a:xfrm>
              <a:off x="4989185" y="3122285"/>
              <a:ext cx="994430" cy="1451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9" idx="7"/>
              <a:endCxn id="38" idx="3"/>
            </p:cNvCxnSpPr>
            <p:nvPr/>
          </p:nvCxnSpPr>
          <p:spPr>
            <a:xfrm flipV="1">
              <a:off x="4989185" y="3122285"/>
              <a:ext cx="994430" cy="1451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050308" y="3190240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4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03159" y="3942080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2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57" name="Straight Connector 56"/>
            <p:cNvCxnSpPr>
              <a:stCxn id="38" idx="4"/>
            </p:cNvCxnSpPr>
            <p:nvPr/>
          </p:nvCxnSpPr>
          <p:spPr>
            <a:xfrm>
              <a:off x="6172200" y="32004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134100" y="35300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59" name="Straight Connector 58"/>
            <p:cNvCxnSpPr>
              <a:stCxn id="39" idx="0"/>
              <a:endCxn id="35" idx="4"/>
            </p:cNvCxnSpPr>
            <p:nvPr/>
          </p:nvCxnSpPr>
          <p:spPr>
            <a:xfrm flipV="1">
              <a:off x="4800600" y="32004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539320" y="3472180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99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AU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Heuristic </a:t>
            </a:r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Algorithms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987" indent="0">
              <a:lnSpc>
                <a:spcPct val="110000"/>
              </a:lnSpc>
              <a:buNone/>
            </a:pPr>
            <a:r>
              <a:rPr lang="en-AU" dirty="0" smtClean="0">
                <a:latin typeface="Arial Narrow" pitchFamily="34" charset="0"/>
              </a:rPr>
              <a:t>Consider this heuristic:</a:t>
            </a:r>
          </a:p>
          <a:p>
            <a:pPr marL="361950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Continually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delete edges that have large distances until only one path from A to D remains.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719721" y="3385751"/>
            <a:ext cx="514684" cy="432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7219616" y="4127157"/>
            <a:ext cx="514684" cy="432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6043195" y="4868562"/>
            <a:ext cx="514684" cy="432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6043195" y="3385751"/>
            <a:ext cx="514684" cy="432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4719721" y="4868562"/>
            <a:ext cx="514684" cy="432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543300" y="4130105"/>
            <a:ext cx="514684" cy="432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41" name="Straight Connector 40"/>
          <p:cNvCxnSpPr>
            <a:stCxn id="35" idx="6"/>
            <a:endCxn id="38" idx="2"/>
          </p:cNvCxnSpPr>
          <p:nvPr/>
        </p:nvCxnSpPr>
        <p:spPr>
          <a:xfrm>
            <a:off x="5234405" y="3601995"/>
            <a:ext cx="808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8" idx="5"/>
            <a:endCxn id="36" idx="1"/>
          </p:cNvCxnSpPr>
          <p:nvPr/>
        </p:nvCxnSpPr>
        <p:spPr>
          <a:xfrm>
            <a:off x="6482505" y="3754901"/>
            <a:ext cx="812485" cy="43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7"/>
            <a:endCxn id="36" idx="3"/>
          </p:cNvCxnSpPr>
          <p:nvPr/>
        </p:nvCxnSpPr>
        <p:spPr>
          <a:xfrm flipV="1">
            <a:off x="6482505" y="4496307"/>
            <a:ext cx="812485" cy="43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6"/>
            <a:endCxn id="37" idx="2"/>
          </p:cNvCxnSpPr>
          <p:nvPr/>
        </p:nvCxnSpPr>
        <p:spPr>
          <a:xfrm>
            <a:off x="5234405" y="5084805"/>
            <a:ext cx="808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1"/>
            <a:endCxn id="40" idx="5"/>
          </p:cNvCxnSpPr>
          <p:nvPr/>
        </p:nvCxnSpPr>
        <p:spPr>
          <a:xfrm flipH="1" flipV="1">
            <a:off x="3982610" y="4499255"/>
            <a:ext cx="812485" cy="43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7"/>
            <a:endCxn id="35" idx="3"/>
          </p:cNvCxnSpPr>
          <p:nvPr/>
        </p:nvCxnSpPr>
        <p:spPr>
          <a:xfrm flipV="1">
            <a:off x="3982610" y="3754901"/>
            <a:ext cx="812485" cy="43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60458" y="3581166"/>
            <a:ext cx="359158" cy="47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63458" y="3200400"/>
            <a:ext cx="359158" cy="47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8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1984" y="4641555"/>
            <a:ext cx="359158" cy="47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6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39984" y="3529447"/>
            <a:ext cx="359158" cy="47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54984" y="5012258"/>
            <a:ext cx="359158" cy="47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31511" y="4641555"/>
            <a:ext cx="359158" cy="47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3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53" name="Straight Connector 52"/>
          <p:cNvCxnSpPr>
            <a:stCxn id="35" idx="5"/>
            <a:endCxn id="37" idx="1"/>
          </p:cNvCxnSpPr>
          <p:nvPr/>
        </p:nvCxnSpPr>
        <p:spPr>
          <a:xfrm>
            <a:off x="5159031" y="3754901"/>
            <a:ext cx="959538" cy="117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9" idx="7"/>
            <a:endCxn id="38" idx="3"/>
          </p:cNvCxnSpPr>
          <p:nvPr/>
        </p:nvCxnSpPr>
        <p:spPr>
          <a:xfrm flipV="1">
            <a:off x="5159031" y="3754901"/>
            <a:ext cx="959538" cy="117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18009" y="3810000"/>
            <a:ext cx="359158" cy="47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4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69006" y="4419600"/>
            <a:ext cx="359158" cy="47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57" name="Straight Connector 56"/>
          <p:cNvCxnSpPr>
            <a:stCxn id="38" idx="4"/>
          </p:cNvCxnSpPr>
          <p:nvPr/>
        </p:nvCxnSpPr>
        <p:spPr>
          <a:xfrm>
            <a:off x="6300537" y="3818238"/>
            <a:ext cx="0" cy="1050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63774" y="4085501"/>
            <a:ext cx="359158" cy="47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59" name="Straight Connector 58"/>
          <p:cNvCxnSpPr>
            <a:stCxn id="39" idx="0"/>
            <a:endCxn id="35" idx="4"/>
          </p:cNvCxnSpPr>
          <p:nvPr/>
        </p:nvCxnSpPr>
        <p:spPr>
          <a:xfrm flipV="1">
            <a:off x="4977063" y="3818238"/>
            <a:ext cx="0" cy="1050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24951" y="4038600"/>
            <a:ext cx="359158" cy="474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8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1" grpId="0"/>
      <p:bldP spid="52" grpId="0"/>
      <p:bldP spid="55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Content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05241" cy="4800600"/>
          </a:xfrm>
        </p:spPr>
        <p:txBody>
          <a:bodyPr>
            <a:normAutofit/>
          </a:bodyPr>
          <a:lstStyle/>
          <a:p>
            <a:pPr marL="541782" indent="-514350">
              <a:buFont typeface="+mj-lt"/>
              <a:buAutoNum type="arabicPeriod"/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Introduction</a:t>
            </a:r>
          </a:p>
          <a:p>
            <a:pPr marL="541782" indent="-514350">
              <a:buFont typeface="+mj-lt"/>
              <a:buAutoNum type="arabicPeriod"/>
            </a:pPr>
            <a:r>
              <a:rPr lang="en-AU" dirty="0">
                <a:latin typeface="Arial Narrow" pitchFamily="34" charset="0"/>
              </a:rPr>
              <a:t>Optimization </a:t>
            </a:r>
            <a:r>
              <a:rPr lang="en-AU" dirty="0" smtClean="0">
                <a:latin typeface="Arial Narrow" pitchFamily="34" charset="0"/>
              </a:rPr>
              <a:t>Problem</a:t>
            </a:r>
          </a:p>
          <a:p>
            <a:pPr marL="541782" indent="-514350">
              <a:buFont typeface="+mj-lt"/>
              <a:buAutoNum type="arabicPeriod"/>
            </a:pPr>
            <a:r>
              <a:rPr lang="en-AU" dirty="0" smtClean="0">
                <a:latin typeface="Arial Narrow" pitchFamily="34" charset="0"/>
              </a:rPr>
              <a:t>Approximation Algorithms</a:t>
            </a:r>
          </a:p>
          <a:p>
            <a:pPr marL="541782" indent="-514350">
              <a:buFont typeface="+mj-lt"/>
              <a:buAutoNum type="arabicPeriod"/>
            </a:pPr>
            <a:r>
              <a:rPr lang="en-AU" dirty="0" smtClean="0">
                <a:latin typeface="Arial Narrow" pitchFamily="34" charset="0"/>
              </a:rPr>
              <a:t>Heuristic Algorithms</a:t>
            </a:r>
            <a:endParaRPr lang="en-GB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782" indent="-514350">
              <a:buFont typeface="+mj-lt"/>
              <a:buAutoNum type="arabicPeriod"/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Greedy </a:t>
            </a: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Algorithm</a:t>
            </a:r>
            <a:endParaRPr lang="en-GB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782" indent="-514350">
              <a:buFont typeface="+mj-lt"/>
              <a:buAutoNum type="arabicPeriod"/>
            </a:pP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Local Search</a:t>
            </a:r>
            <a:endParaRPr lang="en-GB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782" indent="-514350">
              <a:buFont typeface="+mj-lt"/>
              <a:buAutoNum type="arabicPeriod"/>
            </a:pP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Dynamic 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Programming</a:t>
            </a:r>
          </a:p>
          <a:p>
            <a:pPr marL="541782" indent="-514350">
              <a:buFont typeface="+mj-lt"/>
              <a:buAutoNum type="arabicPeriod"/>
            </a:pPr>
            <a:r>
              <a:rPr lang="en-GB" dirty="0">
                <a:latin typeface="Arial Narrow" pitchFamily="34" charset="0"/>
              </a:rPr>
              <a:t>Knapsack Algorithm</a:t>
            </a:r>
            <a:endParaRPr lang="en-GB" dirty="0" smtClean="0"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NOTE – BIG DATA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35340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latin typeface="Arial Narrow" pitchFamily="34" charset="0"/>
              </a:rPr>
              <a:t>Big graphs do </a:t>
            </a:r>
            <a:r>
              <a:rPr lang="en-AU" dirty="0" smtClean="0">
                <a:latin typeface="Arial Narrow" pitchFamily="34" charset="0"/>
              </a:rPr>
              <a:t>exist.</a:t>
            </a:r>
            <a:endParaRPr lang="en-AU" dirty="0" smtClean="0">
              <a:latin typeface="Arial Narrow" pitchFamily="34" charset="0"/>
            </a:endParaRP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  <a:tabLst>
                <a:tab pos="4667250" algn="l"/>
              </a:tabLst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graph, presented in a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recent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conference paper, contained around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14,000,000 nodes and around 250,000,000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edges.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latin typeface="Arial Narrow" pitchFamily="34" charset="0"/>
              </a:rPr>
              <a:t>How are these processed?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3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>
                <a:latin typeface="Arial Narrow" pitchFamily="34" charset="0"/>
              </a:rPr>
              <a:t>Greedy </a:t>
            </a:r>
            <a:r>
              <a:rPr lang="en-GB" sz="3600" dirty="0" smtClean="0">
                <a:latin typeface="Arial Narrow" pitchFamily="34" charset="0"/>
              </a:rPr>
              <a:t>Algorithm</a:t>
            </a:r>
            <a:endParaRPr lang="en-AU" sz="3600" dirty="0"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81442" cy="4800600"/>
          </a:xfrm>
        </p:spPr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 guarantee that the </a:t>
            </a:r>
            <a:r>
              <a:rPr lang="en-GB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best </a:t>
            </a:r>
            <a:r>
              <a:rPr lang="en-GB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solution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is found.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It will find a </a:t>
            </a:r>
            <a:r>
              <a:rPr lang="en-GB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local solution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6" name="Picture 2" descr="C:\H drive\mine\2013\SIT323\Lectures\image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1" y="2277790"/>
            <a:ext cx="4183819" cy="343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 rot="19460307">
            <a:off x="5143576" y="2594285"/>
            <a:ext cx="277627" cy="1468385"/>
          </a:xfrm>
          <a:prstGeom prst="downArrow">
            <a:avLst>
              <a:gd name="adj1" fmla="val 50000"/>
              <a:gd name="adj2" fmla="val 25079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Down Arrow 7"/>
          <p:cNvSpPr/>
          <p:nvPr/>
        </p:nvSpPr>
        <p:spPr>
          <a:xfrm rot="1370855">
            <a:off x="6568375" y="1954119"/>
            <a:ext cx="277627" cy="1295400"/>
          </a:xfrm>
          <a:prstGeom prst="downArrow">
            <a:avLst>
              <a:gd name="adj1" fmla="val 50000"/>
              <a:gd name="adj2" fmla="val 25079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42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>
                <a:latin typeface="Arial Narrow" pitchFamily="34" charset="0"/>
              </a:rPr>
              <a:t>Greedy </a:t>
            </a:r>
            <a:r>
              <a:rPr lang="en-GB" sz="3600" dirty="0" smtClean="0">
                <a:latin typeface="Arial Narrow" pitchFamily="34" charset="0"/>
              </a:rPr>
              <a:t>Algorithm</a:t>
            </a:r>
            <a:endParaRPr lang="en-AU" sz="3600" dirty="0"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557641" cy="4800600"/>
          </a:xfrm>
        </p:spPr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Greedy Idea: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current state has some score.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 get to the next state, choose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 </a:t>
            </a: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item that maximizes (or minimizes) the current solution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score. 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Do not consider the final global best score </a:t>
            </a:r>
            <a:b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 we just consider the local best score.</a:t>
            </a: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2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>
                <a:latin typeface="Arial Narrow" pitchFamily="34" charset="0"/>
              </a:rPr>
              <a:t>Greedy </a:t>
            </a:r>
            <a:r>
              <a:rPr lang="en-GB" sz="3600" dirty="0" smtClean="0">
                <a:latin typeface="Arial Narrow" pitchFamily="34" charset="0"/>
              </a:rPr>
              <a:t>Algorithm – Example 1</a:t>
            </a:r>
            <a:endParaRPr lang="en-AU" sz="3600" dirty="0"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81442" cy="4800600"/>
          </a:xfrm>
        </p:spPr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Based on Greedy, what is the maximum distance </a:t>
            </a:r>
            <a:b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from node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</a:t>
            </a: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 node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D?</a:t>
            </a: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b="1" dirty="0">
                <a:solidFill>
                  <a:srgbClr val="0070C0"/>
                </a:solidFill>
                <a:latin typeface="Arial Narrow" pitchFamily="34" charset="0"/>
              </a:rPr>
              <a:t>3 + 5 + 6 = </a:t>
            </a:r>
            <a:r>
              <a:rPr lang="en-GB" sz="3200" b="1" dirty="0" smtClean="0">
                <a:solidFill>
                  <a:srgbClr val="0070C0"/>
                </a:solidFill>
                <a:latin typeface="Arial Narrow" pitchFamily="34" charset="0"/>
              </a:rPr>
              <a:t>14</a:t>
            </a:r>
            <a:endParaRPr lang="en-GB" sz="3200" b="1" dirty="0">
              <a:solidFill>
                <a:srgbClr val="0070C0"/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b="1" dirty="0" smtClean="0">
                <a:solidFill>
                  <a:srgbClr val="FF0000"/>
                </a:solidFill>
                <a:latin typeface="Arial Narrow" pitchFamily="34" charset="0"/>
              </a:rPr>
              <a:t>but max </a:t>
            </a:r>
            <a:r>
              <a:rPr lang="en-GB" sz="3200" b="1" dirty="0">
                <a:solidFill>
                  <a:srgbClr val="FF0000"/>
                </a:solidFill>
                <a:latin typeface="Arial Narrow" pitchFamily="34" charset="0"/>
              </a:rPr>
              <a:t>= 3 + 5 + 4 + 8 + 5 = </a:t>
            </a:r>
            <a:r>
              <a:rPr lang="en-GB" sz="3200" b="1" dirty="0" smtClean="0">
                <a:solidFill>
                  <a:srgbClr val="FF0000"/>
                </a:solidFill>
                <a:latin typeface="Arial Narrow" pitchFamily="34" charset="0"/>
              </a:rPr>
              <a:t>25</a:t>
            </a:r>
            <a:endParaRPr lang="en-GB" sz="36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65185" y="3721387"/>
            <a:ext cx="3888115" cy="2527013"/>
            <a:chOff x="3314700" y="2438400"/>
            <a:chExt cx="4343400" cy="2819400"/>
          </a:xfrm>
        </p:grpSpPr>
        <p:sp>
          <p:nvSpPr>
            <p:cNvPr id="7" name="Oval 6"/>
            <p:cNvSpPr/>
            <p:nvPr/>
          </p:nvSpPr>
          <p:spPr>
            <a:xfrm>
              <a:off x="4533900" y="2667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124700" y="3581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</a:t>
              </a:r>
              <a:endParaRPr lang="en-AU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905500" y="4495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</a:t>
              </a:r>
              <a:endParaRPr lang="en-AU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905500" y="2667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</a:t>
              </a:r>
              <a:endParaRPr lang="en-AU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33900" y="4495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F</a:t>
              </a:r>
              <a:endParaRPr lang="en-AU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314700" y="3585036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13" name="Straight Connector 12"/>
            <p:cNvCxnSpPr>
              <a:stCxn id="7" idx="6"/>
              <a:endCxn id="10" idx="2"/>
            </p:cNvCxnSpPr>
            <p:nvPr/>
          </p:nvCxnSpPr>
          <p:spPr>
            <a:xfrm>
              <a:off x="5067300" y="29337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5"/>
              <a:endCxn id="8" idx="1"/>
            </p:cNvCxnSpPr>
            <p:nvPr/>
          </p:nvCxnSpPr>
          <p:spPr>
            <a:xfrm>
              <a:off x="6360785" y="3122285"/>
              <a:ext cx="842030" cy="537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7"/>
              <a:endCxn id="8" idx="3"/>
            </p:cNvCxnSpPr>
            <p:nvPr/>
          </p:nvCxnSpPr>
          <p:spPr>
            <a:xfrm flipV="1">
              <a:off x="6360785" y="4036685"/>
              <a:ext cx="842030" cy="537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6"/>
              <a:endCxn id="9" idx="2"/>
            </p:cNvCxnSpPr>
            <p:nvPr/>
          </p:nvCxnSpPr>
          <p:spPr>
            <a:xfrm>
              <a:off x="5067300" y="47625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1"/>
              <a:endCxn id="12" idx="5"/>
            </p:cNvCxnSpPr>
            <p:nvPr/>
          </p:nvCxnSpPr>
          <p:spPr>
            <a:xfrm flipH="1" flipV="1">
              <a:off x="3769985" y="4040321"/>
              <a:ext cx="842030" cy="53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7"/>
              <a:endCxn id="7" idx="3"/>
            </p:cNvCxnSpPr>
            <p:nvPr/>
          </p:nvCxnSpPr>
          <p:spPr>
            <a:xfrm flipV="1">
              <a:off x="3769985" y="3122285"/>
              <a:ext cx="842030" cy="54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52482" y="2908012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04682" y="2438400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8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43700" y="42158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6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3082" y="28442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95900" y="46730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24300" y="42158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3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7" idx="5"/>
              <a:endCxn id="9" idx="1"/>
            </p:cNvCxnSpPr>
            <p:nvPr/>
          </p:nvCxnSpPr>
          <p:spPr>
            <a:xfrm>
              <a:off x="4989185" y="3122285"/>
              <a:ext cx="994430" cy="1451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7"/>
              <a:endCxn id="10" idx="3"/>
            </p:cNvCxnSpPr>
            <p:nvPr/>
          </p:nvCxnSpPr>
          <p:spPr>
            <a:xfrm flipV="1">
              <a:off x="4989185" y="3122285"/>
              <a:ext cx="994430" cy="1451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47482" y="31490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4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14900" y="39110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2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29" name="Straight Connector 28"/>
            <p:cNvCxnSpPr>
              <a:stCxn id="10" idx="4"/>
            </p:cNvCxnSpPr>
            <p:nvPr/>
          </p:nvCxnSpPr>
          <p:spPr>
            <a:xfrm>
              <a:off x="6172200" y="32004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34100" y="35300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11" idx="0"/>
              <a:endCxn id="7" idx="4"/>
            </p:cNvCxnSpPr>
            <p:nvPr/>
          </p:nvCxnSpPr>
          <p:spPr>
            <a:xfrm flipV="1">
              <a:off x="4800600" y="32004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466482" y="35300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</p:grpSp>
      <p:cxnSp>
        <p:nvCxnSpPr>
          <p:cNvPr id="33" name="Straight Connector 32"/>
          <p:cNvCxnSpPr>
            <a:stCxn id="12" idx="5"/>
            <a:endCxn id="11" idx="1"/>
          </p:cNvCxnSpPr>
          <p:nvPr/>
        </p:nvCxnSpPr>
        <p:spPr>
          <a:xfrm>
            <a:off x="3872747" y="5157181"/>
            <a:ext cx="753765" cy="478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9" idx="2"/>
          </p:cNvCxnSpPr>
          <p:nvPr/>
        </p:nvCxnSpPr>
        <p:spPr>
          <a:xfrm>
            <a:off x="5030645" y="5799259"/>
            <a:ext cx="753766" cy="520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8" idx="3"/>
          </p:cNvCxnSpPr>
          <p:nvPr/>
        </p:nvCxnSpPr>
        <p:spPr>
          <a:xfrm flipV="1">
            <a:off x="6196004" y="5153922"/>
            <a:ext cx="749734" cy="5024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13485" y="5105400"/>
            <a:ext cx="753765" cy="47825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34074" y="5743575"/>
            <a:ext cx="75033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1"/>
            <a:endCxn id="27" idx="0"/>
          </p:cNvCxnSpPr>
          <p:nvPr/>
        </p:nvCxnSpPr>
        <p:spPr>
          <a:xfrm flipH="1" flipV="1">
            <a:off x="5003898" y="4358316"/>
            <a:ext cx="850439" cy="127712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38004" y="4191000"/>
            <a:ext cx="75033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8" idx="1"/>
          </p:cNvCxnSpPr>
          <p:nvPr/>
        </p:nvCxnSpPr>
        <p:spPr>
          <a:xfrm>
            <a:off x="6221963" y="4343400"/>
            <a:ext cx="723775" cy="47246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>
                <a:latin typeface="Arial Narrow" pitchFamily="34" charset="0"/>
              </a:rPr>
              <a:t>Greedy Algorithm – Example </a:t>
            </a:r>
            <a:r>
              <a:rPr lang="en-GB" sz="3600" dirty="0" smtClean="0">
                <a:latin typeface="Arial Narrow" pitchFamily="34" charset="0"/>
              </a:rPr>
              <a:t>2</a:t>
            </a:r>
            <a:endParaRPr lang="en-AU" sz="3600" dirty="0"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557641" cy="4800600"/>
          </a:xfrm>
        </p:spPr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Based on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(not) Greedy, </a:t>
            </a: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what is the minimum distance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from </a:t>
            </a: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node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</a:t>
            </a: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 node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D?</a:t>
            </a: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b="1" dirty="0">
                <a:solidFill>
                  <a:srgbClr val="0070C0"/>
                </a:solidFill>
                <a:latin typeface="Arial Narrow" pitchFamily="34" charset="0"/>
              </a:rPr>
              <a:t>1 + 1 + 2 + 5 = 9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65185" y="3721387"/>
            <a:ext cx="3888115" cy="2527013"/>
            <a:chOff x="3314700" y="2438400"/>
            <a:chExt cx="4343400" cy="2819400"/>
          </a:xfrm>
        </p:grpSpPr>
        <p:sp>
          <p:nvSpPr>
            <p:cNvPr id="7" name="Oval 6"/>
            <p:cNvSpPr/>
            <p:nvPr/>
          </p:nvSpPr>
          <p:spPr>
            <a:xfrm>
              <a:off x="4533900" y="2667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124700" y="3581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</a:t>
              </a:r>
              <a:endParaRPr lang="en-AU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905500" y="4495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</a:t>
              </a:r>
              <a:endParaRPr lang="en-AU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905500" y="2667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</a:t>
              </a:r>
              <a:endParaRPr lang="en-AU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33900" y="4495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F</a:t>
              </a:r>
              <a:endParaRPr lang="en-AU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314700" y="3585036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13" name="Straight Connector 12"/>
            <p:cNvCxnSpPr>
              <a:stCxn id="7" idx="6"/>
              <a:endCxn id="10" idx="2"/>
            </p:cNvCxnSpPr>
            <p:nvPr/>
          </p:nvCxnSpPr>
          <p:spPr>
            <a:xfrm>
              <a:off x="5067300" y="29337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5"/>
              <a:endCxn id="8" idx="1"/>
            </p:cNvCxnSpPr>
            <p:nvPr/>
          </p:nvCxnSpPr>
          <p:spPr>
            <a:xfrm>
              <a:off x="6360785" y="3122285"/>
              <a:ext cx="842030" cy="537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7"/>
              <a:endCxn id="8" idx="3"/>
            </p:cNvCxnSpPr>
            <p:nvPr/>
          </p:nvCxnSpPr>
          <p:spPr>
            <a:xfrm flipV="1">
              <a:off x="6360785" y="4036685"/>
              <a:ext cx="842030" cy="537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6"/>
              <a:endCxn id="9" idx="2"/>
            </p:cNvCxnSpPr>
            <p:nvPr/>
          </p:nvCxnSpPr>
          <p:spPr>
            <a:xfrm>
              <a:off x="5067300" y="47625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1"/>
              <a:endCxn id="12" idx="5"/>
            </p:cNvCxnSpPr>
            <p:nvPr/>
          </p:nvCxnSpPr>
          <p:spPr>
            <a:xfrm flipH="1" flipV="1">
              <a:off x="3769985" y="4040321"/>
              <a:ext cx="842030" cy="53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7"/>
              <a:endCxn id="7" idx="3"/>
            </p:cNvCxnSpPr>
            <p:nvPr/>
          </p:nvCxnSpPr>
          <p:spPr>
            <a:xfrm flipV="1">
              <a:off x="3769985" y="3122285"/>
              <a:ext cx="842030" cy="54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52482" y="2908012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04682" y="2438400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8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43700" y="42158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6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3082" y="28442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95900" y="46730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24300" y="42158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3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7" idx="5"/>
              <a:endCxn id="9" idx="1"/>
            </p:cNvCxnSpPr>
            <p:nvPr/>
          </p:nvCxnSpPr>
          <p:spPr>
            <a:xfrm>
              <a:off x="4989185" y="3122285"/>
              <a:ext cx="994430" cy="1451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7"/>
              <a:endCxn id="10" idx="3"/>
            </p:cNvCxnSpPr>
            <p:nvPr/>
          </p:nvCxnSpPr>
          <p:spPr>
            <a:xfrm flipV="1">
              <a:off x="4989185" y="3122285"/>
              <a:ext cx="994430" cy="1451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47482" y="31490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4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04417" y="4077908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2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29" name="Straight Connector 28"/>
            <p:cNvCxnSpPr>
              <a:stCxn id="10" idx="4"/>
            </p:cNvCxnSpPr>
            <p:nvPr/>
          </p:nvCxnSpPr>
          <p:spPr>
            <a:xfrm>
              <a:off x="6172200" y="32004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34100" y="35300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11" idx="0"/>
              <a:endCxn id="7" idx="4"/>
            </p:cNvCxnSpPr>
            <p:nvPr/>
          </p:nvCxnSpPr>
          <p:spPr>
            <a:xfrm flipV="1">
              <a:off x="4800600" y="32004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466482" y="35300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</p:grpSp>
      <p:cxnSp>
        <p:nvCxnSpPr>
          <p:cNvPr id="33" name="Straight Connector 32"/>
          <p:cNvCxnSpPr>
            <a:endCxn id="7" idx="3"/>
          </p:cNvCxnSpPr>
          <p:nvPr/>
        </p:nvCxnSpPr>
        <p:spPr>
          <a:xfrm flipV="1">
            <a:off x="3882322" y="4334350"/>
            <a:ext cx="744190" cy="4561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11" idx="0"/>
          </p:cNvCxnSpPr>
          <p:nvPr/>
        </p:nvCxnSpPr>
        <p:spPr>
          <a:xfrm>
            <a:off x="4795330" y="4404364"/>
            <a:ext cx="0" cy="11610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7"/>
            <a:endCxn id="10" idx="3"/>
          </p:cNvCxnSpPr>
          <p:nvPr/>
        </p:nvCxnSpPr>
        <p:spPr>
          <a:xfrm flipV="1">
            <a:off x="4964148" y="4334350"/>
            <a:ext cx="890189" cy="13010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5"/>
          </p:cNvCxnSpPr>
          <p:nvPr/>
        </p:nvCxnSpPr>
        <p:spPr>
          <a:xfrm>
            <a:off x="6191973" y="4334350"/>
            <a:ext cx="753766" cy="4916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7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>
                <a:latin typeface="Arial Narrow" pitchFamily="34" charset="0"/>
              </a:rPr>
              <a:t>Greedy </a:t>
            </a:r>
            <a:r>
              <a:rPr lang="en-GB" sz="3600" dirty="0" smtClean="0">
                <a:latin typeface="Arial Narrow" pitchFamily="34" charset="0"/>
              </a:rPr>
              <a:t>Algorithm – </a:t>
            </a:r>
            <a:r>
              <a:rPr lang="en-GB" sz="3600" dirty="0" smtClean="0">
                <a:latin typeface="Arial Narrow" pitchFamily="34" charset="0"/>
              </a:rPr>
              <a:t>Crozzle</a:t>
            </a:r>
            <a:endParaRPr lang="en-AU" sz="3600" dirty="0"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Choose a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letter sequence that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locally maximizes</a:t>
            </a:r>
            <a:b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current solution score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Scoring assumptions:</a:t>
            </a:r>
          </a:p>
          <a:p>
            <a:pPr marL="572262" lvl="3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10 points per </a:t>
            </a: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letter sequence</a:t>
            </a:r>
            <a:endParaRPr lang="en-GB" sz="32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72262" lvl="3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f(letter) points for intersecting letters</a:t>
            </a:r>
          </a:p>
          <a:p>
            <a:pPr marL="572262" lvl="3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0 points for non intersecting letters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38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>
                <a:latin typeface="Arial Narrow" pitchFamily="34" charset="0"/>
              </a:rPr>
              <a:t>Greedy Algorithm – Crozzle</a:t>
            </a:r>
            <a:endParaRPr lang="en-AU" sz="3600" dirty="0"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557641" cy="4800600"/>
          </a:xfrm>
        </p:spPr>
        <p:txBody>
          <a:bodyPr>
            <a:noAutofit/>
          </a:bodyPr>
          <a:lstStyle/>
          <a:p>
            <a:pPr marL="26987" lvl="2" indent="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Adding 1 </a:t>
            </a: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letter sequence increases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score as follows:</a:t>
            </a:r>
          </a:p>
          <a:p>
            <a:pPr marL="541337" lvl="2" indent="-51435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 additional </a:t>
            </a: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sequence increases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score by 10</a:t>
            </a:r>
          </a:p>
          <a:p>
            <a:pPr marL="541337" lvl="2" indent="-51435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This sequence could be placed in one or more positions in the crozzle. But select a position to maximise points from its intersections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</a:t>
            </a:r>
            <a:r>
              <a:rPr lang="en-GB" sz="2800" baseline="30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intersection 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at letter N increases the score </a:t>
            </a:r>
            <a:r>
              <a:rPr lang="en-GB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by 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f(</a:t>
            </a:r>
            <a:r>
              <a:rPr lang="en-GB" sz="28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letter</a:t>
            </a:r>
            <a:r>
              <a:rPr lang="en-GB" sz="2800" baseline="-250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)</a:t>
            </a:r>
            <a:endParaRPr lang="en-GB" sz="28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</a:t>
            </a:r>
            <a:r>
              <a:rPr lang="en-GB" sz="2800" baseline="30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nd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GB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intersection at letter 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 </a:t>
            </a:r>
            <a:r>
              <a:rPr lang="en-GB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increases 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score </a:t>
            </a:r>
            <a:r>
              <a:rPr lang="en-GB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by 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f(</a:t>
            </a:r>
            <a:r>
              <a:rPr lang="en-GB" sz="28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letter</a:t>
            </a:r>
            <a:r>
              <a:rPr lang="en-GB" sz="2800" baseline="-250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</a:t>
            </a: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)</a:t>
            </a:r>
            <a:endParaRPr lang="en-GB" sz="28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…</a:t>
            </a:r>
            <a:endParaRPr lang="en-GB" sz="28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5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>
                <a:latin typeface="Arial Narrow" pitchFamily="34" charset="0"/>
              </a:rPr>
              <a:t>Greedy Algorithm – Crozzle</a:t>
            </a:r>
            <a:endParaRPr lang="en-AU" sz="3600" dirty="0"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Where would you place CAT in the following?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GB" sz="32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There are 2 possibilities to place CAT.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GB" sz="32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Choose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one of the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above to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maximise the score.</a:t>
            </a:r>
            <a:endParaRPr lang="en-GB" sz="28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949032"/>
              </p:ext>
            </p:extLst>
          </p:nvPr>
        </p:nvGraphicFramePr>
        <p:xfrm>
          <a:off x="2095500" y="3848100"/>
          <a:ext cx="3048000" cy="990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60412"/>
              </p:ext>
            </p:extLst>
          </p:nvPr>
        </p:nvGraphicFramePr>
        <p:xfrm>
          <a:off x="5676900" y="3848100"/>
          <a:ext cx="30480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095500" y="2171700"/>
          <a:ext cx="30480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3314700" y="4267200"/>
            <a:ext cx="59055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5657850" y="3810000"/>
            <a:ext cx="62865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6896100" y="3810000"/>
            <a:ext cx="563498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&quot;No&quot; Symbol 7"/>
          <p:cNvSpPr/>
          <p:nvPr/>
        </p:nvSpPr>
        <p:spPr>
          <a:xfrm>
            <a:off x="4143375" y="3962400"/>
            <a:ext cx="762000" cy="762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7673149" y="3943350"/>
            <a:ext cx="838200" cy="762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2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AU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Local </a:t>
            </a:r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Search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671941" cy="4800600"/>
          </a:xfrm>
        </p:spPr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Start will an arbitrary and potential solution.</a:t>
            </a: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If a small change to the solution </a:t>
            </a:r>
            <a:b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improves the solution score, </a:t>
            </a: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pply that change.</a:t>
            </a: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If no additional changes can be applied to increase the solution score, we have a local solution.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NOTES: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normally slow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increase progress by applying constraints to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changes</a:t>
            </a: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4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AU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Local </a:t>
            </a:r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Search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024242" cy="4800600"/>
          </a:xfrm>
        </p:spPr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 small changes: </a:t>
            </a:r>
            <a:r>
              <a:rPr lang="en-GB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replace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CAT with CATCH, and </a:t>
            </a:r>
            <a:r>
              <a:rPr lang="en-GB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move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all letters down one row as this helps insert CHEDDAR.</a:t>
            </a:r>
            <a:endParaRPr lang="en-GB" sz="28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18711"/>
              </p:ext>
            </p:extLst>
          </p:nvPr>
        </p:nvGraphicFramePr>
        <p:xfrm>
          <a:off x="4762500" y="2743200"/>
          <a:ext cx="3048000" cy="1333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42817"/>
              </p:ext>
            </p:extLst>
          </p:nvPr>
        </p:nvGraphicFramePr>
        <p:xfrm>
          <a:off x="4762500" y="4457700"/>
          <a:ext cx="3048000" cy="1333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0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058" y="274638"/>
            <a:ext cx="8557641" cy="1143000"/>
          </a:xfrm>
        </p:spPr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Optimization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Problem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 general, we need to determine: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AU" sz="2800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best solution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from </a:t>
            </a:r>
            <a:r>
              <a:rPr lang="en-AU" sz="2800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all possible solutions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AU" sz="32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There are </a:t>
            </a:r>
            <a:r>
              <a:rPr lang="en-AU" sz="3200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continuous and discrete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optimisation problems.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4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Dynamic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Programming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557642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 optimal solution is constructed </a:t>
            </a:r>
            <a:b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from prebuilt optimal solutions of subproblems.</a:t>
            </a:r>
          </a:p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Normally the solutions to subproblems do not overlap.</a:t>
            </a:r>
            <a:endParaRPr lang="en-AU" sz="28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4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Dynamic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Programming –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Crozzle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671941" cy="5257800"/>
          </a:xfrm>
        </p:spPr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One could use this idea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 create a Crozzle by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not just adding one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sequence at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time,</a:t>
            </a:r>
          </a:p>
          <a:p>
            <a:pPr marL="357188" lvl="2" indent="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but </a:t>
            </a:r>
            <a:r>
              <a:rPr lang="en-AU" sz="3200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constructing all combinations of 2 </a:t>
            </a:r>
            <a:r>
              <a:rPr lang="en-AU" sz="3200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sequences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, </a:t>
            </a:r>
            <a:b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then </a:t>
            </a:r>
            <a:r>
              <a:rPr lang="en-AU" sz="3200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adding a 2 </a:t>
            </a:r>
            <a:r>
              <a:rPr lang="en-AU" sz="3200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sequence </a:t>
            </a:r>
            <a:r>
              <a:rPr lang="en-AU" sz="3200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combination </a:t>
            </a:r>
            <a:r>
              <a:rPr lang="en-AU" sz="3200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at each step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Or constructing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all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combinations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of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3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sequences,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then adding a 3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sequence combination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at each step.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…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Or constructing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all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combinations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of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sequences,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then adding an N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sequence combination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at each step.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AU" sz="32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GB" sz="28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Knapsack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Algorithm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35340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 general, determine which subset of items can fit into a knapsack such that these items have the most value.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Formally, each item has two attributes A and B. Which subset of items meets the following criteria?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each item X in this subset</a:t>
            </a:r>
          </a:p>
          <a:p>
            <a:pPr marL="788225" lvl="2" indent="-514350">
              <a:spcBef>
                <a:spcPts val="600"/>
              </a:spcBef>
              <a:buSzPct val="80000"/>
              <a:buFont typeface="+mj-lt"/>
              <a:buAutoNum type="arabicPeriod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sum of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all X</a:t>
            </a:r>
            <a:r>
              <a:rPr lang="en-AU" sz="3200" baseline="-25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is less than some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number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788225" lvl="2" indent="-514350">
              <a:spcBef>
                <a:spcPts val="600"/>
              </a:spcBef>
              <a:buSzPct val="80000"/>
              <a:buFont typeface="+mj-lt"/>
              <a:buAutoNum type="arabicPeriod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sum of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all X</a:t>
            </a:r>
            <a:r>
              <a:rPr lang="en-AU" sz="3200" baseline="-25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is maximised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6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Knapsack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Algorithm (example)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671942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X</a:t>
            </a:r>
            <a:r>
              <a:rPr lang="en-AU" baseline="-25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can be the </a:t>
            </a: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</a:t>
            </a:r>
            <a:r>
              <a:rPr lang="en-AU" baseline="300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bag		</a:t>
            </a: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= 1 to N  (i.e., N bags)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X</a:t>
            </a:r>
            <a:r>
              <a:rPr lang="en-AU" baseline="-250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i,A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is the volume of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</a:t>
            </a:r>
            <a:r>
              <a:rPr lang="en-AU" baseline="300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bag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X</a:t>
            </a:r>
            <a:r>
              <a:rPr lang="en-AU" baseline="-250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i,B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is the amount of money in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AU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</a:t>
            </a:r>
            <a:r>
              <a:rPr lang="en-AU" baseline="30000" dirty="0" err="1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</a:t>
            </a:r>
            <a:r>
              <a:rPr lang="en-AU" baseline="3000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bag</a:t>
            </a: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26987" indent="0">
              <a:lnSpc>
                <a:spcPct val="110000"/>
              </a:lnSpc>
              <a:buNone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Knapsack Algorithm finds an answer to the following. Which subset of bags can we place into a container in order to store the most money?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3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Knapsack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Algorithm –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Crozzle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671941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How does the knapsack problem relate to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Crozzle?</a:t>
            </a:r>
            <a:endParaRPr lang="en-AU" b="1" dirty="0" smtClean="0">
              <a:solidFill>
                <a:srgbClr val="0070C0"/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For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a Crozzle,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we start with a set of words.</a:t>
            </a: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Determine a subset of words such that:</a:t>
            </a:r>
          </a:p>
          <a:p>
            <a:pPr marL="788225" lvl="2" indent="-514350">
              <a:spcBef>
                <a:spcPts val="600"/>
              </a:spcBef>
              <a:buSzPct val="80000"/>
              <a:buFont typeface="+mj-lt"/>
              <a:buAutoNum type="arabicPeriod"/>
            </a:pPr>
            <a:r>
              <a:rPr lang="en-AU" sz="3200" b="1" dirty="0" smtClean="0">
                <a:solidFill>
                  <a:srgbClr val="0070C0"/>
                </a:solidFill>
                <a:latin typeface="Arial Narrow" pitchFamily="34" charset="0"/>
              </a:rPr>
              <a:t>they fit into the grid</a:t>
            </a:r>
            <a:endParaRPr lang="en-AU" sz="3200" b="1" dirty="0">
              <a:solidFill>
                <a:srgbClr val="0070C0"/>
              </a:solidFill>
              <a:latin typeface="Arial Narrow" pitchFamily="34" charset="0"/>
            </a:endParaRPr>
          </a:p>
          <a:p>
            <a:pPr marL="788225" lvl="2" indent="-514350">
              <a:spcBef>
                <a:spcPts val="600"/>
              </a:spcBef>
              <a:buSzPct val="80000"/>
              <a:buFont typeface="+mj-lt"/>
              <a:buAutoNum type="arabicPeriod"/>
            </a:pPr>
            <a:r>
              <a:rPr lang="en-AU" sz="3200" b="1" dirty="0" smtClean="0">
                <a:solidFill>
                  <a:srgbClr val="0070C0"/>
                </a:solidFill>
                <a:latin typeface="Arial Narrow" pitchFamily="34" charset="0"/>
              </a:rPr>
              <a:t>the score </a:t>
            </a:r>
            <a:r>
              <a:rPr lang="en-AU" sz="3200" b="1" dirty="0">
                <a:solidFill>
                  <a:srgbClr val="0070C0"/>
                </a:solidFill>
                <a:latin typeface="Arial Narrow" pitchFamily="34" charset="0"/>
              </a:rPr>
              <a:t>is maximised </a:t>
            </a:r>
            <a:r>
              <a:rPr lang="en-AU" sz="3200" b="1" dirty="0" smtClean="0">
                <a:solidFill>
                  <a:srgbClr val="0070C0"/>
                </a:solidFill>
                <a:latin typeface="Arial Narrow" pitchFamily="34" charset="0"/>
              </a:rPr>
              <a:t>for this subset of words</a:t>
            </a:r>
            <a:endParaRPr lang="en-GB" sz="32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35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Summary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671942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Brute-force 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solutions are guaranteed to find a solution as all combinations are examined, </a:t>
            </a:r>
          </a:p>
          <a:p>
            <a:pPr marL="357188" indent="0">
              <a:lnSpc>
                <a:spcPct val="110000"/>
              </a:lnSpc>
              <a:buNone/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but in some cases the time to completion is too long. </a:t>
            </a:r>
          </a:p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We looked at some formal techniques to:</a:t>
            </a:r>
          </a:p>
          <a:p>
            <a:pPr marL="636270" lvl="1" indent="-334963">
              <a:lnSpc>
                <a:spcPct val="110000"/>
              </a:lnSpc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shorten run time, </a:t>
            </a:r>
          </a:p>
          <a:p>
            <a:pPr marL="623888" lvl="1" indent="0">
              <a:lnSpc>
                <a:spcPct val="110000"/>
              </a:lnSpc>
              <a:buNone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but the best solution is not guaranteed,</a:t>
            </a:r>
          </a:p>
          <a:p>
            <a:pPr marL="636270" lvl="1" indent="-334963">
              <a:lnSpc>
                <a:spcPct val="110000"/>
              </a:lnSpc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assist with 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determining a high scoring Crozzle.</a:t>
            </a:r>
            <a:endParaRPr lang="en-GB" sz="32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75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Summary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557642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One should consider an Assessment Task 2 solution that might contain </a:t>
            </a:r>
            <a:r>
              <a:rPr lang="en-GB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one or more techniques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8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058" y="274638"/>
            <a:ext cx="8557641" cy="1143000"/>
          </a:xfrm>
        </p:spPr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Optimization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Problem - Continuous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1337" lvl="2" indent="-51435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Optimization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problems with </a:t>
            </a:r>
            <a:r>
              <a:rPr lang="en-AU" sz="3200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continuous variables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variables can take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continuous range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of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values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endParaRPr lang="en-AU" sz="28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E.g., what is the </a:t>
            </a:r>
            <a:b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maximum value of</a:t>
            </a:r>
            <a:b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some continuous </a:t>
            </a:r>
            <a:b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function.</a:t>
            </a:r>
            <a:endParaRPr lang="en-AU" sz="28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1026" name="Picture 2" descr="C:\H drive\mine\2013\SIT323\Lectures\image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81" y="2133600"/>
            <a:ext cx="4793419" cy="393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058" y="274638"/>
            <a:ext cx="8557641" cy="1143000"/>
          </a:xfrm>
        </p:spPr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Optimization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Problem - Discrete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1337" lvl="2" indent="-51435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 startAt="2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 optimization problem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with </a:t>
            </a:r>
            <a:r>
              <a:rPr lang="en-AU" sz="3200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discrete </a:t>
            </a:r>
            <a:r>
              <a:rPr lang="en-AU" sz="3200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variables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is called a </a:t>
            </a:r>
            <a:r>
              <a:rPr lang="en-AU" sz="3200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combinatorial </a:t>
            </a:r>
            <a:r>
              <a:rPr lang="en-AU" sz="3200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optimization problem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We need to find an object, from a finite set of objects,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that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produces a maximum/minimum value.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Depending on the type of problem, this object could be an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integer,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permutation,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or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graph, and so on.</a:t>
            </a:r>
            <a:endParaRPr lang="en-AU" sz="28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058" y="274638"/>
            <a:ext cx="8557641" cy="1143000"/>
          </a:xfrm>
        </p:spPr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Optimization Problem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– Discrete (example 1)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Given </a:t>
            </a:r>
            <a:r>
              <a:rPr lang="en-AU" sz="2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number of cities, </a:t>
            </a:r>
            <a:r>
              <a:rPr lang="en-AU" sz="28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which is the shortest route to visit all cities exactly </a:t>
            </a:r>
            <a:r>
              <a:rPr lang="en-AU" sz="28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once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node represents a city.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edge (line) represents a path </a:t>
            </a:r>
            <a:b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between 2 cities.</a:t>
            </a:r>
          </a:p>
          <a:p>
            <a:pPr marL="608838" lvl="2" indent="-334963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number on each edge represents </a:t>
            </a:r>
            <a:b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distance between two cities.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shortest path is 2 to visit those three cities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B and C.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Start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at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travel to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B,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then travel to </a:t>
            </a:r>
            <a:r>
              <a:rPr lang="en-AU" sz="2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C.</a:t>
            </a:r>
            <a:endParaRPr lang="en-AU" sz="28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grpSp>
        <p:nvGrpSpPr>
          <p:cNvPr id="2056" name="Group 2055"/>
          <p:cNvGrpSpPr/>
          <p:nvPr/>
        </p:nvGrpSpPr>
        <p:grpSpPr>
          <a:xfrm>
            <a:off x="7186195" y="2286000"/>
            <a:ext cx="1691105" cy="1915298"/>
            <a:chOff x="3314700" y="2667000"/>
            <a:chExt cx="1752600" cy="2362200"/>
          </a:xfrm>
        </p:grpSpPr>
        <p:sp>
          <p:nvSpPr>
            <p:cNvPr id="2" name="Oval 1"/>
            <p:cNvSpPr/>
            <p:nvPr/>
          </p:nvSpPr>
          <p:spPr>
            <a:xfrm>
              <a:off x="4533900" y="2667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</a:t>
              </a:r>
              <a:endParaRPr lang="en-AU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33900" y="4495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</a:t>
              </a:r>
              <a:endParaRPr lang="en-AU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314700" y="3585036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19" name="Straight Connector 18"/>
            <p:cNvCxnSpPr>
              <a:stCxn id="11" idx="1"/>
              <a:endCxn id="12" idx="5"/>
            </p:cNvCxnSpPr>
            <p:nvPr/>
          </p:nvCxnSpPr>
          <p:spPr>
            <a:xfrm flipH="1" flipV="1">
              <a:off x="3769985" y="4040321"/>
              <a:ext cx="842030" cy="53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7"/>
              <a:endCxn id="2" idx="3"/>
            </p:cNvCxnSpPr>
            <p:nvPr/>
          </p:nvCxnSpPr>
          <p:spPr>
            <a:xfrm flipV="1">
              <a:off x="3769985" y="3122285"/>
              <a:ext cx="842030" cy="54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933082" y="2667000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24300" y="42158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3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2053" name="Straight Connector 2052"/>
            <p:cNvCxnSpPr>
              <a:stCxn id="11" idx="0"/>
              <a:endCxn id="2" idx="4"/>
            </p:cNvCxnSpPr>
            <p:nvPr/>
          </p:nvCxnSpPr>
          <p:spPr>
            <a:xfrm flipV="1">
              <a:off x="4800600" y="32004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435533" y="3472180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7603613" y="2655072"/>
            <a:ext cx="812485" cy="4385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619958" y="2755050"/>
            <a:ext cx="0" cy="10137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51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058" y="274638"/>
            <a:ext cx="8557641" cy="1143000"/>
          </a:xfrm>
        </p:spPr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Optimization Problem – Discrete (example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2)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409700" y="1447800"/>
            <a:ext cx="8686800" cy="4800600"/>
          </a:xfrm>
        </p:spPr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 in example 1,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which is the shortest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route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 visit all cities exactly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once.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Although this example is slightly larger than example 1, we can quickly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and manually produce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all combinations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 determine the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shortest route.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However, one can appreciate that as the number of cities and paths increase, the number of combinations quickly increases.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grpSp>
        <p:nvGrpSpPr>
          <p:cNvPr id="2056" name="Group 2055"/>
          <p:cNvGrpSpPr/>
          <p:nvPr/>
        </p:nvGrpSpPr>
        <p:grpSpPr>
          <a:xfrm>
            <a:off x="3238500" y="3886200"/>
            <a:ext cx="4191000" cy="2362200"/>
            <a:chOff x="3314700" y="2344420"/>
            <a:chExt cx="4343400" cy="2913380"/>
          </a:xfrm>
        </p:grpSpPr>
        <p:sp>
          <p:nvSpPr>
            <p:cNvPr id="2" name="Oval 1"/>
            <p:cNvSpPr/>
            <p:nvPr/>
          </p:nvSpPr>
          <p:spPr>
            <a:xfrm>
              <a:off x="4533900" y="2667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124700" y="3581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</a:t>
              </a:r>
              <a:endParaRPr lang="en-AU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905500" y="4495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</a:t>
              </a:r>
              <a:endParaRPr lang="en-AU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905500" y="2667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</a:t>
              </a:r>
              <a:endParaRPr lang="en-AU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33900" y="4495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F</a:t>
              </a:r>
              <a:endParaRPr lang="en-AU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314700" y="3585036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6" name="Straight Connector 5"/>
            <p:cNvCxnSpPr>
              <a:stCxn id="2" idx="6"/>
              <a:endCxn id="10" idx="2"/>
            </p:cNvCxnSpPr>
            <p:nvPr/>
          </p:nvCxnSpPr>
          <p:spPr>
            <a:xfrm>
              <a:off x="5067300" y="29337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5"/>
              <a:endCxn id="8" idx="1"/>
            </p:cNvCxnSpPr>
            <p:nvPr/>
          </p:nvCxnSpPr>
          <p:spPr>
            <a:xfrm>
              <a:off x="6360785" y="3122285"/>
              <a:ext cx="842030" cy="537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7"/>
              <a:endCxn id="8" idx="3"/>
            </p:cNvCxnSpPr>
            <p:nvPr/>
          </p:nvCxnSpPr>
          <p:spPr>
            <a:xfrm flipV="1">
              <a:off x="6360785" y="4036685"/>
              <a:ext cx="842030" cy="537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6"/>
              <a:endCxn id="9" idx="2"/>
            </p:cNvCxnSpPr>
            <p:nvPr/>
          </p:nvCxnSpPr>
          <p:spPr>
            <a:xfrm>
              <a:off x="5067300" y="47625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1"/>
              <a:endCxn id="12" idx="5"/>
            </p:cNvCxnSpPr>
            <p:nvPr/>
          </p:nvCxnSpPr>
          <p:spPr>
            <a:xfrm flipH="1" flipV="1">
              <a:off x="3769985" y="4040321"/>
              <a:ext cx="842030" cy="533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7"/>
              <a:endCxn id="2" idx="3"/>
            </p:cNvCxnSpPr>
            <p:nvPr/>
          </p:nvCxnSpPr>
          <p:spPr>
            <a:xfrm flipV="1">
              <a:off x="3769985" y="3122285"/>
              <a:ext cx="842030" cy="54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752482" y="2908012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4682" y="2344420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8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43700" y="42158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6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3082" y="28442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95900" y="46730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24300" y="42158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3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" idx="5"/>
              <a:endCxn id="9" idx="1"/>
            </p:cNvCxnSpPr>
            <p:nvPr/>
          </p:nvCxnSpPr>
          <p:spPr>
            <a:xfrm>
              <a:off x="4989185" y="3122285"/>
              <a:ext cx="994430" cy="1451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Straight Connector 2047"/>
            <p:cNvCxnSpPr>
              <a:stCxn id="11" idx="7"/>
              <a:endCxn id="10" idx="3"/>
            </p:cNvCxnSpPr>
            <p:nvPr/>
          </p:nvCxnSpPr>
          <p:spPr>
            <a:xfrm flipV="1">
              <a:off x="4989185" y="3122285"/>
              <a:ext cx="994430" cy="1451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50308" y="3190240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4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03159" y="3942080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2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2051" name="Straight Connector 2050"/>
            <p:cNvCxnSpPr>
              <a:stCxn id="10" idx="4"/>
            </p:cNvCxnSpPr>
            <p:nvPr/>
          </p:nvCxnSpPr>
          <p:spPr>
            <a:xfrm>
              <a:off x="6172200" y="32004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134100" y="3530025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2053" name="Straight Connector 2052"/>
            <p:cNvCxnSpPr>
              <a:stCxn id="11" idx="0"/>
              <a:endCxn id="2" idx="4"/>
            </p:cNvCxnSpPr>
            <p:nvPr/>
          </p:nvCxnSpPr>
          <p:spPr>
            <a:xfrm flipV="1">
              <a:off x="4800600" y="32004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539320" y="3472180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8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058" y="274638"/>
            <a:ext cx="8557641" cy="1143000"/>
          </a:xfrm>
        </p:spPr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Optimization Problem – Discrete (example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2)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2078500"/>
            <a:ext cx="5450816" cy="4169899"/>
          </a:xfrm>
        </p:spPr>
        <p:txBody>
          <a:bodyPr numCol="2" spcCol="360000">
            <a:noAutofit/>
          </a:bodyPr>
          <a:lstStyle/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B, C, D	14</a:t>
            </a:r>
            <a:endParaRPr lang="en-AU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B, </a:t>
            </a: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C, E,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17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B, C, F, E,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22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B, E,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11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B, E, C,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11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B, E, F, C,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17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B, F, C,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9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B, F, C, E,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11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B, F, E,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13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B, F, E, C,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13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F, C,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10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F, C, E,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12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F, C, B, E,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23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F, E,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14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F, E, C, D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	14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F, E, B, C,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25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F, B, C,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17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F, B, C, E,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19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F, B, E, 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	14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484187" lvl="2" indent="-4572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/>
              <a:tabLst>
                <a:tab pos="2333625" algn="r"/>
              </a:tabLst>
            </a:pPr>
            <a:r>
              <a:rPr lang="en-AU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A, F, B, E, C</a:t>
            </a:r>
            <a:r>
              <a:rPr lang="en-AU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, D	14</a:t>
            </a:r>
            <a:endParaRPr lang="en-AU" sz="2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91300" y="1447800"/>
            <a:ext cx="3581400" cy="2362200"/>
            <a:chOff x="5676900" y="1447800"/>
            <a:chExt cx="4191000" cy="2362200"/>
          </a:xfrm>
        </p:grpSpPr>
        <p:sp>
          <p:nvSpPr>
            <p:cNvPr id="2" name="Oval 1"/>
            <p:cNvSpPr/>
            <p:nvPr/>
          </p:nvSpPr>
          <p:spPr>
            <a:xfrm>
              <a:off x="6853321" y="1709351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353216" y="2450757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</a:t>
              </a:r>
              <a:endParaRPr lang="en-AU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176795" y="3192162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</a:t>
              </a:r>
              <a:endParaRPr lang="en-AU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176795" y="1709351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</a:t>
              </a:r>
              <a:endParaRPr lang="en-AU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853321" y="3192162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F</a:t>
              </a:r>
              <a:endParaRPr lang="en-AU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676900" y="2453705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6" name="Straight Connector 5"/>
            <p:cNvCxnSpPr>
              <a:stCxn id="2" idx="6"/>
              <a:endCxn id="10" idx="2"/>
            </p:cNvCxnSpPr>
            <p:nvPr/>
          </p:nvCxnSpPr>
          <p:spPr>
            <a:xfrm>
              <a:off x="7368005" y="1925595"/>
              <a:ext cx="8087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5"/>
              <a:endCxn id="8" idx="1"/>
            </p:cNvCxnSpPr>
            <p:nvPr/>
          </p:nvCxnSpPr>
          <p:spPr>
            <a:xfrm>
              <a:off x="8616105" y="2078501"/>
              <a:ext cx="812485" cy="43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7"/>
              <a:endCxn id="8" idx="3"/>
            </p:cNvCxnSpPr>
            <p:nvPr/>
          </p:nvCxnSpPr>
          <p:spPr>
            <a:xfrm flipV="1">
              <a:off x="8616105" y="2819907"/>
              <a:ext cx="812485" cy="43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6"/>
              <a:endCxn id="9" idx="2"/>
            </p:cNvCxnSpPr>
            <p:nvPr/>
          </p:nvCxnSpPr>
          <p:spPr>
            <a:xfrm>
              <a:off x="7368005" y="3408405"/>
              <a:ext cx="8087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1"/>
              <a:endCxn id="12" idx="5"/>
            </p:cNvCxnSpPr>
            <p:nvPr/>
          </p:nvCxnSpPr>
          <p:spPr>
            <a:xfrm flipH="1" flipV="1">
              <a:off x="6116210" y="2822855"/>
              <a:ext cx="812485" cy="432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7"/>
              <a:endCxn id="2" idx="3"/>
            </p:cNvCxnSpPr>
            <p:nvPr/>
          </p:nvCxnSpPr>
          <p:spPr>
            <a:xfrm flipV="1">
              <a:off x="6116210" y="2078501"/>
              <a:ext cx="812485" cy="43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994058" y="1904766"/>
              <a:ext cx="359158" cy="474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97058" y="1447800"/>
              <a:ext cx="359158" cy="474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8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85584" y="2965155"/>
              <a:ext cx="359158" cy="474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6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73584" y="1752600"/>
              <a:ext cx="359158" cy="474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88584" y="3335858"/>
              <a:ext cx="359158" cy="474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65111" y="2965155"/>
              <a:ext cx="359158" cy="474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3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" idx="5"/>
              <a:endCxn id="9" idx="1"/>
            </p:cNvCxnSpPr>
            <p:nvPr/>
          </p:nvCxnSpPr>
          <p:spPr>
            <a:xfrm>
              <a:off x="7292631" y="2078501"/>
              <a:ext cx="959538" cy="1176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Straight Connector 2047"/>
            <p:cNvCxnSpPr>
              <a:stCxn id="11" idx="7"/>
              <a:endCxn id="10" idx="3"/>
            </p:cNvCxnSpPr>
            <p:nvPr/>
          </p:nvCxnSpPr>
          <p:spPr>
            <a:xfrm flipV="1">
              <a:off x="7292631" y="2078501"/>
              <a:ext cx="959538" cy="1176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351609" y="2133600"/>
              <a:ext cx="359158" cy="474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4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02606" y="2743200"/>
              <a:ext cx="359158" cy="474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2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2051" name="Straight Connector 2050"/>
            <p:cNvCxnSpPr>
              <a:stCxn id="10" idx="4"/>
            </p:cNvCxnSpPr>
            <p:nvPr/>
          </p:nvCxnSpPr>
          <p:spPr>
            <a:xfrm>
              <a:off x="8434137" y="2141838"/>
              <a:ext cx="0" cy="1050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397374" y="2409101"/>
              <a:ext cx="359158" cy="474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2053" name="Straight Connector 2052"/>
            <p:cNvCxnSpPr>
              <a:stCxn id="11" idx="0"/>
              <a:endCxn id="2" idx="4"/>
            </p:cNvCxnSpPr>
            <p:nvPr/>
          </p:nvCxnSpPr>
          <p:spPr>
            <a:xfrm flipV="1">
              <a:off x="7110663" y="2141838"/>
              <a:ext cx="0" cy="1050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743700" y="2362200"/>
              <a:ext cx="359158" cy="474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>
                  <a:solidFill>
                    <a:schemeClr val="tx2">
                      <a:shade val="30000"/>
                      <a:satMod val="150000"/>
                    </a:schemeClr>
                  </a:solidFill>
                  <a:latin typeface="Arial Narrow" pitchFamily="34" charset="0"/>
                </a:rPr>
                <a:t>1</a:t>
              </a:r>
              <a:endPara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endParaRPr>
            </a:p>
          </p:txBody>
        </p:sp>
      </p:grpSp>
      <p:cxnSp>
        <p:nvCxnSpPr>
          <p:cNvPr id="33" name="Straight Connector 32"/>
          <p:cNvCxnSpPr>
            <a:stCxn id="12" idx="7"/>
            <a:endCxn id="2" idx="3"/>
          </p:cNvCxnSpPr>
          <p:nvPr/>
        </p:nvCxnSpPr>
        <p:spPr>
          <a:xfrm flipV="1">
            <a:off x="6966711" y="2078501"/>
            <a:ext cx="694304" cy="4385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11" idx="0"/>
          </p:cNvCxnSpPr>
          <p:nvPr/>
        </p:nvCxnSpPr>
        <p:spPr>
          <a:xfrm>
            <a:off x="7816516" y="2141837"/>
            <a:ext cx="0" cy="10503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7"/>
            <a:endCxn id="10" idx="3"/>
          </p:cNvCxnSpPr>
          <p:nvPr/>
        </p:nvCxnSpPr>
        <p:spPr>
          <a:xfrm flipV="1">
            <a:off x="7972016" y="2078501"/>
            <a:ext cx="819968" cy="117699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45866" y="2162277"/>
            <a:ext cx="1" cy="10094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7"/>
            <a:endCxn id="8" idx="3"/>
          </p:cNvCxnSpPr>
          <p:nvPr/>
        </p:nvCxnSpPr>
        <p:spPr>
          <a:xfrm flipV="1">
            <a:off x="9102985" y="2819907"/>
            <a:ext cx="694304" cy="4355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1257300" y="1219200"/>
            <a:ext cx="5450816" cy="62654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987" lvl="2" indent="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All paths from A to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and total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distances, these are just some paths that can cover these cities.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058" y="274638"/>
            <a:ext cx="8557641" cy="1143000"/>
          </a:xfrm>
        </p:spPr>
        <p:txBody>
          <a:bodyPr>
            <a:normAutofit/>
          </a:bodyPr>
          <a:lstStyle/>
          <a:p>
            <a:pPr marL="541782" indent="-514350"/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Optimization Problem – Discrete (example </a:t>
            </a:r>
            <a:r>
              <a:rPr lang="en-GB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3)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333500" y="1447800"/>
            <a:ext cx="8953499" cy="4800600"/>
          </a:xfrm>
        </p:spPr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 in example 1,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which is the shortest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route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 visit all cities exactly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once.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Although this example has only four extra cities than example 2, the number of unique routes is large. If fact there are 10! /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 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(= 1,814,400).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grpSp>
        <p:nvGrpSpPr>
          <p:cNvPr id="230474" name="Group 230473"/>
          <p:cNvGrpSpPr/>
          <p:nvPr/>
        </p:nvGrpSpPr>
        <p:grpSpPr>
          <a:xfrm>
            <a:off x="3562016" y="2895600"/>
            <a:ext cx="3486484" cy="3242121"/>
            <a:chOff x="2781300" y="2756908"/>
            <a:chExt cx="3943684" cy="3761813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4701574" y="2996514"/>
              <a:ext cx="1766068" cy="1054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701574" y="2973151"/>
              <a:ext cx="975326" cy="277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01574" y="2996514"/>
              <a:ext cx="1752694" cy="2228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701574" y="3029895"/>
              <a:ext cx="1108675" cy="2944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688200" y="3009648"/>
              <a:ext cx="45909" cy="3316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22800" y="3029895"/>
              <a:ext cx="876963" cy="305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3057358" y="2973151"/>
              <a:ext cx="1630842" cy="2335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3000692" y="3009648"/>
              <a:ext cx="1699071" cy="1041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726248" y="3009080"/>
              <a:ext cx="984906" cy="23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697729" y="3230488"/>
              <a:ext cx="2026629" cy="19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3045795" y="3208565"/>
              <a:ext cx="2678563" cy="872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057358" y="3222775"/>
              <a:ext cx="2667000" cy="2062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3822800" y="3218030"/>
              <a:ext cx="1901558" cy="2835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01" name="Straight Connector 230400"/>
            <p:cNvCxnSpPr/>
            <p:nvPr/>
          </p:nvCxnSpPr>
          <p:spPr>
            <a:xfrm flipH="1">
              <a:off x="4734109" y="3230488"/>
              <a:ext cx="1001812" cy="3128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05" name="Straight Connector 230404"/>
            <p:cNvCxnSpPr/>
            <p:nvPr/>
          </p:nvCxnSpPr>
          <p:spPr>
            <a:xfrm>
              <a:off x="5740567" y="3247474"/>
              <a:ext cx="108862" cy="2726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07" name="Straight Connector 230406"/>
            <p:cNvCxnSpPr/>
            <p:nvPr/>
          </p:nvCxnSpPr>
          <p:spPr>
            <a:xfrm>
              <a:off x="5735921" y="3230488"/>
              <a:ext cx="697105" cy="1983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09" name="Straight Connector 230408"/>
            <p:cNvCxnSpPr/>
            <p:nvPr/>
          </p:nvCxnSpPr>
          <p:spPr>
            <a:xfrm>
              <a:off x="5740567" y="3222775"/>
              <a:ext cx="759610" cy="845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11" name="Straight Connector 230410"/>
            <p:cNvCxnSpPr/>
            <p:nvPr/>
          </p:nvCxnSpPr>
          <p:spPr>
            <a:xfrm flipH="1" flipV="1">
              <a:off x="3736909" y="3240357"/>
              <a:ext cx="2739612" cy="868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13" name="Straight Connector 230412"/>
            <p:cNvCxnSpPr/>
            <p:nvPr/>
          </p:nvCxnSpPr>
          <p:spPr>
            <a:xfrm flipH="1">
              <a:off x="3022840" y="4075292"/>
              <a:ext cx="3477337" cy="20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15" name="Straight Connector 230414"/>
            <p:cNvCxnSpPr/>
            <p:nvPr/>
          </p:nvCxnSpPr>
          <p:spPr>
            <a:xfrm flipH="1">
              <a:off x="3057358" y="4065167"/>
              <a:ext cx="3396910" cy="1196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17" name="Straight Connector 230416"/>
            <p:cNvCxnSpPr/>
            <p:nvPr/>
          </p:nvCxnSpPr>
          <p:spPr>
            <a:xfrm flipH="1">
              <a:off x="3822800" y="4065167"/>
              <a:ext cx="2688038" cy="2045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19" name="Straight Connector 230418"/>
            <p:cNvCxnSpPr/>
            <p:nvPr/>
          </p:nvCxnSpPr>
          <p:spPr>
            <a:xfrm flipH="1">
              <a:off x="4762500" y="4055702"/>
              <a:ext cx="1714021" cy="2251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21" name="Straight Connector 230420"/>
            <p:cNvCxnSpPr/>
            <p:nvPr/>
          </p:nvCxnSpPr>
          <p:spPr>
            <a:xfrm flipH="1">
              <a:off x="5863155" y="4058074"/>
              <a:ext cx="617861" cy="1923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23" name="Straight Connector 230422"/>
            <p:cNvCxnSpPr/>
            <p:nvPr/>
          </p:nvCxnSpPr>
          <p:spPr>
            <a:xfrm flipH="1">
              <a:off x="6433026" y="4095329"/>
              <a:ext cx="31903" cy="1146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25" name="Straight Connector 230424"/>
            <p:cNvCxnSpPr/>
            <p:nvPr/>
          </p:nvCxnSpPr>
          <p:spPr>
            <a:xfrm flipH="1" flipV="1">
              <a:off x="3715176" y="3274638"/>
              <a:ext cx="2711479" cy="1959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27" name="Straight Connector 230426"/>
            <p:cNvCxnSpPr/>
            <p:nvPr/>
          </p:nvCxnSpPr>
          <p:spPr>
            <a:xfrm flipH="1" flipV="1">
              <a:off x="3057358" y="4080401"/>
              <a:ext cx="3396910" cy="1189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29" name="Straight Connector 230428"/>
            <p:cNvCxnSpPr/>
            <p:nvPr/>
          </p:nvCxnSpPr>
          <p:spPr>
            <a:xfrm flipH="1">
              <a:off x="3088730" y="5251836"/>
              <a:ext cx="33398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31" name="Straight Connector 230430"/>
            <p:cNvCxnSpPr/>
            <p:nvPr/>
          </p:nvCxnSpPr>
          <p:spPr>
            <a:xfrm flipH="1">
              <a:off x="3822800" y="5261169"/>
              <a:ext cx="2603855" cy="849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33" name="Straight Connector 230432"/>
            <p:cNvCxnSpPr/>
            <p:nvPr/>
          </p:nvCxnSpPr>
          <p:spPr>
            <a:xfrm flipH="1">
              <a:off x="4773579" y="5280846"/>
              <a:ext cx="1653076" cy="1039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35" name="Straight Connector 230434"/>
            <p:cNvCxnSpPr/>
            <p:nvPr/>
          </p:nvCxnSpPr>
          <p:spPr>
            <a:xfrm flipH="1">
              <a:off x="5838640" y="5282615"/>
              <a:ext cx="580646" cy="756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37" name="Straight Connector 230436"/>
            <p:cNvCxnSpPr/>
            <p:nvPr/>
          </p:nvCxnSpPr>
          <p:spPr>
            <a:xfrm flipH="1" flipV="1">
              <a:off x="3736909" y="3256790"/>
              <a:ext cx="2140911" cy="2767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39" name="Straight Connector 230438"/>
            <p:cNvCxnSpPr/>
            <p:nvPr/>
          </p:nvCxnSpPr>
          <p:spPr>
            <a:xfrm flipH="1" flipV="1">
              <a:off x="3057358" y="4065167"/>
              <a:ext cx="2767908" cy="195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41" name="Straight Connector 230440"/>
            <p:cNvCxnSpPr/>
            <p:nvPr/>
          </p:nvCxnSpPr>
          <p:spPr>
            <a:xfrm flipH="1" flipV="1">
              <a:off x="3075356" y="5282174"/>
              <a:ext cx="2755915" cy="77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43" name="Straight Connector 230442"/>
            <p:cNvCxnSpPr/>
            <p:nvPr/>
          </p:nvCxnSpPr>
          <p:spPr>
            <a:xfrm flipH="1">
              <a:off x="3795187" y="5987211"/>
              <a:ext cx="1993587" cy="123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45" name="Straight Connector 230444"/>
            <p:cNvCxnSpPr/>
            <p:nvPr/>
          </p:nvCxnSpPr>
          <p:spPr>
            <a:xfrm flipH="1">
              <a:off x="4758005" y="6033974"/>
              <a:ext cx="1061474" cy="290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55" name="Straight Connector 230454"/>
            <p:cNvCxnSpPr/>
            <p:nvPr/>
          </p:nvCxnSpPr>
          <p:spPr>
            <a:xfrm flipH="1" flipV="1">
              <a:off x="3736909" y="3247474"/>
              <a:ext cx="1055071" cy="3072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57" name="Straight Connector 230456"/>
            <p:cNvCxnSpPr/>
            <p:nvPr/>
          </p:nvCxnSpPr>
          <p:spPr>
            <a:xfrm flipH="1" flipV="1">
              <a:off x="3041981" y="4058074"/>
              <a:ext cx="1710019" cy="2241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59" name="Straight Connector 230458"/>
            <p:cNvCxnSpPr/>
            <p:nvPr/>
          </p:nvCxnSpPr>
          <p:spPr>
            <a:xfrm flipH="1" flipV="1">
              <a:off x="3088730" y="5283489"/>
              <a:ext cx="1700023" cy="106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61" name="Straight Connector 230460"/>
            <p:cNvCxnSpPr/>
            <p:nvPr/>
          </p:nvCxnSpPr>
          <p:spPr>
            <a:xfrm flipH="1" flipV="1">
              <a:off x="3806591" y="6141723"/>
              <a:ext cx="962493" cy="186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63" name="Straight Connector 230462"/>
            <p:cNvCxnSpPr/>
            <p:nvPr/>
          </p:nvCxnSpPr>
          <p:spPr>
            <a:xfrm flipH="1" flipV="1">
              <a:off x="3752772" y="3306146"/>
              <a:ext cx="54606" cy="2794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65" name="Straight Connector 230464"/>
            <p:cNvCxnSpPr/>
            <p:nvPr/>
          </p:nvCxnSpPr>
          <p:spPr>
            <a:xfrm flipH="1" flipV="1">
              <a:off x="3021899" y="4075292"/>
              <a:ext cx="803728" cy="2014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67" name="Straight Connector 230466"/>
            <p:cNvCxnSpPr/>
            <p:nvPr/>
          </p:nvCxnSpPr>
          <p:spPr>
            <a:xfrm flipH="1" flipV="1">
              <a:off x="3060339" y="5282174"/>
              <a:ext cx="765288" cy="831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69" name="Straight Connector 230468"/>
            <p:cNvCxnSpPr/>
            <p:nvPr/>
          </p:nvCxnSpPr>
          <p:spPr>
            <a:xfrm flipV="1">
              <a:off x="3058908" y="3248414"/>
              <a:ext cx="645368" cy="2028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71" name="Straight Connector 230470"/>
            <p:cNvCxnSpPr/>
            <p:nvPr/>
          </p:nvCxnSpPr>
          <p:spPr>
            <a:xfrm flipH="1" flipV="1">
              <a:off x="3026022" y="4088832"/>
              <a:ext cx="6399" cy="1180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73" name="Straight Connector 230472"/>
            <p:cNvCxnSpPr/>
            <p:nvPr/>
          </p:nvCxnSpPr>
          <p:spPr>
            <a:xfrm flipV="1">
              <a:off x="3035012" y="3274638"/>
              <a:ext cx="708444" cy="79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6210300" y="3834714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</a:t>
              </a:r>
              <a:endParaRPr lang="en-AU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559903" y="5757834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</a:t>
              </a:r>
              <a:endParaRPr lang="en-AU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502306" y="6086235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F</a:t>
              </a:r>
              <a:endParaRPr lang="en-AU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196926" y="4997412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</a:t>
              </a:r>
              <a:endParaRPr lang="en-AU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543300" y="5867400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</a:t>
              </a:r>
              <a:endParaRPr lang="en-AU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467016" y="2996514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4444232" y="2756908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</a:t>
              </a:r>
              <a:endParaRPr lang="en-AU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57074" y="3033983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</a:t>
              </a:r>
              <a:endParaRPr lang="en-AU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781300" y="3834714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</a:t>
              </a:r>
              <a:endParaRPr lang="en-AU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2800016" y="5053914"/>
              <a:ext cx="514684" cy="432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H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0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26196</TotalTime>
  <Words>1654</Words>
  <Application>Microsoft Office PowerPoint</Application>
  <PresentationFormat>35mm Slides</PresentationFormat>
  <Paragraphs>535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 Narrow</vt:lpstr>
      <vt:lpstr>Calibri</vt:lpstr>
      <vt:lpstr>Gill Sans MT</vt:lpstr>
      <vt:lpstr>Times</vt:lpstr>
      <vt:lpstr>Verdana</vt:lpstr>
      <vt:lpstr>Wingdings 2</vt:lpstr>
      <vt:lpstr>Custom Design</vt:lpstr>
      <vt:lpstr>Solstice</vt:lpstr>
      <vt:lpstr>SIT323 Cloud Application Development</vt:lpstr>
      <vt:lpstr>Content</vt:lpstr>
      <vt:lpstr>Optimization Problem</vt:lpstr>
      <vt:lpstr>Optimization Problem - Continuous</vt:lpstr>
      <vt:lpstr>Optimization Problem - Discrete</vt:lpstr>
      <vt:lpstr>Optimization Problem – Discrete (example 1)</vt:lpstr>
      <vt:lpstr>Optimization Problem – Discrete (example 2)</vt:lpstr>
      <vt:lpstr>Optimization Problem – Discrete (example 2)</vt:lpstr>
      <vt:lpstr>Optimization Problem – Discrete (example 3)</vt:lpstr>
      <vt:lpstr>Optimization Problem – Discrete (example 4)</vt:lpstr>
      <vt:lpstr>Optimization Problem – Discrete (example 4)</vt:lpstr>
      <vt:lpstr>High Scoring Crozzles</vt:lpstr>
      <vt:lpstr>High Scoring Crozzles</vt:lpstr>
      <vt:lpstr>Other Algorithms</vt:lpstr>
      <vt:lpstr>Approximation Algorithms</vt:lpstr>
      <vt:lpstr>Heuristic Algorithms</vt:lpstr>
      <vt:lpstr>Heuristic Algorithms</vt:lpstr>
      <vt:lpstr>Heuristic Algorithms</vt:lpstr>
      <vt:lpstr>Heuristic Algorithms</vt:lpstr>
      <vt:lpstr>NOTE – BIG DATA</vt:lpstr>
      <vt:lpstr>Greedy Algorithm</vt:lpstr>
      <vt:lpstr>Greedy Algorithm</vt:lpstr>
      <vt:lpstr>Greedy Algorithm – Example 1</vt:lpstr>
      <vt:lpstr>Greedy Algorithm – Example 2</vt:lpstr>
      <vt:lpstr>Greedy Algorithm – Crozzle</vt:lpstr>
      <vt:lpstr>Greedy Algorithm – Crozzle</vt:lpstr>
      <vt:lpstr>Greedy Algorithm – Crozzle</vt:lpstr>
      <vt:lpstr>Local Search</vt:lpstr>
      <vt:lpstr>Local Search</vt:lpstr>
      <vt:lpstr>Dynamic Programming</vt:lpstr>
      <vt:lpstr>Dynamic Programming – Crozzle</vt:lpstr>
      <vt:lpstr>Knapsack Algorithm</vt:lpstr>
      <vt:lpstr>Knapsack Algorithm (example)</vt:lpstr>
      <vt:lpstr>Knapsack Algorithm – Crozzle</vt:lpstr>
      <vt:lpstr>Summary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Deakin University</dc:creator>
  <cp:lastModifiedBy>Robert Dew</cp:lastModifiedBy>
  <cp:revision>715</cp:revision>
  <cp:lastPrinted>2013-08-05T02:32:10Z</cp:lastPrinted>
  <dcterms:created xsi:type="dcterms:W3CDTF">2003-03-18T04:51:25Z</dcterms:created>
  <dcterms:modified xsi:type="dcterms:W3CDTF">2018-07-24T03:55:14Z</dcterms:modified>
</cp:coreProperties>
</file>