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2"/>
  </p:handoutMasterIdLst>
  <p:sldIdLst>
    <p:sldId id="289" r:id="rId3"/>
    <p:sldId id="341" r:id="rId4"/>
    <p:sldId id="329" r:id="rId5"/>
    <p:sldId id="336" r:id="rId7"/>
    <p:sldId id="342"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5" userDrawn="1">
          <p15:clr>
            <a:srgbClr val="A4A3A4"/>
          </p15:clr>
        </p15:guide>
        <p15:guide id="3" orient="horz" pos="3249" userDrawn="1">
          <p15:clr>
            <a:srgbClr val="A4A3A4"/>
          </p15:clr>
        </p15:guide>
        <p15:guide id="4" pos="7072" userDrawn="1">
          <p15:clr>
            <a:srgbClr val="A4A3A4"/>
          </p15:clr>
        </p15:guide>
        <p15:guide id="5" orient="horz" pos="14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19" autoAdjust="0"/>
    <p:restoredTop sz="96327"/>
  </p:normalViewPr>
  <p:slideViewPr>
    <p:cSldViewPr snapToGrid="0" showGuides="1">
      <p:cViewPr varScale="1">
        <p:scale>
          <a:sx n="46" d="100"/>
          <a:sy n="46" d="100"/>
        </p:scale>
        <p:origin x="1203" y="38"/>
      </p:cViewPr>
      <p:guideLst>
        <p:guide orient="horz" pos="2160"/>
        <p:guide pos="3835"/>
        <p:guide orient="horz" pos="3249"/>
        <p:guide pos="7072"/>
        <p:guide orient="horz" pos="1417"/>
      </p:guideLst>
    </p:cSldViewPr>
  </p:slideViewPr>
  <p:notesTextViewPr>
    <p:cViewPr>
      <p:scale>
        <a:sx n="1" d="1"/>
        <a:sy n="1" d="1"/>
      </p:scale>
      <p:origin x="0" y="0"/>
    </p:cViewPr>
  </p:notesTextViewPr>
  <p:notesViewPr>
    <p:cSldViewPr snapToGrid="0">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3.xml"/><Relationship Id="rId17" Type="http://schemas.openxmlformats.org/officeDocument/2006/relationships/customXml" Target="../customXml/item2.xml"/><Relationship Id="rId16" Type="http://schemas.openxmlformats.org/officeDocument/2006/relationships/customXml" Target="../customXml/item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fld>
            <a:endParaRPr lang="en-GB"/>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
    </inkml:context>
    <inkml:brush xml:id="br0">
      <inkml:brushProperty name="width" value="0.1" units="cm"/>
      <inkml:brushProperty name="height" value="0.1" units="cm"/>
      <inkml:brushProperty name="color" value="#e71224"/>
    </inkml:brush>
  </inkml:definitions>
  <inkml:trace contextRef="#ctx0" brushRef="#br0">0.000 0.000 24575,'0.000'0.000'-8191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panose="020B0604020202020204"/>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panose="020B0604020202020204"/>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panose="020B0604020202020204"/>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p:cNvPicPr>
            <a:picLocks noChangeAspect="1"/>
          </p:cNvPicPr>
          <p:nvPr userDrawn="1"/>
        </p:nvPicPr>
        <p:blipFill>
          <a:blip r:embed="rId3"/>
          <a:stretch>
            <a:fillRect/>
          </a:stretch>
        </p:blipFill>
        <p:spPr>
          <a:xfrm>
            <a:off x="2844000" y="2854800"/>
            <a:ext cx="6501600" cy="11536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p:cNvSpPr>
            <a:spLocks noGrp="1"/>
          </p:cNvSpPr>
          <p:nvPr>
            <p:ph type="media" sz="quarter" idx="10"/>
          </p:nvPr>
        </p:nvSpPr>
        <p:spPr>
          <a:xfrm>
            <a:off x="140400" y="140400"/>
            <a:ext cx="11916000" cy="6580800"/>
          </a:xfrm>
          <a:solidFill>
            <a:schemeClr val="bg1"/>
          </a:solidFill>
        </p:spPr>
        <p:txBody>
          <a:bodyPr/>
          <a:lstStyle/>
          <a:p>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17" name="Content Placeholder 2"/>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B0604020202020204" pitchFamily="34" charset="0"/>
              <a:buNone/>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B0604020202020204" pitchFamily="34" charset="0"/>
              <a:buNone/>
              <a:defRPr/>
            </a:pPr>
            <a:r>
              <a:rPr lang="en-GB" dirty="0"/>
              <a:t>Add </a:t>
            </a:r>
            <a:r>
              <a:rPr lang="en-US" dirty="0"/>
              <a:t>Text</a:t>
            </a:r>
            <a:endParaRPr lang="en-GB" dirty="0"/>
          </a:p>
        </p:txBody>
      </p:sp>
      <p:sp>
        <p:nvSpPr>
          <p:cNvPr id="18" name="Content Placeholder 2"/>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B0604020202020204" pitchFamily="34" charset="0"/>
              <a:buNone/>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B0604020202020204" pitchFamily="34" charset="0"/>
              <a:buNone/>
              <a:defRPr/>
            </a:pPr>
            <a:r>
              <a:rPr lang="en-GB" dirty="0"/>
              <a:t>Add </a:t>
            </a:r>
            <a:r>
              <a:rPr lang="en-US" dirty="0"/>
              <a:t>Text</a:t>
            </a:r>
            <a:endParaRPr lang="en-US" dirty="0"/>
          </a:p>
        </p:txBody>
      </p:sp>
      <p:sp>
        <p:nvSpPr>
          <p:cNvPr id="8" name="Picture Placeholder 7"/>
          <p:cNvSpPr>
            <a:spLocks noGrp="1"/>
          </p:cNvSpPr>
          <p:nvPr>
            <p:ph type="pic" sz="quarter" idx="23"/>
          </p:nvPr>
        </p:nvSpPr>
        <p:spPr>
          <a:xfrm>
            <a:off x="1462175" y="1640942"/>
            <a:ext cx="2160587" cy="2160588"/>
          </a:xfrm>
        </p:spPr>
        <p:txBody>
          <a:bodyPr/>
          <a:lstStyle/>
          <a:p>
            <a:endParaRPr lang="en-US"/>
          </a:p>
        </p:txBody>
      </p:sp>
      <p:sp>
        <p:nvSpPr>
          <p:cNvPr id="20" name="Picture Placeholder 7"/>
          <p:cNvSpPr>
            <a:spLocks noGrp="1"/>
          </p:cNvSpPr>
          <p:nvPr>
            <p:ph type="pic" sz="quarter" idx="24"/>
          </p:nvPr>
        </p:nvSpPr>
        <p:spPr>
          <a:xfrm>
            <a:off x="5015705" y="1640942"/>
            <a:ext cx="2160587" cy="2160588"/>
          </a:xfrm>
        </p:spPr>
        <p:txBody>
          <a:bodyPr/>
          <a:lstStyle/>
          <a:p>
            <a:endParaRPr lang="en-US"/>
          </a:p>
        </p:txBody>
      </p:sp>
      <p:sp>
        <p:nvSpPr>
          <p:cNvPr id="21" name="Picture Placeholder 7"/>
          <p:cNvSpPr>
            <a:spLocks noGrp="1"/>
          </p:cNvSpPr>
          <p:nvPr>
            <p:ph type="pic" sz="quarter" idx="25"/>
          </p:nvPr>
        </p:nvSpPr>
        <p:spPr>
          <a:xfrm>
            <a:off x="8569236" y="1640942"/>
            <a:ext cx="2160587" cy="2160588"/>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rcRect/>
          <a:stretch>
            <a:fillRect/>
          </a:stretch>
        </p:blipFill>
        <p:spPr>
          <a:xfrm>
            <a:off x="954002" y="5511600"/>
            <a:ext cx="2242795" cy="397958"/>
          </a:xfrm>
          <a:prstGeom prst="rect">
            <a:avLst/>
          </a:prstGeom>
        </p:spPr>
      </p:pic>
      <p:sp>
        <p:nvSpPr>
          <p:cNvPr id="2" name="Title 1"/>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5" spc="-300" baseline="0" dirty="0">
                <a:solidFill>
                  <a:schemeClr val="bg1"/>
                </a:solidFill>
              </a:defRPr>
            </a:lvl1pPr>
          </a:lstStyle>
          <a:p>
            <a:pPr lvl="0">
              <a:lnSpc>
                <a:spcPts val="8185"/>
              </a:lnSpc>
            </a:pPr>
            <a:r>
              <a:rPr lang="en-US" dirty="0"/>
              <a:t>Click to edit Master title style</a:t>
            </a:r>
            <a:endParaRPr lang="en-GB" dirty="0"/>
          </a:p>
        </p:txBody>
      </p:sp>
      <p:sp>
        <p:nvSpPr>
          <p:cNvPr id="5" name="Footer Placeholder 4"/>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fld>
            <a:endParaRPr lang="en-GB" dirty="0"/>
          </a:p>
        </p:txBody>
      </p:sp>
      <p:pic>
        <p:nvPicPr>
          <p:cNvPr id="8" name="Picture 7" descr="A picture containing drawing&#10;&#10;Description automatically generated"/>
          <p:cNvPicPr>
            <a:picLocks noChangeAspect="1"/>
          </p:cNvPicPr>
          <p:nvPr userDrawn="1"/>
        </p:nvPicPr>
        <p:blipFill>
          <a:blip r:embed="rId2" cstate="print"/>
          <a:stretch>
            <a:fillRect/>
          </a:stretch>
        </p:blipFill>
        <p:spPr>
          <a:xfrm>
            <a:off x="954000" y="5511600"/>
            <a:ext cx="2242800" cy="3979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fld>
            <a:endParaRPr lang="en-GB" dirty="0"/>
          </a:p>
        </p:txBody>
      </p:sp>
      <p:sp>
        <p:nvSpPr>
          <p:cNvPr id="9" name="Title 1"/>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p:cNvPicPr>
            <a:picLocks noChangeAspect="1"/>
          </p:cNvPicPr>
          <p:nvPr userDrawn="1"/>
        </p:nvPicPr>
        <p:blipFill>
          <a:blip r:embed="rId2"/>
          <a:stretch>
            <a:fillRect/>
          </a:stretch>
        </p:blipFill>
        <p:spPr>
          <a:xfrm>
            <a:off x="953998" y="5517266"/>
            <a:ext cx="2244881" cy="39690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endParaRPr lang="en-GB" dirty="0"/>
          </a:p>
        </p:txBody>
      </p:sp>
      <p:sp>
        <p:nvSpPr>
          <p:cNvPr id="4" name="Content Placeholder 3"/>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0"/>
              </a:spcAft>
              <a:buClrTx/>
              <a:buSzTx/>
              <a:buFont typeface="Arial" panose="020B0604020202020204" pitchFamily="34" charset="0"/>
              <a:buNone/>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0"/>
              </a:spcAft>
              <a:buClrTx/>
              <a:buSzTx/>
              <a:buFont typeface="Arial" panose="020B0604020202020204" pitchFamily="34" charset="0"/>
              <a:buNone/>
              <a:defRPr/>
            </a:pPr>
            <a:r>
              <a:rPr lang="en-GB" b="0" dirty="0"/>
              <a:t>Add Text</a:t>
            </a:r>
            <a:endParaRPr lang="en-GB" dirty="0"/>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8" name="Rectangle 7"/>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5" name="Footer Placeholder 4"/>
          <p:cNvSpPr>
            <a:spLocks noGrp="1"/>
          </p:cNvSpPr>
          <p:nvPr>
            <p:ph type="ftr" sz="quarter" idx="11"/>
          </p:nvPr>
        </p:nvSpPr>
        <p:spPr/>
        <p:txBody>
          <a:bodyPr/>
          <a:lstStyle/>
          <a:p>
            <a:r>
              <a:rPr lang="en-GB" dirty="0"/>
              <a:t>PRESENTATION TITLE (ADD VIA INSERT, HEADER &amp; FOOTER)</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endParaRPr lang="en-GB" dirty="0"/>
          </a:p>
        </p:txBody>
      </p:sp>
      <p:sp>
        <p:nvSpPr>
          <p:cNvPr id="6" name="Slide Number Placeholder 5"/>
          <p:cNvSpPr>
            <a:spLocks noGrp="1"/>
          </p:cNvSpPr>
          <p:nvPr>
            <p:ph type="sldNum" sz="quarter" idx="12"/>
          </p:nvPr>
        </p:nvSpPr>
        <p:spPr/>
        <p:txBody>
          <a:bodyPr/>
          <a:lstStyle/>
          <a:p>
            <a:fld id="{E4D355CA-84B7-41B1-B164-8BB439CC7C6B}" type="slidenum">
              <a:rPr lang="en-GB" smtClean="0"/>
            </a:fld>
            <a:endParaRPr lang="en-GB"/>
          </a:p>
        </p:txBody>
      </p:sp>
      <p:sp>
        <p:nvSpPr>
          <p:cNvPr id="7" name="Rectangle 6"/>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fld>
            <a:endParaRPr lang="en-GB" dirty="0"/>
          </a:p>
        </p:txBody>
      </p:sp>
      <p:sp>
        <p:nvSpPr>
          <p:cNvPr id="8" name="Content Placeholder 2"/>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4" name="Content Placeholder 3"/>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10" name="Picture Placeholder 9"/>
          <p:cNvSpPr>
            <a:spLocks noGrp="1"/>
          </p:cNvSpPr>
          <p:nvPr>
            <p:ph type="pic" sz="quarter" idx="13"/>
          </p:nvPr>
        </p:nvSpPr>
        <p:spPr>
          <a:xfrm>
            <a:off x="954088" y="2728913"/>
            <a:ext cx="6400800" cy="4129087"/>
          </a:xfrm>
        </p:spPr>
        <p:txBody>
          <a:bodyPr/>
          <a:lstStyle/>
          <a:p>
            <a:endParaRPr lang="en-GB"/>
          </a:p>
        </p:txBody>
      </p:sp>
      <p:sp>
        <p:nvSpPr>
          <p:cNvPr id="11" name="Rectangle 10"/>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Footer Placeholder 5"/>
          <p:cNvSpPr>
            <a:spLocks noGrp="1"/>
          </p:cNvSpPr>
          <p:nvPr>
            <p:ph type="ftr" sz="quarter" idx="11"/>
          </p:nvPr>
        </p:nvSpPr>
        <p:spPr/>
        <p:txBody>
          <a:bodyPr/>
          <a:lstStyle/>
          <a:p>
            <a:r>
              <a:rPr lang="en-GB" dirty="0"/>
              <a:t>PRESENTATION TITLE (ADD VIA INSERT, HEADER &amp; FOOTER)</a:t>
            </a:r>
            <a:endParaRPr lang="en-GB" dirty="0"/>
          </a:p>
        </p:txBody>
      </p:sp>
      <p:sp>
        <p:nvSpPr>
          <p:cNvPr id="7" name="Slide Number Placeholder 6"/>
          <p:cNvSpPr>
            <a:spLocks noGrp="1"/>
          </p:cNvSpPr>
          <p:nvPr>
            <p:ph type="sldNum" sz="quarter" idx="12"/>
          </p:nvPr>
        </p:nvSpPr>
        <p:spPr/>
        <p:txBody>
          <a:bodyPr/>
          <a:lstStyle/>
          <a:p>
            <a:fld id="{E4D355CA-84B7-41B1-B164-8BB439CC7C6B}" type="slidenum">
              <a:rPr lang="en-GB" smtClean="0"/>
            </a:fld>
            <a:endParaRPr lang="en-GB"/>
          </a:p>
        </p:txBody>
      </p:sp>
      <p:sp>
        <p:nvSpPr>
          <p:cNvPr id="8" name="Rectangle 7"/>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GB" dirty="0"/>
              <a:t>Fourth level</a:t>
            </a:r>
            <a:endParaRPr lang="en-GB" dirty="0"/>
          </a:p>
          <a:p>
            <a:pPr lvl="4"/>
            <a:r>
              <a:rPr lang="en-GB" b="1" dirty="0"/>
              <a:t>Fifth level</a:t>
            </a:r>
            <a:endParaRPr lang="en-GB" dirty="0"/>
          </a:p>
        </p:txBody>
      </p:sp>
      <p:sp>
        <p:nvSpPr>
          <p:cNvPr id="5" name="Footer Placeholder 4"/>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endParaRPr lang="en-GB" dirty="0"/>
          </a:p>
        </p:txBody>
      </p:sp>
      <p:sp>
        <p:nvSpPr>
          <p:cNvPr id="6" name="Slide Number Placeholder 5"/>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0"/>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0"/>
        </a:spcAft>
        <a:buFont typeface="Arial" panose="020B0604020202020204" pitchFamily="34" charset="0"/>
        <a:buNone/>
        <a:defRPr sz="2400" kern="2000" spc="-100" baseline="0">
          <a:solidFill>
            <a:srgbClr val="203232"/>
          </a:solidFill>
          <a:latin typeface="+mn-lt"/>
          <a:ea typeface="+mn-ea"/>
          <a:cs typeface="+mn-cs"/>
        </a:defRPr>
      </a:lvl2pPr>
      <a:lvl3pPr marL="215900" indent="-215900" algn="l" defTabSz="914400" rtl="0" eaLnBrk="1" latinLnBrk="0" hangingPunct="1">
        <a:lnSpc>
          <a:spcPts val="2880"/>
        </a:lnSpc>
        <a:spcBef>
          <a:spcPts val="0"/>
        </a:spcBef>
        <a:spcAft>
          <a:spcPts val="990"/>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p:cNvSpPr>
            <a:spLocks noGrp="1"/>
          </p:cNvSpPr>
          <p:nvPr>
            <p:ph type="subTitle" idx="1"/>
          </p:nvPr>
        </p:nvSpPr>
        <p:spPr/>
        <p:txBody>
          <a:bodyPr/>
          <a:lstStyle/>
          <a:p>
            <a:r>
              <a:rPr lang="en-US" sz="2000" dirty="0">
                <a:sym typeface="+mn-ea"/>
              </a:rPr>
              <a:t>Group Name:  A 073                                                    Name of Student Presenting:</a:t>
            </a:r>
            <a:endParaRPr lang="en-US" sz="2000" dirty="0"/>
          </a:p>
          <a:p>
            <a:endParaRPr lang="en-US" sz="2000" dirty="0"/>
          </a:p>
          <a:p>
            <a:endParaRPr lang="en-US" sz="2000" dirty="0"/>
          </a:p>
          <a:p>
            <a:endParaRPr lang="en-US" sz="2000" dirty="0"/>
          </a:p>
          <a:p>
            <a:endParaRPr lang="en-US" sz="2000" dirty="0"/>
          </a:p>
        </p:txBody>
      </p:sp>
      <p:sp>
        <p:nvSpPr>
          <p:cNvPr id="4" name="Footer Placeholder 3"/>
          <p:cNvSpPr>
            <a:spLocks noGrp="1"/>
          </p:cNvSpPr>
          <p:nvPr>
            <p:ph type="ftr" sz="quarter" idx="11"/>
          </p:nvPr>
        </p:nvSpPr>
        <p:spPr>
          <a:xfrm>
            <a:off x="965289" y="274320"/>
            <a:ext cx="10455567" cy="736245"/>
          </a:xfrm>
        </p:spPr>
        <p:txBody>
          <a:bodyPr/>
          <a:lstStyle/>
          <a:p>
            <a:r>
              <a:rPr lang="en-GB" dirty="0">
                <a:sym typeface="+mn-ea"/>
              </a:rPr>
              <a:t>7COM1079-2024  Student Group No:  A 073		</a:t>
            </a:r>
            <a:r>
              <a:rPr lang="en-GB" dirty="0" err="1">
                <a:sym typeface="+mn-ea"/>
              </a:rPr>
              <a:t>Atheena</a:t>
            </a:r>
            <a:r>
              <a:rPr lang="en-GB" dirty="0">
                <a:sym typeface="+mn-ea"/>
              </a:rPr>
              <a:t> </a:t>
            </a:r>
            <a:r>
              <a:rPr lang="en-GB" dirty="0" err="1">
                <a:sym typeface="+mn-ea"/>
              </a:rPr>
              <a:t>Shyni</a:t>
            </a:r>
            <a:r>
              <a:rPr lang="en-GB" dirty="0">
                <a:sym typeface="+mn-ea"/>
              </a:rPr>
              <a:t> </a:t>
            </a:r>
            <a:r>
              <a:rPr lang="en-GB" dirty="0" err="1">
                <a:sym typeface="+mn-ea"/>
              </a:rPr>
              <a:t>Sundaran</a:t>
            </a:r>
            <a:endParaRPr lang="en-GB" dirty="0"/>
          </a:p>
          <a:p>
            <a:r>
              <a:rPr lang="en-GB" dirty="0">
                <a:sym typeface="+mn-ea"/>
              </a:rPr>
              <a:t>						</a:t>
            </a:r>
            <a:r>
              <a:rPr lang="en-GB" dirty="0" err="1">
                <a:sym typeface="+mn-ea"/>
              </a:rPr>
              <a:t>Badhusha</a:t>
            </a:r>
            <a:r>
              <a:rPr lang="en-GB" dirty="0">
                <a:sym typeface="+mn-ea"/>
              </a:rPr>
              <a:t> </a:t>
            </a:r>
            <a:r>
              <a:rPr lang="en-GB" dirty="0" err="1">
                <a:sym typeface="+mn-ea"/>
              </a:rPr>
              <a:t>Ottathaikkal</a:t>
            </a:r>
            <a:r>
              <a:rPr lang="en-GB" dirty="0">
                <a:sym typeface="+mn-ea"/>
              </a:rPr>
              <a:t> Sabu</a:t>
            </a:r>
            <a:endParaRPr lang="en-GB" dirty="0"/>
          </a:p>
          <a:p>
            <a:r>
              <a:rPr lang="en-GB" dirty="0">
                <a:sym typeface="+mn-ea"/>
              </a:rPr>
              <a:t>						</a:t>
            </a:r>
            <a:r>
              <a:rPr lang="en-GB" dirty="0" err="1">
                <a:sym typeface="+mn-ea"/>
              </a:rPr>
              <a:t>Krishnapriya</a:t>
            </a:r>
            <a:r>
              <a:rPr lang="en-GB" dirty="0">
                <a:sym typeface="+mn-ea"/>
              </a:rPr>
              <a:t> </a:t>
            </a:r>
            <a:r>
              <a:rPr lang="en-GB" dirty="0" err="1">
                <a:sym typeface="+mn-ea"/>
              </a:rPr>
              <a:t>Omanakuttan</a:t>
            </a:r>
            <a:endParaRPr lang="en-GB" dirty="0"/>
          </a:p>
          <a:p>
            <a:r>
              <a:rPr lang="en-GB" dirty="0">
                <a:sym typeface="+mn-ea"/>
              </a:rPr>
              <a:t>						Suhail </a:t>
            </a:r>
            <a:r>
              <a:rPr lang="en-GB" dirty="0" err="1">
                <a:sym typeface="+mn-ea"/>
              </a:rPr>
              <a:t>Puthenpurackal</a:t>
            </a:r>
            <a:r>
              <a:rPr lang="en-GB" dirty="0">
                <a:sym typeface="+mn-ea"/>
              </a:rPr>
              <a:t> Muhammed</a:t>
            </a:r>
            <a:endParaRPr lang="en-GB" dirty="0"/>
          </a:p>
          <a:p>
            <a:r>
              <a:rPr lang="en-GB" dirty="0">
                <a:sym typeface="+mn-ea"/>
              </a:rPr>
              <a:t>						Vishnu Santhosh Babu</a:t>
            </a:r>
            <a:endParaRPr lang="en-GB" dirty="0"/>
          </a:p>
          <a:p>
            <a:r>
              <a:rPr lang="en-GB" dirty="0">
                <a:sym typeface="+mn-ea"/>
              </a:rPr>
              <a:t>						</a:t>
            </a:r>
            <a:endParaRPr lang="en-GB" dirty="0"/>
          </a:p>
          <a:p>
            <a:endParaRPr lang="en-GB" dirty="0"/>
          </a:p>
        </p:txBody>
      </p:sp>
      <p:sp>
        <p:nvSpPr>
          <p:cNvPr id="5" name="Slide Number Placeholder 4"/>
          <p:cNvSpPr>
            <a:spLocks noGrp="1"/>
          </p:cNvSpPr>
          <p:nvPr>
            <p:ph type="sldNum" sz="quarter" idx="12"/>
          </p:nvPr>
        </p:nvSpPr>
        <p:spPr/>
        <p:txBody>
          <a:bodyPr/>
          <a:lstStyle/>
          <a:p>
            <a:fld id="{E4D355CA-84B7-41B1-B164-8BB439CC7C6B}" type="slidenum">
              <a:rPr lang="en-GB" smtClean="0"/>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04935" y="3068841"/>
            <a:ext cx="7200000" cy="360000"/>
          </a:xfrm>
        </p:spPr>
        <p:txBody>
          <a:bodyPr/>
          <a:lstStyle/>
          <a:p>
            <a:pPr algn="ctr"/>
            <a:r>
              <a:rPr lang="en-US" dirty="0"/>
              <a:t>Part 1: VISUALISATION</a:t>
            </a:r>
            <a:endParaRPr lang="en-GB" dirty="0"/>
          </a:p>
        </p:txBody>
      </p:sp>
      <p:sp>
        <p:nvSpPr>
          <p:cNvPr id="3" name="Footer Placeholder 2"/>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65288" y="1080637"/>
            <a:ext cx="10110240" cy="588024"/>
          </a:xfrm>
        </p:spPr>
        <p:txBody>
          <a:bodyPr/>
          <a:lstStyle/>
          <a:p>
            <a:r>
              <a:rPr lang="en-US" sz="2400" b="0" dirty="0">
                <a:latin typeface="Calibri" panose="020F0502020204030204" pitchFamily="34" charset="0"/>
                <a:cs typeface="Calibri" panose="020F0502020204030204" pitchFamily="34" charset="0"/>
              </a:rPr>
              <a:t>We are using the dataset </a:t>
            </a:r>
            <a:r>
              <a:rPr lang="en-US" sz="2400" b="0" dirty="0">
                <a:solidFill>
                  <a:srgbClr val="FF0000"/>
                </a:solidFill>
                <a:latin typeface="Calibri" panose="020F0502020204030204" pitchFamily="34" charset="0"/>
                <a:cs typeface="Calibri" panose="020F0502020204030204" pitchFamily="34" charset="0"/>
              </a:rPr>
              <a:t>DS253 insurance.csv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solidFill>
                  <a:srgbClr val="FF0000"/>
                </a:solidFill>
                <a:latin typeface="Calibri" panose="020F0502020204030204" pitchFamily="34" charset="0"/>
                <a:cs typeface="Calibri" panose="020F0502020204030204" pitchFamily="34" charset="0"/>
              </a:rPr>
              <a:t>“ </a:t>
            </a:r>
            <a:r>
              <a:rPr lang="en-IE"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mn-ea"/>
              </a:rPr>
              <a:t>Is there a correlation between </a:t>
            </a:r>
            <a:r>
              <a:rPr lang="en-IE"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mn-ea"/>
              </a:rPr>
              <a:t>medical insurance charges</a:t>
            </a:r>
            <a:r>
              <a:rPr lang="en-IE"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mn-ea"/>
              </a:rPr>
              <a:t> and </a:t>
            </a:r>
            <a:r>
              <a:rPr lang="en-IE" sz="2400" b="0" dirty="0">
                <a:solidFill>
                  <a:srgbClr val="FF0000"/>
                </a:solidFill>
                <a:latin typeface="Calibri" panose="020F0502020204030204" pitchFamily="34" charset="0"/>
                <a:ea typeface="Calibri" panose="020F0502020204030204" pitchFamily="34" charset="0"/>
                <a:cs typeface="Times New Roman" panose="02020603050405020304" pitchFamily="18" charset="0"/>
                <a:sym typeface="+mn-ea"/>
              </a:rPr>
              <a:t> age of  the individual</a:t>
            </a:r>
            <a:r>
              <a:rPr lang="en-IE"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mn-ea"/>
              </a:rPr>
              <a:t>?</a:t>
            </a:r>
            <a:r>
              <a:rPr lang="en-US" altLang="en-IE" sz="24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mn-ea"/>
              </a:rPr>
              <a:t> </a:t>
            </a:r>
            <a:r>
              <a:rPr lang="en-US" sz="2400" b="0" dirty="0">
                <a:solidFill>
                  <a:srgbClr val="FF0000"/>
                </a:solidFill>
                <a:latin typeface="Calibri" panose="020F0502020204030204" pitchFamily="34" charset="0"/>
                <a:cs typeface="Calibri" panose="020F0502020204030204" pitchFamily="34" charset="0"/>
              </a:rPr>
              <a:t>”</a:t>
            </a:r>
            <a:r>
              <a:rPr lang="en-US" sz="2400" b="0" dirty="0">
                <a:solidFill>
                  <a:schemeClr val="tx1"/>
                </a:solidFill>
                <a:latin typeface="Calibri" panose="020F0502020204030204" pitchFamily="34" charset="0"/>
                <a:cs typeface="Calibri" panose="020F0502020204030204" pitchFamily="34" charset="0"/>
              </a:rPr>
              <a:t> </a:t>
            </a:r>
            <a:endParaRPr lang="en-US" sz="2400" baseline="30000" dirty="0">
              <a:solidFill>
                <a:schemeClr val="tx1"/>
              </a:solidFill>
              <a:latin typeface="Calibri" panose="020F0502020204030204" pitchFamily="34" charset="0"/>
              <a:cs typeface="Calibri" panose="020F0502020204030204" pitchFamily="34" charset="0"/>
            </a:endParaRP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p:cNvSpPr>
            <a:spLocks noGrp="1"/>
          </p:cNvSpPr>
          <p:nvPr>
            <p:ph type="ftr" sz="quarter" idx="11"/>
          </p:nvPr>
        </p:nvSpPr>
        <p:spPr>
          <a:xfrm>
            <a:off x="965288" y="791022"/>
            <a:ext cx="9129687" cy="230832"/>
          </a:xfrm>
        </p:spPr>
        <p:txBody>
          <a:bodyPr/>
          <a:lstStyle/>
          <a:p>
            <a:r>
              <a:rPr lang="en-GB" dirty="0"/>
              <a:t>7COM1079-2024  Student Group No:                    Names of Student Group Attendees: </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17" name="TextBox 16"/>
          <p:cNvSpPr txBox="1"/>
          <p:nvPr/>
        </p:nvSpPr>
        <p:spPr>
          <a:xfrm>
            <a:off x="662824" y="2459861"/>
            <a:ext cx="4860975" cy="1938020"/>
          </a:xfrm>
          <a:prstGeom prst="rect">
            <a:avLst/>
          </a:prstGeom>
          <a:noFill/>
        </p:spPr>
        <p:txBody>
          <a:bodyPr wrap="square" rtlCol="0">
            <a:spAutoFit/>
          </a:bodyPr>
          <a:lstStyle/>
          <a:p>
            <a:r>
              <a:rPr lang="en-US" altLang="en-GB" sz="2400" dirty="0">
                <a:solidFill>
                  <a:srgbClr val="FF0000"/>
                </a:solidFill>
              </a:rPr>
              <a:t>T</a:t>
            </a:r>
            <a:r>
              <a:rPr lang="en-GB" sz="2400" dirty="0">
                <a:solidFill>
                  <a:srgbClr val="FF0000"/>
                </a:solidFill>
              </a:rPr>
              <a:t>he dataset has </a:t>
            </a:r>
            <a:r>
              <a:rPr lang="en-US" altLang="en-GB" sz="2400" dirty="0">
                <a:solidFill>
                  <a:srgbClr val="FF0000"/>
                </a:solidFill>
              </a:rPr>
              <a:t>1339 </a:t>
            </a:r>
            <a:r>
              <a:rPr lang="en-GB" sz="2400" dirty="0">
                <a:solidFill>
                  <a:srgbClr val="FF0000"/>
                </a:solidFill>
              </a:rPr>
              <a:t>rows and the variables we use are</a:t>
            </a:r>
            <a:r>
              <a:rPr lang="en-US" altLang="en-GB" sz="2400" dirty="0">
                <a:solidFill>
                  <a:srgbClr val="FF0000"/>
                </a:solidFill>
              </a:rPr>
              <a:t> Medical Insurance </a:t>
            </a:r>
            <a:r>
              <a:rPr lang="en-US" altLang="en-GB" sz="2400" b="1" dirty="0">
                <a:solidFill>
                  <a:srgbClr val="FF0000"/>
                </a:solidFill>
              </a:rPr>
              <a:t>Charges</a:t>
            </a:r>
            <a:r>
              <a:rPr lang="en-GB" sz="2400" dirty="0">
                <a:solidFill>
                  <a:srgbClr val="FF0000"/>
                </a:solidFill>
              </a:rPr>
              <a:t>(dependent variable) and</a:t>
            </a:r>
            <a:r>
              <a:rPr lang="en-US" altLang="en-GB" sz="2400" dirty="0">
                <a:solidFill>
                  <a:srgbClr val="FF0000"/>
                </a:solidFill>
              </a:rPr>
              <a:t> </a:t>
            </a:r>
            <a:r>
              <a:rPr lang="en-US" sz="2400" dirty="0">
                <a:solidFill>
                  <a:srgbClr val="FF0000"/>
                </a:solidFill>
                <a:latin typeface="+mj-lt"/>
                <a:cs typeface="+mj-lt"/>
                <a:sym typeface="+mn-ea"/>
              </a:rPr>
              <a:t>the </a:t>
            </a:r>
            <a:r>
              <a:rPr lang="en-US" sz="2400" b="1" dirty="0">
                <a:solidFill>
                  <a:srgbClr val="FF0000"/>
                </a:solidFill>
                <a:latin typeface="+mj-lt"/>
                <a:cs typeface="+mj-lt"/>
                <a:sym typeface="+mn-ea"/>
              </a:rPr>
              <a:t>Age</a:t>
            </a:r>
            <a:r>
              <a:rPr lang="en-US" sz="2400" dirty="0">
                <a:solidFill>
                  <a:srgbClr val="FF0000"/>
                </a:solidFill>
                <a:latin typeface="+mj-lt"/>
                <a:cs typeface="+mj-lt"/>
                <a:sym typeface="+mn-ea"/>
              </a:rPr>
              <a:t> of the individual</a:t>
            </a:r>
            <a:r>
              <a:rPr lang="en-GB" sz="2400" dirty="0">
                <a:solidFill>
                  <a:srgbClr val="FF0000"/>
                </a:solidFill>
                <a:latin typeface="+mj-lt"/>
                <a:cs typeface="+mj-lt"/>
              </a:rPr>
              <a:t> </a:t>
            </a:r>
            <a:r>
              <a:rPr lang="en-GB" sz="2400" dirty="0">
                <a:solidFill>
                  <a:srgbClr val="FF0000"/>
                </a:solidFill>
              </a:rPr>
              <a:t>(independent variable).</a:t>
            </a:r>
            <a:endParaRPr lang="en-GB" sz="2400" dirty="0">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6" name="Ink 25"/>
              <p14:cNvContentPartPr/>
              <p14:nvPr/>
            </p14:nvContentPartPr>
            <p14:xfrm>
              <a:off x="11548041" y="2705494"/>
              <a:ext cx="360" cy="360"/>
            </p14:xfrm>
          </p:contentPart>
        </mc:Choice>
        <mc:Fallback xmlns="">
          <p:pic>
            <p:nvPicPr>
              <p:cNvPr id="26" name="Ink 25"/>
            </p:nvPicPr>
            <p:blipFill>
              <a:blip r:embed="rId2"/>
            </p:blipFill>
            <p:spPr>
              <a:xfrm>
                <a:off x="11548041" y="2705494"/>
                <a:ext cx="360" cy="360"/>
              </a:xfrm>
              <a:prstGeom prst="rect"/>
            </p:spPr>
          </p:pic>
        </mc:Fallback>
      </mc:AlternateContent>
      <p:cxnSp>
        <p:nvCxnSpPr>
          <p:cNvPr id="30" name="Straight Arrow Connector 29"/>
          <p:cNvCxnSpPr/>
          <p:nvPr/>
        </p:nvCxnSpPr>
        <p:spPr>
          <a:xfrm>
            <a:off x="5134175" y="323051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p:cNvPicPr>
            <a:picLocks noChangeAspect="1"/>
          </p:cNvPicPr>
          <p:nvPr/>
        </p:nvPicPr>
        <p:blipFill>
          <a:blip r:embed="rId3"/>
          <a:stretch>
            <a:fillRect/>
          </a:stretch>
        </p:blipFill>
        <p:spPr>
          <a:xfrm>
            <a:off x="5861050" y="2049780"/>
            <a:ext cx="5800090" cy="3868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PRE 7COM1079-2022  Student Group No:  ?????</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
        <p:nvSpPr>
          <p:cNvPr id="7" name="TextBox 6"/>
          <p:cNvSpPr txBox="1"/>
          <p:nvPr/>
        </p:nvSpPr>
        <p:spPr>
          <a:xfrm>
            <a:off x="498685" y="6287311"/>
            <a:ext cx="11440040" cy="369332"/>
          </a:xfrm>
          <a:prstGeom prst="rect">
            <a:avLst/>
          </a:prstGeom>
          <a:solidFill>
            <a:schemeClr val="bg1">
              <a:lumMod val="95000"/>
            </a:schemeClr>
          </a:solidFill>
        </p:spPr>
        <p:txBody>
          <a:bodyPr wrap="square" rtlCol="0">
            <a:spAutoFit/>
          </a:bodyPr>
          <a:lstStyle/>
          <a:p>
            <a:r>
              <a:rPr lang="en-GB" b="1" dirty="0">
                <a:latin typeface="Calibri" panose="020F0502020204030204" pitchFamily="34" charset="0"/>
                <a:cs typeface="Calibri" panose="020F0502020204030204" pitchFamily="34" charset="0"/>
              </a:rPr>
              <a:t>Correlation</a:t>
            </a:r>
            <a:r>
              <a:rPr lang="en-GB" dirty="0"/>
              <a:t> </a:t>
            </a:r>
            <a:r>
              <a:rPr lang="en-IE" dirty="0">
                <a:latin typeface="Calibri" panose="020F0502020204030204" pitchFamily="34" charset="0"/>
                <a:cs typeface="Times New Roman" panose="02020603050405020304" pitchFamily="18" charset="0"/>
              </a:rPr>
              <a:t>analyses</a:t>
            </a:r>
            <a:r>
              <a:rPr lang="en-IE" sz="1800" dirty="0">
                <a:effectLst/>
                <a:latin typeface="Calibri" panose="020F0502020204030204" pitchFamily="34" charset="0"/>
                <a:ea typeface="Calibri" panose="020F0502020204030204" pitchFamily="34" charset="0"/>
                <a:cs typeface="Times New Roman" panose="02020603050405020304" pitchFamily="18" charset="0"/>
              </a:rPr>
              <a:t> how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a:t>
            </a:r>
            <a:r>
              <a:rPr lang="en-IE"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dependent var </a:t>
            </a:r>
            <a:r>
              <a:rPr lang="en-IE" dirty="0">
                <a:latin typeface="Calibri" panose="020F0502020204030204" pitchFamily="34" charset="0"/>
                <a:ea typeface="Calibri" panose="020F0502020204030204" pitchFamily="34" charset="0"/>
                <a:cs typeface="Times New Roman" panose="02020603050405020304" pitchFamily="18" charset="0"/>
              </a:rPr>
              <a:t>correlates </a:t>
            </a:r>
            <a:r>
              <a:rPr lang="en-IE" sz="1800" dirty="0">
                <a:effectLst/>
                <a:latin typeface="Calibri" panose="020F0502020204030204" pitchFamily="34" charset="0"/>
                <a:ea typeface="Calibri" panose="020F0502020204030204" pitchFamily="34" charset="0"/>
                <a:cs typeface="Times New Roman" panose="02020603050405020304" pitchFamily="18" charset="0"/>
              </a:rPr>
              <a:t>to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independent variable</a:t>
            </a:r>
            <a:endParaRPr lang="en-GB" dirty="0"/>
          </a:p>
        </p:txBody>
      </p:sp>
      <p:sp>
        <p:nvSpPr>
          <p:cNvPr id="8" name="Subtitle 7"/>
          <p:cNvSpPr>
            <a:spLocks noGrp="1"/>
          </p:cNvSpPr>
          <p:nvPr>
            <p:ph type="subTitle" idx="1"/>
          </p:nvPr>
        </p:nvSpPr>
        <p:spPr>
          <a:xfrm>
            <a:off x="952800" y="716650"/>
            <a:ext cx="10273911" cy="668224"/>
          </a:xfrm>
          <a:solidFill>
            <a:schemeClr val="bg2"/>
          </a:solidFill>
        </p:spPr>
        <p:txBody>
          <a:bodyPr/>
          <a:lstStyle/>
          <a:p>
            <a:pPr>
              <a:lnSpc>
                <a:spcPct val="100000"/>
              </a:lnSpc>
            </a:pPr>
            <a:r>
              <a:rPr lang="en-GB" dirty="0"/>
              <a:t>Correlation</a:t>
            </a:r>
            <a:r>
              <a:rPr lang="en-GB" b="0" dirty="0"/>
              <a:t>:</a:t>
            </a:r>
            <a:endParaRPr lang="en-GB" b="0" i="1" dirty="0"/>
          </a:p>
        </p:txBody>
      </p:sp>
      <p:pic>
        <p:nvPicPr>
          <p:cNvPr id="6" name="Picture 5" descr="Scatterplot1"/>
          <p:cNvPicPr>
            <a:picLocks noChangeAspect="1"/>
          </p:cNvPicPr>
          <p:nvPr/>
        </p:nvPicPr>
        <p:blipFill>
          <a:blip r:embed="rId1"/>
          <a:stretch>
            <a:fillRect/>
          </a:stretch>
        </p:blipFill>
        <p:spPr>
          <a:xfrm>
            <a:off x="952500" y="1649730"/>
            <a:ext cx="5280660" cy="3558540"/>
          </a:xfrm>
          <a:prstGeom prst="rect">
            <a:avLst/>
          </a:prstGeom>
        </p:spPr>
      </p:pic>
      <p:pic>
        <p:nvPicPr>
          <p:cNvPr id="9" name="Picture 8" descr="Histogram with normal curve"/>
          <p:cNvPicPr>
            <a:picLocks noChangeAspect="1"/>
          </p:cNvPicPr>
          <p:nvPr/>
        </p:nvPicPr>
        <p:blipFill>
          <a:blip r:embed="rId2"/>
          <a:stretch>
            <a:fillRect/>
          </a:stretch>
        </p:blipFill>
        <p:spPr>
          <a:xfrm>
            <a:off x="6292850" y="1649730"/>
            <a:ext cx="5281200" cy="35937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953365" y="3152956"/>
            <a:ext cx="10285200" cy="551829"/>
          </a:xfrm>
        </p:spPr>
        <p:txBody>
          <a:bodyPr/>
          <a:lstStyle/>
          <a:p>
            <a:pPr algn="ctr"/>
            <a:r>
              <a:rPr lang="en-US" dirty="0"/>
              <a:t>Part 2: Analysis (building on your Visualizations)</a:t>
            </a:r>
            <a:endParaRPr lang="en-GB" dirty="0"/>
          </a:p>
        </p:txBody>
      </p:sp>
      <p:sp>
        <p:nvSpPr>
          <p:cNvPr id="3" name="Footer Placeholder 2"/>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p:cNvSpPr>
            <a:spLocks noGrp="1"/>
          </p:cNvSpPr>
          <p:nvPr>
            <p:ph type="sldNum" sz="quarter" idx="12"/>
          </p:nvPr>
        </p:nvSpPr>
        <p:spPr/>
        <p:txBody>
          <a:bodyPr/>
          <a:lstStyle/>
          <a:p>
            <a:fld id="{E4D355CA-84B7-41B1-B164-8BB439CC7C6B}" type="slidenum">
              <a:rPr lang="en-GB" smtClean="0"/>
            </a:fld>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panose="020B0604020202020204"/>
              </a:rPr>
              <a:t> </a:t>
            </a:r>
            <a:br>
              <a:rPr lang="en-US" sz="2400" b="0" strike="noStrike" spc="-202">
                <a:solidFill>
                  <a:srgbClr val="FFFFFF"/>
                </a:solidFill>
                <a:latin typeface="Arial" panose="020B0604020202020204"/>
              </a:rPr>
            </a:br>
            <a:br>
              <a:rPr lang="en-US" sz="2400" b="0" strike="noStrike" spc="-202">
                <a:solidFill>
                  <a:srgbClr val="FFFFFF"/>
                </a:solidFill>
                <a:latin typeface="Arial" panose="020B0604020202020204"/>
              </a:rPr>
            </a:br>
            <a:endParaRPr lang="en-US" sz="2400" b="0" strike="noStrike" spc="-1">
              <a:solidFill>
                <a:srgbClr val="203232"/>
              </a:solidFill>
              <a:latin typeface="Arial" panose="020B0604020202020204"/>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0"/>
              </a:spcAft>
              <a:tabLst>
                <a:tab pos="0" algn="l"/>
              </a:tabLst>
            </a:pPr>
            <a:r>
              <a:rPr lang="en-GB" sz="3200" b="0" strike="noStrike" spc="-100">
                <a:solidFill>
                  <a:srgbClr val="FFFFFF"/>
                </a:solidFill>
                <a:latin typeface="Arial" panose="020B0604020202020204"/>
              </a:rPr>
              <a:t>Our RQ asks about Correlation</a:t>
            </a:r>
            <a:endParaRPr lang="en-US" sz="3200" b="0" strike="noStrike" spc="-1">
              <a:latin typeface="Arial" panose="020B0604020202020204"/>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0"/>
              </a:spcAft>
            </a:pPr>
            <a:fld id="{3AD1EC97-2E3A-4B5A-93B5-9F892C3DC423}" type="slidenum">
              <a:rPr lang="en-US" sz="1100" b="1" strike="noStrike" spc="-1">
                <a:solidFill>
                  <a:srgbClr val="7DABAB"/>
                </a:solidFill>
                <a:latin typeface="Arial" panose="020B0604020202020204"/>
              </a:rPr>
            </a:fld>
            <a:endParaRPr lang="en-US" sz="1100" b="0" strike="noStrike" spc="-1">
              <a:latin typeface="Times New Roman" panose="02020603050405020304"/>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panose="020B0604020202020204"/>
              </a:rPr>
              <a:t>Here is a </a:t>
            </a:r>
            <a:r>
              <a:rPr lang="en-GB" sz="2400" b="1" strike="noStrike" spc="-1">
                <a:solidFill>
                  <a:srgbClr val="FFFFFF"/>
                </a:solidFill>
                <a:latin typeface="Arial" panose="020B0604020202020204"/>
              </a:rPr>
              <a:t>Histogram </a:t>
            </a:r>
            <a:r>
              <a:rPr lang="en-GB" sz="2400" b="0" strike="noStrike" spc="-1">
                <a:solidFill>
                  <a:srgbClr val="FFFFFF"/>
                </a:solidFill>
                <a:latin typeface="Arial" panose="020B0604020202020204"/>
              </a:rPr>
              <a:t>showing the frequencies of our dependent variable to include the normal curve overlay</a:t>
            </a:r>
            <a:r>
              <a:rPr lang="en-GB" sz="1800" b="0" strike="noStrike" spc="-1">
                <a:solidFill>
                  <a:srgbClr val="203232"/>
                </a:solidFill>
                <a:latin typeface="Arial" panose="020B0604020202020204"/>
              </a:rPr>
              <a:t>.</a:t>
            </a:r>
            <a:endParaRPr lang="en-US" sz="1800" b="0" strike="noStrike" spc="-1">
              <a:latin typeface="Arial" panose="020B0604020202020204"/>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
        <p:nvSpPr>
          <p:cNvPr id="124" name="CustomShape 10"/>
          <p:cNvSpPr/>
          <p:nvPr/>
        </p:nvSpPr>
        <p:spPr>
          <a:xfrm>
            <a:off x="6412680" y="2169605"/>
            <a:ext cx="5057640" cy="39668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203232"/>
                </a:solidFill>
                <a:latin typeface="Arial" panose="020B0604020202020204"/>
              </a:rPr>
              <a:t>1. The blue normal curve overlay follows the contours of the underlying data, so for our analysis we will use a parametric test for correlation:  </a:t>
            </a:r>
            <a:r>
              <a:rPr lang="en-GB" sz="1800" b="0" strike="noStrike" spc="-1">
                <a:solidFill>
                  <a:srgbClr val="0073CF"/>
                </a:solidFill>
                <a:latin typeface="Arial" panose="020B0604020202020204"/>
              </a:rPr>
              <a:t>Pearson’s r</a:t>
            </a:r>
            <a:endParaRPr lang="en-US" sz="1800" b="0" strike="noStrike" spc="-1">
              <a:latin typeface="Arial" panose="020B0604020202020204"/>
            </a:endParaRPr>
          </a:p>
          <a:p>
            <a:pPr>
              <a:lnSpc>
                <a:spcPct val="100000"/>
              </a:lnSpc>
            </a:pPr>
            <a:r>
              <a:rPr lang="en-GB" sz="1800" b="0" strike="noStrike" spc="-1">
                <a:solidFill>
                  <a:srgbClr val="0073CF"/>
                </a:solidFill>
                <a:latin typeface="Arial" panose="020B0604020202020204"/>
              </a:rPr>
              <a:t>OR</a:t>
            </a:r>
            <a:endParaRPr lang="en-US" sz="1800" b="0" strike="noStrike" spc="-1">
              <a:latin typeface="Arial" panose="020B0604020202020204"/>
            </a:endParaRPr>
          </a:p>
          <a:p>
            <a:pPr>
              <a:lnSpc>
                <a:spcPct val="100000"/>
              </a:lnSpc>
            </a:pPr>
            <a:r>
              <a:rPr lang="en-GB" sz="1800" b="0" strike="noStrike" spc="-1">
                <a:solidFill>
                  <a:srgbClr val="203232"/>
                </a:solidFill>
                <a:latin typeface="Arial" panose="020B0604020202020204"/>
              </a:rPr>
              <a:t>The normal curve overlay </a:t>
            </a:r>
            <a:r>
              <a:rPr lang="en-GB" sz="1800" b="1" strike="noStrike" spc="-1">
                <a:solidFill>
                  <a:srgbClr val="203232"/>
                </a:solidFill>
                <a:latin typeface="Arial" panose="020B0604020202020204"/>
              </a:rPr>
              <a:t>does not follow </a:t>
            </a:r>
            <a:r>
              <a:rPr lang="en-GB" sz="1800" b="0" strike="noStrike" spc="-1">
                <a:solidFill>
                  <a:srgbClr val="203232"/>
                </a:solidFill>
                <a:latin typeface="Arial" panose="020B0604020202020204"/>
              </a:rPr>
              <a:t>the shape of the underlying data, so for our analysis we  use the non-parametric test for correlation that does not assume normality: </a:t>
            </a:r>
            <a:r>
              <a:rPr lang="en-GB" sz="1800" b="0" strike="noStrike" spc="-1">
                <a:solidFill>
                  <a:srgbClr val="0073CF"/>
                </a:solidFill>
                <a:latin typeface="Arial" panose="020B0604020202020204"/>
              </a:rPr>
              <a:t>Spearman’s Rho </a:t>
            </a:r>
            <a:r>
              <a:rPr lang="en-GB" sz="1800" b="0" strike="noStrike" spc="-1">
                <a:solidFill>
                  <a:srgbClr val="203232"/>
                </a:solidFill>
                <a:latin typeface="Arial" panose="020B0604020202020204"/>
              </a:rPr>
              <a:t>or </a:t>
            </a:r>
            <a:r>
              <a:rPr lang="en-GB" sz="1800" b="0" strike="noStrike" spc="-1">
                <a:solidFill>
                  <a:srgbClr val="0073CF"/>
                </a:solidFill>
                <a:latin typeface="Arial" panose="020B0604020202020204"/>
              </a:rPr>
              <a:t>Kendal’s Tau</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GB" sz="1800" b="0" strike="noStrike" spc="-1">
                <a:solidFill>
                  <a:srgbClr val="0073CF"/>
                </a:solidFill>
                <a:latin typeface="Arial" panose="020B0604020202020204"/>
              </a:rPr>
              <a:t>The example here is borderline, in terms of shape, so when in doubt choose the non-parametric equivalent.</a:t>
            </a:r>
            <a:endParaRPr lang="en-US" sz="1800" b="0" strike="noStrike" spc="-1">
              <a:latin typeface="Arial" panose="020B0604020202020204"/>
            </a:endParaRPr>
          </a:p>
        </p:txBody>
      </p:sp>
      <p:pic>
        <p:nvPicPr>
          <p:cNvPr id="2" name="Picture 1" descr="Histogram with normal curve"/>
          <p:cNvPicPr>
            <a:picLocks noChangeAspect="1"/>
          </p:cNvPicPr>
          <p:nvPr/>
        </p:nvPicPr>
        <p:blipFill>
          <a:blip r:embed="rId1"/>
          <a:stretch>
            <a:fillRect/>
          </a:stretch>
        </p:blipFill>
        <p:spPr>
          <a:xfrm>
            <a:off x="504190" y="2202815"/>
            <a:ext cx="5781675" cy="3933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panose="020B0604020202020204"/>
              </a:rPr>
              <a:t>Here is a table (matrix/cross tabulation) showing our dependent variable as rows, and our independent variable as columns.  We have at least two values for both variables that are independent of each other (no overlap).  </a:t>
            </a:r>
            <a:endParaRPr lang="en-US" sz="4000" b="0" strike="noStrike" dirty="0">
              <a:solidFill>
                <a:srgbClr val="FFFFFF"/>
              </a:solidFill>
              <a:latin typeface="Arial" panose="020B0604020202020204"/>
            </a:endParaRPr>
          </a:p>
          <a:p>
            <a:pPr>
              <a:lnSpc>
                <a:spcPct val="110000"/>
              </a:lnSpc>
            </a:pPr>
            <a:r>
              <a:rPr lang="en-US" sz="4000" b="0" strike="noStrike" dirty="0">
                <a:solidFill>
                  <a:srgbClr val="FFFFFF"/>
                </a:solidFill>
                <a:latin typeface="Arial" panose="020B0604020202020204"/>
              </a:rPr>
              <a:t>For example:</a:t>
            </a:r>
            <a:br>
              <a:rPr dirty="0"/>
            </a:br>
            <a:endParaRPr lang="en-US" sz="2400" b="0" strike="noStrike" spc="-1" dirty="0">
              <a:solidFill>
                <a:srgbClr val="203232"/>
              </a:solidFill>
              <a:latin typeface="Arial" panose="020B0604020202020204"/>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0"/>
              </a:spcBef>
              <a:spcAft>
                <a:spcPts val="990"/>
              </a:spcAft>
              <a:tabLst>
                <a:tab pos="0" algn="l"/>
              </a:tabLst>
            </a:pPr>
            <a:r>
              <a:rPr lang="en-US" sz="3200" b="1" strike="noStrike" spc="-100" dirty="0">
                <a:solidFill>
                  <a:srgbClr val="FFFFFF"/>
                </a:solidFill>
                <a:latin typeface="Arial" panose="020B0604020202020204"/>
              </a:rPr>
              <a:t>Our RQ is about Differences in proportions</a:t>
            </a:r>
            <a:endParaRPr lang="en-US" sz="3200" b="0" strike="noStrike" spc="-1" dirty="0">
              <a:latin typeface="Arial" panose="020B0604020202020204"/>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0"/>
              </a:spcAft>
            </a:pPr>
            <a:fld id="{5783AF93-FAFA-4E86-B9B0-359A2F820963}" type="slidenum">
              <a:rPr lang="en-US" sz="1100" b="1" strike="noStrike" spc="-1">
                <a:solidFill>
                  <a:srgbClr val="7DABAB"/>
                </a:solidFill>
                <a:latin typeface="Arial" panose="020B0604020202020204"/>
              </a:rPr>
            </a:fld>
            <a:endParaRPr lang="en-US" sz="1100" b="0" strike="noStrike" spc="-1">
              <a:latin typeface="Times New Roman" panose="02020603050405020304"/>
            </a:endParaRPr>
          </a:p>
        </p:txBody>
      </p:sp>
      <p:graphicFrame>
        <p:nvGraphicFramePr>
          <p:cNvPr id="133" name="Table 8"/>
          <p:cNvGraphicFramePr/>
          <p:nvPr/>
        </p:nvGraphicFramePr>
        <p:xfrm>
          <a:off x="1371240" y="1695960"/>
          <a:ext cx="9862560" cy="3886200"/>
        </p:xfrm>
        <a:graphic>
          <a:graphicData uri="http://schemas.openxmlformats.org/drawingml/2006/table">
            <a:tbl>
              <a:tblPr/>
              <a:tblGrid>
                <a:gridCol w="1855440"/>
                <a:gridCol w="1320120"/>
                <a:gridCol w="1075680"/>
                <a:gridCol w="1166400"/>
                <a:gridCol w="1075680"/>
                <a:gridCol w="1758240"/>
                <a:gridCol w="1611000"/>
              </a:tblGrid>
              <a:tr h="438840">
                <a:tc gridSpan="7">
                  <a:txBody>
                    <a:bodyPr/>
                    <a:lstStyle/>
                    <a:p>
                      <a:pPr algn="ctr">
                        <a:lnSpc>
                          <a:spcPct val="100000"/>
                        </a:lnSpc>
                      </a:pPr>
                      <a:r>
                        <a:rPr lang="en-US" sz="2300" b="1" strike="noStrike" spc="-1" dirty="0">
                          <a:solidFill>
                            <a:srgbClr val="203232"/>
                          </a:solidFill>
                          <a:latin typeface="Arial" panose="020B0604020202020204"/>
                        </a:rPr>
                        <a:t>Reason for absenteeism </a:t>
                      </a:r>
                      <a:r>
                        <a:rPr lang="en-US" sz="2300" b="0" strike="noStrike" spc="-1" dirty="0">
                          <a:solidFill>
                            <a:srgbClr val="203232"/>
                          </a:solidFill>
                          <a:latin typeface="Arial" panose="020B0604020202020204"/>
                        </a:rPr>
                        <a:t>(Sample 16,550)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789840">
                <a:tc>
                  <a:txBody>
                    <a:bodyPr/>
                    <a:lstStyle/>
                    <a:p>
                      <a:pPr>
                        <a:lnSpc>
                          <a:spcPct val="100000"/>
                        </a:lnSpc>
                      </a:pPr>
                      <a:r>
                        <a:rPr lang="en-GB" sz="2300" b="0" strike="noStrike" spc="-1">
                          <a:solidFill>
                            <a:srgbClr val="000000"/>
                          </a:solidFill>
                          <a:latin typeface="Arial" panose="020B0604020202020204"/>
                        </a:rPr>
                        <a:t>Age group</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panose="020B0604020202020204"/>
                        </a:rPr>
                        <a:t>Operation</a:t>
                      </a:r>
                      <a:endParaRPr lang="en-US" sz="2300" b="0" strike="noStrike" spc="-1">
                        <a:latin typeface="Arial" panose="020B0604020202020204"/>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panose="020B0604020202020204"/>
                        </a:rPr>
                        <a:t>Stress</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panose="020B0604020202020204"/>
                        </a:rPr>
                        <a:t>Physical Illness</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panose="020B0604020202020204"/>
                        </a:rPr>
                        <a:t>Strike</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panose="020B0604020202020204"/>
                        </a:rPr>
                        <a:t>Maternity /</a:t>
                      </a:r>
                      <a:endParaRPr lang="en-US" sz="2300" b="0" strike="noStrike" spc="-1">
                        <a:latin typeface="Arial" panose="020B0604020202020204"/>
                      </a:endParaRPr>
                    </a:p>
                    <a:p>
                      <a:pPr>
                        <a:lnSpc>
                          <a:spcPct val="100000"/>
                        </a:lnSpc>
                      </a:pPr>
                      <a:r>
                        <a:rPr lang="en-GB" sz="2300" b="0" strike="noStrike" spc="-1">
                          <a:solidFill>
                            <a:srgbClr val="203232"/>
                          </a:solidFill>
                          <a:latin typeface="Arial" panose="020B0604020202020204"/>
                        </a:rPr>
                        <a:t>paternity</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panose="020B0604020202020204"/>
                        </a:rPr>
                        <a:t>Holiday</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r>
              <a:tr h="438840">
                <a:tc>
                  <a:txBody>
                    <a:bodyPr/>
                    <a:lstStyle/>
                    <a:p>
                      <a:pPr>
                        <a:lnSpc>
                          <a:spcPct val="100000"/>
                        </a:lnSpc>
                      </a:pPr>
                      <a:r>
                        <a:rPr lang="en-GB" sz="2300" b="0" strike="noStrike" spc="-1">
                          <a:solidFill>
                            <a:srgbClr val="203232"/>
                          </a:solidFill>
                          <a:latin typeface="Arial" panose="020B0604020202020204"/>
                        </a:rPr>
                        <a:t>16 -25</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50</a:t>
                      </a:r>
                      <a:endParaRPr lang="en-US" sz="2300" b="0" strike="noStrike" spc="-1" dirty="0">
                        <a:latin typeface="Arial" panose="020B0604020202020204"/>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150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25</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200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r>
              <a:tr h="438840">
                <a:tc>
                  <a:txBody>
                    <a:bodyPr/>
                    <a:lstStyle/>
                    <a:p>
                      <a:pPr>
                        <a:lnSpc>
                          <a:spcPct val="100000"/>
                        </a:lnSpc>
                      </a:pPr>
                      <a:r>
                        <a:rPr lang="en-GB" sz="2300" b="0" strike="noStrike" spc="-1">
                          <a:solidFill>
                            <a:srgbClr val="203232"/>
                          </a:solidFill>
                          <a:latin typeface="Arial" panose="020B0604020202020204"/>
                        </a:rPr>
                        <a:t>26- 35</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a:t>
                      </a:r>
                      <a:endParaRPr lang="en-US" sz="2300" b="0" strike="noStrike" spc="-1">
                        <a:latin typeface="Arial" panose="020B0604020202020204"/>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100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40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40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500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r>
              <a:tr h="438840">
                <a:tc>
                  <a:txBody>
                    <a:bodyPr/>
                    <a:lstStyle/>
                    <a:p>
                      <a:pPr>
                        <a:lnSpc>
                          <a:spcPct val="100000"/>
                        </a:lnSpc>
                      </a:pPr>
                      <a:r>
                        <a:rPr lang="en-GB" sz="2300" b="0" strike="noStrike" spc="-1">
                          <a:solidFill>
                            <a:srgbClr val="203232"/>
                          </a:solidFill>
                          <a:latin typeface="Arial" panose="020B0604020202020204"/>
                        </a:rPr>
                        <a:t>36 -45</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80</a:t>
                      </a:r>
                      <a:endParaRPr lang="en-US" sz="2300" b="0" strike="noStrike" spc="-1">
                        <a:latin typeface="Arial" panose="020B0604020202020204"/>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300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100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400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r>
              <a:tr h="438840">
                <a:tc>
                  <a:txBody>
                    <a:bodyPr/>
                    <a:lstStyle/>
                    <a:p>
                      <a:pPr>
                        <a:lnSpc>
                          <a:spcPct val="100000"/>
                        </a:lnSpc>
                      </a:pPr>
                      <a:r>
                        <a:rPr lang="en-GB" sz="2300" b="0" strike="noStrike" spc="-1">
                          <a:solidFill>
                            <a:srgbClr val="203232"/>
                          </a:solidFill>
                          <a:latin typeface="Arial" panose="020B0604020202020204"/>
                        </a:rPr>
                        <a:t>46 -55</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a:t>
                      </a:r>
                      <a:endParaRPr lang="en-US" sz="2300" b="0" strike="noStrike" spc="-1">
                        <a:latin typeface="Arial" panose="020B0604020202020204"/>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200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80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80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200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r>
              <a:tr h="438840">
                <a:tc>
                  <a:txBody>
                    <a:bodyPr/>
                    <a:lstStyle/>
                    <a:p>
                      <a:pPr>
                        <a:lnSpc>
                          <a:spcPct val="100000"/>
                        </a:lnSpc>
                      </a:pPr>
                      <a:r>
                        <a:rPr lang="en-GB" sz="2300" b="0" strike="noStrike" spc="-1">
                          <a:solidFill>
                            <a:srgbClr val="203232"/>
                          </a:solidFill>
                          <a:latin typeface="Arial" panose="020B0604020202020204"/>
                        </a:rPr>
                        <a:t>56 - 65</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100</a:t>
                      </a:r>
                      <a:endParaRPr lang="en-US" sz="2300" b="0" strike="noStrike" spc="-1">
                        <a:latin typeface="Arial" panose="020B0604020202020204"/>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250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100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120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100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6000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r>
              <a:tr h="440280">
                <a:tc>
                  <a:txBody>
                    <a:bodyPr/>
                    <a:lstStyle/>
                    <a:p>
                      <a:pPr>
                        <a:lnSpc>
                          <a:spcPct val="100000"/>
                        </a:lnSpc>
                      </a:pPr>
                      <a:r>
                        <a:rPr lang="en-GB" sz="2300" b="0" strike="noStrike" spc="-1">
                          <a:solidFill>
                            <a:srgbClr val="203232"/>
                          </a:solidFill>
                          <a:latin typeface="Arial" panose="020B0604020202020204"/>
                        </a:rPr>
                        <a:t>Over 65</a:t>
                      </a:r>
                      <a:endParaRPr lang="en-US" sz="2300" b="0" strike="noStrike" spc="-1">
                        <a:latin typeface="Arial" panose="020B0604020202020204"/>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90</a:t>
                      </a:r>
                      <a:endParaRPr lang="en-US" sz="2300" b="0" strike="noStrike" spc="-1">
                        <a:latin typeface="Arial" panose="020B0604020202020204"/>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80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80</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panose="020B0604020202020204"/>
                        </a:rPr>
                        <a:t>55</a:t>
                      </a:r>
                      <a:endParaRPr lang="en-US" sz="2300" b="0" strike="noStrike" spc="-1">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panose="020B0604020202020204"/>
                        </a:rPr>
                        <a:t>6000</a:t>
                      </a:r>
                      <a:endParaRPr lang="en-US" sz="2300" b="0" strike="noStrike" spc="-1" dirty="0">
                        <a:latin typeface="Arial" panose="020B0604020202020204"/>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panose="020B0604020202020204"/>
              </a:rPr>
              <a:t>For comparison of proportions analysis, we will use a </a:t>
            </a:r>
            <a:r>
              <a:rPr lang="en-GB" sz="1800" b="1" strike="noStrike" spc="-1" dirty="0">
                <a:solidFill>
                  <a:srgbClr val="203232"/>
                </a:solidFill>
                <a:latin typeface="Arial" panose="020B0604020202020204"/>
              </a:rPr>
              <a:t>chi-square test </a:t>
            </a:r>
            <a:r>
              <a:rPr lang="en-GB" sz="1800" b="0" strike="noStrike" spc="-1" dirty="0">
                <a:solidFill>
                  <a:srgbClr val="203232"/>
                </a:solidFill>
                <a:latin typeface="Arial" panose="020B0604020202020204"/>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panose="020B0604020202020204"/>
              </a:rPr>
              <a:t>PRE 7COM1079-2022  Student Group No:  ?????</a:t>
            </a:r>
            <a:endParaRPr lang="en-US" sz="1500" b="0" strike="noStrike" spc="-1">
              <a:latin typeface="Times New Roman" panose="02020603050405020304"/>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panose="020B0604020202020204"/>
              </a:rPr>
            </a:fld>
            <a:endParaRPr lang="en-US" sz="1500" b="0" strike="noStrike" spc="-1">
              <a:latin typeface="Times New Roman" panose="02020603050405020304"/>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0"/>
              </a:spcAft>
              <a:tabLst>
                <a:tab pos="0" algn="l"/>
              </a:tabLst>
            </a:pPr>
            <a:r>
              <a:rPr lang="en-GB" sz="3600" b="1" strike="noStrike" spc="-100" dirty="0">
                <a:solidFill>
                  <a:srgbClr val="203232"/>
                </a:solidFill>
                <a:latin typeface="Arial" panose="020B0604020202020204"/>
              </a:rPr>
              <a:t>R Script and Results  (For ALL types of test) – The Analysis</a:t>
            </a:r>
            <a:endParaRPr lang="en-US" sz="3600" b="1" strike="noStrike" spc="-1" dirty="0">
              <a:latin typeface="Arial" panose="020B0604020202020204"/>
            </a:endParaRPr>
          </a:p>
          <a:p>
            <a:pPr>
              <a:lnSpc>
                <a:spcPct val="100000"/>
              </a:lnSpc>
              <a:spcAft>
                <a:spcPts val="990"/>
              </a:spcAft>
              <a:tabLst>
                <a:tab pos="0" algn="l"/>
              </a:tabLst>
            </a:pPr>
            <a:endParaRPr lang="en-US" sz="2400" b="0" strike="noStrike" spc="-1" dirty="0">
              <a:latin typeface="Arial" panose="020B0604020202020204"/>
            </a:endParaRPr>
          </a:p>
        </p:txBody>
      </p:sp>
      <p:sp>
        <p:nvSpPr>
          <p:cNvPr id="2" name="TextBox 1"/>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panose="020B0604020202020204"/>
              </a:rPr>
              <a:t>Include a snippet of the R code you use to </a:t>
            </a:r>
            <a:r>
              <a:rPr lang="en-US" sz="3600" b="0" strike="noStrike" spc="-202">
                <a:solidFill>
                  <a:srgbClr val="203232"/>
                </a:solidFill>
                <a:latin typeface="Arial" panose="020B0604020202020204"/>
              </a:rPr>
              <a:t>calculate your </a:t>
            </a:r>
            <a:r>
              <a:rPr lang="en-US" sz="3600" b="0" strike="noStrike" spc="-202" dirty="0">
                <a:solidFill>
                  <a:srgbClr val="203232"/>
                </a:solidFill>
                <a:latin typeface="Arial" panose="020B0604020202020204"/>
              </a:rPr>
              <a:t>test statistic.</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Give the value of the test statistic. </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Tell us the p-value.  Is it &gt; or &lt; 0.05?</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 Is the result significant?</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b="0" strike="noStrike" spc="-202" dirty="0">
                <a:solidFill>
                  <a:srgbClr val="203232"/>
                </a:solidFill>
                <a:latin typeface="Arial" panose="020B0604020202020204"/>
              </a:rPr>
              <a:t>Do you accept or reject the null hypothesis?</a:t>
            </a:r>
            <a:endParaRPr lang="en-US" sz="3600" b="0" strike="noStrike" spc="-202" dirty="0">
              <a:solidFill>
                <a:srgbClr val="203232"/>
              </a:solidFill>
              <a:latin typeface="Arial" panose="020B0604020202020204"/>
            </a:endParaRPr>
          </a:p>
          <a:p>
            <a:pPr marL="285750" indent="-285750">
              <a:buFont typeface="Arial" panose="020B0604020202020204" pitchFamily="34" charset="0"/>
              <a:buChar char="•"/>
            </a:pPr>
            <a:r>
              <a:rPr lang="en-US" sz="3600" spc="-202" dirty="0">
                <a:solidFill>
                  <a:srgbClr val="203232"/>
                </a:solidFill>
                <a:latin typeface="Arial" panose="020B0604020202020204"/>
              </a:rPr>
              <a:t>What does the result actually mean in the wider context of learning something useful / answering your RQ?</a:t>
            </a:r>
            <a:endParaRPr lang="en-GB" sz="3600" dirty="0"/>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datastoreItem>
</file>

<file path=customXml/itemProps2.xml><?xml version="1.0" encoding="utf-8"?>
<ds:datastoreItem xmlns:ds="http://schemas.openxmlformats.org/officeDocument/2006/customXml" ds:itemID="{91C521DD-2673-4EE6-BB9B-DC5C3320FFBB}">
  <ds:schemaRefs/>
</ds:datastoreItem>
</file>

<file path=customXml/itemProps3.xml><?xml version="1.0" encoding="utf-8"?>
<ds:datastoreItem xmlns:ds="http://schemas.openxmlformats.org/officeDocument/2006/customXml" ds:itemID="{421B8C57-903D-4D0E-8336-7B512F760CD1}">
  <ds:schemaRefs/>
</ds:datastoreItem>
</file>

<file path=docProps/app.xml><?xml version="1.0" encoding="utf-8"?>
<Properties xmlns="http://schemas.openxmlformats.org/officeDocument/2006/extended-properties" xmlns:vt="http://schemas.openxmlformats.org/officeDocument/2006/docPropsVTypes">
  <TotalTime>0</TotalTime>
  <Words>3276</Words>
  <Application>WPS Presentation</Application>
  <PresentationFormat>Widescreen</PresentationFormat>
  <Paragraphs>212</Paragraphs>
  <Slides>8</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Calibri</vt:lpstr>
      <vt:lpstr>Times New Roman</vt:lpstr>
      <vt:lpstr>Arial</vt:lpstr>
      <vt:lpstr>Times New Roman</vt:lpstr>
      <vt:lpstr>Microsoft YaHei</vt:lpstr>
      <vt:lpstr>Arial Unicode MS</vt:lpstr>
      <vt:lpstr>Calibri</vt:lpstr>
      <vt:lpstr>Arial Narrow</vt:lpstr>
      <vt:lpstr>Arial Rounded MT Bold</vt:lpstr>
      <vt:lpstr>Arial Black</vt:lpstr>
      <vt:lpstr>Herts Theme</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演示文稿</vt:lpstr>
      <vt:lpstr>1. A scatterplot to include the linear trendline        (ensuring your dependent variable is on the y-axis) 2. A histogram to include the normal curve overlay. The histogram plots data from your dependent variable only.  Clearly label you axes to include variable name and units of measurement. Include a title to give your plot/visualization a context.</vt:lpstr>
      <vt:lpstr>Only attempt this Analysis part of the demo if you have completed your Visualization(s). Otherwise end your demo after the Visualization for feedback.</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badhu</cp:lastModifiedBy>
  <cp:revision>152</cp:revision>
  <dcterms:created xsi:type="dcterms:W3CDTF">2019-10-01T08:37:00Z</dcterms:created>
  <dcterms:modified xsi:type="dcterms:W3CDTF">2024-11-20T17:57:36Z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y fmtid="{D5CDD505-2E9C-101B-9397-08002B2CF9AE}" pid="3" name="ICV">
    <vt:lpwstr>321FABA1E674415CB7D17584F119C388_12</vt:lpwstr>
  </property>
  <property fmtid="{D5CDD505-2E9C-101B-9397-08002B2CF9AE}" pid="4" name="KSOProductBuildVer">
    <vt:lpwstr>1033-12.2.0.18638</vt:lpwstr>
  </property>
</Properties>
</file>