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71" r:id="rId6"/>
    <p:sldId id="273" r:id="rId7"/>
    <p:sldId id="272" r:id="rId8"/>
    <p:sldId id="258" r:id="rId9"/>
    <p:sldId id="259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DD7D8-E80A-9ACD-A3A6-A3D383483BB8}" v="44" dt="2023-12-06T09:18:18.782"/>
    <p1510:client id="{8A139554-B8F9-12EF-3526-A00050879493}" v="245" dt="2023-12-06T14:32:58.85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jesh Hota" userId="S::br747252@dal.ca::3ca36b49-ccb3-4f3a-bd6b-3f7f47de330e" providerId="AD" clId="Web-{8A139554-B8F9-12EF-3526-A00050879493}"/>
    <pc:docChg chg="addSld delSld modSld">
      <pc:chgData name="Brijesh Hota" userId="S::br747252@dal.ca::3ca36b49-ccb3-4f3a-bd6b-3f7f47de330e" providerId="AD" clId="Web-{8A139554-B8F9-12EF-3526-A00050879493}" dt="2023-12-06T14:32:58.859" v="247"/>
      <pc:docMkLst>
        <pc:docMk/>
      </pc:docMkLst>
      <pc:sldChg chg="modSp add del replId">
        <pc:chgData name="Brijesh Hota" userId="S::br747252@dal.ca::3ca36b49-ccb3-4f3a-bd6b-3f7f47de330e" providerId="AD" clId="Web-{8A139554-B8F9-12EF-3526-A00050879493}" dt="2023-12-06T14:32:58.562" v="246"/>
        <pc:sldMkLst>
          <pc:docMk/>
          <pc:sldMk cId="5217290" sldId="272"/>
        </pc:sldMkLst>
        <pc:spChg chg="mod">
          <ac:chgData name="Brijesh Hota" userId="S::br747252@dal.ca::3ca36b49-ccb3-4f3a-bd6b-3f7f47de330e" providerId="AD" clId="Web-{8A139554-B8F9-12EF-3526-A00050879493}" dt="2023-12-06T14:32:12.921" v="243" actId="14100"/>
          <ac:spMkLst>
            <pc:docMk/>
            <pc:sldMk cId="5217290" sldId="272"/>
            <ac:spMk id="3083" creationId="{E5995560-E831-85CB-A75F-AF9BC91F6277}"/>
          </ac:spMkLst>
        </pc:spChg>
      </pc:sldChg>
      <pc:sldChg chg="addSp delSp modSp add del replId">
        <pc:chgData name="Brijesh Hota" userId="S::br747252@dal.ca::3ca36b49-ccb3-4f3a-bd6b-3f7f47de330e" providerId="AD" clId="Web-{8A139554-B8F9-12EF-3526-A00050879493}" dt="2023-12-06T14:32:58.859" v="247"/>
        <pc:sldMkLst>
          <pc:docMk/>
          <pc:sldMk cId="2721694043" sldId="273"/>
        </pc:sldMkLst>
        <pc:spChg chg="add del mod">
          <ac:chgData name="Brijesh Hota" userId="S::br747252@dal.ca::3ca36b49-ccb3-4f3a-bd6b-3f7f47de330e" providerId="AD" clId="Web-{8A139554-B8F9-12EF-3526-A00050879493}" dt="2023-12-06T14:15:30.299" v="188"/>
          <ac:spMkLst>
            <pc:docMk/>
            <pc:sldMk cId="2721694043" sldId="273"/>
            <ac:spMk id="3" creationId="{712B1C26-4519-876F-12B2-9D00C2902E48}"/>
          </ac:spMkLst>
        </pc:spChg>
        <pc:spChg chg="mod">
          <ac:chgData name="Brijesh Hota" userId="S::br747252@dal.ca::3ca36b49-ccb3-4f3a-bd6b-3f7f47de330e" providerId="AD" clId="Web-{8A139554-B8F9-12EF-3526-A00050879493}" dt="2023-12-06T14:05:15.776" v="6" actId="20577"/>
          <ac:spMkLst>
            <pc:docMk/>
            <pc:sldMk cId="2721694043" sldId="273"/>
            <ac:spMk id="5" creationId="{054DBE8C-F9FD-7DB5-29D3-5F9F570BCD99}"/>
          </ac:spMkLst>
        </pc:spChg>
        <pc:spChg chg="mod">
          <ac:chgData name="Brijesh Hota" userId="S::br747252@dal.ca::3ca36b49-ccb3-4f3a-bd6b-3f7f47de330e" providerId="AD" clId="Web-{8A139554-B8F9-12EF-3526-A00050879493}" dt="2023-12-06T14:27:54.871" v="208" actId="14100"/>
          <ac:spMkLst>
            <pc:docMk/>
            <pc:sldMk cId="2721694043" sldId="273"/>
            <ac:spMk id="6" creationId="{C3EB0516-6C4E-DE9D-2752-CC8572554256}"/>
          </ac:spMkLst>
        </pc:spChg>
        <pc:picChg chg="del">
          <ac:chgData name="Brijesh Hota" userId="S::br747252@dal.ca::3ca36b49-ccb3-4f3a-bd6b-3f7f47de330e" providerId="AD" clId="Web-{8A139554-B8F9-12EF-3526-A00050879493}" dt="2023-12-06T14:15:08.064" v="187"/>
          <ac:picMkLst>
            <pc:docMk/>
            <pc:sldMk cId="2721694043" sldId="273"/>
            <ac:picMk id="7" creationId="{C7A53C7C-9BB0-B087-9312-2A99960544EA}"/>
          </ac:picMkLst>
        </pc:picChg>
        <pc:picChg chg="add mod ord">
          <ac:chgData name="Brijesh Hota" userId="S::br747252@dal.ca::3ca36b49-ccb3-4f3a-bd6b-3f7f47de330e" providerId="AD" clId="Web-{8A139554-B8F9-12EF-3526-A00050879493}" dt="2023-12-06T14:16:04.581" v="192" actId="14100"/>
          <ac:picMkLst>
            <pc:docMk/>
            <pc:sldMk cId="2721694043" sldId="273"/>
            <ac:picMk id="8" creationId="{88C7AE4A-DF10-EEC6-BC87-197217FB473C}"/>
          </ac:picMkLst>
        </pc:picChg>
        <pc:picChg chg="add del mod">
          <ac:chgData name="Brijesh Hota" userId="S::br747252@dal.ca::3ca36b49-ccb3-4f3a-bd6b-3f7f47de330e" providerId="AD" clId="Web-{8A139554-B8F9-12EF-3526-A00050879493}" dt="2023-12-06T14:27:16.042" v="199"/>
          <ac:picMkLst>
            <pc:docMk/>
            <pc:sldMk cId="2721694043" sldId="273"/>
            <ac:picMk id="9" creationId="{9602D508-3130-93AB-3625-ECA7C523BD5A}"/>
          </ac:picMkLst>
        </pc:picChg>
        <pc:picChg chg="add mod">
          <ac:chgData name="Brijesh Hota" userId="S::br747252@dal.ca::3ca36b49-ccb3-4f3a-bd6b-3f7f47de330e" providerId="AD" clId="Web-{8A139554-B8F9-12EF-3526-A00050879493}" dt="2023-12-06T14:27:46.918" v="207" actId="1076"/>
          <ac:picMkLst>
            <pc:docMk/>
            <pc:sldMk cId="2721694043" sldId="273"/>
            <ac:picMk id="10" creationId="{BAA75450-9F25-AC25-1EB8-62054EC814C8}"/>
          </ac:picMkLst>
        </pc:picChg>
      </pc:sldChg>
    </pc:docChg>
  </pc:docChgLst>
  <pc:docChgLst>
    <pc:chgData name="Harsahib Preet Singh" userId="S::hr644654@dal.ca::a99bd9e5-094d-429f-ae56-6b0cac2449e7" providerId="AD" clId="Web-{470DD7D8-E80A-9ACD-A3A6-A3D383483BB8}"/>
    <pc:docChg chg="addSld modSld">
      <pc:chgData name="Harsahib Preet Singh" userId="S::hr644654@dal.ca::a99bd9e5-094d-429f-ae56-6b0cac2449e7" providerId="AD" clId="Web-{470DD7D8-E80A-9ACD-A3A6-A3D383483BB8}" dt="2023-12-06T09:18:18.782" v="41" actId="20577"/>
      <pc:docMkLst>
        <pc:docMk/>
      </pc:docMkLst>
      <pc:sldChg chg="modSp new">
        <pc:chgData name="Harsahib Preet Singh" userId="S::hr644654@dal.ca::a99bd9e5-094d-429f-ae56-6b0cac2449e7" providerId="AD" clId="Web-{470DD7D8-E80A-9ACD-A3A6-A3D383483BB8}" dt="2023-12-06T09:18:18.782" v="41" actId="20577"/>
        <pc:sldMkLst>
          <pc:docMk/>
          <pc:sldMk cId="2819789887" sldId="271"/>
        </pc:sldMkLst>
        <pc:spChg chg="mod">
          <ac:chgData name="Harsahib Preet Singh" userId="S::hr644654@dal.ca::a99bd9e5-094d-429f-ae56-6b0cac2449e7" providerId="AD" clId="Web-{470DD7D8-E80A-9ACD-A3A6-A3D383483BB8}" dt="2023-12-06T09:14:04.544" v="4" actId="20577"/>
          <ac:spMkLst>
            <pc:docMk/>
            <pc:sldMk cId="2819789887" sldId="271"/>
            <ac:spMk id="2" creationId="{F23D4363-DD99-66E6-51A3-347531CA5DDD}"/>
          </ac:spMkLst>
        </pc:spChg>
        <pc:spChg chg="mod">
          <ac:chgData name="Harsahib Preet Singh" userId="S::hr644654@dal.ca::a99bd9e5-094d-429f-ae56-6b0cac2449e7" providerId="AD" clId="Web-{470DD7D8-E80A-9ACD-A3A6-A3D383483BB8}" dt="2023-12-06T09:18:18.782" v="41" actId="20577"/>
          <ac:spMkLst>
            <pc:docMk/>
            <pc:sldMk cId="2819789887" sldId="271"/>
            <ac:spMk id="3" creationId="{8D1B3DCC-67DB-AAD4-440C-789BB0F6C69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_om\Downloads\trump_tweets_sentimen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[trump_tweets_sentiments.csv]Sheet2!PivotTable13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646</c:v>
                </c:pt>
                <c:pt idx="1">
                  <c:v>731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0-4AA1-8AEA-C8C49E27B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645728"/>
        <c:axId val="322722128"/>
      </c:barChart>
      <c:catAx>
        <c:axId val="31164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722128"/>
        <c:crosses val="autoZero"/>
        <c:auto val="1"/>
        <c:lblAlgn val="ctr"/>
        <c:lblOffset val="100"/>
        <c:noMultiLvlLbl val="0"/>
      </c:catAx>
      <c:valAx>
        <c:axId val="3227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64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06.12.2023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impacts.org/brain-performance-in-tep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0" y="788594"/>
            <a:ext cx="5690680" cy="1517356"/>
          </a:xfrm>
        </p:spPr>
        <p:txBody>
          <a:bodyPr/>
          <a:lstStyle/>
          <a:p>
            <a:r>
              <a:rPr lang="en-US" sz="2800" dirty="0"/>
              <a:t>Computational Politics: Advancing Sentiment Analysis through Natural Language Processing in Election Studies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148" y="3429000"/>
            <a:ext cx="4044533" cy="12846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Team project 8:</a:t>
            </a:r>
          </a:p>
          <a:p>
            <a:r>
              <a:rPr lang="en-US" dirty="0" err="1"/>
              <a:t>Harsahib</a:t>
            </a:r>
            <a:r>
              <a:rPr lang="en-US" dirty="0"/>
              <a:t> Preet Singh​</a:t>
            </a:r>
          </a:p>
          <a:p>
            <a:r>
              <a:rPr lang="en-US" dirty="0"/>
              <a:t>Brijesh </a:t>
            </a:r>
            <a:r>
              <a:rPr lang="en-US" dirty="0" err="1"/>
              <a:t>Hota</a:t>
            </a:r>
            <a:r>
              <a:rPr lang="en-US" dirty="0"/>
              <a:t>​</a:t>
            </a:r>
          </a:p>
          <a:p>
            <a:r>
              <a:rPr lang="en-US" dirty="0"/>
              <a:t>Mundhir-Al Bohri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5690680" cy="1347270"/>
          </a:xfrm>
        </p:spPr>
        <p:txBody>
          <a:bodyPr/>
          <a:lstStyle/>
          <a:p>
            <a:r>
              <a:rPr lang="en-US" dirty="0"/>
              <a:t>CSCI 4152/6509 Natural Language Processing </a:t>
            </a:r>
          </a:p>
          <a:p>
            <a:r>
              <a:rPr lang="en-US" dirty="0"/>
              <a:t>​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90" r="7490"/>
          <a:stretch/>
        </p:blipFill>
        <p:spPr>
          <a:xfrm>
            <a:off x="4606076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Impact Of AI In Human Resource Decision Making Processes">
            <a:extLst>
              <a:ext uri="{FF2B5EF4-FFF2-40B4-BE49-F238E27FC236}">
                <a16:creationId xmlns:a16="http://schemas.microsoft.com/office/drawing/2014/main" id="{A279C053-BD26-5877-2FAA-CAA9BAE5A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360E-58A0-521A-45A2-8CFCB9D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5134" name="Title 4">
            <a:extLst>
              <a:ext uri="{FF2B5EF4-FFF2-40B4-BE49-F238E27FC236}">
                <a16:creationId xmlns:a16="http://schemas.microsoft.com/office/drawing/2014/main" id="{041C6AA5-B53B-8537-515C-481CA7C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/>
          <a:lstStyle/>
          <a:p>
            <a:r>
              <a:rPr lang="en-US" b="1" i="0" dirty="0">
                <a:effectLst/>
              </a:rPr>
              <a:t>Future Impact</a:t>
            </a:r>
            <a:r>
              <a:rPr lang="en-US" b="0" i="0" dirty="0">
                <a:effectLst/>
              </a:rPr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AB4FA-7016-8107-829C-4A81FCB1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117" y="2304532"/>
            <a:ext cx="3932237" cy="3512287"/>
          </a:xfrm>
        </p:spPr>
        <p:txBody>
          <a:bodyPr>
            <a:normAutofit/>
          </a:bodyPr>
          <a:lstStyle/>
          <a:p>
            <a:pPr lvl="1"/>
            <a:r>
              <a:rPr lang="en-US" sz="1600" b="1" i="0" dirty="0">
                <a:effectLst/>
              </a:rPr>
              <a:t>Political Sphere</a:t>
            </a:r>
            <a:r>
              <a:rPr lang="en-US" sz="1600" b="0" i="0" dirty="0">
                <a:effectLst/>
              </a:rPr>
              <a:t>: LLMs will play a crucial role in shaping how we understand political narratives, voter sentiment, and campaign effectiveness.</a:t>
            </a:r>
          </a:p>
          <a:p>
            <a:pPr lvl="1"/>
            <a:r>
              <a:rPr lang="en-US" sz="1600" b="1" i="0" dirty="0">
                <a:effectLst/>
              </a:rPr>
              <a:t>Data-Driven Decisions</a:t>
            </a:r>
            <a:r>
              <a:rPr lang="en-US" sz="1600" b="0" i="0" dirty="0">
                <a:effectLst/>
              </a:rPr>
              <a:t>: Political strategists and analysts could leverage these insights for more informed decision-making.</a:t>
            </a:r>
          </a:p>
          <a:p>
            <a:pPr lvl="1"/>
            <a:r>
              <a:rPr lang="en-US" sz="1600" b="1" i="0" dirty="0">
                <a:effectLst/>
              </a:rPr>
              <a:t>Public Opinion Analysis</a:t>
            </a:r>
            <a:r>
              <a:rPr lang="en-US" sz="1600" b="0" i="0" dirty="0">
                <a:effectLst/>
              </a:rPr>
              <a:t>: Enhanced ability to gauge public opinion on policies, candidates, and political events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4363-DD99-66E6-51A3-347531CA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B3DCC-67DB-AAD4-440C-789BB0F6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445" y="3510643"/>
            <a:ext cx="8065228" cy="1762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Social </a:t>
            </a: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media platforms like Twitter and Reddit serve as vital arenas for expressing opinions about candidates and parties.</a:t>
            </a:r>
          </a:p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 challenge lies in accurately understanding sentiments shared by voters online. </a:t>
            </a:r>
          </a:p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Extracting sentiments—positive, negative, neutral—from social media discussions helps political parties adjust strategies, address concerns, and better connect with the electorate.</a:t>
            </a:r>
          </a:p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Extracting sentiments—positive, negative, neutral—from social media discussions helps political parties adjust strategies, address concerns, and better connect with the electorate.</a:t>
            </a:r>
            <a:endParaRPr lang="en-US" sz="1200" b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7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B363-7E89-D64E-3B24-513DFE9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DBE8C-F9FD-7DB5-29D3-5F9F570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BERT Model </a:t>
            </a:r>
            <a:br>
              <a:rPr lang="en-US" sz="3100" dirty="0"/>
            </a:br>
            <a:r>
              <a:rPr lang="en-US" sz="3100" dirty="0"/>
              <a:t>(400M parameters)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B0516-6C4E-DE9D-2752-CC857255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8999"/>
            <a:ext cx="5181600" cy="4362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Fine-Tuning Process:</a:t>
            </a: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Model Choice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A BERT (Bidirectional Encoder Representations from Transformers) is a pre-trained transformer-based neural network designed for simplifying NLP tasks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Objective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Enhance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BERT's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 capabilities specifically for sentiment analysis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by using different models and fine-tuning methods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Training Dataset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The initial training dataset used contains 1.4M sentiments.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pPr marL="742950" lvl="1" indent="-285750"/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Used to train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BERT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, enabling it to understand and classify sentiments accurately.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C7AE4A-DF10-EEC6-BC87-197217FB4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6836" y="1818784"/>
            <a:ext cx="4053883" cy="1728959"/>
          </a:xfr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BAA75450-9F25-AC25-1EB8-62054EC8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17" y="3764969"/>
            <a:ext cx="4061792" cy="23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Overcome the 3 Biggest Blogging Challenges">
            <a:extLst>
              <a:ext uri="{FF2B5EF4-FFF2-40B4-BE49-F238E27FC236}">
                <a16:creationId xmlns:a16="http://schemas.microsoft.com/office/drawing/2014/main" id="{49293B12-E869-A312-B0E3-2AD81AA08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3" r="11016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60D1-0153-26D2-F85E-393A0B4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3081" name="Title 4">
            <a:extLst>
              <a:ext uri="{FF2B5EF4-FFF2-40B4-BE49-F238E27FC236}">
                <a16:creationId xmlns:a16="http://schemas.microsoft.com/office/drawing/2014/main" id="{C8219420-DD8B-AC6B-EC5A-7501E43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083" name="Text Placeholder 5">
            <a:extLst>
              <a:ext uri="{FF2B5EF4-FFF2-40B4-BE49-F238E27FC236}">
                <a16:creationId xmlns:a16="http://schemas.microsoft.com/office/drawing/2014/main" id="{E5995560-E831-85CB-A75F-AF9BC91F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4336061" cy="4175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1.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Computational Complexity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BERT demands substantial GPU power, challenging resource-limited applications.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2.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Training Data Size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BERT needs ample data, a challenge in niche sentiment topics.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3.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Fine-tuning and Transfer Learning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Adapting BERT requires careful tuning, knowledge transfer isn't straightforward.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4.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Tokenization Issues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Subword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tokenization hinders word-level sentiment interpretation in BERT.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5.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Model Size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Large BERT size challenges memory, consider smaller versions for deployment.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GPT 4 Turbo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Generating Custom Validation Data from US 2020 Sentiment Analysis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Challenge: Absence of specific US 2020-related sentiment data.</a:t>
            </a:r>
          </a:p>
          <a:p>
            <a:r>
              <a:rPr lang="en-US" dirty="0"/>
              <a:t>Solution: Leveraging GPT-4 to create a tailored validation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Method: Utilized GPT-4's advanced text-generation capabilities.</a:t>
            </a:r>
          </a:p>
          <a:p>
            <a:r>
              <a:rPr lang="en-US" dirty="0"/>
              <a:t>Process: Generated prompts reflecting US 2020 topics, used GPT-4 to create realistic text samples.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2433" b="2433"/>
          <a:stretch/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2583913"/>
            <a:ext cx="4778606" cy="2741295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Usage &amp; Benefits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Incorporated synthetic dataset for model validation.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Advantages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Enhanced model testing for specific context relevancy.</a:t>
            </a:r>
          </a:p>
          <a:p>
            <a:pPr lvl="1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Ethical Consideration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Transparency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The results presented here serve as a foundational benchmark for our model. They establish a baseline against which we can compare our model's performance.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Purpose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Solely for model validation, respecting ethical AI use.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B9AEAED-5D3E-2F42-FCDE-B85485F79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51390"/>
              </p:ext>
            </p:extLst>
          </p:nvPr>
        </p:nvGraphicFramePr>
        <p:xfrm>
          <a:off x="5925128" y="2176243"/>
          <a:ext cx="457200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B363-7E89-D64E-3B24-513DFE9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DBE8C-F9FD-7DB5-29D3-5F9F570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LLAMA 2 </a:t>
            </a:r>
            <a:br>
              <a:rPr lang="en-US" sz="3100" dirty="0"/>
            </a:br>
            <a:r>
              <a:rPr lang="en-US" sz="3100" dirty="0"/>
              <a:t>(7B parameters)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B0516-6C4E-DE9D-2752-CC857255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Fine-Tuning Process:</a:t>
            </a: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Model Choice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LLAMA 2, known for its robust performance in natural language understanding.</a:t>
            </a: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Objective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Enhance LLAMA 2's capabilities specifically for sentiment analysis.</a:t>
            </a:r>
          </a:p>
          <a:p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Training Dataset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A large-scale dataset tailored for sentiment analysis.</a:t>
            </a:r>
          </a:p>
          <a:p>
            <a:pPr marL="742950" lvl="1" indent="-285750"/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Used to train LLAMA 2, enabling it to understand and classify sentiments accurately.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A53C7C-9BB0-B087-9312-2A9996054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8109" y="2105891"/>
            <a:ext cx="5799101" cy="3044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8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Overcome the 3 Biggest Blogging Challenges">
            <a:extLst>
              <a:ext uri="{FF2B5EF4-FFF2-40B4-BE49-F238E27FC236}">
                <a16:creationId xmlns:a16="http://schemas.microsoft.com/office/drawing/2014/main" id="{49293B12-E869-A312-B0E3-2AD81AA08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3" r="11016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60D1-0153-26D2-F85E-393A0B4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3081" name="Title 4">
            <a:extLst>
              <a:ext uri="{FF2B5EF4-FFF2-40B4-BE49-F238E27FC236}">
                <a16:creationId xmlns:a16="http://schemas.microsoft.com/office/drawing/2014/main" id="{C8219420-DD8B-AC6B-EC5A-7501E43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083" name="Text Placeholder 5">
            <a:extLst>
              <a:ext uri="{FF2B5EF4-FFF2-40B4-BE49-F238E27FC236}">
                <a16:creationId xmlns:a16="http://schemas.microsoft.com/office/drawing/2014/main" id="{E5995560-E831-85CB-A75F-AF9BC91F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4336061" cy="3612779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High Resource Demand: LLAMA 2, like many advanced NLP models, requires significant computational resources for training and fine-tuning.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Size vs. Resources: The vast size of the Sentiment140 dataset presented a challenge, given the available computing resources.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Balancing Act: To mitigate this, we strategically reduced the training dataset size. This approach aimed to balance the depth and variety of the training data with the practical limitations of our computing capacity</a:t>
            </a:r>
          </a:p>
        </p:txBody>
      </p:sp>
    </p:spTree>
    <p:extLst>
      <p:ext uri="{BB962C8B-B14F-4D97-AF65-F5344CB8AC3E}">
        <p14:creationId xmlns:p14="http://schemas.microsoft.com/office/powerpoint/2010/main" val="26198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2493-8720-E640-B135-BFF42579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45714B-6E6D-2E77-4845-77A56B02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3839-1161-4E76-0EBA-725D1DD6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720" y="2330820"/>
            <a:ext cx="4163533" cy="3578274"/>
          </a:xfrm>
        </p:spPr>
        <p:txBody>
          <a:bodyPr>
            <a:norm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Evolving Capabilities</a:t>
            </a:r>
            <a:r>
              <a:rPr lang="en-US" sz="1800" b="0" i="0" dirty="0">
                <a:effectLst/>
              </a:rPr>
              <a:t>: As large language models (LLMs) like LLAMA 2 become more accessible, they hold significant potential for analyzing political discourse.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Enhanced Understanding</a:t>
            </a:r>
            <a:r>
              <a:rPr lang="en-US" sz="1800" b="0" i="0" dirty="0">
                <a:effectLst/>
              </a:rPr>
              <a:t>: These models can offer deeper insights into public sentiment and political trends, especially during pivotal events like elections.</a:t>
            </a:r>
          </a:p>
          <a:p>
            <a:endParaRPr lang="en-US" sz="1100" dirty="0"/>
          </a:p>
        </p:txBody>
      </p:sp>
      <p:pic>
        <p:nvPicPr>
          <p:cNvPr id="4098" name="Picture 2" descr="Increasing the impact of your research - Author Services">
            <a:extLst>
              <a:ext uri="{FF2B5EF4-FFF2-40B4-BE49-F238E27FC236}">
                <a16:creationId xmlns:a16="http://schemas.microsoft.com/office/drawing/2014/main" id="{4E47BD2D-600E-0186-94D1-7886AD8E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87305"/>
            <a:ext cx="6653212" cy="314364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496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41</TotalTime>
  <Words>424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Computational Politics: Advancing Sentiment Analysis through Natural Language Processing in Election Studies</vt:lpstr>
      <vt:lpstr>Problem</vt:lpstr>
      <vt:lpstr>BERT Model  (400M parameters)</vt:lpstr>
      <vt:lpstr>Challenges</vt:lpstr>
      <vt:lpstr>Using GPT 4 Turbo</vt:lpstr>
      <vt:lpstr>Results</vt:lpstr>
      <vt:lpstr>LLAMA 2  (7B parameters)</vt:lpstr>
      <vt:lpstr>Challenges</vt:lpstr>
      <vt:lpstr>Conclusion </vt:lpstr>
      <vt:lpstr>Future Impact: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Politics: Advancing Sentiment Analysis through Natural Language Processing in Election Studies</dc:title>
  <dc:creator>Mundhir Al Bohri</dc:creator>
  <cp:lastModifiedBy>Mundhir Al Bohri</cp:lastModifiedBy>
  <cp:revision>86</cp:revision>
  <dcterms:created xsi:type="dcterms:W3CDTF">2023-12-06T07:12:28Z</dcterms:created>
  <dcterms:modified xsi:type="dcterms:W3CDTF">2023-12-06T14:33:00Z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