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1" r:id="rId3"/>
    <p:sldId id="272" r:id="rId4"/>
    <p:sldId id="273" r:id="rId5"/>
    <p:sldId id="274" r:id="rId6"/>
    <p:sldId id="275" r:id="rId7"/>
    <p:sldId id="276" r:id="rId8"/>
    <p:sldId id="277" r:id="rId9"/>
    <p:sldId id="278" r:id="rId10"/>
    <p:sldId id="279" r:id="rId11"/>
    <p:sldId id="280" r:id="rId12"/>
    <p:sldId id="281"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82" r:id="rId26"/>
    <p:sldId id="267"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74"/>
  </p:normalViewPr>
  <p:slideViewPr>
    <p:cSldViewPr snapToGrid="0" snapToObjects="1">
      <p:cViewPr varScale="1">
        <p:scale>
          <a:sx n="108" d="100"/>
          <a:sy n="108" d="100"/>
        </p:scale>
        <p:origin x="86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8/6/2023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emf"/><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emf"/><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14 Visualizing trends</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a:xfrm>
            <a:off x="623888" y="2002284"/>
            <a:ext cx="7886700" cy="1300897"/>
          </a:xfrm>
        </p:spPr>
        <p:txBody>
          <a:bodyPr>
            <a:normAutofit/>
          </a:bodyPr>
          <a:lstStyle/>
          <a:p>
            <a:pPr marL="285750" indent="-285750">
              <a:buFont typeface="Wingdings" panose="05000000000000000000" pitchFamily="2" charset="2"/>
              <a:buChar char="u"/>
            </a:pPr>
            <a:r>
              <a:rPr lang="en-US" dirty="0"/>
              <a:t>Smoothing </a:t>
            </a:r>
            <a:r>
              <a:rPr lang="en-US" altLang="zh-CN" dirty="0"/>
              <a:t>—— Moving averages and Locally estimated scatterplot smoothing(LOESS)</a:t>
            </a:r>
            <a:endParaRPr lang="en-US" dirty="0"/>
          </a:p>
          <a:p>
            <a:pPr marL="285750" indent="-285750">
              <a:buFont typeface="Wingdings" panose="05000000000000000000" pitchFamily="2" charset="2"/>
              <a:buChar char="u"/>
            </a:pPr>
            <a:r>
              <a:rPr lang="en-US" dirty="0"/>
              <a:t>Showing trends with a defined functional form</a:t>
            </a:r>
          </a:p>
          <a:p>
            <a:pPr marL="285750" indent="-285750">
              <a:buFont typeface="Wingdings" panose="05000000000000000000" pitchFamily="2" charset="2"/>
              <a:buChar char="u"/>
            </a:pPr>
            <a:r>
              <a:rPr lang="en-US" dirty="0"/>
              <a:t>Detrending and time-series decomposition</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a:bodyPr>
          <a:lstStyle/>
          <a:p>
            <a:r>
              <a:rPr lang="en-US" altLang="zh-CN" sz="2600" dirty="0"/>
              <a:t>A faster alternative to LOESS —— spline models</a:t>
            </a:r>
            <a:endParaRPr lang="en-US" sz="26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58529" y="1269177"/>
            <a:ext cx="4647535" cy="3752361"/>
          </a:xfrm>
        </p:spPr>
        <p:txBody>
          <a:bodyPr>
            <a:normAutofit fontScale="92500" lnSpcReduction="10000"/>
          </a:bodyPr>
          <a:lstStyle/>
          <a:p>
            <a:pPr marL="0" indent="0">
              <a:lnSpc>
                <a:spcPct val="100000"/>
              </a:lnSpc>
              <a:spcBef>
                <a:spcPts val="500"/>
              </a:spcBef>
              <a:buNone/>
            </a:pPr>
            <a:r>
              <a:rPr lang="en-US" sz="1600" dirty="0"/>
              <a:t>A </a:t>
            </a:r>
            <a:r>
              <a:rPr lang="en-US" sz="1600" b="1" dirty="0"/>
              <a:t>spline</a:t>
            </a:r>
            <a:r>
              <a:rPr lang="en-US" sz="1600" dirty="0"/>
              <a:t> is a </a:t>
            </a:r>
            <a:r>
              <a:rPr lang="en-US" sz="1600" b="1" dirty="0"/>
              <a:t>piecewise polynomial function</a:t>
            </a:r>
            <a:r>
              <a:rPr lang="en-US" sz="1600" dirty="0"/>
              <a:t> that is highly flexible yet always looks smooth. When working with splines, we will encounter the term </a:t>
            </a:r>
            <a:r>
              <a:rPr lang="en-US" sz="1600" b="1" dirty="0"/>
              <a:t>knot</a:t>
            </a:r>
            <a:r>
              <a:rPr lang="en-US" sz="1600" dirty="0"/>
              <a:t>. The knots in a spline are </a:t>
            </a:r>
            <a:r>
              <a:rPr lang="en-US" sz="1600" b="1" dirty="0"/>
              <a:t>the endpoints of the individual spline segments</a:t>
            </a:r>
            <a:r>
              <a:rPr lang="en-US" sz="1600" dirty="0"/>
              <a:t>. If we fit a spline with k segments, we need to specify k + 1 knots. </a:t>
            </a:r>
          </a:p>
          <a:p>
            <a:pPr marL="0" indent="0">
              <a:lnSpc>
                <a:spcPct val="100000"/>
              </a:lnSpc>
              <a:spcBef>
                <a:spcPts val="500"/>
              </a:spcBef>
              <a:buNone/>
            </a:pPr>
            <a:r>
              <a:rPr lang="en-US" sz="1600" dirty="0"/>
              <a:t>While spline fitting is computationally efficient, in particular if the number of knots is not too large, splines have their own downsides. Most importantly, there is a bewildering array of different types of splines, including cubic splines, B-splines, thin-plate splines, Gaussian process splines, and many others, and which one to pick may not be obvious.</a:t>
            </a:r>
          </a:p>
          <a:p>
            <a:pPr marL="0" indent="0">
              <a:lnSpc>
                <a:spcPct val="100000"/>
              </a:lnSpc>
              <a:spcBef>
                <a:spcPts val="500"/>
              </a:spcBef>
              <a:buNone/>
            </a:pPr>
            <a:r>
              <a:rPr lang="en-US" sz="1600" dirty="0"/>
              <a:t>The specific choice of the type of spline and number of knots used can result in widely different smoothing functions for the same data (Figure 14.5).</a:t>
            </a:r>
          </a:p>
        </p:txBody>
      </p:sp>
      <p:grpSp>
        <p:nvGrpSpPr>
          <p:cNvPr id="11" name="组合 10">
            <a:extLst>
              <a:ext uri="{FF2B5EF4-FFF2-40B4-BE49-F238E27FC236}">
                <a16:creationId xmlns:a16="http://schemas.microsoft.com/office/drawing/2014/main" id="{4741A92F-3F13-09DC-8EE3-596AAB6AF8F4}"/>
              </a:ext>
            </a:extLst>
          </p:cNvPr>
          <p:cNvGrpSpPr/>
          <p:nvPr/>
        </p:nvGrpSpPr>
        <p:grpSpPr>
          <a:xfrm>
            <a:off x="5276185" y="1304201"/>
            <a:ext cx="3867815" cy="3817379"/>
            <a:chOff x="5276185" y="1304201"/>
            <a:chExt cx="3867815" cy="3817379"/>
          </a:xfrm>
        </p:grpSpPr>
        <p:pic>
          <p:nvPicPr>
            <p:cNvPr id="6" name="图片 5">
              <a:extLst>
                <a:ext uri="{FF2B5EF4-FFF2-40B4-BE49-F238E27FC236}">
                  <a16:creationId xmlns:a16="http://schemas.microsoft.com/office/drawing/2014/main" id="{4BB0FCFC-9498-2866-EE31-44DC0945FCE5}"/>
                </a:ext>
              </a:extLst>
            </p:cNvPr>
            <p:cNvPicPr>
              <a:picLocks noChangeAspect="1"/>
            </p:cNvPicPr>
            <p:nvPr/>
          </p:nvPicPr>
          <p:blipFill>
            <a:blip r:embed="rId3"/>
            <a:stretch>
              <a:fillRect/>
            </a:stretch>
          </p:blipFill>
          <p:spPr>
            <a:xfrm>
              <a:off x="5276185" y="1304201"/>
              <a:ext cx="3867815" cy="2883532"/>
            </a:xfrm>
            <a:prstGeom prst="rect">
              <a:avLst/>
            </a:prstGeom>
          </p:spPr>
        </p:pic>
        <p:sp>
          <p:nvSpPr>
            <p:cNvPr id="10" name="文本框 9">
              <a:extLst>
                <a:ext uri="{FF2B5EF4-FFF2-40B4-BE49-F238E27FC236}">
                  <a16:creationId xmlns:a16="http://schemas.microsoft.com/office/drawing/2014/main" id="{5E4D07B2-CBCD-F4EF-B674-F7D748463468}"/>
                </a:ext>
              </a:extLst>
            </p:cNvPr>
            <p:cNvSpPr txBox="1"/>
            <p:nvPr/>
          </p:nvSpPr>
          <p:spPr>
            <a:xfrm>
              <a:off x="5402669" y="4198250"/>
              <a:ext cx="3741331" cy="923330"/>
            </a:xfrm>
            <a:prstGeom prst="rect">
              <a:avLst/>
            </a:prstGeom>
            <a:noFill/>
          </p:spPr>
          <p:txBody>
            <a:bodyPr wrap="square">
              <a:spAutoFit/>
            </a:bodyPr>
            <a:lstStyle/>
            <a:p>
              <a:r>
                <a:rPr lang="en-US" altLang="zh-CN" sz="900" dirty="0"/>
                <a:t>Figure 14.5: Different smoothing models display widely different behaviors, in particular near the boundaries of the data. (</a:t>
              </a:r>
              <a:r>
                <a:rPr lang="en-US" altLang="zh-CN" sz="900" b="1" dirty="0"/>
                <a:t>a</a:t>
              </a:r>
              <a:r>
                <a:rPr lang="en-US" altLang="zh-CN" sz="900" dirty="0"/>
                <a:t>) LOESS smoother, as in Figure 14.4. (</a:t>
              </a:r>
              <a:r>
                <a:rPr lang="en-US" altLang="zh-CN" sz="900" b="1" dirty="0"/>
                <a:t>b</a:t>
              </a:r>
              <a:r>
                <a:rPr lang="en-US" altLang="zh-CN" sz="900" dirty="0"/>
                <a:t>) Cubic regression splines with 5 knots. (</a:t>
              </a:r>
              <a:r>
                <a:rPr lang="en-US" altLang="zh-CN" sz="900" b="1" dirty="0"/>
                <a:t>c</a:t>
              </a:r>
              <a:r>
                <a:rPr lang="en-US" altLang="zh-CN" sz="900" dirty="0"/>
                <a:t>) Thin-plate regression spline with 3 knots. (</a:t>
              </a:r>
              <a:r>
                <a:rPr lang="en-US" altLang="zh-CN" sz="900" b="1" dirty="0"/>
                <a:t>d</a:t>
              </a:r>
              <a:r>
                <a:rPr lang="en-US" altLang="zh-CN" sz="900" dirty="0"/>
                <a:t>) Gaussian process spline with 6 knots. Data source: Robin H. Lock, St. Lawrence University</a:t>
              </a:r>
              <a:endParaRPr lang="zh-CN" altLang="en-US" sz="900" dirty="0"/>
            </a:p>
          </p:txBody>
        </p:sp>
      </p:grpSp>
    </p:spTree>
    <p:extLst>
      <p:ext uri="{BB962C8B-B14F-4D97-AF65-F5344CB8AC3E}">
        <p14:creationId xmlns:p14="http://schemas.microsoft.com/office/powerpoint/2010/main" val="332374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Smoothing method in software —— </a:t>
            </a:r>
            <a:r>
              <a:rPr lang="en-US" dirty="0"/>
              <a:t>GAM</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9178"/>
            <a:ext cx="7886700" cy="3158741"/>
          </a:xfrm>
        </p:spPr>
        <p:txBody>
          <a:bodyPr/>
          <a:lstStyle/>
          <a:p>
            <a:pPr marL="0" indent="0">
              <a:buNone/>
            </a:pPr>
            <a:r>
              <a:rPr lang="en-US" dirty="0"/>
              <a:t>Most data visualization software will provide smoothing features, likely implemented as either a type of local regression (such as LOESS) or a type of spline. The smoothing method may be referred to as a </a:t>
            </a:r>
            <a:r>
              <a:rPr lang="en-US" b="1" dirty="0"/>
              <a:t>GAM, a generalized additive model</a:t>
            </a:r>
            <a:r>
              <a:rPr lang="en-US" dirty="0"/>
              <a:t>, which is a superset of all these types of smoothers. </a:t>
            </a:r>
          </a:p>
          <a:p>
            <a:pPr marL="0" indent="0">
              <a:buNone/>
            </a:pPr>
            <a:r>
              <a:rPr lang="en-US" dirty="0"/>
              <a:t>It is important to be aware that </a:t>
            </a:r>
            <a:r>
              <a:rPr lang="en-US" b="1" dirty="0"/>
              <a:t>the output of the smoothing feature is highly dependent on the specific GAM model that is fit</a:t>
            </a:r>
            <a:r>
              <a:rPr lang="en-US" dirty="0"/>
              <a:t>. Unless you try out a number of different choices you may never realize to what extent the results you see depend on the specific default choices made by your statistical software.</a:t>
            </a:r>
          </a:p>
        </p:txBody>
      </p:sp>
      <p:grpSp>
        <p:nvGrpSpPr>
          <p:cNvPr id="10" name="组合 9">
            <a:extLst>
              <a:ext uri="{FF2B5EF4-FFF2-40B4-BE49-F238E27FC236}">
                <a16:creationId xmlns:a16="http://schemas.microsoft.com/office/drawing/2014/main" id="{716BFB0E-1A33-D4A9-8082-445F15541CA0}"/>
              </a:ext>
            </a:extLst>
          </p:cNvPr>
          <p:cNvGrpSpPr/>
          <p:nvPr/>
        </p:nvGrpSpPr>
        <p:grpSpPr>
          <a:xfrm>
            <a:off x="874638" y="4427919"/>
            <a:ext cx="7142311" cy="584775"/>
            <a:chOff x="874638" y="4427919"/>
            <a:chExt cx="7142311" cy="584775"/>
          </a:xfrm>
        </p:grpSpPr>
        <p:pic>
          <p:nvPicPr>
            <p:cNvPr id="4" name="图片 3">
              <a:extLst>
                <a:ext uri="{FF2B5EF4-FFF2-40B4-BE49-F238E27FC236}">
                  <a16:creationId xmlns:a16="http://schemas.microsoft.com/office/drawing/2014/main" id="{3863B30C-BCC0-C602-CDE0-C67340740A46}"/>
                </a:ext>
              </a:extLst>
            </p:cNvPr>
            <p:cNvPicPr>
              <a:picLocks noChangeAspect="1"/>
            </p:cNvPicPr>
            <p:nvPr/>
          </p:nvPicPr>
          <p:blipFill>
            <a:blip r:embed="rId3">
              <a:duotone>
                <a:schemeClr val="accent6">
                  <a:shade val="45000"/>
                  <a:satMod val="135000"/>
                </a:schemeClr>
                <a:prstClr val="white"/>
              </a:duotone>
            </a:blip>
            <a:stretch>
              <a:fillRect/>
            </a:stretch>
          </p:blipFill>
          <p:spPr>
            <a:xfrm>
              <a:off x="874638" y="4427919"/>
              <a:ext cx="504825" cy="542925"/>
            </a:xfrm>
            <a:prstGeom prst="ellipse">
              <a:avLst/>
            </a:prstGeom>
          </p:spPr>
        </p:pic>
        <p:sp>
          <p:nvSpPr>
            <p:cNvPr id="9" name="文本框 8">
              <a:extLst>
                <a:ext uri="{FF2B5EF4-FFF2-40B4-BE49-F238E27FC236}">
                  <a16:creationId xmlns:a16="http://schemas.microsoft.com/office/drawing/2014/main" id="{618C2668-4DB5-55C2-339D-9B5214094252}"/>
                </a:ext>
              </a:extLst>
            </p:cNvPr>
            <p:cNvSpPr txBox="1"/>
            <p:nvPr/>
          </p:nvSpPr>
          <p:spPr>
            <a:xfrm>
              <a:off x="1421219" y="4427919"/>
              <a:ext cx="6595730" cy="584775"/>
            </a:xfrm>
            <a:prstGeom prst="rect">
              <a:avLst/>
            </a:prstGeom>
            <a:noFill/>
          </p:spPr>
          <p:txBody>
            <a:bodyPr wrap="square">
              <a:spAutoFit/>
            </a:bodyPr>
            <a:lstStyle/>
            <a:p>
              <a:r>
                <a:rPr lang="en-US" altLang="zh-CN" sz="1400" b="1" dirty="0">
                  <a:solidFill>
                    <a:srgbClr val="466069"/>
                  </a:solidFill>
                  <a:latin typeface="Arial" panose="020B0604020202020204" pitchFamily="34" charset="0"/>
                  <a:cs typeface="Arial" panose="020B0604020202020204" pitchFamily="34" charset="0"/>
                </a:rPr>
                <a:t>Remember: </a:t>
              </a:r>
              <a:r>
                <a:rPr lang="en-US" altLang="zh-CN" sz="1600" dirty="0">
                  <a:solidFill>
                    <a:srgbClr val="466069"/>
                  </a:solidFill>
                  <a:latin typeface="Arial" panose="020B0604020202020204" pitchFamily="34" charset="0"/>
                  <a:cs typeface="Arial" panose="020B0604020202020204" pitchFamily="34" charset="0"/>
                </a:rPr>
                <a:t>Be careful when interpreting the results from a smoothing function. The same dataset can be smoothed in many different ways.</a:t>
              </a:r>
              <a:endParaRPr lang="zh-CN" altLang="en-US" sz="1600" dirty="0">
                <a:solidFill>
                  <a:srgbClr val="466069"/>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3049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Autofit/>
          </a:bodyPr>
          <a:lstStyle/>
          <a:p>
            <a:r>
              <a:rPr lang="en-US" sz="2500" dirty="0"/>
              <a:t>14.2 Showing trends with a defined functional form</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As we can see in Figure 14.5, the behavior of general-purpose smoothers can be somewhat unpredictable for any given dataset. These smoothers also do not provide parameter estimates that have a meaningful interpretation. </a:t>
            </a:r>
          </a:p>
          <a:p>
            <a:pPr marL="0" indent="0">
              <a:buNone/>
            </a:pPr>
            <a:r>
              <a:rPr lang="en-US" dirty="0"/>
              <a:t>Therefore, whenever possible, </a:t>
            </a:r>
            <a:r>
              <a:rPr lang="en-US" b="1" dirty="0"/>
              <a:t>it is preferable to fit a curve with a specific functional form</a:t>
            </a:r>
            <a:r>
              <a:rPr lang="en-US" dirty="0"/>
              <a:t> that is appropriate for the data and that uses parameters with clear meaning.</a:t>
            </a:r>
          </a:p>
        </p:txBody>
      </p:sp>
    </p:spTree>
    <p:extLst>
      <p:ext uri="{BB962C8B-B14F-4D97-AF65-F5344CB8AC3E}">
        <p14:creationId xmlns:p14="http://schemas.microsoft.com/office/powerpoint/2010/main" val="415332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First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93971" y="1363294"/>
                <a:ext cx="4985341" cy="3642260"/>
              </a:xfrm>
            </p:spPr>
            <p:txBody>
              <a:bodyPr>
                <a:normAutofit fontScale="92500" lnSpcReduction="10000"/>
              </a:bodyPr>
              <a:lstStyle/>
              <a:p>
                <a:pPr marL="0" indent="0">
                  <a:buNone/>
                </a:pPr>
                <a:r>
                  <a:rPr lang="en-US" dirty="0"/>
                  <a:t>For the fuel-tank data, we need a curve that initially rises linearly but then levels off at a constant value. The function</a:t>
                </a:r>
                <a14:m>
                  <m:oMath xmlns:m="http://schemas.openxmlformats.org/officeDocument/2006/math">
                    <m:r>
                      <a:rPr lang="en-US" b="0" i="0" smtClean="0">
                        <a:latin typeface="Cambria Math" panose="02040503050406030204" pitchFamily="18" charset="0"/>
                      </a:rPr>
                      <m:t> </m:t>
                    </m:r>
                    <m:r>
                      <a:rPr lang="en-US" b="1" i="0" smtClean="0">
                        <a:latin typeface="Cambria Math" panose="02040503050406030204" pitchFamily="18" charset="0"/>
                      </a:rPr>
                      <m:t>𝐲</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𝐁𝐞𝐱𝐩</m:t>
                    </m:r>
                    <m:r>
                      <a:rPr lang="en-US" b="1" i="0" smtClean="0">
                        <a:latin typeface="Cambria Math" panose="02040503050406030204" pitchFamily="18" charset="0"/>
                      </a:rPr>
                      <m:t>(−</m:t>
                    </m:r>
                    <m:r>
                      <a:rPr lang="en-US" b="1" i="0" smtClean="0">
                        <a:latin typeface="Cambria Math" panose="02040503050406030204" pitchFamily="18" charset="0"/>
                      </a:rPr>
                      <m:t>𝐦𝐱</m:t>
                    </m:r>
                    <m:r>
                      <a:rPr lang="en-US" b="1" i="0" smtClean="0">
                        <a:latin typeface="Cambria Math" panose="02040503050406030204" pitchFamily="18" charset="0"/>
                      </a:rPr>
                      <m:t>)</m:t>
                    </m:r>
                  </m:oMath>
                </a14:m>
                <a:r>
                  <a:rPr lang="en-US" b="1" dirty="0"/>
                  <a:t> </a:t>
                </a:r>
                <a:r>
                  <a:rPr lang="en-US" dirty="0"/>
                  <a:t>may fit that bill. Here, </a:t>
                </a:r>
                <a:r>
                  <a:rPr lang="en-US" b="1" dirty="0"/>
                  <a:t>A</a:t>
                </a:r>
                <a:r>
                  <a:rPr lang="en-US" dirty="0"/>
                  <a:t>,  </a:t>
                </a:r>
                <a:r>
                  <a:rPr lang="en-US" b="1" dirty="0"/>
                  <a:t>B</a:t>
                </a:r>
                <a:r>
                  <a:rPr lang="en-US" dirty="0"/>
                  <a:t>, and </a:t>
                </a:r>
                <a:r>
                  <a:rPr lang="en-US" b="1" dirty="0"/>
                  <a:t>m</a:t>
                </a:r>
                <a:r>
                  <a:rPr lang="en-US" dirty="0"/>
                  <a:t> are the constants we adjust to fit the curve to the data. </a:t>
                </a:r>
              </a:p>
              <a:p>
                <a:pPr marL="0" indent="0">
                  <a:buNone/>
                </a:pPr>
                <a:r>
                  <a:rPr lang="en-US" dirty="0"/>
                  <a:t>The function is approximately linear for small x, with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𝑩𝒎𝒙</m:t>
                    </m:r>
                  </m:oMath>
                </a14:m>
                <a:r>
                  <a:rPr lang="en-US" dirty="0"/>
                  <a:t>, it approaches a constant value for large x,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𝑨</m:t>
                    </m:r>
                  </m:oMath>
                </a14:m>
                <a:r>
                  <a:rPr lang="en-US" dirty="0"/>
                  <a:t>, and it is strictly increasing for all values of  x . </a:t>
                </a:r>
              </a:p>
              <a:p>
                <a:pPr marL="0" indent="0">
                  <a:buNone/>
                </a:pPr>
                <a:r>
                  <a:rPr lang="en-US" dirty="0"/>
                  <a:t>Figure 14.6 shows that this equation fits the data at least as well as any of the smoothers we considered previously (Figure 14.5).</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xfrm>
                <a:off x="493971" y="1363294"/>
                <a:ext cx="4985341" cy="3642260"/>
              </a:xfrm>
              <a:blipFill>
                <a:blip r:embed="rId3"/>
                <a:stretch>
                  <a:fillRect l="-1100" t="-2513" r="-232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756A756-8845-E33D-853E-0623FABDC0AA}"/>
              </a:ext>
            </a:extLst>
          </p:cNvPr>
          <p:cNvPicPr>
            <a:picLocks noChangeAspect="1"/>
          </p:cNvPicPr>
          <p:nvPr/>
        </p:nvPicPr>
        <p:blipFill>
          <a:blip r:embed="rId4"/>
          <a:stretch>
            <a:fillRect/>
          </a:stretch>
        </p:blipFill>
        <p:spPr>
          <a:xfrm>
            <a:off x="5540245" y="1446028"/>
            <a:ext cx="3301724" cy="2462089"/>
          </a:xfrm>
          <a:prstGeom prst="rect">
            <a:avLst/>
          </a:prstGeom>
        </p:spPr>
      </p:pic>
      <p:sp>
        <p:nvSpPr>
          <p:cNvPr id="10" name="文本框 9">
            <a:extLst>
              <a:ext uri="{FF2B5EF4-FFF2-40B4-BE49-F238E27FC236}">
                <a16:creationId xmlns:a16="http://schemas.microsoft.com/office/drawing/2014/main" id="{7F457D7C-3D9D-8F93-598B-12680B334DE6}"/>
              </a:ext>
            </a:extLst>
          </p:cNvPr>
          <p:cNvSpPr txBox="1"/>
          <p:nvPr/>
        </p:nvSpPr>
        <p:spPr>
          <a:xfrm>
            <a:off x="5767447" y="4052752"/>
            <a:ext cx="3206432" cy="784830"/>
          </a:xfrm>
          <a:prstGeom prst="rect">
            <a:avLst/>
          </a:prstGeom>
          <a:noFill/>
        </p:spPr>
        <p:txBody>
          <a:bodyPr wrap="square">
            <a:spAutoFit/>
          </a:bodyPr>
          <a:lstStyle/>
          <a:p>
            <a:r>
              <a:rPr lang="en-US" altLang="zh-CN" sz="900" dirty="0"/>
              <a:t>Figure 14.6: Fuel-tank data represented with an explicit analytical model. The solid line corresponds to a least-squares fit of the formula </a:t>
            </a:r>
            <a:r>
              <a:rPr lang="zh-CN" altLang="en-US" sz="900" dirty="0"/>
              <a:t>𝐲</a:t>
            </a:r>
            <a:r>
              <a:rPr lang="en-US" altLang="zh-CN" sz="900" dirty="0"/>
              <a:t>=</a:t>
            </a:r>
            <a:r>
              <a:rPr lang="zh-CN" altLang="en-US" sz="900" dirty="0"/>
              <a:t>𝐀−𝐁𝐞𝐱𝐩</a:t>
            </a:r>
            <a:r>
              <a:rPr lang="en-US" altLang="zh-CN" sz="900" dirty="0"/>
              <a:t>(−</a:t>
            </a:r>
            <a:r>
              <a:rPr lang="zh-CN" altLang="en-US" sz="900" dirty="0"/>
              <a:t>𝐦𝐱</a:t>
            </a:r>
            <a:r>
              <a:rPr lang="en-US" altLang="zh-CN" sz="900" dirty="0"/>
              <a:t>)  to the data. Fitted parameters are </a:t>
            </a:r>
            <a:r>
              <a:rPr lang="en-US" altLang="zh-CN" sz="900" b="1" dirty="0"/>
              <a:t>A</a:t>
            </a:r>
            <a:r>
              <a:rPr lang="en-US" altLang="zh-CN" sz="900" dirty="0"/>
              <a:t> = </a:t>
            </a:r>
            <a:r>
              <a:rPr lang="en-US" altLang="zh-CN" sz="900" b="1" dirty="0"/>
              <a:t>19.6</a:t>
            </a:r>
            <a:r>
              <a:rPr lang="en-US" altLang="zh-CN" sz="900" dirty="0"/>
              <a:t>,  </a:t>
            </a:r>
            <a:r>
              <a:rPr lang="en-US" altLang="zh-CN" sz="900" b="1" dirty="0"/>
              <a:t>B</a:t>
            </a:r>
            <a:r>
              <a:rPr lang="en-US" altLang="zh-CN" sz="900" dirty="0"/>
              <a:t> = </a:t>
            </a:r>
            <a:r>
              <a:rPr lang="en-US" altLang="zh-CN" sz="900" b="1" dirty="0"/>
              <a:t>29.2</a:t>
            </a:r>
            <a:r>
              <a:rPr lang="en-US" altLang="zh-CN" sz="900" dirty="0"/>
              <a:t>, </a:t>
            </a:r>
            <a:r>
              <a:rPr lang="en-US" altLang="zh-CN" sz="900" b="1" dirty="0"/>
              <a:t>m</a:t>
            </a:r>
            <a:r>
              <a:rPr lang="en-US" altLang="zh-CN" sz="900" dirty="0"/>
              <a:t> = </a:t>
            </a:r>
            <a:r>
              <a:rPr lang="en-US" altLang="zh-CN" sz="900" b="1" dirty="0"/>
              <a:t>0.00015</a:t>
            </a:r>
            <a:r>
              <a:rPr lang="en-US" altLang="zh-CN" sz="900" dirty="0"/>
              <a:t>. Data source: Robin H. Lock, St. Lawrence University</a:t>
            </a:r>
            <a:endParaRPr lang="zh-CN" altLang="en-US" sz="900" dirty="0"/>
          </a:p>
        </p:txBody>
      </p:sp>
    </p:spTree>
    <p:extLst>
      <p:ext uri="{BB962C8B-B14F-4D97-AF65-F5344CB8AC3E}">
        <p14:creationId xmlns:p14="http://schemas.microsoft.com/office/powerpoint/2010/main" val="382388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Example of linear relationships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4673452" cy="3599730"/>
              </a:xfrm>
            </p:spPr>
            <p:txBody>
              <a:bodyPr>
                <a:normAutofit fontScale="92500" lnSpcReduction="10000"/>
              </a:bodyPr>
              <a:lstStyle/>
              <a:p>
                <a:pPr marL="0" indent="0">
                  <a:buNone/>
                </a:pPr>
                <a:r>
                  <a:rPr lang="en-US" dirty="0"/>
                  <a:t>A functional form that is applicable in many different contexts is the simple straight line,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𝒎𝒙</m:t>
                    </m:r>
                  </m:oMath>
                </a14:m>
                <a:r>
                  <a:rPr lang="en-US" dirty="0"/>
                  <a:t>. Approximately linear relationships between two variables are surprisingly common in real-world datasets. </a:t>
                </a:r>
              </a:p>
              <a:p>
                <a:pPr marL="0" indent="0">
                  <a:buNone/>
                </a:pPr>
                <a:r>
                  <a:rPr lang="en-US" dirty="0"/>
                  <a:t>For example, in Chapter 12, I discussed the relationship between head length and body mass in blue jays. This relationship is approximately linear, for both female and male birds, and drawing linear trend lines on top of the points in a scatter plot helps the reader perceive the trends (Figure 14.7).</a:t>
                </a:r>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xfrm>
                <a:off x="628650" y="1369219"/>
                <a:ext cx="4673452" cy="3599730"/>
              </a:xfrm>
              <a:blipFill>
                <a:blip r:embed="rId3"/>
                <a:stretch>
                  <a:fillRect l="-1173" t="-2542" r="-247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C7AB1AD-CF24-A874-F0FC-8B6187E1121D}"/>
              </a:ext>
            </a:extLst>
          </p:cNvPr>
          <p:cNvPicPr>
            <a:picLocks noChangeAspect="1"/>
          </p:cNvPicPr>
          <p:nvPr/>
        </p:nvPicPr>
        <p:blipFill>
          <a:blip r:embed="rId4"/>
          <a:stretch>
            <a:fillRect/>
          </a:stretch>
        </p:blipFill>
        <p:spPr>
          <a:xfrm>
            <a:off x="5519793" y="1369219"/>
            <a:ext cx="3409161" cy="2657331"/>
          </a:xfrm>
          <a:prstGeom prst="rect">
            <a:avLst/>
          </a:prstGeom>
        </p:spPr>
      </p:pic>
      <p:sp>
        <p:nvSpPr>
          <p:cNvPr id="10" name="文本框 9">
            <a:extLst>
              <a:ext uri="{FF2B5EF4-FFF2-40B4-BE49-F238E27FC236}">
                <a16:creationId xmlns:a16="http://schemas.microsoft.com/office/drawing/2014/main" id="{DFD353FD-B2F5-9280-22BF-464311C8BEEA}"/>
              </a:ext>
            </a:extLst>
          </p:cNvPr>
          <p:cNvSpPr txBox="1"/>
          <p:nvPr/>
        </p:nvSpPr>
        <p:spPr>
          <a:xfrm>
            <a:off x="5596269" y="4127754"/>
            <a:ext cx="3409161" cy="784830"/>
          </a:xfrm>
          <a:prstGeom prst="rect">
            <a:avLst/>
          </a:prstGeom>
          <a:noFill/>
        </p:spPr>
        <p:txBody>
          <a:bodyPr wrap="square">
            <a:spAutoFit/>
          </a:bodyPr>
          <a:lstStyle/>
          <a:p>
            <a:r>
              <a:rPr lang="en-US" altLang="zh-CN" sz="900" dirty="0"/>
              <a:t>Figure 14.7: Head length versus body mass for 123 blue jays. The birds’ sex is indicated by color. This figure is equivalent to Figure 12.2, except that now we have drawn linear trend lines on top of the individual data points. Data source: Keith </a:t>
            </a:r>
            <a:r>
              <a:rPr lang="en-US" altLang="zh-CN" sz="900" dirty="0" err="1"/>
              <a:t>Tarvin</a:t>
            </a:r>
            <a:r>
              <a:rPr lang="en-US" altLang="zh-CN" sz="900" dirty="0"/>
              <a:t>, Oberlin College</a:t>
            </a:r>
            <a:endParaRPr lang="zh-CN" altLang="en-US" sz="900" dirty="0"/>
          </a:p>
        </p:txBody>
      </p:sp>
    </p:spTree>
    <p:extLst>
      <p:ext uri="{BB962C8B-B14F-4D97-AF65-F5344CB8AC3E}">
        <p14:creationId xmlns:p14="http://schemas.microsoft.com/office/powerpoint/2010/main" val="117110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Example of non-linear relationships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7452" y="1369218"/>
                <a:ext cx="4380614" cy="3573655"/>
              </a:xfrm>
            </p:spPr>
            <p:txBody>
              <a:bodyPr>
                <a:normAutofit fontScale="92500" lnSpcReduction="10000"/>
              </a:bodyPr>
              <a:lstStyle/>
              <a:p>
                <a:pPr marL="0" indent="0">
                  <a:lnSpc>
                    <a:spcPct val="100000"/>
                  </a:lnSpc>
                  <a:buNone/>
                </a:pPr>
                <a:r>
                  <a:rPr lang="en-US" sz="1600" dirty="0"/>
                  <a:t>When the data display a non-linear relationship, we need to guess what an appropriate functional form might be. In this case, we can assess the accuracy of our guess by transforming the axes in such a way that a linear relationship emerges. </a:t>
                </a:r>
              </a:p>
              <a:p>
                <a:pPr marL="0" indent="0">
                  <a:lnSpc>
                    <a:spcPct val="100000"/>
                  </a:lnSpc>
                  <a:buNone/>
                </a:pPr>
                <a:r>
                  <a:rPr lang="en-US" sz="1600" dirty="0"/>
                  <a:t>To demonstrate this principle, let’s return to the monthly submissions to the preprint server </a:t>
                </a:r>
                <a:r>
                  <a:rPr lang="en-US" sz="1600" dirty="0" err="1"/>
                  <a:t>bioRxiv</a:t>
                </a:r>
                <a:r>
                  <a:rPr lang="en-US" sz="1600" dirty="0"/>
                  <a:t>, discussed in Chapter 12. If the increase in submissions in each month is proportional to the number of submissions in the previous month, i.e., if submissions </a:t>
                </a:r>
                <a:r>
                  <a:rPr lang="en-US" sz="1600" b="1" dirty="0"/>
                  <a:t>grow by a fixed percentage each month</a:t>
                </a:r>
                <a:r>
                  <a:rPr lang="en-US" sz="1600" dirty="0"/>
                  <a:t>, then </a:t>
                </a:r>
                <a:r>
                  <a:rPr lang="en-US" sz="1600" b="1" dirty="0"/>
                  <a:t>the resulting curve is exponential</a:t>
                </a:r>
                <a:r>
                  <a:rPr lang="en-US" sz="1600" dirty="0"/>
                  <a:t>. This assumption seems to be met for the </a:t>
                </a:r>
                <a:r>
                  <a:rPr lang="en-US" sz="1600" dirty="0" err="1"/>
                  <a:t>bioRxiv</a:t>
                </a:r>
                <a:r>
                  <a:rPr lang="en-US" sz="1600" dirty="0"/>
                  <a:t> data, because a curve with exponential form, </a:t>
                </a:r>
                <a14:m>
                  <m:oMath xmlns:m="http://schemas.openxmlformats.org/officeDocument/2006/math">
                    <m:r>
                      <a:rPr lang="en-US" sz="1600" b="1" i="1" smtClean="0">
                        <a:latin typeface="Cambria Math" panose="02040503050406030204" pitchFamily="18" charset="0"/>
                      </a:rPr>
                      <m:t>𝒚</m:t>
                    </m:r>
                    <m:r>
                      <a:rPr lang="en-US" sz="1600" b="1" i="1" smtClean="0">
                        <a:latin typeface="Cambria Math" panose="02040503050406030204" pitchFamily="18" charset="0"/>
                      </a:rPr>
                      <m:t>=</m:t>
                    </m:r>
                    <m:r>
                      <a:rPr lang="en-US" sz="1600" b="1" i="1" smtClean="0">
                        <a:latin typeface="Cambria Math" panose="02040503050406030204" pitchFamily="18" charset="0"/>
                      </a:rPr>
                      <m:t>𝑨𝒆𝒙𝒑</m:t>
                    </m:r>
                    <m:r>
                      <a:rPr lang="en-US" sz="1600" b="1" i="1" smtClean="0">
                        <a:latin typeface="Cambria Math" panose="02040503050406030204" pitchFamily="18" charset="0"/>
                      </a:rPr>
                      <m:t>(</m:t>
                    </m:r>
                    <m:r>
                      <a:rPr lang="en-US" sz="1600" b="1" i="1" smtClean="0">
                        <a:latin typeface="Cambria Math" panose="02040503050406030204" pitchFamily="18" charset="0"/>
                      </a:rPr>
                      <m:t>𝒎𝒙</m:t>
                    </m:r>
                    <m:r>
                      <a:rPr lang="en-US" sz="1600" b="1" i="1" smtClean="0">
                        <a:latin typeface="Cambria Math" panose="02040503050406030204" pitchFamily="18" charset="0"/>
                      </a:rPr>
                      <m:t>)</m:t>
                    </m:r>
                  </m:oMath>
                </a14:m>
                <a:r>
                  <a:rPr lang="en-US" sz="1600" dirty="0"/>
                  <a:t>, fits the </a:t>
                </a:r>
                <a:r>
                  <a:rPr lang="en-US" sz="1600" dirty="0" err="1"/>
                  <a:t>bioRxiv</a:t>
                </a:r>
                <a:r>
                  <a:rPr lang="en-US" sz="1600" dirty="0"/>
                  <a:t> submission data well (Figure 14.8).</a:t>
                </a:r>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xfrm>
                <a:off x="517452" y="1369218"/>
                <a:ext cx="4380614" cy="3573655"/>
              </a:xfrm>
              <a:blipFill>
                <a:blip r:embed="rId3"/>
                <a:stretch>
                  <a:fillRect l="-557" t="-1024" r="-125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C69AFAF-6AA4-A7A5-E6EC-2773A8B21716}"/>
              </a:ext>
            </a:extLst>
          </p:cNvPr>
          <p:cNvPicPr>
            <a:picLocks noChangeAspect="1"/>
          </p:cNvPicPr>
          <p:nvPr/>
        </p:nvPicPr>
        <p:blipFill>
          <a:blip r:embed="rId4"/>
          <a:stretch>
            <a:fillRect/>
          </a:stretch>
        </p:blipFill>
        <p:spPr>
          <a:xfrm>
            <a:off x="5044146" y="1651591"/>
            <a:ext cx="3900689" cy="2358988"/>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8EBAF9E-0054-F17A-6A5E-BC4C78047EDC}"/>
                  </a:ext>
                </a:extLst>
              </p:cNvPr>
              <p:cNvSpPr txBox="1"/>
              <p:nvPr/>
            </p:nvSpPr>
            <p:spPr>
              <a:xfrm>
                <a:off x="5413568" y="4158043"/>
                <a:ext cx="3654407" cy="784830"/>
              </a:xfrm>
              <a:prstGeom prst="rect">
                <a:avLst/>
              </a:prstGeom>
              <a:noFill/>
            </p:spPr>
            <p:txBody>
              <a:bodyPr wrap="square">
                <a:spAutoFit/>
              </a:bodyPr>
              <a:lstStyle/>
              <a:p>
                <a:r>
                  <a:rPr lang="en-US" altLang="zh-CN" sz="900" dirty="0"/>
                  <a:t>Figure 14.8: Monthly submissions to the preprint server </a:t>
                </a:r>
                <a:r>
                  <a:rPr lang="en-US" altLang="zh-CN" sz="900" dirty="0" err="1"/>
                  <a:t>bioRxiv</a:t>
                </a:r>
                <a:r>
                  <a:rPr lang="en-US" altLang="zh-CN" sz="900" dirty="0"/>
                  <a:t>. The solid blue line represents the actual monthly preprint counts and the dashed black line represents an exponential fit to the data,</a:t>
                </a:r>
                <a14:m>
                  <m:oMath xmlns:m="http://schemas.openxmlformats.org/officeDocument/2006/math">
                    <m:r>
                      <a:rPr lang="en-US" altLang="zh-CN" sz="900" b="1" i="1" smtClean="0">
                        <a:latin typeface="Cambria Math" panose="02040503050406030204" pitchFamily="18" charset="0"/>
                      </a:rPr>
                      <m:t>𝒚</m:t>
                    </m:r>
                    <m:r>
                      <a:rPr lang="en-US" altLang="zh-CN" sz="900" b="1" i="1" smtClean="0">
                        <a:latin typeface="Cambria Math" panose="02040503050406030204" pitchFamily="18" charset="0"/>
                      </a:rPr>
                      <m:t>=</m:t>
                    </m:r>
                    <m:r>
                      <a:rPr lang="en-US" altLang="zh-CN" sz="900" b="1" i="1" smtClean="0">
                        <a:latin typeface="Cambria Math" panose="02040503050406030204" pitchFamily="18" charset="0"/>
                      </a:rPr>
                      <m:t>𝟔𝟎</m:t>
                    </m:r>
                    <m:r>
                      <a:rPr lang="en-US" altLang="zh-CN" sz="900" b="1" i="0" smtClean="0">
                        <a:latin typeface="Cambria Math" panose="02040503050406030204" pitchFamily="18" charset="0"/>
                      </a:rPr>
                      <m:t>𝐞𝐱𝐩</m:t>
                    </m:r>
                    <m:r>
                      <a:rPr lang="en-US" altLang="zh-CN" sz="900" b="1" i="1" smtClean="0">
                        <a:latin typeface="Cambria Math" panose="02040503050406030204" pitchFamily="18" charset="0"/>
                      </a:rPr>
                      <m:t>⁡[</m:t>
                    </m:r>
                    <m:r>
                      <a:rPr lang="en-US" altLang="zh-CN" sz="900" b="1" i="1" smtClean="0">
                        <a:latin typeface="Cambria Math" panose="02040503050406030204" pitchFamily="18" charset="0"/>
                      </a:rPr>
                      <m:t>𝟎</m:t>
                    </m:r>
                    <m:r>
                      <a:rPr lang="en-US" altLang="zh-CN" sz="900" b="1" i="1" smtClean="0">
                        <a:latin typeface="Cambria Math" panose="02040503050406030204" pitchFamily="18" charset="0"/>
                      </a:rPr>
                      <m:t>.</m:t>
                    </m:r>
                    <m:r>
                      <a:rPr lang="en-US" altLang="zh-CN" sz="900" b="1" i="1" smtClean="0">
                        <a:latin typeface="Cambria Math" panose="02040503050406030204" pitchFamily="18" charset="0"/>
                      </a:rPr>
                      <m:t>𝟕𝟕</m:t>
                    </m:r>
                    <m:r>
                      <a:rPr lang="en-US" altLang="zh-CN" sz="900" b="1" i="1" smtClean="0">
                        <a:latin typeface="Cambria Math" panose="02040503050406030204" pitchFamily="18" charset="0"/>
                      </a:rPr>
                      <m:t>(</m:t>
                    </m:r>
                    <m:r>
                      <a:rPr lang="en-US" altLang="zh-CN" sz="900" b="1" i="1" smtClean="0">
                        <a:latin typeface="Cambria Math" panose="02040503050406030204" pitchFamily="18" charset="0"/>
                      </a:rPr>
                      <m:t>𝒙</m:t>
                    </m:r>
                    <m:r>
                      <a:rPr lang="en-US" altLang="zh-CN" sz="900" b="1" i="1" smtClean="0">
                        <a:latin typeface="Cambria Math" panose="02040503050406030204" pitchFamily="18" charset="0"/>
                      </a:rPr>
                      <m:t>−</m:t>
                    </m:r>
                    <m:r>
                      <a:rPr lang="en-US" altLang="zh-CN" sz="900" b="1" i="1" smtClean="0">
                        <a:latin typeface="Cambria Math" panose="02040503050406030204" pitchFamily="18" charset="0"/>
                      </a:rPr>
                      <m:t>𝟐𝟎𝟏𝟒</m:t>
                    </m:r>
                    <m:r>
                      <a:rPr lang="en-US" altLang="zh-CN" sz="900" b="1" i="1" smtClean="0">
                        <a:latin typeface="Cambria Math" panose="02040503050406030204" pitchFamily="18" charset="0"/>
                      </a:rPr>
                      <m:t>)]</m:t>
                    </m:r>
                  </m:oMath>
                </a14:m>
                <a:r>
                  <a:rPr lang="en-US" altLang="zh-CN" sz="900" dirty="0"/>
                  <a:t>. Data source: Jordan Anaya, http://www.prepubmed.org/</a:t>
                </a:r>
                <a:endParaRPr lang="zh-CN" altLang="en-US" sz="900" dirty="0"/>
              </a:p>
            </p:txBody>
          </p:sp>
        </mc:Choice>
        <mc:Fallback>
          <p:sp>
            <p:nvSpPr>
              <p:cNvPr id="10" name="文本框 9">
                <a:extLst>
                  <a:ext uri="{FF2B5EF4-FFF2-40B4-BE49-F238E27FC236}">
                    <a16:creationId xmlns:a16="http://schemas.microsoft.com/office/drawing/2014/main" id="{68EBAF9E-0054-F17A-6A5E-BC4C78047EDC}"/>
                  </a:ext>
                </a:extLst>
              </p:cNvPr>
              <p:cNvSpPr txBox="1">
                <a:spLocks noRot="1" noChangeAspect="1" noMove="1" noResize="1" noEditPoints="1" noAdjustHandles="1" noChangeArrowheads="1" noChangeShapeType="1" noTextEdit="1"/>
              </p:cNvSpPr>
              <p:nvPr/>
            </p:nvSpPr>
            <p:spPr>
              <a:xfrm>
                <a:off x="5413568" y="4158043"/>
                <a:ext cx="3654407" cy="784830"/>
              </a:xfrm>
              <a:prstGeom prst="rect">
                <a:avLst/>
              </a:prstGeom>
              <a:blipFill>
                <a:blip r:embed="rId5"/>
                <a:stretch>
                  <a:fillRect b="-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657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75352"/>
            <a:ext cx="8012076" cy="692663"/>
          </a:xfrm>
        </p:spPr>
        <p:txBody>
          <a:bodyPr>
            <a:noAutofit/>
          </a:bodyPr>
          <a:lstStyle/>
          <a:p>
            <a:r>
              <a:rPr lang="en-US" sz="2200" dirty="0"/>
              <a:t>determining whether a dataset exhibits exponential growth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193170"/>
                <a:ext cx="4517508" cy="3774282"/>
              </a:xfrm>
            </p:spPr>
            <p:txBody>
              <a:bodyPr>
                <a:normAutofit fontScale="92500" lnSpcReduction="10000"/>
              </a:bodyPr>
              <a:lstStyle/>
              <a:p>
                <a:pPr marL="0" indent="0">
                  <a:buNone/>
                </a:pPr>
                <a:r>
                  <a:rPr lang="en-US" dirty="0"/>
                  <a:t>If the original curve is exponential, </a:t>
                </a:r>
                <a14:m>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𝑨𝒆𝒙𝒑</m:t>
                    </m:r>
                    <m:r>
                      <a:rPr lang="en-US" b="1" i="1" smtClean="0">
                        <a:latin typeface="Cambria Math" panose="02040503050406030204" pitchFamily="18" charset="0"/>
                      </a:rPr>
                      <m:t>(</m:t>
                    </m:r>
                    <m:r>
                      <a:rPr lang="en-US" b="1" i="1" smtClean="0">
                        <a:latin typeface="Cambria Math" panose="02040503050406030204" pitchFamily="18" charset="0"/>
                      </a:rPr>
                      <m:t>𝒎𝒙</m:t>
                    </m:r>
                    <m:r>
                      <a:rPr lang="en-US" b="1" i="1" smtClean="0">
                        <a:latin typeface="Cambria Math" panose="02040503050406030204" pitchFamily="18" charset="0"/>
                      </a:rPr>
                      <m:t>)</m:t>
                    </m:r>
                  </m:oMath>
                </a14:m>
                <a:r>
                  <a:rPr lang="en-US" dirty="0"/>
                  <a:t>, then a log-transformation of the y values will turn it into a linear relationship, </a:t>
                </a:r>
                <a14:m>
                  <m:oMath xmlns:m="http://schemas.openxmlformats.org/officeDocument/2006/math">
                    <m:func>
                      <m:funcPr>
                        <m:ctrlPr>
                          <a:rPr lang="en-US" b="1" i="1" smtClean="0">
                            <a:latin typeface="Cambria Math" panose="02040503050406030204" pitchFamily="18" charset="0"/>
                          </a:rPr>
                        </m:ctrlPr>
                      </m:funcPr>
                      <m:fName>
                        <m:r>
                          <a:rPr lang="en-US" b="1" i="0" smtClean="0">
                            <a:latin typeface="Cambria Math" panose="02040503050406030204" pitchFamily="18" charset="0"/>
                          </a:rPr>
                          <m:t>𝐥𝐨𝐠</m:t>
                        </m:r>
                      </m:fName>
                      <m:e>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e>
                    </m:func>
                    <m:r>
                      <a:rPr lang="en-US" b="1" i="1" smtClean="0">
                        <a:latin typeface="Cambria Math" panose="02040503050406030204" pitchFamily="18" charset="0"/>
                      </a:rPr>
                      <m:t>=</m:t>
                    </m:r>
                    <m:func>
                      <m:funcPr>
                        <m:ctrlPr>
                          <a:rPr lang="en-US" b="1" i="1" smtClean="0">
                            <a:latin typeface="Cambria Math" panose="02040503050406030204" pitchFamily="18" charset="0"/>
                          </a:rPr>
                        </m:ctrlPr>
                      </m:funcPr>
                      <m:fName>
                        <m:r>
                          <a:rPr lang="en-US" b="1" i="0" smtClean="0">
                            <a:latin typeface="Cambria Math" panose="02040503050406030204" pitchFamily="18" charset="0"/>
                          </a:rPr>
                          <m:t>𝐥𝐨𝐠</m:t>
                        </m:r>
                      </m:fName>
                      <m:e>
                        <m:d>
                          <m:dPr>
                            <m:ctrlPr>
                              <a:rPr lang="en-US" b="1" i="1" smtClean="0">
                                <a:latin typeface="Cambria Math" panose="02040503050406030204" pitchFamily="18" charset="0"/>
                              </a:rPr>
                            </m:ctrlPr>
                          </m:dPr>
                          <m:e>
                            <m:r>
                              <a:rPr lang="en-US" b="1" i="1" smtClean="0">
                                <a:latin typeface="Cambria Math" panose="02040503050406030204" pitchFamily="18" charset="0"/>
                              </a:rPr>
                              <m:t>𝑨</m:t>
                            </m:r>
                          </m:e>
                        </m:d>
                      </m:e>
                    </m:func>
                    <m:r>
                      <a:rPr lang="en-US" b="1" i="1" smtClean="0">
                        <a:latin typeface="Cambria Math" panose="02040503050406030204" pitchFamily="18" charset="0"/>
                      </a:rPr>
                      <m:t>+</m:t>
                    </m:r>
                    <m:r>
                      <a:rPr lang="en-US" b="1" i="1" smtClean="0">
                        <a:latin typeface="Cambria Math" panose="02040503050406030204" pitchFamily="18" charset="0"/>
                      </a:rPr>
                      <m:t>𝒎𝒙</m:t>
                    </m:r>
                  </m:oMath>
                </a14:m>
                <a:r>
                  <a:rPr lang="en-US" dirty="0"/>
                  <a:t>.</a:t>
                </a:r>
              </a:p>
              <a:p>
                <a:pPr marL="0" indent="0">
                  <a:buNone/>
                </a:pPr>
                <a:r>
                  <a:rPr lang="en-US" dirty="0"/>
                  <a:t>Therefore, </a:t>
                </a:r>
                <a:r>
                  <a:rPr lang="en-US" b="1" dirty="0"/>
                  <a:t>plotting the data with log-transformed y values (or equivalently, with a logarithmic y axis) and looking for a linear relationship</a:t>
                </a:r>
                <a:r>
                  <a:rPr lang="en-US" dirty="0"/>
                  <a:t> is a good way of determining whether a dataset exhibits exponential growth. </a:t>
                </a:r>
              </a:p>
              <a:p>
                <a:pPr marL="0" indent="0">
                  <a:buNone/>
                </a:pPr>
                <a:r>
                  <a:rPr lang="en-US" dirty="0"/>
                  <a:t>For the </a:t>
                </a:r>
                <a:r>
                  <a:rPr lang="en-US" dirty="0" err="1"/>
                  <a:t>bioRxiv</a:t>
                </a:r>
                <a:r>
                  <a:rPr lang="en-US" dirty="0"/>
                  <a:t> submission numbers, we indeed obtain a linear relationship when using a logarithmic y axis (Figure 14.9).</a:t>
                </a:r>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xfrm>
                <a:off x="628650" y="1193170"/>
                <a:ext cx="4517508" cy="3774282"/>
              </a:xfrm>
              <a:blipFill>
                <a:blip r:embed="rId3"/>
                <a:stretch>
                  <a:fillRect l="-1215" t="-2423" r="-675" b="-2585"/>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137D6667-CE66-B749-9DEE-F0841861C514}"/>
              </a:ext>
            </a:extLst>
          </p:cNvPr>
          <p:cNvGrpSpPr/>
          <p:nvPr/>
        </p:nvGrpSpPr>
        <p:grpSpPr>
          <a:xfrm>
            <a:off x="5146158" y="1461607"/>
            <a:ext cx="3871666" cy="3237407"/>
            <a:chOff x="5173096" y="1616149"/>
            <a:chExt cx="3871666" cy="3237407"/>
          </a:xfrm>
        </p:grpSpPr>
        <p:pic>
          <p:nvPicPr>
            <p:cNvPr id="6" name="图片 5">
              <a:extLst>
                <a:ext uri="{FF2B5EF4-FFF2-40B4-BE49-F238E27FC236}">
                  <a16:creationId xmlns:a16="http://schemas.microsoft.com/office/drawing/2014/main" id="{7429D94B-3816-DA90-3B16-7B4F7B2FC11F}"/>
                </a:ext>
              </a:extLst>
            </p:cNvPr>
            <p:cNvPicPr>
              <a:picLocks noChangeAspect="1"/>
            </p:cNvPicPr>
            <p:nvPr/>
          </p:nvPicPr>
          <p:blipFill>
            <a:blip r:embed="rId4"/>
            <a:stretch>
              <a:fillRect/>
            </a:stretch>
          </p:blipFill>
          <p:spPr>
            <a:xfrm>
              <a:off x="5173096" y="1616149"/>
              <a:ext cx="3772428" cy="2314077"/>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9723C3C-9B51-3A83-0A11-6F90C3328B7F}"/>
                    </a:ext>
                  </a:extLst>
                </p:cNvPr>
                <p:cNvSpPr txBox="1"/>
                <p:nvPr/>
              </p:nvSpPr>
              <p:spPr>
                <a:xfrm>
                  <a:off x="5177346" y="3930226"/>
                  <a:ext cx="3867416" cy="923330"/>
                </a:xfrm>
                <a:prstGeom prst="rect">
                  <a:avLst/>
                </a:prstGeom>
                <a:noFill/>
              </p:spPr>
              <p:txBody>
                <a:bodyPr wrap="square">
                  <a:spAutoFit/>
                </a:bodyPr>
                <a:lstStyle/>
                <a:p>
                  <a:r>
                    <a:rPr lang="en-US" altLang="zh-CN" sz="900" dirty="0"/>
                    <a:t>Figure 14.9: Monthly submissions to the preprint server </a:t>
                  </a:r>
                  <a:r>
                    <a:rPr lang="en-US" altLang="zh-CN" sz="900" dirty="0" err="1"/>
                    <a:t>bioRxiv</a:t>
                  </a:r>
                  <a:r>
                    <a:rPr lang="en-US" altLang="zh-CN" sz="900" dirty="0"/>
                    <a:t>, shown on a log scale. The solid blue line represents the actual monthly preprint counts, the dashed black line represents the exponential fit from Figure 14.8, and the solid black line represents a linear fit to log-transformed data, corresponding to </a:t>
                  </a:r>
                  <a14:m>
                    <m:oMath xmlns:m="http://schemas.openxmlformats.org/officeDocument/2006/math">
                      <m:r>
                        <a:rPr lang="en-US" altLang="zh-CN" sz="900" b="0" i="1" smtClean="0">
                          <a:latin typeface="Cambria Math" panose="02040503050406030204" pitchFamily="18" charset="0"/>
                        </a:rPr>
                        <m:t>𝑦</m:t>
                      </m:r>
                      <m:r>
                        <a:rPr lang="en-US" altLang="zh-CN" sz="900" b="0" i="1" smtClean="0">
                          <a:latin typeface="Cambria Math" panose="02040503050406030204" pitchFamily="18" charset="0"/>
                        </a:rPr>
                        <m:t>=43</m:t>
                      </m:r>
                      <m:r>
                        <m:rPr>
                          <m:sty m:val="p"/>
                        </m:rPr>
                        <a:rPr lang="en-US" altLang="zh-CN" sz="900" b="0" i="0" smtClean="0">
                          <a:latin typeface="Cambria Math" panose="02040503050406030204" pitchFamily="18" charset="0"/>
                        </a:rPr>
                        <m:t>exp</m:t>
                      </m:r>
                      <m:r>
                        <a:rPr lang="en-US" altLang="zh-CN" sz="900" b="0" i="1" smtClean="0">
                          <a:latin typeface="Cambria Math" panose="02040503050406030204" pitchFamily="18" charset="0"/>
                        </a:rPr>
                        <m:t>⁡[0.88(</m:t>
                      </m:r>
                      <m:r>
                        <a:rPr lang="en-US" altLang="zh-CN" sz="900" b="0" i="1" smtClean="0">
                          <a:latin typeface="Cambria Math" panose="02040503050406030204" pitchFamily="18" charset="0"/>
                        </a:rPr>
                        <m:t>𝑥</m:t>
                      </m:r>
                      <m:r>
                        <a:rPr lang="en-US" altLang="zh-CN" sz="900" b="0" i="1" smtClean="0">
                          <a:latin typeface="Cambria Math" panose="02040503050406030204" pitchFamily="18" charset="0"/>
                        </a:rPr>
                        <m:t>−2014)]</m:t>
                      </m:r>
                    </m:oMath>
                  </a14:m>
                  <a:r>
                    <a:rPr lang="en-US" altLang="zh-CN" sz="900" dirty="0"/>
                    <a:t>. Data source: Jordan Anaya, http://www.prepubmed.org/</a:t>
                  </a:r>
                  <a:endParaRPr lang="zh-CN" altLang="en-US" sz="900" dirty="0"/>
                </a:p>
              </p:txBody>
            </p:sp>
          </mc:Choice>
          <mc:Fallback>
            <p:sp>
              <p:nvSpPr>
                <p:cNvPr id="12" name="文本框 11">
                  <a:extLst>
                    <a:ext uri="{FF2B5EF4-FFF2-40B4-BE49-F238E27FC236}">
                      <a16:creationId xmlns:a16="http://schemas.microsoft.com/office/drawing/2014/main" id="{A9723C3C-9B51-3A83-0A11-6F90C3328B7F}"/>
                    </a:ext>
                  </a:extLst>
                </p:cNvPr>
                <p:cNvSpPr txBox="1">
                  <a:spLocks noRot="1" noChangeAspect="1" noMove="1" noResize="1" noEditPoints="1" noAdjustHandles="1" noChangeArrowheads="1" noChangeShapeType="1" noTextEdit="1"/>
                </p:cNvSpPr>
                <p:nvPr/>
              </p:nvSpPr>
              <p:spPr>
                <a:xfrm>
                  <a:off x="5177346" y="3930226"/>
                  <a:ext cx="3867416" cy="923330"/>
                </a:xfrm>
                <a:prstGeom prst="rect">
                  <a:avLst/>
                </a:prstGeom>
                <a:blipFill>
                  <a:blip r:embed="rId5"/>
                  <a:stretch>
                    <a:fillRect b="-197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1742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Problem of Figure 14.9</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7886700" cy="3011395"/>
          </a:xfrm>
        </p:spPr>
        <p:txBody>
          <a:bodyPr>
            <a:normAutofit fontScale="92500" lnSpcReduction="20000"/>
          </a:bodyPr>
          <a:lstStyle/>
          <a:p>
            <a:pPr marL="0" indent="0">
              <a:buNone/>
            </a:pPr>
            <a:r>
              <a:rPr lang="en-US" dirty="0"/>
              <a:t>In Figure 14.9, in addition to the actual submission counts, I am also showing the exponential fit from Figure 14.8 and a linear fit to the log-transformed data. These two fits are similar but not identical. </a:t>
            </a:r>
          </a:p>
          <a:p>
            <a:pPr marL="0" indent="0">
              <a:buNone/>
            </a:pPr>
            <a:r>
              <a:rPr lang="en-US" dirty="0"/>
              <a:t>In particular, </a:t>
            </a:r>
            <a:r>
              <a:rPr lang="en-US" b="1" dirty="0"/>
              <a:t>the slope of the dashed line seems somewhat off. The line systematically falls above the individual data points for half the time series</a:t>
            </a:r>
            <a:r>
              <a:rPr lang="en-US" dirty="0"/>
              <a:t>. This is a common problem with exponential fits: The square deviations from the data points to the fitted curve are so much larger for the largest data values than for the smallest data values that the deviations of the smallest data values contribute little to the overall sum squares that the fit minimizes. As a result, the fitted line systematically overshoots or undershoots the smallest data values. </a:t>
            </a:r>
          </a:p>
          <a:p>
            <a:pPr marL="0" indent="0">
              <a:buNone/>
            </a:pPr>
            <a:r>
              <a:rPr lang="en-US" dirty="0"/>
              <a:t>For this reason, I generally advise to avoid exponential fits and instead </a:t>
            </a:r>
            <a:r>
              <a:rPr lang="en-US" b="1" dirty="0"/>
              <a:t>use linear fits on log-transformed data</a:t>
            </a:r>
            <a:r>
              <a:rPr lang="en-US" dirty="0"/>
              <a:t>.</a:t>
            </a:r>
          </a:p>
        </p:txBody>
      </p:sp>
      <p:grpSp>
        <p:nvGrpSpPr>
          <p:cNvPr id="10" name="组合 9">
            <a:extLst>
              <a:ext uri="{FF2B5EF4-FFF2-40B4-BE49-F238E27FC236}">
                <a16:creationId xmlns:a16="http://schemas.microsoft.com/office/drawing/2014/main" id="{AF54D14A-DEF3-BC16-59E2-ECEA26247A5B}"/>
              </a:ext>
            </a:extLst>
          </p:cNvPr>
          <p:cNvGrpSpPr/>
          <p:nvPr/>
        </p:nvGrpSpPr>
        <p:grpSpPr>
          <a:xfrm>
            <a:off x="806746" y="4296685"/>
            <a:ext cx="7199792" cy="723245"/>
            <a:chOff x="806746" y="4296685"/>
            <a:chExt cx="7199792" cy="723245"/>
          </a:xfrm>
        </p:grpSpPr>
        <p:sp>
          <p:nvSpPr>
            <p:cNvPr id="8" name="文本框 7">
              <a:extLst>
                <a:ext uri="{FF2B5EF4-FFF2-40B4-BE49-F238E27FC236}">
                  <a16:creationId xmlns:a16="http://schemas.microsoft.com/office/drawing/2014/main" id="{E16C2E12-75CF-9184-F547-0C1F250C6FBD}"/>
                </a:ext>
              </a:extLst>
            </p:cNvPr>
            <p:cNvSpPr txBox="1"/>
            <p:nvPr/>
          </p:nvSpPr>
          <p:spPr>
            <a:xfrm>
              <a:off x="1311571" y="4435155"/>
              <a:ext cx="6694967" cy="584775"/>
            </a:xfrm>
            <a:prstGeom prst="rect">
              <a:avLst/>
            </a:prstGeom>
            <a:noFill/>
          </p:spPr>
          <p:txBody>
            <a:bodyPr wrap="square">
              <a:spAutoFit/>
            </a:bodyPr>
            <a:lstStyle/>
            <a:p>
              <a:r>
                <a:rPr lang="en-US" altLang="zh-CN" sz="1600" b="1" dirty="0">
                  <a:solidFill>
                    <a:srgbClr val="466069"/>
                  </a:solidFill>
                  <a:latin typeface="Arial" panose="020B0604020202020204" pitchFamily="34" charset="0"/>
                  <a:cs typeface="Arial" panose="020B0604020202020204" pitchFamily="34" charset="0"/>
                </a:rPr>
                <a:t>Remember: </a:t>
              </a:r>
              <a:r>
                <a:rPr lang="en-US" altLang="zh-CN" sz="1600" dirty="0">
                  <a:solidFill>
                    <a:srgbClr val="466069"/>
                  </a:solidFill>
                  <a:latin typeface="Arial" panose="020B0604020202020204" pitchFamily="34" charset="0"/>
                  <a:cs typeface="Arial" panose="020B0604020202020204" pitchFamily="34" charset="0"/>
                </a:rPr>
                <a:t>It is usually better to fit a straight line to transformed data than to fit a nonlinear curve to untransformed data.</a:t>
              </a:r>
              <a:endParaRPr lang="zh-CN" altLang="en-US" sz="1600" dirty="0">
                <a:solidFill>
                  <a:srgbClr val="466069"/>
                </a:solidFill>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185CECA3-B547-333B-DEE2-44BA9B738015}"/>
                </a:ext>
              </a:extLst>
            </p:cNvPr>
            <p:cNvPicPr>
              <a:picLocks noChangeAspect="1"/>
            </p:cNvPicPr>
            <p:nvPr/>
          </p:nvPicPr>
          <p:blipFill>
            <a:blip r:embed="rId3">
              <a:duotone>
                <a:schemeClr val="accent6">
                  <a:shade val="45000"/>
                  <a:satMod val="135000"/>
                </a:schemeClr>
                <a:prstClr val="white"/>
              </a:duotone>
            </a:blip>
            <a:stretch>
              <a:fillRect/>
            </a:stretch>
          </p:blipFill>
          <p:spPr>
            <a:xfrm>
              <a:off x="806746" y="4296685"/>
              <a:ext cx="504825" cy="542925"/>
            </a:xfrm>
            <a:prstGeom prst="ellipse">
              <a:avLst/>
            </a:prstGeom>
          </p:spPr>
        </p:pic>
      </p:grpSp>
    </p:spTree>
    <p:extLst>
      <p:ext uri="{BB962C8B-B14F-4D97-AF65-F5344CB8AC3E}">
        <p14:creationId xmlns:p14="http://schemas.microsoft.com/office/powerpoint/2010/main" val="290757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forms of coordinate transformations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lnSpcReduction="10000"/>
              </a:bodyPr>
              <a:lstStyle/>
              <a:p>
                <a:pPr marL="0" indent="0">
                  <a:buNone/>
                </a:pPr>
                <a:r>
                  <a:rPr lang="en-US" altLang="zh-CN" b="1" dirty="0"/>
                  <a:t>log–linear</a:t>
                </a:r>
                <a:r>
                  <a:rPr lang="en-US" altLang="zh-CN" dirty="0"/>
                  <a:t>: the y axis is logarithmic and the x axis is linear (a plot such as Figure 14.9 )</a:t>
                </a:r>
              </a:p>
              <a:p>
                <a:pPr marL="0" indent="0">
                  <a:buNone/>
                </a:pPr>
                <a:r>
                  <a:rPr lang="en-US" altLang="zh-CN" b="1" dirty="0"/>
                  <a:t>log–log</a:t>
                </a:r>
                <a:r>
                  <a:rPr lang="en-US" altLang="zh-CN" dirty="0"/>
                  <a:t>: both the y and the x axis are logarithmic, such as power laws of the form </a:t>
                </a:r>
                <a14:m>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𝜶</m:t>
                    </m:r>
                  </m:oMath>
                </a14:m>
                <a:r>
                  <a:rPr lang="en-US" altLang="zh-CN" b="1" dirty="0"/>
                  <a:t> </a:t>
                </a:r>
                <a:r>
                  <a:rPr lang="en-US" altLang="zh-CN" dirty="0"/>
                  <a:t>appear as straight lines (see Figure 8.7 for an example).</a:t>
                </a:r>
              </a:p>
              <a:p>
                <a:pPr marL="0" indent="0">
                  <a:buNone/>
                </a:pPr>
                <a:r>
                  <a:rPr lang="en-US" b="1" dirty="0"/>
                  <a:t>linear-log</a:t>
                </a:r>
                <a:r>
                  <a:rPr lang="en-US" dirty="0"/>
                  <a:t>:</a:t>
                </a:r>
                <a:r>
                  <a:rPr lang="en-US" altLang="zh-CN" dirty="0"/>
                  <a:t> y is linear and x is logarithmic, such as logarithmic relationships of the form </a:t>
                </a:r>
                <a14:m>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𝐥𝐨𝐠</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en-US" altLang="zh-CN" dirty="0"/>
                  <a:t> appear as a straight lines.</a:t>
                </a:r>
                <a:endParaRPr lang="en-US" dirty="0"/>
              </a:p>
              <a:p>
                <a:pPr marL="0" indent="0">
                  <a:buNone/>
                </a:pPr>
                <a:r>
                  <a:rPr lang="en-US" dirty="0"/>
                  <a:t>Other functional forms can be turned into linear relationships with more specialized coordinate transformations, but these three (log–linear, log–log, linear–log) cover a wide range of real-world applications.</a:t>
                </a:r>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blipFill>
                <a:blip r:embed="rId3"/>
                <a:stretch>
                  <a:fillRect l="-927" t="-3364" r="-1623" b="-2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359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75352"/>
            <a:ext cx="8012076" cy="692663"/>
          </a:xfrm>
        </p:spPr>
        <p:txBody>
          <a:bodyPr>
            <a:normAutofit/>
          </a:bodyPr>
          <a:lstStyle/>
          <a:p>
            <a:r>
              <a:rPr lang="en-US" dirty="0"/>
              <a:t>14.3 Detrending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92500"/>
          </a:bodyPr>
          <a:lstStyle/>
          <a:p>
            <a:pPr marL="0" indent="0">
              <a:buNone/>
            </a:pPr>
            <a:r>
              <a:rPr lang="en-US" dirty="0"/>
              <a:t>For any time series with a prominent long-term trend, it may be useful to </a:t>
            </a:r>
            <a:r>
              <a:rPr lang="en-US" b="1" dirty="0"/>
              <a:t>remove this trend to specifically highlight any notable deviations</a:t>
            </a:r>
            <a:r>
              <a:rPr lang="en-US" dirty="0"/>
              <a:t>. This technique is called detrending, and I will demonstrate it here with house prices. </a:t>
            </a:r>
          </a:p>
          <a:p>
            <a:pPr marL="0" indent="0">
              <a:buNone/>
            </a:pPr>
            <a:r>
              <a:rPr lang="en-US" dirty="0"/>
              <a:t>In the U.S., the mortgage lender Freddie Mac publishes a monthly index, called the Freddie Mac House Price Index, that tracks the change in house prices over time. </a:t>
            </a:r>
            <a:r>
              <a:rPr lang="en-US" b="1" dirty="0"/>
              <a:t>The index attempts to capture the state of the entire house market in a given region</a:t>
            </a:r>
            <a:r>
              <a:rPr lang="en-US" dirty="0"/>
              <a:t>, such that an increase in the index by, for example, 10% can be interpreted as an average house price increase of 10% in the respective market. The index is arbitrarily set to a value of 100 in December 2000.</a:t>
            </a:r>
          </a:p>
        </p:txBody>
      </p:sp>
    </p:spTree>
    <p:extLst>
      <p:ext uri="{BB962C8B-B14F-4D97-AF65-F5344CB8AC3E}">
        <p14:creationId xmlns:p14="http://schemas.microsoft.com/office/powerpoint/2010/main" val="2343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14 Visualizing trends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49" y="1369218"/>
            <a:ext cx="8068783" cy="3578465"/>
          </a:xfrm>
        </p:spPr>
        <p:txBody>
          <a:bodyPr>
            <a:normAutofit fontScale="92500" lnSpcReduction="10000"/>
          </a:bodyPr>
          <a:lstStyle/>
          <a:p>
            <a:pPr marL="0" indent="0">
              <a:buNone/>
            </a:pPr>
            <a:r>
              <a:rPr lang="en-US" dirty="0"/>
              <a:t>When making scatter plots (Chapter 12) or time series (Chapter 13), we are often more interested in the overarching trend of the data than in </a:t>
            </a:r>
            <a:r>
              <a:rPr lang="en-US" b="1" dirty="0"/>
              <a:t>the specific detail of where each individual data point lies</a:t>
            </a:r>
            <a:r>
              <a:rPr lang="en-US" dirty="0"/>
              <a:t>. </a:t>
            </a:r>
          </a:p>
          <a:p>
            <a:pPr marL="0" indent="0">
              <a:buNone/>
            </a:pPr>
            <a:r>
              <a:rPr lang="en-US" dirty="0"/>
              <a:t>By drawing the trend on top of or instead of the actual data points, usually in the </a:t>
            </a:r>
            <a:r>
              <a:rPr lang="en-US" b="1" dirty="0"/>
              <a:t>form of a straight or curved line</a:t>
            </a:r>
            <a:r>
              <a:rPr lang="en-US" dirty="0"/>
              <a:t>, we can create a visualization that helps the reader immediately see key features of the data. There are two fundamental </a:t>
            </a:r>
            <a:r>
              <a:rPr lang="en-US" b="1" dirty="0"/>
              <a:t>approaches to determining a trend</a:t>
            </a:r>
            <a:r>
              <a:rPr lang="en-US" dirty="0"/>
              <a:t>: We can either smooth the data by some method, such as </a:t>
            </a:r>
            <a:r>
              <a:rPr lang="en-US" b="1" dirty="0"/>
              <a:t>a moving average</a:t>
            </a:r>
            <a:r>
              <a:rPr lang="en-US" dirty="0"/>
              <a:t>, or we can </a:t>
            </a:r>
            <a:r>
              <a:rPr lang="en-US" b="1" dirty="0"/>
              <a:t>fit a curve with a defined functional form</a:t>
            </a:r>
            <a:r>
              <a:rPr lang="en-US" dirty="0"/>
              <a:t> and then draw the fitted curve. </a:t>
            </a:r>
          </a:p>
          <a:p>
            <a:pPr marL="0" indent="0">
              <a:buNone/>
            </a:pPr>
            <a:r>
              <a:rPr lang="en-US" dirty="0"/>
              <a:t>Once we have identified a trend in a dataset, it may also be useful to look specifically at deviations from the trend or to </a:t>
            </a:r>
            <a:r>
              <a:rPr lang="en-US" b="1" dirty="0"/>
              <a:t>separate the data into multiple components, including the underlying trend, any existing cyclical components, and episodic components or random noise.</a:t>
            </a:r>
          </a:p>
        </p:txBody>
      </p:sp>
    </p:spTree>
    <p:extLst>
      <p:ext uri="{BB962C8B-B14F-4D97-AF65-F5344CB8AC3E}">
        <p14:creationId xmlns:p14="http://schemas.microsoft.com/office/powerpoint/2010/main" val="3183933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altLang="zh-CN" dirty="0"/>
              <a:t>the actual house price index and its long-term trend for four select U.S. states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06312" y="1310877"/>
            <a:ext cx="4341372" cy="3774282"/>
          </a:xfrm>
        </p:spPr>
        <p:txBody>
          <a:bodyPr>
            <a:normAutofit fontScale="77500" lnSpcReduction="20000"/>
          </a:bodyPr>
          <a:lstStyle/>
          <a:p>
            <a:pPr marL="0" indent="0">
              <a:lnSpc>
                <a:spcPct val="100000"/>
              </a:lnSpc>
              <a:spcBef>
                <a:spcPts val="500"/>
              </a:spcBef>
              <a:buNone/>
            </a:pPr>
            <a:r>
              <a:rPr lang="en-US" dirty="0"/>
              <a:t>Over long periods of time, house prices tend to </a:t>
            </a:r>
            <a:r>
              <a:rPr lang="en-US" b="1" dirty="0"/>
              <a:t>display consistent annual growth</a:t>
            </a:r>
            <a:r>
              <a:rPr lang="en-US" dirty="0"/>
              <a:t>, approximately in line with inflation. However, overlaid on top of this trend are housing bubbles that lead to severe boom and bust cycles. Figure 14.10 shows the actual house price index and its long-term trend for four select U.S. states. </a:t>
            </a:r>
          </a:p>
          <a:p>
            <a:pPr marL="0" indent="0">
              <a:lnSpc>
                <a:spcPct val="100000"/>
              </a:lnSpc>
              <a:spcBef>
                <a:spcPts val="500"/>
              </a:spcBef>
              <a:buNone/>
            </a:pPr>
            <a:r>
              <a:rPr lang="en-US" sz="1800" dirty="0"/>
              <a:t>We see that between 1980 and 2017, </a:t>
            </a:r>
            <a:r>
              <a:rPr lang="en-US" sz="1800" b="1" dirty="0"/>
              <a:t>California underwent two bubbles</a:t>
            </a:r>
            <a:r>
              <a:rPr lang="en-US" sz="1800" dirty="0"/>
              <a:t>, one in 1990 and one in the mid-2000s. During the same period, </a:t>
            </a:r>
            <a:r>
              <a:rPr lang="en-US" sz="1800" b="1" dirty="0"/>
              <a:t>Nevada experienced only one bubble</a:t>
            </a:r>
            <a:r>
              <a:rPr lang="en-US" sz="1800" dirty="0"/>
              <a:t>, in the mid-2000s, and house prices in </a:t>
            </a:r>
            <a:r>
              <a:rPr lang="en-US" sz="1800" b="1" dirty="0"/>
              <a:t>Texas and West Virginia closely followed their long-term trends the entire time</a:t>
            </a:r>
            <a:r>
              <a:rPr lang="en-US" sz="1800" dirty="0"/>
              <a:t>. Because house prices tend to grow in percent increments, i.e., exponentially, I have </a:t>
            </a:r>
            <a:r>
              <a:rPr lang="en-US" sz="1800" b="1" dirty="0"/>
              <a:t>chosen a logarithmic y axis in Figure 14.10</a:t>
            </a:r>
            <a:r>
              <a:rPr lang="en-US" sz="1800" dirty="0"/>
              <a:t>. The straight lines correspond to a 4.7% annual price increase in California and a 2.8% annual price increase each in Nevada, Texas, and West Virginia.</a:t>
            </a:r>
          </a:p>
        </p:txBody>
      </p:sp>
      <p:pic>
        <p:nvPicPr>
          <p:cNvPr id="6" name="图片 5">
            <a:extLst>
              <a:ext uri="{FF2B5EF4-FFF2-40B4-BE49-F238E27FC236}">
                <a16:creationId xmlns:a16="http://schemas.microsoft.com/office/drawing/2014/main" id="{23313B4E-5B39-0A40-20AA-B5E52E632C62}"/>
              </a:ext>
            </a:extLst>
          </p:cNvPr>
          <p:cNvPicPr>
            <a:picLocks noChangeAspect="1"/>
          </p:cNvPicPr>
          <p:nvPr/>
        </p:nvPicPr>
        <p:blipFill>
          <a:blip r:embed="rId3"/>
          <a:stretch>
            <a:fillRect/>
          </a:stretch>
        </p:blipFill>
        <p:spPr>
          <a:xfrm>
            <a:off x="4970022" y="1339052"/>
            <a:ext cx="3984585" cy="2465396"/>
          </a:xfrm>
          <a:prstGeom prst="rect">
            <a:avLst/>
          </a:prstGeom>
        </p:spPr>
      </p:pic>
      <p:sp>
        <p:nvSpPr>
          <p:cNvPr id="10" name="文本框 9">
            <a:extLst>
              <a:ext uri="{FF2B5EF4-FFF2-40B4-BE49-F238E27FC236}">
                <a16:creationId xmlns:a16="http://schemas.microsoft.com/office/drawing/2014/main" id="{B856693F-C86E-55B4-762B-AF6E3F7AD1C1}"/>
              </a:ext>
            </a:extLst>
          </p:cNvPr>
          <p:cNvSpPr txBox="1"/>
          <p:nvPr/>
        </p:nvSpPr>
        <p:spPr>
          <a:xfrm>
            <a:off x="4947684" y="3910220"/>
            <a:ext cx="4196316" cy="1077218"/>
          </a:xfrm>
          <a:prstGeom prst="rect">
            <a:avLst/>
          </a:prstGeom>
          <a:noFill/>
        </p:spPr>
        <p:txBody>
          <a:bodyPr wrap="square">
            <a:spAutoFit/>
          </a:bodyPr>
          <a:lstStyle/>
          <a:p>
            <a:r>
              <a:rPr lang="en-US" altLang="zh-CN" sz="800" dirty="0"/>
              <a:t>Figure 14.10: Freddie Mac House Price Index from 1980 through 2017, for four selected states (California, Nevada, Texas, and West Virginia). The House Price Index is a unitless number that tracks relative house prices in the chosen geographic region over time. The index is scaled arbitrarily such that it equals 100 in December of the year 2000. </a:t>
            </a:r>
            <a:r>
              <a:rPr lang="en-US" altLang="zh-CN" sz="800" b="1" dirty="0"/>
              <a:t>The blue lines </a:t>
            </a:r>
            <a:r>
              <a:rPr lang="en-US" altLang="zh-CN" sz="800" dirty="0"/>
              <a:t>show the monthly fluctuations in the index and </a:t>
            </a:r>
            <a:r>
              <a:rPr lang="en-US" altLang="zh-CN" sz="800" b="1" dirty="0"/>
              <a:t>the straight gray lines </a:t>
            </a:r>
            <a:r>
              <a:rPr lang="en-US" altLang="zh-CN" sz="800" dirty="0"/>
              <a:t>show the long-term price trends in the respective states. Note that </a:t>
            </a:r>
            <a:r>
              <a:rPr lang="en-US" altLang="zh-CN" sz="800" b="1" dirty="0"/>
              <a:t>the y axes are logarithmic, so that the straight gray lines represent consistent exponential growth</a:t>
            </a:r>
            <a:r>
              <a:rPr lang="en-US" altLang="zh-CN" sz="800" dirty="0"/>
              <a:t>. Data source: Freddie Mac House Prices Index</a:t>
            </a:r>
            <a:endParaRPr lang="zh-CN" altLang="en-US" sz="800" dirty="0"/>
          </a:p>
        </p:txBody>
      </p:sp>
    </p:spTree>
    <p:extLst>
      <p:ext uri="{BB962C8B-B14F-4D97-AF65-F5344CB8AC3E}">
        <p14:creationId xmlns:p14="http://schemas.microsoft.com/office/powerpoint/2010/main" val="199383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Detrending the Figure 14.10</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32391" y="1212112"/>
            <a:ext cx="4622558" cy="3870251"/>
          </a:xfrm>
        </p:spPr>
        <p:txBody>
          <a:bodyPr>
            <a:normAutofit fontScale="70000" lnSpcReduction="20000"/>
          </a:bodyPr>
          <a:lstStyle/>
          <a:p>
            <a:pPr marL="0" indent="0">
              <a:lnSpc>
                <a:spcPct val="100000"/>
              </a:lnSpc>
              <a:spcBef>
                <a:spcPts val="500"/>
              </a:spcBef>
              <a:buNone/>
            </a:pPr>
            <a:r>
              <a:rPr lang="en-US" dirty="0"/>
              <a:t>We detrend housing prices by </a:t>
            </a:r>
            <a:r>
              <a:rPr lang="en-US" b="1" dirty="0"/>
              <a:t>dividing the actual price index at each time point by the respective value in the long-term trend</a:t>
            </a:r>
            <a:r>
              <a:rPr lang="en-US" dirty="0"/>
              <a:t>. </a:t>
            </a:r>
          </a:p>
          <a:p>
            <a:pPr marL="0" indent="0">
              <a:lnSpc>
                <a:spcPct val="100000"/>
              </a:lnSpc>
              <a:spcBef>
                <a:spcPts val="500"/>
              </a:spcBef>
              <a:buNone/>
            </a:pPr>
            <a:r>
              <a:rPr lang="en-US" dirty="0"/>
              <a:t>Visually, this division will look like we are subtracting the gray lines from the blue lines in Figure 14.10, because a division of the untransformed values is equivalent to a subtraction of the log-transformed values. </a:t>
            </a:r>
            <a:r>
              <a:rPr lang="en-US" b="1" dirty="0"/>
              <a:t>The resulting detrended house prices show the housing bubbles more clearly </a:t>
            </a:r>
            <a:r>
              <a:rPr lang="en-US" dirty="0"/>
              <a:t>(Figure 14.11), as the detrending emphasizes the unexpected movements in a time series. </a:t>
            </a:r>
          </a:p>
          <a:p>
            <a:pPr marL="0" indent="0">
              <a:lnSpc>
                <a:spcPct val="100000"/>
              </a:lnSpc>
              <a:spcBef>
                <a:spcPts val="500"/>
              </a:spcBef>
              <a:buNone/>
            </a:pPr>
            <a:r>
              <a:rPr lang="en-US" dirty="0"/>
              <a:t>For example, in the original time series, the decline in home prices in California from 1990 to about 1998 looks modest (Figure 14.10). However, during that same time period, on the basis of the long-term trend we would have expected prices to rise. Relative to the expected rise the drop in prices was substantial, amounting to 25% at the lowest point (Figure 14.11).</a:t>
            </a:r>
          </a:p>
        </p:txBody>
      </p:sp>
      <p:pic>
        <p:nvPicPr>
          <p:cNvPr id="6" name="图片 5">
            <a:extLst>
              <a:ext uri="{FF2B5EF4-FFF2-40B4-BE49-F238E27FC236}">
                <a16:creationId xmlns:a16="http://schemas.microsoft.com/office/drawing/2014/main" id="{39B60567-9143-9C51-7DD5-2A835B8C33DF}"/>
              </a:ext>
            </a:extLst>
          </p:cNvPr>
          <p:cNvPicPr>
            <a:picLocks noChangeAspect="1"/>
          </p:cNvPicPr>
          <p:nvPr/>
        </p:nvPicPr>
        <p:blipFill>
          <a:blip r:embed="rId3"/>
          <a:stretch>
            <a:fillRect/>
          </a:stretch>
        </p:blipFill>
        <p:spPr>
          <a:xfrm>
            <a:off x="5167423" y="1268015"/>
            <a:ext cx="3864102" cy="2358276"/>
          </a:xfrm>
          <a:prstGeom prst="rect">
            <a:avLst/>
          </a:prstGeom>
        </p:spPr>
      </p:pic>
      <p:sp>
        <p:nvSpPr>
          <p:cNvPr id="10" name="文本框 9">
            <a:extLst>
              <a:ext uri="{FF2B5EF4-FFF2-40B4-BE49-F238E27FC236}">
                <a16:creationId xmlns:a16="http://schemas.microsoft.com/office/drawing/2014/main" id="{50841B11-E833-0DC0-96DB-544A2DF602BE}"/>
              </a:ext>
            </a:extLst>
          </p:cNvPr>
          <p:cNvSpPr txBox="1"/>
          <p:nvPr/>
        </p:nvSpPr>
        <p:spPr>
          <a:xfrm>
            <a:off x="5167423" y="3784731"/>
            <a:ext cx="3997372" cy="1200329"/>
          </a:xfrm>
          <a:prstGeom prst="rect">
            <a:avLst/>
          </a:prstGeom>
          <a:noFill/>
        </p:spPr>
        <p:txBody>
          <a:bodyPr wrap="square">
            <a:spAutoFit/>
          </a:bodyPr>
          <a:lstStyle/>
          <a:p>
            <a:r>
              <a:rPr lang="en-US" altLang="zh-CN" sz="800" dirty="0"/>
              <a:t>Figure 14.11: Detrended version of the Freddie Mac House Price Index shown in Figure 14.10. The detrended index was calculated by dividing the actual index (blue lines in Figure 14.10) by the expected value based on the long-term trend (straight gray lines in Figure 14.10). This visualization shows that California experienced two housing bubbles, around 1990 and in the mid-2000s, identifiable from a rapid rise and subsequent decline in the actual housing prices relative to what would have been expected from the long-term trend. Similarly, Nevada experienced one housing bubble, in the mid-2000s, and neither Texas nor West Virginia experienced much of a bubble at all. Data source: Freddie Mac House Prices Index</a:t>
            </a:r>
            <a:endParaRPr lang="zh-CN" altLang="en-US" sz="800" dirty="0"/>
          </a:p>
        </p:txBody>
      </p:sp>
    </p:spTree>
    <p:extLst>
      <p:ext uri="{BB962C8B-B14F-4D97-AF65-F5344CB8AC3E}">
        <p14:creationId xmlns:p14="http://schemas.microsoft.com/office/powerpoint/2010/main" val="689979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Time-series decomposition</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886700" cy="3500493"/>
          </a:xfrm>
        </p:spPr>
        <p:txBody>
          <a:bodyPr>
            <a:normAutofit fontScale="85000" lnSpcReduction="20000"/>
          </a:bodyPr>
          <a:lstStyle/>
          <a:p>
            <a:pPr marL="0" indent="0">
              <a:buNone/>
            </a:pPr>
            <a:r>
              <a:rPr lang="en-US" dirty="0"/>
              <a:t>Beyond simple detrending, we can also separate a time series into multiple distinct components, such that their sum recovers the original time series. In general, in addition to a long-term trend, there are three distinct components that may shape a time series. </a:t>
            </a:r>
          </a:p>
          <a:p>
            <a:pPr marL="0" indent="0">
              <a:buNone/>
            </a:pPr>
            <a:r>
              <a:rPr lang="en-US" dirty="0"/>
              <a:t>First, there is </a:t>
            </a:r>
            <a:r>
              <a:rPr lang="en-US" b="1" dirty="0"/>
              <a:t>random noise</a:t>
            </a:r>
            <a:r>
              <a:rPr lang="en-US" dirty="0"/>
              <a:t>, which causes small, erratic movements up and down. This noise is visible in all the time series shown in this chapter, but maybe the most clearly in Figure 14.9. </a:t>
            </a:r>
          </a:p>
          <a:p>
            <a:pPr marL="0" indent="0">
              <a:buNone/>
            </a:pPr>
            <a:r>
              <a:rPr lang="en-US" dirty="0"/>
              <a:t>Second, there can be </a:t>
            </a:r>
            <a:r>
              <a:rPr lang="en-US" b="1" dirty="0"/>
              <a:t>unique external events that leave their mark in the time series</a:t>
            </a:r>
            <a:r>
              <a:rPr lang="en-US" dirty="0"/>
              <a:t>, such as the distinct housing bubbles seen in Figure 14.10.</a:t>
            </a:r>
          </a:p>
          <a:p>
            <a:pPr marL="0" indent="0">
              <a:buNone/>
            </a:pPr>
            <a:r>
              <a:rPr lang="en-US" dirty="0"/>
              <a:t>Third, there can be </a:t>
            </a:r>
            <a:r>
              <a:rPr lang="en-US" b="1" dirty="0"/>
              <a:t>cyclical variations</a:t>
            </a:r>
            <a:r>
              <a:rPr lang="en-US" dirty="0"/>
              <a:t>. For example, outside temperatures show daily cyclical variations. The highest temperatures are reached in the early afternoon and the lowest temperatures in the early morning. Outside temperatures also show yearly cyclical variations. They tend to rise in the spring, reach their maximum in the summer, and then decline in fall and reach their minimum in the winter.</a:t>
            </a:r>
          </a:p>
        </p:txBody>
      </p:sp>
    </p:spTree>
    <p:extLst>
      <p:ext uri="{BB962C8B-B14F-4D97-AF65-F5344CB8AC3E}">
        <p14:creationId xmlns:p14="http://schemas.microsoft.com/office/powerpoint/2010/main" val="204084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Changes in CO2 abundance over time</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67834" y="1268015"/>
            <a:ext cx="4779640" cy="3771818"/>
          </a:xfrm>
        </p:spPr>
        <p:txBody>
          <a:bodyPr>
            <a:normAutofit fontScale="70000" lnSpcReduction="20000"/>
          </a:bodyPr>
          <a:lstStyle/>
          <a:p>
            <a:pPr marL="0" indent="0">
              <a:lnSpc>
                <a:spcPct val="100000"/>
              </a:lnSpc>
              <a:spcBef>
                <a:spcPts val="500"/>
              </a:spcBef>
              <a:buNone/>
            </a:pPr>
            <a:r>
              <a:rPr lang="en-US" dirty="0"/>
              <a:t>To demonstrate the concept of distinct time-series components, </a:t>
            </a:r>
            <a:r>
              <a:rPr lang="en-US" b="1" dirty="0"/>
              <a:t>I will here decompose the Keeling curve</a:t>
            </a:r>
            <a:r>
              <a:rPr lang="en-US" dirty="0"/>
              <a:t>, which shows changes in CO2 abundance over time (Figure 14.12). CO2 is measured in parts per million (ppm). </a:t>
            </a:r>
          </a:p>
          <a:p>
            <a:pPr marL="0" indent="0">
              <a:lnSpc>
                <a:spcPct val="100000"/>
              </a:lnSpc>
              <a:spcBef>
                <a:spcPts val="500"/>
              </a:spcBef>
              <a:buNone/>
            </a:pPr>
            <a:r>
              <a:rPr lang="en-US" dirty="0"/>
              <a:t>We see </a:t>
            </a:r>
            <a:r>
              <a:rPr lang="en-US" b="1" dirty="0"/>
              <a:t>a long-term increase in CO2 abundance that is slightly faster than linear</a:t>
            </a:r>
            <a:r>
              <a:rPr lang="en-US" dirty="0"/>
              <a:t>, from below 325 ppm in the 1960s to above 400 in the second decade of the 21st century (Figure 14.12). </a:t>
            </a:r>
          </a:p>
          <a:p>
            <a:pPr marL="0" indent="0">
              <a:lnSpc>
                <a:spcPct val="100000"/>
              </a:lnSpc>
              <a:spcBef>
                <a:spcPts val="500"/>
              </a:spcBef>
              <a:buNone/>
            </a:pPr>
            <a:r>
              <a:rPr lang="en-US" dirty="0"/>
              <a:t>CO2 abundance also </a:t>
            </a:r>
            <a:r>
              <a:rPr lang="en-US" b="1" dirty="0"/>
              <a:t>fluctuates </a:t>
            </a:r>
            <a:r>
              <a:rPr lang="en-US" b="1" dirty="0" err="1"/>
              <a:t>anually</a:t>
            </a:r>
            <a:r>
              <a:rPr lang="en-US" dirty="0"/>
              <a:t>, following a consistent up-and-down pattern overlaid on top of the overall increase. The annual fluctuation are driven by plant growth in the northern hemisphere. Plants consume CO2 during photosynthesis. Because most of the globe’s land masses are located in the northern hemisphere, and plant growth is most active in the spring and summer, we see an annual global decline in atmospheric CO2 that coincides with the summer months in the northern hemisphere.</a:t>
            </a:r>
          </a:p>
        </p:txBody>
      </p:sp>
      <p:pic>
        <p:nvPicPr>
          <p:cNvPr id="6" name="图片 5">
            <a:extLst>
              <a:ext uri="{FF2B5EF4-FFF2-40B4-BE49-F238E27FC236}">
                <a16:creationId xmlns:a16="http://schemas.microsoft.com/office/drawing/2014/main" id="{4B5A9266-48FC-AD7A-754C-552D078EE614}"/>
              </a:ext>
            </a:extLst>
          </p:cNvPr>
          <p:cNvPicPr>
            <a:picLocks noChangeAspect="1"/>
          </p:cNvPicPr>
          <p:nvPr/>
        </p:nvPicPr>
        <p:blipFill>
          <a:blip r:embed="rId3"/>
          <a:stretch>
            <a:fillRect/>
          </a:stretch>
        </p:blipFill>
        <p:spPr>
          <a:xfrm>
            <a:off x="5344633" y="1378280"/>
            <a:ext cx="3428333" cy="2090316"/>
          </a:xfrm>
          <a:prstGeom prst="rect">
            <a:avLst/>
          </a:prstGeom>
        </p:spPr>
      </p:pic>
      <p:sp>
        <p:nvSpPr>
          <p:cNvPr id="10" name="文本框 9">
            <a:extLst>
              <a:ext uri="{FF2B5EF4-FFF2-40B4-BE49-F238E27FC236}">
                <a16:creationId xmlns:a16="http://schemas.microsoft.com/office/drawing/2014/main" id="{5CE649BF-9210-B9AC-D0B8-487ACAE6E1BB}"/>
              </a:ext>
            </a:extLst>
          </p:cNvPr>
          <p:cNvSpPr txBox="1"/>
          <p:nvPr/>
        </p:nvSpPr>
        <p:spPr>
          <a:xfrm>
            <a:off x="5413777" y="3578861"/>
            <a:ext cx="3428333" cy="1477328"/>
          </a:xfrm>
          <a:prstGeom prst="rect">
            <a:avLst/>
          </a:prstGeom>
          <a:noFill/>
        </p:spPr>
        <p:txBody>
          <a:bodyPr wrap="square">
            <a:spAutoFit/>
          </a:bodyPr>
          <a:lstStyle/>
          <a:p>
            <a:r>
              <a:rPr lang="en-US" altLang="zh-CN" sz="900" dirty="0"/>
              <a:t>Figure 14.12: The Keeling curve. The Keeling curve shows the change of CO2 abundance in the atmosphere over time. Since 1958, CO2 abundance has been continuously monitored at the Mauna Loa Observatory in Hawaii, initially under the direction of Charles Keeling. Shown here are monthly average CO2 readings, expressed in parts per million (ppm). The CO2 readings fluctuate </a:t>
            </a:r>
            <a:r>
              <a:rPr lang="en-US" altLang="zh-CN" sz="900" dirty="0" err="1"/>
              <a:t>anually</a:t>
            </a:r>
            <a:r>
              <a:rPr lang="en-US" altLang="zh-CN" sz="900" dirty="0"/>
              <a:t> with the seasons but show a consistent long-term trend of increase. Data source: Dr. Pieter Tans, NOAA/ESRL, and Dr. Ralph Keeling, Scripps Institution of Oceanography</a:t>
            </a:r>
            <a:endParaRPr lang="zh-CN" altLang="en-US" sz="900" dirty="0"/>
          </a:p>
        </p:txBody>
      </p:sp>
    </p:spTree>
    <p:extLst>
      <p:ext uri="{BB962C8B-B14F-4D97-AF65-F5344CB8AC3E}">
        <p14:creationId xmlns:p14="http://schemas.microsoft.com/office/powerpoint/2010/main" val="66315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Decompose the Keeling curve by STL</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7886700" cy="3479228"/>
          </a:xfrm>
        </p:spPr>
        <p:txBody>
          <a:bodyPr>
            <a:normAutofit fontScale="77500" lnSpcReduction="20000"/>
          </a:bodyPr>
          <a:lstStyle/>
          <a:p>
            <a:pPr marL="0" indent="0">
              <a:buNone/>
            </a:pPr>
            <a:r>
              <a:rPr lang="en-US" dirty="0"/>
              <a:t>We can decompose the Keeling curve into its </a:t>
            </a:r>
            <a:r>
              <a:rPr lang="en-US" b="1" dirty="0"/>
              <a:t>long-term trend</a:t>
            </a:r>
            <a:r>
              <a:rPr lang="en-US" dirty="0"/>
              <a:t>, </a:t>
            </a:r>
            <a:r>
              <a:rPr lang="en-US" b="1" dirty="0"/>
              <a:t>seasonal fluctuations</a:t>
            </a:r>
            <a:r>
              <a:rPr lang="en-US" dirty="0"/>
              <a:t>, and</a:t>
            </a:r>
            <a:r>
              <a:rPr lang="en-US" b="1" dirty="0"/>
              <a:t> remainder</a:t>
            </a:r>
            <a:r>
              <a:rPr lang="en-US" dirty="0"/>
              <a:t> (Figure 14.13). The specific method I am using here is called </a:t>
            </a:r>
            <a:r>
              <a:rPr lang="en-US" b="1" dirty="0"/>
              <a:t>STL</a:t>
            </a:r>
            <a:r>
              <a:rPr lang="en-US" dirty="0"/>
              <a:t> (</a:t>
            </a:r>
            <a:r>
              <a:rPr lang="en-US" b="1" dirty="0"/>
              <a:t>Seasonal decomposition of Time series by LOESS</a:t>
            </a:r>
            <a:r>
              <a:rPr lang="en-US" dirty="0"/>
              <a:t>, R. B. Cleveland et al. (1990)), but there are many other methods that achieve similar goals. </a:t>
            </a:r>
          </a:p>
          <a:p>
            <a:pPr marL="0" indent="0">
              <a:buNone/>
            </a:pPr>
            <a:r>
              <a:rPr lang="en-US" dirty="0"/>
              <a:t>The decomposition shows that over the last three decades, CO2 abundance has increased by over 50 ppm. By comparison, </a:t>
            </a:r>
            <a:r>
              <a:rPr lang="en-US" b="1" dirty="0"/>
              <a:t>seasonal fluctuations </a:t>
            </a:r>
            <a:r>
              <a:rPr lang="en-US" dirty="0"/>
              <a:t>amount to less than 8 ppm (they never cause an increase or a decrease in more than 4 ppm relative to the long-term trend), and the </a:t>
            </a:r>
            <a:r>
              <a:rPr lang="en-US" b="1" dirty="0"/>
              <a:t>remainder</a:t>
            </a:r>
            <a:r>
              <a:rPr lang="en-US" dirty="0"/>
              <a:t> amounts to less than 1.6 ppm (Figure 14.13).</a:t>
            </a:r>
          </a:p>
          <a:p>
            <a:pPr marL="0" indent="0">
              <a:buNone/>
            </a:pPr>
            <a:r>
              <a:rPr lang="en-US" dirty="0"/>
              <a:t> </a:t>
            </a:r>
            <a:r>
              <a:rPr lang="en-US" b="1" dirty="0"/>
              <a:t>The remainder is the difference between the actual readings and the sum of the long-term trend and the seasonal fluctuations</a:t>
            </a:r>
            <a:r>
              <a:rPr lang="en-US" dirty="0"/>
              <a:t>, and here it corresponds to random noise in the monthly CO2 readings. </a:t>
            </a:r>
          </a:p>
          <a:p>
            <a:pPr marL="0" indent="0">
              <a:buNone/>
            </a:pPr>
            <a:r>
              <a:rPr lang="en-US" dirty="0"/>
              <a:t>More generally, however, </a:t>
            </a:r>
            <a:r>
              <a:rPr lang="en-US" b="1" dirty="0"/>
              <a:t>the remainder could also capture unique external events</a:t>
            </a:r>
            <a:r>
              <a:rPr lang="en-US" dirty="0"/>
              <a:t>. For example, if a massive volcano </a:t>
            </a:r>
            <a:r>
              <a:rPr lang="en-US" dirty="0" err="1"/>
              <a:t>erruption</a:t>
            </a:r>
            <a:r>
              <a:rPr lang="en-US" dirty="0"/>
              <a:t> released substantial amounts of CO2, such an event might be visible as a sudden spike in the remainder. Figure 14.13 shows that no such unique external events have had a major effect on the Keeling curve in recent decades.</a:t>
            </a:r>
          </a:p>
        </p:txBody>
      </p:sp>
    </p:spTree>
    <p:extLst>
      <p:ext uri="{BB962C8B-B14F-4D97-AF65-F5344CB8AC3E}">
        <p14:creationId xmlns:p14="http://schemas.microsoft.com/office/powerpoint/2010/main" val="1576526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pic>
        <p:nvPicPr>
          <p:cNvPr id="12" name="图片 11">
            <a:extLst>
              <a:ext uri="{FF2B5EF4-FFF2-40B4-BE49-F238E27FC236}">
                <a16:creationId xmlns:a16="http://schemas.microsoft.com/office/drawing/2014/main" id="{9B44CC1D-78C8-6CA7-8FD7-3D21C92813E6}"/>
              </a:ext>
            </a:extLst>
          </p:cNvPr>
          <p:cNvPicPr>
            <a:picLocks noChangeAspect="1"/>
          </p:cNvPicPr>
          <p:nvPr/>
        </p:nvPicPr>
        <p:blipFill rotWithShape="1">
          <a:blip r:embed="rId3"/>
          <a:srcRect t="2437"/>
          <a:stretch/>
        </p:blipFill>
        <p:spPr>
          <a:xfrm>
            <a:off x="2353405" y="482010"/>
            <a:ext cx="4295797" cy="3690382"/>
          </a:xfrm>
          <a:prstGeom prst="rect">
            <a:avLst/>
          </a:prstGeom>
        </p:spPr>
      </p:pic>
      <p:sp>
        <p:nvSpPr>
          <p:cNvPr id="16" name="文本框 15">
            <a:extLst>
              <a:ext uri="{FF2B5EF4-FFF2-40B4-BE49-F238E27FC236}">
                <a16:creationId xmlns:a16="http://schemas.microsoft.com/office/drawing/2014/main" id="{256F0856-4405-081B-EF93-347BDFFC5204}"/>
              </a:ext>
            </a:extLst>
          </p:cNvPr>
          <p:cNvSpPr txBox="1"/>
          <p:nvPr/>
        </p:nvSpPr>
        <p:spPr>
          <a:xfrm>
            <a:off x="1211318" y="4172392"/>
            <a:ext cx="6721363" cy="861774"/>
          </a:xfrm>
          <a:prstGeom prst="rect">
            <a:avLst/>
          </a:prstGeom>
          <a:noFill/>
        </p:spPr>
        <p:txBody>
          <a:bodyPr wrap="square">
            <a:spAutoFit/>
          </a:bodyPr>
          <a:lstStyle/>
          <a:p>
            <a:r>
              <a:rPr lang="en-US" altLang="zh-CN" sz="1000" dirty="0"/>
              <a:t>Figure 14.13: Time-series decomposition of the Keeling curve, showing the monthly average (as in Figure 14.12), the long-term trend, seasonal fluctuations, and the remainder. The </a:t>
            </a:r>
            <a:r>
              <a:rPr lang="en-US" altLang="zh-CN" sz="1000" b="1" dirty="0"/>
              <a:t>remainder</a:t>
            </a:r>
            <a:r>
              <a:rPr lang="en-US" altLang="zh-CN" sz="1000" dirty="0"/>
              <a:t> is the difference between the actual readings and the sum of the long-term trend and the seasonal fluctuations, and it represents random noise. I have zoomed into the most recent 30 years of data to more clearly show the shape of the annual fluctuations. Data source: Dr. Pieter Tans, NOAA/ESRL, and Dr. Ralph Keeling, Scripps Institution of Oceanography</a:t>
            </a:r>
            <a:endParaRPr lang="zh-CN" altLang="en-US" sz="1000" dirty="0"/>
          </a:p>
        </p:txBody>
      </p:sp>
    </p:spTree>
    <p:extLst>
      <p:ext uri="{BB962C8B-B14F-4D97-AF65-F5344CB8AC3E}">
        <p14:creationId xmlns:p14="http://schemas.microsoft.com/office/powerpoint/2010/main" val="3705026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9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14.1 Smoothing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53556" y="1192010"/>
            <a:ext cx="4684751" cy="3861999"/>
          </a:xfrm>
        </p:spPr>
        <p:txBody>
          <a:bodyPr>
            <a:normAutofit fontScale="92500" lnSpcReduction="10000"/>
          </a:bodyPr>
          <a:lstStyle/>
          <a:p>
            <a:pPr marL="0" indent="0">
              <a:buNone/>
            </a:pPr>
            <a:r>
              <a:rPr lang="en-US" dirty="0"/>
              <a:t>Let us consider a </a:t>
            </a:r>
            <a:r>
              <a:rPr lang="en-US" b="1" dirty="0"/>
              <a:t>time series of the Dow Jones Industrial Average </a:t>
            </a:r>
            <a:r>
              <a:rPr lang="en-US" dirty="0"/>
              <a:t>(Dow Jones for short), a stock-market index representing the price of 30 large, publicly owned U.S. companies. Specifically, we will </a:t>
            </a:r>
            <a:r>
              <a:rPr lang="en-US" b="1" dirty="0"/>
              <a:t>look at the year 2009</a:t>
            </a:r>
            <a:r>
              <a:rPr lang="en-US" dirty="0"/>
              <a:t>, right after the 2008 crash (Figure 14.1). </a:t>
            </a:r>
          </a:p>
          <a:p>
            <a:pPr marL="0" indent="0">
              <a:buNone/>
            </a:pPr>
            <a:r>
              <a:rPr lang="en-US" dirty="0"/>
              <a:t>During the tail end of the crash, in the first three months of the year 2009, the market lost over 2400 points (~27%). Then it slowly recovered for the remainder of the year. How can we </a:t>
            </a:r>
            <a:r>
              <a:rPr lang="en-US" b="1" dirty="0"/>
              <a:t>visualize these longer-term trends </a:t>
            </a:r>
            <a:r>
              <a:rPr lang="en-US" dirty="0"/>
              <a:t>while </a:t>
            </a:r>
            <a:r>
              <a:rPr lang="en-US" b="1" dirty="0"/>
              <a:t>de-emphasizing</a:t>
            </a:r>
            <a:r>
              <a:rPr lang="en-US" dirty="0"/>
              <a:t> the less important </a:t>
            </a:r>
            <a:r>
              <a:rPr lang="en-US" b="1" dirty="0"/>
              <a:t>short-term fluctuations</a:t>
            </a:r>
            <a:r>
              <a:rPr lang="en-US" dirty="0"/>
              <a:t>?</a:t>
            </a:r>
          </a:p>
        </p:txBody>
      </p:sp>
      <p:grpSp>
        <p:nvGrpSpPr>
          <p:cNvPr id="11" name="组合 10">
            <a:extLst>
              <a:ext uri="{FF2B5EF4-FFF2-40B4-BE49-F238E27FC236}">
                <a16:creationId xmlns:a16="http://schemas.microsoft.com/office/drawing/2014/main" id="{785CED7D-8C29-40BB-047B-BEA4A2AD6081}"/>
              </a:ext>
            </a:extLst>
          </p:cNvPr>
          <p:cNvGrpSpPr/>
          <p:nvPr/>
        </p:nvGrpSpPr>
        <p:grpSpPr>
          <a:xfrm>
            <a:off x="5296123" y="1707300"/>
            <a:ext cx="3657599" cy="2459290"/>
            <a:chOff x="5238307" y="1487560"/>
            <a:chExt cx="3657599" cy="2459290"/>
          </a:xfrm>
        </p:grpSpPr>
        <p:pic>
          <p:nvPicPr>
            <p:cNvPr id="6" name="图片 5">
              <a:extLst>
                <a:ext uri="{FF2B5EF4-FFF2-40B4-BE49-F238E27FC236}">
                  <a16:creationId xmlns:a16="http://schemas.microsoft.com/office/drawing/2014/main" id="{D4960EC0-C321-5AAC-23C3-8893BE340A18}"/>
                </a:ext>
              </a:extLst>
            </p:cNvPr>
            <p:cNvPicPr>
              <a:picLocks noChangeAspect="1"/>
            </p:cNvPicPr>
            <p:nvPr/>
          </p:nvPicPr>
          <p:blipFill>
            <a:blip r:embed="rId3"/>
            <a:stretch>
              <a:fillRect/>
            </a:stretch>
          </p:blipFill>
          <p:spPr>
            <a:xfrm>
              <a:off x="5238307" y="1487560"/>
              <a:ext cx="3657599" cy="1870413"/>
            </a:xfrm>
            <a:prstGeom prst="rect">
              <a:avLst/>
            </a:prstGeom>
          </p:spPr>
        </p:pic>
        <p:sp>
          <p:nvSpPr>
            <p:cNvPr id="10" name="文本框 9">
              <a:extLst>
                <a:ext uri="{FF2B5EF4-FFF2-40B4-BE49-F238E27FC236}">
                  <a16:creationId xmlns:a16="http://schemas.microsoft.com/office/drawing/2014/main" id="{0FF71630-AA38-0D0E-A7A7-F2A14D302CA9}"/>
                </a:ext>
              </a:extLst>
            </p:cNvPr>
            <p:cNvSpPr txBox="1"/>
            <p:nvPr/>
          </p:nvSpPr>
          <p:spPr>
            <a:xfrm>
              <a:off x="5466906" y="3577518"/>
              <a:ext cx="3271284" cy="369332"/>
            </a:xfrm>
            <a:prstGeom prst="rect">
              <a:avLst/>
            </a:prstGeom>
            <a:noFill/>
          </p:spPr>
          <p:txBody>
            <a:bodyPr wrap="square">
              <a:spAutoFit/>
            </a:bodyPr>
            <a:lstStyle/>
            <a:p>
              <a:r>
                <a:rPr lang="en-US" altLang="zh-CN" sz="900" dirty="0"/>
                <a:t>Figure 14.1: Daily closing values of the Dow Jones Industrial Average for the year 2009. Data source: Yahoo! Finance</a:t>
              </a:r>
              <a:endParaRPr lang="zh-CN" altLang="en-US" sz="900" dirty="0"/>
            </a:p>
          </p:txBody>
        </p:sp>
      </p:grpSp>
    </p:spTree>
    <p:extLst>
      <p:ext uri="{BB962C8B-B14F-4D97-AF65-F5344CB8AC3E}">
        <p14:creationId xmlns:p14="http://schemas.microsoft.com/office/powerpoint/2010/main" val="55836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a:bodyPr>
          <a:lstStyle/>
          <a:p>
            <a:r>
              <a:rPr lang="en-US" altLang="zh-CN" sz="2500" dirty="0"/>
              <a:t>A</a:t>
            </a:r>
            <a:r>
              <a:rPr lang="en-US" sz="2500" dirty="0"/>
              <a:t> way to smooth </a:t>
            </a:r>
            <a:r>
              <a:rPr lang="en-US" altLang="zh-CN" sz="2500" dirty="0"/>
              <a:t>—— </a:t>
            </a:r>
            <a:r>
              <a:rPr lang="en-US" altLang="zh-CN" sz="2500" b="1" dirty="0"/>
              <a:t>calculating</a:t>
            </a:r>
            <a:r>
              <a:rPr lang="en-US" altLang="zh-CN" sz="2500" dirty="0"/>
              <a:t> m</a:t>
            </a:r>
            <a:r>
              <a:rPr lang="en-US" sz="2500" dirty="0"/>
              <a:t>oving averages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7886700" cy="3528846"/>
          </a:xfrm>
        </p:spPr>
        <p:txBody>
          <a:bodyPr>
            <a:normAutofit lnSpcReduction="10000"/>
          </a:bodyPr>
          <a:lstStyle/>
          <a:p>
            <a:pPr marL="0" indent="0">
              <a:buNone/>
            </a:pPr>
            <a:r>
              <a:rPr lang="en-US" dirty="0"/>
              <a:t>In statistical terms, we are looking for a way to smooth the stock-market time series. The act of smoothing produces a function that captures key patterns in the data while removing irrelevant minor detail or noise. </a:t>
            </a:r>
          </a:p>
          <a:p>
            <a:pPr marL="0" indent="0">
              <a:buNone/>
            </a:pPr>
            <a:r>
              <a:rPr lang="en-US" dirty="0"/>
              <a:t>Financial analysts usually smooth stock-market data by </a:t>
            </a:r>
            <a:r>
              <a:rPr lang="en-US" b="1" dirty="0"/>
              <a:t>calculating moving averages</a:t>
            </a:r>
            <a:r>
              <a:rPr lang="en-US" dirty="0"/>
              <a:t>. To generate a moving average, we take a time window, say the first 20 days in the time series, calculate the average price over these 20 days, then move the time window by one day, so it now spans the 2nd to 21st day, calculate the average over these 20 days, move the time window again, and so on. The result is a new time series consisting of a sequence of averaged prices.</a:t>
            </a:r>
          </a:p>
        </p:txBody>
      </p:sp>
    </p:spTree>
    <p:extLst>
      <p:ext uri="{BB962C8B-B14F-4D97-AF65-F5344CB8AC3E}">
        <p14:creationId xmlns:p14="http://schemas.microsoft.com/office/powerpoint/2010/main" val="418410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A decision</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5237" y="1369219"/>
            <a:ext cx="4708894" cy="3646656"/>
          </a:xfrm>
        </p:spPr>
        <p:txBody>
          <a:bodyPr>
            <a:normAutofit fontScale="92500" lnSpcReduction="10000"/>
          </a:bodyPr>
          <a:lstStyle/>
          <a:p>
            <a:pPr marL="0" indent="0">
              <a:buNone/>
            </a:pPr>
            <a:r>
              <a:rPr lang="en-US" dirty="0"/>
              <a:t>To plot this sequence of moving averages, we need to </a:t>
            </a:r>
            <a:r>
              <a:rPr lang="en-US" b="1" dirty="0"/>
              <a:t>decide which specific time point to associate with the average for each time window</a:t>
            </a:r>
            <a:r>
              <a:rPr lang="en-US" dirty="0"/>
              <a:t>. </a:t>
            </a:r>
          </a:p>
          <a:p>
            <a:pPr marL="0" indent="0">
              <a:buNone/>
            </a:pPr>
            <a:r>
              <a:rPr lang="en-US" dirty="0"/>
              <a:t>Financial analysts often plot each average at the end of its respective time window. This choice results in curves that lag the original data (Figure 14.2a), with more severe lags corresponding to larger averaging time windows. </a:t>
            </a:r>
          </a:p>
          <a:p>
            <a:pPr marL="0" indent="0">
              <a:buNone/>
            </a:pPr>
            <a:r>
              <a:rPr lang="en-US" dirty="0"/>
              <a:t>Statisticians plot the average at the center of the time window, which results in a curve that overlays perfectly on the original data (Figure 14.2b).</a:t>
            </a:r>
          </a:p>
        </p:txBody>
      </p:sp>
      <p:grpSp>
        <p:nvGrpSpPr>
          <p:cNvPr id="11" name="组合 10">
            <a:extLst>
              <a:ext uri="{FF2B5EF4-FFF2-40B4-BE49-F238E27FC236}">
                <a16:creationId xmlns:a16="http://schemas.microsoft.com/office/drawing/2014/main" id="{B716E9C1-6B39-906A-D716-9B0A84D1971E}"/>
              </a:ext>
            </a:extLst>
          </p:cNvPr>
          <p:cNvGrpSpPr/>
          <p:nvPr/>
        </p:nvGrpSpPr>
        <p:grpSpPr>
          <a:xfrm>
            <a:off x="5410964" y="508128"/>
            <a:ext cx="3670448" cy="4635372"/>
            <a:chOff x="5410964" y="508128"/>
            <a:chExt cx="3670448" cy="4635372"/>
          </a:xfrm>
        </p:grpSpPr>
        <p:pic>
          <p:nvPicPr>
            <p:cNvPr id="6" name="图片 5">
              <a:extLst>
                <a:ext uri="{FF2B5EF4-FFF2-40B4-BE49-F238E27FC236}">
                  <a16:creationId xmlns:a16="http://schemas.microsoft.com/office/drawing/2014/main" id="{67062F57-C5C8-2860-CBCE-92BA526666DC}"/>
                </a:ext>
              </a:extLst>
            </p:cNvPr>
            <p:cNvPicPr>
              <a:picLocks noChangeAspect="1"/>
            </p:cNvPicPr>
            <p:nvPr/>
          </p:nvPicPr>
          <p:blipFill>
            <a:blip r:embed="rId3"/>
            <a:stretch>
              <a:fillRect/>
            </a:stretch>
          </p:blipFill>
          <p:spPr>
            <a:xfrm>
              <a:off x="5410964" y="508128"/>
              <a:ext cx="3670448" cy="3641124"/>
            </a:xfrm>
            <a:prstGeom prst="rect">
              <a:avLst/>
            </a:prstGeom>
          </p:spPr>
        </p:pic>
        <p:sp>
          <p:nvSpPr>
            <p:cNvPr id="10" name="文本框 9">
              <a:extLst>
                <a:ext uri="{FF2B5EF4-FFF2-40B4-BE49-F238E27FC236}">
                  <a16:creationId xmlns:a16="http://schemas.microsoft.com/office/drawing/2014/main" id="{0A2FBC02-AC51-7F69-C28B-5AE8C81D8231}"/>
                </a:ext>
              </a:extLst>
            </p:cNvPr>
            <p:cNvSpPr txBox="1"/>
            <p:nvPr/>
          </p:nvSpPr>
          <p:spPr>
            <a:xfrm>
              <a:off x="5410964" y="4220170"/>
              <a:ext cx="3670448" cy="923330"/>
            </a:xfrm>
            <a:prstGeom prst="rect">
              <a:avLst/>
            </a:prstGeom>
            <a:noFill/>
          </p:spPr>
          <p:txBody>
            <a:bodyPr wrap="square">
              <a:spAutoFit/>
            </a:bodyPr>
            <a:lstStyle/>
            <a:p>
              <a:r>
                <a:rPr lang="en-US" altLang="zh-CN" sz="900" dirty="0"/>
                <a:t>Figure 14.2: Daily closing values of the Dow Jones Industrial Average for the year 2009, shown together with their 20-day, 50-day, and 100-day moving averages. (a) The moving averages are plotted at the end of the moving time windows. (b) The moving averages are plotted in the center of the moving time windows. Data source: Yahoo! Finance</a:t>
              </a:r>
              <a:endParaRPr lang="zh-CN" altLang="en-US" sz="900" dirty="0"/>
            </a:p>
          </p:txBody>
        </p:sp>
      </p:grpSp>
    </p:spTree>
    <p:extLst>
      <p:ext uri="{BB962C8B-B14F-4D97-AF65-F5344CB8AC3E}">
        <p14:creationId xmlns:p14="http://schemas.microsoft.com/office/powerpoint/2010/main" val="139235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The smoothing effect in Figure 14.2</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8016"/>
            <a:ext cx="7886700" cy="3566254"/>
          </a:xfrm>
        </p:spPr>
        <p:txBody>
          <a:bodyPr>
            <a:normAutofit fontScale="92500" lnSpcReduction="10000"/>
          </a:bodyPr>
          <a:lstStyle/>
          <a:p>
            <a:pPr marL="0" indent="0">
              <a:buNone/>
            </a:pPr>
            <a:r>
              <a:rPr lang="en-US" dirty="0"/>
              <a:t>Regardless of whether we plot the smoothed time series with or without lag, we can see that the length of the time window over which we average sets the scale of the fluctuations that remain visible in the smoothed curve. </a:t>
            </a:r>
          </a:p>
          <a:p>
            <a:pPr marL="0" indent="0">
              <a:buNone/>
            </a:pPr>
            <a:r>
              <a:rPr lang="en-US" b="1" dirty="0"/>
              <a:t>The 20-day moving average</a:t>
            </a:r>
            <a:r>
              <a:rPr lang="en-US" dirty="0"/>
              <a:t> only removes small, short-term spikes but otherwise follows the daily data closely. </a:t>
            </a:r>
          </a:p>
          <a:p>
            <a:pPr marL="0" indent="0">
              <a:buNone/>
            </a:pPr>
            <a:r>
              <a:rPr lang="en-US" b="1" dirty="0"/>
              <a:t>The 100-day moving average</a:t>
            </a:r>
            <a:r>
              <a:rPr lang="en-US" dirty="0"/>
              <a:t> removes even fairly substantial drops or spikes that play out over a time span of multiple weeks. For example, the massive drop to below 7000 points in the first quarter of 2009 is not visible in the 100-day moving average, which replaces it with a gentle curve that doesn’t dip much below 8000 points (Figure 14.2). Similarly, the drop around July 2009 is completely invisible in the 100-day moving average.</a:t>
            </a:r>
          </a:p>
        </p:txBody>
      </p:sp>
    </p:spTree>
    <p:extLst>
      <p:ext uri="{BB962C8B-B14F-4D97-AF65-F5344CB8AC3E}">
        <p14:creationId xmlns:p14="http://schemas.microsoft.com/office/powerpoint/2010/main" val="188327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altLang="zh-CN" dirty="0"/>
              <a:t>The moving average has obvious limitations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7886700" cy="3486316"/>
          </a:xfrm>
        </p:spPr>
        <p:txBody>
          <a:bodyPr>
            <a:normAutofit fontScale="92500" lnSpcReduction="10000"/>
          </a:bodyPr>
          <a:lstStyle/>
          <a:p>
            <a:pPr marL="0" indent="0">
              <a:buNone/>
            </a:pPr>
            <a:r>
              <a:rPr lang="en-US" dirty="0"/>
              <a:t>The moving average is the most simplistic approach to smoothing, and it has some obvious limitations. </a:t>
            </a:r>
          </a:p>
          <a:p>
            <a:pPr marL="0" indent="0">
              <a:buNone/>
            </a:pPr>
            <a:r>
              <a:rPr lang="en-US" dirty="0"/>
              <a:t>First, it results in </a:t>
            </a:r>
            <a:r>
              <a:rPr lang="en-US" b="1" dirty="0"/>
              <a:t>a smoothed curve that is shorter than the original curve</a:t>
            </a:r>
            <a:r>
              <a:rPr lang="en-US" dirty="0"/>
              <a:t> (Figure 14.2). Parts are missing at either the beginning or the end or both. And the more the time series is smoothed (i.e., the larger the averaging window), the shorter the smoothed curve. </a:t>
            </a:r>
          </a:p>
          <a:p>
            <a:pPr marL="0" indent="0">
              <a:buNone/>
            </a:pPr>
            <a:r>
              <a:rPr lang="en-US" dirty="0"/>
              <a:t>Second, even with a large averaging window, a moving average is not necessarily that smooth. </a:t>
            </a:r>
            <a:r>
              <a:rPr lang="en-US" b="1" dirty="0"/>
              <a:t>It may exhibit small bumps and wiggles even though larger-scale smoothing has been achieved </a:t>
            </a:r>
            <a:r>
              <a:rPr lang="en-US" dirty="0"/>
              <a:t>(Figure 14.2). These wiggles are caused by individual data points that enter or exit the averaging window. Since all data points in the window are weighted equally, </a:t>
            </a:r>
            <a:r>
              <a:rPr lang="en-US" b="1" dirty="0"/>
              <a:t>individual data points at the window boundaries can have visible impact on the average</a:t>
            </a:r>
            <a:r>
              <a:rPr lang="en-US" dirty="0"/>
              <a:t>.</a:t>
            </a:r>
          </a:p>
        </p:txBody>
      </p:sp>
    </p:spTree>
    <p:extLst>
      <p:ext uri="{BB962C8B-B14F-4D97-AF65-F5344CB8AC3E}">
        <p14:creationId xmlns:p14="http://schemas.microsoft.com/office/powerpoint/2010/main" val="391609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sz="3200" dirty="0"/>
              <a:t>Second way to smooth —— </a:t>
            </a:r>
            <a:r>
              <a:rPr lang="en-US" altLang="zh-CN" sz="3200" b="1" dirty="0"/>
              <a:t>LOESS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78619" y="1369218"/>
            <a:ext cx="4374241" cy="3550111"/>
          </a:xfrm>
        </p:spPr>
        <p:txBody>
          <a:bodyPr>
            <a:normAutofit fontScale="92500" lnSpcReduction="10000"/>
          </a:bodyPr>
          <a:lstStyle/>
          <a:p>
            <a:pPr marL="0" indent="0">
              <a:buNone/>
            </a:pPr>
            <a:r>
              <a:rPr lang="en-US" sz="1400" dirty="0"/>
              <a:t>Statisticians have developed numerous approaches to smoothing that alleviate the downsides of moving averages. These approaches are much more complex and computationally costly, but they are readily available in modern statistical computing environments. </a:t>
            </a:r>
          </a:p>
          <a:p>
            <a:pPr marL="0" indent="0">
              <a:buNone/>
            </a:pPr>
            <a:r>
              <a:rPr lang="en-US" sz="1400" dirty="0"/>
              <a:t>One widely used method is </a:t>
            </a:r>
            <a:r>
              <a:rPr lang="en-US" sz="1400" b="1" dirty="0"/>
              <a:t>LOESS </a:t>
            </a:r>
            <a:r>
              <a:rPr lang="en-US" sz="1400" dirty="0"/>
              <a:t>(</a:t>
            </a:r>
            <a:r>
              <a:rPr lang="en-US" sz="1400" b="1" dirty="0"/>
              <a:t>locally estimated scatterplot smoothing</a:t>
            </a:r>
            <a:r>
              <a:rPr lang="en-US" sz="1400" dirty="0"/>
              <a:t>, W. S. Cleveland (1979)), which fits low-degree polynomials to subsets of the data. Importantly, the points in the center of each subset are weighted more heavily than points at the boundaries, and this weighting scheme yields a much smoother result than we get from a weighted average (Figure 14.3). </a:t>
            </a:r>
          </a:p>
          <a:p>
            <a:pPr marL="0" indent="0">
              <a:buNone/>
            </a:pPr>
            <a:r>
              <a:rPr lang="en-US" sz="1400" dirty="0"/>
              <a:t>The LOESS curve shown here looks similar to the 100-day average, but this similarity should not be overinterpreted. </a:t>
            </a:r>
            <a:r>
              <a:rPr lang="en-US" sz="1400" b="1" dirty="0"/>
              <a:t>The smoothness of a LOESS curve can be tuned by adjusting a parameter</a:t>
            </a:r>
            <a:r>
              <a:rPr lang="en-US" sz="1400" dirty="0"/>
              <a:t>, and different parameter choices would have produced LOESS curves looking more like the 20-day or 50-day average.</a:t>
            </a:r>
          </a:p>
        </p:txBody>
      </p:sp>
      <p:grpSp>
        <p:nvGrpSpPr>
          <p:cNvPr id="11" name="组合 10">
            <a:extLst>
              <a:ext uri="{FF2B5EF4-FFF2-40B4-BE49-F238E27FC236}">
                <a16:creationId xmlns:a16="http://schemas.microsoft.com/office/drawing/2014/main" id="{44EA626C-ED44-A037-B3B6-62CF62C3E246}"/>
              </a:ext>
            </a:extLst>
          </p:cNvPr>
          <p:cNvGrpSpPr/>
          <p:nvPr/>
        </p:nvGrpSpPr>
        <p:grpSpPr>
          <a:xfrm>
            <a:off x="4852860" y="1600624"/>
            <a:ext cx="4120227" cy="2967524"/>
            <a:chOff x="4919330" y="1398781"/>
            <a:chExt cx="4120227" cy="2967524"/>
          </a:xfrm>
        </p:grpSpPr>
        <p:pic>
          <p:nvPicPr>
            <p:cNvPr id="6" name="图片 5">
              <a:extLst>
                <a:ext uri="{FF2B5EF4-FFF2-40B4-BE49-F238E27FC236}">
                  <a16:creationId xmlns:a16="http://schemas.microsoft.com/office/drawing/2014/main" id="{E776199D-BCE9-E13B-B95A-B550787B6B5A}"/>
                </a:ext>
              </a:extLst>
            </p:cNvPr>
            <p:cNvPicPr>
              <a:picLocks noChangeAspect="1"/>
            </p:cNvPicPr>
            <p:nvPr/>
          </p:nvPicPr>
          <p:blipFill>
            <a:blip r:embed="rId3"/>
            <a:stretch>
              <a:fillRect/>
            </a:stretch>
          </p:blipFill>
          <p:spPr>
            <a:xfrm>
              <a:off x="4919330" y="1398781"/>
              <a:ext cx="4120227" cy="2051928"/>
            </a:xfrm>
            <a:prstGeom prst="rect">
              <a:avLst/>
            </a:prstGeom>
          </p:spPr>
        </p:pic>
        <p:sp>
          <p:nvSpPr>
            <p:cNvPr id="10" name="文本框 9">
              <a:extLst>
                <a:ext uri="{FF2B5EF4-FFF2-40B4-BE49-F238E27FC236}">
                  <a16:creationId xmlns:a16="http://schemas.microsoft.com/office/drawing/2014/main" id="{8FF01157-7479-A5EE-66DE-45BF5246A28D}"/>
                </a:ext>
              </a:extLst>
            </p:cNvPr>
            <p:cNvSpPr txBox="1"/>
            <p:nvPr/>
          </p:nvSpPr>
          <p:spPr>
            <a:xfrm>
              <a:off x="5223304" y="3581475"/>
              <a:ext cx="3550252" cy="784830"/>
            </a:xfrm>
            <a:prstGeom prst="rect">
              <a:avLst/>
            </a:prstGeom>
            <a:noFill/>
          </p:spPr>
          <p:txBody>
            <a:bodyPr wrap="square">
              <a:spAutoFit/>
            </a:bodyPr>
            <a:lstStyle/>
            <a:p>
              <a:r>
                <a:rPr lang="en-US" altLang="zh-CN" sz="900" dirty="0"/>
                <a:t>Figure 14.3: Comparison of LOESS fit to 100-day moving average for the Dow Jones data of Figure 14.2. The overall trend shown by the LOESS smooth is nearly identical to the 100-day moving average, but the LOESS curve is much smoother and it extends to the entire range of the data. Data source: Yahoo! Finance</a:t>
              </a:r>
              <a:endParaRPr lang="zh-CN" altLang="en-US" sz="900" dirty="0"/>
            </a:p>
          </p:txBody>
        </p:sp>
      </p:grpSp>
    </p:spTree>
    <p:extLst>
      <p:ext uri="{BB962C8B-B14F-4D97-AF65-F5344CB8AC3E}">
        <p14:creationId xmlns:p14="http://schemas.microsoft.com/office/powerpoint/2010/main" val="22725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LOESS can be applied more widely</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32392" y="1369219"/>
            <a:ext cx="4915580" cy="3649348"/>
          </a:xfrm>
        </p:spPr>
        <p:txBody>
          <a:bodyPr>
            <a:normAutofit fontScale="77500" lnSpcReduction="20000"/>
          </a:bodyPr>
          <a:lstStyle/>
          <a:p>
            <a:pPr marL="0" indent="0">
              <a:buNone/>
            </a:pPr>
            <a:r>
              <a:rPr lang="en-US" dirty="0"/>
              <a:t>LOESS is not limited to time series. It can </a:t>
            </a:r>
            <a:r>
              <a:rPr lang="en-US" b="1" dirty="0"/>
              <a:t>be applied to arbitrary scatter plots</a:t>
            </a:r>
            <a:r>
              <a:rPr lang="en-US" dirty="0"/>
              <a:t>, as is apparent from its name, locally estimated scatterplot smoothing.</a:t>
            </a:r>
          </a:p>
          <a:p>
            <a:pPr marL="0" indent="0">
              <a:buNone/>
            </a:pPr>
            <a:r>
              <a:rPr lang="en-US" dirty="0"/>
              <a:t>For example, we can use LOESS to look for trends in the relationship between a car’s fuel-tank capacity and its price (Figure 14.4). </a:t>
            </a:r>
          </a:p>
          <a:p>
            <a:pPr marL="0" indent="0">
              <a:buNone/>
            </a:pPr>
            <a:r>
              <a:rPr lang="en-US" dirty="0"/>
              <a:t>The LOESS line shows that tank capacity grows approximately linearly with price for cheap cars (below $20,000) but it levels off for more expensive cars. Above a price of approximately $20,000, buying a more expensive car will not get you one with a larger fuel tank.</a:t>
            </a:r>
          </a:p>
          <a:p>
            <a:pPr marL="0" indent="0">
              <a:buNone/>
            </a:pPr>
            <a:r>
              <a:rPr lang="en-US" dirty="0"/>
              <a:t>LOESS is a very popular smoothing approach because it tends to produce results that look right to the human eye. However, </a:t>
            </a:r>
            <a:r>
              <a:rPr lang="en-US" b="1" dirty="0"/>
              <a:t>it requires the fitting of many separate regression models. This makes it slow for large datasets</a:t>
            </a:r>
            <a:r>
              <a:rPr lang="en-US" dirty="0"/>
              <a:t>, even on modern computing equipment.</a:t>
            </a:r>
          </a:p>
        </p:txBody>
      </p:sp>
      <p:grpSp>
        <p:nvGrpSpPr>
          <p:cNvPr id="11" name="组合 10">
            <a:extLst>
              <a:ext uri="{FF2B5EF4-FFF2-40B4-BE49-F238E27FC236}">
                <a16:creationId xmlns:a16="http://schemas.microsoft.com/office/drawing/2014/main" id="{03F31A87-EA04-14EC-0CF2-A39A6E748783}"/>
              </a:ext>
            </a:extLst>
          </p:cNvPr>
          <p:cNvGrpSpPr/>
          <p:nvPr/>
        </p:nvGrpSpPr>
        <p:grpSpPr>
          <a:xfrm>
            <a:off x="5347971" y="1297975"/>
            <a:ext cx="3675321" cy="3456047"/>
            <a:chOff x="5347971" y="1297975"/>
            <a:chExt cx="3675321" cy="3456047"/>
          </a:xfrm>
        </p:grpSpPr>
        <p:pic>
          <p:nvPicPr>
            <p:cNvPr id="6" name="图片 5">
              <a:extLst>
                <a:ext uri="{FF2B5EF4-FFF2-40B4-BE49-F238E27FC236}">
                  <a16:creationId xmlns:a16="http://schemas.microsoft.com/office/drawing/2014/main" id="{FEF3ACBB-5AF0-1E73-5B32-50341A6E3E58}"/>
                </a:ext>
              </a:extLst>
            </p:cNvPr>
            <p:cNvPicPr>
              <a:picLocks noChangeAspect="1"/>
            </p:cNvPicPr>
            <p:nvPr/>
          </p:nvPicPr>
          <p:blipFill>
            <a:blip r:embed="rId3"/>
            <a:stretch>
              <a:fillRect/>
            </a:stretch>
          </p:blipFill>
          <p:spPr>
            <a:xfrm>
              <a:off x="5396041" y="1297975"/>
              <a:ext cx="3523345" cy="2547549"/>
            </a:xfrm>
            <a:prstGeom prst="rect">
              <a:avLst/>
            </a:prstGeom>
          </p:spPr>
        </p:pic>
        <p:sp>
          <p:nvSpPr>
            <p:cNvPr id="10" name="文本框 9">
              <a:extLst>
                <a:ext uri="{FF2B5EF4-FFF2-40B4-BE49-F238E27FC236}">
                  <a16:creationId xmlns:a16="http://schemas.microsoft.com/office/drawing/2014/main" id="{FCCF3719-9674-A332-D686-EE1BEDF0974E}"/>
                </a:ext>
              </a:extLst>
            </p:cNvPr>
            <p:cNvSpPr txBox="1"/>
            <p:nvPr/>
          </p:nvSpPr>
          <p:spPr>
            <a:xfrm>
              <a:off x="5347971" y="3830692"/>
              <a:ext cx="3675321" cy="923330"/>
            </a:xfrm>
            <a:prstGeom prst="rect">
              <a:avLst/>
            </a:prstGeom>
            <a:noFill/>
          </p:spPr>
          <p:txBody>
            <a:bodyPr wrap="square">
              <a:spAutoFit/>
            </a:bodyPr>
            <a:lstStyle/>
            <a:p>
              <a:r>
                <a:rPr lang="en-US" altLang="zh-CN" sz="900" dirty="0"/>
                <a:t>Figure 14.4: Fuel-tank capacity versus price of 93 cars released for the 1993 model year. Each dot corresponds to one car. The solid line represents a LOESS smooth of the data. We see that fuel-tank capacity increases approximately linearly with price, up to a price of approximately $20,000, and then it levels off. Data source: Robin H. Lock, St. Lawrence University</a:t>
              </a:r>
              <a:endParaRPr lang="zh-CN" altLang="en-US" sz="900" dirty="0"/>
            </a:p>
          </p:txBody>
        </p:sp>
      </p:grpSp>
    </p:spTree>
    <p:extLst>
      <p:ext uri="{BB962C8B-B14F-4D97-AF65-F5344CB8AC3E}">
        <p14:creationId xmlns:p14="http://schemas.microsoft.com/office/powerpoint/2010/main" val="40042677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8673</TotalTime>
  <Words>4443</Words>
  <Application>Microsoft Office PowerPoint</Application>
  <PresentationFormat>全屏显示(16:9)</PresentationFormat>
  <Paragraphs>107</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Arial</vt:lpstr>
      <vt:lpstr>Cambria Math</vt:lpstr>
      <vt:lpstr>Wingdings</vt:lpstr>
      <vt:lpstr>Office Theme</vt:lpstr>
      <vt:lpstr>14 Visualizing trends</vt:lpstr>
      <vt:lpstr>14 Visualizing trends</vt:lpstr>
      <vt:lpstr>14.1 Smoothing</vt:lpstr>
      <vt:lpstr>A way to smooth —— calculating moving averages</vt:lpstr>
      <vt:lpstr>A decision</vt:lpstr>
      <vt:lpstr>The smoothing effect in Figure 14.2</vt:lpstr>
      <vt:lpstr>The moving average has obvious limitations</vt:lpstr>
      <vt:lpstr>Second way to smooth —— LOESS</vt:lpstr>
      <vt:lpstr>LOESS can be applied more widely</vt:lpstr>
      <vt:lpstr>A faster alternative to LOESS —— spline models</vt:lpstr>
      <vt:lpstr>Smoothing method in software —— GAM</vt:lpstr>
      <vt:lpstr>14.2 Showing trends with a defined functional form</vt:lpstr>
      <vt:lpstr>First example</vt:lpstr>
      <vt:lpstr>Example of linear relationships</vt:lpstr>
      <vt:lpstr>Example of non-linear relationships</vt:lpstr>
      <vt:lpstr>determining whether a dataset exhibits exponential growth</vt:lpstr>
      <vt:lpstr>Problem of Figure 14.9</vt:lpstr>
      <vt:lpstr>forms of coordinate transformations</vt:lpstr>
      <vt:lpstr>14.3 Detrending</vt:lpstr>
      <vt:lpstr>the actual house price index and its long-term trend for four select U.S. states</vt:lpstr>
      <vt:lpstr>Detrending the Figure 14.10</vt:lpstr>
      <vt:lpstr>Time-series decomposition</vt:lpstr>
      <vt:lpstr>Changes in CO2 abundance over time</vt:lpstr>
      <vt:lpstr>Decompose the Keeling curve by STL</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李 阳</cp:lastModifiedBy>
  <cp:revision>48</cp:revision>
  <cp:lastPrinted>2020-08-31T13:00:47Z</cp:lastPrinted>
  <dcterms:created xsi:type="dcterms:W3CDTF">2019-11-06T18:18:56Z</dcterms:created>
  <dcterms:modified xsi:type="dcterms:W3CDTF">2023-08-06T12:42:10Z</dcterms:modified>
</cp:coreProperties>
</file>