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73" r:id="rId8"/>
    <p:sldId id="282" r:id="rId9"/>
    <p:sldId id="263" r:id="rId10"/>
    <p:sldId id="272" r:id="rId11"/>
    <p:sldId id="274" r:id="rId12"/>
    <p:sldId id="275" r:id="rId13"/>
    <p:sldId id="268" r:id="rId14"/>
    <p:sldId id="269" r:id="rId15"/>
    <p:sldId id="270" r:id="rId16"/>
    <p:sldId id="271" r:id="rId17"/>
    <p:sldId id="258" r:id="rId18"/>
    <p:sldId id="259" r:id="rId19"/>
    <p:sldId id="260" r:id="rId20"/>
    <p:sldId id="261" r:id="rId21"/>
    <p:sldId id="262" r:id="rId22"/>
    <p:sldId id="276" r:id="rId23"/>
    <p:sldId id="278" r:id="rId24"/>
    <p:sldId id="279" r:id="rId25"/>
    <p:sldId id="280" r:id="rId26"/>
    <p:sldId id="281" r:id="rId27"/>
    <p:sldId id="277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77" d="100"/>
          <a:sy n="77" d="100"/>
        </p:scale>
        <p:origin x="13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22:50:08.185"/>
    </inkml:context>
    <inkml:brush xml:id="br0">
      <inkml:brushProperty name="width" value="0.05" units="cm"/>
      <inkml:brushProperty name="height" value="0.05" units="cm"/>
      <inkml:brushProperty name="color" value="#E71225"/>
      <inkml:brushProperty name="ignorePressure" value="1"/>
    </inkml:brush>
  </inkml:definitions>
  <inkml:trace contextRef="#ctx0" brushRef="#br0">1 0,'232'7,"39"11,33-12,479-2,45 7,-667-9,-151-3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22:50:49.8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6782,'0'0,"0"0,-5 3,-23 13,-2-2,1-1,-2-1,0-2,0-1,-1-1,0-2,0-1,0-2,-32-1,56-1,-82-3,87 1,-1 1,1-1,0 0,0 0,-1-1,1 1,0-1,0 1,0-1,1 0,-1 0,0 0,1 0,-1-1,1 1,0-1,-1 1,1-1,0 0,1 0,-1 0,1 0,-1 0,1-2,-13-46,3 0,2 0,0-19,6 45,-54-495,-9-312,45-283,2 521,17 388,-18-569,-26-159,37 599,22-145,-9 402,-1 6,2 1,3-1,4 1,2 1,13-33,-21 88,-1 1,2-1,0 2,1-1,0 1,1 0,0 0,1 1,1 1,0-1,0 2,1 0,1 0,-1 1,1 1,1 0,7-3,-4 6,0 0,0 2,0 0,0 1,0 1,0 1,2 0,2 0,478 16,32-37,-383 12,477 1,-342 8,19 15,-17-1,167-14,126 7,6 56,-292-27,-165-25,-109-10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22:50:50.85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1,'17'10,"57"39,-21-17,-2 3,0 2,-3 2,-1 2,29 35,-62-61,-8-9,-1 0,0 0,1 0,-2 1,1 0,-1 0,0 0,-1 0,3 7,-6-10,-1 1,0-1,0 0,0 1,0-1,0 0,-1 0,0 0,0 0,0 0,0 0,-1 0,0 0,-5 9,-27 41,-2-2,-3-1,-2-3,-2-1,-2-2,-2-2,-2-2,-84 65,94-77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22:50:55.6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5088 20,'0'0,"0"0,0 0,-15 9,-15 3,-1 0,-1-2,1-2,-1-1,-1-1,-15 0,25-3,-316 32,-333-9,544-24,-188-1,0-13,-88-24,-597-52,870 80,14-1,1 5,-1 5,-90 14,102 0,0 5,-29 13,75-12,2 3,1 3,1 2,-28 20,73-43,-1 0,0 0,1 1,0 0,1 1,0 0,0 1,1 0,0 0,0 1,1-1,0 2,1-1,0 1,1 0,0 0,-1 4,-39 245,-41 356,80-504,5 1,10 68,-2 158,-33-111,25-225,1 1,0 0,0 0,0 0,1 0,-1 0,1-1,0 1,0 0,0-1,1 1,-1 0,1-1,0 0,0 1,0-1,0 0,1 0,-1 0,1 0,0-1,0 1,0-1,0 1,0-1,0 0,1 0,-1-1,3 2,70 18,-47-17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22:50:57.3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846 0,'0'0,"-6"0,-51 3,1 2,-1 3,2 2,-1 2,1 3,1 3,1 1,-24 15,31-13,1 2,1 2,2 2,0 2,-9 12,47-39,0 0,1 1,0-1,-1 1,1 0,0 0,1 0,-1 0,0 1,1-1,0 1,0-1,0 1,0 0,1 0,-1 0,1 0,0 0,0 0,0 0,1 0,-1 0,1 1,0-1,1 0,-1 0,1 0,-1 1,1-1,0 0,1 0,0 2,10 13,1 0,0 0,2-2,0 1,1-2,0 0,2-1,0-1,0 0,1-2,13 7,315 181,-295-170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22:50:58.9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0 735,'25'-22,"81"-148,116-190,-203 324,-13 21,1 1,1 0,0 0,1 1,1 0,0 0,0 1,1 1,1 0,-9 9,-1 0,1 0,0 1,0-1,0 1,-1 0,2 0,-1 0,0 0,0 0,0 1,0-1,0 1,1 0,-1 0,0 0,0 0,0 1,0 0,1-1,-1 1,0 0,0 0,0 1,0-1,-1 0,1 1,0 0,-1 0,1 0,-1 0,1 0,-1 0,0 1,0-1,0 1,1 1,63 106,-29-20,-4 2,17 82,-6-19,48 111,-68-200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AC04D-1927-41E7-8899-6DCA4D75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37CB02-0B9D-4BAC-B001-47BAE6187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F102C9-39F7-4DA4-A0F4-BF4D4484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FF6704-1F0E-4952-B5B2-22D8FAE6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6400D-BCD3-4FCA-88C6-44AF48AB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74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CA9DA-CCDC-4F30-9FDC-FC14139F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28DE14-ECC0-4DB0-9EAF-8840E77D6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1AE28D-1753-4C87-AF0F-103DA210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7B627-E323-4473-B51A-2A127D8E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F2458-9F58-4F7B-8498-BD84AA9A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41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C1CAC8-8044-4CE0-8E77-66D091A23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F7D81-184C-4064-AC67-1D043FBA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7370D-201D-4EFD-A4C7-3FC08CFF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5D83F-127E-4271-B7FA-4470098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A3EF3C-AE89-4F9A-BBC2-849B4BA8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EEC34-3A9B-4E52-95D6-BE2E36D9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3F1C4-00D0-46D9-96F6-4FB08AF4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51CB6-5D18-4EE9-AD03-D1D8C6CF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7F74F-6865-44BB-81EA-165E386A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A2609-1334-4475-B320-5207DA70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1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1EC1D-123B-43E6-B908-D7A0A58E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B5D1CA-37B1-42AC-B8C3-4AA625793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04DB3-FBB6-4262-9616-187289CD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1D177-E223-4F62-91FC-CE2DB917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F51B8-59CF-407A-B8BA-9F3337B8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8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C929B-3487-4C1A-AC45-01141DD5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226614-EC37-434A-8526-4D1B5FB5E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BF6FF-4AA1-4905-AC4F-C209C042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CF37C5-B9C2-43DF-A885-EFAEA05A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27094-C03D-4B10-8F5B-30840F78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41FD18-5C11-4D7D-9A4B-5206F375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1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16293-B6AE-4596-A206-DA64D652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7BEA78-3120-4D95-99FF-2849E64D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40D60B-7FC3-4168-ADA3-037886200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6070E9-1AF6-4F08-A461-440DEED6E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2BA8E7-0A47-43E0-BBC3-465B3F941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C23C6D-02BA-40A4-A136-CA67A5C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F7F4A-4601-46C9-A771-6D4FAF6C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4B94F9-F342-4512-88C5-A85AB93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6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9FFCE-D9D2-475B-A4D4-F4E61884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95D2BA-55D5-4FEF-B2A3-37113D4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300057-4BEA-413E-B826-FBFDCB6F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8088B0-BDE7-4C9D-A024-8E0ABAC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B08B56-CA68-4EC2-8B95-365C8C6C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E0DD5-E617-474A-B8DD-40BF7F39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1ABCAC-ABD9-4499-8FD1-D1E4AEFA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53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44CB6-25E1-4EC9-B193-8F2D7484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0B2AB-6DD4-44F4-9523-91F9BEDB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832D3F-CEAF-41C6-ACC2-E6A148DA0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511CE2-23B4-4C4C-8583-94934DDE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75FBD-8705-4E57-84D8-4825813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637F6-74A9-41F5-B05E-0DC88AE0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91D57-4E86-45F3-9EF8-4050AF71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BDD93-1098-456E-A8AB-A5E377AE9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189B3-7938-4E35-B1B5-23C2E6F8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240401-2A70-4DD0-BEFA-939C1926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DAAD06-B6E3-4D38-961E-544F033F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0F9BDC-0C07-4125-9CC9-31ABF243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4C8540-F82B-4A9B-BD4C-28474A3E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6AF18-2E82-4714-8F62-C5828052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E8EB8-ED17-4F7E-8B42-E0A1CD247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39FA-9920-4ABD-AFF8-B9314E0C3E32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B5E92-5D72-41EA-979C-AABD5802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612217-B7F4-44C0-A044-00EE1759A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562E-18A5-42D4-8A2C-FCE7A3F03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0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A8102-927B-4262-96DC-35D7EE92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4100"/>
            <a:ext cx="9144000" cy="35687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ja-JP" sz="13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CSS</a:t>
            </a:r>
            <a:r>
              <a:rPr lang="ja-JP" altLang="en-US" sz="13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入門と</a:t>
            </a:r>
            <a:br>
              <a:rPr lang="en-US" altLang="ja-JP" sz="13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13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div</a:t>
            </a:r>
            <a:r>
              <a:rPr lang="ja-JP" altLang="en-US" sz="13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の使い方</a:t>
            </a:r>
            <a:endParaRPr kumimoji="1" lang="ja-JP" altLang="en-US" sz="13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1FE390-9A6C-49E9-A91A-C39EA693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800" y="4689238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角口　翔</a:t>
            </a:r>
          </a:p>
        </p:txBody>
      </p:sp>
    </p:spTree>
    <p:extLst>
      <p:ext uri="{BB962C8B-B14F-4D97-AF65-F5344CB8AC3E}">
        <p14:creationId xmlns:p14="http://schemas.microsoft.com/office/powerpoint/2010/main" val="1646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91A29-764F-46C3-92C6-186B22B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色指定の方法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F3261-E0A4-453C-B968-1BF6097F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16A4679-7337-4039-8E09-F62662007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86065"/>
              </p:ext>
            </p:extLst>
          </p:nvPr>
        </p:nvGraphicFramePr>
        <p:xfrm>
          <a:off x="838200" y="1915885"/>
          <a:ext cx="10515600" cy="42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35872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610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21874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586904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直接色を指定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r>
                        <a:rPr kumimoji="1" lang="ja-JP" altLang="en-US" dirty="0"/>
                        <a:t>進数カラー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RGB(A)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HSL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04532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white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#</a:t>
                      </a:r>
                      <a:r>
                        <a:rPr kumimoji="1" lang="en-US" altLang="ja-JP" dirty="0" err="1"/>
                        <a:t>fff</a:t>
                      </a:r>
                      <a:r>
                        <a:rPr kumimoji="1" lang="en-US" altLang="ja-JP" dirty="0"/>
                        <a:t>, #</a:t>
                      </a:r>
                      <a:r>
                        <a:rPr kumimoji="1" lang="en-US" altLang="ja-JP" dirty="0" err="1"/>
                        <a:t>ffffff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rgb</a:t>
                      </a:r>
                      <a:r>
                        <a:rPr kumimoji="1" lang="en-US" altLang="ja-JP" dirty="0"/>
                        <a:t>(255,255,255)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hsl</a:t>
                      </a:r>
                      <a:r>
                        <a:rPr kumimoji="1" lang="en-US" altLang="ja-JP" dirty="0"/>
                        <a:t>(0,100%,100%)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61391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#f00, #ff0000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rgb</a:t>
                      </a:r>
                      <a:r>
                        <a:rPr kumimoji="1" lang="en-US" altLang="ja-JP" dirty="0"/>
                        <a:t>(255,0,0)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hsl</a:t>
                      </a:r>
                      <a:r>
                        <a:rPr kumimoji="1" lang="en-US" altLang="ja-JP" dirty="0"/>
                        <a:t>(0,100%,50%)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7187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green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#0f0, #00ff00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rgb</a:t>
                      </a:r>
                      <a:r>
                        <a:rPr kumimoji="1" lang="en-US" altLang="ja-JP" dirty="0"/>
                        <a:t>(0,255,0)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hsl</a:t>
                      </a:r>
                      <a:r>
                        <a:rPr kumimoji="1" lang="en-US" altLang="ja-JP" dirty="0"/>
                        <a:t>(120,100%,50%)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4381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blue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#00f, #0000ff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rgb</a:t>
                      </a:r>
                      <a:r>
                        <a:rPr kumimoji="1" lang="en-US" altLang="ja-JP" dirty="0"/>
                        <a:t>(0,0,255)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hsl</a:t>
                      </a:r>
                      <a:r>
                        <a:rPr kumimoji="1" lang="en-US" altLang="ja-JP" dirty="0"/>
                        <a:t>(240,100%,50%)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19689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black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#000, #000000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rgb</a:t>
                      </a:r>
                      <a:r>
                        <a:rPr kumimoji="1" lang="en-US" altLang="ja-JP" dirty="0"/>
                        <a:t>(0,0,0)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hsl</a:t>
                      </a:r>
                      <a:r>
                        <a:rPr kumimoji="1" lang="en-US" altLang="ja-JP" dirty="0"/>
                        <a:t>(0,0,0)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36195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薄い赤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#f00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opacity,</a:t>
                      </a:r>
                      <a:r>
                        <a:rPr kumimoji="1" lang="ja-JP" altLang="en-US" dirty="0"/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rgba</a:t>
                      </a:r>
                      <a:r>
                        <a:rPr kumimoji="1" lang="en-US" altLang="ja-JP" dirty="0"/>
                        <a:t>(255,0,0,</a:t>
                      </a:r>
                      <a:r>
                        <a:rPr kumimoji="1" lang="en-US" altLang="ja-JP" b="1" dirty="0"/>
                        <a:t>0.4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hsla</a:t>
                      </a:r>
                      <a:r>
                        <a:rPr kumimoji="1" lang="en-US" altLang="ja-JP" dirty="0"/>
                        <a:t>(0,100%,50%,0.4)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90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6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AB3F5-9DD1-48FF-B7AE-F73BF34D95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基本のプロパティ（２）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9481FC6-DE08-4F7E-8EB6-CAA0A0248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469885"/>
              </p:ext>
            </p:extLst>
          </p:nvPr>
        </p:nvGraphicFramePr>
        <p:xfrm>
          <a:off x="838200" y="1825625"/>
          <a:ext cx="10476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2675082303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3965376781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199429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RESULT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3639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&lt;div&gt;</a:t>
                      </a:r>
                    </a:p>
                    <a:p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&lt;</a:t>
                      </a:r>
                      <a:r>
                        <a:rPr kumimoji="1" lang="en-US" altLang="ja-JP" dirty="0" err="1"/>
                        <a:t>img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src</a:t>
                      </a:r>
                      <a:r>
                        <a:rPr kumimoji="1" lang="en-US" altLang="ja-JP" dirty="0"/>
                        <a:t>=“test.png”&gt;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div { padding: 10px;</a:t>
                      </a:r>
                    </a:p>
                    <a:p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border:1px solid black 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0804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&lt;div&gt;&lt;/div&gt;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div { width:50px;height:40px;</a:t>
                      </a:r>
                    </a:p>
                    <a:p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 err="1"/>
                        <a:t>background:blue</a:t>
                      </a:r>
                      <a:r>
                        <a:rPr kumimoji="1" lang="en-US" altLang="ja-JP" dirty="0"/>
                        <a:t> 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552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&lt;div&gt;</a:t>
                      </a:r>
                    </a:p>
                    <a:p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&lt;h1&gt;</a:t>
                      </a:r>
                      <a:r>
                        <a:rPr kumimoji="1" lang="ja-JP" altLang="en-US" dirty="0"/>
                        <a:t>タイトル</a:t>
                      </a:r>
                      <a:r>
                        <a:rPr kumimoji="1" lang="en-US" altLang="ja-JP" dirty="0"/>
                        <a:t>&lt;/h1&gt;</a:t>
                      </a:r>
                    </a:p>
                    <a:p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テキスト文</a:t>
                      </a:r>
                      <a:r>
                        <a:rPr kumimoji="1" lang="en-US" altLang="ja-JP" dirty="0"/>
                        <a:t>&lt;/p&gt;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div h1{ font-size: 50px}</a:t>
                      </a:r>
                    </a:p>
                    <a:p>
                      <a:r>
                        <a:rPr kumimoji="1" lang="en-US" altLang="ja-JP" dirty="0"/>
                        <a:t>div p {color: gray}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タイトル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dirty="0"/>
                        <a:t>テキスト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7557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&lt;div&gt;</a:t>
                      </a:r>
                    </a:p>
                    <a:p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中央寄せが</a:t>
                      </a:r>
                      <a:r>
                        <a:rPr kumimoji="1" lang="en-US" altLang="ja-JP" dirty="0"/>
                        <a:t>&lt;/p&gt;</a:t>
                      </a:r>
                    </a:p>
                    <a:p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できます</a:t>
                      </a:r>
                      <a:r>
                        <a:rPr kumimoji="1" lang="en-US" altLang="ja-JP" dirty="0"/>
                        <a:t>&lt;/p&gt;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div { text-align: center;</a:t>
                      </a:r>
                    </a:p>
                    <a:p>
                      <a:r>
                        <a:rPr kumimoji="1" lang="en-US" altLang="ja-JP" dirty="0"/>
                        <a:t>        width:40px;height:30px}</a:t>
                      </a:r>
                    </a:p>
                    <a:p>
                      <a:r>
                        <a:rPr kumimoji="1" lang="en-US" altLang="ja-JP" dirty="0"/>
                        <a:t>p { line-height: 30px}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中央寄せが</a:t>
                      </a:r>
                      <a:endParaRPr kumimoji="1" lang="en-US" altLang="ja-JP" b="0" dirty="0"/>
                    </a:p>
                    <a:p>
                      <a:pPr algn="ctr"/>
                      <a:endParaRPr kumimoji="1" lang="en-US" altLang="ja-JP" b="0" dirty="0"/>
                    </a:p>
                    <a:p>
                      <a:pPr algn="ctr"/>
                      <a:r>
                        <a:rPr kumimoji="1" lang="ja-JP" altLang="en-US" b="0" dirty="0"/>
                        <a:t>できます</a:t>
                      </a:r>
                      <a:endParaRPr kumimoji="1" lang="en-US" altLang="ja-JP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82896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C5B8E5-773E-4BE2-9F14-00C6E0FC146A}"/>
              </a:ext>
            </a:extLst>
          </p:cNvPr>
          <p:cNvSpPr/>
          <p:nvPr/>
        </p:nvSpPr>
        <p:spPr>
          <a:xfrm>
            <a:off x="8317523" y="2479431"/>
            <a:ext cx="1311463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test.png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02AC6-2E9A-4846-BD81-C0CE0F684E8F}"/>
              </a:ext>
            </a:extLst>
          </p:cNvPr>
          <p:cNvSpPr/>
          <p:nvPr/>
        </p:nvSpPr>
        <p:spPr>
          <a:xfrm>
            <a:off x="8168977" y="2268318"/>
            <a:ext cx="1677242" cy="75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007A4C-5DCB-468F-BCFA-DD34259CF995}"/>
              </a:ext>
            </a:extLst>
          </p:cNvPr>
          <p:cNvSpPr txBox="1"/>
          <p:nvPr/>
        </p:nvSpPr>
        <p:spPr>
          <a:xfrm>
            <a:off x="9888876" y="23215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←余白を</a:t>
            </a:r>
            <a:endParaRPr lang="en-US" altLang="ja-JP" dirty="0"/>
          </a:p>
          <a:p>
            <a:r>
              <a:rPr kumimoji="1" lang="ja-JP" altLang="en-US" dirty="0"/>
              <a:t>指定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F4EFE3-3291-4154-AA0A-4439B91B26F7}"/>
              </a:ext>
            </a:extLst>
          </p:cNvPr>
          <p:cNvSpPr/>
          <p:nvPr/>
        </p:nvSpPr>
        <p:spPr>
          <a:xfrm>
            <a:off x="8017164" y="3209636"/>
            <a:ext cx="692727" cy="480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D399A9-042C-458B-8B92-2AD6DEB4B28C}"/>
              </a:ext>
            </a:extLst>
          </p:cNvPr>
          <p:cNvSpPr txBox="1"/>
          <p:nvPr/>
        </p:nvSpPr>
        <p:spPr>
          <a:xfrm>
            <a:off x="9007598" y="31405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←子要素がなくても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0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AB3F5-9DD1-48FF-B7AE-F73BF34D95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width, height</a:t>
            </a:r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指定方法</a:t>
            </a:r>
          </a:p>
        </p:txBody>
      </p:sp>
      <p:graphicFrame>
        <p:nvGraphicFramePr>
          <p:cNvPr id="11" name="コンテンツ プレースホルダー 10">
            <a:extLst>
              <a:ext uri="{FF2B5EF4-FFF2-40B4-BE49-F238E27FC236}">
                <a16:creationId xmlns:a16="http://schemas.microsoft.com/office/drawing/2014/main" id="{CCA3B81B-6FBE-40CF-95D7-5478578F3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729551"/>
              </p:ext>
            </p:extLst>
          </p:nvPr>
        </p:nvGraphicFramePr>
        <p:xfrm>
          <a:off x="838199" y="1825625"/>
          <a:ext cx="10515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173596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48609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9074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6996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ピクセル</a:t>
                      </a:r>
                      <a:r>
                        <a:rPr kumimoji="1" lang="en-US" altLang="ja-JP" dirty="0"/>
                        <a:t>(px)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エム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em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パーセント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％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vw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vh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6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ピクセル単位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フォントサイズに依存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親要素を</a:t>
                      </a:r>
                      <a:r>
                        <a:rPr kumimoji="1" lang="en-US" altLang="ja-JP" sz="2400" dirty="0"/>
                        <a:t>100%</a:t>
                      </a:r>
                      <a:r>
                        <a:rPr kumimoji="1" lang="ja-JP" altLang="en-US" sz="2400" dirty="0"/>
                        <a:t>とした相対的な長さ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ブラウザ全体を</a:t>
                      </a:r>
                      <a:r>
                        <a:rPr kumimoji="1" lang="en-US" altLang="ja-JP" sz="2400" dirty="0"/>
                        <a:t>100</a:t>
                      </a:r>
                      <a:r>
                        <a:rPr kumimoji="1" lang="ja-JP" altLang="en-US" sz="2400" dirty="0"/>
                        <a:t>％とした相対的な長さ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8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1px~10000px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1em~10000em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0~100%~10000%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1vw,1vh</a:t>
                      </a:r>
                    </a:p>
                    <a:p>
                      <a:r>
                        <a:rPr kumimoji="1" lang="en-US" altLang="ja-JP" sz="2800" dirty="0"/>
                        <a:t>~100vw,100vh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最も無難な選択肢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知らん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親要素に合わせて自動でサイズ調整してくれる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ブラウザの大きさに合わせて変更できる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5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D254F-E7BF-41D1-8DBA-68332BF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やってみよう！実は</a:t>
            </a:r>
            <a:r>
              <a:rPr lang="en-US" altLang="ja-JP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</a:t>
            </a:r>
            <a:r>
              <a:rPr lang="ja-JP" altLang="en-US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全体にも</a:t>
            </a:r>
            <a:endParaRPr kumimoji="1" lang="ja-JP" altLang="en-US" sz="5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4DA07-CB76-4D21-8E91-39935AB8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454" cy="20097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body {</a:t>
            </a: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en-US" altLang="ja-JP" sz="3200" dirty="0"/>
              <a:t>background: gray;</a:t>
            </a:r>
          </a:p>
          <a:p>
            <a:pPr marL="0" indent="0">
              <a:buNone/>
            </a:pPr>
            <a:r>
              <a:rPr lang="en-US" altLang="ja-JP" sz="3200" dirty="0"/>
              <a:t>}</a:t>
            </a:r>
            <a:endParaRPr kumimoji="1" lang="ja-JP" altLang="en-US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447154-E8CF-4A79-AE1F-6B439C00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55" y="1825625"/>
            <a:ext cx="6386146" cy="447501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5B3399-1D01-4FA3-8DBD-D13C7E3CA87D}"/>
              </a:ext>
            </a:extLst>
          </p:cNvPr>
          <p:cNvSpPr txBox="1"/>
          <p:nvPr/>
        </p:nvSpPr>
        <p:spPr>
          <a:xfrm>
            <a:off x="838200" y="4191000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ページ全体が</a:t>
            </a:r>
            <a:endParaRPr lang="en-US" altLang="ja-JP" sz="3200" dirty="0"/>
          </a:p>
          <a:p>
            <a:r>
              <a:rPr lang="ja-JP" altLang="en-US" sz="3200" dirty="0"/>
              <a:t>グレーになる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15461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F1935-9CCD-4F6C-B420-EF087BFB37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ここまでの復習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B2082-BA46-4057-89A5-07843D2E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CSS</a:t>
            </a:r>
            <a:r>
              <a:rPr kumimoji="1" lang="ja-JP" altLang="en-US" sz="4400" dirty="0"/>
              <a:t>は</a:t>
            </a:r>
            <a:r>
              <a:rPr kumimoji="1" lang="en-US" altLang="ja-JP" sz="4400" dirty="0"/>
              <a:t>HTML</a:t>
            </a:r>
            <a:r>
              <a:rPr kumimoji="1" lang="ja-JP" altLang="en-US" sz="4400" dirty="0"/>
              <a:t>のスタイルを変更できる</a:t>
            </a:r>
            <a:endParaRPr kumimoji="1" lang="en-US" altLang="ja-JP" sz="4400" dirty="0"/>
          </a:p>
          <a:p>
            <a:r>
              <a:rPr kumimoji="1" lang="ja-JP" altLang="en-US" sz="4400" b="1" dirty="0"/>
              <a:t>太字</a:t>
            </a:r>
            <a:r>
              <a:rPr kumimoji="1" lang="ja-JP" altLang="en-US" sz="4400" dirty="0"/>
              <a:t>、</a:t>
            </a:r>
            <a:r>
              <a:rPr kumimoji="1" lang="ja-JP" altLang="en-US" sz="4400" u="sng" dirty="0"/>
              <a:t>下線</a:t>
            </a:r>
            <a:r>
              <a:rPr kumimoji="1" lang="ja-JP" altLang="en-US" sz="4400" dirty="0"/>
              <a:t>、</a:t>
            </a:r>
            <a:r>
              <a:rPr kumimoji="1" lang="ja-JP" altLang="en-US" sz="4400" dirty="0">
                <a:solidFill>
                  <a:srgbClr val="FF0000"/>
                </a:solidFill>
              </a:rPr>
              <a:t>色</a:t>
            </a:r>
            <a:r>
              <a:rPr kumimoji="1" lang="ja-JP" altLang="en-US" sz="4400" dirty="0"/>
              <a:t>、</a:t>
            </a:r>
            <a:r>
              <a:rPr kumimoji="1" lang="ja-JP" altLang="en-US" sz="4400" dirty="0">
                <a:highlight>
                  <a:srgbClr val="FFFF00"/>
                </a:highlight>
              </a:rPr>
              <a:t>背景</a:t>
            </a:r>
            <a:r>
              <a:rPr kumimoji="1" lang="ja-JP" altLang="en-US" sz="4400" dirty="0"/>
              <a:t>、</a:t>
            </a:r>
            <a:r>
              <a:rPr kumimoji="1" lang="ja-JP" altLang="en-US" sz="6000" dirty="0"/>
              <a:t>サイズ</a:t>
            </a:r>
            <a:r>
              <a:rPr kumimoji="1" lang="ja-JP" altLang="en-US" sz="4400" dirty="0"/>
              <a:t>、</a:t>
            </a:r>
            <a:endParaRPr kumimoji="1" lang="en-US" altLang="ja-JP" sz="4400" dirty="0"/>
          </a:p>
          <a:p>
            <a:r>
              <a:rPr kumimoji="1" lang="ja-JP" altLang="en-US" sz="4400" dirty="0"/>
              <a:t>余白、ボーダー 、</a:t>
            </a:r>
            <a:r>
              <a:rPr lang="ja-JP" altLang="en-US" sz="4400" dirty="0"/>
              <a:t>縦横の長さ、等</a:t>
            </a:r>
            <a:endParaRPr kumimoji="1" lang="en-US" altLang="ja-JP" sz="4400" dirty="0"/>
          </a:p>
          <a:p>
            <a:r>
              <a:rPr lang="en-US" altLang="ja-JP" sz="4400" dirty="0"/>
              <a:t>s</a:t>
            </a:r>
            <a:r>
              <a:rPr kumimoji="1" lang="en-US" altLang="ja-JP" sz="4400" dirty="0"/>
              <a:t>tyle.css</a:t>
            </a:r>
            <a:r>
              <a:rPr kumimoji="1" lang="ja-JP" altLang="en-US" sz="4400" dirty="0"/>
              <a:t>を用意する</a:t>
            </a:r>
            <a:r>
              <a:rPr lang="ja-JP" altLang="en-US" sz="4400" dirty="0"/>
              <a:t>（ファイルの整理）</a:t>
            </a:r>
            <a:endParaRPr lang="en-US" altLang="ja-JP" sz="4400" dirty="0"/>
          </a:p>
          <a:p>
            <a:r>
              <a:rPr kumimoji="1" lang="ja-JP" altLang="en-US" sz="4400" dirty="0"/>
              <a:t>色指定方法、長さ指定は大きく</a:t>
            </a:r>
            <a:r>
              <a:rPr kumimoji="1" lang="en-US" altLang="ja-JP" sz="4400" dirty="0"/>
              <a:t>4</a:t>
            </a:r>
            <a:r>
              <a:rPr kumimoji="1" lang="ja-JP" altLang="en-US" sz="4400" dirty="0"/>
              <a:t>種類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D4A6FC-ADA8-4894-9682-9EA80C1B2BAD}"/>
              </a:ext>
            </a:extLst>
          </p:cNvPr>
          <p:cNvSpPr/>
          <p:nvPr/>
        </p:nvSpPr>
        <p:spPr>
          <a:xfrm>
            <a:off x="2803185" y="3410045"/>
            <a:ext cx="2445823" cy="79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8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B0AD7-0E42-46B8-9331-D73763C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第二章　</a:t>
            </a:r>
            <a:r>
              <a:rPr kumimoji="1" lang="en-US" altLang="ja-JP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</a:t>
            </a:r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要素</a:t>
            </a:r>
            <a:r>
              <a:rPr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の概念</a:t>
            </a:r>
            <a:endParaRPr kumimoji="1" lang="ja-JP" altLang="en-US" sz="6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9410CD-2DCD-41F9-885B-E72D276D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199"/>
            <a:ext cx="10515600" cy="4322763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CSS</a:t>
            </a:r>
            <a:r>
              <a:rPr kumimoji="1" lang="ja-JP" altLang="en-US" sz="4400" dirty="0"/>
              <a:t>は非常に難しい→エラーが出ない</a:t>
            </a:r>
            <a:endParaRPr kumimoji="1" lang="en-US" altLang="ja-JP" sz="4400" dirty="0"/>
          </a:p>
          <a:p>
            <a:endParaRPr kumimoji="1" lang="en-US" altLang="ja-JP" sz="1800" dirty="0"/>
          </a:p>
          <a:p>
            <a:r>
              <a:rPr lang="ja-JP" altLang="en-US" sz="4400" dirty="0"/>
              <a:t>どのプロパティがどの要素に適用されているか分かりづらい</a:t>
            </a:r>
            <a:endParaRPr lang="en-US" altLang="ja-JP" sz="4400" dirty="0"/>
          </a:p>
          <a:p>
            <a:r>
              <a:rPr kumimoji="1" lang="ja-JP" altLang="en-US" sz="4400" u="sng" dirty="0"/>
              <a:t>親要素、子要素の概念を知ることで、</a:t>
            </a:r>
            <a:br>
              <a:rPr lang="en-US" altLang="ja-JP" sz="4400" u="sng" dirty="0"/>
            </a:br>
            <a:r>
              <a:rPr lang="ja-JP" altLang="en-US" sz="4400" u="sng" dirty="0"/>
              <a:t>対処法を理解することができる</a:t>
            </a:r>
            <a:endParaRPr kumimoji="1" lang="en-US" altLang="ja-JP" sz="4400" u="sng" dirty="0"/>
          </a:p>
        </p:txBody>
      </p:sp>
    </p:spTree>
    <p:extLst>
      <p:ext uri="{BB962C8B-B14F-4D97-AF65-F5344CB8AC3E}">
        <p14:creationId xmlns:p14="http://schemas.microsoft.com/office/powerpoint/2010/main" val="53931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F1BD8-4F20-4FEE-B86B-91AC06F4C6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覚えてもらいたい概念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093ED-F3AF-4B51-BE73-D746AE1B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Block, Inline, Inline-block</a:t>
            </a:r>
            <a:r>
              <a:rPr lang="ja-JP" altLang="en-US" sz="5400" dirty="0"/>
              <a:t>要素</a:t>
            </a:r>
            <a:endParaRPr lang="en-US" altLang="ja-JP" sz="5400" dirty="0"/>
          </a:p>
          <a:p>
            <a:r>
              <a:rPr kumimoji="1" lang="en-US" altLang="ja-JP" sz="5400" dirty="0"/>
              <a:t>Margin, Padding, Border(</a:t>
            </a:r>
            <a:r>
              <a:rPr kumimoji="1" lang="ja-JP" altLang="en-US" sz="5400" dirty="0"/>
              <a:t>余白</a:t>
            </a:r>
            <a:r>
              <a:rPr kumimoji="1" lang="en-US" altLang="ja-JP" sz="5400" dirty="0"/>
              <a:t>)</a:t>
            </a:r>
          </a:p>
          <a:p>
            <a:r>
              <a:rPr lang="ja-JP" altLang="en-US" sz="5400" dirty="0"/>
              <a:t>親要素、子要素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2969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367A3-CDCA-4BAF-8375-5B30E5A449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ja-JP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Block</a:t>
            </a:r>
            <a:r>
              <a:rPr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要素と</a:t>
            </a:r>
            <a:r>
              <a:rPr lang="en-US" altLang="ja-JP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Inline</a:t>
            </a:r>
            <a:r>
              <a:rPr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要素</a:t>
            </a:r>
            <a:endParaRPr kumimoji="1" lang="ja-JP" altLang="en-US" sz="7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C00BEC8-6835-4F8A-8A47-A55ADDD4E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30" b="15153"/>
          <a:stretch/>
        </p:blipFill>
        <p:spPr>
          <a:xfrm>
            <a:off x="1497059" y="4837053"/>
            <a:ext cx="9389174" cy="202094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248BEB-748C-467F-996B-450B752A1EAA}"/>
              </a:ext>
            </a:extLst>
          </p:cNvPr>
          <p:cNvSpPr txBox="1"/>
          <p:nvPr/>
        </p:nvSpPr>
        <p:spPr>
          <a:xfrm>
            <a:off x="838200" y="1863487"/>
            <a:ext cx="1073402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Block</a:t>
            </a:r>
            <a:r>
              <a:rPr kumimoji="1" lang="ja-JP" altLang="en-US" sz="4000" dirty="0"/>
              <a:t>：横に広がる、長さの変更が容易</a:t>
            </a:r>
            <a:endParaRPr kumimoji="1" lang="en-US" altLang="ja-JP" sz="4000" dirty="0"/>
          </a:p>
          <a:p>
            <a:r>
              <a:rPr lang="en-US" altLang="ja-JP" sz="4000" dirty="0"/>
              <a:t>Ex) p, h1, div, </a:t>
            </a:r>
            <a:r>
              <a:rPr lang="ja-JP" altLang="en-US" sz="4000" dirty="0"/>
              <a:t>等</a:t>
            </a:r>
            <a:endParaRPr lang="en-US" altLang="ja-JP" sz="4000" dirty="0"/>
          </a:p>
          <a:p>
            <a:endParaRPr lang="en-US" altLang="ja-JP" sz="1600" dirty="0"/>
          </a:p>
          <a:p>
            <a:r>
              <a:rPr kumimoji="1" lang="en-US" altLang="ja-JP" sz="4000" b="1" dirty="0"/>
              <a:t>Inline</a:t>
            </a:r>
            <a:r>
              <a:rPr kumimoji="1" lang="ja-JP" altLang="en-US" sz="4000" dirty="0"/>
              <a:t>：広がらない </a:t>
            </a:r>
            <a:r>
              <a:rPr kumimoji="1"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ja-JP" altLang="en-US" sz="4000" dirty="0">
                <a:solidFill>
                  <a:srgbClr val="FF0000"/>
                </a:solidFill>
              </a:rPr>
              <a:t>要素は長さの変更が不可</a:t>
            </a:r>
            <a:endParaRPr kumimoji="1"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Ex) span, a, li, input, </a:t>
            </a:r>
            <a:r>
              <a:rPr lang="en-US" altLang="ja-JP" sz="4000" dirty="0" err="1"/>
              <a:t>img</a:t>
            </a:r>
            <a:r>
              <a:rPr lang="en-US" altLang="ja-JP" sz="4000" dirty="0"/>
              <a:t> </a:t>
            </a:r>
            <a:r>
              <a:rPr lang="ja-JP" altLang="en-US" sz="4000" dirty="0"/>
              <a:t>等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188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DD774-8168-48ED-AF6B-7765943A43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Inline-block</a:t>
            </a:r>
            <a:r>
              <a:rPr lang="ja-JP" altLang="en-US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化でサイズ調整可能</a:t>
            </a:r>
            <a:endParaRPr kumimoji="1" lang="ja-JP" altLang="en-US" sz="5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10BDA-1424-4C3A-9AA0-884A25BC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0462" cy="25302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a {</a:t>
            </a:r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/>
              <a:t>d</a:t>
            </a:r>
            <a:r>
              <a:rPr kumimoji="1" lang="en-US" altLang="ja-JP" sz="3600" dirty="0"/>
              <a:t>isplay: inline-block;</a:t>
            </a:r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/>
              <a:t>width:60px;</a:t>
            </a:r>
          </a:p>
          <a:p>
            <a:pPr marL="0" indent="0">
              <a:buNone/>
            </a:pPr>
            <a:r>
              <a:rPr kumimoji="1" lang="en-US" altLang="ja-JP" sz="36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55432E-9ABA-4103-97F8-45C17AE296A8}"/>
              </a:ext>
            </a:extLst>
          </p:cNvPr>
          <p:cNvSpPr txBox="1"/>
          <p:nvPr/>
        </p:nvSpPr>
        <p:spPr>
          <a:xfrm>
            <a:off x="5918662" y="2490582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←インラインブロック化で</a:t>
            </a:r>
            <a:endParaRPr lang="en-US" altLang="ja-JP" sz="3600" dirty="0"/>
          </a:p>
          <a:p>
            <a:r>
              <a:rPr kumimoji="1" lang="ja-JP" altLang="en-US" sz="3600" dirty="0"/>
              <a:t>←サイズ調整可能に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E7D1FA-98DD-4BFF-8DF3-59308BCC0B11}"/>
              </a:ext>
            </a:extLst>
          </p:cNvPr>
          <p:cNvSpPr txBox="1"/>
          <p:nvPr/>
        </p:nvSpPr>
        <p:spPr>
          <a:xfrm>
            <a:off x="838200" y="43558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または、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CADD32-4B96-448B-A185-8E1E48A30B29}"/>
              </a:ext>
            </a:extLst>
          </p:cNvPr>
          <p:cNvSpPr txBox="1"/>
          <p:nvPr/>
        </p:nvSpPr>
        <p:spPr>
          <a:xfrm>
            <a:off x="735720" y="5020826"/>
            <a:ext cx="72619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&lt;a </a:t>
            </a:r>
            <a:r>
              <a:rPr lang="en-US" altLang="ja-JP" sz="3600" dirty="0" err="1"/>
              <a:t>href</a:t>
            </a:r>
            <a:r>
              <a:rPr lang="en-US" altLang="ja-JP" sz="3600" dirty="0"/>
              <a:t>=“#”&gt;&lt;p&gt;</a:t>
            </a:r>
            <a:r>
              <a:rPr lang="ja-JP" altLang="en-US" sz="3600" dirty="0"/>
              <a:t>要素</a:t>
            </a:r>
            <a:r>
              <a:rPr lang="en-US" altLang="ja-JP" sz="3600" dirty="0"/>
              <a:t>&lt;/p&gt;&lt;/a&gt;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50CA2E-6E9E-46EB-8ED4-3F01FF15A667}"/>
              </a:ext>
            </a:extLst>
          </p:cNvPr>
          <p:cNvSpPr txBox="1"/>
          <p:nvPr/>
        </p:nvSpPr>
        <p:spPr>
          <a:xfrm>
            <a:off x="655683" y="5878219"/>
            <a:ext cx="11529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ブロック要素</a:t>
            </a:r>
            <a:r>
              <a:rPr lang="en-US" altLang="ja-JP" sz="3600" dirty="0"/>
              <a:t>&lt;p&gt;</a:t>
            </a:r>
            <a:r>
              <a:rPr lang="ja-JP" altLang="en-US" sz="3600" dirty="0"/>
              <a:t>でサイズ調整可能</a:t>
            </a:r>
            <a:r>
              <a:rPr lang="en-US" altLang="ja-JP" sz="3600" dirty="0"/>
              <a:t>, </a:t>
            </a:r>
            <a:r>
              <a:rPr lang="ja-JP" altLang="en-US" sz="3600" dirty="0"/>
              <a:t>リンクとして機能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302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1FB5-42D9-42CB-AA0C-03F567E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リストで適用したい場合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D0A9A46-4427-4108-A1E2-41556F86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80" y="2147472"/>
            <a:ext cx="6812510" cy="242708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9FB10F-F01D-48A4-BF97-9A86E24517B9}"/>
              </a:ext>
            </a:extLst>
          </p:cNvPr>
          <p:cNvSpPr txBox="1"/>
          <p:nvPr/>
        </p:nvSpPr>
        <p:spPr>
          <a:xfrm>
            <a:off x="838200" y="5167312"/>
            <a:ext cx="8913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&lt;li&gt;</a:t>
            </a:r>
            <a:r>
              <a:rPr lang="ja-JP" altLang="en-US" sz="4000" dirty="0"/>
              <a:t>の中に</a:t>
            </a:r>
            <a:r>
              <a:rPr lang="en-US" altLang="ja-JP" sz="4000" dirty="0"/>
              <a:t>&lt;a&gt;</a:t>
            </a:r>
            <a:r>
              <a:rPr lang="ja-JP" altLang="en-US" sz="4000" dirty="0"/>
              <a:t>の中に</a:t>
            </a:r>
            <a:r>
              <a:rPr lang="en-US" altLang="ja-JP" sz="4000" dirty="0"/>
              <a:t>&lt;p&gt;</a:t>
            </a:r>
            <a:r>
              <a:rPr lang="ja-JP" altLang="en-US" sz="4000" dirty="0"/>
              <a:t>を入れると</a:t>
            </a:r>
            <a:endParaRPr lang="en-US" altLang="ja-JP" sz="4000" dirty="0"/>
          </a:p>
          <a:p>
            <a:r>
              <a:rPr kumimoji="1" lang="ja-JP" altLang="en-US" sz="4000" dirty="0"/>
              <a:t>その後の調整もやりやすい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9D3E8-ED09-4051-AE30-088AFCFA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590" y="2147472"/>
            <a:ext cx="4191210" cy="25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43401-731E-462C-B714-C7017E6891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CSS</a:t>
            </a:r>
            <a:r>
              <a:rPr kumimoji="1" lang="ja-JP" altLang="en-US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（スタイルシート）とは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DB728-D856-42A5-A056-E9D76EF8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067"/>
            <a:ext cx="10515600" cy="4968791"/>
          </a:xfrm>
        </p:spPr>
        <p:txBody>
          <a:bodyPr>
            <a:normAutofit/>
          </a:bodyPr>
          <a:lstStyle/>
          <a:p>
            <a:r>
              <a:rPr kumimoji="1" lang="en-US" altLang="ja-JP" sz="4800" dirty="0"/>
              <a:t>HTML</a:t>
            </a:r>
            <a:r>
              <a:rPr kumimoji="1" lang="ja-JP" altLang="en-US" sz="4800" dirty="0"/>
              <a:t>のスタイルを変更できるよ！</a:t>
            </a:r>
            <a:endParaRPr kumimoji="1" lang="en-US" altLang="ja-JP" sz="4800" dirty="0"/>
          </a:p>
          <a:p>
            <a:r>
              <a:rPr kumimoji="1" lang="ja-JP" altLang="en-US" sz="3600" dirty="0"/>
              <a:t>例）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カラー </a:t>
            </a:r>
            <a:r>
              <a:rPr kumimoji="1" lang="ja-JP" altLang="en-US" sz="3600" b="1" dirty="0"/>
              <a:t>太字</a:t>
            </a:r>
            <a:r>
              <a:rPr lang="en-US" altLang="ja-JP" sz="3600" b="1" dirty="0"/>
              <a:t> </a:t>
            </a:r>
            <a:r>
              <a:rPr lang="ja-JP" altLang="en-US" sz="3600" i="1" dirty="0"/>
              <a:t>イタリック </a:t>
            </a:r>
            <a:r>
              <a:rPr lang="ja-JP" altLang="en-US" sz="3600" u="sng" dirty="0"/>
              <a:t>下線</a:t>
            </a:r>
            <a:r>
              <a:rPr lang="ja-JP" altLang="en-US" sz="3600" dirty="0"/>
              <a:t> </a:t>
            </a:r>
            <a:r>
              <a:rPr lang="ja-JP" altLang="en-US" sz="5800" dirty="0"/>
              <a:t>サイズ</a:t>
            </a:r>
            <a:endParaRPr lang="en-US" altLang="ja-JP" sz="3600" dirty="0"/>
          </a:p>
          <a:p>
            <a:r>
              <a:rPr kumimoji="1" lang="ja-JP" altLang="en-US" sz="4400" b="1" dirty="0"/>
              <a:t>左寄せ　　中央寄せ　　　右寄せ</a:t>
            </a:r>
            <a:endParaRPr kumimoji="1" lang="en-US" altLang="ja-JP" sz="4400" b="1" dirty="0"/>
          </a:p>
          <a:p>
            <a:r>
              <a:rPr lang="ja-JP" altLang="en-US" sz="4400" b="1">
                <a:highlight>
                  <a:srgbClr val="FFFF00"/>
                </a:highlight>
              </a:rPr>
              <a:t>背景</a:t>
            </a:r>
            <a:r>
              <a:rPr kumimoji="1" lang="ja-JP" altLang="en-US" sz="4400" b="1">
                <a:highlight>
                  <a:srgbClr val="FFFF00"/>
                </a:highlight>
              </a:rPr>
              <a:t> </a:t>
            </a:r>
            <a:endParaRPr kumimoji="1" lang="en-US" altLang="ja-JP" sz="4400" b="1" dirty="0">
              <a:highlight>
                <a:srgbClr val="FFFF00"/>
              </a:highlight>
            </a:endParaRPr>
          </a:p>
          <a:p>
            <a:r>
              <a:rPr lang="ja-JP" altLang="en-US" sz="4400" b="1" dirty="0"/>
              <a:t>余白　　→アニメーションも行ける！</a:t>
            </a:r>
            <a:endParaRPr kumimoji="1" lang="en-US" altLang="ja-JP" sz="4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9961B7-A656-47E1-906D-4189061E97AE}"/>
              </a:ext>
            </a:extLst>
          </p:cNvPr>
          <p:cNvSpPr txBox="1"/>
          <p:nvPr/>
        </p:nvSpPr>
        <p:spPr>
          <a:xfrm>
            <a:off x="1025496" y="1317311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Cascading Style Sheets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95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946EE-C7C4-4D24-96F7-30ED98B593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余白の概念 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Margin, Padding, border</a:t>
            </a:r>
            <a:endParaRPr kumimoji="1" lang="ja-JP" altLang="en-US" sz="5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7EB5FB0-3456-4DEF-A817-DD707571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171" y="2095290"/>
            <a:ext cx="4949724" cy="36212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3B4C80-D706-48D0-91C1-039D81B7A4B5}"/>
              </a:ext>
            </a:extLst>
          </p:cNvPr>
          <p:cNvSpPr txBox="1"/>
          <p:nvPr/>
        </p:nvSpPr>
        <p:spPr>
          <a:xfrm>
            <a:off x="838200" y="2095290"/>
            <a:ext cx="63113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Margin</a:t>
            </a:r>
            <a:r>
              <a:rPr kumimoji="1" lang="en-US" altLang="ja-JP" sz="4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kumimoji="1" lang="ja-JP" altLang="en-US" sz="4400" dirty="0">
                <a:solidFill>
                  <a:schemeClr val="accent2">
                    <a:lumMod val="75000"/>
                  </a:schemeClr>
                </a:solidFill>
              </a:rPr>
              <a:t>外側の余白</a:t>
            </a:r>
            <a:endParaRPr kumimoji="1" lang="en-US" altLang="ja-JP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sz="4400" b="1" dirty="0">
                <a:solidFill>
                  <a:schemeClr val="accent4">
                    <a:lumMod val="75000"/>
                  </a:schemeClr>
                </a:solidFill>
              </a:rPr>
              <a:t>Border</a:t>
            </a:r>
            <a:r>
              <a:rPr lang="en-US" altLang="ja-JP" sz="44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ja-JP" altLang="en-US" sz="4400" dirty="0">
                <a:solidFill>
                  <a:schemeClr val="accent4">
                    <a:lumMod val="75000"/>
                  </a:schemeClr>
                </a:solidFill>
              </a:rPr>
              <a:t>ボーダー（線）</a:t>
            </a:r>
            <a:endParaRPr kumimoji="1" lang="en-US" altLang="ja-JP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sz="44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altLang="ja-JP" sz="4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ja-JP" altLang="en-US" sz="4400" dirty="0">
                <a:solidFill>
                  <a:schemeClr val="accent6">
                    <a:lumMod val="75000"/>
                  </a:schemeClr>
                </a:solidFill>
              </a:rPr>
              <a:t>内側の余白</a:t>
            </a:r>
            <a:endParaRPr lang="en-US" altLang="ja-JP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7B2D7A-F5E3-4D4A-BD6C-14073D746BA9}"/>
              </a:ext>
            </a:extLst>
          </p:cNvPr>
          <p:cNvSpPr txBox="1"/>
          <p:nvPr/>
        </p:nvSpPr>
        <p:spPr>
          <a:xfrm>
            <a:off x="838200" y="4514850"/>
            <a:ext cx="65197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背景を指定すると、</a:t>
            </a:r>
            <a:endParaRPr kumimoji="1" lang="en-US" altLang="ja-JP" sz="4400" dirty="0"/>
          </a:p>
          <a:p>
            <a:r>
              <a:rPr lang="en-US" altLang="ja-JP" sz="4400" dirty="0"/>
              <a:t>Padding</a:t>
            </a:r>
            <a:r>
              <a:rPr lang="ja-JP" altLang="en-US" sz="4400" dirty="0"/>
              <a:t>の中にも適用</a:t>
            </a:r>
            <a:endParaRPr lang="en-US" altLang="ja-JP" sz="4400" dirty="0"/>
          </a:p>
          <a:p>
            <a:r>
              <a:rPr kumimoji="1" lang="en-US" altLang="ja-JP" sz="4400" dirty="0"/>
              <a:t>Margin</a:t>
            </a:r>
            <a:r>
              <a:rPr kumimoji="1" lang="ja-JP" altLang="en-US" sz="4400" dirty="0" err="1"/>
              <a:t>には</a:t>
            </a:r>
            <a:r>
              <a:rPr kumimoji="1" lang="ja-JP" altLang="en-US" sz="4400" dirty="0"/>
              <a:t>適用されない</a:t>
            </a:r>
          </a:p>
        </p:txBody>
      </p:sp>
    </p:spTree>
    <p:extLst>
      <p:ext uri="{BB962C8B-B14F-4D97-AF65-F5344CB8AC3E}">
        <p14:creationId xmlns:p14="http://schemas.microsoft.com/office/powerpoint/2010/main" val="213590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D4436-FB42-40AA-A8FE-4BEE4E949B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kumimoji="1"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kumimoji="1" lang="ja-JP" altLang="en-US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上で見てみよう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DCB2AB-CE4B-4666-BF13-177312DA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675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サイト上で「右クリック→検証」または、</a:t>
            </a:r>
            <a:r>
              <a:rPr kumimoji="1" lang="en-US" altLang="ja-JP" b="1" dirty="0"/>
              <a:t>F12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1B6CF0-96DC-4045-9E6D-6D9B8BF3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17" y="2273300"/>
            <a:ext cx="8022883" cy="454389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830155-5D60-4776-BF22-436DCC1AF30A}"/>
              </a:ext>
            </a:extLst>
          </p:cNvPr>
          <p:cNvSpPr txBox="1"/>
          <p:nvPr/>
        </p:nvSpPr>
        <p:spPr>
          <a:xfrm>
            <a:off x="684039" y="2322512"/>
            <a:ext cx="26468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ソースコード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スタイル</a:t>
            </a:r>
            <a:endParaRPr lang="en-US" altLang="ja-JP" sz="3200" b="1" dirty="0"/>
          </a:p>
          <a:p>
            <a:r>
              <a:rPr kumimoji="1" lang="ja-JP" altLang="en-US" sz="3200" b="1" dirty="0"/>
              <a:t>余白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コンソール</a:t>
            </a:r>
            <a:endParaRPr kumimoji="1" lang="en-US" altLang="ja-JP" sz="3200" b="1" dirty="0"/>
          </a:p>
          <a:p>
            <a:r>
              <a:rPr lang="ja-JP" altLang="en-US" sz="3200" dirty="0"/>
              <a:t>全てが</a:t>
            </a:r>
            <a:endParaRPr lang="en-US" altLang="ja-JP" sz="3200" dirty="0"/>
          </a:p>
          <a:p>
            <a:r>
              <a:rPr kumimoji="1" lang="ja-JP" altLang="en-US" sz="3200" dirty="0"/>
              <a:t>ここで</a:t>
            </a:r>
            <a:endParaRPr kumimoji="1" lang="en-US" altLang="ja-JP" sz="3200" dirty="0"/>
          </a:p>
          <a:p>
            <a:r>
              <a:rPr lang="ja-JP" altLang="en-US" sz="3200" dirty="0"/>
              <a:t>見られる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729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86B08-4B37-4483-A233-F8B4E101F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親要素、子要素の概念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F795510-253B-4572-8246-94D28ECE7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6" r="12587"/>
          <a:stretch/>
        </p:blipFill>
        <p:spPr>
          <a:xfrm>
            <a:off x="6467412" y="1977016"/>
            <a:ext cx="4886388" cy="4351338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58785D-4003-4722-81C5-C0142B09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2758"/>
            <a:ext cx="5615694" cy="21122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0A06D9-B144-49A6-A654-7C62293A907E}"/>
              </a:ext>
            </a:extLst>
          </p:cNvPr>
          <p:cNvSpPr txBox="1"/>
          <p:nvPr/>
        </p:nvSpPr>
        <p:spPr>
          <a:xfrm>
            <a:off x="838200" y="4306111"/>
            <a:ext cx="5410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&lt;div&gt;</a:t>
            </a:r>
            <a:r>
              <a:rPr kumimoji="1" lang="ja-JP" altLang="en-US" sz="2800" dirty="0"/>
              <a:t>の中に</a:t>
            </a:r>
            <a:r>
              <a:rPr kumimoji="1" lang="en-US" altLang="ja-JP" sz="2800" dirty="0"/>
              <a:t>&lt;div&gt;</a:t>
            </a:r>
            <a:r>
              <a:rPr kumimoji="1" lang="ja-JP" altLang="en-US" sz="2800" dirty="0"/>
              <a:t>を書くケース</a:t>
            </a:r>
            <a:endParaRPr kumimoji="1" lang="en-US" altLang="ja-JP" sz="2800" dirty="0"/>
          </a:p>
          <a:p>
            <a:r>
              <a:rPr lang="ja-JP" altLang="en-US" sz="2800" dirty="0"/>
              <a:t>が頻繁にある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41520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E839C-2DCC-FC04-7734-EFBC1219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816D6-2789-069B-157F-BF595DFA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親要素に</a:t>
            </a:r>
            <a:r>
              <a:rPr lang="en-US" altLang="ja-JP" sz="3600" dirty="0"/>
              <a:t>Width</a:t>
            </a:r>
            <a:r>
              <a:rPr lang="ja-JP" altLang="en-US" sz="3600" dirty="0"/>
              <a:t>を指定しなくても、小要素の</a:t>
            </a:r>
            <a:r>
              <a:rPr lang="en-US" altLang="ja-JP" sz="3600" dirty="0"/>
              <a:t>Width</a:t>
            </a:r>
            <a:r>
              <a:rPr lang="ja-JP" altLang="en-US" sz="3600" dirty="0"/>
              <a:t>が決まれば親要素の</a:t>
            </a:r>
            <a:r>
              <a:rPr lang="en-US" altLang="ja-JP" sz="3600" dirty="0"/>
              <a:t>Width</a:t>
            </a:r>
            <a:r>
              <a:rPr lang="ja-JP" altLang="en-US" sz="3600" dirty="0"/>
              <a:t>が決まる</a:t>
            </a:r>
          </a:p>
          <a:p>
            <a:r>
              <a:rPr lang="ja-JP" altLang="en-US" sz="3600" dirty="0"/>
              <a:t>親要素に</a:t>
            </a:r>
            <a:r>
              <a:rPr lang="en-US" altLang="ja-JP" sz="3600" b="1" dirty="0"/>
              <a:t>Display: flex</a:t>
            </a:r>
            <a:r>
              <a:rPr lang="en-US" altLang="ja-JP" sz="3600" dirty="0"/>
              <a:t>(</a:t>
            </a:r>
            <a:r>
              <a:rPr lang="ja-JP" altLang="en-US" sz="3600" dirty="0"/>
              <a:t>横並び</a:t>
            </a:r>
            <a:r>
              <a:rPr lang="en-US" altLang="ja-JP" sz="3600" dirty="0"/>
              <a:t>)</a:t>
            </a:r>
            <a:r>
              <a:rPr lang="ja-JP" altLang="en-US" sz="3600" dirty="0"/>
              <a:t>を使用することで小要素の</a:t>
            </a:r>
            <a:r>
              <a:rPr lang="en-US" altLang="ja-JP" sz="3600" dirty="0"/>
              <a:t>width</a:t>
            </a:r>
            <a:r>
              <a:rPr lang="ja-JP" altLang="en-US" sz="3600" dirty="0"/>
              <a:t>とは関係なく</a:t>
            </a:r>
            <a:r>
              <a:rPr lang="en-US" altLang="ja-JP" sz="3600" dirty="0"/>
              <a:t>width</a:t>
            </a:r>
            <a:r>
              <a:rPr lang="ja-JP" altLang="en-US" sz="3600" dirty="0"/>
              <a:t>が縮まる</a:t>
            </a:r>
          </a:p>
          <a:p>
            <a:r>
              <a:rPr lang="en-US" altLang="ja-JP" sz="3600" dirty="0"/>
              <a:t>Color</a:t>
            </a:r>
            <a:r>
              <a:rPr lang="ja-JP" altLang="en-US" sz="3600" dirty="0"/>
              <a:t>は小要素にも適用される</a:t>
            </a:r>
            <a:endParaRPr lang="en-US" altLang="ja-JP" sz="3600" dirty="0"/>
          </a:p>
          <a:p>
            <a:r>
              <a:rPr lang="ja-JP" altLang="en-US" sz="3600" dirty="0"/>
              <a:t>→実際に手を動かして確認してみよう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F41D566-78D1-E7C7-3F79-0D52C3E011DB}"/>
              </a:ext>
            </a:extLst>
          </p:cNvPr>
          <p:cNvSpPr>
            <a:spLocks noGrp="1"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7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CSS</a:t>
            </a:r>
            <a:r>
              <a:rPr kumimoji="1" lang="ja-JP" altLang="en-US" sz="7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の適用範囲</a:t>
            </a:r>
            <a:r>
              <a:rPr lang="ja-JP" altLang="en-US" sz="7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を考えよう</a:t>
            </a:r>
            <a:endParaRPr kumimoji="1" lang="ja-JP" altLang="en-US" sz="7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00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0C12A-FD57-307D-2877-39BF43A6BDE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6300" dirty="0">
                <a:latin typeface="MS Gothic" panose="020B0609070205080204" pitchFamily="49" charset="-128"/>
                <a:ea typeface="MS Gothic" panose="020B0609070205080204" pitchFamily="49" charset="-128"/>
              </a:rPr>
              <a:t>親要素と小要素ありきの</a:t>
            </a:r>
            <a:r>
              <a:rPr lang="en-US" altLang="ja-JP" sz="6300" dirty="0">
                <a:latin typeface="MS Gothic" panose="020B0609070205080204" pitchFamily="49" charset="-128"/>
                <a:ea typeface="MS Gothic" panose="020B0609070205080204" pitchFamily="49" charset="-128"/>
              </a:rPr>
              <a:t>CSS</a:t>
            </a:r>
            <a:endParaRPr kumimoji="1" lang="ja-JP" altLang="en-US" sz="63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4D0EEE-BBC1-5078-B77B-9365D68FC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22347"/>
              </p:ext>
            </p:extLst>
          </p:nvPr>
        </p:nvGraphicFramePr>
        <p:xfrm>
          <a:off x="838200" y="1825625"/>
          <a:ext cx="10515597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197719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28597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38623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親要素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できること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err="1"/>
                        <a:t>text-align:center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（何かしらの要素がある）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子要素の</a:t>
                      </a:r>
                      <a:r>
                        <a:rPr kumimoji="1" lang="ja-JP" altLang="en-US" sz="2000" b="1" dirty="0"/>
                        <a:t>左右中央寄せ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4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err="1"/>
                        <a:t>display:flex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何かしらの要素がある）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子要素の</a:t>
                      </a:r>
                      <a:r>
                        <a:rPr kumimoji="1" lang="ja-JP" altLang="en-US" b="1" dirty="0"/>
                        <a:t>横並び</a:t>
                      </a:r>
                      <a:r>
                        <a:rPr kumimoji="1" lang="ja-JP" altLang="en-US" dirty="0"/>
                        <a:t>（縦並びも）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48916"/>
                  </a:ext>
                </a:extLst>
              </a:tr>
              <a:tr h="70563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position: relative</a:t>
                      </a:r>
                    </a:p>
                    <a:p>
                      <a:r>
                        <a:rPr kumimoji="1" lang="ja-JP" altLang="en-US" sz="1600" b="1" dirty="0"/>
                        <a:t>（相対的）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positon</a:t>
                      </a:r>
                      <a:r>
                        <a:rPr kumimoji="1" lang="en-US" altLang="ja-JP" sz="2400" dirty="0"/>
                        <a:t>: </a:t>
                      </a:r>
                      <a:r>
                        <a:rPr kumimoji="1" lang="en-US" altLang="ja-JP" sz="2400" dirty="0" err="1"/>
                        <a:t>absolte</a:t>
                      </a:r>
                      <a:r>
                        <a:rPr kumimoji="1" lang="en-US" altLang="ja-JP" sz="2400" dirty="0"/>
                        <a:t>;</a:t>
                      </a:r>
                      <a:r>
                        <a:rPr kumimoji="1" lang="en-US" altLang="ja-JP" sz="1600" b="1" dirty="0"/>
                        <a:t>(</a:t>
                      </a:r>
                      <a:r>
                        <a:rPr kumimoji="1" lang="ja-JP" altLang="en-US" sz="1600" b="1" dirty="0"/>
                        <a:t>絶対的</a:t>
                      </a:r>
                      <a:r>
                        <a:rPr kumimoji="1" lang="en-US" altLang="ja-JP" sz="1600" b="1" dirty="0"/>
                        <a:t>)</a:t>
                      </a:r>
                    </a:p>
                    <a:p>
                      <a:r>
                        <a:rPr kumimoji="1" lang="en-US" altLang="ja-JP" sz="2000" dirty="0"/>
                        <a:t>top: 10px; left: 20px;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子要素が親要素に対して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どの場所に位置させるか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決められる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err="1"/>
                        <a:t>position:fixed</a:t>
                      </a:r>
                      <a:r>
                        <a:rPr kumimoji="1" lang="en-US" altLang="ja-JP" sz="2800" dirty="0"/>
                        <a:t>; top: 0; left:0;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ブラウザに対して絶対的な位置設定ができる（常に常駐させられる）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2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4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57CEB-988E-429E-80A7-5F3C2F33F8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やってみたいことは、調べてみよう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67D8B0-305A-41EC-B863-119EC5D5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背景、ボーダーのグラデーション</a:t>
            </a:r>
            <a:endParaRPr kumimoji="1" lang="en-US" altLang="ja-JP" sz="4000" dirty="0"/>
          </a:p>
          <a:p>
            <a:r>
              <a:rPr lang="en-US" altLang="ja-JP" sz="4000" dirty="0" err="1"/>
              <a:t>Display:flex</a:t>
            </a:r>
            <a:r>
              <a:rPr lang="ja-JP" altLang="en-US" sz="4000" dirty="0"/>
              <a:t>の縦並び、空白の挿入方法</a:t>
            </a:r>
            <a:endParaRPr lang="en-US" altLang="ja-JP" sz="4000" dirty="0"/>
          </a:p>
          <a:p>
            <a:r>
              <a:rPr kumimoji="1" lang="ja-JP" altLang="en-US" sz="4000" dirty="0"/>
              <a:t>アニメーション</a:t>
            </a:r>
            <a:endParaRPr kumimoji="1" lang="en-US" altLang="ja-JP" sz="4000" dirty="0"/>
          </a:p>
          <a:p>
            <a:r>
              <a:rPr lang="ja-JP" altLang="en-US" sz="4000" dirty="0"/>
              <a:t>ナイトモード</a:t>
            </a:r>
            <a:endParaRPr lang="en-US" altLang="ja-JP" sz="4000" dirty="0"/>
          </a:p>
          <a:p>
            <a:r>
              <a:rPr kumimoji="1" lang="ja-JP" altLang="en-US" sz="4000" dirty="0"/>
              <a:t>レスポンシブデザイン</a:t>
            </a:r>
            <a:endParaRPr kumimoji="1" lang="en-US" altLang="ja-JP" sz="4000" dirty="0"/>
          </a:p>
          <a:p>
            <a:r>
              <a:rPr kumimoji="1" lang="ja-JP" altLang="en-US" sz="4000" dirty="0"/>
              <a:t>→詳しく解説されているサイトがたくさん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4019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0BADE-5457-4468-9CD5-3A57CAC1F82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まずは、手を動かそう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44E2B-6A21-4C60-A1AA-C0C36BED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/>
              <a:t>手を動かさないと、身につかない</a:t>
            </a:r>
            <a:endParaRPr kumimoji="1" lang="en-US" altLang="ja-JP" sz="4000" dirty="0"/>
          </a:p>
          <a:p>
            <a:r>
              <a:rPr kumimoji="1" lang="en-US" altLang="ja-JP" sz="4000" dirty="0"/>
              <a:t>HTML</a:t>
            </a:r>
            <a:r>
              <a:rPr lang="en-US" altLang="ja-JP" sz="4000" dirty="0"/>
              <a:t>,</a:t>
            </a:r>
            <a:r>
              <a:rPr lang="ja-JP" altLang="en-US" sz="4000" dirty="0"/>
              <a:t> </a:t>
            </a:r>
            <a:r>
              <a:rPr kumimoji="1" lang="en-US" altLang="ja-JP" sz="4000" dirty="0"/>
              <a:t>CSS</a:t>
            </a:r>
            <a:r>
              <a:rPr kumimoji="1" lang="ja-JP" altLang="en-US" sz="4000" dirty="0"/>
              <a:t>は、使ってみないと</a:t>
            </a:r>
            <a:r>
              <a:rPr lang="ja-JP" altLang="en-US" sz="4000" dirty="0"/>
              <a:t>難しさがわからない</a:t>
            </a:r>
            <a:endParaRPr lang="en-US" altLang="ja-JP" sz="4000" dirty="0"/>
          </a:p>
          <a:p>
            <a:r>
              <a:rPr lang="ja-JP" altLang="en-US" sz="4000" dirty="0"/>
              <a:t>目標のサイトを見つけることも大事（</a:t>
            </a:r>
            <a:r>
              <a:rPr lang="en-US" altLang="ja-JP" sz="4000" b="1" dirty="0"/>
              <a:t>F12</a:t>
            </a:r>
            <a:r>
              <a:rPr lang="ja-JP" altLang="en-US" sz="4000" dirty="0"/>
              <a:t>でコードをパクってこよう）</a:t>
            </a:r>
            <a:endParaRPr lang="en-US" altLang="ja-JP" sz="4000" dirty="0"/>
          </a:p>
          <a:p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756642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93022-4868-4FA1-8FA6-5F17F022EB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演習：これを作りましょう</a:t>
            </a:r>
            <a:endParaRPr kumimoji="1" lang="ja-JP" altLang="en-US" sz="6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5D5EB8D-64F1-4D99-B987-4849132AC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492" y="1963511"/>
            <a:ext cx="6414158" cy="43513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3E41C-5E1F-4F1F-A204-1B5E5A4DB6EC}"/>
              </a:ext>
            </a:extLst>
          </p:cNvPr>
          <p:cNvSpPr txBox="1"/>
          <p:nvPr/>
        </p:nvSpPr>
        <p:spPr>
          <a:xfrm>
            <a:off x="784350" y="1963511"/>
            <a:ext cx="3916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test.html</a:t>
            </a:r>
            <a:r>
              <a:rPr lang="ja-JP" altLang="en-US" sz="3600" dirty="0"/>
              <a:t>を参考に</a:t>
            </a:r>
            <a:endParaRPr lang="en-US" altLang="ja-JP" sz="3600" dirty="0"/>
          </a:p>
          <a:p>
            <a:r>
              <a:rPr kumimoji="1" lang="ja-JP" altLang="en-US" sz="3600" dirty="0"/>
              <a:t>作ること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4000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F1BED-FA4D-44C7-9D20-2408136170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CSS</a:t>
            </a:r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基本の書き方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88AE7E2-C6C9-403C-BF65-F4B3B94A9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 t="-2143" r="3587" b="2143"/>
          <a:stretch/>
        </p:blipFill>
        <p:spPr>
          <a:xfrm>
            <a:off x="6313842" y="2561741"/>
            <a:ext cx="5335793" cy="35142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3066B7-B14C-41CF-8DD0-570E9F278DF5}"/>
              </a:ext>
            </a:extLst>
          </p:cNvPr>
          <p:cNvSpPr txBox="1"/>
          <p:nvPr/>
        </p:nvSpPr>
        <p:spPr>
          <a:xfrm>
            <a:off x="970344" y="1893536"/>
            <a:ext cx="10399001" cy="42165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</a:rPr>
              <a:t>セレクタ</a:t>
            </a:r>
            <a:r>
              <a:rPr lang="ja-JP" altLang="en-US" sz="3200" dirty="0"/>
              <a:t>：</a:t>
            </a:r>
            <a:r>
              <a:rPr kumimoji="1" lang="en-US" altLang="ja-JP" sz="3200" dirty="0"/>
              <a:t>HTML</a:t>
            </a:r>
            <a:r>
              <a:rPr kumimoji="1" lang="ja-JP" altLang="en-US" sz="3200" dirty="0"/>
              <a:t>上で、どの要素</a:t>
            </a:r>
            <a:r>
              <a:rPr lang="ja-JP" altLang="en-US" sz="3200" dirty="0"/>
              <a:t>を変更するかを決める</a:t>
            </a:r>
            <a:endParaRPr lang="en-US" altLang="ja-JP" sz="2800" dirty="0"/>
          </a:p>
          <a:p>
            <a:endParaRPr kumimoji="1" lang="en-US" altLang="ja-JP" sz="2000" dirty="0"/>
          </a:p>
          <a:p>
            <a:r>
              <a:rPr kumimoji="1" lang="ja-JP" altLang="en-US" sz="2800" dirty="0"/>
              <a:t>セレクタの例（タグに直接）</a:t>
            </a:r>
            <a:endParaRPr kumimoji="1" lang="en-US" altLang="ja-JP" sz="2800" dirty="0"/>
          </a:p>
          <a:p>
            <a:r>
              <a:rPr lang="en-US" altLang="ja-JP" sz="3600" b="1" dirty="0"/>
              <a:t>p</a:t>
            </a:r>
            <a:r>
              <a:rPr kumimoji="1" lang="en-US" altLang="ja-JP" sz="3600" b="1" dirty="0"/>
              <a:t>, h</a:t>
            </a:r>
            <a:r>
              <a:rPr lang="en-US" altLang="ja-JP" sz="3600" b="1" dirty="0"/>
              <a:t>1, div, ul, li, section</a:t>
            </a:r>
          </a:p>
          <a:p>
            <a:r>
              <a:rPr lang="ja-JP" altLang="en-US" sz="2800" dirty="0"/>
              <a:t>→これだけだと</a:t>
            </a:r>
            <a:endParaRPr lang="en-US" altLang="ja-JP" sz="2800" dirty="0"/>
          </a:p>
          <a:p>
            <a:r>
              <a:rPr lang="ja-JP" altLang="en-US" sz="2800" dirty="0"/>
              <a:t>全ての</a:t>
            </a:r>
            <a:r>
              <a:rPr lang="en-US" altLang="ja-JP" sz="2800" dirty="0"/>
              <a:t>p, h1</a:t>
            </a:r>
            <a:r>
              <a:rPr lang="ja-JP" altLang="en-US" sz="2800" dirty="0"/>
              <a:t>が変わってしまう</a:t>
            </a:r>
            <a:endParaRPr lang="en-US" altLang="ja-JP" sz="2800" dirty="0"/>
          </a:p>
          <a:p>
            <a:r>
              <a:rPr lang="ja-JP" altLang="en-US" sz="2800" dirty="0"/>
              <a:t>今回使うセレクタ</a:t>
            </a:r>
            <a:r>
              <a:rPr lang="en-US" altLang="ja-JP" sz="2800" dirty="0"/>
              <a:t>(</a:t>
            </a:r>
            <a:r>
              <a:rPr lang="ja-JP" altLang="en-US" sz="2800" dirty="0"/>
              <a:t>クラス</a:t>
            </a:r>
            <a:r>
              <a:rPr lang="en-US" altLang="ja-JP" sz="2800" dirty="0"/>
              <a:t>, ID)</a:t>
            </a:r>
          </a:p>
          <a:p>
            <a:r>
              <a:rPr kumimoji="1" lang="en-US" altLang="ja-JP" sz="4000" b="1" dirty="0"/>
              <a:t>.class</a:t>
            </a:r>
            <a:r>
              <a:rPr kumimoji="1" lang="ja-JP" altLang="en-US" sz="4000" b="1" dirty="0"/>
              <a:t>名</a:t>
            </a:r>
            <a:r>
              <a:rPr kumimoji="1" lang="en-US" altLang="ja-JP" sz="4000" b="1" dirty="0"/>
              <a:t>, #id</a:t>
            </a:r>
            <a:r>
              <a:rPr kumimoji="1" lang="ja-JP" altLang="en-US" sz="4000" b="1" dirty="0"/>
              <a:t>名</a:t>
            </a:r>
            <a:endParaRPr kumimoji="1" lang="en-US" altLang="ja-JP" sz="4000" b="1" dirty="0"/>
          </a:p>
          <a:p>
            <a:r>
              <a:rPr lang="ja-JP" altLang="en-US" sz="2800" b="1" dirty="0"/>
              <a:t>これを使おう！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40320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C269A-92EB-466F-92D1-71355CE599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どこに書くの？「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1, HTML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上に書く」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56ED13-6CC8-4805-BA09-3CF9DB3F2F98}"/>
              </a:ext>
            </a:extLst>
          </p:cNvPr>
          <p:cNvSpPr txBox="1"/>
          <p:nvPr/>
        </p:nvSpPr>
        <p:spPr>
          <a:xfrm>
            <a:off x="6622677" y="1832549"/>
            <a:ext cx="52116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HTML</a:t>
            </a:r>
            <a:r>
              <a:rPr kumimoji="1" lang="ja-JP" altLang="en-US" sz="2800" dirty="0"/>
              <a:t>上に</a:t>
            </a:r>
            <a:r>
              <a:rPr kumimoji="1" lang="en-US" altLang="ja-JP" sz="2800" b="1" dirty="0"/>
              <a:t>&lt;style&gt;&lt;/style&gt;</a:t>
            </a:r>
            <a:r>
              <a:rPr kumimoji="1" lang="ja-JP" altLang="en-US" sz="2800" dirty="0"/>
              <a:t>を</a:t>
            </a:r>
            <a:endParaRPr kumimoji="1" lang="en-US" altLang="ja-JP" sz="2800" dirty="0"/>
          </a:p>
          <a:p>
            <a:r>
              <a:rPr lang="ja-JP" altLang="en-US" sz="2800" dirty="0"/>
              <a:t>作り、その中に</a:t>
            </a:r>
            <a:r>
              <a:rPr lang="en-US" altLang="ja-JP" sz="2800" dirty="0"/>
              <a:t>CSS</a:t>
            </a:r>
            <a:r>
              <a:rPr lang="ja-JP" altLang="en-US" sz="2800" dirty="0"/>
              <a:t>を書く</a:t>
            </a:r>
            <a:endParaRPr lang="en-US" altLang="ja-JP" sz="2800" dirty="0"/>
          </a:p>
          <a:p>
            <a:endParaRPr kumimoji="1" lang="en-US" altLang="ja-JP" dirty="0"/>
          </a:p>
          <a:p>
            <a:r>
              <a:rPr kumimoji="1" lang="ja-JP" altLang="en-US" sz="2800" dirty="0"/>
              <a:t>どこに作っても</a:t>
            </a:r>
            <a:r>
              <a:rPr kumimoji="1" lang="en-US" altLang="ja-JP" sz="2800" dirty="0"/>
              <a:t>OK</a:t>
            </a:r>
            <a:r>
              <a:rPr kumimoji="1" lang="ja-JP" altLang="en-US" sz="2800" dirty="0"/>
              <a:t>だが、</a:t>
            </a:r>
            <a:endParaRPr kumimoji="1" lang="en-US" altLang="ja-JP" sz="2800" dirty="0"/>
          </a:p>
          <a:p>
            <a:r>
              <a:rPr lang="en-US" altLang="ja-JP" sz="2800" dirty="0"/>
              <a:t>&lt;head&gt;</a:t>
            </a:r>
            <a:r>
              <a:rPr lang="ja-JP" altLang="en-US" sz="2800" dirty="0"/>
              <a:t>内に作ると</a:t>
            </a:r>
            <a:endParaRPr lang="en-US" altLang="ja-JP" sz="2800" dirty="0"/>
          </a:p>
          <a:p>
            <a:r>
              <a:rPr lang="ja-JP" altLang="en-US" sz="2800" dirty="0"/>
              <a:t>わかりやすいかも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91FDCE9-05C1-446A-9C39-0CDE40F8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1965284"/>
            <a:ext cx="5873647" cy="420143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4D0A30-ED35-46FE-B4E6-7FAB1FA98D0A}"/>
              </a:ext>
            </a:extLst>
          </p:cNvPr>
          <p:cNvSpPr txBox="1"/>
          <p:nvPr/>
        </p:nvSpPr>
        <p:spPr>
          <a:xfrm>
            <a:off x="6739641" y="4264138"/>
            <a:ext cx="481413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highlight>
                  <a:srgbClr val="00FFFF"/>
                </a:highlight>
              </a:rPr>
              <a:t>メリット</a:t>
            </a:r>
            <a:endParaRPr kumimoji="1" lang="en-US" altLang="ja-JP" sz="3200" dirty="0">
              <a:highlight>
                <a:srgbClr val="00FFFF"/>
              </a:highlight>
            </a:endParaRPr>
          </a:p>
          <a:p>
            <a:r>
              <a:rPr lang="en-US" altLang="ja-JP" sz="2800" dirty="0"/>
              <a:t>HTML</a:t>
            </a:r>
            <a:r>
              <a:rPr lang="ja-JP" altLang="en-US" sz="2800" dirty="0"/>
              <a:t>のみで完結する</a:t>
            </a:r>
            <a:endParaRPr lang="en-US" altLang="ja-JP" sz="2000" dirty="0"/>
          </a:p>
          <a:p>
            <a:r>
              <a:rPr kumimoji="1" lang="ja-JP" altLang="en-US" sz="3200" dirty="0">
                <a:highlight>
                  <a:srgbClr val="FF00FF"/>
                </a:highlight>
              </a:rPr>
              <a:t>デメリット</a:t>
            </a:r>
            <a:endParaRPr lang="en-US" altLang="ja-JP" sz="2000" dirty="0">
              <a:highlight>
                <a:srgbClr val="FF00FF"/>
              </a:highlight>
            </a:endParaRPr>
          </a:p>
          <a:p>
            <a:r>
              <a:rPr kumimoji="1" lang="en-US" altLang="ja-JP" sz="2800" dirty="0"/>
              <a:t>HTML</a:t>
            </a:r>
            <a:r>
              <a:rPr kumimoji="1" lang="ja-JP" altLang="en-US" sz="2800" dirty="0"/>
              <a:t>コード自体が長くなる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0965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B4EC1-29AC-4F90-9241-57441B3E52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どこに書くの？「２．タグに直接書く」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FF7E166-3E1C-45CC-8A3F-A56DD96C6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43" y="1745087"/>
            <a:ext cx="5942785" cy="22783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F4E6BC-FCC0-4164-AEBD-0CEF004C21E3}"/>
              </a:ext>
            </a:extLst>
          </p:cNvPr>
          <p:cNvSpPr txBox="1"/>
          <p:nvPr/>
        </p:nvSpPr>
        <p:spPr>
          <a:xfrm>
            <a:off x="888710" y="4138004"/>
            <a:ext cx="1013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タグの中に</a:t>
            </a:r>
            <a:r>
              <a:rPr lang="en-US" altLang="ja-JP" sz="3200" dirty="0"/>
              <a:t> </a:t>
            </a:r>
            <a:r>
              <a:rPr lang="en-US" altLang="ja-JP" sz="3200" b="1" dirty="0"/>
              <a:t>style=“”</a:t>
            </a:r>
            <a:r>
              <a:rPr lang="ja-JP" altLang="en-US" sz="3200" dirty="0"/>
              <a:t>を用意して、その中に</a:t>
            </a:r>
            <a:r>
              <a:rPr lang="en-US" altLang="ja-JP" sz="3200" dirty="0"/>
              <a:t>CSS</a:t>
            </a:r>
            <a:r>
              <a:rPr lang="ja-JP" altLang="en-US" sz="3200" dirty="0"/>
              <a:t>を書く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B8E41-DC18-4C0D-B9D7-33AD7FC02596}"/>
              </a:ext>
            </a:extLst>
          </p:cNvPr>
          <p:cNvSpPr txBox="1"/>
          <p:nvPr/>
        </p:nvSpPr>
        <p:spPr>
          <a:xfrm>
            <a:off x="1023870" y="4854122"/>
            <a:ext cx="418576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highlight>
                  <a:srgbClr val="00FFFF"/>
                </a:highlight>
              </a:rPr>
              <a:t>メリット</a:t>
            </a:r>
            <a:endParaRPr kumimoji="1" lang="en-US" altLang="ja-JP" sz="3200" dirty="0">
              <a:highlight>
                <a:srgbClr val="00FFFF"/>
              </a:highlight>
            </a:endParaRPr>
          </a:p>
          <a:p>
            <a:r>
              <a:rPr kumimoji="1" lang="ja-JP" altLang="en-US" sz="2400" dirty="0"/>
              <a:t>どこにタグ、スタイルが適用</a:t>
            </a:r>
            <a:endParaRPr kumimoji="1" lang="en-US" altLang="ja-JP" sz="2400" dirty="0"/>
          </a:p>
          <a:p>
            <a:r>
              <a:rPr lang="ja-JP" altLang="en-US" sz="2400" dirty="0"/>
              <a:t>されているかがわかりやすい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F7B4B3-A286-4948-8EC3-FA9265A29D71}"/>
              </a:ext>
            </a:extLst>
          </p:cNvPr>
          <p:cNvSpPr/>
          <p:nvPr/>
        </p:nvSpPr>
        <p:spPr>
          <a:xfrm>
            <a:off x="5633319" y="4946454"/>
            <a:ext cx="5534812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50000"/>
                  </a:schemeClr>
                </a:solidFill>
                <a:highlight>
                  <a:srgbClr val="FF00FF"/>
                </a:highlight>
              </a:rPr>
              <a:t>デメリット</a:t>
            </a:r>
            <a:endParaRPr lang="en-US" altLang="ja-JP" sz="2400" dirty="0">
              <a:solidFill>
                <a:schemeClr val="accent6">
                  <a:lumMod val="50000"/>
                </a:schemeClr>
              </a:solidFill>
              <a:highlight>
                <a:srgbClr val="FF00FF"/>
              </a:highlight>
            </a:endParaRPr>
          </a:p>
          <a:p>
            <a:r>
              <a:rPr lang="ja-JP" altLang="en-US" sz="2800" dirty="0"/>
              <a:t>複数にタグを適用するのが面倒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6E1FC4-D545-47C8-BFED-B952B4CFCEA8}"/>
              </a:ext>
            </a:extLst>
          </p:cNvPr>
          <p:cNvSpPr txBox="1"/>
          <p:nvPr/>
        </p:nvSpPr>
        <p:spPr>
          <a:xfrm>
            <a:off x="7162799" y="1936615"/>
            <a:ext cx="3551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←</a:t>
            </a:r>
            <a:r>
              <a:rPr kumimoji="1" lang="en-US" altLang="ja-JP" sz="2800" dirty="0"/>
              <a:t>Width, height</a:t>
            </a:r>
            <a:r>
              <a:rPr kumimoji="1" lang="ja-JP" altLang="en-US" sz="2800" dirty="0"/>
              <a:t>など、一部のプロパティは直接指定できる</a:t>
            </a:r>
          </a:p>
        </p:txBody>
      </p:sp>
    </p:spTree>
    <p:extLst>
      <p:ext uri="{BB962C8B-B14F-4D97-AF65-F5344CB8AC3E}">
        <p14:creationId xmlns:p14="http://schemas.microsoft.com/office/powerpoint/2010/main" val="151969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386C9-343C-4240-AF76-15AE3C71969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どこに書くの？「３．</a:t>
            </a:r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CSS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ファイルを作る」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7DD1201-6763-44E2-80A0-516E0421F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542"/>
            <a:ext cx="9660660" cy="15674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031960-E905-435A-83B9-7C07FD1EB28F}"/>
              </a:ext>
            </a:extLst>
          </p:cNvPr>
          <p:cNvSpPr txBox="1"/>
          <p:nvPr/>
        </p:nvSpPr>
        <p:spPr>
          <a:xfrm>
            <a:off x="838200" y="3599854"/>
            <a:ext cx="7779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&lt;head&gt;</a:t>
            </a:r>
            <a:r>
              <a:rPr kumimoji="1" lang="ja-JP" altLang="en-US" sz="3200" dirty="0"/>
              <a:t>タグで</a:t>
            </a:r>
            <a:r>
              <a:rPr kumimoji="1" lang="en-US" altLang="ja-JP" sz="3200" dirty="0"/>
              <a:t>CSS</a:t>
            </a:r>
            <a:r>
              <a:rPr kumimoji="1" lang="ja-JP" altLang="en-US" sz="3200" dirty="0"/>
              <a:t>ファイルを読み込む</a:t>
            </a:r>
            <a:endParaRPr kumimoji="1" lang="en-US" altLang="ja-JP" sz="3200" dirty="0"/>
          </a:p>
          <a:p>
            <a:r>
              <a:rPr lang="en-US" altLang="ja-JP" sz="3200" dirty="0">
                <a:highlight>
                  <a:srgbClr val="C0C0C0"/>
                </a:highlight>
              </a:rPr>
              <a:t>&lt;link </a:t>
            </a:r>
            <a:r>
              <a:rPr lang="en-US" altLang="ja-JP" sz="3200" dirty="0" err="1">
                <a:highlight>
                  <a:srgbClr val="C0C0C0"/>
                </a:highlight>
              </a:rPr>
              <a:t>rel</a:t>
            </a:r>
            <a:r>
              <a:rPr lang="en-US" altLang="ja-JP" sz="3200" dirty="0">
                <a:highlight>
                  <a:srgbClr val="C0C0C0"/>
                </a:highlight>
              </a:rPr>
              <a:t>=“stylesheet” </a:t>
            </a:r>
            <a:r>
              <a:rPr lang="en-US" altLang="ja-JP" sz="3200" dirty="0" err="1">
                <a:highlight>
                  <a:srgbClr val="C0C0C0"/>
                </a:highlight>
              </a:rPr>
              <a:t>href</a:t>
            </a:r>
            <a:r>
              <a:rPr lang="en-US" altLang="ja-JP" sz="3200" dirty="0">
                <a:highlight>
                  <a:srgbClr val="C0C0C0"/>
                </a:highlight>
              </a:rPr>
              <a:t>=“style.css”&gt;</a:t>
            </a:r>
            <a:endParaRPr kumimoji="1" lang="ja-JP" altLang="en-US" sz="3200" dirty="0">
              <a:highlight>
                <a:srgbClr val="C0C0C0"/>
              </a:highligh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9AD2BE-9488-466C-9A71-381AD590A80E}"/>
              </a:ext>
            </a:extLst>
          </p:cNvPr>
          <p:cNvSpPr txBox="1"/>
          <p:nvPr/>
        </p:nvSpPr>
        <p:spPr>
          <a:xfrm>
            <a:off x="838200" y="4847926"/>
            <a:ext cx="4634023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highlight>
                  <a:srgbClr val="00FFFF"/>
                </a:highlight>
              </a:rPr>
              <a:t>メリット</a:t>
            </a:r>
            <a:endParaRPr lang="en-US" altLang="ja-JP" dirty="0">
              <a:highlight>
                <a:srgbClr val="00FFFF"/>
              </a:highlight>
            </a:endParaRPr>
          </a:p>
          <a:p>
            <a:r>
              <a:rPr lang="ja-JP" altLang="en-US" sz="2400" dirty="0"/>
              <a:t>複数の</a:t>
            </a:r>
            <a:r>
              <a:rPr lang="en-US" altLang="ja-JP" sz="2400" dirty="0"/>
              <a:t>HTML</a:t>
            </a:r>
            <a:r>
              <a:rPr lang="ja-JP" altLang="en-US" sz="2400" dirty="0"/>
              <a:t>に適用できる</a:t>
            </a:r>
            <a:endParaRPr lang="en-US" altLang="ja-JP" sz="2400" dirty="0"/>
          </a:p>
          <a:p>
            <a:r>
              <a:rPr lang="en-US" altLang="ja-JP" sz="2400" dirty="0"/>
              <a:t>HTML, </a:t>
            </a:r>
            <a:r>
              <a:rPr lang="ja-JP" altLang="en-US" sz="2400" dirty="0"/>
              <a:t>パーツごとにファイルを分けることができる</a:t>
            </a:r>
            <a:endParaRPr lang="en-US" altLang="ja-JP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E9B116-5EE1-417B-94D2-2985BAC21DDA}"/>
              </a:ext>
            </a:extLst>
          </p:cNvPr>
          <p:cNvSpPr/>
          <p:nvPr/>
        </p:nvSpPr>
        <p:spPr>
          <a:xfrm>
            <a:off x="5668530" y="4847926"/>
            <a:ext cx="560198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600" dirty="0">
                <a:highlight>
                  <a:srgbClr val="FF00FF"/>
                </a:highlight>
              </a:rPr>
              <a:t>デメリット</a:t>
            </a:r>
            <a:endParaRPr lang="en-US" altLang="ja-JP" dirty="0">
              <a:highlight>
                <a:srgbClr val="FF00FF"/>
              </a:highlight>
            </a:endParaRPr>
          </a:p>
          <a:p>
            <a:r>
              <a:rPr lang="en-US" altLang="ja-JP" sz="2400" dirty="0"/>
              <a:t>CSS</a:t>
            </a:r>
            <a:r>
              <a:rPr lang="ja-JP" altLang="en-US" sz="2400" dirty="0"/>
              <a:t>ファイルの管理が必要になる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45210E-A7D4-4007-B0E1-C2C74F16D293}"/>
              </a:ext>
            </a:extLst>
          </p:cNvPr>
          <p:cNvSpPr txBox="1"/>
          <p:nvPr/>
        </p:nvSpPr>
        <p:spPr>
          <a:xfrm>
            <a:off x="5544000" y="596965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今回は</a:t>
            </a:r>
            <a:r>
              <a:rPr lang="ja-JP" altLang="en-US" sz="3200" b="1" dirty="0"/>
              <a:t>この方法でやりましょう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2561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BDF3F-19A6-4653-9BAE-8937FFA975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実践の前に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B5B6579-EE36-42AF-8A7A-5F5856C4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06" y="158594"/>
            <a:ext cx="5589494" cy="651810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CDDE95-4B1A-4AD1-B67C-5A7240D69984}"/>
              </a:ext>
            </a:extLst>
          </p:cNvPr>
          <p:cNvSpPr txBox="1"/>
          <p:nvPr/>
        </p:nvSpPr>
        <p:spPr>
          <a:xfrm>
            <a:off x="838200" y="1692605"/>
            <a:ext cx="60870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ファイルがいっぱいに</a:t>
            </a:r>
            <a:endParaRPr kumimoji="1" lang="en-US" altLang="ja-JP" sz="4000" u="sng" dirty="0"/>
          </a:p>
          <a:p>
            <a:r>
              <a:rPr kumimoji="1" lang="ja-JP" altLang="en-US" sz="4000" u="sng" dirty="0"/>
              <a:t>なっていませんか？</a:t>
            </a:r>
            <a:endParaRPr kumimoji="1" lang="en-US" altLang="ja-JP" sz="4000" u="sng" dirty="0"/>
          </a:p>
          <a:p>
            <a:endParaRPr lang="en-US" altLang="ja-JP" dirty="0"/>
          </a:p>
          <a:p>
            <a:r>
              <a:rPr lang="ja-JP" altLang="en-US" sz="3200" dirty="0"/>
              <a:t>右図のように、ファイルを構成すると今後使用する際にも耐えられる</a:t>
            </a:r>
            <a:endParaRPr lang="en-US" altLang="ja-JP" sz="3200" dirty="0"/>
          </a:p>
          <a:p>
            <a:endParaRPr lang="en-US" altLang="ja-JP" sz="1600" dirty="0"/>
          </a:p>
          <a:p>
            <a:r>
              <a:rPr lang="ja-JP" altLang="en-US" sz="3200" b="1" dirty="0"/>
              <a:t>ファイルの位置を自分で把握し、最短でアクセスできるようにしよう！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83025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386C9-343C-4240-AF76-15AE3C71969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相対パスの設定</a:t>
            </a:r>
          </a:p>
        </p:txBody>
      </p:sp>
      <p:pic>
        <p:nvPicPr>
          <p:cNvPr id="10" name="コンテンツ プレースホルダー 4">
            <a:extLst>
              <a:ext uri="{FF2B5EF4-FFF2-40B4-BE49-F238E27FC236}">
                <a16:creationId xmlns:a16="http://schemas.microsoft.com/office/drawing/2014/main" id="{F1DBFFE7-A1B6-45F3-97A3-BD21DC9B4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80" y="1792288"/>
            <a:ext cx="3731420" cy="4351337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A39562-BDF0-469A-A65D-B64433015274}"/>
              </a:ext>
            </a:extLst>
          </p:cNvPr>
          <p:cNvSpPr txBox="1"/>
          <p:nvPr/>
        </p:nvSpPr>
        <p:spPr>
          <a:xfrm>
            <a:off x="838200" y="1854926"/>
            <a:ext cx="74943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Index.html</a:t>
            </a:r>
            <a:r>
              <a:rPr kumimoji="1" lang="ja-JP" altLang="en-US" sz="3200" dirty="0"/>
              <a:t>からファイルを指定する際</a:t>
            </a:r>
            <a:r>
              <a:rPr lang="ja-JP" altLang="en-US" sz="3200" dirty="0"/>
              <a:t>、</a:t>
            </a:r>
            <a:endParaRPr lang="en-US" altLang="ja-JP" sz="3200" dirty="0"/>
          </a:p>
          <a:p>
            <a:pPr algn="ctr"/>
            <a:r>
              <a:rPr kumimoji="1" lang="en-US" altLang="ja-JP" sz="3200" b="1" dirty="0">
                <a:highlight>
                  <a:srgbClr val="C0C0C0"/>
                </a:highlight>
              </a:rPr>
              <a:t>“./</a:t>
            </a:r>
            <a:r>
              <a:rPr kumimoji="1" lang="en-US" altLang="ja-JP" sz="3200" b="1" dirty="0" err="1">
                <a:highlight>
                  <a:srgbClr val="C0C0C0"/>
                </a:highlight>
              </a:rPr>
              <a:t>css</a:t>
            </a:r>
            <a:r>
              <a:rPr kumimoji="1" lang="en-US" altLang="ja-JP" sz="3200" b="1" dirty="0">
                <a:highlight>
                  <a:srgbClr val="C0C0C0"/>
                </a:highlight>
              </a:rPr>
              <a:t>/</a:t>
            </a:r>
            <a:r>
              <a:rPr lang="en-US" altLang="ja-JP" sz="3200" b="1" dirty="0">
                <a:highlight>
                  <a:srgbClr val="C0C0C0"/>
                </a:highlight>
              </a:rPr>
              <a:t>style.css”</a:t>
            </a:r>
            <a:r>
              <a:rPr lang="ja-JP" altLang="en-US" sz="2000" b="1" dirty="0"/>
              <a:t>←</a:t>
            </a:r>
            <a:r>
              <a:rPr lang="ja-JP" altLang="en-US" sz="2000" dirty="0"/>
              <a:t>ファイル</a:t>
            </a:r>
            <a:r>
              <a:rPr lang="ja-JP" altLang="en-US" sz="2000" b="1" dirty="0"/>
              <a:t> </a:t>
            </a:r>
            <a:endParaRPr lang="en-US" altLang="ja-JP" sz="3200" b="1" dirty="0"/>
          </a:p>
          <a:p>
            <a:r>
              <a:rPr kumimoji="1" lang="ja-JP" altLang="en-US" sz="1400" dirty="0"/>
              <a:t>同じディレクトリ↑　　</a:t>
            </a:r>
            <a:r>
              <a:rPr kumimoji="1" lang="ja-JP" altLang="en-US" sz="2000" dirty="0"/>
              <a:t>↑フォルダ</a:t>
            </a:r>
            <a:endParaRPr kumimoji="1" lang="en-US" altLang="ja-JP" sz="2000" dirty="0"/>
          </a:p>
          <a:p>
            <a:r>
              <a:rPr kumimoji="1" lang="ja-JP" altLang="en-US" sz="1400" dirty="0"/>
              <a:t>付けなくても</a:t>
            </a:r>
            <a:r>
              <a:rPr kumimoji="1" lang="en-US" altLang="ja-JP" sz="1400" dirty="0"/>
              <a:t>OK</a:t>
            </a:r>
            <a:endParaRPr kumimoji="1" lang="en-US" altLang="ja-JP" sz="1600" dirty="0"/>
          </a:p>
          <a:p>
            <a:r>
              <a:rPr kumimoji="1" lang="ja-JP" altLang="en-US" sz="2400" dirty="0"/>
              <a:t>と記述するように</a:t>
            </a:r>
            <a:endParaRPr kumimoji="1" lang="en-US" altLang="ja-JP" sz="2400" dirty="0"/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blogs</a:t>
            </a:r>
            <a:r>
              <a:rPr lang="ja-JP" altLang="en-US" sz="3200" dirty="0"/>
              <a:t>にある</a:t>
            </a:r>
            <a:r>
              <a:rPr lang="en-US" altLang="ja-JP" sz="3200" dirty="0"/>
              <a:t>html</a:t>
            </a:r>
            <a:r>
              <a:rPr lang="ja-JP" altLang="en-US" sz="3200" dirty="0"/>
              <a:t>ファイルからの場合、</a:t>
            </a:r>
            <a:endParaRPr lang="en-US" altLang="ja-JP" sz="3200" dirty="0"/>
          </a:p>
          <a:p>
            <a:pPr algn="ctr"/>
            <a:r>
              <a:rPr kumimoji="1" lang="en-US" altLang="ja-JP" sz="3200" b="1" dirty="0">
                <a:highlight>
                  <a:srgbClr val="C0C0C0"/>
                </a:highlight>
              </a:rPr>
              <a:t>“../</a:t>
            </a:r>
            <a:r>
              <a:rPr lang="en-US" altLang="ja-JP" sz="3200" b="1" dirty="0" err="1">
                <a:highlight>
                  <a:srgbClr val="C0C0C0"/>
                </a:highlight>
              </a:rPr>
              <a:t>css</a:t>
            </a:r>
            <a:r>
              <a:rPr lang="en-US" altLang="ja-JP" sz="3200" b="1" dirty="0">
                <a:highlight>
                  <a:srgbClr val="C0C0C0"/>
                </a:highlight>
              </a:rPr>
              <a:t>/style.css”</a:t>
            </a:r>
          </a:p>
          <a:p>
            <a:r>
              <a:rPr kumimoji="1" lang="ja-JP" altLang="en-US" dirty="0"/>
              <a:t>親ディレクトリに移動↑</a:t>
            </a:r>
            <a:endParaRPr kumimoji="1" lang="en-US" altLang="ja-JP" dirty="0"/>
          </a:p>
          <a:p>
            <a:endParaRPr kumimoji="1" lang="en-US" altLang="ja-JP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7FA316B-5301-4C6A-B60A-771A2F6B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973" y="1792288"/>
            <a:ext cx="557217" cy="6667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D672D2CF-FBF2-48FA-93C0-7409B977217E}"/>
                  </a:ext>
                </a:extLst>
              </p14:cNvPr>
              <p14:cNvContentPartPr/>
              <p14:nvPr/>
            </p14:nvContentPartPr>
            <p14:xfrm>
              <a:off x="9082303" y="2196218"/>
              <a:ext cx="932400" cy="1764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D672D2CF-FBF2-48FA-93C0-7409B9772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3663" y="2187218"/>
                <a:ext cx="950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21D2D1B7-C064-4F7E-A56F-85F2505A5CFA}"/>
                  </a:ext>
                </a:extLst>
              </p14:cNvPr>
              <p14:cNvContentPartPr/>
              <p14:nvPr/>
            </p14:nvContentPartPr>
            <p14:xfrm>
              <a:off x="8108379" y="2976284"/>
              <a:ext cx="1856880" cy="247824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21D2D1B7-C064-4F7E-A56F-85F2505A5C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0739" y="2940644"/>
                <a:ext cx="1892520" cy="25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B6C442CB-C647-4025-913C-EBD01B5C6878}"/>
                  </a:ext>
                </a:extLst>
              </p14:cNvPr>
              <p14:cNvContentPartPr/>
              <p14:nvPr/>
            </p14:nvContentPartPr>
            <p14:xfrm>
              <a:off x="9714699" y="2857124"/>
              <a:ext cx="196920" cy="35820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B6C442CB-C647-4025-913C-EBD01B5C68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97059" y="2821484"/>
                <a:ext cx="2325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C483E8E7-45A0-48E7-AD7D-C7EDC7798B01}"/>
                  </a:ext>
                </a:extLst>
              </p14:cNvPr>
              <p14:cNvContentPartPr/>
              <p14:nvPr/>
            </p14:nvContentPartPr>
            <p14:xfrm>
              <a:off x="8191437" y="2144730"/>
              <a:ext cx="1831680" cy="851400"/>
            </p14:xfrm>
          </p:contentPart>
        </mc:Choice>
        <mc:Fallback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C483E8E7-45A0-48E7-AD7D-C7EDC7798B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73797" y="2108730"/>
                <a:ext cx="186732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EE898E99-FB69-4E17-B411-76E43DBEEE6B}"/>
                  </a:ext>
                </a:extLst>
              </p14:cNvPr>
              <p14:cNvContentPartPr/>
              <p14:nvPr/>
            </p14:nvContentPartPr>
            <p14:xfrm>
              <a:off x="9219957" y="2034210"/>
              <a:ext cx="304920" cy="30276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EE898E99-FB69-4E17-B411-76E43DBEEE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1957" y="1998210"/>
                <a:ext cx="3405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インク 26">
                <a:extLst>
                  <a:ext uri="{FF2B5EF4-FFF2-40B4-BE49-F238E27FC236}">
                    <a16:creationId xmlns:a16="http://schemas.microsoft.com/office/drawing/2014/main" id="{5DD5BE50-8C55-4B15-91D3-60DD4FF5052B}"/>
                  </a:ext>
                </a:extLst>
              </p14:cNvPr>
              <p14:cNvContentPartPr/>
              <p14:nvPr/>
            </p14:nvContentPartPr>
            <p14:xfrm>
              <a:off x="7958517" y="3797130"/>
              <a:ext cx="330480" cy="356040"/>
            </p14:xfrm>
          </p:contentPart>
        </mc:Choice>
        <mc:Fallback>
          <p:pic>
            <p:nvPicPr>
              <p:cNvPr id="27" name="インク 26">
                <a:extLst>
                  <a:ext uri="{FF2B5EF4-FFF2-40B4-BE49-F238E27FC236}">
                    <a16:creationId xmlns:a16="http://schemas.microsoft.com/office/drawing/2014/main" id="{5DD5BE50-8C55-4B15-91D3-60DD4FF505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0517" y="3761490"/>
                <a:ext cx="36612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7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AB3F5-9DD1-48FF-B7AE-F73BF34D95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6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基本のプロパティ（１）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9481FC6-DE08-4F7E-8EB6-CAA0A0248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26740"/>
              </p:ext>
            </p:extLst>
          </p:nvPr>
        </p:nvGraphicFramePr>
        <p:xfrm>
          <a:off x="838200" y="1825625"/>
          <a:ext cx="10476000" cy="40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2675082303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3965376781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199429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RESULT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3639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赤い文字</a:t>
                      </a:r>
                      <a:r>
                        <a:rPr kumimoji="1" lang="en-US" altLang="ja-JP" dirty="0"/>
                        <a:t>&lt;/p&gt;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p{ </a:t>
                      </a:r>
                      <a:r>
                        <a:rPr kumimoji="1" lang="en-US" altLang="ja-JP" dirty="0" err="1"/>
                        <a:t>color:red</a:t>
                      </a:r>
                      <a:r>
                        <a:rPr kumimoji="1" lang="en-US" altLang="ja-JP" dirty="0"/>
                        <a:t> 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赤い文字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0804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赤い背景</a:t>
                      </a:r>
                      <a:r>
                        <a:rPr kumimoji="1" lang="en-US" altLang="ja-JP" dirty="0"/>
                        <a:t>&lt;/p&gt;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p{ background: red 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ighlight>
                            <a:srgbClr val="FF0000"/>
                          </a:highlight>
                        </a:rPr>
                        <a:t>赤い背景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552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文字が大きくなる</a:t>
                      </a:r>
                      <a:r>
                        <a:rPr kumimoji="1" lang="en-US" altLang="ja-JP" dirty="0"/>
                        <a:t>&lt;p&gt;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p{ font-size : 30px}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文字が大きくなる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7557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文字の太さ</a:t>
                      </a:r>
                      <a:r>
                        <a:rPr kumimoji="1" lang="en-US" altLang="ja-JP" dirty="0"/>
                        <a:t>&lt;/p&gt;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p{ font-weight: bold}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文字が太くなる</a:t>
                      </a:r>
                      <a:endParaRPr kumimoji="1" lang="en-US" altLang="ja-JP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8289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文字の打ち消し</a:t>
                      </a:r>
                      <a:r>
                        <a:rPr kumimoji="1" lang="en-US" altLang="ja-JP" dirty="0"/>
                        <a:t>&lt;/p&gt;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p{</a:t>
                      </a:r>
                      <a:r>
                        <a:rPr kumimoji="1" lang="en-US" altLang="ja-JP" dirty="0" err="1"/>
                        <a:t>text-decoration:line-through</a:t>
                      </a:r>
                      <a:r>
                        <a:rPr kumimoji="1" lang="en-US" altLang="ja-JP" dirty="0"/>
                        <a:t>}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0" strike="sngStrike" dirty="0"/>
                        <a:t>文字の打ち消し</a:t>
                      </a:r>
                      <a:endParaRPr kumimoji="1" lang="en-US" altLang="ja-JP" b="0" strike="sngStrik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95766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&lt;p&gt;</a:t>
                      </a:r>
                      <a:r>
                        <a:rPr kumimoji="1" lang="ja-JP" altLang="en-US" dirty="0"/>
                        <a:t>囲い線</a:t>
                      </a:r>
                      <a:r>
                        <a:rPr kumimoji="1" lang="en-US" altLang="ja-JP" dirty="0"/>
                        <a:t>&lt;/p&gt;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p{border: 1px solid red}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strike="noStrike" dirty="0"/>
                        <a:t>囲い線</a:t>
                      </a:r>
                      <a:endParaRPr kumimoji="1" lang="en-US" altLang="ja-JP" b="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04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3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1530</Words>
  <Application>Microsoft Office PowerPoint</Application>
  <PresentationFormat>ワイド画面</PresentationFormat>
  <Paragraphs>266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ＭＳ ゴシック</vt:lpstr>
      <vt:lpstr>ＭＳ ゴシック</vt:lpstr>
      <vt:lpstr>游ゴシック</vt:lpstr>
      <vt:lpstr>游ゴシック Light</vt:lpstr>
      <vt:lpstr>Arial</vt:lpstr>
      <vt:lpstr>Office テーマ</vt:lpstr>
      <vt:lpstr>CSS入門と divの使い方</vt:lpstr>
      <vt:lpstr>CSS（スタイルシート）とは</vt:lpstr>
      <vt:lpstr>CSS基本の書き方</vt:lpstr>
      <vt:lpstr>どこに書くの？「1, HTML上に書く」</vt:lpstr>
      <vt:lpstr>どこに書くの？「２．タグに直接書く」</vt:lpstr>
      <vt:lpstr>どこに書くの？「３．CSSファイルを作る」</vt:lpstr>
      <vt:lpstr>実践の前に</vt:lpstr>
      <vt:lpstr>相対パスの設定</vt:lpstr>
      <vt:lpstr>基本のプロパティ（１）</vt:lpstr>
      <vt:lpstr>色指定の方法</vt:lpstr>
      <vt:lpstr>基本のプロパティ（２）</vt:lpstr>
      <vt:lpstr>width, height指定方法</vt:lpstr>
      <vt:lpstr>やってみよう！実はHTML全体にも</vt:lpstr>
      <vt:lpstr>ここまでの復習</vt:lpstr>
      <vt:lpstr>第二章　HTML要素の概念</vt:lpstr>
      <vt:lpstr>覚えてもらいたい概念</vt:lpstr>
      <vt:lpstr>Block要素とInline要素</vt:lpstr>
      <vt:lpstr>Inline-block化でサイズ調整可能</vt:lpstr>
      <vt:lpstr>リストで適用したい場合</vt:lpstr>
      <vt:lpstr>余白の概念 Margin, Padding, border</vt:lpstr>
      <vt:lpstr>WEB上で見てみよう</vt:lpstr>
      <vt:lpstr>親要素、子要素の概念</vt:lpstr>
      <vt:lpstr>PowerPoint プレゼンテーション</vt:lpstr>
      <vt:lpstr>親要素と小要素ありきのCSS</vt:lpstr>
      <vt:lpstr>やってみたいことは、調べてみよう</vt:lpstr>
      <vt:lpstr>まずは、手を動かそう</vt:lpstr>
      <vt:lpstr>演習：これを作りましょう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CSS入門</dc:title>
  <dc:creator>dell</dc:creator>
  <cp:lastModifiedBy>dell</cp:lastModifiedBy>
  <cp:revision>45</cp:revision>
  <dcterms:created xsi:type="dcterms:W3CDTF">2022-06-28T08:25:21Z</dcterms:created>
  <dcterms:modified xsi:type="dcterms:W3CDTF">2022-07-03T23:15:36Z</dcterms:modified>
</cp:coreProperties>
</file>