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06DA19-0976-4B72-A9B3-99E22A717B97}" type="datetimeFigureOut">
              <a:rPr lang="zh-CN" altLang="en-US" smtClean="0"/>
              <a:t>2020/2/19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51137-514A-441E-88D3-F71F8308FF30}" type="slidenum">
              <a:rPr lang="zh-CN" altLang="en-US" smtClean="0"/>
              <a:t>‹#›</a:t>
            </a:fld>
            <a:endParaRPr lang="zh-CN" altLang="en-US"/>
          </a:p>
        </p:txBody>
      </p:sp>
    </p:spTree>
    <p:extLst>
      <p:ext uri="{BB962C8B-B14F-4D97-AF65-F5344CB8AC3E}">
        <p14:creationId xmlns:p14="http://schemas.microsoft.com/office/powerpoint/2010/main" val="1084106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8"/>
          <p:cNvSpPr/>
          <p:nvPr/>
        </p:nvSpPr>
        <p:spPr>
          <a:xfrm>
            <a:off x="9001126" y="3634978"/>
            <a:ext cx="142875" cy="15085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9"/>
          <p:cNvSpPr/>
          <p:nvPr/>
        </p:nvSpPr>
        <p:spPr>
          <a:xfrm>
            <a:off x="9001126" y="0"/>
            <a:ext cx="142875" cy="36349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0"/>
            <a:ext cx="1896591"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457200" y="571501"/>
            <a:ext cx="7772400" cy="3028949"/>
          </a:xfrm>
        </p:spPr>
        <p:txBody>
          <a:bodyPr anchor="ctr">
            <a:noAutofit/>
          </a:bodyPr>
          <a:lstStyle>
            <a:lvl1pPr>
              <a:lnSpc>
                <a:spcPct val="100000"/>
              </a:lnSpc>
              <a:defRPr sz="8800" spc="-80" baseline="0">
                <a:solidFill>
                  <a:schemeClr val="tx1"/>
                </a:solidFill>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rgbClr val="002060"/>
                </a:solidFill>
                <a:latin typeface="华文楷体" panose="02010600040101010101" pitchFamily="2" charset="-122"/>
                <a:ea typeface="华文楷体" panose="020106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3"/>
          <p:cNvSpPr>
            <a:spLocks noGrp="1"/>
          </p:cNvSpPr>
          <p:nvPr>
            <p:ph type="dt" sz="half" idx="10"/>
          </p:nvPr>
        </p:nvSpPr>
        <p:spPr/>
        <p:txBody>
          <a:bodyPr/>
          <a:lstStyle>
            <a:lvl1pPr>
              <a:defRPr/>
            </a:lvl1pPr>
          </a:lstStyle>
          <a:p>
            <a:pPr>
              <a:defRPr/>
            </a:pPr>
            <a:fld id="{D352EA5F-8CE1-4498-902B-5766D2A9D179}" type="datetimeFigureOut">
              <a:rPr lang="zh-CN" altLang="en-US"/>
              <a:pPr>
                <a:defRPr/>
              </a:pPr>
              <a:t>2020/2/19</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smtClean="0">
                <a:solidFill>
                  <a:schemeClr val="tx1"/>
                </a:solidFill>
              </a:defRPr>
            </a:lvl1pPr>
          </a:lstStyle>
          <a:p>
            <a:pPr>
              <a:defRPr/>
            </a:pPr>
            <a:fld id="{E9198476-A1C0-468B-95B1-1F4173075525}" type="slidenum">
              <a:rPr lang="zh-CN" altLang="en-US"/>
              <a:pPr>
                <a:defRPr/>
              </a:pPr>
              <a:t>‹#›</a:t>
            </a:fld>
            <a:endParaRPr lang="zh-CN" altLang="en-US"/>
          </a:p>
        </p:txBody>
      </p:sp>
    </p:spTree>
    <p:extLst>
      <p:ext uri="{BB962C8B-B14F-4D97-AF65-F5344CB8AC3E}">
        <p14:creationId xmlns:p14="http://schemas.microsoft.com/office/powerpoint/2010/main" val="2286581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7716D37C-5E9E-4BD8-ABF7-1C99C3E3B52B}" type="datetimeFigureOut">
              <a:rPr lang="zh-CN" altLang="en-US"/>
              <a:pPr>
                <a:defRPr/>
              </a:pPr>
              <a:t>2020/2/19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7A317BE-1917-44E4-8C69-1D428B0B8725}" type="slidenum">
              <a:rPr lang="zh-CN" altLang="en-US"/>
              <a:pPr>
                <a:defRPr/>
              </a:pPr>
              <a:t>‹#›</a:t>
            </a:fld>
            <a:endParaRPr lang="zh-CN" altLang="en-US"/>
          </a:p>
        </p:txBody>
      </p:sp>
    </p:spTree>
    <p:extLst>
      <p:ext uri="{BB962C8B-B14F-4D97-AF65-F5344CB8AC3E}">
        <p14:creationId xmlns:p14="http://schemas.microsoft.com/office/powerpoint/2010/main" val="361747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29A1D229-7EAA-488D-AA8F-6BB051C0021E}" type="datetimeFigureOut">
              <a:rPr lang="zh-CN" altLang="en-US"/>
              <a:pPr>
                <a:defRPr/>
              </a:pPr>
              <a:t>2020/2/19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96AFF94-9959-485F-812B-9416404DE1F8}" type="slidenum">
              <a:rPr lang="zh-CN" altLang="en-US"/>
              <a:pPr>
                <a:defRPr/>
              </a:pPr>
              <a:t>‹#›</a:t>
            </a:fld>
            <a:endParaRPr lang="zh-CN" altLang="en-US"/>
          </a:p>
        </p:txBody>
      </p:sp>
    </p:spTree>
    <p:extLst>
      <p:ext uri="{BB962C8B-B14F-4D97-AF65-F5344CB8AC3E}">
        <p14:creationId xmlns:p14="http://schemas.microsoft.com/office/powerpoint/2010/main" val="227926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1979982-559F-45E5-9E2E-369961BD5E3A}" type="datetimeFigureOut">
              <a:rPr lang="zh-CN" altLang="en-US"/>
              <a:pPr>
                <a:defRPr/>
              </a:pPr>
              <a:t>2020/2/19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AF4827B-5461-46BC-B96A-21E4F4067691}" type="slidenum">
              <a:rPr lang="zh-CN" altLang="en-US"/>
              <a:pPr>
                <a:defRPr/>
              </a:pPr>
              <a:t>‹#›</a:t>
            </a:fld>
            <a:endParaRPr lang="zh-CN" altLang="en-US"/>
          </a:p>
        </p:txBody>
      </p:sp>
    </p:spTree>
    <p:extLst>
      <p:ext uri="{BB962C8B-B14F-4D97-AF65-F5344CB8AC3E}">
        <p14:creationId xmlns:p14="http://schemas.microsoft.com/office/powerpoint/2010/main" val="4418794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465516"/>
            <a:ext cx="7772400" cy="506035"/>
          </a:xfrm>
        </p:spPr>
        <p:txBody>
          <a:bodyPr anchor="b"/>
          <a:lstStyle>
            <a:lvl1pPr marL="0" indent="0">
              <a:buNone/>
              <a:defRPr sz="2000" b="0" cap="all" spc="120" baseline="0">
                <a:solidFill>
                  <a:srgbClr val="002060"/>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75758B76-CC28-4E47-A714-44EF1BF00E35}" type="datetimeFigureOut">
              <a:rPr lang="zh-CN" altLang="en-US"/>
              <a:pPr>
                <a:defRPr/>
              </a:pPr>
              <a:t>2020/2/19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E4F9C8B-FB92-4330-820E-100D48005B3A}" type="slidenum">
              <a:rPr lang="zh-CN" altLang="en-US"/>
              <a:pPr>
                <a:defRPr/>
              </a:pPr>
              <a:t>‹#›</a:t>
            </a:fld>
            <a:endParaRPr lang="zh-CN" altLang="en-US"/>
          </a:p>
        </p:txBody>
      </p:sp>
    </p:spTree>
    <p:extLst>
      <p:ext uri="{BB962C8B-B14F-4D97-AF65-F5344CB8AC3E}">
        <p14:creationId xmlns:p14="http://schemas.microsoft.com/office/powerpoint/2010/main" val="20906770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58E68456-8A4E-4982-94F6-A646E6551850}" type="datetimeFigureOut">
              <a:rPr lang="zh-CN" altLang="en-US"/>
              <a:pPr>
                <a:defRPr/>
              </a:pPr>
              <a:t>2020/2/19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5D8914EF-3041-4CE9-AADA-C75995E13C91}" type="slidenum">
              <a:rPr lang="zh-CN" altLang="en-US"/>
              <a:pPr>
                <a:defRPr/>
              </a:pPr>
              <a:t>‹#›</a:t>
            </a:fld>
            <a:endParaRPr lang="zh-CN" altLang="en-US"/>
          </a:p>
        </p:txBody>
      </p:sp>
    </p:spTree>
    <p:extLst>
      <p:ext uri="{BB962C8B-B14F-4D97-AF65-F5344CB8AC3E}">
        <p14:creationId xmlns:p14="http://schemas.microsoft.com/office/powerpoint/2010/main" val="42535282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081EB947-32AE-4924-A208-2F19D2FEF6E4}" type="datetimeFigureOut">
              <a:rPr lang="zh-CN" altLang="en-US"/>
              <a:pPr>
                <a:defRPr/>
              </a:pPr>
              <a:t>2020/2/19</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14BDFC14-8599-44BA-A473-4C0856D0507F}" type="slidenum">
              <a:rPr lang="zh-CN" altLang="en-US"/>
              <a:pPr>
                <a:defRPr/>
              </a:pPr>
              <a:t>‹#›</a:t>
            </a:fld>
            <a:endParaRPr lang="zh-CN" altLang="en-US"/>
          </a:p>
        </p:txBody>
      </p:sp>
    </p:spTree>
    <p:extLst>
      <p:ext uri="{BB962C8B-B14F-4D97-AF65-F5344CB8AC3E}">
        <p14:creationId xmlns:p14="http://schemas.microsoft.com/office/powerpoint/2010/main" val="11111507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F92194A9-1E26-46C4-8E34-9D53C290EAFF}" type="datetimeFigureOut">
              <a:rPr lang="zh-CN" altLang="en-US"/>
              <a:pPr>
                <a:defRPr/>
              </a:pPr>
              <a:t>2020/2/19</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CD460C85-3E83-429A-B0F9-4828DDF6DA44}" type="slidenum">
              <a:rPr lang="zh-CN" altLang="en-US"/>
              <a:pPr>
                <a:defRPr/>
              </a:pPr>
              <a:t>‹#›</a:t>
            </a:fld>
            <a:endParaRPr lang="zh-CN" altLang="en-US"/>
          </a:p>
        </p:txBody>
      </p:sp>
    </p:spTree>
    <p:extLst>
      <p:ext uri="{BB962C8B-B14F-4D97-AF65-F5344CB8AC3E}">
        <p14:creationId xmlns:p14="http://schemas.microsoft.com/office/powerpoint/2010/main" val="28008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D5870B5-FC74-43F0-8EB4-194A21C481DD}" type="datetimeFigureOut">
              <a:rPr lang="zh-CN" altLang="en-US"/>
              <a:pPr>
                <a:defRPr/>
              </a:pPr>
              <a:t>2020/2/19</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A973B759-4A33-4D8D-AF3B-066FE1B44E9E}" type="slidenum">
              <a:rPr lang="zh-CN" altLang="en-US"/>
              <a:pPr>
                <a:defRPr/>
              </a:pPr>
              <a:t>‹#›</a:t>
            </a:fld>
            <a:endParaRPr lang="zh-CN" altLang="en-US"/>
          </a:p>
        </p:txBody>
      </p:sp>
    </p:spTree>
    <p:extLst>
      <p:ext uri="{BB962C8B-B14F-4D97-AF65-F5344CB8AC3E}">
        <p14:creationId xmlns:p14="http://schemas.microsoft.com/office/powerpoint/2010/main" val="384842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5" name="Date Placeholder 3"/>
          <p:cNvSpPr>
            <a:spLocks noGrp="1"/>
          </p:cNvSpPr>
          <p:nvPr>
            <p:ph type="dt" sz="half" idx="10"/>
          </p:nvPr>
        </p:nvSpPr>
        <p:spPr/>
        <p:txBody>
          <a:bodyPr/>
          <a:lstStyle>
            <a:lvl1pPr>
              <a:defRPr/>
            </a:lvl1pPr>
          </a:lstStyle>
          <a:p>
            <a:pPr>
              <a:defRPr/>
            </a:pPr>
            <a:fld id="{F8151963-DF3F-440A-8E1E-17461364A72E}" type="datetimeFigureOut">
              <a:rPr lang="zh-CN" altLang="en-US"/>
              <a:pPr>
                <a:defRPr/>
              </a:pPr>
              <a:t>2020/2/19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BDA2F6C5-858A-480E-B3BF-3071707DC5E7}" type="slidenum">
              <a:rPr lang="zh-CN" altLang="en-US"/>
              <a:pPr>
                <a:defRPr/>
              </a:pPr>
              <a:t>‹#›</a:t>
            </a:fld>
            <a:endParaRPr lang="zh-CN" altLang="en-US"/>
          </a:p>
        </p:txBody>
      </p:sp>
    </p:spTree>
    <p:extLst>
      <p:ext uri="{BB962C8B-B14F-4D97-AF65-F5344CB8AC3E}">
        <p14:creationId xmlns:p14="http://schemas.microsoft.com/office/powerpoint/2010/main" val="369518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8"/>
          <p:cNvSpPr/>
          <p:nvPr/>
        </p:nvSpPr>
        <p:spPr>
          <a:xfrm>
            <a:off x="9001126" y="3634978"/>
            <a:ext cx="142875" cy="15085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p:nvSpPr>
        <p:spPr>
          <a:xfrm>
            <a:off x="9001126" y="0"/>
            <a:ext cx="142875" cy="36349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Title 7"/>
          <p:cNvSpPr>
            <a:spLocks noGrp="1"/>
          </p:cNvSpPr>
          <p:nvPr>
            <p:ph type="title"/>
          </p:nvPr>
        </p:nvSpPr>
        <p:spPr>
          <a:xfrm>
            <a:off x="457200" y="3714750"/>
            <a:ext cx="8153400" cy="571500"/>
          </a:xfrm>
        </p:spPr>
        <p:txBody>
          <a:bodyPr anchor="t"/>
          <a:lstStyle>
            <a:lvl1pPr>
              <a:defRPr sz="3200"/>
            </a:lvl1pPr>
          </a:lstStyle>
          <a:p>
            <a:r>
              <a:rPr lang="zh-CN" altLang="en-US" smtClean="0"/>
              <a:t>单击此处编辑母版标题样式</a:t>
            </a:r>
            <a:endParaRPr lang="en-US" dirty="0"/>
          </a:p>
        </p:txBody>
      </p:sp>
      <p:sp>
        <p:nvSpPr>
          <p:cNvPr id="7" name="Date Placeholder 4"/>
          <p:cNvSpPr>
            <a:spLocks noGrp="1"/>
          </p:cNvSpPr>
          <p:nvPr>
            <p:ph type="dt" sz="half" idx="10"/>
          </p:nvPr>
        </p:nvSpPr>
        <p:spPr/>
        <p:txBody>
          <a:bodyPr/>
          <a:lstStyle>
            <a:lvl1pPr>
              <a:defRPr/>
            </a:lvl1pPr>
          </a:lstStyle>
          <a:p>
            <a:pPr>
              <a:defRPr/>
            </a:pPr>
            <a:fld id="{53A27200-5B06-4697-AAF9-84DE9E868E20}" type="datetimeFigureOut">
              <a:rPr lang="zh-CN" altLang="en-US"/>
              <a:pPr>
                <a:defRPr/>
              </a:pPr>
              <a:t>2020/2/19</a:t>
            </a:fld>
            <a:endParaRPr lang="zh-CN" altLang="en-US"/>
          </a:p>
        </p:txBody>
      </p:sp>
      <p:sp>
        <p:nvSpPr>
          <p:cNvPr id="9" name="Footer Placeholder 5"/>
          <p:cNvSpPr>
            <a:spLocks noGrp="1"/>
          </p:cNvSpPr>
          <p:nvPr>
            <p:ph type="ftr" sz="quarter" idx="11"/>
          </p:nvPr>
        </p:nvSpPr>
        <p:spPr/>
        <p:txBody>
          <a:bodyPr/>
          <a:lstStyle>
            <a:lvl1pPr>
              <a:defRPr/>
            </a:lvl1pPr>
          </a:lstStyle>
          <a:p>
            <a:pPr>
              <a:defRPr/>
            </a:pPr>
            <a:endParaRPr lang="zh-CN" altLang="en-US"/>
          </a:p>
        </p:txBody>
      </p:sp>
      <p:sp>
        <p:nvSpPr>
          <p:cNvPr id="10" name="Slide Number Placeholder 6"/>
          <p:cNvSpPr>
            <a:spLocks noGrp="1"/>
          </p:cNvSpPr>
          <p:nvPr>
            <p:ph type="sldNum" sz="quarter" idx="12"/>
          </p:nvPr>
        </p:nvSpPr>
        <p:spPr/>
        <p:txBody>
          <a:bodyPr/>
          <a:lstStyle>
            <a:lvl1pPr>
              <a:defRPr smtClean="0">
                <a:solidFill>
                  <a:schemeClr val="tx1"/>
                </a:solidFill>
              </a:defRPr>
            </a:lvl1pPr>
          </a:lstStyle>
          <a:p>
            <a:pPr>
              <a:defRPr/>
            </a:pPr>
            <a:fld id="{0C43EB9B-EE30-4CCD-9B24-4DB53A34B4CB}" type="slidenum">
              <a:rPr lang="zh-CN" altLang="en-US"/>
              <a:pPr>
                <a:defRPr/>
              </a:pPr>
              <a:t>‹#›</a:t>
            </a:fld>
            <a:endParaRPr lang="zh-CN" altLang="en-US"/>
          </a:p>
        </p:txBody>
      </p:sp>
    </p:spTree>
    <p:extLst>
      <p:ext uri="{BB962C8B-B14F-4D97-AF65-F5344CB8AC3E}">
        <p14:creationId xmlns:p14="http://schemas.microsoft.com/office/powerpoint/2010/main" val="38699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14350"/>
            <a:ext cx="5791200" cy="62865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1027" name="Text Placeholder 2"/>
          <p:cNvSpPr>
            <a:spLocks noGrp="1"/>
          </p:cNvSpPr>
          <p:nvPr>
            <p:ph type="body" idx="1"/>
          </p:nvPr>
        </p:nvSpPr>
        <p:spPr bwMode="auto">
          <a:xfrm>
            <a:off x="457200" y="1314451"/>
            <a:ext cx="7620000" cy="328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lgn="l">
              <a:defRPr sz="1000" smtClean="0">
                <a:solidFill>
                  <a:schemeClr val="tx1"/>
                </a:solidFill>
              </a:defRPr>
            </a:lvl1pPr>
          </a:lstStyle>
          <a:p>
            <a:pPr>
              <a:defRPr/>
            </a:pPr>
            <a:fld id="{9115967B-7661-4190-9E8A-3B8D35B83C5A}" type="datetimeFigureOut">
              <a:rPr lang="zh-CN" altLang="en-US"/>
              <a:pPr>
                <a:defRPr/>
              </a:pPr>
              <a:t>2020/2/19</a:t>
            </a:fld>
            <a:endParaRPr lang="zh-CN" altLang="en-US"/>
          </a:p>
        </p:txBody>
      </p:sp>
      <p:sp>
        <p:nvSpPr>
          <p:cNvPr id="5" name="Footer Placeholder 4"/>
          <p:cNvSpPr>
            <a:spLocks noGrp="1"/>
          </p:cNvSpPr>
          <p:nvPr>
            <p:ph type="ftr" sz="quarter" idx="3"/>
          </p:nvPr>
        </p:nvSpPr>
        <p:spPr>
          <a:xfrm>
            <a:off x="457200" y="4869657"/>
            <a:ext cx="3429000" cy="213122"/>
          </a:xfrm>
          <a:prstGeom prst="rect">
            <a:avLst/>
          </a:prstGeom>
        </p:spPr>
        <p:txBody>
          <a:bodyPr vert="horz" lIns="91440" tIns="45720" rIns="91440" bIns="45720" rtlCol="0" anchor="t"/>
          <a:lstStyle>
            <a:lvl1pPr algn="l">
              <a:defRPr sz="1000">
                <a:solidFill>
                  <a:schemeClr val="tx1"/>
                </a:solidFill>
              </a:defRPr>
            </a:lvl1pPr>
          </a:lstStyle>
          <a:p>
            <a:pPr>
              <a:defRPr/>
            </a:pPr>
            <a:endParaRPr lang="zh-CN" altLang="en-US"/>
          </a:p>
        </p:txBody>
      </p:sp>
      <p:sp>
        <p:nvSpPr>
          <p:cNvPr id="6" name="Slide Number Placeholder 5"/>
          <p:cNvSpPr>
            <a:spLocks noGrp="1"/>
          </p:cNvSpPr>
          <p:nvPr>
            <p:ph type="sldNum" sz="quarter" idx="4"/>
          </p:nvPr>
        </p:nvSpPr>
        <p:spPr>
          <a:xfrm rot="16200000">
            <a:off x="8391724" y="4368602"/>
            <a:ext cx="987029" cy="365125"/>
          </a:xfrm>
          <a:prstGeom prst="rect">
            <a:avLst/>
          </a:prstGeom>
        </p:spPr>
        <p:txBody>
          <a:bodyPr vert="horz" lIns="91440" tIns="45720" rIns="91440" bIns="45720" rtlCol="0" anchor="ctr"/>
          <a:lstStyle>
            <a:lvl1pPr algn="l">
              <a:defRPr sz="2400" b="1" smtClean="0">
                <a:solidFill>
                  <a:schemeClr val="tx2"/>
                </a:solidFill>
              </a:defRPr>
            </a:lvl1pPr>
          </a:lstStyle>
          <a:p>
            <a:pPr>
              <a:defRPr/>
            </a:pPr>
            <a:fld id="{9ACACED7-8E67-4C67-A818-2B6277EDA165}" type="slidenum">
              <a:rPr lang="zh-CN" altLang="en-US"/>
              <a:pPr>
                <a:defRPr/>
              </a:pPr>
              <a:t>‹#›</a:t>
            </a:fld>
            <a:endParaRPr lang="zh-CN" altLang="en-US"/>
          </a:p>
        </p:txBody>
      </p:sp>
      <p:sp>
        <p:nvSpPr>
          <p:cNvPr id="7" name="Rectangle 6"/>
          <p:cNvSpPr/>
          <p:nvPr/>
        </p:nvSpPr>
        <p:spPr>
          <a:xfrm>
            <a:off x="9001126" y="0"/>
            <a:ext cx="142875"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6" y="1028700"/>
            <a:ext cx="142875"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13" y="0"/>
            <a:ext cx="1896591"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6" r:id="rId2"/>
    <p:sldLayoutId id="2147483867" r:id="rId3"/>
    <p:sldLayoutId id="2147483868" r:id="rId4"/>
    <p:sldLayoutId id="2147483869" r:id="rId5"/>
    <p:sldLayoutId id="2147483870" r:id="rId6"/>
    <p:sldLayoutId id="2147483871" r:id="rId7"/>
    <p:sldLayoutId id="2147483872" r:id="rId8"/>
    <p:sldLayoutId id="2147483876" r:id="rId9"/>
    <p:sldLayoutId id="2147483873" r:id="rId10"/>
    <p:sldLayoutId id="2147483874" r:id="rId11"/>
  </p:sldLayoutIdLst>
  <p:timing>
    <p:tnLst>
      <p:par>
        <p:cTn id="1" dur="indefinite" restart="never" nodeType="tmRoot"/>
      </p:par>
    </p:tnLst>
  </p:timing>
  <p:txStyles>
    <p:titleStyle>
      <a:lvl1pPr algn="l" rtl="0" fontAlgn="base">
        <a:spcBef>
          <a:spcPct val="0"/>
        </a:spcBef>
        <a:spcAft>
          <a:spcPct val="0"/>
        </a:spcAft>
        <a:defRPr sz="3600" kern="1200" cap="all" spc="-60">
          <a:solidFill>
            <a:srgbClr val="002060"/>
          </a:solidFill>
          <a:latin typeface="+mj-lt"/>
          <a:ea typeface="+mj-ea"/>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p:titleStyle>
    <p:bodyStyle>
      <a:lvl1pPr algn="l" rtl="0" fontAlgn="base">
        <a:spcBef>
          <a:spcPct val="20000"/>
        </a:spcBef>
        <a:spcAft>
          <a:spcPts val="600"/>
        </a:spcAft>
        <a:buFont typeface="Arial" charset="0"/>
        <a:defRPr sz="2000" b="1" kern="1200">
          <a:solidFill>
            <a:schemeClr val="accent3"/>
          </a:solidFill>
          <a:latin typeface="+mn-lt"/>
          <a:ea typeface="+mn-ea"/>
          <a:cs typeface="+mn-cs"/>
        </a:defRPr>
      </a:lvl1pPr>
      <a:lvl2pPr marL="457200" indent="-182563" algn="l" rtl="0" fontAlgn="base">
        <a:spcBef>
          <a:spcPct val="20000"/>
        </a:spcBef>
        <a:spcAft>
          <a:spcPct val="0"/>
        </a:spcAft>
        <a:buClr>
          <a:schemeClr val="tx2"/>
        </a:buClr>
        <a:buFont typeface="Arial" charset="0"/>
        <a:buChar char="•"/>
        <a:defRPr sz="2000" kern="1200">
          <a:solidFill>
            <a:schemeClr val="accent3"/>
          </a:solidFill>
          <a:latin typeface="+mn-lt"/>
          <a:ea typeface="+mn-ea"/>
          <a:cs typeface="+mn-cs"/>
        </a:defRPr>
      </a:lvl2pPr>
      <a:lvl3pPr marL="1143000" indent="-228600" algn="l" rtl="0" fontAlgn="base">
        <a:spcBef>
          <a:spcPct val="20000"/>
        </a:spcBef>
        <a:spcAft>
          <a:spcPct val="0"/>
        </a:spcAft>
        <a:buClr>
          <a:schemeClr val="tx2"/>
        </a:buClr>
        <a:buFont typeface="Arial" charset="0"/>
        <a:buChar char="•"/>
        <a:defRPr kern="1200">
          <a:solidFill>
            <a:schemeClr val="accent3"/>
          </a:solidFill>
          <a:latin typeface="+mn-lt"/>
          <a:ea typeface="+mn-ea"/>
          <a:cs typeface="+mn-cs"/>
        </a:defRPr>
      </a:lvl3pPr>
      <a:lvl4pPr marL="1600200" indent="-228600" algn="l" rtl="0" fontAlgn="base">
        <a:spcBef>
          <a:spcPct val="20000"/>
        </a:spcBef>
        <a:spcAft>
          <a:spcPct val="0"/>
        </a:spcAft>
        <a:buClr>
          <a:schemeClr val="tx2"/>
        </a:buClr>
        <a:buFont typeface="Arial" charset="0"/>
        <a:buChar char="•"/>
        <a:defRPr kern="1200">
          <a:solidFill>
            <a:schemeClr val="accent3"/>
          </a:solidFill>
          <a:latin typeface="+mn-lt"/>
          <a:ea typeface="+mn-ea"/>
          <a:cs typeface="+mn-cs"/>
        </a:defRPr>
      </a:lvl4pPr>
      <a:lvl5pPr marL="2057400" indent="-228600" algn="l" rtl="0" fontAlgn="base">
        <a:spcBef>
          <a:spcPct val="20000"/>
        </a:spcBef>
        <a:spcAft>
          <a:spcPct val="0"/>
        </a:spcAft>
        <a:buClr>
          <a:schemeClr val="tx2"/>
        </a:buClr>
        <a:buFont typeface="Arial" charset="0"/>
        <a:buChar char="•"/>
        <a:defRPr kern="1200">
          <a:solidFill>
            <a:schemeClr val="accent3"/>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Visio___111112211112.vsdx"/></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package" Target="../embeddings/Microsoft_Visio___1111111111.vsdx"/><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4" Type="http://schemas.openxmlformats.org/officeDocument/2006/relationships/image" Target="../media/image3.emf"/><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457200" y="571500"/>
            <a:ext cx="7772400" cy="3028950"/>
          </a:xfrm>
        </p:spPr>
        <p:txBody>
          <a:bodyPr/>
          <a:lstStyle/>
          <a:p>
            <a:pPr fontAlgn="auto">
              <a:spcAft>
                <a:spcPts val="0"/>
              </a:spcAft>
              <a:defRPr/>
            </a:pPr>
            <a:r>
              <a:rPr lang="zh-CN" altLang="zh-CN" sz="6000" dirty="0"/>
              <a:t>第</a:t>
            </a:r>
            <a:r>
              <a:rPr lang="en-US" altLang="zh-CN" sz="6000" dirty="0"/>
              <a:t>2</a:t>
            </a:r>
            <a:r>
              <a:rPr lang="zh-CN" altLang="zh-CN" sz="6000" dirty="0"/>
              <a:t>章</a:t>
            </a:r>
            <a:r>
              <a:rPr lang="en-US" altLang="zh-CN" sz="6000" dirty="0"/>
              <a:t>  MCS-51</a:t>
            </a:r>
            <a:r>
              <a:rPr lang="zh-CN" altLang="zh-CN" sz="6000" dirty="0" smtClean="0"/>
              <a:t>单片机结构</a:t>
            </a:r>
            <a:r>
              <a:rPr lang="zh-CN" altLang="zh-CN" sz="6000" dirty="0"/>
              <a:t>与原理</a:t>
            </a:r>
            <a:endParaRPr sz="6000" dirty="0" smtClean="0"/>
          </a:p>
        </p:txBody>
      </p:sp>
      <p:sp>
        <p:nvSpPr>
          <p:cNvPr id="3076" name="副标题 2"/>
          <p:cNvSpPr>
            <a:spLocks noGrp="1"/>
          </p:cNvSpPr>
          <p:nvPr>
            <p:ph type="subTitle" idx="1"/>
          </p:nvPr>
        </p:nvSpPr>
        <p:spPr/>
        <p:txBody>
          <a:bodyPr rtlCol="0">
            <a:normAutofit fontScale="85000" lnSpcReduction="10000"/>
          </a:bodyPr>
          <a:lstStyle/>
          <a:p>
            <a:pPr fontAlgn="auto">
              <a:buFont typeface="Arial" pitchFamily="34" charset="0"/>
              <a:buNone/>
              <a:defRPr/>
            </a:pPr>
            <a:r>
              <a:rPr lang="zh-CN" altLang="en-US" dirty="0" smtClean="0"/>
              <a:t>上海电力大学电子与信息工程学院</a:t>
            </a:r>
            <a:endParaRPr lang="en-US" altLang="zh-CN" dirty="0" smtClean="0"/>
          </a:p>
          <a:p>
            <a:pPr fontAlgn="auto">
              <a:buFont typeface="Arial" pitchFamily="34" charset="0"/>
              <a:buNone/>
              <a:defRPr/>
            </a:pPr>
            <a:r>
              <a:rPr lang="zh-CN" altLang="en-US" dirty="0" smtClean="0"/>
              <a:t>单片机课程教研室</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7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画布 34370"/>
          <p:cNvGrpSpPr>
            <a:grpSpLocks/>
          </p:cNvGrpSpPr>
          <p:nvPr/>
        </p:nvGrpSpPr>
        <p:grpSpPr bwMode="auto">
          <a:xfrm>
            <a:off x="1828742" y="483518"/>
            <a:ext cx="6271650" cy="4644897"/>
            <a:chOff x="0" y="0"/>
            <a:chExt cx="51816" cy="60579"/>
          </a:xfrm>
        </p:grpSpPr>
        <p:sp>
          <p:nvSpPr>
            <p:cNvPr id="8" name="AutoShape 369"/>
            <p:cNvSpPr>
              <a:spLocks noChangeAspect="1" noChangeArrowheads="1"/>
            </p:cNvSpPr>
            <p:nvPr/>
          </p:nvSpPr>
          <p:spPr bwMode="auto">
            <a:xfrm>
              <a:off x="0" y="0"/>
              <a:ext cx="51816" cy="605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1303"/>
            <p:cNvSpPr>
              <a:spLocks noChangeArrowheads="1"/>
            </p:cNvSpPr>
            <p:nvPr/>
          </p:nvSpPr>
          <p:spPr bwMode="auto">
            <a:xfrm>
              <a:off x="1066" y="8210"/>
              <a:ext cx="3569" cy="29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ALE</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AutoShape 1514"/>
            <p:cNvSpPr>
              <a:spLocks noChangeShapeType="1"/>
            </p:cNvSpPr>
            <p:nvPr/>
          </p:nvSpPr>
          <p:spPr bwMode="auto">
            <a:xfrm>
              <a:off x="39331" y="10331"/>
              <a:ext cx="5004" cy="1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515"/>
            <p:cNvSpPr>
              <a:spLocks noChangeArrowheads="1"/>
            </p:cNvSpPr>
            <p:nvPr/>
          </p:nvSpPr>
          <p:spPr bwMode="auto">
            <a:xfrm>
              <a:off x="0" y="16535"/>
              <a:ext cx="3517" cy="2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AutoShape 1516"/>
            <p:cNvSpPr>
              <a:spLocks noChangeShapeType="1"/>
            </p:cNvSpPr>
            <p:nvPr/>
          </p:nvSpPr>
          <p:spPr bwMode="auto">
            <a:xfrm flipH="1">
              <a:off x="4343" y="27698"/>
              <a:ext cx="6" cy="2743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1517"/>
            <p:cNvSpPr>
              <a:spLocks noChangeShapeType="1"/>
            </p:cNvSpPr>
            <p:nvPr/>
          </p:nvSpPr>
          <p:spPr bwMode="auto">
            <a:xfrm flipH="1">
              <a:off x="24364" y="28060"/>
              <a:ext cx="7" cy="2743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1518"/>
            <p:cNvSpPr>
              <a:spLocks noChangeShapeType="1"/>
            </p:cNvSpPr>
            <p:nvPr/>
          </p:nvSpPr>
          <p:spPr bwMode="auto">
            <a:xfrm flipH="1">
              <a:off x="44329" y="28060"/>
              <a:ext cx="6" cy="2743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519"/>
            <p:cNvSpPr>
              <a:spLocks noChangeArrowheads="1"/>
            </p:cNvSpPr>
            <p:nvPr/>
          </p:nvSpPr>
          <p:spPr bwMode="auto">
            <a:xfrm>
              <a:off x="0" y="37223"/>
              <a:ext cx="3517" cy="2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6" name="Group 9966"/>
            <p:cNvGrpSpPr>
              <a:grpSpLocks/>
            </p:cNvGrpSpPr>
            <p:nvPr/>
          </p:nvGrpSpPr>
          <p:grpSpPr bwMode="auto">
            <a:xfrm>
              <a:off x="0" y="0"/>
              <a:ext cx="51447" cy="58001"/>
              <a:chOff x="1800" y="1510"/>
              <a:chExt cx="8102" cy="9134"/>
            </a:xfrm>
          </p:grpSpPr>
          <p:grpSp>
            <p:nvGrpSpPr>
              <p:cNvPr id="18" name="Group 1196"/>
              <p:cNvGrpSpPr>
                <a:grpSpLocks/>
              </p:cNvGrpSpPr>
              <p:nvPr/>
            </p:nvGrpSpPr>
            <p:grpSpPr bwMode="auto">
              <a:xfrm>
                <a:off x="1800" y="4993"/>
                <a:ext cx="5608" cy="1092"/>
                <a:chOff x="1824" y="12522"/>
                <a:chExt cx="5608" cy="1092"/>
              </a:xfrm>
            </p:grpSpPr>
            <p:grpSp>
              <p:nvGrpSpPr>
                <p:cNvPr id="438" name="Group 1197"/>
                <p:cNvGrpSpPr>
                  <a:grpSpLocks/>
                </p:cNvGrpSpPr>
                <p:nvPr/>
              </p:nvGrpSpPr>
              <p:grpSpPr bwMode="auto">
                <a:xfrm>
                  <a:off x="2438" y="12522"/>
                  <a:ext cx="4994" cy="1077"/>
                  <a:chOff x="2438" y="12522"/>
                  <a:chExt cx="4994" cy="1077"/>
                </a:xfrm>
              </p:grpSpPr>
              <p:sp>
                <p:nvSpPr>
                  <p:cNvPr id="441" name="Rectangle 1199"/>
                  <p:cNvSpPr>
                    <a:spLocks noChangeArrowheads="1"/>
                  </p:cNvSpPr>
                  <p:nvPr/>
                </p:nvSpPr>
                <p:spPr bwMode="auto">
                  <a:xfrm>
                    <a:off x="5588" y="12522"/>
                    <a:ext cx="1844"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读下一个操作码</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42" name="Rectangle 1200"/>
                  <p:cNvSpPr>
                    <a:spLocks noChangeArrowheads="1"/>
                  </p:cNvSpPr>
                  <p:nvPr/>
                </p:nvSpPr>
                <p:spPr bwMode="auto">
                  <a:xfrm>
                    <a:off x="2438" y="12534"/>
                    <a:ext cx="104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读操作码</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43" name="AutoShape 1201"/>
                  <p:cNvSpPr>
                    <a:spLocks noChangeShapeType="1"/>
                  </p:cNvSpPr>
                  <p:nvPr/>
                </p:nvSpPr>
                <p:spPr bwMode="auto">
                  <a:xfrm>
                    <a:off x="2769" y="12930"/>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AutoShape 1202"/>
                  <p:cNvSpPr>
                    <a:spLocks noChangeShapeType="1"/>
                  </p:cNvSpPr>
                  <p:nvPr/>
                </p:nvSpPr>
                <p:spPr bwMode="auto">
                  <a:xfrm>
                    <a:off x="4345" y="12933"/>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45" name="Group 1203"/>
                  <p:cNvGrpSpPr>
                    <a:grpSpLocks/>
                  </p:cNvGrpSpPr>
                  <p:nvPr/>
                </p:nvGrpSpPr>
                <p:grpSpPr bwMode="auto">
                  <a:xfrm>
                    <a:off x="2509" y="13203"/>
                    <a:ext cx="3672" cy="396"/>
                    <a:chOff x="2509" y="13203"/>
                    <a:chExt cx="3672" cy="396"/>
                  </a:xfrm>
                </p:grpSpPr>
                <p:grpSp>
                  <p:nvGrpSpPr>
                    <p:cNvPr id="448" name="Group 1204"/>
                    <p:cNvGrpSpPr>
                      <a:grpSpLocks/>
                    </p:cNvGrpSpPr>
                    <p:nvPr/>
                  </p:nvGrpSpPr>
                  <p:grpSpPr bwMode="auto">
                    <a:xfrm>
                      <a:off x="2509" y="13203"/>
                      <a:ext cx="1046" cy="396"/>
                      <a:chOff x="2511" y="11340"/>
                      <a:chExt cx="1046" cy="396"/>
                    </a:xfrm>
                  </p:grpSpPr>
                  <p:sp>
                    <p:nvSpPr>
                      <p:cNvPr id="456" name="Rectangle 1205"/>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57" name="Rectangle 1206"/>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449" name="Group 1207"/>
                    <p:cNvGrpSpPr>
                      <a:grpSpLocks/>
                    </p:cNvGrpSpPr>
                    <p:nvPr/>
                  </p:nvGrpSpPr>
                  <p:grpSpPr bwMode="auto">
                    <a:xfrm>
                      <a:off x="3555" y="13203"/>
                      <a:ext cx="1046" cy="396"/>
                      <a:chOff x="2511" y="11340"/>
                      <a:chExt cx="1046" cy="396"/>
                    </a:xfrm>
                  </p:grpSpPr>
                  <p:sp>
                    <p:nvSpPr>
                      <p:cNvPr id="454" name="Rectangle 1208"/>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55" name="Rectangle 1209"/>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450" name="Group 1210"/>
                    <p:cNvGrpSpPr>
                      <a:grpSpLocks/>
                    </p:cNvGrpSpPr>
                    <p:nvPr/>
                  </p:nvGrpSpPr>
                  <p:grpSpPr bwMode="auto">
                    <a:xfrm>
                      <a:off x="4600" y="13203"/>
                      <a:ext cx="1046" cy="396"/>
                      <a:chOff x="2511" y="11340"/>
                      <a:chExt cx="1046" cy="396"/>
                    </a:xfrm>
                  </p:grpSpPr>
                  <p:sp>
                    <p:nvSpPr>
                      <p:cNvPr id="452" name="Rectangle 1211"/>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53" name="Rectangle 1212"/>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51" name="Rectangle 1213"/>
                    <p:cNvSpPr>
                      <a:spLocks noChangeArrowheads="1"/>
                    </p:cNvSpPr>
                    <p:nvPr/>
                  </p:nvSpPr>
                  <p:spPr bwMode="auto">
                    <a:xfrm>
                      <a:off x="5651" y="13203"/>
                      <a:ext cx="530" cy="396"/>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46" name="AutoShape 1214"/>
                  <p:cNvSpPr>
                    <a:spLocks noChangeShapeType="1"/>
                  </p:cNvSpPr>
                  <p:nvPr/>
                </p:nvSpPr>
                <p:spPr bwMode="auto">
                  <a:xfrm flipH="1">
                    <a:off x="5916" y="12933"/>
                    <a:ext cx="4" cy="2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Rectangle 1215"/>
                  <p:cNvSpPr>
                    <a:spLocks noChangeArrowheads="1"/>
                  </p:cNvSpPr>
                  <p:nvPr/>
                </p:nvSpPr>
                <p:spPr bwMode="auto">
                  <a:xfrm>
                    <a:off x="3424" y="12543"/>
                    <a:ext cx="21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读第二个字节</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39" name="Rectangle 1216"/>
                <p:cNvSpPr>
                  <a:spLocks noChangeArrowheads="1"/>
                </p:cNvSpPr>
                <p:nvPr/>
              </p:nvSpPr>
              <p:spPr bwMode="auto">
                <a:xfrm>
                  <a:off x="1824" y="13206"/>
                  <a:ext cx="554"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(b)</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9" name="Group 1233"/>
              <p:cNvGrpSpPr>
                <a:grpSpLocks/>
              </p:cNvGrpSpPr>
              <p:nvPr/>
            </p:nvGrpSpPr>
            <p:grpSpPr bwMode="auto">
              <a:xfrm>
                <a:off x="1800" y="7957"/>
                <a:ext cx="8102" cy="2687"/>
                <a:chOff x="1824" y="15486"/>
                <a:chExt cx="8102" cy="2687"/>
              </a:xfrm>
            </p:grpSpPr>
            <p:sp>
              <p:nvSpPr>
                <p:cNvPr id="387" name="Rectangle 1234"/>
                <p:cNvSpPr>
                  <a:spLocks noChangeArrowheads="1"/>
                </p:cNvSpPr>
                <p:nvPr/>
              </p:nvSpPr>
              <p:spPr bwMode="auto">
                <a:xfrm>
                  <a:off x="1824" y="16794"/>
                  <a:ext cx="554"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388" name="Group 1235"/>
                <p:cNvGrpSpPr>
                  <a:grpSpLocks/>
                </p:cNvGrpSpPr>
                <p:nvPr/>
              </p:nvGrpSpPr>
              <p:grpSpPr bwMode="auto">
                <a:xfrm>
                  <a:off x="2438" y="15486"/>
                  <a:ext cx="7488" cy="2687"/>
                  <a:chOff x="2438" y="15486"/>
                  <a:chExt cx="7488" cy="2687"/>
                </a:xfrm>
              </p:grpSpPr>
              <p:grpSp>
                <p:nvGrpSpPr>
                  <p:cNvPr id="389" name="Group 1236"/>
                  <p:cNvGrpSpPr>
                    <a:grpSpLocks/>
                  </p:cNvGrpSpPr>
                  <p:nvPr/>
                </p:nvGrpSpPr>
                <p:grpSpPr bwMode="auto">
                  <a:xfrm>
                    <a:off x="2438" y="16122"/>
                    <a:ext cx="3208" cy="1065"/>
                    <a:chOff x="2438" y="16122"/>
                    <a:chExt cx="3208" cy="1065"/>
                  </a:xfrm>
                </p:grpSpPr>
                <p:sp>
                  <p:nvSpPr>
                    <p:cNvPr id="423" name="Rectangle 1237"/>
                    <p:cNvSpPr>
                      <a:spLocks noChangeArrowheads="1"/>
                    </p:cNvSpPr>
                    <p:nvPr/>
                  </p:nvSpPr>
                  <p:spPr bwMode="auto">
                    <a:xfrm>
                      <a:off x="2438" y="16122"/>
                      <a:ext cx="104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读操作码</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4" name="Rectangle 1238"/>
                    <p:cNvSpPr>
                      <a:spLocks noChangeArrowheads="1"/>
                    </p:cNvSpPr>
                    <p:nvPr/>
                  </p:nvSpPr>
                  <p:spPr bwMode="auto">
                    <a:xfrm>
                      <a:off x="3424" y="16131"/>
                      <a:ext cx="21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读下一个操作码（丢弃）</a:t>
                      </a:r>
                      <a:endPar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425" name="Group 1239"/>
                    <p:cNvGrpSpPr>
                      <a:grpSpLocks/>
                    </p:cNvGrpSpPr>
                    <p:nvPr/>
                  </p:nvGrpSpPr>
                  <p:grpSpPr bwMode="auto">
                    <a:xfrm>
                      <a:off x="2509" y="16518"/>
                      <a:ext cx="3137" cy="669"/>
                      <a:chOff x="2509" y="16518"/>
                      <a:chExt cx="3137" cy="669"/>
                    </a:xfrm>
                  </p:grpSpPr>
                  <p:grpSp>
                    <p:nvGrpSpPr>
                      <p:cNvPr id="427" name="Group 1240"/>
                      <p:cNvGrpSpPr>
                        <a:grpSpLocks/>
                      </p:cNvGrpSpPr>
                      <p:nvPr/>
                    </p:nvGrpSpPr>
                    <p:grpSpPr bwMode="auto">
                      <a:xfrm>
                        <a:off x="2509" y="16791"/>
                        <a:ext cx="1046" cy="396"/>
                        <a:chOff x="2511" y="11340"/>
                        <a:chExt cx="1046" cy="396"/>
                      </a:xfrm>
                    </p:grpSpPr>
                    <p:sp>
                      <p:nvSpPr>
                        <p:cNvPr id="436" name="Rectangle 1241"/>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37" name="Rectangle 1242"/>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428" name="Group 1243"/>
                      <p:cNvGrpSpPr>
                        <a:grpSpLocks/>
                      </p:cNvGrpSpPr>
                      <p:nvPr/>
                    </p:nvGrpSpPr>
                    <p:grpSpPr bwMode="auto">
                      <a:xfrm>
                        <a:off x="3555" y="16791"/>
                        <a:ext cx="1046" cy="396"/>
                        <a:chOff x="2511" y="11340"/>
                        <a:chExt cx="1046" cy="396"/>
                      </a:xfrm>
                    </p:grpSpPr>
                    <p:sp>
                      <p:nvSpPr>
                        <p:cNvPr id="434" name="Rectangle 1244"/>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35" name="Rectangle 1245"/>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429" name="Group 1246"/>
                      <p:cNvGrpSpPr>
                        <a:grpSpLocks/>
                      </p:cNvGrpSpPr>
                      <p:nvPr/>
                    </p:nvGrpSpPr>
                    <p:grpSpPr bwMode="auto">
                      <a:xfrm>
                        <a:off x="4600" y="16791"/>
                        <a:ext cx="1046" cy="396"/>
                        <a:chOff x="2511" y="11340"/>
                        <a:chExt cx="1046" cy="396"/>
                      </a:xfrm>
                    </p:grpSpPr>
                    <p:sp>
                      <p:nvSpPr>
                        <p:cNvPr id="432" name="Rectangle 1247"/>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33" name="Rectangle 1248"/>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30" name="AutoShape 1249"/>
                      <p:cNvSpPr>
                        <a:spLocks noChangeShapeType="1"/>
                      </p:cNvSpPr>
                      <p:nvPr/>
                    </p:nvSpPr>
                    <p:spPr bwMode="auto">
                      <a:xfrm>
                        <a:off x="2769" y="16518"/>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AutoShape 1250"/>
                      <p:cNvSpPr>
                        <a:spLocks noChangeShapeType="1"/>
                      </p:cNvSpPr>
                      <p:nvPr/>
                    </p:nvSpPr>
                    <p:spPr bwMode="auto">
                      <a:xfrm>
                        <a:off x="4345" y="16521"/>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0" name="Group 1252"/>
                  <p:cNvGrpSpPr>
                    <a:grpSpLocks/>
                  </p:cNvGrpSpPr>
                  <p:nvPr/>
                </p:nvGrpSpPr>
                <p:grpSpPr bwMode="auto">
                  <a:xfrm>
                    <a:off x="5136" y="15486"/>
                    <a:ext cx="4790" cy="2687"/>
                    <a:chOff x="5136" y="15486"/>
                    <a:chExt cx="4790" cy="2687"/>
                  </a:xfrm>
                </p:grpSpPr>
                <p:grpSp>
                  <p:nvGrpSpPr>
                    <p:cNvPr id="391" name="Group 1253"/>
                    <p:cNvGrpSpPr>
                      <a:grpSpLocks/>
                    </p:cNvGrpSpPr>
                    <p:nvPr/>
                  </p:nvGrpSpPr>
                  <p:grpSpPr bwMode="auto">
                    <a:xfrm>
                      <a:off x="5526" y="15486"/>
                      <a:ext cx="4400" cy="1701"/>
                      <a:chOff x="5526" y="15486"/>
                      <a:chExt cx="4400" cy="1701"/>
                    </a:xfrm>
                  </p:grpSpPr>
                  <p:grpSp>
                    <p:nvGrpSpPr>
                      <p:cNvPr id="400" name="Group 1254"/>
                      <p:cNvGrpSpPr>
                        <a:grpSpLocks/>
                      </p:cNvGrpSpPr>
                      <p:nvPr/>
                    </p:nvGrpSpPr>
                    <p:grpSpPr bwMode="auto">
                      <a:xfrm>
                        <a:off x="8354" y="16095"/>
                        <a:ext cx="1572" cy="1092"/>
                        <a:chOff x="8354" y="14217"/>
                        <a:chExt cx="1572" cy="1092"/>
                      </a:xfrm>
                    </p:grpSpPr>
                    <p:sp>
                      <p:nvSpPr>
                        <p:cNvPr id="420" name="Rectangle 1255"/>
                        <p:cNvSpPr>
                          <a:spLocks noChangeArrowheads="1"/>
                        </p:cNvSpPr>
                        <p:nvPr/>
                      </p:nvSpPr>
                      <p:spPr bwMode="auto">
                        <a:xfrm>
                          <a:off x="8808" y="14913"/>
                          <a:ext cx="530" cy="396"/>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1" name="AutoShape 1256"/>
                        <p:cNvSpPr>
                          <a:spLocks noChangeShapeType="1"/>
                        </p:cNvSpPr>
                        <p:nvPr/>
                      </p:nvSpPr>
                      <p:spPr bwMode="auto">
                        <a:xfrm flipH="1">
                          <a:off x="9073" y="14643"/>
                          <a:ext cx="4" cy="2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Rectangle 1257"/>
                        <p:cNvSpPr>
                          <a:spLocks noChangeArrowheads="1"/>
                        </p:cNvSpPr>
                        <p:nvPr/>
                      </p:nvSpPr>
                      <p:spPr bwMode="auto">
                        <a:xfrm>
                          <a:off x="8354" y="14217"/>
                          <a:ext cx="1572"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读下一个操作码</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401" name="Group 1258"/>
                      <p:cNvGrpSpPr>
                        <a:grpSpLocks/>
                      </p:cNvGrpSpPr>
                      <p:nvPr/>
                    </p:nvGrpSpPr>
                    <p:grpSpPr bwMode="auto">
                      <a:xfrm>
                        <a:off x="5526" y="15486"/>
                        <a:ext cx="3271" cy="1701"/>
                        <a:chOff x="5526" y="15486"/>
                        <a:chExt cx="3271" cy="1701"/>
                      </a:xfrm>
                    </p:grpSpPr>
                    <p:grpSp>
                      <p:nvGrpSpPr>
                        <p:cNvPr id="402" name="Group 1259"/>
                        <p:cNvGrpSpPr>
                          <a:grpSpLocks/>
                        </p:cNvGrpSpPr>
                        <p:nvPr/>
                      </p:nvGrpSpPr>
                      <p:grpSpPr bwMode="auto">
                        <a:xfrm>
                          <a:off x="5526" y="16095"/>
                          <a:ext cx="3271" cy="1092"/>
                          <a:chOff x="5526" y="16095"/>
                          <a:chExt cx="3271" cy="1092"/>
                        </a:xfrm>
                      </p:grpSpPr>
                      <p:sp>
                        <p:nvSpPr>
                          <p:cNvPr id="405" name="Rectangle 1260"/>
                          <p:cNvSpPr>
                            <a:spLocks noChangeArrowheads="1"/>
                          </p:cNvSpPr>
                          <p:nvPr/>
                        </p:nvSpPr>
                        <p:spPr bwMode="auto">
                          <a:xfrm>
                            <a:off x="5526" y="16095"/>
                            <a:ext cx="91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无取指</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406" name="Group 1261"/>
                          <p:cNvGrpSpPr>
                            <a:grpSpLocks/>
                          </p:cNvGrpSpPr>
                          <p:nvPr/>
                        </p:nvGrpSpPr>
                        <p:grpSpPr bwMode="auto">
                          <a:xfrm>
                            <a:off x="5660" y="16791"/>
                            <a:ext cx="3137" cy="396"/>
                            <a:chOff x="5660" y="16791"/>
                            <a:chExt cx="3137" cy="396"/>
                          </a:xfrm>
                        </p:grpSpPr>
                        <p:grpSp>
                          <p:nvGrpSpPr>
                            <p:cNvPr id="410" name="Group 1262"/>
                            <p:cNvGrpSpPr>
                              <a:grpSpLocks/>
                            </p:cNvGrpSpPr>
                            <p:nvPr/>
                          </p:nvGrpSpPr>
                          <p:grpSpPr bwMode="auto">
                            <a:xfrm>
                              <a:off x="5660" y="16791"/>
                              <a:ext cx="2092" cy="396"/>
                              <a:chOff x="5655" y="16791"/>
                              <a:chExt cx="2092" cy="396"/>
                            </a:xfrm>
                          </p:grpSpPr>
                          <p:grpSp>
                            <p:nvGrpSpPr>
                              <p:cNvPr id="414" name="Group 1263"/>
                              <p:cNvGrpSpPr>
                                <a:grpSpLocks/>
                              </p:cNvGrpSpPr>
                              <p:nvPr/>
                            </p:nvGrpSpPr>
                            <p:grpSpPr bwMode="auto">
                              <a:xfrm>
                                <a:off x="5655" y="16791"/>
                                <a:ext cx="1046" cy="396"/>
                                <a:chOff x="2511" y="11340"/>
                                <a:chExt cx="1046" cy="396"/>
                              </a:xfrm>
                            </p:grpSpPr>
                            <p:sp>
                              <p:nvSpPr>
                                <p:cNvPr id="418" name="Rectangle 1264"/>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9" name="Rectangle 1265"/>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415" name="Group 1266"/>
                              <p:cNvGrpSpPr>
                                <a:grpSpLocks/>
                              </p:cNvGrpSpPr>
                              <p:nvPr/>
                            </p:nvGrpSpPr>
                            <p:grpSpPr bwMode="auto">
                              <a:xfrm>
                                <a:off x="6701" y="16791"/>
                                <a:ext cx="1046" cy="396"/>
                                <a:chOff x="2511" y="11340"/>
                                <a:chExt cx="1046" cy="396"/>
                              </a:xfrm>
                            </p:grpSpPr>
                            <p:sp>
                              <p:nvSpPr>
                                <p:cNvPr id="416" name="Rectangle 1267"/>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7" name="Rectangle 1268"/>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nvGrpSpPr>
                            <p:cNvPr id="411" name="Group 1269"/>
                            <p:cNvGrpSpPr>
                              <a:grpSpLocks/>
                            </p:cNvGrpSpPr>
                            <p:nvPr/>
                          </p:nvGrpSpPr>
                          <p:grpSpPr bwMode="auto">
                            <a:xfrm>
                              <a:off x="7751" y="16791"/>
                              <a:ext cx="1046" cy="396"/>
                              <a:chOff x="2511" y="11340"/>
                              <a:chExt cx="1046" cy="396"/>
                            </a:xfrm>
                          </p:grpSpPr>
                          <p:sp>
                            <p:nvSpPr>
                              <p:cNvPr id="412" name="Rectangle 1270"/>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3" name="Rectangle 1271"/>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sp>
                        <p:nvSpPr>
                          <p:cNvPr id="407" name="AutoShape 1272"/>
                          <p:cNvSpPr>
                            <a:spLocks noChangeShapeType="1"/>
                          </p:cNvSpPr>
                          <p:nvPr/>
                        </p:nvSpPr>
                        <p:spPr bwMode="auto">
                          <a:xfrm>
                            <a:off x="5920" y="16518"/>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AutoShape 1273"/>
                          <p:cNvSpPr>
                            <a:spLocks noChangeShapeType="1"/>
                          </p:cNvSpPr>
                          <p:nvPr/>
                        </p:nvSpPr>
                        <p:spPr bwMode="auto">
                          <a:xfrm>
                            <a:off x="7491" y="16521"/>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AutoShape 1274"/>
                          <p:cNvSpPr>
                            <a:spLocks/>
                          </p:cNvSpPr>
                          <p:nvPr/>
                        </p:nvSpPr>
                        <p:spPr bwMode="auto">
                          <a:xfrm rot="-5400000">
                            <a:off x="6259" y="16391"/>
                            <a:ext cx="205" cy="595"/>
                          </a:xfrm>
                          <a:prstGeom prst="rightBrace">
                            <a:avLst>
                              <a:gd name="adj1" fmla="val 2418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3" name="AutoShape 1275"/>
                        <p:cNvSpPr>
                          <a:spLocks noChangeShapeType="1"/>
                        </p:cNvSpPr>
                        <p:nvPr/>
                      </p:nvSpPr>
                      <p:spPr bwMode="auto">
                        <a:xfrm>
                          <a:off x="6361" y="15951"/>
                          <a:ext cx="1" cy="6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Rectangle 1276"/>
                        <p:cNvSpPr>
                          <a:spLocks noChangeArrowheads="1"/>
                        </p:cNvSpPr>
                        <p:nvPr/>
                      </p:nvSpPr>
                      <p:spPr bwMode="auto">
                        <a:xfrm>
                          <a:off x="5922" y="15486"/>
                          <a:ext cx="91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无</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ALE</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nvGrpSpPr>
                    <p:cNvPr id="392" name="Group 1277"/>
                    <p:cNvGrpSpPr>
                      <a:grpSpLocks/>
                    </p:cNvGrpSpPr>
                    <p:nvPr/>
                  </p:nvGrpSpPr>
                  <p:grpSpPr bwMode="auto">
                    <a:xfrm>
                      <a:off x="5136" y="17321"/>
                      <a:ext cx="2162" cy="852"/>
                      <a:chOff x="5126" y="17291"/>
                      <a:chExt cx="2162" cy="852"/>
                    </a:xfrm>
                  </p:grpSpPr>
                  <p:sp>
                    <p:nvSpPr>
                      <p:cNvPr id="393" name="Rectangle 1278"/>
                      <p:cNvSpPr>
                        <a:spLocks noChangeArrowheads="1"/>
                      </p:cNvSpPr>
                      <p:nvPr/>
                    </p:nvSpPr>
                    <p:spPr bwMode="auto">
                      <a:xfrm>
                        <a:off x="5126" y="17735"/>
                        <a:ext cx="2162" cy="408"/>
                      </a:xfrm>
                      <a:prstGeom prst="rect">
                        <a:avLst/>
                      </a:prstGeom>
                      <a:solidFill>
                        <a:srgbClr val="FFFFFF"/>
                      </a:solidFill>
                      <a:ln>
                        <a:noFill/>
                      </a:ln>
                      <a:extLst>
                        <a:ext uri="{91240B29-F687-4F45-9708-019B960494DF}">
                          <a14:hiddenLine xmlns:a14="http://schemas.microsoft.com/office/drawing/2010/main" w="9525">
                            <a:solidFill>
                              <a:srgbClr val="003366"/>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访问外部数据存储器</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94" name="AutoShape 1279"/>
                      <p:cNvSpPr>
                        <a:spLocks/>
                      </p:cNvSpPr>
                      <p:nvPr/>
                    </p:nvSpPr>
                    <p:spPr bwMode="auto">
                      <a:xfrm rot="5400000" flipV="1">
                        <a:off x="6052" y="16661"/>
                        <a:ext cx="205" cy="2057"/>
                      </a:xfrm>
                      <a:prstGeom prst="rightBrace">
                        <a:avLst>
                          <a:gd name="adj1" fmla="val 8361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Rectangle 1280"/>
                      <p:cNvSpPr>
                        <a:spLocks noChangeArrowheads="1"/>
                      </p:cNvSpPr>
                      <p:nvPr/>
                    </p:nvSpPr>
                    <p:spPr bwMode="auto">
                      <a:xfrm>
                        <a:off x="5208" y="17291"/>
                        <a:ext cx="714" cy="408"/>
                      </a:xfrm>
                      <a:prstGeom prst="rect">
                        <a:avLst/>
                      </a:prstGeom>
                      <a:solidFill>
                        <a:srgbClr val="FFFFFF"/>
                      </a:solidFill>
                      <a:ln>
                        <a:noFill/>
                      </a:ln>
                      <a:extLst>
                        <a:ext uri="{91240B29-F687-4F45-9708-019B960494DF}">
                          <a14:hiddenLine xmlns:a14="http://schemas.microsoft.com/office/drawing/2010/main" w="9525">
                            <a:solidFill>
                              <a:srgbClr val="003366"/>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地址</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96" name="AutoShape 1281"/>
                      <p:cNvSpPr>
                        <a:spLocks noChangeShapeType="1"/>
                      </p:cNvSpPr>
                      <p:nvPr/>
                    </p:nvSpPr>
                    <p:spPr bwMode="auto">
                      <a:xfrm>
                        <a:off x="5126" y="17586"/>
                        <a:ext cx="2" cy="307"/>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Rectangle 1283"/>
                      <p:cNvSpPr>
                        <a:spLocks noChangeArrowheads="1"/>
                      </p:cNvSpPr>
                      <p:nvPr/>
                    </p:nvSpPr>
                    <p:spPr bwMode="auto">
                      <a:xfrm>
                        <a:off x="6176" y="17291"/>
                        <a:ext cx="714" cy="408"/>
                      </a:xfrm>
                      <a:prstGeom prst="rect">
                        <a:avLst/>
                      </a:prstGeom>
                      <a:solidFill>
                        <a:srgbClr val="FFFFFF"/>
                      </a:solidFill>
                      <a:ln>
                        <a:noFill/>
                      </a:ln>
                      <a:extLst>
                        <a:ext uri="{91240B29-F687-4F45-9708-019B960494DF}">
                          <a14:hiddenLine xmlns:a14="http://schemas.microsoft.com/office/drawing/2010/main" w="9525">
                            <a:solidFill>
                              <a:srgbClr val="003366"/>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数据</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99" name="AutoShape 1284"/>
                      <p:cNvSpPr>
                        <a:spLocks noChangeShapeType="1"/>
                      </p:cNvSpPr>
                      <p:nvPr/>
                    </p:nvSpPr>
                    <p:spPr bwMode="auto">
                      <a:xfrm>
                        <a:off x="7183" y="17568"/>
                        <a:ext cx="2" cy="307"/>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nvGrpSpPr>
              <p:cNvPr id="20" name="Group 10040"/>
              <p:cNvGrpSpPr>
                <a:grpSpLocks/>
              </p:cNvGrpSpPr>
              <p:nvPr/>
            </p:nvGrpSpPr>
            <p:grpSpPr bwMode="auto">
              <a:xfrm>
                <a:off x="2407" y="1646"/>
                <a:ext cx="6330" cy="917"/>
                <a:chOff x="2407" y="1646"/>
                <a:chExt cx="6330" cy="917"/>
              </a:xfrm>
            </p:grpSpPr>
            <p:grpSp>
              <p:nvGrpSpPr>
                <p:cNvPr id="351" name="Group 10041"/>
                <p:cNvGrpSpPr>
                  <a:grpSpLocks/>
                </p:cNvGrpSpPr>
                <p:nvPr/>
              </p:nvGrpSpPr>
              <p:grpSpPr bwMode="auto">
                <a:xfrm>
                  <a:off x="2407" y="1664"/>
                  <a:ext cx="3222" cy="899"/>
                  <a:chOff x="2407" y="1664"/>
                  <a:chExt cx="3222" cy="899"/>
                </a:xfrm>
              </p:grpSpPr>
              <p:sp>
                <p:nvSpPr>
                  <p:cNvPr id="369" name="Rectangle 1304"/>
                  <p:cNvSpPr>
                    <a:spLocks noChangeArrowheads="1"/>
                  </p:cNvSpPr>
                  <p:nvPr/>
                </p:nvSpPr>
                <p:spPr bwMode="auto">
                  <a:xfrm>
                    <a:off x="2407" y="2087"/>
                    <a:ext cx="1235"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P1 P2 P1 P2 P1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370" name="Group 10043"/>
                  <p:cNvGrpSpPr>
                    <a:grpSpLocks/>
                  </p:cNvGrpSpPr>
                  <p:nvPr/>
                </p:nvGrpSpPr>
                <p:grpSpPr bwMode="auto">
                  <a:xfrm>
                    <a:off x="2531" y="1664"/>
                    <a:ext cx="3098" cy="499"/>
                    <a:chOff x="2531" y="1664"/>
                    <a:chExt cx="3098" cy="499"/>
                  </a:xfrm>
                </p:grpSpPr>
                <p:grpSp>
                  <p:nvGrpSpPr>
                    <p:cNvPr id="371" name="Group 1470"/>
                    <p:cNvGrpSpPr>
                      <a:grpSpLocks/>
                    </p:cNvGrpSpPr>
                    <p:nvPr/>
                  </p:nvGrpSpPr>
                  <p:grpSpPr bwMode="auto">
                    <a:xfrm>
                      <a:off x="3032" y="1669"/>
                      <a:ext cx="483" cy="442"/>
                      <a:chOff x="2510" y="9120"/>
                      <a:chExt cx="483" cy="384"/>
                    </a:xfrm>
                  </p:grpSpPr>
                  <p:sp>
                    <p:nvSpPr>
                      <p:cNvPr id="385" name="Rectangle 1471"/>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86" name="AutoShape 1472"/>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2" name="Group 1467"/>
                    <p:cNvGrpSpPr>
                      <a:grpSpLocks/>
                    </p:cNvGrpSpPr>
                    <p:nvPr/>
                  </p:nvGrpSpPr>
                  <p:grpSpPr bwMode="auto">
                    <a:xfrm>
                      <a:off x="2531" y="1664"/>
                      <a:ext cx="483" cy="384"/>
                      <a:chOff x="2510" y="9120"/>
                      <a:chExt cx="483" cy="384"/>
                    </a:xfrm>
                  </p:grpSpPr>
                  <p:sp>
                    <p:nvSpPr>
                      <p:cNvPr id="383" name="Rectangle 1468"/>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84" name="AutoShape 1469"/>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3" name="Group 1473"/>
                    <p:cNvGrpSpPr>
                      <a:grpSpLocks/>
                    </p:cNvGrpSpPr>
                    <p:nvPr/>
                  </p:nvGrpSpPr>
                  <p:grpSpPr bwMode="auto">
                    <a:xfrm>
                      <a:off x="3529" y="1665"/>
                      <a:ext cx="483" cy="456"/>
                      <a:chOff x="2510" y="9120"/>
                      <a:chExt cx="483" cy="384"/>
                    </a:xfrm>
                  </p:grpSpPr>
                  <p:sp>
                    <p:nvSpPr>
                      <p:cNvPr id="381" name="Rectangle 1474"/>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82" name="AutoShape 1475"/>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4" name="Group 1476"/>
                    <p:cNvGrpSpPr>
                      <a:grpSpLocks/>
                    </p:cNvGrpSpPr>
                    <p:nvPr/>
                  </p:nvGrpSpPr>
                  <p:grpSpPr bwMode="auto">
                    <a:xfrm>
                      <a:off x="4075" y="1667"/>
                      <a:ext cx="483" cy="446"/>
                      <a:chOff x="2510" y="9120"/>
                      <a:chExt cx="483" cy="384"/>
                    </a:xfrm>
                  </p:grpSpPr>
                  <p:sp>
                    <p:nvSpPr>
                      <p:cNvPr id="379" name="Rectangle 1477"/>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80" name="AutoShape 1478"/>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5" name="Group 1479"/>
                    <p:cNvGrpSpPr>
                      <a:grpSpLocks/>
                    </p:cNvGrpSpPr>
                    <p:nvPr/>
                  </p:nvGrpSpPr>
                  <p:grpSpPr bwMode="auto">
                    <a:xfrm>
                      <a:off x="4571" y="1667"/>
                      <a:ext cx="483" cy="496"/>
                      <a:chOff x="2510" y="9120"/>
                      <a:chExt cx="483" cy="384"/>
                    </a:xfrm>
                  </p:grpSpPr>
                  <p:sp>
                    <p:nvSpPr>
                      <p:cNvPr id="377" name="Rectangle 1480"/>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78" name="AutoShape 1481"/>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76" name="Rectangle 1301"/>
                    <p:cNvSpPr>
                      <a:spLocks noChangeArrowheads="1"/>
                    </p:cNvSpPr>
                    <p:nvPr/>
                  </p:nvSpPr>
                  <p:spPr bwMode="auto">
                    <a:xfrm>
                      <a:off x="5147" y="1695"/>
                      <a:ext cx="482" cy="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nvGrpSpPr>
                <p:cNvPr id="352" name="Group 10060"/>
                <p:cNvGrpSpPr>
                  <a:grpSpLocks/>
                </p:cNvGrpSpPr>
                <p:nvPr/>
              </p:nvGrpSpPr>
              <p:grpSpPr bwMode="auto">
                <a:xfrm>
                  <a:off x="5641" y="1646"/>
                  <a:ext cx="3096" cy="477"/>
                  <a:chOff x="5641" y="1646"/>
                  <a:chExt cx="3096" cy="477"/>
                </a:xfrm>
              </p:grpSpPr>
              <p:grpSp>
                <p:nvGrpSpPr>
                  <p:cNvPr id="353" name="Group 1286"/>
                  <p:cNvGrpSpPr>
                    <a:grpSpLocks/>
                  </p:cNvGrpSpPr>
                  <p:nvPr/>
                </p:nvGrpSpPr>
                <p:grpSpPr bwMode="auto">
                  <a:xfrm>
                    <a:off x="5641" y="1655"/>
                    <a:ext cx="483" cy="468"/>
                    <a:chOff x="2510" y="9120"/>
                    <a:chExt cx="483" cy="384"/>
                  </a:xfrm>
                </p:grpSpPr>
                <p:sp>
                  <p:nvSpPr>
                    <p:cNvPr id="367" name="Rectangle 1287"/>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68" name="AutoShape 1288"/>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4" name="Group 1289"/>
                  <p:cNvGrpSpPr>
                    <a:grpSpLocks/>
                  </p:cNvGrpSpPr>
                  <p:nvPr/>
                </p:nvGrpSpPr>
                <p:grpSpPr bwMode="auto">
                  <a:xfrm>
                    <a:off x="6162" y="1650"/>
                    <a:ext cx="483" cy="453"/>
                    <a:chOff x="2510" y="9120"/>
                    <a:chExt cx="483" cy="384"/>
                  </a:xfrm>
                </p:grpSpPr>
                <p:sp>
                  <p:nvSpPr>
                    <p:cNvPr id="365" name="Rectangle 1290"/>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66" name="AutoShape 1291"/>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5" name="Group 1292"/>
                  <p:cNvGrpSpPr>
                    <a:grpSpLocks/>
                  </p:cNvGrpSpPr>
                  <p:nvPr/>
                </p:nvGrpSpPr>
                <p:grpSpPr bwMode="auto">
                  <a:xfrm>
                    <a:off x="6689" y="1646"/>
                    <a:ext cx="483" cy="447"/>
                    <a:chOff x="2510" y="9120"/>
                    <a:chExt cx="483" cy="384"/>
                  </a:xfrm>
                </p:grpSpPr>
                <p:sp>
                  <p:nvSpPr>
                    <p:cNvPr id="363" name="Rectangle 1293"/>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64" name="AutoShape 1294"/>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6" name="Group 1295"/>
                  <p:cNvGrpSpPr>
                    <a:grpSpLocks/>
                  </p:cNvGrpSpPr>
                  <p:nvPr/>
                </p:nvGrpSpPr>
                <p:grpSpPr bwMode="auto">
                  <a:xfrm>
                    <a:off x="7215" y="1648"/>
                    <a:ext cx="483" cy="455"/>
                    <a:chOff x="2510" y="9120"/>
                    <a:chExt cx="483" cy="384"/>
                  </a:xfrm>
                </p:grpSpPr>
                <p:sp>
                  <p:nvSpPr>
                    <p:cNvPr id="361" name="Rectangle 1296"/>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62" name="AutoShape 1297"/>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7" name="Group 1298"/>
                  <p:cNvGrpSpPr>
                    <a:grpSpLocks/>
                  </p:cNvGrpSpPr>
                  <p:nvPr/>
                </p:nvGrpSpPr>
                <p:grpSpPr bwMode="auto">
                  <a:xfrm>
                    <a:off x="7741" y="1658"/>
                    <a:ext cx="483" cy="445"/>
                    <a:chOff x="2510" y="9120"/>
                    <a:chExt cx="483" cy="384"/>
                  </a:xfrm>
                </p:grpSpPr>
                <p:sp>
                  <p:nvSpPr>
                    <p:cNvPr id="359" name="Rectangle 1299"/>
                    <p:cNvSpPr>
                      <a:spLocks noChangeArrowheads="1"/>
                    </p:cNvSpPr>
                    <p:nvPr/>
                  </p:nvSpPr>
                  <p:spPr bwMode="auto">
                    <a:xfrm>
                      <a:off x="2510" y="9144"/>
                      <a:ext cx="4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60" name="AutoShape 1300"/>
                    <p:cNvSpPr>
                      <a:spLocks noChangeShapeType="1"/>
                    </p:cNvSpPr>
                    <p:nvPr/>
                  </p:nvSpPr>
                  <p:spPr bwMode="auto">
                    <a:xfrm flipV="1">
                      <a:off x="2993" y="9120"/>
                      <a:ext cx="0" cy="38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8" name="Rectangle 1301"/>
                  <p:cNvSpPr>
                    <a:spLocks noChangeArrowheads="1"/>
                  </p:cNvSpPr>
                  <p:nvPr/>
                </p:nvSpPr>
                <p:spPr bwMode="auto">
                  <a:xfrm>
                    <a:off x="8255" y="1673"/>
                    <a:ext cx="482" cy="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nvGrpSpPr>
              <p:cNvPr id="21" name="Group 1306"/>
              <p:cNvGrpSpPr>
                <a:grpSpLocks/>
              </p:cNvGrpSpPr>
              <p:nvPr/>
            </p:nvGrpSpPr>
            <p:grpSpPr bwMode="auto">
              <a:xfrm>
                <a:off x="2223" y="1510"/>
                <a:ext cx="6823" cy="4419"/>
                <a:chOff x="2207" y="9039"/>
                <a:chExt cx="6823" cy="4419"/>
              </a:xfrm>
            </p:grpSpPr>
            <p:sp>
              <p:nvSpPr>
                <p:cNvPr id="192" name="AutoShape 1307"/>
                <p:cNvSpPr>
                  <a:spLocks noChangeShapeType="1"/>
                </p:cNvSpPr>
                <p:nvPr/>
              </p:nvSpPr>
              <p:spPr bwMode="auto">
                <a:xfrm>
                  <a:off x="5618" y="9039"/>
                  <a:ext cx="1" cy="4419"/>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3" name="Group 1308"/>
                <p:cNvGrpSpPr>
                  <a:grpSpLocks/>
                </p:cNvGrpSpPr>
                <p:nvPr/>
              </p:nvGrpSpPr>
              <p:grpSpPr bwMode="auto">
                <a:xfrm>
                  <a:off x="2207" y="9039"/>
                  <a:ext cx="6823" cy="4419"/>
                  <a:chOff x="2207" y="9039"/>
                  <a:chExt cx="6823" cy="4419"/>
                </a:xfrm>
              </p:grpSpPr>
              <p:grpSp>
                <p:nvGrpSpPr>
                  <p:cNvPr id="195" name="Group 1309"/>
                  <p:cNvGrpSpPr>
                    <a:grpSpLocks/>
                  </p:cNvGrpSpPr>
                  <p:nvPr/>
                </p:nvGrpSpPr>
                <p:grpSpPr bwMode="auto">
                  <a:xfrm>
                    <a:off x="2207" y="9039"/>
                    <a:ext cx="3411" cy="4419"/>
                    <a:chOff x="3651" y="9090"/>
                    <a:chExt cx="3411" cy="4419"/>
                  </a:xfrm>
                </p:grpSpPr>
                <p:sp>
                  <p:nvSpPr>
                    <p:cNvPr id="273" name="AutoShape 1310"/>
                    <p:cNvSpPr>
                      <a:spLocks noChangeShapeType="1"/>
                    </p:cNvSpPr>
                    <p:nvPr/>
                  </p:nvSpPr>
                  <p:spPr bwMode="auto">
                    <a:xfrm>
                      <a:off x="3915" y="9090"/>
                      <a:ext cx="0" cy="4419"/>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74" name="Group 1311"/>
                    <p:cNvGrpSpPr>
                      <a:grpSpLocks/>
                    </p:cNvGrpSpPr>
                    <p:nvPr/>
                  </p:nvGrpSpPr>
                  <p:grpSpPr bwMode="auto">
                    <a:xfrm>
                      <a:off x="3651" y="10023"/>
                      <a:ext cx="3411" cy="265"/>
                      <a:chOff x="3651" y="10023"/>
                      <a:chExt cx="3411" cy="265"/>
                    </a:xfrm>
                  </p:grpSpPr>
                  <p:grpSp>
                    <p:nvGrpSpPr>
                      <p:cNvPr id="275" name="Group 1312"/>
                      <p:cNvGrpSpPr>
                        <a:grpSpLocks/>
                      </p:cNvGrpSpPr>
                      <p:nvPr/>
                    </p:nvGrpSpPr>
                    <p:grpSpPr bwMode="auto">
                      <a:xfrm>
                        <a:off x="3651" y="10023"/>
                        <a:ext cx="263" cy="253"/>
                        <a:chOff x="3915" y="10031"/>
                        <a:chExt cx="263" cy="253"/>
                      </a:xfrm>
                    </p:grpSpPr>
                    <p:sp>
                      <p:nvSpPr>
                        <p:cNvPr id="347" name="AutoShape 1313"/>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AutoShape 1314"/>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AutoShape 1315"/>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AutoShape 1316"/>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6" name="Group 1317"/>
                      <p:cNvGrpSpPr>
                        <a:grpSpLocks/>
                      </p:cNvGrpSpPr>
                      <p:nvPr/>
                    </p:nvGrpSpPr>
                    <p:grpSpPr bwMode="auto">
                      <a:xfrm>
                        <a:off x="3912" y="10032"/>
                        <a:ext cx="3150" cy="256"/>
                        <a:chOff x="3912" y="10032"/>
                        <a:chExt cx="3150" cy="256"/>
                      </a:xfrm>
                    </p:grpSpPr>
                    <p:grpSp>
                      <p:nvGrpSpPr>
                        <p:cNvPr id="277" name="Group 1318"/>
                        <p:cNvGrpSpPr>
                          <a:grpSpLocks/>
                        </p:cNvGrpSpPr>
                        <p:nvPr/>
                      </p:nvGrpSpPr>
                      <p:grpSpPr bwMode="auto">
                        <a:xfrm>
                          <a:off x="3912" y="10032"/>
                          <a:ext cx="2100" cy="256"/>
                          <a:chOff x="3912" y="10032"/>
                          <a:chExt cx="2100" cy="256"/>
                        </a:xfrm>
                      </p:grpSpPr>
                      <p:grpSp>
                        <p:nvGrpSpPr>
                          <p:cNvPr id="301" name="Group 1319"/>
                          <p:cNvGrpSpPr>
                            <a:grpSpLocks/>
                          </p:cNvGrpSpPr>
                          <p:nvPr/>
                        </p:nvGrpSpPr>
                        <p:grpSpPr bwMode="auto">
                          <a:xfrm>
                            <a:off x="3912" y="10034"/>
                            <a:ext cx="1050" cy="254"/>
                            <a:chOff x="3912" y="10034"/>
                            <a:chExt cx="1050" cy="254"/>
                          </a:xfrm>
                        </p:grpSpPr>
                        <p:grpSp>
                          <p:nvGrpSpPr>
                            <p:cNvPr id="325" name="Group 1320"/>
                            <p:cNvGrpSpPr>
                              <a:grpSpLocks/>
                            </p:cNvGrpSpPr>
                            <p:nvPr/>
                          </p:nvGrpSpPr>
                          <p:grpSpPr bwMode="auto">
                            <a:xfrm>
                              <a:off x="3912" y="10035"/>
                              <a:ext cx="525" cy="253"/>
                              <a:chOff x="3912" y="10035"/>
                              <a:chExt cx="525" cy="253"/>
                            </a:xfrm>
                          </p:grpSpPr>
                          <p:grpSp>
                            <p:nvGrpSpPr>
                              <p:cNvPr id="337" name="Group 1321"/>
                              <p:cNvGrpSpPr>
                                <a:grpSpLocks/>
                              </p:cNvGrpSpPr>
                              <p:nvPr/>
                            </p:nvGrpSpPr>
                            <p:grpSpPr bwMode="auto">
                              <a:xfrm>
                                <a:off x="3912" y="10035"/>
                                <a:ext cx="263" cy="253"/>
                                <a:chOff x="3915" y="10031"/>
                                <a:chExt cx="263" cy="253"/>
                              </a:xfrm>
                            </p:grpSpPr>
                            <p:sp>
                              <p:nvSpPr>
                                <p:cNvPr id="343" name="AutoShape 1322"/>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AutoShape 1323"/>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AutoShape 1324"/>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AutoShape 1325"/>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8" name="Group 1326"/>
                              <p:cNvGrpSpPr>
                                <a:grpSpLocks/>
                              </p:cNvGrpSpPr>
                              <p:nvPr/>
                            </p:nvGrpSpPr>
                            <p:grpSpPr bwMode="auto">
                              <a:xfrm>
                                <a:off x="4174" y="10035"/>
                                <a:ext cx="263" cy="253"/>
                                <a:chOff x="3915" y="10031"/>
                                <a:chExt cx="263" cy="253"/>
                              </a:xfrm>
                            </p:grpSpPr>
                            <p:sp>
                              <p:nvSpPr>
                                <p:cNvPr id="339" name="AutoShape 1327"/>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AutoShape 1328"/>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AutoShape 1329"/>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AutoShape 1330"/>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26" name="Group 1331"/>
                            <p:cNvGrpSpPr>
                              <a:grpSpLocks/>
                            </p:cNvGrpSpPr>
                            <p:nvPr/>
                          </p:nvGrpSpPr>
                          <p:grpSpPr bwMode="auto">
                            <a:xfrm>
                              <a:off x="4437" y="10034"/>
                              <a:ext cx="525" cy="253"/>
                              <a:chOff x="3912" y="10035"/>
                              <a:chExt cx="525" cy="253"/>
                            </a:xfrm>
                          </p:grpSpPr>
                          <p:grpSp>
                            <p:nvGrpSpPr>
                              <p:cNvPr id="327" name="Group 1332"/>
                              <p:cNvGrpSpPr>
                                <a:grpSpLocks/>
                              </p:cNvGrpSpPr>
                              <p:nvPr/>
                            </p:nvGrpSpPr>
                            <p:grpSpPr bwMode="auto">
                              <a:xfrm>
                                <a:off x="3912" y="10035"/>
                                <a:ext cx="263" cy="253"/>
                                <a:chOff x="3915" y="10031"/>
                                <a:chExt cx="263" cy="253"/>
                              </a:xfrm>
                            </p:grpSpPr>
                            <p:sp>
                              <p:nvSpPr>
                                <p:cNvPr id="333" name="AutoShape 1333"/>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AutoShape 1334"/>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AutoShape 1335"/>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AutoShape 1336"/>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8" name="Group 1337"/>
                              <p:cNvGrpSpPr>
                                <a:grpSpLocks/>
                              </p:cNvGrpSpPr>
                              <p:nvPr/>
                            </p:nvGrpSpPr>
                            <p:grpSpPr bwMode="auto">
                              <a:xfrm>
                                <a:off x="4174" y="10035"/>
                                <a:ext cx="263" cy="253"/>
                                <a:chOff x="3915" y="10031"/>
                                <a:chExt cx="263" cy="253"/>
                              </a:xfrm>
                            </p:grpSpPr>
                            <p:sp>
                              <p:nvSpPr>
                                <p:cNvPr id="329" name="AutoShape 1338"/>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AutoShape 1339"/>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AutoShape 1340"/>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AutoShape 1341"/>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302" name="Group 1342"/>
                          <p:cNvGrpSpPr>
                            <a:grpSpLocks/>
                          </p:cNvGrpSpPr>
                          <p:nvPr/>
                        </p:nvGrpSpPr>
                        <p:grpSpPr bwMode="auto">
                          <a:xfrm>
                            <a:off x="4962" y="10032"/>
                            <a:ext cx="1050" cy="254"/>
                            <a:chOff x="3912" y="10034"/>
                            <a:chExt cx="1050" cy="254"/>
                          </a:xfrm>
                        </p:grpSpPr>
                        <p:grpSp>
                          <p:nvGrpSpPr>
                            <p:cNvPr id="303" name="Group 1343"/>
                            <p:cNvGrpSpPr>
                              <a:grpSpLocks/>
                            </p:cNvGrpSpPr>
                            <p:nvPr/>
                          </p:nvGrpSpPr>
                          <p:grpSpPr bwMode="auto">
                            <a:xfrm>
                              <a:off x="3912" y="10035"/>
                              <a:ext cx="525" cy="253"/>
                              <a:chOff x="3912" y="10035"/>
                              <a:chExt cx="525" cy="253"/>
                            </a:xfrm>
                          </p:grpSpPr>
                          <p:grpSp>
                            <p:nvGrpSpPr>
                              <p:cNvPr id="315" name="Group 1344"/>
                              <p:cNvGrpSpPr>
                                <a:grpSpLocks/>
                              </p:cNvGrpSpPr>
                              <p:nvPr/>
                            </p:nvGrpSpPr>
                            <p:grpSpPr bwMode="auto">
                              <a:xfrm>
                                <a:off x="3912" y="10035"/>
                                <a:ext cx="263" cy="253"/>
                                <a:chOff x="3915" y="10031"/>
                                <a:chExt cx="263" cy="253"/>
                              </a:xfrm>
                            </p:grpSpPr>
                            <p:sp>
                              <p:nvSpPr>
                                <p:cNvPr id="321" name="AutoShape 1345"/>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AutoShape 1346"/>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AutoShape 1347"/>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AutoShape 1348"/>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6" name="Group 1349"/>
                              <p:cNvGrpSpPr>
                                <a:grpSpLocks/>
                              </p:cNvGrpSpPr>
                              <p:nvPr/>
                            </p:nvGrpSpPr>
                            <p:grpSpPr bwMode="auto">
                              <a:xfrm>
                                <a:off x="4174" y="10035"/>
                                <a:ext cx="263" cy="253"/>
                                <a:chOff x="3915" y="10031"/>
                                <a:chExt cx="263" cy="253"/>
                              </a:xfrm>
                            </p:grpSpPr>
                            <p:sp>
                              <p:nvSpPr>
                                <p:cNvPr id="317" name="AutoShape 1350"/>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AutoShape 1351"/>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AutoShape 1352"/>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AutoShape 1353"/>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04" name="Group 1354"/>
                            <p:cNvGrpSpPr>
                              <a:grpSpLocks/>
                            </p:cNvGrpSpPr>
                            <p:nvPr/>
                          </p:nvGrpSpPr>
                          <p:grpSpPr bwMode="auto">
                            <a:xfrm>
                              <a:off x="4437" y="10034"/>
                              <a:ext cx="525" cy="253"/>
                              <a:chOff x="3912" y="10035"/>
                              <a:chExt cx="525" cy="253"/>
                            </a:xfrm>
                          </p:grpSpPr>
                          <p:grpSp>
                            <p:nvGrpSpPr>
                              <p:cNvPr id="305" name="Group 1355"/>
                              <p:cNvGrpSpPr>
                                <a:grpSpLocks/>
                              </p:cNvGrpSpPr>
                              <p:nvPr/>
                            </p:nvGrpSpPr>
                            <p:grpSpPr bwMode="auto">
                              <a:xfrm>
                                <a:off x="3912" y="10035"/>
                                <a:ext cx="263" cy="253"/>
                                <a:chOff x="3915" y="10031"/>
                                <a:chExt cx="263" cy="253"/>
                              </a:xfrm>
                            </p:grpSpPr>
                            <p:sp>
                              <p:nvSpPr>
                                <p:cNvPr id="311" name="AutoShape 1356"/>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AutoShape 1357"/>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AutoShape 1358"/>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AutoShape 1359"/>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6" name="Group 1360"/>
                              <p:cNvGrpSpPr>
                                <a:grpSpLocks/>
                              </p:cNvGrpSpPr>
                              <p:nvPr/>
                            </p:nvGrpSpPr>
                            <p:grpSpPr bwMode="auto">
                              <a:xfrm>
                                <a:off x="4174" y="10035"/>
                                <a:ext cx="263" cy="253"/>
                                <a:chOff x="3915" y="10031"/>
                                <a:chExt cx="263" cy="253"/>
                              </a:xfrm>
                            </p:grpSpPr>
                            <p:sp>
                              <p:nvSpPr>
                                <p:cNvPr id="307" name="AutoShape 1361"/>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AutoShape 1362"/>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AutoShape 1363"/>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AutoShape 1364"/>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nvGrpSpPr>
                        <p:cNvPr id="278" name="Group 1365"/>
                        <p:cNvGrpSpPr>
                          <a:grpSpLocks/>
                        </p:cNvGrpSpPr>
                        <p:nvPr/>
                      </p:nvGrpSpPr>
                      <p:grpSpPr bwMode="auto">
                        <a:xfrm>
                          <a:off x="6012" y="10033"/>
                          <a:ext cx="1050" cy="254"/>
                          <a:chOff x="3912" y="10034"/>
                          <a:chExt cx="1050" cy="254"/>
                        </a:xfrm>
                      </p:grpSpPr>
                      <p:grpSp>
                        <p:nvGrpSpPr>
                          <p:cNvPr id="279" name="Group 1366"/>
                          <p:cNvGrpSpPr>
                            <a:grpSpLocks/>
                          </p:cNvGrpSpPr>
                          <p:nvPr/>
                        </p:nvGrpSpPr>
                        <p:grpSpPr bwMode="auto">
                          <a:xfrm>
                            <a:off x="3912" y="10035"/>
                            <a:ext cx="525" cy="253"/>
                            <a:chOff x="3912" y="10035"/>
                            <a:chExt cx="525" cy="253"/>
                          </a:xfrm>
                        </p:grpSpPr>
                        <p:grpSp>
                          <p:nvGrpSpPr>
                            <p:cNvPr id="291" name="Group 1367"/>
                            <p:cNvGrpSpPr>
                              <a:grpSpLocks/>
                            </p:cNvGrpSpPr>
                            <p:nvPr/>
                          </p:nvGrpSpPr>
                          <p:grpSpPr bwMode="auto">
                            <a:xfrm>
                              <a:off x="3912" y="10035"/>
                              <a:ext cx="263" cy="253"/>
                              <a:chOff x="3915" y="10031"/>
                              <a:chExt cx="263" cy="253"/>
                            </a:xfrm>
                          </p:grpSpPr>
                          <p:sp>
                            <p:nvSpPr>
                              <p:cNvPr id="297" name="AutoShape 1368"/>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AutoShape 1369"/>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AutoShape 1370"/>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AutoShape 1371"/>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2" name="Group 1372"/>
                            <p:cNvGrpSpPr>
                              <a:grpSpLocks/>
                            </p:cNvGrpSpPr>
                            <p:nvPr/>
                          </p:nvGrpSpPr>
                          <p:grpSpPr bwMode="auto">
                            <a:xfrm>
                              <a:off x="4174" y="10035"/>
                              <a:ext cx="263" cy="253"/>
                              <a:chOff x="3915" y="10031"/>
                              <a:chExt cx="263" cy="253"/>
                            </a:xfrm>
                          </p:grpSpPr>
                          <p:sp>
                            <p:nvSpPr>
                              <p:cNvPr id="293" name="AutoShape 1373"/>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AutoShape 1374"/>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AutoShape 1375"/>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AutoShape 1376"/>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0" name="Group 1377"/>
                          <p:cNvGrpSpPr>
                            <a:grpSpLocks/>
                          </p:cNvGrpSpPr>
                          <p:nvPr/>
                        </p:nvGrpSpPr>
                        <p:grpSpPr bwMode="auto">
                          <a:xfrm>
                            <a:off x="4437" y="10034"/>
                            <a:ext cx="525" cy="253"/>
                            <a:chOff x="3912" y="10035"/>
                            <a:chExt cx="525" cy="253"/>
                          </a:xfrm>
                        </p:grpSpPr>
                        <p:grpSp>
                          <p:nvGrpSpPr>
                            <p:cNvPr id="281" name="Group 1378"/>
                            <p:cNvGrpSpPr>
                              <a:grpSpLocks/>
                            </p:cNvGrpSpPr>
                            <p:nvPr/>
                          </p:nvGrpSpPr>
                          <p:grpSpPr bwMode="auto">
                            <a:xfrm>
                              <a:off x="3912" y="10035"/>
                              <a:ext cx="263" cy="253"/>
                              <a:chOff x="3915" y="10031"/>
                              <a:chExt cx="263" cy="253"/>
                            </a:xfrm>
                          </p:grpSpPr>
                          <p:sp>
                            <p:nvSpPr>
                              <p:cNvPr id="287" name="AutoShape 1379"/>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AutoShape 1380"/>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AutoShape 1381"/>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AutoShape 1382"/>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2" name="Group 1383"/>
                            <p:cNvGrpSpPr>
                              <a:grpSpLocks/>
                            </p:cNvGrpSpPr>
                            <p:nvPr/>
                          </p:nvGrpSpPr>
                          <p:grpSpPr bwMode="auto">
                            <a:xfrm>
                              <a:off x="4174" y="10035"/>
                              <a:ext cx="263" cy="253"/>
                              <a:chOff x="3915" y="10031"/>
                              <a:chExt cx="263" cy="253"/>
                            </a:xfrm>
                          </p:grpSpPr>
                          <p:sp>
                            <p:nvSpPr>
                              <p:cNvPr id="283" name="AutoShape 1384"/>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AutoShape 1385"/>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AutoShape 1386"/>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AutoShape 1387"/>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grpSp>
              <p:grpSp>
                <p:nvGrpSpPr>
                  <p:cNvPr id="196" name="Group 1388"/>
                  <p:cNvGrpSpPr>
                    <a:grpSpLocks/>
                  </p:cNvGrpSpPr>
                  <p:nvPr/>
                </p:nvGrpSpPr>
                <p:grpSpPr bwMode="auto">
                  <a:xfrm>
                    <a:off x="5619" y="9985"/>
                    <a:ext cx="3411" cy="265"/>
                    <a:chOff x="3651" y="10023"/>
                    <a:chExt cx="3411" cy="265"/>
                  </a:xfrm>
                </p:grpSpPr>
                <p:grpSp>
                  <p:nvGrpSpPr>
                    <p:cNvPr id="197" name="Group 1389"/>
                    <p:cNvGrpSpPr>
                      <a:grpSpLocks/>
                    </p:cNvGrpSpPr>
                    <p:nvPr/>
                  </p:nvGrpSpPr>
                  <p:grpSpPr bwMode="auto">
                    <a:xfrm>
                      <a:off x="3651" y="10023"/>
                      <a:ext cx="263" cy="253"/>
                      <a:chOff x="3915" y="10031"/>
                      <a:chExt cx="263" cy="253"/>
                    </a:xfrm>
                  </p:grpSpPr>
                  <p:sp>
                    <p:nvSpPr>
                      <p:cNvPr id="269" name="AutoShape 1390"/>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AutoShape 1391"/>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AutoShape 1392"/>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AutoShape 1393"/>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8" name="Group 1394"/>
                    <p:cNvGrpSpPr>
                      <a:grpSpLocks/>
                    </p:cNvGrpSpPr>
                    <p:nvPr/>
                  </p:nvGrpSpPr>
                  <p:grpSpPr bwMode="auto">
                    <a:xfrm>
                      <a:off x="3912" y="10032"/>
                      <a:ext cx="3150" cy="256"/>
                      <a:chOff x="3912" y="10032"/>
                      <a:chExt cx="3150" cy="256"/>
                    </a:xfrm>
                  </p:grpSpPr>
                  <p:grpSp>
                    <p:nvGrpSpPr>
                      <p:cNvPr id="199" name="Group 1395"/>
                      <p:cNvGrpSpPr>
                        <a:grpSpLocks/>
                      </p:cNvGrpSpPr>
                      <p:nvPr/>
                    </p:nvGrpSpPr>
                    <p:grpSpPr bwMode="auto">
                      <a:xfrm>
                        <a:off x="3912" y="10032"/>
                        <a:ext cx="2100" cy="256"/>
                        <a:chOff x="3912" y="10032"/>
                        <a:chExt cx="2100" cy="256"/>
                      </a:xfrm>
                    </p:grpSpPr>
                    <p:grpSp>
                      <p:nvGrpSpPr>
                        <p:cNvPr id="223" name="Group 1396"/>
                        <p:cNvGrpSpPr>
                          <a:grpSpLocks/>
                        </p:cNvGrpSpPr>
                        <p:nvPr/>
                      </p:nvGrpSpPr>
                      <p:grpSpPr bwMode="auto">
                        <a:xfrm>
                          <a:off x="3912" y="10034"/>
                          <a:ext cx="1050" cy="254"/>
                          <a:chOff x="3912" y="10034"/>
                          <a:chExt cx="1050" cy="254"/>
                        </a:xfrm>
                      </p:grpSpPr>
                      <p:grpSp>
                        <p:nvGrpSpPr>
                          <p:cNvPr id="247" name="Group 1397"/>
                          <p:cNvGrpSpPr>
                            <a:grpSpLocks/>
                          </p:cNvGrpSpPr>
                          <p:nvPr/>
                        </p:nvGrpSpPr>
                        <p:grpSpPr bwMode="auto">
                          <a:xfrm>
                            <a:off x="3912" y="10035"/>
                            <a:ext cx="525" cy="253"/>
                            <a:chOff x="3912" y="10035"/>
                            <a:chExt cx="525" cy="253"/>
                          </a:xfrm>
                        </p:grpSpPr>
                        <p:grpSp>
                          <p:nvGrpSpPr>
                            <p:cNvPr id="259" name="Group 1398"/>
                            <p:cNvGrpSpPr>
                              <a:grpSpLocks/>
                            </p:cNvGrpSpPr>
                            <p:nvPr/>
                          </p:nvGrpSpPr>
                          <p:grpSpPr bwMode="auto">
                            <a:xfrm>
                              <a:off x="3912" y="10035"/>
                              <a:ext cx="263" cy="253"/>
                              <a:chOff x="3915" y="10031"/>
                              <a:chExt cx="263" cy="253"/>
                            </a:xfrm>
                          </p:grpSpPr>
                          <p:sp>
                            <p:nvSpPr>
                              <p:cNvPr id="265" name="AutoShape 1399"/>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AutoShape 1400"/>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AutoShape 1401"/>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AutoShape 1402"/>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0" name="Group 1403"/>
                            <p:cNvGrpSpPr>
                              <a:grpSpLocks/>
                            </p:cNvGrpSpPr>
                            <p:nvPr/>
                          </p:nvGrpSpPr>
                          <p:grpSpPr bwMode="auto">
                            <a:xfrm>
                              <a:off x="4174" y="10035"/>
                              <a:ext cx="263" cy="253"/>
                              <a:chOff x="3915" y="10031"/>
                              <a:chExt cx="263" cy="253"/>
                            </a:xfrm>
                          </p:grpSpPr>
                          <p:sp>
                            <p:nvSpPr>
                              <p:cNvPr id="261" name="AutoShape 1404"/>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AutoShape 1405"/>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AutoShape 1406"/>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AutoShape 1407"/>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48" name="Group 1408"/>
                          <p:cNvGrpSpPr>
                            <a:grpSpLocks/>
                          </p:cNvGrpSpPr>
                          <p:nvPr/>
                        </p:nvGrpSpPr>
                        <p:grpSpPr bwMode="auto">
                          <a:xfrm>
                            <a:off x="4437" y="10034"/>
                            <a:ext cx="525" cy="253"/>
                            <a:chOff x="3912" y="10035"/>
                            <a:chExt cx="525" cy="253"/>
                          </a:xfrm>
                        </p:grpSpPr>
                        <p:grpSp>
                          <p:nvGrpSpPr>
                            <p:cNvPr id="249" name="Group 1409"/>
                            <p:cNvGrpSpPr>
                              <a:grpSpLocks/>
                            </p:cNvGrpSpPr>
                            <p:nvPr/>
                          </p:nvGrpSpPr>
                          <p:grpSpPr bwMode="auto">
                            <a:xfrm>
                              <a:off x="3912" y="10035"/>
                              <a:ext cx="263" cy="253"/>
                              <a:chOff x="3915" y="10031"/>
                              <a:chExt cx="263" cy="253"/>
                            </a:xfrm>
                          </p:grpSpPr>
                          <p:sp>
                            <p:nvSpPr>
                              <p:cNvPr id="255" name="AutoShape 1410"/>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AutoShape 1411"/>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AutoShape 1412"/>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AutoShape 1413"/>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0" name="Group 1414"/>
                            <p:cNvGrpSpPr>
                              <a:grpSpLocks/>
                            </p:cNvGrpSpPr>
                            <p:nvPr/>
                          </p:nvGrpSpPr>
                          <p:grpSpPr bwMode="auto">
                            <a:xfrm>
                              <a:off x="4174" y="10035"/>
                              <a:ext cx="263" cy="253"/>
                              <a:chOff x="3915" y="10031"/>
                              <a:chExt cx="263" cy="253"/>
                            </a:xfrm>
                          </p:grpSpPr>
                          <p:sp>
                            <p:nvSpPr>
                              <p:cNvPr id="251" name="AutoShape 1415"/>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AutoShape 1416"/>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AutoShape 1417"/>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AutoShape 1418"/>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224" name="Group 1419"/>
                        <p:cNvGrpSpPr>
                          <a:grpSpLocks/>
                        </p:cNvGrpSpPr>
                        <p:nvPr/>
                      </p:nvGrpSpPr>
                      <p:grpSpPr bwMode="auto">
                        <a:xfrm>
                          <a:off x="4962" y="10032"/>
                          <a:ext cx="1050" cy="254"/>
                          <a:chOff x="3912" y="10034"/>
                          <a:chExt cx="1050" cy="254"/>
                        </a:xfrm>
                      </p:grpSpPr>
                      <p:grpSp>
                        <p:nvGrpSpPr>
                          <p:cNvPr id="225" name="Group 1420"/>
                          <p:cNvGrpSpPr>
                            <a:grpSpLocks/>
                          </p:cNvGrpSpPr>
                          <p:nvPr/>
                        </p:nvGrpSpPr>
                        <p:grpSpPr bwMode="auto">
                          <a:xfrm>
                            <a:off x="3912" y="10035"/>
                            <a:ext cx="525" cy="253"/>
                            <a:chOff x="3912" y="10035"/>
                            <a:chExt cx="525" cy="253"/>
                          </a:xfrm>
                        </p:grpSpPr>
                        <p:grpSp>
                          <p:nvGrpSpPr>
                            <p:cNvPr id="237" name="Group 1421"/>
                            <p:cNvGrpSpPr>
                              <a:grpSpLocks/>
                            </p:cNvGrpSpPr>
                            <p:nvPr/>
                          </p:nvGrpSpPr>
                          <p:grpSpPr bwMode="auto">
                            <a:xfrm>
                              <a:off x="3912" y="10035"/>
                              <a:ext cx="263" cy="253"/>
                              <a:chOff x="3915" y="10031"/>
                              <a:chExt cx="263" cy="253"/>
                            </a:xfrm>
                          </p:grpSpPr>
                          <p:sp>
                            <p:nvSpPr>
                              <p:cNvPr id="243" name="AutoShape 1422"/>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AutoShape 1423"/>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AutoShape 1424"/>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AutoShape 1425"/>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8" name="Group 1426"/>
                            <p:cNvGrpSpPr>
                              <a:grpSpLocks/>
                            </p:cNvGrpSpPr>
                            <p:nvPr/>
                          </p:nvGrpSpPr>
                          <p:grpSpPr bwMode="auto">
                            <a:xfrm>
                              <a:off x="4174" y="10035"/>
                              <a:ext cx="263" cy="253"/>
                              <a:chOff x="3915" y="10031"/>
                              <a:chExt cx="263" cy="253"/>
                            </a:xfrm>
                          </p:grpSpPr>
                          <p:sp>
                            <p:nvSpPr>
                              <p:cNvPr id="239" name="AutoShape 1427"/>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AutoShape 1428"/>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AutoShape 1429"/>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AutoShape 1430"/>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6" name="Group 1431"/>
                          <p:cNvGrpSpPr>
                            <a:grpSpLocks/>
                          </p:cNvGrpSpPr>
                          <p:nvPr/>
                        </p:nvGrpSpPr>
                        <p:grpSpPr bwMode="auto">
                          <a:xfrm>
                            <a:off x="4437" y="10034"/>
                            <a:ext cx="525" cy="253"/>
                            <a:chOff x="3912" y="10035"/>
                            <a:chExt cx="525" cy="253"/>
                          </a:xfrm>
                        </p:grpSpPr>
                        <p:grpSp>
                          <p:nvGrpSpPr>
                            <p:cNvPr id="227" name="Group 1432"/>
                            <p:cNvGrpSpPr>
                              <a:grpSpLocks/>
                            </p:cNvGrpSpPr>
                            <p:nvPr/>
                          </p:nvGrpSpPr>
                          <p:grpSpPr bwMode="auto">
                            <a:xfrm>
                              <a:off x="3912" y="10035"/>
                              <a:ext cx="263" cy="253"/>
                              <a:chOff x="3915" y="10031"/>
                              <a:chExt cx="263" cy="253"/>
                            </a:xfrm>
                          </p:grpSpPr>
                          <p:sp>
                            <p:nvSpPr>
                              <p:cNvPr id="233" name="AutoShape 1433"/>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AutoShape 1434"/>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AutoShape 1435"/>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AutoShape 1436"/>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8" name="Group 1437"/>
                            <p:cNvGrpSpPr>
                              <a:grpSpLocks/>
                            </p:cNvGrpSpPr>
                            <p:nvPr/>
                          </p:nvGrpSpPr>
                          <p:grpSpPr bwMode="auto">
                            <a:xfrm>
                              <a:off x="4174" y="10035"/>
                              <a:ext cx="263" cy="253"/>
                              <a:chOff x="3915" y="10031"/>
                              <a:chExt cx="263" cy="253"/>
                            </a:xfrm>
                          </p:grpSpPr>
                          <p:sp>
                            <p:nvSpPr>
                              <p:cNvPr id="229" name="AutoShape 1438"/>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AutoShape 1439"/>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AutoShape 1440"/>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AutoShape 1441"/>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nvGrpSpPr>
                      <p:cNvPr id="200" name="Group 1442"/>
                      <p:cNvGrpSpPr>
                        <a:grpSpLocks/>
                      </p:cNvGrpSpPr>
                      <p:nvPr/>
                    </p:nvGrpSpPr>
                    <p:grpSpPr bwMode="auto">
                      <a:xfrm>
                        <a:off x="6012" y="10033"/>
                        <a:ext cx="1050" cy="254"/>
                        <a:chOff x="3912" y="10034"/>
                        <a:chExt cx="1050" cy="254"/>
                      </a:xfrm>
                    </p:grpSpPr>
                    <p:grpSp>
                      <p:nvGrpSpPr>
                        <p:cNvPr id="201" name="Group 1443"/>
                        <p:cNvGrpSpPr>
                          <a:grpSpLocks/>
                        </p:cNvGrpSpPr>
                        <p:nvPr/>
                      </p:nvGrpSpPr>
                      <p:grpSpPr bwMode="auto">
                        <a:xfrm>
                          <a:off x="3912" y="10035"/>
                          <a:ext cx="525" cy="253"/>
                          <a:chOff x="3912" y="10035"/>
                          <a:chExt cx="525" cy="253"/>
                        </a:xfrm>
                      </p:grpSpPr>
                      <p:grpSp>
                        <p:nvGrpSpPr>
                          <p:cNvPr id="213" name="Group 1444"/>
                          <p:cNvGrpSpPr>
                            <a:grpSpLocks/>
                          </p:cNvGrpSpPr>
                          <p:nvPr/>
                        </p:nvGrpSpPr>
                        <p:grpSpPr bwMode="auto">
                          <a:xfrm>
                            <a:off x="3912" y="10035"/>
                            <a:ext cx="263" cy="253"/>
                            <a:chOff x="3915" y="10031"/>
                            <a:chExt cx="263" cy="253"/>
                          </a:xfrm>
                        </p:grpSpPr>
                        <p:sp>
                          <p:nvSpPr>
                            <p:cNvPr id="219" name="AutoShape 1445"/>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AutoShape 1446"/>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AutoShape 1447"/>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AutoShape 1448"/>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4" name="Group 1449"/>
                          <p:cNvGrpSpPr>
                            <a:grpSpLocks/>
                          </p:cNvGrpSpPr>
                          <p:nvPr/>
                        </p:nvGrpSpPr>
                        <p:grpSpPr bwMode="auto">
                          <a:xfrm>
                            <a:off x="4174" y="10035"/>
                            <a:ext cx="263" cy="253"/>
                            <a:chOff x="3915" y="10031"/>
                            <a:chExt cx="263" cy="253"/>
                          </a:xfrm>
                        </p:grpSpPr>
                        <p:sp>
                          <p:nvSpPr>
                            <p:cNvPr id="215" name="AutoShape 1450"/>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AutoShape 1451"/>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AutoShape 1452"/>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AutoShape 1453"/>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2" name="Group 1454"/>
                        <p:cNvGrpSpPr>
                          <a:grpSpLocks/>
                        </p:cNvGrpSpPr>
                        <p:nvPr/>
                      </p:nvGrpSpPr>
                      <p:grpSpPr bwMode="auto">
                        <a:xfrm>
                          <a:off x="4437" y="10034"/>
                          <a:ext cx="525" cy="253"/>
                          <a:chOff x="3912" y="10035"/>
                          <a:chExt cx="525" cy="253"/>
                        </a:xfrm>
                      </p:grpSpPr>
                      <p:grpSp>
                        <p:nvGrpSpPr>
                          <p:cNvPr id="203" name="Group 1455"/>
                          <p:cNvGrpSpPr>
                            <a:grpSpLocks/>
                          </p:cNvGrpSpPr>
                          <p:nvPr/>
                        </p:nvGrpSpPr>
                        <p:grpSpPr bwMode="auto">
                          <a:xfrm>
                            <a:off x="3912" y="10035"/>
                            <a:ext cx="263" cy="253"/>
                            <a:chOff x="3915" y="10031"/>
                            <a:chExt cx="263" cy="253"/>
                          </a:xfrm>
                        </p:grpSpPr>
                        <p:sp>
                          <p:nvSpPr>
                            <p:cNvPr id="209" name="AutoShape 1456"/>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AutoShape 1457"/>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AutoShape 1458"/>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AutoShape 1459"/>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4" name="Group 1460"/>
                          <p:cNvGrpSpPr>
                            <a:grpSpLocks/>
                          </p:cNvGrpSpPr>
                          <p:nvPr/>
                        </p:nvGrpSpPr>
                        <p:grpSpPr bwMode="auto">
                          <a:xfrm>
                            <a:off x="4174" y="10035"/>
                            <a:ext cx="263" cy="253"/>
                            <a:chOff x="3915" y="10031"/>
                            <a:chExt cx="263" cy="253"/>
                          </a:xfrm>
                        </p:grpSpPr>
                        <p:sp>
                          <p:nvSpPr>
                            <p:cNvPr id="205" name="AutoShape 1461"/>
                            <p:cNvSpPr>
                              <a:spLocks noChangeShapeType="1"/>
                            </p:cNvSpPr>
                            <p:nvPr/>
                          </p:nvSpPr>
                          <p:spPr bwMode="auto">
                            <a:xfrm>
                              <a:off x="3915" y="10283"/>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AutoShape 1462"/>
                            <p:cNvSpPr>
                              <a:spLocks noChangeShapeType="1"/>
                            </p:cNvSpPr>
                            <p:nvPr/>
                          </p:nvSpPr>
                          <p:spPr bwMode="auto">
                            <a:xfrm flipV="1">
                              <a:off x="4046" y="10032"/>
                              <a:ext cx="0"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AutoShape 1463"/>
                            <p:cNvSpPr>
                              <a:spLocks noChangeShapeType="1"/>
                            </p:cNvSpPr>
                            <p:nvPr/>
                          </p:nvSpPr>
                          <p:spPr bwMode="auto">
                            <a:xfrm>
                              <a:off x="4046" y="10031"/>
                              <a:ext cx="13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AutoShape 1464"/>
                            <p:cNvSpPr>
                              <a:spLocks noChangeShapeType="1"/>
                            </p:cNvSpPr>
                            <p:nvPr/>
                          </p:nvSpPr>
                          <p:spPr bwMode="auto">
                            <a:xfrm flipV="1">
                              <a:off x="4177" y="10032"/>
                              <a:ext cx="1" cy="2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grpSp>
            <p:sp>
              <p:nvSpPr>
                <p:cNvPr id="194" name="AutoShape 1465"/>
                <p:cNvSpPr>
                  <a:spLocks noChangeShapeType="1"/>
                </p:cNvSpPr>
                <p:nvPr/>
              </p:nvSpPr>
              <p:spPr bwMode="auto">
                <a:xfrm>
                  <a:off x="8766" y="9039"/>
                  <a:ext cx="1" cy="4419"/>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Group 10237"/>
              <p:cNvGrpSpPr>
                <a:grpSpLocks/>
              </p:cNvGrpSpPr>
              <p:nvPr/>
            </p:nvGrpSpPr>
            <p:grpSpPr bwMode="auto">
              <a:xfrm>
                <a:off x="2223" y="2862"/>
                <a:ext cx="5772" cy="1624"/>
                <a:chOff x="2223" y="2862"/>
                <a:chExt cx="5772" cy="1624"/>
              </a:xfrm>
            </p:grpSpPr>
            <p:grpSp>
              <p:nvGrpSpPr>
                <p:cNvPr id="138" name="Group 1177"/>
                <p:cNvGrpSpPr>
                  <a:grpSpLocks/>
                </p:cNvGrpSpPr>
                <p:nvPr/>
              </p:nvGrpSpPr>
              <p:grpSpPr bwMode="auto">
                <a:xfrm>
                  <a:off x="2416" y="3409"/>
                  <a:ext cx="4994" cy="1077"/>
                  <a:chOff x="2440" y="11079"/>
                  <a:chExt cx="4994" cy="1077"/>
                </a:xfrm>
              </p:grpSpPr>
              <p:sp>
                <p:nvSpPr>
                  <p:cNvPr id="140" name="Rectangle 1178"/>
                  <p:cNvSpPr>
                    <a:spLocks noChangeArrowheads="1"/>
                  </p:cNvSpPr>
                  <p:nvPr/>
                </p:nvSpPr>
                <p:spPr bwMode="auto">
                  <a:xfrm>
                    <a:off x="5590" y="11079"/>
                    <a:ext cx="1844"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读下一个操作码</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1" name="Rectangle 1179"/>
                  <p:cNvSpPr>
                    <a:spLocks noChangeArrowheads="1"/>
                  </p:cNvSpPr>
                  <p:nvPr/>
                </p:nvSpPr>
                <p:spPr bwMode="auto">
                  <a:xfrm>
                    <a:off x="2440" y="11091"/>
                    <a:ext cx="104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读操作码</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42" name="Group 1180"/>
                  <p:cNvGrpSpPr>
                    <a:grpSpLocks/>
                  </p:cNvGrpSpPr>
                  <p:nvPr/>
                </p:nvGrpSpPr>
                <p:grpSpPr bwMode="auto">
                  <a:xfrm>
                    <a:off x="2511" y="11487"/>
                    <a:ext cx="3142" cy="669"/>
                    <a:chOff x="2511" y="11352"/>
                    <a:chExt cx="3142" cy="669"/>
                  </a:xfrm>
                </p:grpSpPr>
                <p:grpSp>
                  <p:nvGrpSpPr>
                    <p:cNvPr id="147" name="Group 1181"/>
                    <p:cNvGrpSpPr>
                      <a:grpSpLocks/>
                    </p:cNvGrpSpPr>
                    <p:nvPr/>
                  </p:nvGrpSpPr>
                  <p:grpSpPr bwMode="auto">
                    <a:xfrm>
                      <a:off x="2511" y="11625"/>
                      <a:ext cx="3142" cy="396"/>
                      <a:chOff x="2511" y="11340"/>
                      <a:chExt cx="3142" cy="396"/>
                    </a:xfrm>
                  </p:grpSpPr>
                  <p:grpSp>
                    <p:nvGrpSpPr>
                      <p:cNvPr id="150" name="Group 1182"/>
                      <p:cNvGrpSpPr>
                        <a:grpSpLocks/>
                      </p:cNvGrpSpPr>
                      <p:nvPr/>
                    </p:nvGrpSpPr>
                    <p:grpSpPr bwMode="auto">
                      <a:xfrm>
                        <a:off x="2511" y="11340"/>
                        <a:ext cx="1046" cy="396"/>
                        <a:chOff x="2511" y="11340"/>
                        <a:chExt cx="1046" cy="396"/>
                      </a:xfrm>
                    </p:grpSpPr>
                    <p:sp>
                      <p:nvSpPr>
                        <p:cNvPr id="190" name="Rectangle 1183"/>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91" name="Rectangle 1184"/>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51" name="Group 1185"/>
                      <p:cNvGrpSpPr>
                        <a:grpSpLocks/>
                      </p:cNvGrpSpPr>
                      <p:nvPr/>
                    </p:nvGrpSpPr>
                    <p:grpSpPr bwMode="auto">
                      <a:xfrm>
                        <a:off x="3557" y="11340"/>
                        <a:ext cx="1046" cy="396"/>
                        <a:chOff x="2511" y="11340"/>
                        <a:chExt cx="1046" cy="396"/>
                      </a:xfrm>
                    </p:grpSpPr>
                    <p:sp>
                      <p:nvSpPr>
                        <p:cNvPr id="157" name="Rectangle 1186"/>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8" name="Rectangle 1187"/>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52" name="Group 1188"/>
                      <p:cNvGrpSpPr>
                        <a:grpSpLocks/>
                      </p:cNvGrpSpPr>
                      <p:nvPr/>
                    </p:nvGrpSpPr>
                    <p:grpSpPr bwMode="auto">
                      <a:xfrm>
                        <a:off x="4607" y="11340"/>
                        <a:ext cx="1046" cy="396"/>
                        <a:chOff x="2511" y="11340"/>
                        <a:chExt cx="1046" cy="396"/>
                      </a:xfrm>
                    </p:grpSpPr>
                    <p:sp>
                      <p:nvSpPr>
                        <p:cNvPr id="153" name="Rectangle 1189"/>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6" name="Rectangle 1190"/>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sp>
                  <p:nvSpPr>
                    <p:cNvPr id="148" name="AutoShape 1191"/>
                    <p:cNvSpPr>
                      <a:spLocks noChangeShapeType="1"/>
                    </p:cNvSpPr>
                    <p:nvPr/>
                  </p:nvSpPr>
                  <p:spPr bwMode="auto">
                    <a:xfrm>
                      <a:off x="2771" y="11352"/>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AutoShape 1192"/>
                    <p:cNvSpPr>
                      <a:spLocks noChangeShapeType="1"/>
                    </p:cNvSpPr>
                    <p:nvPr/>
                  </p:nvSpPr>
                  <p:spPr bwMode="auto">
                    <a:xfrm>
                      <a:off x="4347" y="11355"/>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4" name="Rectangle 1193"/>
                  <p:cNvSpPr>
                    <a:spLocks noChangeArrowheads="1"/>
                  </p:cNvSpPr>
                  <p:nvPr/>
                </p:nvSpPr>
                <p:spPr bwMode="auto">
                  <a:xfrm>
                    <a:off x="5653" y="11760"/>
                    <a:ext cx="530" cy="396"/>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5" name="AutoShape 1194"/>
                  <p:cNvSpPr>
                    <a:spLocks noChangeShapeType="1"/>
                  </p:cNvSpPr>
                  <p:nvPr/>
                </p:nvSpPr>
                <p:spPr bwMode="auto">
                  <a:xfrm flipH="1">
                    <a:off x="5918" y="11490"/>
                    <a:ext cx="4" cy="2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Rectangle 1195"/>
                  <p:cNvSpPr>
                    <a:spLocks noChangeArrowheads="1"/>
                  </p:cNvSpPr>
                  <p:nvPr/>
                </p:nvSpPr>
                <p:spPr bwMode="auto">
                  <a:xfrm>
                    <a:off x="3426" y="11100"/>
                    <a:ext cx="21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读下一个操作码（丢弃）</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grpSp>
              <p:nvGrpSpPr>
                <p:cNvPr id="107" name="Group 1485"/>
                <p:cNvGrpSpPr>
                  <a:grpSpLocks/>
                </p:cNvGrpSpPr>
                <p:nvPr/>
              </p:nvGrpSpPr>
              <p:grpSpPr bwMode="auto">
                <a:xfrm>
                  <a:off x="2223" y="2862"/>
                  <a:ext cx="5772" cy="278"/>
                  <a:chOff x="2247" y="10391"/>
                  <a:chExt cx="5772" cy="278"/>
                </a:xfrm>
              </p:grpSpPr>
              <p:grpSp>
                <p:nvGrpSpPr>
                  <p:cNvPr id="108" name="Group 1486"/>
                  <p:cNvGrpSpPr>
                    <a:grpSpLocks/>
                  </p:cNvGrpSpPr>
                  <p:nvPr/>
                </p:nvGrpSpPr>
                <p:grpSpPr bwMode="auto">
                  <a:xfrm>
                    <a:off x="2247" y="10391"/>
                    <a:ext cx="2624" cy="277"/>
                    <a:chOff x="2247" y="10391"/>
                    <a:chExt cx="2624" cy="277"/>
                  </a:xfrm>
                </p:grpSpPr>
                <p:grpSp>
                  <p:nvGrpSpPr>
                    <p:cNvPr id="124" name="Group 1487"/>
                    <p:cNvGrpSpPr>
                      <a:grpSpLocks/>
                    </p:cNvGrpSpPr>
                    <p:nvPr/>
                  </p:nvGrpSpPr>
                  <p:grpSpPr bwMode="auto">
                    <a:xfrm>
                      <a:off x="2247" y="10392"/>
                      <a:ext cx="1048" cy="276"/>
                      <a:chOff x="2247" y="10392"/>
                      <a:chExt cx="1048" cy="276"/>
                    </a:xfrm>
                  </p:grpSpPr>
                  <p:sp>
                    <p:nvSpPr>
                      <p:cNvPr id="134" name="AutoShape 1488"/>
                      <p:cNvSpPr>
                        <a:spLocks noChangeShapeType="1"/>
                      </p:cNvSpPr>
                      <p:nvPr/>
                    </p:nvSpPr>
                    <p:spPr bwMode="auto">
                      <a:xfrm>
                        <a:off x="2247" y="10667"/>
                        <a:ext cx="52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AutoShape 1489"/>
                      <p:cNvSpPr>
                        <a:spLocks noChangeShapeType="1"/>
                      </p:cNvSpPr>
                      <p:nvPr/>
                    </p:nvSpPr>
                    <p:spPr bwMode="auto">
                      <a:xfrm flipV="1">
                        <a:off x="2770" y="10392"/>
                        <a:ext cx="1" cy="2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AutoShape 1490"/>
                      <p:cNvSpPr>
                        <a:spLocks noChangeShapeType="1"/>
                      </p:cNvSpPr>
                      <p:nvPr/>
                    </p:nvSpPr>
                    <p:spPr bwMode="auto">
                      <a:xfrm>
                        <a:off x="2771" y="10392"/>
                        <a:ext cx="5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AutoShape 1491"/>
                      <p:cNvSpPr>
                        <a:spLocks noChangeShapeType="1"/>
                      </p:cNvSpPr>
                      <p:nvPr/>
                    </p:nvSpPr>
                    <p:spPr bwMode="auto">
                      <a:xfrm flipV="1">
                        <a:off x="3294" y="10392"/>
                        <a:ext cx="1" cy="2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7" name="Group 1492"/>
                    <p:cNvGrpSpPr>
                      <a:grpSpLocks/>
                    </p:cNvGrpSpPr>
                    <p:nvPr/>
                  </p:nvGrpSpPr>
                  <p:grpSpPr bwMode="auto">
                    <a:xfrm>
                      <a:off x="3294" y="10391"/>
                      <a:ext cx="1577" cy="277"/>
                      <a:chOff x="3294" y="10391"/>
                      <a:chExt cx="1577" cy="277"/>
                    </a:xfrm>
                  </p:grpSpPr>
                  <p:grpSp>
                    <p:nvGrpSpPr>
                      <p:cNvPr id="128" name="Group 1493"/>
                      <p:cNvGrpSpPr>
                        <a:grpSpLocks/>
                      </p:cNvGrpSpPr>
                      <p:nvPr/>
                    </p:nvGrpSpPr>
                    <p:grpSpPr bwMode="auto">
                      <a:xfrm>
                        <a:off x="3823" y="10391"/>
                        <a:ext cx="1048" cy="276"/>
                        <a:chOff x="2247" y="10392"/>
                        <a:chExt cx="1048" cy="276"/>
                      </a:xfrm>
                    </p:grpSpPr>
                    <p:sp>
                      <p:nvSpPr>
                        <p:cNvPr id="130" name="AutoShape 1494"/>
                        <p:cNvSpPr>
                          <a:spLocks noChangeShapeType="1"/>
                        </p:cNvSpPr>
                        <p:nvPr/>
                      </p:nvSpPr>
                      <p:spPr bwMode="auto">
                        <a:xfrm>
                          <a:off x="2247" y="10667"/>
                          <a:ext cx="52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AutoShape 1495"/>
                        <p:cNvSpPr>
                          <a:spLocks noChangeShapeType="1"/>
                        </p:cNvSpPr>
                        <p:nvPr/>
                      </p:nvSpPr>
                      <p:spPr bwMode="auto">
                        <a:xfrm flipV="1">
                          <a:off x="2770" y="10392"/>
                          <a:ext cx="1" cy="2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AutoShape 1496"/>
                        <p:cNvSpPr>
                          <a:spLocks noChangeShapeType="1"/>
                        </p:cNvSpPr>
                        <p:nvPr/>
                      </p:nvSpPr>
                      <p:spPr bwMode="auto">
                        <a:xfrm>
                          <a:off x="2771" y="10392"/>
                          <a:ext cx="5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AutoShape 1497"/>
                        <p:cNvSpPr>
                          <a:spLocks noChangeShapeType="1"/>
                        </p:cNvSpPr>
                        <p:nvPr/>
                      </p:nvSpPr>
                      <p:spPr bwMode="auto">
                        <a:xfrm flipV="1">
                          <a:off x="3294" y="10392"/>
                          <a:ext cx="1" cy="2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9" name="AutoShape 1498"/>
                      <p:cNvSpPr>
                        <a:spLocks noChangeShapeType="1"/>
                      </p:cNvSpPr>
                      <p:nvPr/>
                    </p:nvSpPr>
                    <p:spPr bwMode="auto">
                      <a:xfrm flipV="1">
                        <a:off x="3294" y="10666"/>
                        <a:ext cx="529"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9" name="Group 1499"/>
                  <p:cNvGrpSpPr>
                    <a:grpSpLocks/>
                  </p:cNvGrpSpPr>
                  <p:nvPr/>
                </p:nvGrpSpPr>
                <p:grpSpPr bwMode="auto">
                  <a:xfrm>
                    <a:off x="4871" y="10392"/>
                    <a:ext cx="3148" cy="277"/>
                    <a:chOff x="4871" y="10392"/>
                    <a:chExt cx="3148" cy="277"/>
                  </a:xfrm>
                </p:grpSpPr>
                <p:grpSp>
                  <p:nvGrpSpPr>
                    <p:cNvPr id="110" name="Group 1500"/>
                    <p:cNvGrpSpPr>
                      <a:grpSpLocks/>
                    </p:cNvGrpSpPr>
                    <p:nvPr/>
                  </p:nvGrpSpPr>
                  <p:grpSpPr bwMode="auto">
                    <a:xfrm>
                      <a:off x="5395" y="10392"/>
                      <a:ext cx="2624" cy="277"/>
                      <a:chOff x="2247" y="10391"/>
                      <a:chExt cx="2624" cy="277"/>
                    </a:xfrm>
                  </p:grpSpPr>
                  <p:grpSp>
                    <p:nvGrpSpPr>
                      <p:cNvPr id="112" name="Group 1501"/>
                      <p:cNvGrpSpPr>
                        <a:grpSpLocks/>
                      </p:cNvGrpSpPr>
                      <p:nvPr/>
                    </p:nvGrpSpPr>
                    <p:grpSpPr bwMode="auto">
                      <a:xfrm>
                        <a:off x="2247" y="10392"/>
                        <a:ext cx="1048" cy="276"/>
                        <a:chOff x="2247" y="10392"/>
                        <a:chExt cx="1048" cy="276"/>
                      </a:xfrm>
                    </p:grpSpPr>
                    <p:sp>
                      <p:nvSpPr>
                        <p:cNvPr id="120" name="AutoShape 1502"/>
                        <p:cNvSpPr>
                          <a:spLocks noChangeShapeType="1"/>
                        </p:cNvSpPr>
                        <p:nvPr/>
                      </p:nvSpPr>
                      <p:spPr bwMode="auto">
                        <a:xfrm>
                          <a:off x="2247" y="10667"/>
                          <a:ext cx="52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AutoShape 1503"/>
                        <p:cNvSpPr>
                          <a:spLocks noChangeShapeType="1"/>
                        </p:cNvSpPr>
                        <p:nvPr/>
                      </p:nvSpPr>
                      <p:spPr bwMode="auto">
                        <a:xfrm flipV="1">
                          <a:off x="2770" y="10392"/>
                          <a:ext cx="1" cy="2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AutoShape 1504"/>
                        <p:cNvSpPr>
                          <a:spLocks noChangeShapeType="1"/>
                        </p:cNvSpPr>
                        <p:nvPr/>
                      </p:nvSpPr>
                      <p:spPr bwMode="auto">
                        <a:xfrm>
                          <a:off x="2771" y="10392"/>
                          <a:ext cx="5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AutoShape 1505"/>
                        <p:cNvSpPr>
                          <a:spLocks noChangeShapeType="1"/>
                        </p:cNvSpPr>
                        <p:nvPr/>
                      </p:nvSpPr>
                      <p:spPr bwMode="auto">
                        <a:xfrm flipV="1">
                          <a:off x="3294" y="10392"/>
                          <a:ext cx="1" cy="2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3" name="Group 1506"/>
                      <p:cNvGrpSpPr>
                        <a:grpSpLocks/>
                      </p:cNvGrpSpPr>
                      <p:nvPr/>
                    </p:nvGrpSpPr>
                    <p:grpSpPr bwMode="auto">
                      <a:xfrm>
                        <a:off x="3294" y="10391"/>
                        <a:ext cx="1577" cy="277"/>
                        <a:chOff x="3294" y="10391"/>
                        <a:chExt cx="1577" cy="277"/>
                      </a:xfrm>
                    </p:grpSpPr>
                    <p:grpSp>
                      <p:nvGrpSpPr>
                        <p:cNvPr id="114" name="Group 1507"/>
                        <p:cNvGrpSpPr>
                          <a:grpSpLocks/>
                        </p:cNvGrpSpPr>
                        <p:nvPr/>
                      </p:nvGrpSpPr>
                      <p:grpSpPr bwMode="auto">
                        <a:xfrm>
                          <a:off x="3823" y="10391"/>
                          <a:ext cx="1048" cy="276"/>
                          <a:chOff x="2247" y="10392"/>
                          <a:chExt cx="1048" cy="276"/>
                        </a:xfrm>
                      </p:grpSpPr>
                      <p:sp>
                        <p:nvSpPr>
                          <p:cNvPr id="116" name="AutoShape 1508"/>
                          <p:cNvSpPr>
                            <a:spLocks noChangeShapeType="1"/>
                          </p:cNvSpPr>
                          <p:nvPr/>
                        </p:nvSpPr>
                        <p:spPr bwMode="auto">
                          <a:xfrm>
                            <a:off x="2247" y="10667"/>
                            <a:ext cx="52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AutoShape 1509"/>
                          <p:cNvSpPr>
                            <a:spLocks noChangeShapeType="1"/>
                          </p:cNvSpPr>
                          <p:nvPr/>
                        </p:nvSpPr>
                        <p:spPr bwMode="auto">
                          <a:xfrm flipV="1">
                            <a:off x="2770" y="10392"/>
                            <a:ext cx="1" cy="2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AutoShape 1510"/>
                          <p:cNvSpPr>
                            <a:spLocks noChangeShapeType="1"/>
                          </p:cNvSpPr>
                          <p:nvPr/>
                        </p:nvSpPr>
                        <p:spPr bwMode="auto">
                          <a:xfrm>
                            <a:off x="2771" y="10392"/>
                            <a:ext cx="5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AutoShape 1511"/>
                          <p:cNvSpPr>
                            <a:spLocks noChangeShapeType="1"/>
                          </p:cNvSpPr>
                          <p:nvPr/>
                        </p:nvSpPr>
                        <p:spPr bwMode="auto">
                          <a:xfrm flipV="1">
                            <a:off x="3294" y="10392"/>
                            <a:ext cx="1" cy="2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5" name="AutoShape 1512"/>
                        <p:cNvSpPr>
                          <a:spLocks noChangeShapeType="1"/>
                        </p:cNvSpPr>
                        <p:nvPr/>
                      </p:nvSpPr>
                      <p:spPr bwMode="auto">
                        <a:xfrm flipV="1">
                          <a:off x="3294" y="10666"/>
                          <a:ext cx="529"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1" name="AutoShape 1513"/>
                    <p:cNvSpPr>
                      <a:spLocks noChangeShapeType="1"/>
                    </p:cNvSpPr>
                    <p:nvPr/>
                  </p:nvSpPr>
                  <p:spPr bwMode="auto">
                    <a:xfrm flipV="1">
                      <a:off x="4871" y="10666"/>
                      <a:ext cx="524"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23" name="Group 10288"/>
              <p:cNvGrpSpPr>
                <a:grpSpLocks/>
              </p:cNvGrpSpPr>
              <p:nvPr/>
            </p:nvGrpSpPr>
            <p:grpSpPr bwMode="auto">
              <a:xfrm>
                <a:off x="2414" y="6373"/>
                <a:ext cx="7488" cy="1407"/>
                <a:chOff x="2414" y="6373"/>
                <a:chExt cx="7488" cy="1407"/>
              </a:xfrm>
            </p:grpSpPr>
            <p:grpSp>
              <p:nvGrpSpPr>
                <p:cNvPr id="25" name="Group 1217"/>
                <p:cNvGrpSpPr>
                  <a:grpSpLocks/>
                </p:cNvGrpSpPr>
                <p:nvPr/>
              </p:nvGrpSpPr>
              <p:grpSpPr bwMode="auto">
                <a:xfrm>
                  <a:off x="2414" y="6700"/>
                  <a:ext cx="3208" cy="1065"/>
                  <a:chOff x="2438" y="14229"/>
                  <a:chExt cx="3208" cy="1065"/>
                </a:xfrm>
              </p:grpSpPr>
              <p:sp>
                <p:nvSpPr>
                  <p:cNvPr id="83" name="Rectangle 1218"/>
                  <p:cNvSpPr>
                    <a:spLocks noChangeArrowheads="1"/>
                  </p:cNvSpPr>
                  <p:nvPr/>
                </p:nvSpPr>
                <p:spPr bwMode="auto">
                  <a:xfrm>
                    <a:off x="2438" y="14229"/>
                    <a:ext cx="104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读操作码</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 name="Rectangle 1220"/>
                  <p:cNvSpPr>
                    <a:spLocks noChangeArrowheads="1"/>
                  </p:cNvSpPr>
                  <p:nvPr/>
                </p:nvSpPr>
                <p:spPr bwMode="auto">
                  <a:xfrm>
                    <a:off x="3424" y="14238"/>
                    <a:ext cx="21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读操作码（丢弃）</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86" name="Group 1221"/>
                  <p:cNvGrpSpPr>
                    <a:grpSpLocks/>
                  </p:cNvGrpSpPr>
                  <p:nvPr/>
                </p:nvGrpSpPr>
                <p:grpSpPr bwMode="auto">
                  <a:xfrm>
                    <a:off x="2509" y="14898"/>
                    <a:ext cx="3137" cy="396"/>
                    <a:chOff x="2509" y="14898"/>
                    <a:chExt cx="3137" cy="396"/>
                  </a:xfrm>
                </p:grpSpPr>
                <p:grpSp>
                  <p:nvGrpSpPr>
                    <p:cNvPr id="91" name="Group 1222"/>
                    <p:cNvGrpSpPr>
                      <a:grpSpLocks/>
                    </p:cNvGrpSpPr>
                    <p:nvPr/>
                  </p:nvGrpSpPr>
                  <p:grpSpPr bwMode="auto">
                    <a:xfrm>
                      <a:off x="2509" y="14898"/>
                      <a:ext cx="1046" cy="396"/>
                      <a:chOff x="2511" y="11340"/>
                      <a:chExt cx="1046" cy="396"/>
                    </a:xfrm>
                  </p:grpSpPr>
                  <p:sp>
                    <p:nvSpPr>
                      <p:cNvPr id="103" name="Rectangle 1223"/>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5" name="Rectangle 1224"/>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92" name="Group 1225"/>
                    <p:cNvGrpSpPr>
                      <a:grpSpLocks/>
                    </p:cNvGrpSpPr>
                    <p:nvPr/>
                  </p:nvGrpSpPr>
                  <p:grpSpPr bwMode="auto">
                    <a:xfrm>
                      <a:off x="3555" y="14898"/>
                      <a:ext cx="1046" cy="396"/>
                      <a:chOff x="2511" y="11340"/>
                      <a:chExt cx="1046" cy="396"/>
                    </a:xfrm>
                  </p:grpSpPr>
                  <p:sp>
                    <p:nvSpPr>
                      <p:cNvPr id="100" name="Rectangle 1226"/>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 name="Rectangle 1227"/>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93" name="Group 1228"/>
                    <p:cNvGrpSpPr>
                      <a:grpSpLocks/>
                    </p:cNvGrpSpPr>
                    <p:nvPr/>
                  </p:nvGrpSpPr>
                  <p:grpSpPr bwMode="auto">
                    <a:xfrm>
                      <a:off x="4600" y="14898"/>
                      <a:ext cx="1046" cy="396"/>
                      <a:chOff x="2511" y="11340"/>
                      <a:chExt cx="1046" cy="396"/>
                    </a:xfrm>
                  </p:grpSpPr>
                  <p:sp>
                    <p:nvSpPr>
                      <p:cNvPr id="94" name="Rectangle 1229"/>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8" name="Rectangle 1230"/>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sp>
                <p:nvSpPr>
                  <p:cNvPr id="88" name="AutoShape 1231"/>
                  <p:cNvSpPr>
                    <a:spLocks noChangeShapeType="1"/>
                  </p:cNvSpPr>
                  <p:nvPr/>
                </p:nvSpPr>
                <p:spPr bwMode="auto">
                  <a:xfrm>
                    <a:off x="2769" y="14625"/>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AutoShape 1232"/>
                  <p:cNvSpPr>
                    <a:spLocks noChangeShapeType="1"/>
                  </p:cNvSpPr>
                  <p:nvPr/>
                </p:nvSpPr>
                <p:spPr bwMode="auto">
                  <a:xfrm>
                    <a:off x="4345" y="14628"/>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Group 1520"/>
                <p:cNvGrpSpPr>
                  <a:grpSpLocks/>
                </p:cNvGrpSpPr>
                <p:nvPr/>
              </p:nvGrpSpPr>
              <p:grpSpPr bwMode="auto">
                <a:xfrm>
                  <a:off x="5632" y="6373"/>
                  <a:ext cx="4270" cy="1407"/>
                  <a:chOff x="5656" y="13902"/>
                  <a:chExt cx="4270" cy="1407"/>
                </a:xfrm>
              </p:grpSpPr>
              <p:sp>
                <p:nvSpPr>
                  <p:cNvPr id="27" name="Rectangle 1521"/>
                  <p:cNvSpPr>
                    <a:spLocks noChangeArrowheads="1"/>
                  </p:cNvSpPr>
                  <p:nvPr/>
                </p:nvSpPr>
                <p:spPr bwMode="auto">
                  <a:xfrm>
                    <a:off x="5922" y="13902"/>
                    <a:ext cx="1844"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读操作码（丢弃）</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8" name="AutoShape 1522"/>
                  <p:cNvSpPr>
                    <a:spLocks noChangeShapeType="1"/>
                  </p:cNvSpPr>
                  <p:nvPr/>
                </p:nvSpPr>
                <p:spPr bwMode="auto">
                  <a:xfrm>
                    <a:off x="5916" y="14625"/>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AutoShape 1523"/>
                  <p:cNvSpPr>
                    <a:spLocks noChangeShapeType="1"/>
                  </p:cNvSpPr>
                  <p:nvPr/>
                </p:nvSpPr>
                <p:spPr bwMode="auto">
                  <a:xfrm>
                    <a:off x="7491" y="14628"/>
                    <a:ext cx="3"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AutoShape 1524"/>
                  <p:cNvSpPr>
                    <a:spLocks/>
                  </p:cNvSpPr>
                  <p:nvPr/>
                </p:nvSpPr>
                <p:spPr bwMode="auto">
                  <a:xfrm rot="5400000">
                    <a:off x="6550" y="13682"/>
                    <a:ext cx="318" cy="1573"/>
                  </a:xfrm>
                  <a:prstGeom prst="leftBrace">
                    <a:avLst>
                      <a:gd name="adj1" fmla="val 4122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5" name="Group 1525"/>
                  <p:cNvGrpSpPr>
                    <a:grpSpLocks/>
                  </p:cNvGrpSpPr>
                  <p:nvPr/>
                </p:nvGrpSpPr>
                <p:grpSpPr bwMode="auto">
                  <a:xfrm>
                    <a:off x="5656" y="14217"/>
                    <a:ext cx="4270" cy="1092"/>
                    <a:chOff x="5656" y="14217"/>
                    <a:chExt cx="4270" cy="1092"/>
                  </a:xfrm>
                </p:grpSpPr>
                <p:grpSp>
                  <p:nvGrpSpPr>
                    <p:cNvPr id="36" name="Group 1526"/>
                    <p:cNvGrpSpPr>
                      <a:grpSpLocks/>
                    </p:cNvGrpSpPr>
                    <p:nvPr/>
                  </p:nvGrpSpPr>
                  <p:grpSpPr bwMode="auto">
                    <a:xfrm>
                      <a:off x="5656" y="14898"/>
                      <a:ext cx="3140" cy="396"/>
                      <a:chOff x="5656" y="14898"/>
                      <a:chExt cx="3140" cy="396"/>
                    </a:xfrm>
                  </p:grpSpPr>
                  <p:grpSp>
                    <p:nvGrpSpPr>
                      <p:cNvPr id="41" name="Group 1527"/>
                      <p:cNvGrpSpPr>
                        <a:grpSpLocks/>
                      </p:cNvGrpSpPr>
                      <p:nvPr/>
                    </p:nvGrpSpPr>
                    <p:grpSpPr bwMode="auto">
                      <a:xfrm>
                        <a:off x="5656" y="14898"/>
                        <a:ext cx="1046" cy="396"/>
                        <a:chOff x="2511" y="11340"/>
                        <a:chExt cx="1046" cy="396"/>
                      </a:xfrm>
                    </p:grpSpPr>
                    <p:sp>
                      <p:nvSpPr>
                        <p:cNvPr id="75" name="Rectangle 1528"/>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2" name="Rectangle 1529"/>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47" name="Group 1530"/>
                      <p:cNvGrpSpPr>
                        <a:grpSpLocks/>
                      </p:cNvGrpSpPr>
                      <p:nvPr/>
                    </p:nvGrpSpPr>
                    <p:grpSpPr bwMode="auto">
                      <a:xfrm>
                        <a:off x="6702" y="14898"/>
                        <a:ext cx="1046" cy="396"/>
                        <a:chOff x="2511" y="11340"/>
                        <a:chExt cx="1046" cy="396"/>
                      </a:xfrm>
                    </p:grpSpPr>
                    <p:sp>
                      <p:nvSpPr>
                        <p:cNvPr id="61" name="Rectangle 1531"/>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4" name="Rectangle 1532"/>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48" name="Group 1533"/>
                      <p:cNvGrpSpPr>
                        <a:grpSpLocks/>
                      </p:cNvGrpSpPr>
                      <p:nvPr/>
                    </p:nvGrpSpPr>
                    <p:grpSpPr bwMode="auto">
                      <a:xfrm>
                        <a:off x="7750" y="14898"/>
                        <a:ext cx="1046" cy="396"/>
                        <a:chOff x="2511" y="11340"/>
                        <a:chExt cx="1046" cy="396"/>
                      </a:xfrm>
                    </p:grpSpPr>
                    <p:sp>
                      <p:nvSpPr>
                        <p:cNvPr id="50" name="Rectangle 1534"/>
                        <p:cNvSpPr>
                          <a:spLocks noChangeArrowheads="1"/>
                        </p:cNvSpPr>
                        <p:nvPr/>
                      </p:nvSpPr>
                      <p:spPr bwMode="auto">
                        <a:xfrm>
                          <a:off x="2511"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9" name="Rectangle 1535"/>
                        <p:cNvSpPr>
                          <a:spLocks noChangeArrowheads="1"/>
                        </p:cNvSpPr>
                        <p:nvPr/>
                      </p:nvSpPr>
                      <p:spPr bwMode="auto">
                        <a:xfrm>
                          <a:off x="3032" y="11340"/>
                          <a:ext cx="525" cy="3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nvGrpSpPr>
                    <p:cNvPr id="37" name="Group 1536"/>
                    <p:cNvGrpSpPr>
                      <a:grpSpLocks/>
                    </p:cNvGrpSpPr>
                    <p:nvPr/>
                  </p:nvGrpSpPr>
                  <p:grpSpPr bwMode="auto">
                    <a:xfrm>
                      <a:off x="8354" y="14217"/>
                      <a:ext cx="1572" cy="1092"/>
                      <a:chOff x="8354" y="14217"/>
                      <a:chExt cx="1572" cy="1092"/>
                    </a:xfrm>
                  </p:grpSpPr>
                  <p:sp>
                    <p:nvSpPr>
                      <p:cNvPr id="38" name="Rectangle 1537"/>
                      <p:cNvSpPr>
                        <a:spLocks noChangeArrowheads="1"/>
                      </p:cNvSpPr>
                      <p:nvPr/>
                    </p:nvSpPr>
                    <p:spPr bwMode="auto">
                      <a:xfrm>
                        <a:off x="8808" y="14913"/>
                        <a:ext cx="530" cy="396"/>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9" name="AutoShape 1538"/>
                      <p:cNvSpPr>
                        <a:spLocks noChangeShapeType="1"/>
                      </p:cNvSpPr>
                      <p:nvPr/>
                    </p:nvSpPr>
                    <p:spPr bwMode="auto">
                      <a:xfrm flipH="1">
                        <a:off x="9073" y="14643"/>
                        <a:ext cx="4" cy="2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1539"/>
                      <p:cNvSpPr>
                        <a:spLocks noChangeArrowheads="1"/>
                      </p:cNvSpPr>
                      <p:nvPr/>
                    </p:nvSpPr>
                    <p:spPr bwMode="auto">
                      <a:xfrm>
                        <a:off x="8354" y="14217"/>
                        <a:ext cx="1572"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读下一个操作码</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grpSp>
        </p:grpSp>
        <p:sp>
          <p:nvSpPr>
            <p:cNvPr id="17" name="Rectangle 1540"/>
            <p:cNvSpPr>
              <a:spLocks noChangeArrowheads="1"/>
            </p:cNvSpPr>
            <p:nvPr/>
          </p:nvSpPr>
          <p:spPr bwMode="auto">
            <a:xfrm>
              <a:off x="33508" y="44805"/>
              <a:ext cx="5836" cy="2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无取指</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59" name="TextBox 458"/>
          <p:cNvSpPr txBox="1"/>
          <p:nvPr/>
        </p:nvSpPr>
        <p:spPr>
          <a:xfrm>
            <a:off x="508477" y="814950"/>
            <a:ext cx="1426865" cy="369332"/>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指令时序</a:t>
            </a:r>
            <a:endParaRPr lang="zh-CN" altLang="en-US" dirty="0">
              <a:latin typeface="华文楷体" panose="02010600040101010101" pitchFamily="2" charset="-122"/>
              <a:ea typeface="华文楷体" panose="02010600040101010101" pitchFamily="2" charset="-122"/>
            </a:endParaRPr>
          </a:p>
        </p:txBody>
      </p:sp>
      <p:sp>
        <p:nvSpPr>
          <p:cNvPr id="460" name="矩形 459"/>
          <p:cNvSpPr/>
          <p:nvPr/>
        </p:nvSpPr>
        <p:spPr>
          <a:xfrm>
            <a:off x="241092" y="1532268"/>
            <a:ext cx="1800493" cy="523220"/>
          </a:xfrm>
          <a:prstGeom prst="rect">
            <a:avLst/>
          </a:prstGeom>
        </p:spPr>
        <p:txBody>
          <a:bodyPr wrap="none">
            <a:spAutoFit/>
          </a:bodyPr>
          <a:lstStyle/>
          <a:p>
            <a:pPr lvl="0"/>
            <a:r>
              <a:rPr lang="zh-CN" altLang="zh-CN" sz="1400" dirty="0">
                <a:latin typeface="华文楷体" panose="02010600040101010101" pitchFamily="2" charset="-122"/>
                <a:ea typeface="华文楷体" panose="02010600040101010101" pitchFamily="2" charset="-122"/>
                <a:cs typeface="Times New Roman" pitchFamily="18" charset="0"/>
              </a:rPr>
              <a:t>单字节单周期指令</a:t>
            </a:r>
            <a:r>
              <a:rPr lang="zh-CN" altLang="zh-CN" sz="1400" dirty="0" smtClean="0">
                <a:latin typeface="华文楷体" panose="02010600040101010101" pitchFamily="2" charset="-122"/>
                <a:ea typeface="华文楷体" panose="02010600040101010101" pitchFamily="2" charset="-122"/>
                <a:cs typeface="Times New Roman" pitchFamily="18" charset="0"/>
              </a:rPr>
              <a:t>，</a:t>
            </a:r>
            <a:endParaRPr lang="en-US" altLang="zh-CN" sz="1400" dirty="0" smtClean="0">
              <a:latin typeface="华文楷体" panose="02010600040101010101" pitchFamily="2" charset="-122"/>
              <a:ea typeface="华文楷体" panose="02010600040101010101" pitchFamily="2" charset="-122"/>
              <a:cs typeface="Times New Roman" pitchFamily="18" charset="0"/>
            </a:endParaRPr>
          </a:p>
          <a:p>
            <a:pPr lvl="0"/>
            <a:r>
              <a:rPr lang="zh-CN" altLang="zh-CN" sz="1400" dirty="0" smtClean="0">
                <a:latin typeface="华文楷体" panose="02010600040101010101" pitchFamily="2" charset="-122"/>
                <a:ea typeface="华文楷体" panose="02010600040101010101" pitchFamily="2" charset="-122"/>
                <a:cs typeface="Times New Roman" pitchFamily="18" charset="0"/>
              </a:rPr>
              <a:t>例</a:t>
            </a:r>
            <a:r>
              <a:rPr lang="zh-CN" altLang="zh-CN" sz="1400" dirty="0">
                <a:latin typeface="华文楷体" panose="02010600040101010101" pitchFamily="2" charset="-122"/>
                <a:ea typeface="华文楷体" panose="02010600040101010101" pitchFamily="2" charset="-122"/>
                <a:cs typeface="Times New Roman" pitchFamily="18" charset="0"/>
              </a:rPr>
              <a:t>：</a:t>
            </a:r>
            <a:r>
              <a:rPr lang="en-US" altLang="zh-CN" sz="1400" dirty="0">
                <a:latin typeface="华文楷体" panose="02010600040101010101" pitchFamily="2" charset="-122"/>
                <a:ea typeface="华文楷体" panose="02010600040101010101" pitchFamily="2" charset="-122"/>
                <a:cs typeface="Times New Roman" pitchFamily="18" charset="0"/>
              </a:rPr>
              <a:t>INC  A</a:t>
            </a:r>
            <a:endParaRPr lang="en-US" altLang="zh-CN" sz="3600" dirty="0">
              <a:latin typeface="华文楷体" panose="02010600040101010101" pitchFamily="2" charset="-122"/>
              <a:ea typeface="华文楷体" panose="02010600040101010101" pitchFamily="2" charset="-122"/>
              <a:cs typeface="宋体" pitchFamily="2" charset="-122"/>
            </a:endParaRPr>
          </a:p>
        </p:txBody>
      </p:sp>
      <p:sp>
        <p:nvSpPr>
          <p:cNvPr id="461" name="椭圆 460"/>
          <p:cNvSpPr/>
          <p:nvPr/>
        </p:nvSpPr>
        <p:spPr>
          <a:xfrm>
            <a:off x="2173757" y="1277140"/>
            <a:ext cx="2652808" cy="90219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62" name="椭圆 461"/>
          <p:cNvSpPr/>
          <p:nvPr/>
        </p:nvSpPr>
        <p:spPr>
          <a:xfrm>
            <a:off x="2254429" y="2138530"/>
            <a:ext cx="2572136" cy="90219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63" name="椭圆 462"/>
          <p:cNvSpPr/>
          <p:nvPr/>
        </p:nvSpPr>
        <p:spPr>
          <a:xfrm>
            <a:off x="2254428" y="3879585"/>
            <a:ext cx="5041951" cy="90219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64" name="椭圆 463"/>
          <p:cNvSpPr/>
          <p:nvPr/>
        </p:nvSpPr>
        <p:spPr>
          <a:xfrm>
            <a:off x="2027453" y="444069"/>
            <a:ext cx="5319267" cy="969891"/>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65" name="矩形 464"/>
          <p:cNvSpPr/>
          <p:nvPr/>
        </p:nvSpPr>
        <p:spPr>
          <a:xfrm>
            <a:off x="241144" y="2328019"/>
            <a:ext cx="1800493" cy="523220"/>
          </a:xfrm>
          <a:prstGeom prst="rect">
            <a:avLst/>
          </a:prstGeom>
        </p:spPr>
        <p:txBody>
          <a:bodyPr wrap="none">
            <a:spAutoFit/>
          </a:bodyPr>
          <a:lstStyle/>
          <a:p>
            <a:pPr lvl="0"/>
            <a:r>
              <a:rPr lang="zh-CN" altLang="zh-CN" sz="1400" dirty="0">
                <a:latin typeface="华文楷体" panose="02010600040101010101" pitchFamily="2" charset="-122"/>
                <a:ea typeface="华文楷体" panose="02010600040101010101" pitchFamily="2" charset="-122"/>
                <a:cs typeface="Times New Roman" pitchFamily="18" charset="0"/>
              </a:rPr>
              <a:t>双字节单周期指令</a:t>
            </a:r>
            <a:r>
              <a:rPr lang="zh-CN" altLang="zh-CN" sz="1400" dirty="0" smtClean="0">
                <a:latin typeface="华文楷体" panose="02010600040101010101" pitchFamily="2" charset="-122"/>
                <a:ea typeface="华文楷体" panose="02010600040101010101" pitchFamily="2" charset="-122"/>
                <a:cs typeface="Times New Roman" pitchFamily="18" charset="0"/>
              </a:rPr>
              <a:t>，</a:t>
            </a:r>
            <a:endParaRPr lang="en-US" altLang="zh-CN" sz="1400" dirty="0" smtClean="0">
              <a:latin typeface="华文楷体" panose="02010600040101010101" pitchFamily="2" charset="-122"/>
              <a:ea typeface="华文楷体" panose="02010600040101010101" pitchFamily="2" charset="-122"/>
              <a:cs typeface="Times New Roman" pitchFamily="18" charset="0"/>
            </a:endParaRPr>
          </a:p>
          <a:p>
            <a:pPr lvl="0"/>
            <a:r>
              <a:rPr lang="zh-CN" altLang="zh-CN" sz="1400" dirty="0" smtClean="0">
                <a:latin typeface="华文楷体" panose="02010600040101010101" pitchFamily="2" charset="-122"/>
                <a:ea typeface="华文楷体" panose="02010600040101010101" pitchFamily="2" charset="-122"/>
                <a:cs typeface="Times New Roman" pitchFamily="18" charset="0"/>
              </a:rPr>
              <a:t>例</a:t>
            </a:r>
            <a:r>
              <a:rPr lang="zh-CN" altLang="zh-CN" sz="1400" dirty="0">
                <a:latin typeface="华文楷体" panose="02010600040101010101" pitchFamily="2" charset="-122"/>
                <a:ea typeface="华文楷体" panose="02010600040101010101" pitchFamily="2" charset="-122"/>
                <a:cs typeface="Times New Roman" pitchFamily="18" charset="0"/>
              </a:rPr>
              <a:t>：</a:t>
            </a:r>
            <a:r>
              <a:rPr lang="en-US" altLang="zh-CN" sz="1400" dirty="0">
                <a:latin typeface="华文楷体" panose="02010600040101010101" pitchFamily="2" charset="-122"/>
                <a:ea typeface="华文楷体" panose="02010600040101010101" pitchFamily="2" charset="-122"/>
                <a:cs typeface="Times New Roman" pitchFamily="18" charset="0"/>
              </a:rPr>
              <a:t>ADD A,#DATA</a:t>
            </a:r>
            <a:endParaRPr lang="en-US" altLang="zh-CN" sz="3600" dirty="0">
              <a:latin typeface="华文楷体" panose="02010600040101010101" pitchFamily="2" charset="-122"/>
              <a:ea typeface="华文楷体" panose="02010600040101010101" pitchFamily="2" charset="-122"/>
              <a:cs typeface="宋体" pitchFamily="2" charset="-122"/>
            </a:endParaRPr>
          </a:p>
        </p:txBody>
      </p:sp>
      <p:sp>
        <p:nvSpPr>
          <p:cNvPr id="466" name="矩形 465"/>
          <p:cNvSpPr/>
          <p:nvPr/>
        </p:nvSpPr>
        <p:spPr>
          <a:xfrm>
            <a:off x="249590" y="3128650"/>
            <a:ext cx="1800493" cy="523220"/>
          </a:xfrm>
          <a:prstGeom prst="rect">
            <a:avLst/>
          </a:prstGeom>
        </p:spPr>
        <p:txBody>
          <a:bodyPr wrap="none">
            <a:spAutoFit/>
          </a:bodyPr>
          <a:lstStyle/>
          <a:p>
            <a:pPr lvl="0"/>
            <a:r>
              <a:rPr lang="zh-CN" altLang="zh-CN" sz="1400" dirty="0">
                <a:latin typeface="华文楷体" panose="02010600040101010101" pitchFamily="2" charset="-122"/>
                <a:ea typeface="华文楷体" panose="02010600040101010101" pitchFamily="2" charset="-122"/>
                <a:cs typeface="Times New Roman" pitchFamily="18" charset="0"/>
              </a:rPr>
              <a:t>单字节双周期指令</a:t>
            </a:r>
            <a:r>
              <a:rPr lang="zh-CN" altLang="zh-CN" sz="1400" dirty="0" smtClean="0">
                <a:latin typeface="华文楷体" panose="02010600040101010101" pitchFamily="2" charset="-122"/>
                <a:ea typeface="华文楷体" panose="02010600040101010101" pitchFamily="2" charset="-122"/>
                <a:cs typeface="Times New Roman" pitchFamily="18" charset="0"/>
              </a:rPr>
              <a:t>，</a:t>
            </a:r>
            <a:endParaRPr lang="en-US" altLang="zh-CN" sz="1400" dirty="0" smtClean="0">
              <a:latin typeface="华文楷体" panose="02010600040101010101" pitchFamily="2" charset="-122"/>
              <a:ea typeface="华文楷体" panose="02010600040101010101" pitchFamily="2" charset="-122"/>
              <a:cs typeface="Times New Roman" pitchFamily="18" charset="0"/>
            </a:endParaRPr>
          </a:p>
          <a:p>
            <a:pPr lvl="0"/>
            <a:r>
              <a:rPr lang="zh-CN" altLang="zh-CN" sz="1400" dirty="0" smtClean="0">
                <a:latin typeface="华文楷体" panose="02010600040101010101" pitchFamily="2" charset="-122"/>
                <a:ea typeface="华文楷体" panose="02010600040101010101" pitchFamily="2" charset="-122"/>
                <a:cs typeface="Times New Roman" pitchFamily="18" charset="0"/>
              </a:rPr>
              <a:t>例</a:t>
            </a:r>
            <a:r>
              <a:rPr lang="zh-CN" altLang="zh-CN" sz="1400" dirty="0">
                <a:latin typeface="华文楷体" panose="02010600040101010101" pitchFamily="2" charset="-122"/>
                <a:ea typeface="华文楷体" panose="02010600040101010101" pitchFamily="2" charset="-122"/>
                <a:cs typeface="Times New Roman" pitchFamily="18" charset="0"/>
              </a:rPr>
              <a:t>：</a:t>
            </a:r>
            <a:r>
              <a:rPr lang="en-US" altLang="zh-CN" sz="1400" dirty="0">
                <a:latin typeface="华文楷体" panose="02010600040101010101" pitchFamily="2" charset="-122"/>
                <a:ea typeface="华文楷体" panose="02010600040101010101" pitchFamily="2" charset="-122"/>
                <a:cs typeface="Times New Roman" pitchFamily="18" charset="0"/>
              </a:rPr>
              <a:t>INC DPTR</a:t>
            </a:r>
            <a:endParaRPr lang="en-US" altLang="zh-CN" sz="3600" dirty="0">
              <a:latin typeface="华文楷体" panose="02010600040101010101" pitchFamily="2" charset="-122"/>
              <a:ea typeface="华文楷体" panose="02010600040101010101" pitchFamily="2" charset="-122"/>
              <a:cs typeface="宋体" pitchFamily="2" charset="-122"/>
            </a:endParaRPr>
          </a:p>
        </p:txBody>
      </p:sp>
      <p:sp>
        <p:nvSpPr>
          <p:cNvPr id="467" name="矩形 466"/>
          <p:cNvSpPr/>
          <p:nvPr/>
        </p:nvSpPr>
        <p:spPr>
          <a:xfrm>
            <a:off x="225405" y="4069074"/>
            <a:ext cx="1800493" cy="523220"/>
          </a:xfrm>
          <a:prstGeom prst="rect">
            <a:avLst/>
          </a:prstGeom>
        </p:spPr>
        <p:txBody>
          <a:bodyPr wrap="none">
            <a:spAutoFit/>
          </a:bodyPr>
          <a:lstStyle/>
          <a:p>
            <a:pPr lvl="0"/>
            <a:r>
              <a:rPr lang="zh-CN" altLang="zh-CN" sz="1400" dirty="0">
                <a:latin typeface="华文楷体" panose="02010600040101010101" pitchFamily="2" charset="-122"/>
                <a:ea typeface="华文楷体" panose="02010600040101010101" pitchFamily="2" charset="-122"/>
                <a:cs typeface="Times New Roman" pitchFamily="18" charset="0"/>
              </a:rPr>
              <a:t>单字节双周期指令</a:t>
            </a:r>
            <a:r>
              <a:rPr lang="zh-CN" altLang="zh-CN" sz="1400" dirty="0" smtClean="0">
                <a:latin typeface="华文楷体" panose="02010600040101010101" pitchFamily="2" charset="-122"/>
                <a:ea typeface="华文楷体" panose="02010600040101010101" pitchFamily="2" charset="-122"/>
                <a:cs typeface="Times New Roman" pitchFamily="18" charset="0"/>
              </a:rPr>
              <a:t>，</a:t>
            </a:r>
            <a:endParaRPr lang="en-US" altLang="zh-CN" sz="1400" dirty="0" smtClean="0">
              <a:latin typeface="华文楷体" panose="02010600040101010101" pitchFamily="2" charset="-122"/>
              <a:ea typeface="华文楷体" panose="02010600040101010101" pitchFamily="2" charset="-122"/>
              <a:cs typeface="Times New Roman" pitchFamily="18" charset="0"/>
            </a:endParaRPr>
          </a:p>
          <a:p>
            <a:pPr lvl="0"/>
            <a:r>
              <a:rPr lang="zh-CN" altLang="zh-CN" sz="1400" dirty="0" smtClean="0">
                <a:latin typeface="华文楷体" panose="02010600040101010101" pitchFamily="2" charset="-122"/>
                <a:ea typeface="华文楷体" panose="02010600040101010101" pitchFamily="2" charset="-122"/>
                <a:cs typeface="Times New Roman" pitchFamily="18" charset="0"/>
              </a:rPr>
              <a:t>例</a:t>
            </a:r>
            <a:r>
              <a:rPr lang="zh-CN" altLang="zh-CN" sz="1400" dirty="0">
                <a:latin typeface="华文楷体" panose="02010600040101010101" pitchFamily="2" charset="-122"/>
                <a:ea typeface="华文楷体" panose="02010600040101010101" pitchFamily="2" charset="-122"/>
                <a:cs typeface="Times New Roman" pitchFamily="18" charset="0"/>
              </a:rPr>
              <a:t>：</a:t>
            </a:r>
            <a:r>
              <a:rPr lang="en-US" altLang="zh-CN" sz="1400" dirty="0">
                <a:latin typeface="华文楷体" panose="02010600040101010101" pitchFamily="2" charset="-122"/>
                <a:ea typeface="华文楷体" panose="02010600040101010101" pitchFamily="2" charset="-122"/>
                <a:cs typeface="Times New Roman" pitchFamily="18" charset="0"/>
              </a:rPr>
              <a:t>MOVX </a:t>
            </a:r>
            <a:r>
              <a:rPr lang="zh-CN" altLang="en-US" sz="1400" dirty="0">
                <a:latin typeface="华文楷体" panose="02010600040101010101" pitchFamily="2" charset="-122"/>
                <a:ea typeface="华文楷体" panose="02010600040101010101" pitchFamily="2" charset="-122"/>
                <a:cs typeface="Times New Roman" pitchFamily="18" charset="0"/>
              </a:rPr>
              <a:t>类指令</a:t>
            </a:r>
            <a:endParaRPr lang="zh-CN" altLang="en-US" sz="3600" dirty="0">
              <a:latin typeface="华文楷体" panose="02010600040101010101" pitchFamily="2" charset="-122"/>
              <a:ea typeface="华文楷体" panose="02010600040101010101" pitchFamily="2" charset="-122"/>
              <a:cs typeface="宋体" pitchFamily="2" charset="-122"/>
            </a:endParaRPr>
          </a:p>
        </p:txBody>
      </p:sp>
      <p:sp>
        <p:nvSpPr>
          <p:cNvPr id="426" name="椭圆 425"/>
          <p:cNvSpPr/>
          <p:nvPr/>
        </p:nvSpPr>
        <p:spPr>
          <a:xfrm>
            <a:off x="2326157" y="3003639"/>
            <a:ext cx="5172963" cy="969891"/>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5552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par>
                                <p:cTn id="11" presetID="10" presetClass="exit" presetSubtype="0" fill="hold" grpId="1" nodeType="withEffect">
                                  <p:stCondLst>
                                    <p:cond delay="0"/>
                                  </p:stCondLst>
                                  <p:childTnLst>
                                    <p:animEffect transition="out" filter="fade">
                                      <p:cBhvr>
                                        <p:cTn id="12" dur="500"/>
                                        <p:tgtEl>
                                          <p:spTgt spid="464"/>
                                        </p:tgtEl>
                                      </p:cBhvr>
                                    </p:animEffect>
                                    <p:set>
                                      <p:cBhvr>
                                        <p:cTn id="13" dur="1" fill="hold">
                                          <p:stCondLst>
                                            <p:cond delay="499"/>
                                          </p:stCondLst>
                                        </p:cTn>
                                        <p:tgtEl>
                                          <p:spTgt spid="464"/>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46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62"/>
                                        </p:tgtEl>
                                        <p:attrNameLst>
                                          <p:attrName>style.visibility</p:attrName>
                                        </p:attrNameLst>
                                      </p:cBhvr>
                                      <p:to>
                                        <p:strVal val="visible"/>
                                      </p:to>
                                    </p:set>
                                  </p:childTnLst>
                                </p:cTn>
                              </p:par>
                              <p:par>
                                <p:cTn id="22" presetID="10" presetClass="exit" presetSubtype="0" fill="hold" grpId="1" nodeType="withEffect">
                                  <p:stCondLst>
                                    <p:cond delay="0"/>
                                  </p:stCondLst>
                                  <p:childTnLst>
                                    <p:animEffect transition="out" filter="fade">
                                      <p:cBhvr>
                                        <p:cTn id="23" dur="500"/>
                                        <p:tgtEl>
                                          <p:spTgt spid="461"/>
                                        </p:tgtEl>
                                      </p:cBhvr>
                                    </p:animEffect>
                                    <p:set>
                                      <p:cBhvr>
                                        <p:cTn id="24" dur="1" fill="hold">
                                          <p:stCondLst>
                                            <p:cond delay="499"/>
                                          </p:stCondLst>
                                        </p:cTn>
                                        <p:tgtEl>
                                          <p:spTgt spid="46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6"/>
                                        </p:tgtEl>
                                        <p:attrNameLst>
                                          <p:attrName>style.visibility</p:attrName>
                                        </p:attrNameLst>
                                      </p:cBhvr>
                                      <p:to>
                                        <p:strVal val="visible"/>
                                      </p:to>
                                    </p:set>
                                  </p:childTnLst>
                                </p:cTn>
                              </p:par>
                              <p:par>
                                <p:cTn id="29" presetID="10" presetClass="exit" presetSubtype="0" fill="hold" grpId="1" nodeType="withEffect">
                                  <p:stCondLst>
                                    <p:cond delay="0"/>
                                  </p:stCondLst>
                                  <p:childTnLst>
                                    <p:animEffect transition="out" filter="fade">
                                      <p:cBhvr>
                                        <p:cTn id="30" dur="500"/>
                                        <p:tgtEl>
                                          <p:spTgt spid="462"/>
                                        </p:tgtEl>
                                      </p:cBhvr>
                                    </p:animEffect>
                                    <p:set>
                                      <p:cBhvr>
                                        <p:cTn id="31" dur="1" fill="hold">
                                          <p:stCondLst>
                                            <p:cond delay="499"/>
                                          </p:stCondLst>
                                        </p:cTn>
                                        <p:tgtEl>
                                          <p:spTgt spid="4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6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6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26"/>
                                        </p:tgtEl>
                                        <p:attrNameLst>
                                          <p:attrName>style.visibility</p:attrName>
                                        </p:attrNameLst>
                                      </p:cBhvr>
                                      <p:to>
                                        <p:strVal val="visible"/>
                                      </p:to>
                                    </p:set>
                                  </p:childTnLst>
                                </p:cTn>
                              </p:par>
                              <p:par>
                                <p:cTn id="40" presetID="10" presetClass="exit" presetSubtype="0" fill="hold" grpId="1" nodeType="withEffect">
                                  <p:stCondLst>
                                    <p:cond delay="0"/>
                                  </p:stCondLst>
                                  <p:childTnLst>
                                    <p:animEffect transition="out" filter="fade">
                                      <p:cBhvr>
                                        <p:cTn id="41" dur="500"/>
                                        <p:tgtEl>
                                          <p:spTgt spid="426"/>
                                        </p:tgtEl>
                                      </p:cBhvr>
                                    </p:animEffect>
                                    <p:set>
                                      <p:cBhvr>
                                        <p:cTn id="42" dur="1" fill="hold">
                                          <p:stCondLst>
                                            <p:cond delay="499"/>
                                          </p:stCondLst>
                                        </p:cTn>
                                        <p:tgtEl>
                                          <p:spTgt spid="4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p:bldP spid="461" grpId="0" animBg="1"/>
      <p:bldP spid="461" grpId="1" animBg="1"/>
      <p:bldP spid="462" grpId="0" animBg="1"/>
      <p:bldP spid="462" grpId="1" animBg="1"/>
      <p:bldP spid="463" grpId="0" animBg="1"/>
      <p:bldP spid="464" grpId="0" animBg="1"/>
      <p:bldP spid="464" grpId="1" animBg="1"/>
      <p:bldP spid="465" grpId="0"/>
      <p:bldP spid="466" grpId="0"/>
      <p:bldP spid="467" grpId="0"/>
      <p:bldP spid="426" grpId="0" animBg="1"/>
      <p:bldP spid="4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5791200"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827584" y="1059582"/>
            <a:ext cx="7632848" cy="1077218"/>
          </a:xfrm>
          <a:prstGeom prst="rect">
            <a:avLst/>
          </a:prstGeom>
        </p:spPr>
        <p:txBody>
          <a:bodyPr wrap="square">
            <a:spAutoFit/>
          </a:bodyPr>
          <a:lstStyle/>
          <a:p>
            <a:pPr marL="285750" indent="-285750">
              <a:buFont typeface="Arial" panose="020B0604020202020204" pitchFamily="34" charset="0"/>
              <a:buChar char="•"/>
            </a:pPr>
            <a:r>
              <a:rPr lang="en-US" altLang="zh-CN" sz="1600" dirty="0">
                <a:latin typeface="华文楷体" panose="02010600040101010101" pitchFamily="2" charset="-122"/>
                <a:ea typeface="华文楷体" panose="02010600040101010101" pitchFamily="2" charset="-122"/>
              </a:rPr>
              <a:t>MCS-51</a:t>
            </a:r>
            <a:r>
              <a:rPr lang="zh-CN" altLang="zh-CN" sz="1600" dirty="0">
                <a:latin typeface="华文楷体" panose="02010600040101010101" pitchFamily="2" charset="-122"/>
                <a:ea typeface="华文楷体" panose="02010600040101010101" pitchFamily="2" charset="-122"/>
              </a:rPr>
              <a:t>单片机在物理结构上有</a:t>
            </a:r>
            <a:r>
              <a:rPr lang="en-US" altLang="zh-CN" sz="1600" dirty="0">
                <a:latin typeface="华文楷体" panose="02010600040101010101" pitchFamily="2" charset="-122"/>
                <a:ea typeface="华文楷体" panose="02010600040101010101" pitchFamily="2" charset="-122"/>
              </a:rPr>
              <a:t>4</a:t>
            </a:r>
            <a:r>
              <a:rPr lang="zh-CN" altLang="zh-CN" sz="1600" dirty="0">
                <a:latin typeface="华文楷体" panose="02010600040101010101" pitchFamily="2" charset="-122"/>
                <a:ea typeface="华文楷体" panose="02010600040101010101" pitchFamily="2" charset="-122"/>
              </a:rPr>
              <a:t>个存储空间：片内程序存储器、片外程序存储器、片内数据存储器和片外数据存储器。</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从逻辑结构看，即从用户使用的角度看，由于片外程序存储器和片内程序存储器是统一编址的，所以</a:t>
            </a:r>
            <a:r>
              <a:rPr lang="en-US" altLang="zh-CN" sz="1600" dirty="0">
                <a:latin typeface="华文楷体" panose="02010600040101010101" pitchFamily="2" charset="-122"/>
                <a:ea typeface="华文楷体" panose="02010600040101010101" pitchFamily="2" charset="-122"/>
              </a:rPr>
              <a:t>80C51</a:t>
            </a:r>
            <a:r>
              <a:rPr lang="zh-CN" altLang="zh-CN" sz="1600" dirty="0">
                <a:latin typeface="华文楷体" panose="02010600040101010101" pitchFamily="2" charset="-122"/>
                <a:ea typeface="华文楷体" panose="02010600040101010101" pitchFamily="2" charset="-122"/>
              </a:rPr>
              <a:t>系列单片机的存储空间有</a:t>
            </a:r>
            <a:r>
              <a:rPr lang="en-US" altLang="zh-CN" sz="1600" dirty="0">
                <a:latin typeface="华文楷体" panose="02010600040101010101" pitchFamily="2" charset="-122"/>
                <a:ea typeface="华文楷体" panose="02010600040101010101" pitchFamily="2" charset="-122"/>
              </a:rPr>
              <a:t>3</a:t>
            </a:r>
            <a:r>
              <a:rPr lang="zh-CN" altLang="zh-CN" sz="1600" dirty="0">
                <a:latin typeface="华文楷体" panose="02010600040101010101" pitchFamily="2" charset="-122"/>
                <a:ea typeface="华文楷体" panose="02010600040101010101" pitchFamily="2" charset="-122"/>
              </a:rPr>
              <a:t>个</a:t>
            </a:r>
            <a:r>
              <a:rPr lang="zh-CN" altLang="en-US" sz="1600" dirty="0">
                <a:latin typeface="华文楷体" panose="02010600040101010101" pitchFamily="2" charset="-122"/>
                <a:ea typeface="华文楷体" panose="02010600040101010101" pitchFamily="2" charset="-122"/>
              </a:rPr>
              <a:t>。</a:t>
            </a:r>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AutoShape 70"/>
          <p:cNvSpPr>
            <a:spLocks noChangeAspect="1" noChangeArrowheads="1"/>
          </p:cNvSpPr>
          <p:nvPr/>
        </p:nvSpPr>
        <p:spPr bwMode="auto">
          <a:xfrm>
            <a:off x="1496172" y="1832632"/>
            <a:ext cx="5956148" cy="2905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AutoShape 1148"/>
          <p:cNvSpPr>
            <a:spLocks noChangeShapeType="1"/>
          </p:cNvSpPr>
          <p:nvPr/>
        </p:nvSpPr>
        <p:spPr bwMode="auto">
          <a:xfrm>
            <a:off x="4658457" y="3623847"/>
            <a:ext cx="894528" cy="70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1" name="Group 1151"/>
          <p:cNvGrpSpPr>
            <a:grpSpLocks/>
          </p:cNvGrpSpPr>
          <p:nvPr/>
        </p:nvGrpSpPr>
        <p:grpSpPr bwMode="auto">
          <a:xfrm>
            <a:off x="4239919" y="2644539"/>
            <a:ext cx="484531" cy="1597004"/>
            <a:chOff x="6048" y="10959"/>
            <a:chExt cx="676" cy="2765"/>
          </a:xfrm>
        </p:grpSpPr>
        <p:sp>
          <p:nvSpPr>
            <p:cNvPr id="105" name="Rectangle 1152"/>
            <p:cNvSpPr>
              <a:spLocks noChangeArrowheads="1"/>
            </p:cNvSpPr>
            <p:nvPr/>
          </p:nvSpPr>
          <p:spPr bwMode="auto">
            <a:xfrm>
              <a:off x="6048" y="12569"/>
              <a:ext cx="644"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7FH</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6" name="Rectangle 1153"/>
            <p:cNvSpPr>
              <a:spLocks noChangeArrowheads="1"/>
            </p:cNvSpPr>
            <p:nvPr/>
          </p:nvSpPr>
          <p:spPr bwMode="auto">
            <a:xfrm>
              <a:off x="6070" y="13281"/>
              <a:ext cx="644"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00H</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7" name="Rectangle 1154"/>
            <p:cNvSpPr>
              <a:spLocks noChangeArrowheads="1"/>
            </p:cNvSpPr>
            <p:nvPr/>
          </p:nvSpPr>
          <p:spPr bwMode="auto">
            <a:xfrm>
              <a:off x="6058" y="12248"/>
              <a:ext cx="644"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80H</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8" name="Rectangle 1155"/>
            <p:cNvSpPr>
              <a:spLocks noChangeArrowheads="1"/>
            </p:cNvSpPr>
            <p:nvPr/>
          </p:nvSpPr>
          <p:spPr bwMode="auto">
            <a:xfrm>
              <a:off x="6080" y="10959"/>
              <a:ext cx="644"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FFH</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03" name="Rectangle 1156"/>
          <p:cNvSpPr>
            <a:spLocks noChangeArrowheads="1"/>
          </p:cNvSpPr>
          <p:nvPr/>
        </p:nvSpPr>
        <p:spPr bwMode="auto">
          <a:xfrm>
            <a:off x="4658508" y="2740417"/>
            <a:ext cx="894520" cy="15011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特殊功能</a:t>
            </a:r>
            <a:endParaRPr kumimoji="0" lang="zh-CN"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寄存器</a:t>
            </a:r>
            <a:endParaRPr kumimoji="0" lang="zh-CN"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SFR</a:t>
            </a:r>
            <a:r>
              <a:rPr kumimoji="0" lang="zh-CN" altLang="en-US"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区）</a:t>
            </a:r>
            <a:endParaRPr kumimoji="0" lang="zh-CN" altLang="en-US"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a:t>
            </a:r>
            <a:r>
              <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RAM</a:t>
            </a:r>
            <a:endParaRPr kumimoji="0" lang="en-US"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90" name="Group 1162"/>
          <p:cNvGrpSpPr>
            <a:grpSpLocks/>
          </p:cNvGrpSpPr>
          <p:nvPr/>
        </p:nvGrpSpPr>
        <p:grpSpPr bwMode="auto">
          <a:xfrm>
            <a:off x="4255688" y="4295518"/>
            <a:ext cx="1394820" cy="436239"/>
            <a:chOff x="6070" y="13810"/>
            <a:chExt cx="1946" cy="687"/>
          </a:xfrm>
        </p:grpSpPr>
        <p:sp>
          <p:nvSpPr>
            <p:cNvPr id="91" name="Rectangle 1163"/>
            <p:cNvSpPr>
              <a:spLocks noChangeArrowheads="1"/>
            </p:cNvSpPr>
            <p:nvPr/>
          </p:nvSpPr>
          <p:spPr bwMode="auto">
            <a:xfrm>
              <a:off x="6070" y="14078"/>
              <a:ext cx="1946" cy="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b</a:t>
              </a:r>
              <a:r>
                <a:rPr kumimoji="0" lang="zh-CN" altLang="en-US"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）内部数据存储器</a:t>
              </a: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2" name="AutoShape 1164"/>
            <p:cNvSpPr>
              <a:spLocks/>
            </p:cNvSpPr>
            <p:nvPr/>
          </p:nvSpPr>
          <p:spPr bwMode="auto">
            <a:xfrm rot="5400000">
              <a:off x="6937" y="13179"/>
              <a:ext cx="280" cy="1542"/>
            </a:xfrm>
            <a:prstGeom prst="rightBrace">
              <a:avLst>
                <a:gd name="adj1" fmla="val 4589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3" name="Rectangle 1167"/>
          <p:cNvSpPr>
            <a:spLocks noChangeArrowheads="1"/>
          </p:cNvSpPr>
          <p:nvPr/>
        </p:nvSpPr>
        <p:spPr bwMode="auto">
          <a:xfrm>
            <a:off x="5725005" y="3960077"/>
            <a:ext cx="646510" cy="2686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0000H</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4" name="Rectangle 1168"/>
          <p:cNvSpPr>
            <a:spLocks noChangeArrowheads="1"/>
          </p:cNvSpPr>
          <p:nvPr/>
        </p:nvSpPr>
        <p:spPr bwMode="auto">
          <a:xfrm>
            <a:off x="5725005" y="2074634"/>
            <a:ext cx="646510" cy="2686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FFFFH</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5" name="Rectangle 1169"/>
          <p:cNvSpPr>
            <a:spLocks noChangeArrowheads="1"/>
          </p:cNvSpPr>
          <p:nvPr/>
        </p:nvSpPr>
        <p:spPr bwMode="auto">
          <a:xfrm>
            <a:off x="6302707" y="2143854"/>
            <a:ext cx="947545" cy="20626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AutoShape 1170"/>
          <p:cNvSpPr>
            <a:spLocks/>
          </p:cNvSpPr>
          <p:nvPr/>
        </p:nvSpPr>
        <p:spPr bwMode="auto">
          <a:xfrm rot="5400000">
            <a:off x="6683763" y="3860345"/>
            <a:ext cx="185433" cy="947545"/>
          </a:xfrm>
          <a:prstGeom prst="rightBrace">
            <a:avLst>
              <a:gd name="adj1" fmla="val 37728"/>
              <a:gd name="adj2" fmla="val 5075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1171"/>
          <p:cNvSpPr>
            <a:spLocks noChangeArrowheads="1"/>
          </p:cNvSpPr>
          <p:nvPr/>
        </p:nvSpPr>
        <p:spPr bwMode="auto">
          <a:xfrm>
            <a:off x="6054988" y="4463367"/>
            <a:ext cx="1469340" cy="2686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c</a:t>
            </a:r>
            <a:r>
              <a:rPr kumimoji="0" lang="zh-CN" altLang="en-US"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）外部数据存储器</a:t>
            </a: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1" name="AutoShape 1173"/>
          <p:cNvSpPr>
            <a:spLocks noChangeShapeType="1"/>
          </p:cNvSpPr>
          <p:nvPr/>
        </p:nvSpPr>
        <p:spPr bwMode="auto">
          <a:xfrm>
            <a:off x="4658457" y="3623847"/>
            <a:ext cx="894528" cy="7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1174"/>
          <p:cNvSpPr>
            <a:spLocks noChangeArrowheads="1"/>
          </p:cNvSpPr>
          <p:nvPr/>
        </p:nvSpPr>
        <p:spPr bwMode="auto">
          <a:xfrm>
            <a:off x="3009111" y="4107152"/>
            <a:ext cx="554777" cy="2934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000H</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109" name="组合 33987"/>
          <p:cNvGrpSpPr>
            <a:grpSpLocks/>
          </p:cNvGrpSpPr>
          <p:nvPr/>
        </p:nvGrpSpPr>
        <p:grpSpPr bwMode="auto">
          <a:xfrm>
            <a:off x="2229597" y="4375807"/>
            <a:ext cx="1820863" cy="382588"/>
            <a:chOff x="2956" y="13744"/>
            <a:chExt cx="2868" cy="603"/>
          </a:xfrm>
        </p:grpSpPr>
        <p:sp>
          <p:nvSpPr>
            <p:cNvPr id="110" name="Rectangle 2155"/>
            <p:cNvSpPr>
              <a:spLocks noChangeArrowheads="1"/>
            </p:cNvSpPr>
            <p:nvPr/>
          </p:nvSpPr>
          <p:spPr bwMode="auto">
            <a:xfrm>
              <a:off x="3584" y="13906"/>
              <a:ext cx="1776" cy="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a:t>
              </a:r>
              <a:r>
                <a:rPr kumimoji="0" lang="zh-CN" altLang="en-US"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）程序存储器</a:t>
              </a: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1" name="AutoShape 2156"/>
            <p:cNvSpPr>
              <a:spLocks/>
            </p:cNvSpPr>
            <p:nvPr/>
          </p:nvSpPr>
          <p:spPr bwMode="auto">
            <a:xfrm rot="5400000">
              <a:off x="4254" y="12446"/>
              <a:ext cx="272" cy="2868"/>
            </a:xfrm>
            <a:prstGeom prst="rightBrace">
              <a:avLst>
                <a:gd name="adj1" fmla="val 8786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5" name="Rectangle 2159"/>
          <p:cNvSpPr>
            <a:spLocks noChangeArrowheads="1"/>
          </p:cNvSpPr>
          <p:nvPr/>
        </p:nvSpPr>
        <p:spPr bwMode="auto">
          <a:xfrm>
            <a:off x="2250235" y="3275633"/>
            <a:ext cx="650933" cy="240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1000H</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6" name="Rectangle 2160"/>
          <p:cNvSpPr>
            <a:spLocks noChangeArrowheads="1"/>
          </p:cNvSpPr>
          <p:nvPr/>
        </p:nvSpPr>
        <p:spPr bwMode="auto">
          <a:xfrm>
            <a:off x="2266075" y="2143854"/>
            <a:ext cx="564609" cy="240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FFFFH</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7" name="Rectangle 2161"/>
          <p:cNvSpPr>
            <a:spLocks noChangeArrowheads="1"/>
          </p:cNvSpPr>
          <p:nvPr/>
        </p:nvSpPr>
        <p:spPr bwMode="auto">
          <a:xfrm>
            <a:off x="2853649" y="2200102"/>
            <a:ext cx="810084" cy="130052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外部</a:t>
            </a:r>
            <a:endParaRPr kumimoji="0" lang="zh-CN"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4" name="AutoShape 2162"/>
          <p:cNvSpPr>
            <a:spLocks/>
          </p:cNvSpPr>
          <p:nvPr/>
        </p:nvSpPr>
        <p:spPr bwMode="auto">
          <a:xfrm rot="5400000">
            <a:off x="3058557" y="3144192"/>
            <a:ext cx="208515" cy="1057741"/>
          </a:xfrm>
          <a:prstGeom prst="leftBrace">
            <a:avLst>
              <a:gd name="adj1" fmla="val 3780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Rectangle 2164"/>
          <p:cNvSpPr>
            <a:spLocks noChangeArrowheads="1"/>
          </p:cNvSpPr>
          <p:nvPr/>
        </p:nvSpPr>
        <p:spPr bwMode="auto">
          <a:xfrm>
            <a:off x="1759697" y="3721757"/>
            <a:ext cx="491629" cy="2935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FFFH</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0" name="Rectangle 2165"/>
          <p:cNvSpPr>
            <a:spLocks noChangeArrowheads="1"/>
          </p:cNvSpPr>
          <p:nvPr/>
        </p:nvSpPr>
        <p:spPr bwMode="auto">
          <a:xfrm>
            <a:off x="2251326" y="3818956"/>
            <a:ext cx="633909" cy="5107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a:t>
            </a:r>
            <a:endParaRPr kumimoji="0" lang="zh-CN"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9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EA</a:t>
            </a:r>
            <a:r>
              <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a:t>
            </a: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1" name="Rectangle 2166"/>
          <p:cNvSpPr>
            <a:spLocks noChangeArrowheads="1"/>
          </p:cNvSpPr>
          <p:nvPr/>
        </p:nvSpPr>
        <p:spPr bwMode="auto">
          <a:xfrm>
            <a:off x="1759697" y="4131517"/>
            <a:ext cx="491629" cy="2935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000H</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3" name="Rectangle 2168"/>
          <p:cNvSpPr>
            <a:spLocks noChangeArrowheads="1"/>
          </p:cNvSpPr>
          <p:nvPr/>
        </p:nvSpPr>
        <p:spPr bwMode="auto">
          <a:xfrm>
            <a:off x="3000251" y="3721757"/>
            <a:ext cx="491629" cy="2935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FFFH</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4" name="Rectangle 2169"/>
          <p:cNvSpPr>
            <a:spLocks noChangeArrowheads="1"/>
          </p:cNvSpPr>
          <p:nvPr/>
        </p:nvSpPr>
        <p:spPr bwMode="auto">
          <a:xfrm>
            <a:off x="3438776" y="3818963"/>
            <a:ext cx="633909" cy="5108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外部</a:t>
            </a:r>
            <a:endParaRPr kumimoji="0" lang="zh-CN"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9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EA</a:t>
            </a:r>
            <a:r>
              <a:rPr kumimoji="0" lang="en-US" altLang="zh-CN"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=0</a:t>
            </a:r>
            <a:r>
              <a:rPr kumimoji="0" lang="zh-CN" altLang="en-US" sz="9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9" name="Rectangle 111"/>
          <p:cNvSpPr>
            <a:spLocks noChangeArrowheads="1"/>
          </p:cNvSpPr>
          <p:nvPr/>
        </p:nvSpPr>
        <p:spPr bwMode="auto">
          <a:xfrm>
            <a:off x="0" y="3362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0" name="椭圆形标注 129"/>
          <p:cNvSpPr/>
          <p:nvPr/>
        </p:nvSpPr>
        <p:spPr>
          <a:xfrm>
            <a:off x="683568" y="4295518"/>
            <a:ext cx="934652" cy="469739"/>
          </a:xfrm>
          <a:prstGeom prst="wedgeEllipseCallout">
            <a:avLst>
              <a:gd name="adj1" fmla="val 71582"/>
              <a:gd name="adj2" fmla="val -5745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600" dirty="0">
                <a:latin typeface="华文楷体" panose="02010600040101010101" pitchFamily="2" charset="-122"/>
                <a:ea typeface="华文楷体" panose="02010600040101010101" pitchFamily="2" charset="-122"/>
              </a:rPr>
              <a:t>地址</a:t>
            </a:r>
          </a:p>
        </p:txBody>
      </p:sp>
      <p:cxnSp>
        <p:nvCxnSpPr>
          <p:cNvPr id="190" name="直接连接符 189"/>
          <p:cNvCxnSpPr/>
          <p:nvPr/>
        </p:nvCxnSpPr>
        <p:spPr>
          <a:xfrm>
            <a:off x="2251326" y="4187424"/>
            <a:ext cx="63390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33" name="表格 132"/>
          <p:cNvGraphicFramePr>
            <a:graphicFrameLocks noGrp="1"/>
          </p:cNvGraphicFramePr>
          <p:nvPr>
            <p:extLst>
              <p:ext uri="{D42A27DB-BD31-4B8C-83A1-F6EECF244321}">
                <p14:modId xmlns:p14="http://schemas.microsoft.com/office/powerpoint/2010/main" val="1834736192"/>
              </p:ext>
            </p:extLst>
          </p:nvPr>
        </p:nvGraphicFramePr>
        <p:xfrm>
          <a:off x="525754" y="3179785"/>
          <a:ext cx="1666240" cy="365760"/>
        </p:xfrm>
        <a:graphic>
          <a:graphicData uri="http://schemas.openxmlformats.org/drawingml/2006/table">
            <a:tbl>
              <a:tblPr firstRow="1" bandRow="1">
                <a:tableStyleId>{5DA37D80-6434-44D0-A028-1B22A696006F}</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0">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 xmlns:a16="http://schemas.microsoft.com/office/drawing/2014/main" val="10000"/>
                  </a:ext>
                </a:extLst>
              </a:tr>
            </a:tbl>
          </a:graphicData>
        </a:graphic>
      </p:graphicFrame>
      <p:cxnSp>
        <p:nvCxnSpPr>
          <p:cNvPr id="135" name="直接连接符 134"/>
          <p:cNvCxnSpPr/>
          <p:nvPr/>
        </p:nvCxnSpPr>
        <p:spPr>
          <a:xfrm flipH="1">
            <a:off x="2560170" y="4206474"/>
            <a:ext cx="0" cy="10800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58355" y="2289665"/>
            <a:ext cx="2682677" cy="307777"/>
          </a:xfrm>
          <a:prstGeom prst="rect">
            <a:avLst/>
          </a:prstGeom>
        </p:spPr>
        <p:txBody>
          <a:bodyPr wrap="square">
            <a:spAutoFit/>
          </a:bodyPr>
          <a:lstStyle/>
          <a:p>
            <a:r>
              <a:rPr lang="en-US" altLang="zh-CN" sz="1400" dirty="0">
                <a:latin typeface="华文楷体" panose="02010600040101010101" pitchFamily="2" charset="-122"/>
                <a:ea typeface="华文楷体" panose="02010600040101010101" pitchFamily="2" charset="-122"/>
              </a:rPr>
              <a:t>FFFFH=65535  </a:t>
            </a:r>
            <a:r>
              <a:rPr lang="zh-CN" altLang="en-US" sz="1400" dirty="0">
                <a:latin typeface="华文楷体" panose="02010600040101010101" pitchFamily="2" charset="-122"/>
                <a:ea typeface="华文楷体" panose="02010600040101010101" pitchFamily="2" charset="-122"/>
              </a:rPr>
              <a:t>有</a:t>
            </a:r>
            <a:r>
              <a:rPr lang="en-US" altLang="zh-CN" sz="1400" dirty="0">
                <a:latin typeface="华文楷体" panose="02010600040101010101" pitchFamily="2" charset="-122"/>
                <a:ea typeface="华文楷体" panose="02010600040101010101" pitchFamily="2" charset="-122"/>
              </a:rPr>
              <a:t>65536</a:t>
            </a:r>
            <a:r>
              <a:rPr lang="zh-CN" altLang="en-US" sz="1400" dirty="0">
                <a:latin typeface="华文楷体" panose="02010600040101010101" pitchFamily="2" charset="-122"/>
                <a:ea typeface="华文楷体" panose="02010600040101010101" pitchFamily="2" charset="-122"/>
              </a:rPr>
              <a:t>个</a:t>
            </a:r>
            <a:r>
              <a:rPr lang="zh-CN" altLang="en-US" sz="1400" dirty="0" smtClean="0">
                <a:latin typeface="华文楷体" panose="02010600040101010101" pitchFamily="2" charset="-122"/>
                <a:ea typeface="华文楷体" panose="02010600040101010101" pitchFamily="2" charset="-122"/>
              </a:rPr>
              <a:t>字节</a:t>
            </a:r>
            <a:endParaRPr lang="en-US" altLang="zh-CN" sz="1400" dirty="0">
              <a:latin typeface="华文楷体" panose="02010600040101010101" pitchFamily="2" charset="-122"/>
              <a:ea typeface="华文楷体" panose="02010600040101010101" pitchFamily="2" charset="-122"/>
            </a:endParaRPr>
          </a:p>
        </p:txBody>
      </p:sp>
      <p:sp>
        <p:nvSpPr>
          <p:cNvPr id="191" name="椭圆形标注 190"/>
          <p:cNvSpPr/>
          <p:nvPr/>
        </p:nvSpPr>
        <p:spPr>
          <a:xfrm>
            <a:off x="58355" y="3725207"/>
            <a:ext cx="911766" cy="469739"/>
          </a:xfrm>
          <a:prstGeom prst="wedgeEllipseCallout">
            <a:avLst>
              <a:gd name="adj1" fmla="val 57255"/>
              <a:gd name="adj2" fmla="val -8063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dirty="0">
                <a:latin typeface="华文楷体" panose="02010600040101010101" pitchFamily="2" charset="-122"/>
                <a:ea typeface="华文楷体" panose="02010600040101010101" pitchFamily="2" charset="-122"/>
              </a:rPr>
              <a:t>程序代码</a:t>
            </a:r>
          </a:p>
        </p:txBody>
      </p:sp>
      <p:sp>
        <p:nvSpPr>
          <p:cNvPr id="59" name="矩形 58"/>
          <p:cNvSpPr/>
          <p:nvPr/>
        </p:nvSpPr>
        <p:spPr>
          <a:xfrm>
            <a:off x="2294791" y="4731757"/>
            <a:ext cx="5157529" cy="307777"/>
          </a:xfrm>
          <a:prstGeom prst="rect">
            <a:avLst/>
          </a:prstGeom>
        </p:spPr>
        <p:txBody>
          <a:bodyPr wrap="square">
            <a:spAutoFit/>
          </a:bodyPr>
          <a:lstStyle/>
          <a:p>
            <a:r>
              <a:rPr lang="en-US" altLang="zh-CN" sz="1400" dirty="0">
                <a:latin typeface="华文楷体" panose="02010600040101010101" pitchFamily="2" charset="-122"/>
                <a:ea typeface="华文楷体" panose="02010600040101010101" pitchFamily="2" charset="-122"/>
              </a:rPr>
              <a:t>       MOVC                                MOV                                 MOVX     </a:t>
            </a:r>
          </a:p>
        </p:txBody>
      </p:sp>
      <p:sp>
        <p:nvSpPr>
          <p:cNvPr id="60" name="矩形 59"/>
          <p:cNvSpPr/>
          <p:nvPr/>
        </p:nvSpPr>
        <p:spPr>
          <a:xfrm>
            <a:off x="3596691" y="2207459"/>
            <a:ext cx="622247" cy="307777"/>
          </a:xfrm>
          <a:prstGeom prst="rect">
            <a:avLst/>
          </a:prstGeom>
        </p:spPr>
        <p:txBody>
          <a:bodyPr wrap="square">
            <a:spAutoFit/>
          </a:bodyPr>
          <a:lstStyle/>
          <a:p>
            <a:r>
              <a:rPr lang="en-US" altLang="zh-CN" sz="1400" dirty="0">
                <a:latin typeface="华文楷体" panose="02010600040101010101" pitchFamily="2" charset="-122"/>
                <a:ea typeface="华文楷体" panose="02010600040101010101" pitchFamily="2" charset="-122"/>
              </a:rPr>
              <a:t>60K</a:t>
            </a:r>
          </a:p>
        </p:txBody>
      </p:sp>
      <p:sp>
        <p:nvSpPr>
          <p:cNvPr id="62" name="矩形 61"/>
          <p:cNvSpPr/>
          <p:nvPr/>
        </p:nvSpPr>
        <p:spPr>
          <a:xfrm>
            <a:off x="7250251" y="2184824"/>
            <a:ext cx="622247" cy="307777"/>
          </a:xfrm>
          <a:prstGeom prst="rect">
            <a:avLst/>
          </a:prstGeom>
        </p:spPr>
        <p:txBody>
          <a:bodyPr wrap="square">
            <a:spAutoFit/>
          </a:bodyPr>
          <a:lstStyle/>
          <a:p>
            <a:r>
              <a:rPr lang="en-US" altLang="zh-CN" sz="1400" dirty="0">
                <a:latin typeface="华文楷体" panose="02010600040101010101" pitchFamily="2" charset="-122"/>
                <a:ea typeface="华文楷体" panose="02010600040101010101" pitchFamily="2" charset="-122"/>
              </a:rPr>
              <a:t>64K</a:t>
            </a:r>
          </a:p>
        </p:txBody>
      </p:sp>
      <p:sp>
        <p:nvSpPr>
          <p:cNvPr id="8" name="矩形 7"/>
          <p:cNvSpPr/>
          <p:nvPr/>
        </p:nvSpPr>
        <p:spPr>
          <a:xfrm>
            <a:off x="62798" y="2585146"/>
            <a:ext cx="2678234" cy="523220"/>
          </a:xfrm>
          <a:prstGeom prst="rect">
            <a:avLst/>
          </a:prstGeom>
        </p:spPr>
        <p:txBody>
          <a:bodyPr wrap="square">
            <a:spAutoFit/>
          </a:bodyPr>
          <a:lstStyle/>
          <a:p>
            <a:r>
              <a:rPr lang="en-US" altLang="zh-CN" sz="1400" dirty="0">
                <a:latin typeface="华文楷体" panose="02010600040101010101" pitchFamily="2" charset="-122"/>
                <a:ea typeface="华文楷体" panose="02010600040101010101" pitchFamily="2" charset="-122"/>
              </a:rPr>
              <a:t>FFFH=4095 </a:t>
            </a:r>
            <a:r>
              <a:rPr lang="en-US" altLang="zh-CN" sz="1400" dirty="0">
                <a:latin typeface="宋体"/>
                <a:ea typeface="宋体"/>
              </a:rPr>
              <a:t>≈</a:t>
            </a:r>
            <a:r>
              <a:rPr lang="en-US" altLang="zh-CN" sz="1400" dirty="0">
                <a:latin typeface="华文楷体" panose="02010600040101010101" pitchFamily="2" charset="-122"/>
                <a:ea typeface="华文楷体" panose="02010600040101010101" pitchFamily="2" charset="-122"/>
              </a:rPr>
              <a:t>4K  </a:t>
            </a:r>
            <a:r>
              <a:rPr lang="zh-CN" altLang="en-US" sz="1400" dirty="0">
                <a:latin typeface="华文楷体" panose="02010600040101010101" pitchFamily="2" charset="-122"/>
                <a:ea typeface="华文楷体" panose="02010600040101010101" pitchFamily="2" charset="-122"/>
              </a:rPr>
              <a:t>有</a:t>
            </a:r>
            <a:r>
              <a:rPr lang="en-US" altLang="zh-CN" sz="1400" dirty="0">
                <a:latin typeface="华文楷体" panose="02010600040101010101" pitchFamily="2" charset="-122"/>
                <a:ea typeface="华文楷体" panose="02010600040101010101" pitchFamily="2" charset="-122"/>
              </a:rPr>
              <a:t>4096</a:t>
            </a:r>
            <a:r>
              <a:rPr lang="zh-CN" altLang="en-US" sz="1400" dirty="0">
                <a:latin typeface="华文楷体" panose="02010600040101010101" pitchFamily="2" charset="-122"/>
                <a:ea typeface="华文楷体" panose="02010600040101010101" pitchFamily="2" charset="-122"/>
              </a:rPr>
              <a:t>个</a:t>
            </a:r>
            <a:r>
              <a:rPr lang="zh-CN" altLang="en-US" sz="1400" dirty="0" smtClean="0">
                <a:latin typeface="华文楷体" panose="02010600040101010101" pitchFamily="2" charset="-122"/>
                <a:ea typeface="华文楷体" panose="02010600040101010101" pitchFamily="2" charset="-122"/>
              </a:rPr>
              <a:t>字节 </a:t>
            </a:r>
            <a:r>
              <a:rPr lang="en-US" altLang="zh-CN" sz="1400" dirty="0" smtClean="0">
                <a:latin typeface="华文楷体" panose="02010600040101010101" pitchFamily="2" charset="-122"/>
                <a:ea typeface="华文楷体" panose="02010600040101010101" pitchFamily="2" charset="-122"/>
              </a:rPr>
              <a:t>1000H=4096</a:t>
            </a:r>
            <a:endParaRPr lang="en-US" altLang="zh-CN" sz="1400" dirty="0">
              <a:latin typeface="华文楷体" panose="02010600040101010101" pitchFamily="2" charset="-122"/>
              <a:ea typeface="华文楷体" panose="02010600040101010101" pitchFamily="2" charset="-122"/>
            </a:endParaRPr>
          </a:p>
        </p:txBody>
      </p:sp>
      <p:sp>
        <p:nvSpPr>
          <p:cNvPr id="9" name="椭圆 8"/>
          <p:cNvSpPr/>
          <p:nvPr/>
        </p:nvSpPr>
        <p:spPr>
          <a:xfrm>
            <a:off x="2294791" y="3285194"/>
            <a:ext cx="446241" cy="20578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7" name="椭圆 56"/>
          <p:cNvSpPr/>
          <p:nvPr/>
        </p:nvSpPr>
        <p:spPr>
          <a:xfrm>
            <a:off x="2294790" y="2149940"/>
            <a:ext cx="446241" cy="20578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8" name="椭圆 57"/>
          <p:cNvSpPr/>
          <p:nvPr/>
        </p:nvSpPr>
        <p:spPr>
          <a:xfrm>
            <a:off x="4212216" y="3994050"/>
            <a:ext cx="446241" cy="20578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3" name="椭圆 62"/>
          <p:cNvSpPr/>
          <p:nvPr/>
        </p:nvSpPr>
        <p:spPr>
          <a:xfrm>
            <a:off x="4197767" y="3613170"/>
            <a:ext cx="446241" cy="20578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4" name="椭圆 63"/>
          <p:cNvSpPr/>
          <p:nvPr/>
        </p:nvSpPr>
        <p:spPr>
          <a:xfrm>
            <a:off x="5745662" y="3971473"/>
            <a:ext cx="446241" cy="20578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5" name="椭圆 64"/>
          <p:cNvSpPr/>
          <p:nvPr/>
        </p:nvSpPr>
        <p:spPr>
          <a:xfrm>
            <a:off x="5749431" y="2074634"/>
            <a:ext cx="446241" cy="20578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9403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2000" fill="hold"/>
                                        <p:tgtEl>
                                          <p:spTgt spid="120"/>
                                        </p:tgtEl>
                                        <p:attrNameLst>
                                          <p:attrName>fillcolor</p:attrName>
                                        </p:attrNameLst>
                                      </p:cBhvr>
                                      <p:to>
                                        <a:schemeClr val="accent2"/>
                                      </p:to>
                                    </p:animClr>
                                    <p:set>
                                      <p:cBhvr>
                                        <p:cTn id="59" dur="2000" fill="hold"/>
                                        <p:tgtEl>
                                          <p:spTgt spid="120"/>
                                        </p:tgtEl>
                                        <p:attrNameLst>
                                          <p:attrName>fill.type</p:attrName>
                                        </p:attrNameLst>
                                      </p:cBhvr>
                                      <p:to>
                                        <p:strVal val="solid"/>
                                      </p:to>
                                    </p:set>
                                    <p:set>
                                      <p:cBhvr>
                                        <p:cTn id="60" dur="2000" fill="hold"/>
                                        <p:tgtEl>
                                          <p:spTgt spid="120"/>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124"/>
                                        </p:tgtEl>
                                        <p:attrNameLst>
                                          <p:attrName>fillcolor</p:attrName>
                                        </p:attrNameLst>
                                      </p:cBhvr>
                                      <p:to>
                                        <a:srgbClr val="03F3D6"/>
                                      </p:to>
                                    </p:animClr>
                                    <p:set>
                                      <p:cBhvr>
                                        <p:cTn id="65" dur="2000" fill="hold"/>
                                        <p:tgtEl>
                                          <p:spTgt spid="124"/>
                                        </p:tgtEl>
                                        <p:attrNameLst>
                                          <p:attrName>fill.type</p:attrName>
                                        </p:attrNameLst>
                                      </p:cBhvr>
                                      <p:to>
                                        <p:strVal val="solid"/>
                                      </p:to>
                                    </p:set>
                                    <p:set>
                                      <p:cBhvr>
                                        <p:cTn id="66" dur="2000" fill="hold"/>
                                        <p:tgtEl>
                                          <p:spTgt spid="124"/>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2000" fill="hold"/>
                                        <p:tgtEl>
                                          <p:spTgt spid="117"/>
                                        </p:tgtEl>
                                        <p:attrNameLst>
                                          <p:attrName>fillcolor</p:attrName>
                                        </p:attrNameLst>
                                      </p:cBhvr>
                                      <p:to>
                                        <a:srgbClr val="03F3D6"/>
                                      </p:to>
                                    </p:animClr>
                                    <p:set>
                                      <p:cBhvr>
                                        <p:cTn id="69" dur="2000" fill="hold"/>
                                        <p:tgtEl>
                                          <p:spTgt spid="117"/>
                                        </p:tgtEl>
                                        <p:attrNameLst>
                                          <p:attrName>fill.type</p:attrName>
                                        </p:attrNameLst>
                                      </p:cBhvr>
                                      <p:to>
                                        <p:strVal val="solid"/>
                                      </p:to>
                                    </p:set>
                                    <p:set>
                                      <p:cBhvr>
                                        <p:cTn id="70" dur="2000" fill="hold"/>
                                        <p:tgtEl>
                                          <p:spTgt spid="117"/>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2000" fill="hold"/>
                                        <p:tgtEl>
                                          <p:spTgt spid="103"/>
                                        </p:tgtEl>
                                        <p:attrNameLst>
                                          <p:attrName>fillcolor</p:attrName>
                                        </p:attrNameLst>
                                      </p:cBhvr>
                                      <p:to>
                                        <a:srgbClr val="E0F105"/>
                                      </p:to>
                                    </p:animClr>
                                    <p:set>
                                      <p:cBhvr>
                                        <p:cTn id="75" dur="2000" fill="hold"/>
                                        <p:tgtEl>
                                          <p:spTgt spid="103"/>
                                        </p:tgtEl>
                                        <p:attrNameLst>
                                          <p:attrName>fill.type</p:attrName>
                                        </p:attrNameLst>
                                      </p:cBhvr>
                                      <p:to>
                                        <p:strVal val="solid"/>
                                      </p:to>
                                    </p:set>
                                    <p:set>
                                      <p:cBhvr>
                                        <p:cTn id="76" dur="2000" fill="hold"/>
                                        <p:tgtEl>
                                          <p:spTgt spid="103"/>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000" fill="hold"/>
                                        <p:tgtEl>
                                          <p:spTgt spid="85"/>
                                        </p:tgtEl>
                                        <p:attrNameLst>
                                          <p:attrName>fillcolor</p:attrName>
                                        </p:attrNameLst>
                                      </p:cBhvr>
                                      <p:to>
                                        <a:srgbClr val="02DDF4"/>
                                      </p:to>
                                    </p:animClr>
                                    <p:set>
                                      <p:cBhvr>
                                        <p:cTn id="81" dur="2000" fill="hold"/>
                                        <p:tgtEl>
                                          <p:spTgt spid="85"/>
                                        </p:tgtEl>
                                        <p:attrNameLst>
                                          <p:attrName>fill.type</p:attrName>
                                        </p:attrNameLst>
                                      </p:cBhvr>
                                      <p:to>
                                        <p:strVal val="solid"/>
                                      </p:to>
                                    </p:set>
                                    <p:set>
                                      <p:cBhvr>
                                        <p:cTn id="82" dur="2000" fill="hold"/>
                                        <p:tgtEl>
                                          <p:spTgt spid="85"/>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9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3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2"/>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03" grpId="0" animBg="1"/>
      <p:bldP spid="83" grpId="0" animBg="1"/>
      <p:bldP spid="84" grpId="0" animBg="1"/>
      <p:bldP spid="85" grpId="0" animBg="1"/>
      <p:bldP spid="86" grpId="0" animBg="1"/>
      <p:bldP spid="82" grpId="0" animBg="1"/>
      <p:bldP spid="61" grpId="0" animBg="1"/>
      <p:bldP spid="74" grpId="0" animBg="1"/>
      <p:bldP spid="115" grpId="0" animBg="1"/>
      <p:bldP spid="116" grpId="0" animBg="1"/>
      <p:bldP spid="117" grpId="0" animBg="1"/>
      <p:bldP spid="114" grpId="0" animBg="1"/>
      <p:bldP spid="119" grpId="0" animBg="1"/>
      <p:bldP spid="120" grpId="0" animBg="1"/>
      <p:bldP spid="121" grpId="0" animBg="1"/>
      <p:bldP spid="123" grpId="0" animBg="1"/>
      <p:bldP spid="124" grpId="0" animBg="1"/>
      <p:bldP spid="130" grpId="0" animBg="1"/>
      <p:bldP spid="138" grpId="0"/>
      <p:bldP spid="191" grpId="0" animBg="1"/>
      <p:bldP spid="59" grpId="0"/>
      <p:bldP spid="60" grpId="0"/>
      <p:bldP spid="62" grpId="0"/>
      <p:bldP spid="8" grpId="0"/>
      <p:bldP spid="9" grpId="0" animBg="1"/>
      <p:bldP spid="57" grpId="0" animBg="1"/>
      <p:bldP spid="58" grpId="0" animBg="1"/>
      <p:bldP spid="63" grpId="0" animBg="1"/>
      <p:bldP spid="64" grpId="0" animBg="1"/>
      <p:bldP spid="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程序存储器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159"/>
          <p:cNvSpPr>
            <a:spLocks noChangeArrowheads="1"/>
          </p:cNvSpPr>
          <p:nvPr/>
        </p:nvSpPr>
        <p:spPr bwMode="auto">
          <a:xfrm>
            <a:off x="4482116" y="4006740"/>
            <a:ext cx="649728" cy="2720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1000H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 name="Rectangle 2160"/>
          <p:cNvSpPr>
            <a:spLocks noChangeArrowheads="1"/>
          </p:cNvSpPr>
          <p:nvPr/>
        </p:nvSpPr>
        <p:spPr bwMode="auto">
          <a:xfrm>
            <a:off x="4427582" y="1655391"/>
            <a:ext cx="576631" cy="279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FFFFH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 name="Rectangle 2161"/>
          <p:cNvSpPr>
            <a:spLocks noChangeArrowheads="1"/>
          </p:cNvSpPr>
          <p:nvPr/>
        </p:nvSpPr>
        <p:spPr bwMode="auto">
          <a:xfrm>
            <a:off x="5124010" y="1704466"/>
            <a:ext cx="960158" cy="24420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Rectangle 2164"/>
          <p:cNvSpPr>
            <a:spLocks noChangeArrowheads="1"/>
          </p:cNvSpPr>
          <p:nvPr/>
        </p:nvSpPr>
        <p:spPr bwMode="auto">
          <a:xfrm>
            <a:off x="1763688" y="1876616"/>
            <a:ext cx="490935" cy="2686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FFFH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Rectangle 2165"/>
          <p:cNvSpPr>
            <a:spLocks noChangeArrowheads="1"/>
          </p:cNvSpPr>
          <p:nvPr/>
        </p:nvSpPr>
        <p:spPr bwMode="auto">
          <a:xfrm>
            <a:off x="2398639" y="1939482"/>
            <a:ext cx="949225" cy="1959142"/>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 name="Rectangle 2166"/>
          <p:cNvSpPr>
            <a:spLocks noChangeArrowheads="1"/>
          </p:cNvSpPr>
          <p:nvPr/>
        </p:nvSpPr>
        <p:spPr bwMode="auto">
          <a:xfrm>
            <a:off x="1763688" y="3707288"/>
            <a:ext cx="562942" cy="272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000H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1747143" y="1347614"/>
            <a:ext cx="1766994" cy="3312368"/>
          </a:xfrm>
          <a:prstGeom prst="rect">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5131844" y="1347614"/>
            <a:ext cx="944489" cy="307777"/>
          </a:xfrm>
          <a:prstGeom prst="rect">
            <a:avLst/>
          </a:prstGeom>
        </p:spPr>
        <p:txBody>
          <a:bodyPr wrap="none">
            <a:spAutoFit/>
          </a:bodyPr>
          <a:lstStyle/>
          <a:p>
            <a:pPr lvl="0" algn="ctr"/>
            <a:r>
              <a:rPr lang="zh-CN" altLang="en-US" sz="1400" dirty="0">
                <a:latin typeface="华文楷体" panose="02010600040101010101" pitchFamily="2" charset="-122"/>
                <a:ea typeface="华文楷体" panose="02010600040101010101" pitchFamily="2" charset="-122"/>
                <a:cs typeface="宋体" pitchFamily="2" charset="-122"/>
              </a:rPr>
              <a:t>外部</a:t>
            </a:r>
            <a:r>
              <a:rPr lang="en-US" altLang="zh-CN" sz="1400" dirty="0">
                <a:latin typeface="华文楷体" panose="02010600040101010101" pitchFamily="2" charset="-122"/>
                <a:ea typeface="华文楷体" panose="02010600040101010101" pitchFamily="2" charset="-122"/>
                <a:cs typeface="宋体" pitchFamily="2" charset="-122"/>
              </a:rPr>
              <a:t>ROM</a:t>
            </a:r>
            <a:endParaRPr lang="zh-CN" altLang="zh-CN" sz="1400" dirty="0">
              <a:latin typeface="华文楷体" panose="02010600040101010101" pitchFamily="2" charset="-122"/>
              <a:ea typeface="华文楷体" panose="02010600040101010101" pitchFamily="2" charset="-122"/>
              <a:cs typeface="宋体" pitchFamily="2" charset="-122"/>
            </a:endParaRPr>
          </a:p>
        </p:txBody>
      </p:sp>
      <p:sp>
        <p:nvSpPr>
          <p:cNvPr id="25" name="矩形 24"/>
          <p:cNvSpPr/>
          <p:nvPr/>
        </p:nvSpPr>
        <p:spPr>
          <a:xfrm>
            <a:off x="3779912" y="4001813"/>
            <a:ext cx="484427" cy="276999"/>
          </a:xfrm>
          <a:prstGeom prst="rect">
            <a:avLst/>
          </a:prstGeom>
        </p:spPr>
        <p:txBody>
          <a:bodyPr wrap="none">
            <a:spAutoFit/>
          </a:bodyPr>
          <a:lstStyle/>
          <a:p>
            <a:pPr lvl="0" algn="ctr"/>
            <a:r>
              <a:rPr lang="en-US" altLang="zh-CN" sz="1200" dirty="0">
                <a:latin typeface="华文楷体" panose="02010600040101010101" pitchFamily="2" charset="-122"/>
                <a:ea typeface="华文楷体" panose="02010600040101010101" pitchFamily="2" charset="-122"/>
                <a:cs typeface="宋体" pitchFamily="2" charset="-122"/>
              </a:rPr>
              <a:t>VCC</a:t>
            </a:r>
            <a:endParaRPr lang="zh-CN" altLang="zh-CN" sz="1200" dirty="0">
              <a:latin typeface="华文楷体" panose="02010600040101010101" pitchFamily="2" charset="-122"/>
              <a:ea typeface="华文楷体" panose="02010600040101010101" pitchFamily="2" charset="-122"/>
              <a:cs typeface="宋体" pitchFamily="2" charset="-122"/>
            </a:endParaRPr>
          </a:p>
        </p:txBody>
      </p:sp>
      <p:sp>
        <p:nvSpPr>
          <p:cNvPr id="26" name="矩形 25"/>
          <p:cNvSpPr/>
          <p:nvPr/>
        </p:nvSpPr>
        <p:spPr>
          <a:xfrm>
            <a:off x="1981264" y="1039837"/>
            <a:ext cx="1298753" cy="307777"/>
          </a:xfrm>
          <a:prstGeom prst="rect">
            <a:avLst/>
          </a:prstGeom>
        </p:spPr>
        <p:txBody>
          <a:bodyPr wrap="none">
            <a:spAutoFit/>
          </a:bodyPr>
          <a:lstStyle/>
          <a:p>
            <a:pPr lvl="0" algn="ctr"/>
            <a:r>
              <a:rPr lang="en-US" altLang="zh-CN" sz="1400" dirty="0">
                <a:latin typeface="华文楷体" panose="02010600040101010101" pitchFamily="2" charset="-122"/>
                <a:ea typeface="华文楷体" panose="02010600040101010101" pitchFamily="2" charset="-122"/>
                <a:cs typeface="宋体" pitchFamily="2" charset="-122"/>
              </a:rPr>
              <a:t>MCS-51</a:t>
            </a:r>
            <a:r>
              <a:rPr lang="zh-CN" altLang="en-US" sz="1400" dirty="0">
                <a:latin typeface="华文楷体" panose="02010600040101010101" pitchFamily="2" charset="-122"/>
                <a:ea typeface="华文楷体" panose="02010600040101010101" pitchFamily="2" charset="-122"/>
                <a:cs typeface="宋体" pitchFamily="2" charset="-122"/>
              </a:rPr>
              <a:t>单片机</a:t>
            </a:r>
            <a:endParaRPr lang="zh-CN" altLang="zh-CN" sz="1400" dirty="0">
              <a:latin typeface="华文楷体" panose="02010600040101010101" pitchFamily="2" charset="-122"/>
              <a:ea typeface="华文楷体" panose="02010600040101010101" pitchFamily="2" charset="-122"/>
              <a:cs typeface="宋体" pitchFamily="2" charset="-122"/>
            </a:endParaRPr>
          </a:p>
        </p:txBody>
      </p:sp>
      <p:cxnSp>
        <p:nvCxnSpPr>
          <p:cNvPr id="11" name="直接连接符 10"/>
          <p:cNvCxnSpPr/>
          <p:nvPr/>
        </p:nvCxnSpPr>
        <p:spPr>
          <a:xfrm>
            <a:off x="3514137" y="4155926"/>
            <a:ext cx="33778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3027989" y="4001813"/>
                <a:ext cx="504055" cy="3082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zh-CN" sz="1400" i="1">
                              <a:latin typeface="Cambria Math"/>
                            </a:rPr>
                          </m:ctrlPr>
                        </m:accPr>
                        <m:e>
                          <m:r>
                            <m:rPr>
                              <m:sty m:val="p"/>
                            </m:rPr>
                            <a:rPr lang="en-US" altLang="zh-CN" sz="1400">
                              <a:latin typeface="Cambria Math"/>
                            </a:rPr>
                            <m:t>EA</m:t>
                          </m:r>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3027989" y="4001813"/>
                <a:ext cx="504055" cy="308226"/>
              </a:xfrm>
              <a:prstGeom prst="rect">
                <a:avLst/>
              </a:prstGeom>
              <a:blipFill rotWithShape="1">
                <a:blip r:embed="rId2"/>
                <a:stretch>
                  <a:fillRect/>
                </a:stretch>
              </a:blipFill>
            </p:spPr>
            <p:txBody>
              <a:bodyPr/>
              <a:lstStyle/>
              <a:p>
                <a:r>
                  <a:rPr lang="zh-CN" altLang="en-US">
                    <a:noFill/>
                  </a:rPr>
                  <a:t> </a:t>
                </a:r>
              </a:p>
            </p:txBody>
          </p:sp>
        </mc:Fallback>
      </mc:AlternateContent>
      <p:sp>
        <p:nvSpPr>
          <p:cNvPr id="31" name="矩形 30"/>
          <p:cNvSpPr/>
          <p:nvPr/>
        </p:nvSpPr>
        <p:spPr>
          <a:xfrm>
            <a:off x="2335528" y="1505795"/>
            <a:ext cx="944489" cy="307777"/>
          </a:xfrm>
          <a:prstGeom prst="rect">
            <a:avLst/>
          </a:prstGeom>
        </p:spPr>
        <p:txBody>
          <a:bodyPr wrap="none">
            <a:spAutoFit/>
          </a:bodyPr>
          <a:lstStyle/>
          <a:p>
            <a:pPr lvl="0" algn="ctr"/>
            <a:r>
              <a:rPr lang="zh-CN" altLang="en-US" sz="1400" dirty="0">
                <a:latin typeface="华文楷体" panose="02010600040101010101" pitchFamily="2" charset="-122"/>
                <a:ea typeface="华文楷体" panose="02010600040101010101" pitchFamily="2" charset="-122"/>
                <a:cs typeface="宋体" pitchFamily="2" charset="-122"/>
              </a:rPr>
              <a:t>内部</a:t>
            </a:r>
            <a:r>
              <a:rPr lang="en-US" altLang="zh-CN" sz="1400" dirty="0">
                <a:latin typeface="华文楷体" panose="02010600040101010101" pitchFamily="2" charset="-122"/>
                <a:ea typeface="华文楷体" panose="02010600040101010101" pitchFamily="2" charset="-122"/>
                <a:cs typeface="宋体" pitchFamily="2" charset="-122"/>
              </a:rPr>
              <a:t>ROM</a:t>
            </a:r>
            <a:endParaRPr lang="zh-CN" altLang="zh-CN" sz="1400" dirty="0">
              <a:latin typeface="华文楷体" panose="02010600040101010101" pitchFamily="2" charset="-122"/>
              <a:ea typeface="华文楷体" panose="02010600040101010101" pitchFamily="2" charset="-122"/>
              <a:cs typeface="宋体" pitchFamily="2" charset="-122"/>
            </a:endParaRPr>
          </a:p>
        </p:txBody>
      </p:sp>
      <p:cxnSp>
        <p:nvCxnSpPr>
          <p:cNvPr id="22" name="直接连接符 21"/>
          <p:cNvCxnSpPr/>
          <p:nvPr/>
        </p:nvCxnSpPr>
        <p:spPr>
          <a:xfrm>
            <a:off x="2398638" y="3707288"/>
            <a:ext cx="949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98638" y="3551844"/>
            <a:ext cx="949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398638" y="2159208"/>
            <a:ext cx="94922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02648" y="2715766"/>
            <a:ext cx="397349" cy="369332"/>
          </a:xfrm>
          <a:prstGeom prst="rect">
            <a:avLst/>
          </a:prstGeom>
          <a:noFill/>
        </p:spPr>
        <p:txBody>
          <a:bodyPr wrap="square" rtlCol="0">
            <a:spAutoFit/>
          </a:bodyPr>
          <a:lstStyle/>
          <a:p>
            <a:r>
              <a:rPr lang="en-US" altLang="zh-CN" dirty="0"/>
              <a:t>…..</a:t>
            </a:r>
            <a:endParaRPr lang="zh-CN" altLang="en-US" dirty="0"/>
          </a:p>
        </p:txBody>
      </p:sp>
      <p:sp>
        <p:nvSpPr>
          <p:cNvPr id="37" name="Rectangle 2166"/>
          <p:cNvSpPr>
            <a:spLocks noChangeArrowheads="1"/>
          </p:cNvSpPr>
          <p:nvPr/>
        </p:nvSpPr>
        <p:spPr bwMode="auto">
          <a:xfrm>
            <a:off x="1763689" y="3472325"/>
            <a:ext cx="562942" cy="272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001H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29" name="直接连接符 28"/>
          <p:cNvCxnSpPr/>
          <p:nvPr/>
        </p:nvCxnSpPr>
        <p:spPr>
          <a:xfrm>
            <a:off x="5131844" y="3980117"/>
            <a:ext cx="9523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131844" y="3828762"/>
            <a:ext cx="952324"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05413" y="2731875"/>
            <a:ext cx="397349" cy="369332"/>
          </a:xfrm>
          <a:prstGeom prst="rect">
            <a:avLst/>
          </a:prstGeom>
          <a:noFill/>
        </p:spPr>
        <p:txBody>
          <a:bodyPr wrap="square" rtlCol="0">
            <a:spAutoFit/>
          </a:bodyPr>
          <a:lstStyle/>
          <a:p>
            <a:r>
              <a:rPr lang="en-US" altLang="zh-CN" dirty="0"/>
              <a:t>…..</a:t>
            </a:r>
            <a:endParaRPr lang="zh-CN" altLang="en-US" dirty="0"/>
          </a:p>
        </p:txBody>
      </p:sp>
      <p:cxnSp>
        <p:nvCxnSpPr>
          <p:cNvPr id="43" name="直接连接符 42"/>
          <p:cNvCxnSpPr/>
          <p:nvPr/>
        </p:nvCxnSpPr>
        <p:spPr>
          <a:xfrm>
            <a:off x="5124009" y="1921012"/>
            <a:ext cx="952324"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2166"/>
          <p:cNvSpPr>
            <a:spLocks noChangeArrowheads="1"/>
          </p:cNvSpPr>
          <p:nvPr/>
        </p:nvSpPr>
        <p:spPr bwMode="auto">
          <a:xfrm>
            <a:off x="4482116" y="3752673"/>
            <a:ext cx="641893" cy="272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1001H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5" name="矩形 44"/>
          <p:cNvSpPr/>
          <p:nvPr/>
        </p:nvSpPr>
        <p:spPr>
          <a:xfrm>
            <a:off x="3779912" y="4007997"/>
            <a:ext cx="540533" cy="276999"/>
          </a:xfrm>
          <a:prstGeom prst="rect">
            <a:avLst/>
          </a:prstGeom>
        </p:spPr>
        <p:txBody>
          <a:bodyPr wrap="none">
            <a:spAutoFit/>
          </a:bodyPr>
          <a:lstStyle/>
          <a:p>
            <a:pPr lvl="0" algn="ctr"/>
            <a:r>
              <a:rPr lang="en-US" altLang="zh-CN" sz="1200" dirty="0">
                <a:latin typeface="华文楷体" panose="02010600040101010101" pitchFamily="2" charset="-122"/>
                <a:ea typeface="华文楷体" panose="02010600040101010101" pitchFamily="2" charset="-122"/>
                <a:cs typeface="宋体" pitchFamily="2" charset="-122"/>
              </a:rPr>
              <a:t>GND</a:t>
            </a:r>
            <a:endParaRPr lang="zh-CN" altLang="zh-CN" sz="1200" dirty="0">
              <a:latin typeface="华文楷体" panose="02010600040101010101" pitchFamily="2" charset="-122"/>
              <a:ea typeface="华文楷体" panose="02010600040101010101" pitchFamily="2" charset="-122"/>
              <a:cs typeface="宋体" pitchFamily="2" charset="-122"/>
            </a:endParaRPr>
          </a:p>
        </p:txBody>
      </p:sp>
      <p:sp>
        <p:nvSpPr>
          <p:cNvPr id="32" name="右箭头 31"/>
          <p:cNvSpPr/>
          <p:nvPr/>
        </p:nvSpPr>
        <p:spPr>
          <a:xfrm>
            <a:off x="3828751" y="2470838"/>
            <a:ext cx="744554" cy="28803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8" name="Rectangle 2159"/>
          <p:cNvSpPr>
            <a:spLocks noChangeArrowheads="1"/>
          </p:cNvSpPr>
          <p:nvPr/>
        </p:nvSpPr>
        <p:spPr bwMode="auto">
          <a:xfrm>
            <a:off x="6173987" y="3955862"/>
            <a:ext cx="649728" cy="2720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0000H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9" name="Rectangle 2160"/>
          <p:cNvSpPr>
            <a:spLocks noChangeArrowheads="1"/>
          </p:cNvSpPr>
          <p:nvPr/>
        </p:nvSpPr>
        <p:spPr bwMode="auto">
          <a:xfrm>
            <a:off x="6227617" y="1604513"/>
            <a:ext cx="576631" cy="279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FFFFH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0" name="Rectangle 2161"/>
          <p:cNvSpPr>
            <a:spLocks noChangeArrowheads="1"/>
          </p:cNvSpPr>
          <p:nvPr/>
        </p:nvSpPr>
        <p:spPr bwMode="auto">
          <a:xfrm>
            <a:off x="6815881" y="1713895"/>
            <a:ext cx="960158" cy="24420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 name="矩形 50"/>
          <p:cNvSpPr/>
          <p:nvPr/>
        </p:nvSpPr>
        <p:spPr>
          <a:xfrm>
            <a:off x="6823715" y="1327869"/>
            <a:ext cx="944489" cy="307777"/>
          </a:xfrm>
          <a:prstGeom prst="rect">
            <a:avLst/>
          </a:prstGeom>
        </p:spPr>
        <p:txBody>
          <a:bodyPr wrap="none">
            <a:spAutoFit/>
          </a:bodyPr>
          <a:lstStyle/>
          <a:p>
            <a:pPr lvl="0" algn="ctr"/>
            <a:r>
              <a:rPr lang="zh-CN" altLang="en-US" sz="1400" dirty="0">
                <a:latin typeface="华文楷体" panose="02010600040101010101" pitchFamily="2" charset="-122"/>
                <a:ea typeface="华文楷体" panose="02010600040101010101" pitchFamily="2" charset="-122"/>
                <a:cs typeface="宋体" pitchFamily="2" charset="-122"/>
              </a:rPr>
              <a:t>外部</a:t>
            </a:r>
            <a:r>
              <a:rPr lang="en-US" altLang="zh-CN" sz="1400" dirty="0">
                <a:latin typeface="华文楷体" panose="02010600040101010101" pitchFamily="2" charset="-122"/>
                <a:ea typeface="华文楷体" panose="02010600040101010101" pitchFamily="2" charset="-122"/>
                <a:cs typeface="宋体" pitchFamily="2" charset="-122"/>
              </a:rPr>
              <a:t>ROM</a:t>
            </a:r>
            <a:endParaRPr lang="zh-CN" altLang="zh-CN" sz="1400" dirty="0">
              <a:latin typeface="华文楷体" panose="02010600040101010101" pitchFamily="2" charset="-122"/>
              <a:ea typeface="华文楷体" panose="02010600040101010101" pitchFamily="2" charset="-122"/>
              <a:cs typeface="宋体" pitchFamily="2" charset="-122"/>
            </a:endParaRPr>
          </a:p>
        </p:txBody>
      </p:sp>
      <mc:AlternateContent xmlns:mc="http://schemas.openxmlformats.org/markup-compatibility/2006" xmlns:a14="http://schemas.microsoft.com/office/drawing/2010/main">
        <mc:Choice Requires="a14">
          <p:sp>
            <p:nvSpPr>
              <p:cNvPr id="38" name="矩形 37"/>
              <p:cNvSpPr/>
              <p:nvPr/>
            </p:nvSpPr>
            <p:spPr>
              <a:xfrm>
                <a:off x="3800337" y="2201842"/>
                <a:ext cx="772968" cy="3082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zh-CN" sz="1400" i="1">
                              <a:latin typeface="Cambria Math"/>
                            </a:rPr>
                          </m:ctrlPr>
                        </m:accPr>
                        <m:e>
                          <m:r>
                            <m:rPr>
                              <m:sty m:val="p"/>
                            </m:rPr>
                            <a:rPr lang="en-US" altLang="zh-CN" sz="1400">
                              <a:latin typeface="Cambria Math"/>
                            </a:rPr>
                            <m:t>PSEN</m:t>
                          </m:r>
                        </m:e>
                      </m:acc>
                    </m:oMath>
                  </m:oMathPara>
                </a14:m>
                <a:endParaRPr lang="zh-CN" altLang="en-US" sz="1400" dirty="0"/>
              </a:p>
            </p:txBody>
          </p:sp>
        </mc:Choice>
        <mc:Fallback xmlns="">
          <p:sp>
            <p:nvSpPr>
              <p:cNvPr id="38" name="矩形 37"/>
              <p:cNvSpPr>
                <a:spLocks noRot="1" noChangeAspect="1" noMove="1" noResize="1" noEditPoints="1" noAdjustHandles="1" noChangeArrowheads="1" noChangeShapeType="1" noTextEdit="1"/>
              </p:cNvSpPr>
              <p:nvPr/>
            </p:nvSpPr>
            <p:spPr>
              <a:xfrm>
                <a:off x="3800337" y="2201842"/>
                <a:ext cx="772968" cy="308226"/>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886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0" presetClass="entr" presetSubtype="0" fill="hold" grpId="1"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2000" fill="hold"/>
                                        <p:tgtEl>
                                          <p:spTgt spid="16"/>
                                        </p:tgtEl>
                                        <p:attrNameLst>
                                          <p:attrName>fillcolor</p:attrName>
                                        </p:attrNameLst>
                                      </p:cBhvr>
                                      <p:to>
                                        <a:schemeClr val="accent2"/>
                                      </p:to>
                                    </p:animClr>
                                    <p:set>
                                      <p:cBhvr>
                                        <p:cTn id="68" dur="2000" fill="hold"/>
                                        <p:tgtEl>
                                          <p:spTgt spid="16"/>
                                        </p:tgtEl>
                                        <p:attrNameLst>
                                          <p:attrName>fill.type</p:attrName>
                                        </p:attrNameLst>
                                      </p:cBhvr>
                                      <p:to>
                                        <p:strVal val="solid"/>
                                      </p:to>
                                    </p:set>
                                    <p:set>
                                      <p:cBhvr>
                                        <p:cTn id="69" dur="2000" fill="hold"/>
                                        <p:tgtEl>
                                          <p:spTgt spid="16"/>
                                        </p:tgtEl>
                                        <p:attrNameLst>
                                          <p:attrName>fill.on</p:attrName>
                                        </p:attrNameLst>
                                      </p:cBhvr>
                                      <p:to>
                                        <p:strVal val="true"/>
                                      </p:to>
                                    </p:set>
                                  </p:childTnLst>
                                </p:cTn>
                              </p:par>
                              <p:par>
                                <p:cTn id="70" presetID="24" presetClass="emph" presetSubtype="0" fill="hold" grpId="0" nodeType="withEffect">
                                  <p:stCondLst>
                                    <p:cond delay="0"/>
                                  </p:stCondLst>
                                  <p:childTnLst>
                                    <p:animClr clrSpc="hsl" dir="cw">
                                      <p:cBhvr override="childStyle">
                                        <p:cTn id="71" dur="500" fill="hold"/>
                                        <p:tgtEl>
                                          <p:spTgt spid="12"/>
                                        </p:tgtEl>
                                        <p:attrNameLst>
                                          <p:attrName>style.color</p:attrName>
                                        </p:attrNameLst>
                                      </p:cBhvr>
                                      <p:by>
                                        <p:hsl h="0" s="-12549" l="-25098"/>
                                      </p:by>
                                    </p:animClr>
                                    <p:animClr clrSpc="hsl" dir="cw">
                                      <p:cBhvr>
                                        <p:cTn id="72" dur="500" fill="hold"/>
                                        <p:tgtEl>
                                          <p:spTgt spid="12"/>
                                        </p:tgtEl>
                                        <p:attrNameLst>
                                          <p:attrName>fillcolor</p:attrName>
                                        </p:attrNameLst>
                                      </p:cBhvr>
                                      <p:by>
                                        <p:hsl h="0" s="-12549" l="-25098"/>
                                      </p:by>
                                    </p:animClr>
                                    <p:animClr clrSpc="hsl" dir="cw">
                                      <p:cBhvr>
                                        <p:cTn id="73" dur="500" fill="hold"/>
                                        <p:tgtEl>
                                          <p:spTgt spid="12"/>
                                        </p:tgtEl>
                                        <p:attrNameLst>
                                          <p:attrName>stroke.color</p:attrName>
                                        </p:attrNameLst>
                                      </p:cBhvr>
                                      <p:by>
                                        <p:hsl h="0" s="-12549" l="-25098"/>
                                      </p:by>
                                    </p:animClr>
                                    <p:set>
                                      <p:cBhvr>
                                        <p:cTn id="74" dur="500" fill="hold"/>
                                        <p:tgtEl>
                                          <p:spTgt spid="12"/>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0" presetClass="exit" presetSubtype="0" fill="hold" grpId="1" nodeType="withEffect">
                                  <p:stCondLst>
                                    <p:cond delay="0"/>
                                  </p:stCondLst>
                                  <p:childTnLst>
                                    <p:animEffect transition="out" filter="fade">
                                      <p:cBhvr>
                                        <p:cTn id="80" dur="500"/>
                                        <p:tgtEl>
                                          <p:spTgt spid="25"/>
                                        </p:tgtEl>
                                      </p:cBhvr>
                                    </p:animEffect>
                                    <p:set>
                                      <p:cBhvr>
                                        <p:cTn id="81" dur="1" fill="hold">
                                          <p:stCondLst>
                                            <p:cond delay="499"/>
                                          </p:stCondLst>
                                        </p:cTn>
                                        <p:tgtEl>
                                          <p:spTgt spid="2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17"/>
                                        </p:tgtEl>
                                      </p:cBhvr>
                                    </p:animEffect>
                                    <p:set>
                                      <p:cBhvr>
                                        <p:cTn id="86" dur="1" fill="hold">
                                          <p:stCondLst>
                                            <p:cond delay="499"/>
                                          </p:stCondLst>
                                        </p:cTn>
                                        <p:tgtEl>
                                          <p:spTgt spid="1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22"/>
                                        </p:tgtEl>
                                      </p:cBhvr>
                                    </p:animEffect>
                                    <p:set>
                                      <p:cBhvr>
                                        <p:cTn id="92" dur="1" fill="hold">
                                          <p:stCondLst>
                                            <p:cond delay="499"/>
                                          </p:stCondLst>
                                        </p:cTn>
                                        <p:tgtEl>
                                          <p:spTgt spid="22"/>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34"/>
                                        </p:tgtEl>
                                      </p:cBhvr>
                                    </p:animEffect>
                                    <p:set>
                                      <p:cBhvr>
                                        <p:cTn id="95" dur="1" fill="hold">
                                          <p:stCondLst>
                                            <p:cond delay="499"/>
                                          </p:stCondLst>
                                        </p:cTn>
                                        <p:tgtEl>
                                          <p:spTgt spid="3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23"/>
                                        </p:tgtEl>
                                      </p:cBhvr>
                                    </p:animEffect>
                                    <p:set>
                                      <p:cBhvr>
                                        <p:cTn id="98" dur="1" fill="hold">
                                          <p:stCondLst>
                                            <p:cond delay="499"/>
                                          </p:stCondLst>
                                        </p:cTn>
                                        <p:tgtEl>
                                          <p:spTgt spid="23"/>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5"/>
                                        </p:tgtEl>
                                      </p:cBhvr>
                                    </p:animEffect>
                                    <p:set>
                                      <p:cBhvr>
                                        <p:cTn id="101" dur="1" fill="hold">
                                          <p:stCondLst>
                                            <p:cond delay="499"/>
                                          </p:stCondLst>
                                        </p:cTn>
                                        <p:tgtEl>
                                          <p:spTgt spid="35"/>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37"/>
                                        </p:tgtEl>
                                      </p:cBhvr>
                                    </p:animEffect>
                                    <p:set>
                                      <p:cBhvr>
                                        <p:cTn id="107" dur="1" fill="hold">
                                          <p:stCondLst>
                                            <p:cond delay="499"/>
                                          </p:stCondLst>
                                        </p:cTn>
                                        <p:tgtEl>
                                          <p:spTgt spid="37"/>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mph" presetSubtype="2" fill="hold" nodeType="clickEffect">
                                  <p:stCondLst>
                                    <p:cond delay="0"/>
                                  </p:stCondLst>
                                  <p:childTnLst>
                                    <p:animClr clrSpc="rgb" dir="cw">
                                      <p:cBhvr>
                                        <p:cTn id="124" dur="2000" fill="hold"/>
                                        <p:tgtEl>
                                          <p:spTgt spid="48"/>
                                        </p:tgtEl>
                                        <p:attrNameLst>
                                          <p:attrName>fillcolor</p:attrName>
                                        </p:attrNameLst>
                                      </p:cBhvr>
                                      <p:to>
                                        <a:schemeClr val="accent2"/>
                                      </p:to>
                                    </p:animClr>
                                    <p:set>
                                      <p:cBhvr>
                                        <p:cTn id="125" dur="2000" fill="hold"/>
                                        <p:tgtEl>
                                          <p:spTgt spid="48"/>
                                        </p:tgtEl>
                                        <p:attrNameLst>
                                          <p:attrName>fill.type</p:attrName>
                                        </p:attrNameLst>
                                      </p:cBhvr>
                                      <p:to>
                                        <p:strVal val="solid"/>
                                      </p:to>
                                    </p:set>
                                    <p:set>
                                      <p:cBhvr>
                                        <p:cTn id="126" dur="200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6" grpId="0" animBg="1"/>
      <p:bldP spid="16" grpId="1" animBg="1"/>
      <p:bldP spid="17" grpId="0" animBg="1"/>
      <p:bldP spid="17" grpId="1" animBg="1"/>
      <p:bldP spid="18" grpId="0" animBg="1"/>
      <p:bldP spid="18" grpId="1" animBg="1"/>
      <p:bldP spid="3" grpId="0" animBg="1"/>
      <p:bldP spid="8" grpId="0"/>
      <p:bldP spid="25" grpId="0"/>
      <p:bldP spid="25" grpId="1"/>
      <p:bldP spid="26" grpId="0"/>
      <p:bldP spid="19" grpId="0"/>
      <p:bldP spid="31" grpId="0"/>
      <p:bldP spid="31" grpId="1"/>
      <p:bldP spid="23" grpId="0"/>
      <p:bldP spid="23" grpId="1"/>
      <p:bldP spid="37" grpId="0" animBg="1"/>
      <p:bldP spid="37" grpId="1" animBg="1"/>
      <p:bldP spid="42" grpId="0"/>
      <p:bldP spid="44" grpId="0" animBg="1"/>
      <p:bldP spid="45" grpId="0"/>
      <p:bldP spid="32" grpId="0" animBg="1"/>
      <p:bldP spid="48" grpId="0" animBg="1"/>
      <p:bldP spid="49" grpId="0" animBg="1"/>
      <p:bldP spid="50" grpId="0" animBg="1"/>
      <p:bldP spid="51"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程序存储器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2164"/>
          <p:cNvSpPr>
            <a:spLocks noChangeArrowheads="1"/>
          </p:cNvSpPr>
          <p:nvPr/>
        </p:nvSpPr>
        <p:spPr bwMode="auto">
          <a:xfrm>
            <a:off x="938200" y="1853045"/>
            <a:ext cx="490935" cy="2686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FFFH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Rectangle 2165"/>
          <p:cNvSpPr>
            <a:spLocks noChangeArrowheads="1"/>
          </p:cNvSpPr>
          <p:nvPr/>
        </p:nvSpPr>
        <p:spPr bwMode="auto">
          <a:xfrm>
            <a:off x="1501143" y="1915911"/>
            <a:ext cx="949225" cy="1959142"/>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 name="Rectangle 2166"/>
          <p:cNvSpPr>
            <a:spLocks noChangeArrowheads="1"/>
          </p:cNvSpPr>
          <p:nvPr/>
        </p:nvSpPr>
        <p:spPr bwMode="auto">
          <a:xfrm>
            <a:off x="938200" y="3683717"/>
            <a:ext cx="562942" cy="272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000H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921655" y="1324043"/>
            <a:ext cx="1766994" cy="3312368"/>
          </a:xfrm>
          <a:prstGeom prst="rect">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 name="矩形 24"/>
          <p:cNvSpPr/>
          <p:nvPr/>
        </p:nvSpPr>
        <p:spPr>
          <a:xfrm>
            <a:off x="2954424" y="3978242"/>
            <a:ext cx="484427" cy="276999"/>
          </a:xfrm>
          <a:prstGeom prst="rect">
            <a:avLst/>
          </a:prstGeom>
        </p:spPr>
        <p:txBody>
          <a:bodyPr wrap="none">
            <a:spAutoFit/>
          </a:bodyPr>
          <a:lstStyle/>
          <a:p>
            <a:pPr lvl="0" algn="ctr"/>
            <a:r>
              <a:rPr lang="en-US" altLang="zh-CN" sz="1200" dirty="0">
                <a:latin typeface="华文楷体" panose="02010600040101010101" pitchFamily="2" charset="-122"/>
                <a:ea typeface="华文楷体" panose="02010600040101010101" pitchFamily="2" charset="-122"/>
                <a:cs typeface="宋体" pitchFamily="2" charset="-122"/>
              </a:rPr>
              <a:t>VCC</a:t>
            </a:r>
            <a:endParaRPr lang="zh-CN" altLang="zh-CN" sz="1200" dirty="0">
              <a:latin typeface="华文楷体" panose="02010600040101010101" pitchFamily="2" charset="-122"/>
              <a:ea typeface="华文楷体" panose="02010600040101010101" pitchFamily="2" charset="-122"/>
              <a:cs typeface="宋体" pitchFamily="2" charset="-122"/>
            </a:endParaRPr>
          </a:p>
        </p:txBody>
      </p:sp>
      <p:sp>
        <p:nvSpPr>
          <p:cNvPr id="26" name="矩形 25"/>
          <p:cNvSpPr/>
          <p:nvPr/>
        </p:nvSpPr>
        <p:spPr>
          <a:xfrm>
            <a:off x="1371800" y="1016266"/>
            <a:ext cx="1298753" cy="307777"/>
          </a:xfrm>
          <a:prstGeom prst="rect">
            <a:avLst/>
          </a:prstGeom>
        </p:spPr>
        <p:txBody>
          <a:bodyPr wrap="none">
            <a:spAutoFit/>
          </a:bodyPr>
          <a:lstStyle/>
          <a:p>
            <a:pPr lvl="0" algn="ctr"/>
            <a:r>
              <a:rPr lang="en-US" altLang="zh-CN" sz="1400" dirty="0">
                <a:latin typeface="华文楷体" panose="02010600040101010101" pitchFamily="2" charset="-122"/>
                <a:ea typeface="华文楷体" panose="02010600040101010101" pitchFamily="2" charset="-122"/>
                <a:cs typeface="宋体" pitchFamily="2" charset="-122"/>
              </a:rPr>
              <a:t>MCS-51</a:t>
            </a:r>
            <a:r>
              <a:rPr lang="zh-CN" altLang="en-US" sz="1400" dirty="0">
                <a:latin typeface="华文楷体" panose="02010600040101010101" pitchFamily="2" charset="-122"/>
                <a:ea typeface="华文楷体" panose="02010600040101010101" pitchFamily="2" charset="-122"/>
                <a:cs typeface="宋体" pitchFamily="2" charset="-122"/>
              </a:rPr>
              <a:t>单片机</a:t>
            </a:r>
            <a:endParaRPr lang="zh-CN" altLang="zh-CN" sz="1400" dirty="0">
              <a:latin typeface="华文楷体" panose="02010600040101010101" pitchFamily="2" charset="-122"/>
              <a:ea typeface="华文楷体" panose="02010600040101010101" pitchFamily="2" charset="-122"/>
              <a:cs typeface="宋体" pitchFamily="2" charset="-122"/>
            </a:endParaRPr>
          </a:p>
        </p:txBody>
      </p:sp>
      <p:cxnSp>
        <p:nvCxnSpPr>
          <p:cNvPr id="11" name="直接连接符 10"/>
          <p:cNvCxnSpPr/>
          <p:nvPr/>
        </p:nvCxnSpPr>
        <p:spPr>
          <a:xfrm>
            <a:off x="2688649" y="4132355"/>
            <a:ext cx="33778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2202501" y="3978242"/>
                <a:ext cx="504055" cy="3082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zh-CN" sz="1400" i="1">
                              <a:latin typeface="Cambria Math"/>
                            </a:rPr>
                          </m:ctrlPr>
                        </m:accPr>
                        <m:e>
                          <m:r>
                            <m:rPr>
                              <m:sty m:val="p"/>
                            </m:rPr>
                            <a:rPr lang="en-US" altLang="zh-CN" sz="1400">
                              <a:latin typeface="Cambria Math"/>
                            </a:rPr>
                            <m:t>EA</m:t>
                          </m:r>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202501" y="3978242"/>
                <a:ext cx="504055" cy="308226"/>
              </a:xfrm>
              <a:prstGeom prst="rect">
                <a:avLst/>
              </a:prstGeom>
              <a:blipFill rotWithShape="1">
                <a:blip r:embed="rId2"/>
                <a:stretch>
                  <a:fillRect/>
                </a:stretch>
              </a:blipFill>
            </p:spPr>
            <p:txBody>
              <a:bodyPr/>
              <a:lstStyle/>
              <a:p>
                <a:r>
                  <a:rPr lang="zh-CN" altLang="en-US">
                    <a:noFill/>
                  </a:rPr>
                  <a:t> </a:t>
                </a:r>
              </a:p>
            </p:txBody>
          </p:sp>
        </mc:Fallback>
      </mc:AlternateContent>
      <p:sp>
        <p:nvSpPr>
          <p:cNvPr id="31" name="矩形 30"/>
          <p:cNvSpPr/>
          <p:nvPr/>
        </p:nvSpPr>
        <p:spPr>
          <a:xfrm>
            <a:off x="1510040" y="1482224"/>
            <a:ext cx="944489" cy="307777"/>
          </a:xfrm>
          <a:prstGeom prst="rect">
            <a:avLst/>
          </a:prstGeom>
        </p:spPr>
        <p:txBody>
          <a:bodyPr wrap="none">
            <a:spAutoFit/>
          </a:bodyPr>
          <a:lstStyle/>
          <a:p>
            <a:pPr lvl="0" algn="ctr"/>
            <a:r>
              <a:rPr lang="zh-CN" altLang="en-US" sz="1400" dirty="0">
                <a:latin typeface="华文楷体" panose="02010600040101010101" pitchFamily="2" charset="-122"/>
                <a:ea typeface="华文楷体" panose="02010600040101010101" pitchFamily="2" charset="-122"/>
                <a:cs typeface="宋体" pitchFamily="2" charset="-122"/>
              </a:rPr>
              <a:t>内部</a:t>
            </a:r>
            <a:r>
              <a:rPr lang="en-US" altLang="zh-CN" sz="1400" dirty="0">
                <a:latin typeface="华文楷体" panose="02010600040101010101" pitchFamily="2" charset="-122"/>
                <a:ea typeface="华文楷体" panose="02010600040101010101" pitchFamily="2" charset="-122"/>
                <a:cs typeface="宋体" pitchFamily="2" charset="-122"/>
              </a:rPr>
              <a:t>ROM</a:t>
            </a:r>
            <a:endParaRPr lang="zh-CN" altLang="zh-CN" sz="1400" dirty="0">
              <a:latin typeface="华文楷体" panose="02010600040101010101" pitchFamily="2" charset="-122"/>
              <a:ea typeface="华文楷体" panose="02010600040101010101" pitchFamily="2" charset="-122"/>
              <a:cs typeface="宋体" pitchFamily="2" charset="-122"/>
            </a:endParaRPr>
          </a:p>
        </p:txBody>
      </p:sp>
      <p:cxnSp>
        <p:nvCxnSpPr>
          <p:cNvPr id="22" name="直接连接符 21"/>
          <p:cNvCxnSpPr/>
          <p:nvPr/>
        </p:nvCxnSpPr>
        <p:spPr>
          <a:xfrm>
            <a:off x="1501142" y="3683717"/>
            <a:ext cx="949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501142" y="3528273"/>
            <a:ext cx="949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501142" y="2135637"/>
            <a:ext cx="94922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05152" y="2692195"/>
            <a:ext cx="397349" cy="369332"/>
          </a:xfrm>
          <a:prstGeom prst="rect">
            <a:avLst/>
          </a:prstGeom>
          <a:noFill/>
        </p:spPr>
        <p:txBody>
          <a:bodyPr wrap="square" rtlCol="0">
            <a:spAutoFit/>
          </a:bodyPr>
          <a:lstStyle/>
          <a:p>
            <a:r>
              <a:rPr lang="en-US" altLang="zh-CN" dirty="0"/>
              <a:t>…..</a:t>
            </a:r>
            <a:endParaRPr lang="zh-CN" altLang="en-US" dirty="0"/>
          </a:p>
        </p:txBody>
      </p:sp>
      <p:sp>
        <p:nvSpPr>
          <p:cNvPr id="37" name="Rectangle 2166"/>
          <p:cNvSpPr>
            <a:spLocks noChangeArrowheads="1"/>
          </p:cNvSpPr>
          <p:nvPr/>
        </p:nvSpPr>
        <p:spPr bwMode="auto">
          <a:xfrm>
            <a:off x="938201" y="3448754"/>
            <a:ext cx="562942" cy="272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001H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3" name="椭圆 32"/>
          <p:cNvSpPr/>
          <p:nvPr/>
        </p:nvSpPr>
        <p:spPr>
          <a:xfrm>
            <a:off x="1298240" y="3268259"/>
            <a:ext cx="1390409" cy="70998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3" name="椭圆形标注 52"/>
          <p:cNvSpPr/>
          <p:nvPr/>
        </p:nvSpPr>
        <p:spPr>
          <a:xfrm>
            <a:off x="2457128" y="2505582"/>
            <a:ext cx="981723" cy="555945"/>
          </a:xfrm>
          <a:prstGeom prst="wedgeEllipseCallout">
            <a:avLst>
              <a:gd name="adj1" fmla="val -69556"/>
              <a:gd name="adj2" fmla="val 13731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dirty="0">
                <a:latin typeface="华文楷体" panose="02010600040101010101" pitchFamily="2" charset="-122"/>
                <a:ea typeface="华文楷体" panose="02010600040101010101" pitchFamily="2" charset="-122"/>
              </a:rPr>
              <a:t>地址</a:t>
            </a:r>
            <a:r>
              <a:rPr lang="en-US" altLang="zh-CN" sz="1200" dirty="0">
                <a:latin typeface="华文楷体" panose="02010600040101010101" pitchFamily="2" charset="-122"/>
                <a:ea typeface="华文楷体" panose="02010600040101010101" pitchFamily="2" charset="-122"/>
              </a:rPr>
              <a:t>0000H~002AH</a:t>
            </a:r>
            <a:endParaRPr lang="zh-CN" altLang="en-US" sz="1200" dirty="0">
              <a:latin typeface="华文楷体" panose="02010600040101010101" pitchFamily="2" charset="-122"/>
              <a:ea typeface="华文楷体" panose="02010600040101010101" pitchFamily="2" charset="-122"/>
            </a:endParaRPr>
          </a:p>
        </p:txBody>
      </p:sp>
      <p:graphicFrame>
        <p:nvGraphicFramePr>
          <p:cNvPr id="36" name="表格 35"/>
          <p:cNvGraphicFramePr>
            <a:graphicFrameLocks noGrp="1"/>
          </p:cNvGraphicFramePr>
          <p:nvPr>
            <p:extLst>
              <p:ext uri="{D42A27DB-BD31-4B8C-83A1-F6EECF244321}">
                <p14:modId xmlns:p14="http://schemas.microsoft.com/office/powerpoint/2010/main" val="3807004053"/>
              </p:ext>
            </p:extLst>
          </p:nvPr>
        </p:nvGraphicFramePr>
        <p:xfrm>
          <a:off x="3779912" y="1126357"/>
          <a:ext cx="4752528" cy="1706880"/>
        </p:xfrm>
        <a:graphic>
          <a:graphicData uri="http://schemas.openxmlformats.org/drawingml/2006/table">
            <a:tbl>
              <a:tblPr firstRow="1" firstCol="1" bandRow="1">
                <a:tableStyleId>{0505E3EF-67EA-436B-97B2-0124C06EBD24}</a:tableStyleId>
              </a:tblPr>
              <a:tblGrid>
                <a:gridCol w="242920">
                  <a:extLst>
                    <a:ext uri="{9D8B030D-6E8A-4147-A177-3AD203B41FA5}">
                      <a16:colId xmlns="" xmlns:a16="http://schemas.microsoft.com/office/drawing/2014/main" val="20000"/>
                    </a:ext>
                  </a:extLst>
                </a:gridCol>
                <a:gridCol w="1002844">
                  <a:extLst>
                    <a:ext uri="{9D8B030D-6E8A-4147-A177-3AD203B41FA5}">
                      <a16:colId xmlns="" xmlns:a16="http://schemas.microsoft.com/office/drawing/2014/main" val="20001"/>
                    </a:ext>
                  </a:extLst>
                </a:gridCol>
                <a:gridCol w="690977">
                  <a:extLst>
                    <a:ext uri="{9D8B030D-6E8A-4147-A177-3AD203B41FA5}">
                      <a16:colId xmlns="" xmlns:a16="http://schemas.microsoft.com/office/drawing/2014/main" val="20002"/>
                    </a:ext>
                  </a:extLst>
                </a:gridCol>
                <a:gridCol w="700301">
                  <a:extLst>
                    <a:ext uri="{9D8B030D-6E8A-4147-A177-3AD203B41FA5}">
                      <a16:colId xmlns="" xmlns:a16="http://schemas.microsoft.com/office/drawing/2014/main" val="20003"/>
                    </a:ext>
                  </a:extLst>
                </a:gridCol>
                <a:gridCol w="2115486">
                  <a:extLst>
                    <a:ext uri="{9D8B030D-6E8A-4147-A177-3AD203B41FA5}">
                      <a16:colId xmlns="" xmlns:a16="http://schemas.microsoft.com/office/drawing/2014/main" val="20004"/>
                    </a:ext>
                  </a:extLst>
                </a:gridCol>
              </a:tblGrid>
              <a:tr h="0">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序号</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入口地址类型</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入口地址</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占用单元数</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用途</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0"/>
                  </a:ext>
                </a:extLst>
              </a:tr>
              <a:tr h="0">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1</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复位入口</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0000H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3</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单片机复位后的入口地址</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1"/>
                  </a:ext>
                </a:extLst>
              </a:tr>
              <a:tr h="0">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2</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rowSpan="5">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 </a:t>
                      </a:r>
                      <a:endParaRPr lang="zh-CN" sz="1800" kern="100" dirty="0">
                        <a:effectLst/>
                        <a:latin typeface="华文楷体" panose="02010600040101010101" pitchFamily="2" charset="-122"/>
                        <a:ea typeface="华文楷体" panose="02010600040101010101" pitchFamily="2" charset="-122"/>
                      </a:endParaRPr>
                    </a:p>
                    <a:p>
                      <a:pPr algn="ctr">
                        <a:spcAft>
                          <a:spcPts val="0"/>
                        </a:spcAft>
                      </a:pPr>
                      <a:r>
                        <a:rPr lang="en-US" sz="1400" kern="100" dirty="0">
                          <a:effectLst/>
                          <a:latin typeface="华文楷体" panose="02010600040101010101" pitchFamily="2" charset="-122"/>
                          <a:ea typeface="华文楷体" panose="02010600040101010101" pitchFamily="2" charset="-122"/>
                        </a:rPr>
                        <a:t> </a:t>
                      </a:r>
                      <a:endParaRPr lang="zh-CN" sz="1800" kern="100" dirty="0">
                        <a:effectLst/>
                        <a:latin typeface="华文楷体" panose="02010600040101010101" pitchFamily="2" charset="-122"/>
                        <a:ea typeface="华文楷体" panose="02010600040101010101" pitchFamily="2" charset="-122"/>
                      </a:endParaRPr>
                    </a:p>
                    <a:p>
                      <a:pPr algn="ctr">
                        <a:spcAft>
                          <a:spcPts val="0"/>
                        </a:spcAft>
                      </a:pPr>
                      <a:r>
                        <a:rPr lang="zh-CN" sz="1400" kern="100" dirty="0">
                          <a:effectLst/>
                          <a:latin typeface="华文楷体" panose="02010600040101010101" pitchFamily="2" charset="-122"/>
                          <a:ea typeface="华文楷体" panose="02010600040101010101" pitchFamily="2" charset="-122"/>
                        </a:rPr>
                        <a:t>中断入口</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0003H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8</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外部中断</a:t>
                      </a:r>
                      <a:r>
                        <a:rPr lang="en-US" sz="1400" kern="100" dirty="0">
                          <a:effectLst/>
                          <a:latin typeface="华文楷体" panose="02010600040101010101" pitchFamily="2" charset="-122"/>
                          <a:ea typeface="华文楷体" panose="02010600040101010101" pitchFamily="2" charset="-122"/>
                        </a:rPr>
                        <a:t>0</a:t>
                      </a:r>
                      <a:r>
                        <a:rPr lang="zh-CN" sz="1400" kern="100" dirty="0">
                          <a:effectLst/>
                          <a:latin typeface="华文楷体" panose="02010600040101010101" pitchFamily="2" charset="-122"/>
                          <a:ea typeface="华文楷体" panose="02010600040101010101" pitchFamily="2" charset="-122"/>
                        </a:rPr>
                        <a:t>的入口地址</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2"/>
                  </a:ext>
                </a:extLst>
              </a:tr>
              <a:tr h="0">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3</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vMerge="1">
                  <a:txBody>
                    <a:bodyPr/>
                    <a:lstStyle/>
                    <a:p>
                      <a:endParaRPr lang="zh-CN" altLang="en-US"/>
                    </a:p>
                  </a:txBody>
                  <a:tcP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000BH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8</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a:effectLst/>
                          <a:latin typeface="华文楷体" panose="02010600040101010101" pitchFamily="2" charset="-122"/>
                          <a:ea typeface="华文楷体" panose="02010600040101010101" pitchFamily="2" charset="-122"/>
                        </a:rPr>
                        <a:t>定时</a:t>
                      </a:r>
                      <a:r>
                        <a:rPr lang="en-US" sz="1400" kern="100">
                          <a:effectLst/>
                          <a:latin typeface="华文楷体" panose="02010600040101010101" pitchFamily="2" charset="-122"/>
                          <a:ea typeface="华文楷体" panose="02010600040101010101" pitchFamily="2" charset="-122"/>
                        </a:rPr>
                        <a:t>/</a:t>
                      </a:r>
                      <a:r>
                        <a:rPr lang="zh-CN" sz="1400" kern="100">
                          <a:effectLst/>
                          <a:latin typeface="华文楷体" panose="02010600040101010101" pitchFamily="2" charset="-122"/>
                          <a:ea typeface="华文楷体" panose="02010600040101010101" pitchFamily="2" charset="-122"/>
                        </a:rPr>
                        <a:t>计数器</a:t>
                      </a:r>
                      <a:r>
                        <a:rPr lang="en-US" sz="1400" kern="100">
                          <a:effectLst/>
                          <a:latin typeface="华文楷体" panose="02010600040101010101" pitchFamily="2" charset="-122"/>
                          <a:ea typeface="华文楷体" panose="02010600040101010101" pitchFamily="2" charset="-122"/>
                        </a:rPr>
                        <a:t>0</a:t>
                      </a:r>
                      <a:r>
                        <a:rPr lang="zh-CN" sz="1400" kern="100">
                          <a:effectLst/>
                          <a:latin typeface="华文楷体" panose="02010600040101010101" pitchFamily="2" charset="-122"/>
                          <a:ea typeface="华文楷体" panose="02010600040101010101" pitchFamily="2" charset="-122"/>
                        </a:rPr>
                        <a:t>的入口地址</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3"/>
                  </a:ext>
                </a:extLst>
              </a:tr>
              <a:tr h="0">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4</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vMerge="1">
                  <a:txBody>
                    <a:bodyPr/>
                    <a:lstStyle/>
                    <a:p>
                      <a:endParaRPr lang="zh-CN" altLang="en-US"/>
                    </a:p>
                  </a:txBody>
                  <a:tcP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0013H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8</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外部中断</a:t>
                      </a:r>
                      <a:r>
                        <a:rPr lang="en-US" sz="1400" kern="100" dirty="0">
                          <a:effectLst/>
                          <a:latin typeface="华文楷体" panose="02010600040101010101" pitchFamily="2" charset="-122"/>
                          <a:ea typeface="华文楷体" panose="02010600040101010101" pitchFamily="2" charset="-122"/>
                        </a:rPr>
                        <a:t>1</a:t>
                      </a:r>
                      <a:r>
                        <a:rPr lang="zh-CN" sz="1400" kern="100" dirty="0">
                          <a:effectLst/>
                          <a:latin typeface="华文楷体" panose="02010600040101010101" pitchFamily="2" charset="-122"/>
                          <a:ea typeface="华文楷体" panose="02010600040101010101" pitchFamily="2" charset="-122"/>
                        </a:rPr>
                        <a:t>的入口地址</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4"/>
                  </a:ext>
                </a:extLst>
              </a:tr>
              <a:tr h="0">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5</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vMerge="1">
                  <a:txBody>
                    <a:bodyPr/>
                    <a:lstStyle/>
                    <a:p>
                      <a:endParaRPr lang="zh-CN" altLang="en-US"/>
                    </a:p>
                  </a:txBody>
                  <a:tcP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001BH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8</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定时</a:t>
                      </a:r>
                      <a:r>
                        <a:rPr lang="en-US" sz="1400" kern="100" dirty="0">
                          <a:effectLst/>
                          <a:latin typeface="华文楷体" panose="02010600040101010101" pitchFamily="2" charset="-122"/>
                          <a:ea typeface="华文楷体" panose="02010600040101010101" pitchFamily="2" charset="-122"/>
                        </a:rPr>
                        <a:t>/</a:t>
                      </a:r>
                      <a:r>
                        <a:rPr lang="zh-CN" sz="1400" kern="100" dirty="0">
                          <a:effectLst/>
                          <a:latin typeface="华文楷体" panose="02010600040101010101" pitchFamily="2" charset="-122"/>
                          <a:ea typeface="华文楷体" panose="02010600040101010101" pitchFamily="2" charset="-122"/>
                        </a:rPr>
                        <a:t>计数器</a:t>
                      </a:r>
                      <a:r>
                        <a:rPr lang="en-US" sz="1400" kern="100" dirty="0">
                          <a:effectLst/>
                          <a:latin typeface="华文楷体" panose="02010600040101010101" pitchFamily="2" charset="-122"/>
                          <a:ea typeface="华文楷体" panose="02010600040101010101" pitchFamily="2" charset="-122"/>
                        </a:rPr>
                        <a:t>1</a:t>
                      </a:r>
                      <a:r>
                        <a:rPr lang="zh-CN" sz="1400" kern="100" dirty="0">
                          <a:effectLst/>
                          <a:latin typeface="华文楷体" panose="02010600040101010101" pitchFamily="2" charset="-122"/>
                          <a:ea typeface="华文楷体" panose="02010600040101010101" pitchFamily="2" charset="-122"/>
                        </a:rPr>
                        <a:t>的入口地址</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5"/>
                  </a:ext>
                </a:extLst>
              </a:tr>
              <a:tr h="0">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6</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vMerge="1">
                  <a:txBody>
                    <a:bodyPr/>
                    <a:lstStyle/>
                    <a:p>
                      <a:endParaRPr lang="zh-CN" altLang="en-US"/>
                    </a:p>
                  </a:txBody>
                  <a:tcP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0023H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8</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串口中断的入口地址</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6"/>
                  </a:ext>
                </a:extLst>
              </a:tr>
            </a:tbl>
          </a:graphicData>
        </a:graphic>
      </p:graphicFrame>
      <p:sp>
        <p:nvSpPr>
          <p:cNvPr id="30" name="Rectangle 2165"/>
          <p:cNvSpPr>
            <a:spLocks noChangeArrowheads="1"/>
          </p:cNvSpPr>
          <p:nvPr/>
        </p:nvSpPr>
        <p:spPr bwMode="auto">
          <a:xfrm>
            <a:off x="4106752" y="2980227"/>
            <a:ext cx="949225" cy="1682334"/>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2" name="Rectangle 2166"/>
          <p:cNvSpPr>
            <a:spLocks noChangeArrowheads="1"/>
          </p:cNvSpPr>
          <p:nvPr/>
        </p:nvSpPr>
        <p:spPr bwMode="auto">
          <a:xfrm>
            <a:off x="5142246" y="4396630"/>
            <a:ext cx="725898" cy="272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0003H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9" name="直接连接符 8"/>
          <p:cNvCxnSpPr/>
          <p:nvPr/>
        </p:nvCxnSpPr>
        <p:spPr>
          <a:xfrm>
            <a:off x="4106752" y="4161766"/>
            <a:ext cx="94922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2166"/>
          <p:cNvSpPr>
            <a:spLocks noChangeArrowheads="1"/>
          </p:cNvSpPr>
          <p:nvPr/>
        </p:nvSpPr>
        <p:spPr bwMode="auto">
          <a:xfrm>
            <a:off x="5128914" y="3915248"/>
            <a:ext cx="725898" cy="272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000BH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40" name="直接连接符 39"/>
          <p:cNvCxnSpPr/>
          <p:nvPr/>
        </p:nvCxnSpPr>
        <p:spPr>
          <a:xfrm>
            <a:off x="4106752" y="3459268"/>
            <a:ext cx="94922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74041" y="3607155"/>
            <a:ext cx="397349" cy="369332"/>
          </a:xfrm>
          <a:prstGeom prst="rect">
            <a:avLst/>
          </a:prstGeom>
          <a:noFill/>
        </p:spPr>
        <p:txBody>
          <a:bodyPr wrap="square" rtlCol="0">
            <a:spAutoFit/>
          </a:bodyPr>
          <a:lstStyle/>
          <a:p>
            <a:r>
              <a:rPr lang="en-US" altLang="zh-CN" dirty="0"/>
              <a:t>…..</a:t>
            </a:r>
            <a:endParaRPr lang="zh-CN" altLang="en-US" dirty="0"/>
          </a:p>
        </p:txBody>
      </p:sp>
      <p:sp>
        <p:nvSpPr>
          <p:cNvPr id="42" name="Rectangle 2166"/>
          <p:cNvSpPr>
            <a:spLocks noChangeArrowheads="1"/>
          </p:cNvSpPr>
          <p:nvPr/>
        </p:nvSpPr>
        <p:spPr bwMode="auto">
          <a:xfrm>
            <a:off x="5127289" y="4123801"/>
            <a:ext cx="725898" cy="272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000AH</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 name="右大括号 11"/>
          <p:cNvSpPr/>
          <p:nvPr/>
        </p:nvSpPr>
        <p:spPr>
          <a:xfrm>
            <a:off x="5076056" y="4188077"/>
            <a:ext cx="129059" cy="4483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4055049" y="4188077"/>
            <a:ext cx="1044012" cy="430887"/>
          </a:xfrm>
          <a:prstGeom prst="rect">
            <a:avLst/>
          </a:prstGeom>
        </p:spPr>
        <p:txBody>
          <a:bodyPr wrap="square">
            <a:spAutoFit/>
          </a:bodyPr>
          <a:lstStyle/>
          <a:p>
            <a:pPr lvl="0" algn="ctr"/>
            <a:r>
              <a:rPr lang="zh-CN" altLang="en-US" sz="1100" dirty="0">
                <a:latin typeface="华文楷体" panose="02010600040101010101" pitchFamily="2" charset="-122"/>
                <a:ea typeface="华文楷体" panose="02010600040101010101" pitchFamily="2" charset="-122"/>
                <a:cs typeface="宋体" pitchFamily="2" charset="-122"/>
              </a:rPr>
              <a:t>外部中断事件对应的程序</a:t>
            </a:r>
            <a:endParaRPr lang="zh-CN" altLang="zh-CN" sz="1100" dirty="0">
              <a:latin typeface="华文楷体" panose="02010600040101010101" pitchFamily="2" charset="-122"/>
              <a:ea typeface="华文楷体" panose="02010600040101010101" pitchFamily="2" charset="-122"/>
              <a:cs typeface="宋体" pitchFamily="2" charset="-122"/>
            </a:endParaRPr>
          </a:p>
        </p:txBody>
      </p:sp>
      <p:sp>
        <p:nvSpPr>
          <p:cNvPr id="44" name="椭圆 43"/>
          <p:cNvSpPr/>
          <p:nvPr/>
        </p:nvSpPr>
        <p:spPr>
          <a:xfrm>
            <a:off x="5055977" y="1707686"/>
            <a:ext cx="596143" cy="2880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5" name="椭圆 44"/>
          <p:cNvSpPr/>
          <p:nvPr/>
        </p:nvSpPr>
        <p:spPr>
          <a:xfrm>
            <a:off x="4938939" y="1943374"/>
            <a:ext cx="830217" cy="103685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7" name="椭圆 46"/>
          <p:cNvSpPr/>
          <p:nvPr/>
        </p:nvSpPr>
        <p:spPr>
          <a:xfrm>
            <a:off x="5076056" y="1523798"/>
            <a:ext cx="596143" cy="2880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6461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0" presetClass="exit" presetSubtype="0" fill="hold" grpId="1" nodeType="withEffect">
                                  <p:stCondLst>
                                    <p:cond delay="0"/>
                                  </p:stCondLst>
                                  <p:childTnLst>
                                    <p:animEffect transition="out" filter="fade">
                                      <p:cBhvr>
                                        <p:cTn id="24" dur="500"/>
                                        <p:tgtEl>
                                          <p:spTgt spid="44"/>
                                        </p:tgtEl>
                                      </p:cBhvr>
                                    </p:animEffect>
                                    <p:set>
                                      <p:cBhvr>
                                        <p:cTn id="25" dur="1" fill="hold">
                                          <p:stCondLst>
                                            <p:cond delay="499"/>
                                          </p:stCondLst>
                                        </p:cTn>
                                        <p:tgtEl>
                                          <p:spTgt spid="4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childTnLst>
                                </p:cTn>
                              </p:par>
                              <p:par>
                                <p:cTn id="46" presetID="10" presetClass="exit" presetSubtype="0" fill="hold" grpId="1" nodeType="withEffect">
                                  <p:stCondLst>
                                    <p:cond delay="0"/>
                                  </p:stCondLst>
                                  <p:childTnLst>
                                    <p:animEffect transition="out" filter="fade">
                                      <p:cBhvr>
                                        <p:cTn id="47" dur="500"/>
                                        <p:tgtEl>
                                          <p:spTgt spid="45"/>
                                        </p:tgtEl>
                                      </p:cBhvr>
                                    </p:animEffect>
                                    <p:set>
                                      <p:cBhvr>
                                        <p:cTn id="48" dur="1" fill="hold">
                                          <p:stCondLst>
                                            <p:cond delay="499"/>
                                          </p:stCondLst>
                                        </p:cTn>
                                        <p:tgtEl>
                                          <p:spTgt spid="4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47"/>
                                        </p:tgtEl>
                                      </p:cBhvr>
                                    </p:animEffect>
                                    <p:set>
                                      <p:cBhvr>
                                        <p:cTn id="57"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3" grpId="0" animBg="1"/>
      <p:bldP spid="30" grpId="0" animBg="1"/>
      <p:bldP spid="32" grpId="0" animBg="1"/>
      <p:bldP spid="39" grpId="0" animBg="1"/>
      <p:bldP spid="41" grpId="0"/>
      <p:bldP spid="42" grpId="0" animBg="1"/>
      <p:bldP spid="12" grpId="0" animBg="1"/>
      <p:bldP spid="43" grpId="0"/>
      <p:bldP spid="44" grpId="0" animBg="1"/>
      <p:bldP spid="44" grpId="1" animBg="1"/>
      <p:bldP spid="45" grpId="0" animBg="1"/>
      <p:bldP spid="45" grpId="1" animBg="1"/>
      <p:bldP spid="47" grpId="0" animBg="1"/>
      <p:bldP spid="4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761521" y="1031058"/>
            <a:ext cx="1620957" cy="338554"/>
          </a:xfrm>
          <a:prstGeom prst="rect">
            <a:avLst/>
          </a:prstGeom>
        </p:spPr>
        <p:txBody>
          <a:bodyPr wrap="none">
            <a:spAutoFit/>
          </a:bodyPr>
          <a:lstStyle/>
          <a:p>
            <a:r>
              <a:rPr lang="zh-CN" altLang="zh-CN" sz="1600" dirty="0">
                <a:latin typeface="华文楷体" panose="02010600040101010101" pitchFamily="2" charset="-122"/>
                <a:ea typeface="华文楷体" panose="02010600040101010101" pitchFamily="2" charset="-122"/>
              </a:rPr>
              <a:t>片内数据存储器</a:t>
            </a:r>
            <a:endParaRPr lang="zh-CN" altLang="en-US" sz="1600" dirty="0">
              <a:latin typeface="华文楷体" panose="02010600040101010101" pitchFamily="2" charset="-122"/>
              <a:ea typeface="华文楷体" panose="02010600040101010101" pitchFamily="2" charset="-122"/>
            </a:endParaRP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AutoShape 52"/>
          <p:cNvSpPr>
            <a:spLocks noChangeAspect="1" noChangeArrowheads="1"/>
          </p:cNvSpPr>
          <p:nvPr/>
        </p:nvSpPr>
        <p:spPr bwMode="auto">
          <a:xfrm>
            <a:off x="1356287" y="1494457"/>
            <a:ext cx="6431426" cy="34246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72" name="Group 1100"/>
          <p:cNvGrpSpPr>
            <a:grpSpLocks/>
          </p:cNvGrpSpPr>
          <p:nvPr/>
        </p:nvGrpSpPr>
        <p:grpSpPr bwMode="auto">
          <a:xfrm>
            <a:off x="2972016" y="3591777"/>
            <a:ext cx="527795" cy="494563"/>
            <a:chOff x="3888" y="8141"/>
            <a:chExt cx="682" cy="998"/>
          </a:xfrm>
        </p:grpSpPr>
        <p:sp>
          <p:nvSpPr>
            <p:cNvPr id="78" name="Rectangle 1101"/>
            <p:cNvSpPr>
              <a:spLocks noChangeArrowheads="1"/>
            </p:cNvSpPr>
            <p:nvPr/>
          </p:nvSpPr>
          <p:spPr bwMode="auto">
            <a:xfrm>
              <a:off x="3888" y="8733"/>
              <a:ext cx="668" cy="4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08H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0" name="Rectangle 1103"/>
            <p:cNvSpPr>
              <a:spLocks noChangeArrowheads="1"/>
            </p:cNvSpPr>
            <p:nvPr/>
          </p:nvSpPr>
          <p:spPr bwMode="auto">
            <a:xfrm>
              <a:off x="3902" y="8141"/>
              <a:ext cx="668"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0FH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
        <p:nvSpPr>
          <p:cNvPr id="74" name="Rectangle 1105"/>
          <p:cNvSpPr>
            <a:spLocks noChangeArrowheads="1"/>
          </p:cNvSpPr>
          <p:nvPr/>
        </p:nvSpPr>
        <p:spPr bwMode="auto">
          <a:xfrm>
            <a:off x="2965825" y="4379707"/>
            <a:ext cx="516960" cy="201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00H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7" name="Rectangle 1107"/>
          <p:cNvSpPr>
            <a:spLocks noChangeArrowheads="1"/>
          </p:cNvSpPr>
          <p:nvPr/>
        </p:nvSpPr>
        <p:spPr bwMode="auto">
          <a:xfrm>
            <a:off x="2959634" y="4086339"/>
            <a:ext cx="516960" cy="2016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07H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63" name="Group 1108"/>
          <p:cNvGrpSpPr>
            <a:grpSpLocks/>
          </p:cNvGrpSpPr>
          <p:nvPr/>
        </p:nvGrpSpPr>
        <p:grpSpPr bwMode="auto">
          <a:xfrm>
            <a:off x="2953540" y="3088790"/>
            <a:ext cx="546393" cy="502987"/>
            <a:chOff x="3864" y="7143"/>
            <a:chExt cx="706" cy="998"/>
          </a:xfrm>
        </p:grpSpPr>
        <p:sp>
          <p:nvSpPr>
            <p:cNvPr id="69" name="Rectangle 1109"/>
            <p:cNvSpPr>
              <a:spLocks noChangeArrowheads="1"/>
            </p:cNvSpPr>
            <p:nvPr/>
          </p:nvSpPr>
          <p:spPr bwMode="auto">
            <a:xfrm>
              <a:off x="3902" y="7735"/>
              <a:ext cx="668" cy="4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10H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1" name="Rectangle 1111"/>
            <p:cNvSpPr>
              <a:spLocks noChangeArrowheads="1"/>
            </p:cNvSpPr>
            <p:nvPr/>
          </p:nvSpPr>
          <p:spPr bwMode="auto">
            <a:xfrm>
              <a:off x="3864" y="7143"/>
              <a:ext cx="668"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17H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66" name="Rectangle 1113"/>
          <p:cNvSpPr>
            <a:spLocks noChangeArrowheads="1"/>
          </p:cNvSpPr>
          <p:nvPr/>
        </p:nvSpPr>
        <p:spPr bwMode="auto">
          <a:xfrm>
            <a:off x="2964473" y="2904605"/>
            <a:ext cx="517019" cy="2104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18H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7" name="Rectangle 1114"/>
          <p:cNvSpPr>
            <a:spLocks noChangeArrowheads="1"/>
          </p:cNvSpPr>
          <p:nvPr/>
        </p:nvSpPr>
        <p:spPr bwMode="auto">
          <a:xfrm>
            <a:off x="3506260" y="2597763"/>
            <a:ext cx="1571181" cy="517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工作寄存器组</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3</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8" name="Rectangle 1115"/>
          <p:cNvSpPr>
            <a:spLocks noChangeArrowheads="1"/>
          </p:cNvSpPr>
          <p:nvPr/>
        </p:nvSpPr>
        <p:spPr bwMode="auto">
          <a:xfrm>
            <a:off x="2962925" y="2597763"/>
            <a:ext cx="517019" cy="2109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5" name="Rectangle 1117"/>
          <p:cNvSpPr>
            <a:spLocks noChangeArrowheads="1"/>
          </p:cNvSpPr>
          <p:nvPr/>
        </p:nvSpPr>
        <p:spPr bwMode="auto">
          <a:xfrm>
            <a:off x="1402724" y="3330015"/>
            <a:ext cx="1242944" cy="6557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R0</a:t>
            </a:r>
            <a:r>
              <a:rPr kumimoji="0" lang="zh-CN" altLang="en-US" sz="12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ea typeface="宋体" pitchFamily="2" charset="-122"/>
                <a:cs typeface="Times New Roman" pitchFamily="18" charset="0"/>
              </a:rPr>
              <a:t>地址：</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00H</a:t>
            </a:r>
            <a:r>
              <a:rPr kumimoji="0" lang="zh-CN" altLang="en-US" sz="11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1FH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9" name="Rectangle 1120"/>
          <p:cNvSpPr>
            <a:spLocks noChangeArrowheads="1"/>
          </p:cNvSpPr>
          <p:nvPr/>
        </p:nvSpPr>
        <p:spPr bwMode="auto">
          <a:xfrm>
            <a:off x="2953711" y="2410023"/>
            <a:ext cx="517001" cy="1877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20H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0" name="Rectangle 1121"/>
          <p:cNvSpPr>
            <a:spLocks noChangeArrowheads="1"/>
          </p:cNvSpPr>
          <p:nvPr/>
        </p:nvSpPr>
        <p:spPr bwMode="auto">
          <a:xfrm>
            <a:off x="3506314" y="2136275"/>
            <a:ext cx="1571127" cy="4614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位寻址区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1" name="Rectangle 1122"/>
          <p:cNvSpPr>
            <a:spLocks noChangeArrowheads="1"/>
          </p:cNvSpPr>
          <p:nvPr/>
        </p:nvSpPr>
        <p:spPr bwMode="auto">
          <a:xfrm>
            <a:off x="2950615" y="2136275"/>
            <a:ext cx="517001" cy="1882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2FH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6" name="Rectangle 1124"/>
          <p:cNvSpPr>
            <a:spLocks noChangeArrowheads="1"/>
          </p:cNvSpPr>
          <p:nvPr/>
        </p:nvSpPr>
        <p:spPr bwMode="auto">
          <a:xfrm>
            <a:off x="2959902" y="1894433"/>
            <a:ext cx="517001" cy="2469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30H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7" name="Rectangle 1125"/>
          <p:cNvSpPr>
            <a:spLocks noChangeArrowheads="1"/>
          </p:cNvSpPr>
          <p:nvPr/>
        </p:nvSpPr>
        <p:spPr bwMode="auto">
          <a:xfrm>
            <a:off x="3506314" y="1523115"/>
            <a:ext cx="1571127" cy="607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数据</a:t>
            </a: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缓冲区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8" name="Rectangle 1126"/>
          <p:cNvSpPr>
            <a:spLocks noChangeArrowheads="1"/>
          </p:cNvSpPr>
          <p:nvPr/>
        </p:nvSpPr>
        <p:spPr bwMode="auto">
          <a:xfrm>
            <a:off x="2959902" y="1534213"/>
            <a:ext cx="517001" cy="2478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7FH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49" name="Group 1127"/>
          <p:cNvGrpSpPr>
            <a:grpSpLocks/>
          </p:cNvGrpSpPr>
          <p:nvPr/>
        </p:nvGrpSpPr>
        <p:grpSpPr bwMode="auto">
          <a:xfrm>
            <a:off x="1432098" y="2161646"/>
            <a:ext cx="1550938" cy="436117"/>
            <a:chOff x="1898" y="5147"/>
            <a:chExt cx="2004" cy="913"/>
          </a:xfrm>
        </p:grpSpPr>
        <p:sp>
          <p:nvSpPr>
            <p:cNvPr id="51" name="AutoShape 1128"/>
            <p:cNvSpPr>
              <a:spLocks/>
            </p:cNvSpPr>
            <p:nvPr/>
          </p:nvSpPr>
          <p:spPr bwMode="auto">
            <a:xfrm>
              <a:off x="3670" y="5147"/>
              <a:ext cx="232" cy="913"/>
            </a:xfrm>
            <a:prstGeom prst="leftBrace">
              <a:avLst>
                <a:gd name="adj1" fmla="val 2224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2" name="Rectangle 1129"/>
            <p:cNvSpPr>
              <a:spLocks noChangeArrowheads="1"/>
            </p:cNvSpPr>
            <p:nvPr/>
          </p:nvSpPr>
          <p:spPr bwMode="auto">
            <a:xfrm>
              <a:off x="1898" y="5205"/>
              <a:ext cx="1606" cy="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位寻址区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ea typeface="宋体" pitchFamily="2" charset="-122"/>
                  <a:cs typeface="Times New Roman" pitchFamily="18" charset="0"/>
                </a:rPr>
                <a:t>地址：</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20H</a:t>
              </a:r>
              <a:r>
                <a:rPr kumimoji="0" lang="zh-CN" altLang="en-US" sz="11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2FH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50" name="Rectangle 1131"/>
          <p:cNvSpPr>
            <a:spLocks noChangeArrowheads="1"/>
          </p:cNvSpPr>
          <p:nvPr/>
        </p:nvSpPr>
        <p:spPr bwMode="auto">
          <a:xfrm>
            <a:off x="1404187" y="1653469"/>
            <a:ext cx="1242944" cy="337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数据缓冲区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ea typeface="宋体" pitchFamily="2" charset="-122"/>
                <a:cs typeface="Times New Roman" pitchFamily="18" charset="0"/>
              </a:rPr>
              <a:t>地址：</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30H</a:t>
            </a:r>
            <a:r>
              <a:rPr kumimoji="0" lang="zh-CN" altLang="en-US" sz="11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7FH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4" name="Rectangle 1137"/>
          <p:cNvSpPr>
            <a:spLocks noChangeArrowheads="1"/>
          </p:cNvSpPr>
          <p:nvPr/>
        </p:nvSpPr>
        <p:spPr bwMode="auto">
          <a:xfrm>
            <a:off x="5585010" y="2331790"/>
            <a:ext cx="540209" cy="2397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5" name="Rectangle 1138"/>
          <p:cNvSpPr>
            <a:spLocks noChangeArrowheads="1"/>
          </p:cNvSpPr>
          <p:nvPr/>
        </p:nvSpPr>
        <p:spPr bwMode="auto">
          <a:xfrm>
            <a:off x="6120575" y="2389586"/>
            <a:ext cx="1249136" cy="21250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特殊功能寄存器区（</a:t>
            </a:r>
            <a:r>
              <a:rPr kumimoji="0" lang="en-US" altLang="zh-CN" sz="12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SFR</a:t>
            </a:r>
            <a:r>
              <a:rPr kumimoji="0" lang="zh-CN" altLang="en-US" sz="12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区）</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3" name="Rectangle 1139"/>
          <p:cNvSpPr>
            <a:spLocks noChangeArrowheads="1"/>
          </p:cNvSpPr>
          <p:nvPr/>
        </p:nvSpPr>
        <p:spPr bwMode="auto">
          <a:xfrm>
            <a:off x="5579592" y="4284913"/>
            <a:ext cx="540209" cy="2397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80H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0" name="Rectangle 1140"/>
          <p:cNvSpPr>
            <a:spLocks noChangeArrowheads="1"/>
          </p:cNvSpPr>
          <p:nvPr/>
        </p:nvSpPr>
        <p:spPr bwMode="auto">
          <a:xfrm>
            <a:off x="5677882" y="4638376"/>
            <a:ext cx="1920915" cy="252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a:t>
            </a: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b</a:t>
            </a:r>
            <a:r>
              <a:rPr kumimoji="0" lang="zh-CN" altLang="en-US" sz="1100" b="0" i="0" u="none" strike="noStrike" cap="none" normalizeH="0" baseline="0">
                <a:ln>
                  <a:noFill/>
                </a:ln>
                <a:solidFill>
                  <a:schemeClr val="tx1"/>
                </a:solidFill>
                <a:effectLst/>
                <a:latin typeface="Calibri" pitchFamily="34" charset="0"/>
                <a:ea typeface="宋体" pitchFamily="2" charset="-122"/>
                <a:cs typeface="Times New Roman" pitchFamily="18" charset="0"/>
              </a:rPr>
              <a:t>）高</a:t>
            </a: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128</a:t>
            </a:r>
            <a:r>
              <a:rPr kumimoji="0" lang="zh-CN" altLang="en-US" sz="1100" b="0" i="0" u="none" strike="noStrike" cap="none" normalizeH="0" baseline="0">
                <a:ln>
                  <a:noFill/>
                </a:ln>
                <a:solidFill>
                  <a:schemeClr val="tx1"/>
                </a:solidFill>
                <a:effectLst/>
                <a:latin typeface="Calibri" pitchFamily="34" charset="0"/>
                <a:ea typeface="宋体" pitchFamily="2" charset="-122"/>
                <a:cs typeface="Times New Roman" pitchFamily="18" charset="0"/>
              </a:rPr>
              <a:t>字节</a:t>
            </a: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RAM</a:t>
            </a:r>
            <a:r>
              <a:rPr kumimoji="0" lang="zh-CN" altLang="en-US" sz="1100" b="0" i="0" u="none" strike="noStrike" cap="none" normalizeH="0" baseline="0">
                <a:ln>
                  <a:noFill/>
                </a:ln>
                <a:solidFill>
                  <a:schemeClr val="tx1"/>
                </a:solidFill>
                <a:effectLst/>
                <a:latin typeface="Calibri" pitchFamily="34" charset="0"/>
                <a:ea typeface="宋体" pitchFamily="2" charset="-122"/>
                <a:cs typeface="Times New Roman" pitchFamily="18" charset="0"/>
              </a:rPr>
              <a:t>区</a:t>
            </a:r>
            <a:endParaRPr kumimoji="0" lang="zh-CN" altLang="en-US"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5" name="AutoShape 1116"/>
          <p:cNvSpPr>
            <a:spLocks/>
          </p:cNvSpPr>
          <p:nvPr/>
        </p:nvSpPr>
        <p:spPr bwMode="auto">
          <a:xfrm flipH="1">
            <a:off x="2751705" y="2638382"/>
            <a:ext cx="308116" cy="1906716"/>
          </a:xfrm>
          <a:prstGeom prst="rightBrace">
            <a:avLst>
              <a:gd name="adj1" fmla="val 62057"/>
              <a:gd name="adj2" fmla="val 48288"/>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0" name="AutoShape 1130"/>
          <p:cNvSpPr>
            <a:spLocks/>
          </p:cNvSpPr>
          <p:nvPr/>
        </p:nvSpPr>
        <p:spPr bwMode="auto">
          <a:xfrm>
            <a:off x="2774131" y="1534549"/>
            <a:ext cx="208904" cy="548344"/>
          </a:xfrm>
          <a:prstGeom prst="leftBrace">
            <a:avLst>
              <a:gd name="adj1" fmla="val 2798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1" name="Rectangle 1132"/>
          <p:cNvSpPr>
            <a:spLocks noChangeArrowheads="1"/>
          </p:cNvSpPr>
          <p:nvPr/>
        </p:nvSpPr>
        <p:spPr bwMode="auto">
          <a:xfrm>
            <a:off x="2823615" y="4654015"/>
            <a:ext cx="2253705" cy="2522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a:t>
            </a: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）低</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128</a:t>
            </a: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字节</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RAM</a:t>
            </a: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区</a:t>
            </a: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5" name="Rectangle 1114"/>
          <p:cNvSpPr>
            <a:spLocks noChangeArrowheads="1"/>
          </p:cNvSpPr>
          <p:nvPr/>
        </p:nvSpPr>
        <p:spPr bwMode="auto">
          <a:xfrm>
            <a:off x="3506314" y="3115041"/>
            <a:ext cx="1571127" cy="517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工作寄存器组</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2</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6" name="Rectangle 1114"/>
          <p:cNvSpPr>
            <a:spLocks noChangeArrowheads="1"/>
          </p:cNvSpPr>
          <p:nvPr/>
        </p:nvSpPr>
        <p:spPr bwMode="auto">
          <a:xfrm>
            <a:off x="3506260" y="3624661"/>
            <a:ext cx="1571181" cy="517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工作寄存器组</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7" name="Rectangle 1114"/>
          <p:cNvSpPr>
            <a:spLocks noChangeArrowheads="1"/>
          </p:cNvSpPr>
          <p:nvPr/>
        </p:nvSpPr>
        <p:spPr bwMode="auto">
          <a:xfrm>
            <a:off x="3506260" y="4138570"/>
            <a:ext cx="1571181" cy="517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工作寄存器组</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023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7"/>
                                        </p:tgtEl>
                                        <p:attrNameLst>
                                          <p:attrName>fillcolor</p:attrName>
                                        </p:attrNameLst>
                                      </p:cBhvr>
                                      <p:to>
                                        <a:schemeClr val="accent2"/>
                                      </p:to>
                                    </p:animClr>
                                    <p:set>
                                      <p:cBhvr>
                                        <p:cTn id="7" dur="2000" fill="hold"/>
                                        <p:tgtEl>
                                          <p:spTgt spid="67"/>
                                        </p:tgtEl>
                                        <p:attrNameLst>
                                          <p:attrName>fill.type</p:attrName>
                                        </p:attrNameLst>
                                      </p:cBhvr>
                                      <p:to>
                                        <p:strVal val="solid"/>
                                      </p:to>
                                    </p:set>
                                    <p:set>
                                      <p:cBhvr>
                                        <p:cTn id="8" dur="2000" fill="hold"/>
                                        <p:tgtEl>
                                          <p:spTgt spid="6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85"/>
                                        </p:tgtEl>
                                        <p:attrNameLst>
                                          <p:attrName>fillcolor</p:attrName>
                                        </p:attrNameLst>
                                      </p:cBhvr>
                                      <p:to>
                                        <a:schemeClr val="accent2"/>
                                      </p:to>
                                    </p:animClr>
                                    <p:set>
                                      <p:cBhvr>
                                        <p:cTn id="11" dur="2000" fill="hold"/>
                                        <p:tgtEl>
                                          <p:spTgt spid="85"/>
                                        </p:tgtEl>
                                        <p:attrNameLst>
                                          <p:attrName>fill.type</p:attrName>
                                        </p:attrNameLst>
                                      </p:cBhvr>
                                      <p:to>
                                        <p:strVal val="solid"/>
                                      </p:to>
                                    </p:set>
                                    <p:set>
                                      <p:cBhvr>
                                        <p:cTn id="12" dur="2000" fill="hold"/>
                                        <p:tgtEl>
                                          <p:spTgt spid="85"/>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86"/>
                                        </p:tgtEl>
                                        <p:attrNameLst>
                                          <p:attrName>fillcolor</p:attrName>
                                        </p:attrNameLst>
                                      </p:cBhvr>
                                      <p:to>
                                        <a:schemeClr val="accent2"/>
                                      </p:to>
                                    </p:animClr>
                                    <p:set>
                                      <p:cBhvr>
                                        <p:cTn id="15" dur="2000" fill="hold"/>
                                        <p:tgtEl>
                                          <p:spTgt spid="86"/>
                                        </p:tgtEl>
                                        <p:attrNameLst>
                                          <p:attrName>fill.type</p:attrName>
                                        </p:attrNameLst>
                                      </p:cBhvr>
                                      <p:to>
                                        <p:strVal val="solid"/>
                                      </p:to>
                                    </p:set>
                                    <p:set>
                                      <p:cBhvr>
                                        <p:cTn id="16" dur="2000" fill="hold"/>
                                        <p:tgtEl>
                                          <p:spTgt spid="86"/>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87"/>
                                        </p:tgtEl>
                                        <p:attrNameLst>
                                          <p:attrName>fillcolor</p:attrName>
                                        </p:attrNameLst>
                                      </p:cBhvr>
                                      <p:to>
                                        <a:schemeClr val="accent2"/>
                                      </p:to>
                                    </p:animClr>
                                    <p:set>
                                      <p:cBhvr>
                                        <p:cTn id="19" dur="2000" fill="hold"/>
                                        <p:tgtEl>
                                          <p:spTgt spid="87"/>
                                        </p:tgtEl>
                                        <p:attrNameLst>
                                          <p:attrName>fill.type</p:attrName>
                                        </p:attrNameLst>
                                      </p:cBhvr>
                                      <p:to>
                                        <p:strVal val="solid"/>
                                      </p:to>
                                    </p:set>
                                    <p:set>
                                      <p:cBhvr>
                                        <p:cTn id="20" dur="2000" fill="hold"/>
                                        <p:tgtEl>
                                          <p:spTgt spid="87"/>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60"/>
                                        </p:tgtEl>
                                        <p:attrNameLst>
                                          <p:attrName>fillcolor</p:attrName>
                                        </p:attrNameLst>
                                      </p:cBhvr>
                                      <p:to>
                                        <a:srgbClr val="03EDF3"/>
                                      </p:to>
                                    </p:animClr>
                                    <p:set>
                                      <p:cBhvr>
                                        <p:cTn id="25" dur="2000" fill="hold"/>
                                        <p:tgtEl>
                                          <p:spTgt spid="60"/>
                                        </p:tgtEl>
                                        <p:attrNameLst>
                                          <p:attrName>fill.type</p:attrName>
                                        </p:attrNameLst>
                                      </p:cBhvr>
                                      <p:to>
                                        <p:strVal val="solid"/>
                                      </p:to>
                                    </p:set>
                                    <p:set>
                                      <p:cBhvr>
                                        <p:cTn id="26" dur="2000" fill="hold"/>
                                        <p:tgtEl>
                                          <p:spTgt spid="60"/>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57"/>
                                        </p:tgtEl>
                                        <p:attrNameLst>
                                          <p:attrName>fillcolor</p:attrName>
                                        </p:attrNameLst>
                                      </p:cBhvr>
                                      <p:to>
                                        <a:srgbClr val="E4F600"/>
                                      </p:to>
                                    </p:animClr>
                                    <p:set>
                                      <p:cBhvr>
                                        <p:cTn id="31" dur="2000" fill="hold"/>
                                        <p:tgtEl>
                                          <p:spTgt spid="57"/>
                                        </p:tgtEl>
                                        <p:attrNameLst>
                                          <p:attrName>fill.type</p:attrName>
                                        </p:attrNameLst>
                                      </p:cBhvr>
                                      <p:to>
                                        <p:strVal val="solid"/>
                                      </p:to>
                                    </p:set>
                                    <p:set>
                                      <p:cBhvr>
                                        <p:cTn id="32" dur="2000" fill="hold"/>
                                        <p:tgtEl>
                                          <p:spTgt spid="57"/>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45"/>
                                        </p:tgtEl>
                                        <p:attrNameLst>
                                          <p:attrName>fillcolor</p:attrName>
                                        </p:attrNameLst>
                                      </p:cBhvr>
                                      <p:to>
                                        <a:srgbClr val="0281F4"/>
                                      </p:to>
                                    </p:animClr>
                                    <p:set>
                                      <p:cBhvr>
                                        <p:cTn id="37" dur="2000" fill="hold"/>
                                        <p:tgtEl>
                                          <p:spTgt spid="45"/>
                                        </p:tgtEl>
                                        <p:attrNameLst>
                                          <p:attrName>fill.type</p:attrName>
                                        </p:attrNameLst>
                                      </p:cBhvr>
                                      <p:to>
                                        <p:strVal val="solid"/>
                                      </p:to>
                                    </p:set>
                                    <p:set>
                                      <p:cBhvr>
                                        <p:cTn id="38" dur="2000" fill="hold"/>
                                        <p:tgtEl>
                                          <p:spTgt spid="4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924869" y="1093538"/>
            <a:ext cx="3599062" cy="400110"/>
          </a:xfrm>
          <a:prstGeom prst="rect">
            <a:avLst/>
          </a:prstGeom>
        </p:spPr>
        <p:txBody>
          <a:bodyPr wrap="none">
            <a:spAutoFit/>
          </a:bodyPr>
          <a:lstStyle/>
          <a:p>
            <a:pPr algn="ctr"/>
            <a:r>
              <a:rPr lang="zh-CN" altLang="zh-CN" sz="2000" b="1" dirty="0">
                <a:latin typeface="华文楷体" panose="02010600040101010101" pitchFamily="2" charset="-122"/>
                <a:ea typeface="华文楷体" panose="02010600040101010101" pitchFamily="2" charset="-122"/>
              </a:rPr>
              <a:t>片内数据存储器</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工作寄存器区</a:t>
            </a: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2" name="Group 1100"/>
          <p:cNvGrpSpPr>
            <a:grpSpLocks/>
          </p:cNvGrpSpPr>
          <p:nvPr/>
        </p:nvGrpSpPr>
        <p:grpSpPr bwMode="auto">
          <a:xfrm>
            <a:off x="1820866" y="2515792"/>
            <a:ext cx="527795" cy="542948"/>
            <a:chOff x="3888" y="8141"/>
            <a:chExt cx="682" cy="998"/>
          </a:xfrm>
        </p:grpSpPr>
        <p:sp>
          <p:nvSpPr>
            <p:cNvPr id="78" name="Rectangle 1101"/>
            <p:cNvSpPr>
              <a:spLocks noChangeArrowheads="1"/>
            </p:cNvSpPr>
            <p:nvPr/>
          </p:nvSpPr>
          <p:spPr bwMode="auto">
            <a:xfrm>
              <a:off x="3888" y="8733"/>
              <a:ext cx="668" cy="4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08H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0" name="Rectangle 1103"/>
            <p:cNvSpPr>
              <a:spLocks noChangeArrowheads="1"/>
            </p:cNvSpPr>
            <p:nvPr/>
          </p:nvSpPr>
          <p:spPr bwMode="auto">
            <a:xfrm>
              <a:off x="3902" y="8141"/>
              <a:ext cx="668"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0FH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
        <p:nvSpPr>
          <p:cNvPr id="74" name="Rectangle 1105"/>
          <p:cNvSpPr>
            <a:spLocks noChangeArrowheads="1"/>
          </p:cNvSpPr>
          <p:nvPr/>
        </p:nvSpPr>
        <p:spPr bwMode="auto">
          <a:xfrm>
            <a:off x="1814675" y="3378667"/>
            <a:ext cx="516960" cy="201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00H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7" name="Rectangle 1107"/>
          <p:cNvSpPr>
            <a:spLocks noChangeArrowheads="1"/>
          </p:cNvSpPr>
          <p:nvPr/>
        </p:nvSpPr>
        <p:spPr bwMode="auto">
          <a:xfrm>
            <a:off x="1808484" y="3090139"/>
            <a:ext cx="516960" cy="2016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07H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63" name="Group 1108"/>
          <p:cNvGrpSpPr>
            <a:grpSpLocks/>
          </p:cNvGrpSpPr>
          <p:nvPr/>
        </p:nvGrpSpPr>
        <p:grpSpPr bwMode="auto">
          <a:xfrm>
            <a:off x="1802390" y="2012804"/>
            <a:ext cx="546393" cy="502987"/>
            <a:chOff x="3864" y="7143"/>
            <a:chExt cx="706" cy="998"/>
          </a:xfrm>
        </p:grpSpPr>
        <p:sp>
          <p:nvSpPr>
            <p:cNvPr id="69" name="Rectangle 1109"/>
            <p:cNvSpPr>
              <a:spLocks noChangeArrowheads="1"/>
            </p:cNvSpPr>
            <p:nvPr/>
          </p:nvSpPr>
          <p:spPr bwMode="auto">
            <a:xfrm>
              <a:off x="3902" y="7735"/>
              <a:ext cx="668" cy="4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10H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1" name="Rectangle 1111"/>
            <p:cNvSpPr>
              <a:spLocks noChangeArrowheads="1"/>
            </p:cNvSpPr>
            <p:nvPr/>
          </p:nvSpPr>
          <p:spPr bwMode="auto">
            <a:xfrm>
              <a:off x="3864" y="7143"/>
              <a:ext cx="668"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17H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66" name="Rectangle 1113"/>
          <p:cNvSpPr>
            <a:spLocks noChangeArrowheads="1"/>
          </p:cNvSpPr>
          <p:nvPr/>
        </p:nvSpPr>
        <p:spPr bwMode="auto">
          <a:xfrm>
            <a:off x="1813323" y="1828619"/>
            <a:ext cx="517019" cy="2104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18H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7" name="Rectangle 1114"/>
          <p:cNvSpPr>
            <a:spLocks noChangeArrowheads="1"/>
          </p:cNvSpPr>
          <p:nvPr/>
        </p:nvSpPr>
        <p:spPr bwMode="auto">
          <a:xfrm>
            <a:off x="2353726" y="1521777"/>
            <a:ext cx="1571181" cy="517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工作寄存器组</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3</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8" name="Rectangle 1115"/>
          <p:cNvSpPr>
            <a:spLocks noChangeArrowheads="1"/>
          </p:cNvSpPr>
          <p:nvPr/>
        </p:nvSpPr>
        <p:spPr bwMode="auto">
          <a:xfrm>
            <a:off x="1811775" y="1521777"/>
            <a:ext cx="517019" cy="2109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5" name="Rectangle 1117"/>
          <p:cNvSpPr>
            <a:spLocks noChangeArrowheads="1"/>
          </p:cNvSpPr>
          <p:nvPr/>
        </p:nvSpPr>
        <p:spPr bwMode="auto">
          <a:xfrm>
            <a:off x="251520" y="2354626"/>
            <a:ext cx="1242944" cy="6557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R0</a:t>
            </a:r>
            <a:r>
              <a:rPr kumimoji="0" lang="zh-CN" altLang="en-US" sz="12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ea typeface="宋体" pitchFamily="2" charset="-122"/>
                <a:cs typeface="Times New Roman" pitchFamily="18" charset="0"/>
              </a:rPr>
              <a:t>地址：</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00H</a:t>
            </a:r>
            <a:r>
              <a:rPr kumimoji="0" lang="zh-CN" altLang="en-US" sz="11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1FH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 name="AutoShape 1116"/>
          <p:cNvSpPr>
            <a:spLocks/>
          </p:cNvSpPr>
          <p:nvPr/>
        </p:nvSpPr>
        <p:spPr bwMode="auto">
          <a:xfrm flipH="1">
            <a:off x="1600555" y="1562396"/>
            <a:ext cx="308116" cy="2017466"/>
          </a:xfrm>
          <a:prstGeom prst="rightBrace">
            <a:avLst>
              <a:gd name="adj1" fmla="val 62057"/>
              <a:gd name="adj2" fmla="val 48288"/>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85" name="Rectangle 1114"/>
          <p:cNvSpPr>
            <a:spLocks noChangeArrowheads="1"/>
          </p:cNvSpPr>
          <p:nvPr/>
        </p:nvSpPr>
        <p:spPr bwMode="auto">
          <a:xfrm>
            <a:off x="2353726" y="2039055"/>
            <a:ext cx="1571127" cy="517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工作寄存器组</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2</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6" name="Rectangle 1114"/>
          <p:cNvSpPr>
            <a:spLocks noChangeArrowheads="1"/>
          </p:cNvSpPr>
          <p:nvPr/>
        </p:nvSpPr>
        <p:spPr bwMode="auto">
          <a:xfrm>
            <a:off x="2353726" y="2548675"/>
            <a:ext cx="1571181" cy="517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工作寄存器组</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7" name="Rectangle 1114"/>
          <p:cNvSpPr>
            <a:spLocks noChangeArrowheads="1"/>
          </p:cNvSpPr>
          <p:nvPr/>
        </p:nvSpPr>
        <p:spPr bwMode="auto">
          <a:xfrm>
            <a:off x="2353726" y="3062584"/>
            <a:ext cx="1571181" cy="517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R7</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工作寄存器组</a:t>
            </a: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R0</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2" name="Rectangle 1117"/>
          <p:cNvSpPr>
            <a:spLocks noChangeArrowheads="1"/>
          </p:cNvSpPr>
          <p:nvPr/>
        </p:nvSpPr>
        <p:spPr bwMode="auto">
          <a:xfrm>
            <a:off x="4303852" y="2779063"/>
            <a:ext cx="1898808" cy="5593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MOV 03H,#25H</a:t>
            </a:r>
          </a:p>
          <a:p>
            <a:pPr marL="0" marR="0" lvl="0" indent="0" defTabSz="914400" rtl="0" eaLnBrk="1" fontAlgn="base" latinLnBrk="0" hangingPunct="1">
              <a:lnSpc>
                <a:spcPct val="100000"/>
              </a:lnSpc>
              <a:spcBef>
                <a:spcPct val="0"/>
              </a:spcBef>
              <a:spcAft>
                <a:spcPct val="0"/>
              </a:spcAft>
              <a:buClrTx/>
              <a:buSzTx/>
              <a:buFontTx/>
              <a:buNone/>
              <a:tabLst/>
            </a:pPr>
            <a:r>
              <a:rPr lang="en-US" altLang="zh-CN" sz="1600" b="1" dirty="0">
                <a:latin typeface="华文楷体" panose="02010600040101010101" pitchFamily="2" charset="-122"/>
                <a:ea typeface="华文楷体" panose="02010600040101010101" pitchFamily="2" charset="-122"/>
                <a:cs typeface="Times New Roman" pitchFamily="18" charset="0"/>
              </a:rPr>
              <a:t>MOV R3,#25H</a:t>
            </a:r>
            <a:endParaRPr kumimoji="0" lang="en-US" altLang="zh-CN" sz="36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3111223"/>
              </p:ext>
            </p:extLst>
          </p:nvPr>
        </p:nvGraphicFramePr>
        <p:xfrm>
          <a:off x="4860032" y="1839824"/>
          <a:ext cx="3968440" cy="182880"/>
        </p:xfrm>
        <a:graphic>
          <a:graphicData uri="http://schemas.openxmlformats.org/drawingml/2006/table">
            <a:tbl>
              <a:tblPr firstRow="1" firstCol="1" bandRow="1">
                <a:tableStyleId>{5FD0F851-EC5A-4D38-B0AD-8093EC10F338}</a:tableStyleId>
              </a:tblPr>
              <a:tblGrid>
                <a:gridCol w="496055">
                  <a:extLst>
                    <a:ext uri="{9D8B030D-6E8A-4147-A177-3AD203B41FA5}">
                      <a16:colId xmlns="" xmlns:a16="http://schemas.microsoft.com/office/drawing/2014/main" val="20000"/>
                    </a:ext>
                  </a:extLst>
                </a:gridCol>
                <a:gridCol w="496055">
                  <a:extLst>
                    <a:ext uri="{9D8B030D-6E8A-4147-A177-3AD203B41FA5}">
                      <a16:colId xmlns="" xmlns:a16="http://schemas.microsoft.com/office/drawing/2014/main" val="20001"/>
                    </a:ext>
                  </a:extLst>
                </a:gridCol>
                <a:gridCol w="496055">
                  <a:extLst>
                    <a:ext uri="{9D8B030D-6E8A-4147-A177-3AD203B41FA5}">
                      <a16:colId xmlns="" xmlns:a16="http://schemas.microsoft.com/office/drawing/2014/main" val="20002"/>
                    </a:ext>
                  </a:extLst>
                </a:gridCol>
                <a:gridCol w="496055">
                  <a:extLst>
                    <a:ext uri="{9D8B030D-6E8A-4147-A177-3AD203B41FA5}">
                      <a16:colId xmlns="" xmlns:a16="http://schemas.microsoft.com/office/drawing/2014/main" val="20003"/>
                    </a:ext>
                  </a:extLst>
                </a:gridCol>
                <a:gridCol w="496055">
                  <a:extLst>
                    <a:ext uri="{9D8B030D-6E8A-4147-A177-3AD203B41FA5}">
                      <a16:colId xmlns="" xmlns:a16="http://schemas.microsoft.com/office/drawing/2014/main" val="20004"/>
                    </a:ext>
                  </a:extLst>
                </a:gridCol>
                <a:gridCol w="496055">
                  <a:extLst>
                    <a:ext uri="{9D8B030D-6E8A-4147-A177-3AD203B41FA5}">
                      <a16:colId xmlns="" xmlns:a16="http://schemas.microsoft.com/office/drawing/2014/main" val="20005"/>
                    </a:ext>
                  </a:extLst>
                </a:gridCol>
                <a:gridCol w="496055">
                  <a:extLst>
                    <a:ext uri="{9D8B030D-6E8A-4147-A177-3AD203B41FA5}">
                      <a16:colId xmlns="" xmlns:a16="http://schemas.microsoft.com/office/drawing/2014/main" val="20006"/>
                    </a:ext>
                  </a:extLst>
                </a:gridCol>
                <a:gridCol w="496055">
                  <a:extLst>
                    <a:ext uri="{9D8B030D-6E8A-4147-A177-3AD203B41FA5}">
                      <a16:colId xmlns="" xmlns:a16="http://schemas.microsoft.com/office/drawing/2014/main" val="20007"/>
                    </a:ext>
                  </a:extLst>
                </a:gridCol>
              </a:tblGrid>
              <a:tr h="0">
                <a:tc>
                  <a:txBody>
                    <a:bodyPr/>
                    <a:lstStyle/>
                    <a:p>
                      <a:pPr algn="ctr">
                        <a:spcAft>
                          <a:spcPts val="0"/>
                        </a:spcAft>
                      </a:pPr>
                      <a:r>
                        <a:rPr lang="en-US" sz="1200" b="0" kern="100" dirty="0">
                          <a:effectLst/>
                        </a:rPr>
                        <a:t>00H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01H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02H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03H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04H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05H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06H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07H</a:t>
                      </a:r>
                      <a:endParaRPr lang="zh-CN" sz="1600" b="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0"/>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041400895"/>
              </p:ext>
            </p:extLst>
          </p:nvPr>
        </p:nvGraphicFramePr>
        <p:xfrm>
          <a:off x="4860032" y="1668790"/>
          <a:ext cx="3968440" cy="182880"/>
        </p:xfrm>
        <a:graphic>
          <a:graphicData uri="http://schemas.openxmlformats.org/drawingml/2006/table">
            <a:tbl>
              <a:tblPr firstRow="1" firstCol="1" bandRow="1">
                <a:tableStyleId>{5FD0F851-EC5A-4D38-B0AD-8093EC10F338}</a:tableStyleId>
              </a:tblPr>
              <a:tblGrid>
                <a:gridCol w="496055">
                  <a:extLst>
                    <a:ext uri="{9D8B030D-6E8A-4147-A177-3AD203B41FA5}">
                      <a16:colId xmlns="" xmlns:a16="http://schemas.microsoft.com/office/drawing/2014/main" val="20000"/>
                    </a:ext>
                  </a:extLst>
                </a:gridCol>
                <a:gridCol w="496055">
                  <a:extLst>
                    <a:ext uri="{9D8B030D-6E8A-4147-A177-3AD203B41FA5}">
                      <a16:colId xmlns="" xmlns:a16="http://schemas.microsoft.com/office/drawing/2014/main" val="20001"/>
                    </a:ext>
                  </a:extLst>
                </a:gridCol>
                <a:gridCol w="496055">
                  <a:extLst>
                    <a:ext uri="{9D8B030D-6E8A-4147-A177-3AD203B41FA5}">
                      <a16:colId xmlns="" xmlns:a16="http://schemas.microsoft.com/office/drawing/2014/main" val="20002"/>
                    </a:ext>
                  </a:extLst>
                </a:gridCol>
                <a:gridCol w="496055">
                  <a:extLst>
                    <a:ext uri="{9D8B030D-6E8A-4147-A177-3AD203B41FA5}">
                      <a16:colId xmlns="" xmlns:a16="http://schemas.microsoft.com/office/drawing/2014/main" val="20003"/>
                    </a:ext>
                  </a:extLst>
                </a:gridCol>
                <a:gridCol w="496055">
                  <a:extLst>
                    <a:ext uri="{9D8B030D-6E8A-4147-A177-3AD203B41FA5}">
                      <a16:colId xmlns="" xmlns:a16="http://schemas.microsoft.com/office/drawing/2014/main" val="20004"/>
                    </a:ext>
                  </a:extLst>
                </a:gridCol>
                <a:gridCol w="496055">
                  <a:extLst>
                    <a:ext uri="{9D8B030D-6E8A-4147-A177-3AD203B41FA5}">
                      <a16:colId xmlns="" xmlns:a16="http://schemas.microsoft.com/office/drawing/2014/main" val="20005"/>
                    </a:ext>
                  </a:extLst>
                </a:gridCol>
                <a:gridCol w="496055">
                  <a:extLst>
                    <a:ext uri="{9D8B030D-6E8A-4147-A177-3AD203B41FA5}">
                      <a16:colId xmlns="" xmlns:a16="http://schemas.microsoft.com/office/drawing/2014/main" val="20006"/>
                    </a:ext>
                  </a:extLst>
                </a:gridCol>
                <a:gridCol w="496055">
                  <a:extLst>
                    <a:ext uri="{9D8B030D-6E8A-4147-A177-3AD203B41FA5}">
                      <a16:colId xmlns="" xmlns:a16="http://schemas.microsoft.com/office/drawing/2014/main" val="20007"/>
                    </a:ext>
                  </a:extLst>
                </a:gridCol>
              </a:tblGrid>
              <a:tr h="0">
                <a:tc>
                  <a:txBody>
                    <a:bodyPr/>
                    <a:lstStyle/>
                    <a:p>
                      <a:pPr algn="ctr">
                        <a:spcAft>
                          <a:spcPts val="0"/>
                        </a:spcAft>
                      </a:pPr>
                      <a:r>
                        <a:rPr lang="en-US" sz="1200" b="0" kern="100" dirty="0">
                          <a:effectLst/>
                        </a:rPr>
                        <a:t>R0</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R1</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R2</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R3</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R4</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R5</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R6</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R7</a:t>
                      </a:r>
                      <a:endParaRPr lang="zh-CN" sz="1600" b="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3760756745"/>
              </p:ext>
            </p:extLst>
          </p:nvPr>
        </p:nvGraphicFramePr>
        <p:xfrm>
          <a:off x="4860032" y="2016984"/>
          <a:ext cx="3968440" cy="182880"/>
        </p:xfrm>
        <a:graphic>
          <a:graphicData uri="http://schemas.openxmlformats.org/drawingml/2006/table">
            <a:tbl>
              <a:tblPr firstRow="1" firstCol="1" bandRow="1">
                <a:tableStyleId>{5FD0F851-EC5A-4D38-B0AD-8093EC10F338}</a:tableStyleId>
              </a:tblPr>
              <a:tblGrid>
                <a:gridCol w="496055">
                  <a:extLst>
                    <a:ext uri="{9D8B030D-6E8A-4147-A177-3AD203B41FA5}">
                      <a16:colId xmlns="" xmlns:a16="http://schemas.microsoft.com/office/drawing/2014/main" val="20000"/>
                    </a:ext>
                  </a:extLst>
                </a:gridCol>
                <a:gridCol w="496055">
                  <a:extLst>
                    <a:ext uri="{9D8B030D-6E8A-4147-A177-3AD203B41FA5}">
                      <a16:colId xmlns="" xmlns:a16="http://schemas.microsoft.com/office/drawing/2014/main" val="20001"/>
                    </a:ext>
                  </a:extLst>
                </a:gridCol>
                <a:gridCol w="496055">
                  <a:extLst>
                    <a:ext uri="{9D8B030D-6E8A-4147-A177-3AD203B41FA5}">
                      <a16:colId xmlns="" xmlns:a16="http://schemas.microsoft.com/office/drawing/2014/main" val="20002"/>
                    </a:ext>
                  </a:extLst>
                </a:gridCol>
                <a:gridCol w="496055">
                  <a:extLst>
                    <a:ext uri="{9D8B030D-6E8A-4147-A177-3AD203B41FA5}">
                      <a16:colId xmlns="" xmlns:a16="http://schemas.microsoft.com/office/drawing/2014/main" val="20003"/>
                    </a:ext>
                  </a:extLst>
                </a:gridCol>
                <a:gridCol w="496055">
                  <a:extLst>
                    <a:ext uri="{9D8B030D-6E8A-4147-A177-3AD203B41FA5}">
                      <a16:colId xmlns="" xmlns:a16="http://schemas.microsoft.com/office/drawing/2014/main" val="20004"/>
                    </a:ext>
                  </a:extLst>
                </a:gridCol>
                <a:gridCol w="496055">
                  <a:extLst>
                    <a:ext uri="{9D8B030D-6E8A-4147-A177-3AD203B41FA5}">
                      <a16:colId xmlns="" xmlns:a16="http://schemas.microsoft.com/office/drawing/2014/main" val="20005"/>
                    </a:ext>
                  </a:extLst>
                </a:gridCol>
                <a:gridCol w="496055">
                  <a:extLst>
                    <a:ext uri="{9D8B030D-6E8A-4147-A177-3AD203B41FA5}">
                      <a16:colId xmlns="" xmlns:a16="http://schemas.microsoft.com/office/drawing/2014/main" val="20006"/>
                    </a:ext>
                  </a:extLst>
                </a:gridCol>
                <a:gridCol w="496055">
                  <a:extLst>
                    <a:ext uri="{9D8B030D-6E8A-4147-A177-3AD203B41FA5}">
                      <a16:colId xmlns="" xmlns:a16="http://schemas.microsoft.com/office/drawing/2014/main" val="20007"/>
                    </a:ext>
                  </a:extLst>
                </a:gridCol>
              </a:tblGrid>
              <a:tr h="0">
                <a:tc>
                  <a:txBody>
                    <a:bodyPr/>
                    <a:lstStyle/>
                    <a:p>
                      <a:pPr algn="ctr">
                        <a:spcAft>
                          <a:spcPts val="0"/>
                        </a:spcAft>
                      </a:pPr>
                      <a:r>
                        <a:rPr lang="en-US" sz="1200" b="0" kern="100" dirty="0">
                          <a:effectLst/>
                        </a:rPr>
                        <a:t>08H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09H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0AH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0BH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0CH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0DH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0EH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0FH</a:t>
                      </a:r>
                      <a:endParaRPr lang="zh-CN" sz="1600" b="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0"/>
                  </a:ext>
                </a:extLst>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1198819746"/>
              </p:ext>
            </p:extLst>
          </p:nvPr>
        </p:nvGraphicFramePr>
        <p:xfrm>
          <a:off x="4860032" y="2199864"/>
          <a:ext cx="3968440" cy="182880"/>
        </p:xfrm>
        <a:graphic>
          <a:graphicData uri="http://schemas.openxmlformats.org/drawingml/2006/table">
            <a:tbl>
              <a:tblPr firstRow="1" firstCol="1" bandRow="1">
                <a:tableStyleId>{5FD0F851-EC5A-4D38-B0AD-8093EC10F338}</a:tableStyleId>
              </a:tblPr>
              <a:tblGrid>
                <a:gridCol w="496055">
                  <a:extLst>
                    <a:ext uri="{9D8B030D-6E8A-4147-A177-3AD203B41FA5}">
                      <a16:colId xmlns="" xmlns:a16="http://schemas.microsoft.com/office/drawing/2014/main" val="20000"/>
                    </a:ext>
                  </a:extLst>
                </a:gridCol>
                <a:gridCol w="496055">
                  <a:extLst>
                    <a:ext uri="{9D8B030D-6E8A-4147-A177-3AD203B41FA5}">
                      <a16:colId xmlns="" xmlns:a16="http://schemas.microsoft.com/office/drawing/2014/main" val="20001"/>
                    </a:ext>
                  </a:extLst>
                </a:gridCol>
                <a:gridCol w="496055">
                  <a:extLst>
                    <a:ext uri="{9D8B030D-6E8A-4147-A177-3AD203B41FA5}">
                      <a16:colId xmlns="" xmlns:a16="http://schemas.microsoft.com/office/drawing/2014/main" val="20002"/>
                    </a:ext>
                  </a:extLst>
                </a:gridCol>
                <a:gridCol w="496055">
                  <a:extLst>
                    <a:ext uri="{9D8B030D-6E8A-4147-A177-3AD203B41FA5}">
                      <a16:colId xmlns="" xmlns:a16="http://schemas.microsoft.com/office/drawing/2014/main" val="20003"/>
                    </a:ext>
                  </a:extLst>
                </a:gridCol>
                <a:gridCol w="496055">
                  <a:extLst>
                    <a:ext uri="{9D8B030D-6E8A-4147-A177-3AD203B41FA5}">
                      <a16:colId xmlns="" xmlns:a16="http://schemas.microsoft.com/office/drawing/2014/main" val="20004"/>
                    </a:ext>
                  </a:extLst>
                </a:gridCol>
                <a:gridCol w="496055">
                  <a:extLst>
                    <a:ext uri="{9D8B030D-6E8A-4147-A177-3AD203B41FA5}">
                      <a16:colId xmlns="" xmlns:a16="http://schemas.microsoft.com/office/drawing/2014/main" val="20005"/>
                    </a:ext>
                  </a:extLst>
                </a:gridCol>
                <a:gridCol w="496055">
                  <a:extLst>
                    <a:ext uri="{9D8B030D-6E8A-4147-A177-3AD203B41FA5}">
                      <a16:colId xmlns="" xmlns:a16="http://schemas.microsoft.com/office/drawing/2014/main" val="20006"/>
                    </a:ext>
                  </a:extLst>
                </a:gridCol>
                <a:gridCol w="496055">
                  <a:extLst>
                    <a:ext uri="{9D8B030D-6E8A-4147-A177-3AD203B41FA5}">
                      <a16:colId xmlns="" xmlns:a16="http://schemas.microsoft.com/office/drawing/2014/main" val="20007"/>
                    </a:ext>
                  </a:extLst>
                </a:gridCol>
              </a:tblGrid>
              <a:tr h="0">
                <a:tc>
                  <a:txBody>
                    <a:bodyPr/>
                    <a:lstStyle/>
                    <a:p>
                      <a:pPr algn="ctr">
                        <a:spcAft>
                          <a:spcPts val="0"/>
                        </a:spcAft>
                      </a:pPr>
                      <a:r>
                        <a:rPr lang="en-US" sz="1200" b="0" kern="100" dirty="0">
                          <a:effectLst/>
                        </a:rPr>
                        <a:t>10H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11H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12H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13H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14H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15H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16H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17H</a:t>
                      </a:r>
                      <a:endParaRPr lang="zh-CN" sz="1600" b="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0"/>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1524076703"/>
              </p:ext>
            </p:extLst>
          </p:nvPr>
        </p:nvGraphicFramePr>
        <p:xfrm>
          <a:off x="4860032" y="2388102"/>
          <a:ext cx="3968440" cy="182880"/>
        </p:xfrm>
        <a:graphic>
          <a:graphicData uri="http://schemas.openxmlformats.org/drawingml/2006/table">
            <a:tbl>
              <a:tblPr firstRow="1" firstCol="1" bandRow="1">
                <a:tableStyleId>{5FD0F851-EC5A-4D38-B0AD-8093EC10F338}</a:tableStyleId>
              </a:tblPr>
              <a:tblGrid>
                <a:gridCol w="496055">
                  <a:extLst>
                    <a:ext uri="{9D8B030D-6E8A-4147-A177-3AD203B41FA5}">
                      <a16:colId xmlns="" xmlns:a16="http://schemas.microsoft.com/office/drawing/2014/main" val="20000"/>
                    </a:ext>
                  </a:extLst>
                </a:gridCol>
                <a:gridCol w="496055">
                  <a:extLst>
                    <a:ext uri="{9D8B030D-6E8A-4147-A177-3AD203B41FA5}">
                      <a16:colId xmlns="" xmlns:a16="http://schemas.microsoft.com/office/drawing/2014/main" val="20001"/>
                    </a:ext>
                  </a:extLst>
                </a:gridCol>
                <a:gridCol w="496055">
                  <a:extLst>
                    <a:ext uri="{9D8B030D-6E8A-4147-A177-3AD203B41FA5}">
                      <a16:colId xmlns="" xmlns:a16="http://schemas.microsoft.com/office/drawing/2014/main" val="20002"/>
                    </a:ext>
                  </a:extLst>
                </a:gridCol>
                <a:gridCol w="496055">
                  <a:extLst>
                    <a:ext uri="{9D8B030D-6E8A-4147-A177-3AD203B41FA5}">
                      <a16:colId xmlns="" xmlns:a16="http://schemas.microsoft.com/office/drawing/2014/main" val="20003"/>
                    </a:ext>
                  </a:extLst>
                </a:gridCol>
                <a:gridCol w="496055">
                  <a:extLst>
                    <a:ext uri="{9D8B030D-6E8A-4147-A177-3AD203B41FA5}">
                      <a16:colId xmlns="" xmlns:a16="http://schemas.microsoft.com/office/drawing/2014/main" val="20004"/>
                    </a:ext>
                  </a:extLst>
                </a:gridCol>
                <a:gridCol w="496055">
                  <a:extLst>
                    <a:ext uri="{9D8B030D-6E8A-4147-A177-3AD203B41FA5}">
                      <a16:colId xmlns="" xmlns:a16="http://schemas.microsoft.com/office/drawing/2014/main" val="20005"/>
                    </a:ext>
                  </a:extLst>
                </a:gridCol>
                <a:gridCol w="496055">
                  <a:extLst>
                    <a:ext uri="{9D8B030D-6E8A-4147-A177-3AD203B41FA5}">
                      <a16:colId xmlns="" xmlns:a16="http://schemas.microsoft.com/office/drawing/2014/main" val="20006"/>
                    </a:ext>
                  </a:extLst>
                </a:gridCol>
                <a:gridCol w="496055">
                  <a:extLst>
                    <a:ext uri="{9D8B030D-6E8A-4147-A177-3AD203B41FA5}">
                      <a16:colId xmlns="" xmlns:a16="http://schemas.microsoft.com/office/drawing/2014/main" val="20007"/>
                    </a:ext>
                  </a:extLst>
                </a:gridCol>
              </a:tblGrid>
              <a:tr h="0">
                <a:tc>
                  <a:txBody>
                    <a:bodyPr/>
                    <a:lstStyle/>
                    <a:p>
                      <a:pPr algn="ctr">
                        <a:spcAft>
                          <a:spcPts val="0"/>
                        </a:spcAft>
                      </a:pPr>
                      <a:r>
                        <a:rPr lang="en-US" sz="1200" b="0" kern="100" dirty="0">
                          <a:effectLst/>
                        </a:rPr>
                        <a:t>18H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a:effectLst/>
                        </a:rPr>
                        <a:t>29H</a:t>
                      </a:r>
                      <a:endParaRPr lang="zh-CN" sz="1600" b="0" kern="10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2AH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2BH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a:effectLst/>
                        </a:rPr>
                        <a:t>2CH</a:t>
                      </a:r>
                      <a:endParaRPr lang="zh-CN" sz="1600" b="0" kern="100">
                        <a:effectLst/>
                        <a:latin typeface="Calibri"/>
                        <a:ea typeface="宋体"/>
                        <a:cs typeface="Times New Roman"/>
                      </a:endParaRPr>
                    </a:p>
                  </a:txBody>
                  <a:tcPr marL="68580" marR="68580" marT="0" marB="0" anchor="ctr"/>
                </a:tc>
                <a:tc>
                  <a:txBody>
                    <a:bodyPr/>
                    <a:lstStyle/>
                    <a:p>
                      <a:pPr algn="ctr">
                        <a:spcAft>
                          <a:spcPts val="0"/>
                        </a:spcAft>
                      </a:pPr>
                      <a:r>
                        <a:rPr lang="en-US" sz="1200" b="0" kern="100">
                          <a:effectLst/>
                        </a:rPr>
                        <a:t>2DH</a:t>
                      </a:r>
                      <a:endParaRPr lang="zh-CN" sz="1600" b="0" kern="10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2EH</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200" b="0" kern="100" dirty="0">
                          <a:effectLst/>
                        </a:rPr>
                        <a:t>1FH</a:t>
                      </a:r>
                      <a:endParaRPr lang="zh-CN" sz="1600" b="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0"/>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791540855"/>
              </p:ext>
            </p:extLst>
          </p:nvPr>
        </p:nvGraphicFramePr>
        <p:xfrm>
          <a:off x="4067944" y="1627253"/>
          <a:ext cx="752083" cy="935407"/>
        </p:xfrm>
        <a:graphic>
          <a:graphicData uri="http://schemas.openxmlformats.org/drawingml/2006/table">
            <a:tbl>
              <a:tblPr firstRow="1" firstCol="1" bandRow="1">
                <a:tableStyleId>{5FD0F851-EC5A-4D38-B0AD-8093EC10F338}</a:tableStyleId>
              </a:tblPr>
              <a:tblGrid>
                <a:gridCol w="752083">
                  <a:extLst>
                    <a:ext uri="{9D8B030D-6E8A-4147-A177-3AD203B41FA5}">
                      <a16:colId xmlns="" xmlns:a16="http://schemas.microsoft.com/office/drawing/2014/main" val="20000"/>
                    </a:ext>
                  </a:extLst>
                </a:gridCol>
              </a:tblGrid>
              <a:tr h="295327">
                <a:tc>
                  <a:txBody>
                    <a:bodyPr/>
                    <a:lstStyle/>
                    <a:p>
                      <a:pPr algn="ctr">
                        <a:spcAft>
                          <a:spcPts val="0"/>
                        </a:spcAft>
                      </a:pPr>
                      <a:r>
                        <a:rPr lang="zh-CN" sz="1200" b="0" kern="100" dirty="0">
                          <a:effectLst/>
                          <a:latin typeface="华文楷体" panose="02010600040101010101" pitchFamily="2" charset="-122"/>
                          <a:ea typeface="华文楷体" panose="02010600040101010101" pitchFamily="2" charset="-122"/>
                        </a:rPr>
                        <a:t>寄存器</a:t>
                      </a:r>
                      <a:r>
                        <a:rPr lang="zh-CN" sz="1050" kern="100" dirty="0">
                          <a:effectLst/>
                          <a:latin typeface="华文楷体" panose="02010600040101010101" pitchFamily="2" charset="-122"/>
                          <a:ea typeface="华文楷体" panose="02010600040101010101" pitchFamily="2" charset="-122"/>
                        </a:rPr>
                        <a:t>组</a:t>
                      </a:r>
                      <a:endParaRPr lang="zh-CN" sz="12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0"/>
                  </a:ext>
                </a:extLst>
              </a:tr>
              <a:tr h="158438">
                <a:tc>
                  <a:txBody>
                    <a:bodyPr/>
                    <a:lstStyle/>
                    <a:p>
                      <a:pPr algn="ctr">
                        <a:spcAft>
                          <a:spcPts val="0"/>
                        </a:spcAft>
                      </a:pPr>
                      <a:r>
                        <a:rPr lang="en-US" sz="1050" b="0" kern="100" dirty="0">
                          <a:effectLst/>
                          <a:latin typeface="华文楷体" panose="02010600040101010101" pitchFamily="2" charset="-122"/>
                          <a:ea typeface="华文楷体" panose="02010600040101010101" pitchFamily="2" charset="-122"/>
                        </a:rPr>
                        <a:t>0</a:t>
                      </a:r>
                      <a:endParaRPr lang="zh-CN" sz="1200" b="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1"/>
                  </a:ext>
                </a:extLst>
              </a:tr>
              <a:tr h="158438">
                <a:tc>
                  <a:txBody>
                    <a:bodyPr/>
                    <a:lstStyle/>
                    <a:p>
                      <a:pPr algn="ctr">
                        <a:spcAft>
                          <a:spcPts val="0"/>
                        </a:spcAft>
                      </a:pPr>
                      <a:r>
                        <a:rPr lang="en-US" sz="1050" b="0" kern="100" dirty="0">
                          <a:effectLst/>
                          <a:latin typeface="华文楷体" panose="02010600040101010101" pitchFamily="2" charset="-122"/>
                          <a:ea typeface="华文楷体" panose="02010600040101010101" pitchFamily="2" charset="-122"/>
                        </a:rPr>
                        <a:t>1</a:t>
                      </a:r>
                      <a:endParaRPr lang="zh-CN" sz="1200" b="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2"/>
                  </a:ext>
                </a:extLst>
              </a:tr>
              <a:tr h="158438">
                <a:tc>
                  <a:txBody>
                    <a:bodyPr/>
                    <a:lstStyle/>
                    <a:p>
                      <a:pPr algn="ctr">
                        <a:spcAft>
                          <a:spcPts val="0"/>
                        </a:spcAft>
                      </a:pPr>
                      <a:r>
                        <a:rPr lang="en-US" sz="1050" b="0" kern="100" dirty="0">
                          <a:effectLst/>
                          <a:latin typeface="华文楷体" panose="02010600040101010101" pitchFamily="2" charset="-122"/>
                          <a:ea typeface="华文楷体" panose="02010600040101010101" pitchFamily="2" charset="-122"/>
                        </a:rPr>
                        <a:t>2</a:t>
                      </a:r>
                      <a:endParaRPr lang="zh-CN" sz="1200" b="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3"/>
                  </a:ext>
                </a:extLst>
              </a:tr>
              <a:tr h="158438">
                <a:tc>
                  <a:txBody>
                    <a:bodyPr/>
                    <a:lstStyle/>
                    <a:p>
                      <a:pPr algn="ctr">
                        <a:spcAft>
                          <a:spcPts val="0"/>
                        </a:spcAft>
                      </a:pPr>
                      <a:r>
                        <a:rPr lang="en-US" sz="1050" b="0" kern="100" dirty="0">
                          <a:effectLst/>
                          <a:latin typeface="华文楷体" panose="02010600040101010101" pitchFamily="2" charset="-122"/>
                          <a:ea typeface="华文楷体" panose="02010600040101010101" pitchFamily="2" charset="-122"/>
                        </a:rPr>
                        <a:t>3</a:t>
                      </a:r>
                      <a:endParaRPr lang="zh-CN" sz="1200" b="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4"/>
                  </a:ext>
                </a:extLst>
              </a:tr>
            </a:tbl>
          </a:graphicData>
        </a:graphic>
      </p:graphicFrame>
      <p:sp>
        <p:nvSpPr>
          <p:cNvPr id="33" name="椭圆 32"/>
          <p:cNvSpPr/>
          <p:nvPr/>
        </p:nvSpPr>
        <p:spPr>
          <a:xfrm>
            <a:off x="6792747" y="1555320"/>
            <a:ext cx="576064" cy="112009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graphicFrame>
        <p:nvGraphicFramePr>
          <p:cNvPr id="34" name="表格 33"/>
          <p:cNvGraphicFramePr>
            <a:graphicFrameLocks noGrp="1"/>
          </p:cNvGraphicFramePr>
          <p:nvPr>
            <p:extLst>
              <p:ext uri="{D42A27DB-BD31-4B8C-83A1-F6EECF244321}">
                <p14:modId xmlns:p14="http://schemas.microsoft.com/office/powerpoint/2010/main" val="1529170545"/>
              </p:ext>
            </p:extLst>
          </p:nvPr>
        </p:nvGraphicFramePr>
        <p:xfrm>
          <a:off x="2051720" y="3723878"/>
          <a:ext cx="5653360" cy="1133360"/>
        </p:xfrm>
        <a:graphic>
          <a:graphicData uri="http://schemas.openxmlformats.org/drawingml/2006/table">
            <a:tbl>
              <a:tblPr firstRow="1" firstCol="1" bandRow="1">
                <a:tableStyleId>{F2DE63D5-997A-4646-A377-4702673A728D}</a:tableStyleId>
              </a:tblPr>
              <a:tblGrid>
                <a:gridCol w="1473512">
                  <a:extLst>
                    <a:ext uri="{9D8B030D-6E8A-4147-A177-3AD203B41FA5}">
                      <a16:colId xmlns="" xmlns:a16="http://schemas.microsoft.com/office/drawing/2014/main" val="20000"/>
                    </a:ext>
                  </a:extLst>
                </a:gridCol>
                <a:gridCol w="1514093">
                  <a:extLst>
                    <a:ext uri="{9D8B030D-6E8A-4147-A177-3AD203B41FA5}">
                      <a16:colId xmlns="" xmlns:a16="http://schemas.microsoft.com/office/drawing/2014/main" val="20001"/>
                    </a:ext>
                  </a:extLst>
                </a:gridCol>
                <a:gridCol w="2665755">
                  <a:extLst>
                    <a:ext uri="{9D8B030D-6E8A-4147-A177-3AD203B41FA5}">
                      <a16:colId xmlns="" xmlns:a16="http://schemas.microsoft.com/office/drawing/2014/main" val="20002"/>
                    </a:ext>
                  </a:extLst>
                </a:gridCol>
              </a:tblGrid>
              <a:tr h="226672">
                <a:tc>
                  <a:txBody>
                    <a:bodyPr/>
                    <a:lstStyle/>
                    <a:p>
                      <a:pPr algn="ctr">
                        <a:spcAft>
                          <a:spcPts val="0"/>
                        </a:spcAft>
                      </a:pPr>
                      <a:r>
                        <a:rPr lang="en-US" sz="1200" kern="100" dirty="0">
                          <a:effectLst/>
                        </a:rPr>
                        <a:t>PSW.4</a:t>
                      </a:r>
                      <a:r>
                        <a:rPr lang="zh-CN" sz="1200" kern="100" dirty="0">
                          <a:effectLst/>
                        </a:rPr>
                        <a:t>（</a:t>
                      </a:r>
                      <a:r>
                        <a:rPr lang="en-US" sz="1200" kern="100" dirty="0">
                          <a:effectLst/>
                        </a:rPr>
                        <a:t>RS1</a:t>
                      </a:r>
                      <a:r>
                        <a:rPr lang="zh-CN" sz="1200" kern="100" dirty="0">
                          <a:effectLst/>
                        </a:rPr>
                        <a:t>）</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rPr>
                        <a:t>PSW.3</a:t>
                      </a:r>
                      <a:r>
                        <a:rPr lang="zh-CN" sz="1200" kern="100" dirty="0">
                          <a:effectLst/>
                        </a:rPr>
                        <a:t>（</a:t>
                      </a:r>
                      <a:r>
                        <a:rPr lang="en-US" sz="1200" kern="100" dirty="0">
                          <a:effectLst/>
                        </a:rPr>
                        <a:t>RS0</a:t>
                      </a:r>
                      <a:r>
                        <a:rPr lang="zh-CN" sz="1200" kern="100" dirty="0">
                          <a:effectLst/>
                        </a:rPr>
                        <a:t>）</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200" kern="100" dirty="0">
                          <a:effectLst/>
                        </a:rPr>
                        <a:t>当前使用的工作寄存器组的</a:t>
                      </a:r>
                      <a:r>
                        <a:rPr lang="en-US" sz="1200" kern="100" dirty="0">
                          <a:effectLst/>
                        </a:rPr>
                        <a:t>R0</a:t>
                      </a:r>
                      <a:r>
                        <a:rPr lang="zh-CN" sz="1200" kern="100" dirty="0">
                          <a:effectLst/>
                        </a:rPr>
                        <a:t>～</a:t>
                      </a:r>
                      <a:r>
                        <a:rPr lang="en-US" sz="1200" kern="100" dirty="0">
                          <a:effectLst/>
                        </a:rPr>
                        <a:t>R7</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0"/>
                  </a:ext>
                </a:extLst>
              </a:tr>
              <a:tr h="226672">
                <a:tc>
                  <a:txBody>
                    <a:bodyPr/>
                    <a:lstStyle/>
                    <a:p>
                      <a:pPr algn="ctr">
                        <a:spcAft>
                          <a:spcPts val="0"/>
                        </a:spcAft>
                      </a:pPr>
                      <a:r>
                        <a:rPr lang="en-US" sz="1200" kern="100">
                          <a:effectLst/>
                        </a:rPr>
                        <a:t>0</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200" kern="100">
                          <a:effectLst/>
                        </a:rPr>
                        <a:t>0</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rPr>
                        <a:t>0</a:t>
                      </a:r>
                      <a:r>
                        <a:rPr lang="zh-CN" sz="1200" kern="100">
                          <a:effectLst/>
                        </a:rPr>
                        <a:t>组：</a:t>
                      </a:r>
                      <a:r>
                        <a:rPr lang="en-US" sz="1200" kern="100">
                          <a:effectLst/>
                        </a:rPr>
                        <a:t>00H</a:t>
                      </a:r>
                      <a:r>
                        <a:rPr lang="zh-CN" sz="1200" kern="100">
                          <a:effectLst/>
                        </a:rPr>
                        <a:t>～</a:t>
                      </a:r>
                      <a:r>
                        <a:rPr lang="en-US" sz="1200" kern="100">
                          <a:effectLst/>
                        </a:rPr>
                        <a:t>07H</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1"/>
                  </a:ext>
                </a:extLst>
              </a:tr>
              <a:tr h="226672">
                <a:tc>
                  <a:txBody>
                    <a:bodyPr/>
                    <a:lstStyle/>
                    <a:p>
                      <a:pPr algn="ctr">
                        <a:spcAft>
                          <a:spcPts val="0"/>
                        </a:spcAft>
                      </a:pPr>
                      <a:r>
                        <a:rPr lang="en-US" sz="1200" kern="100">
                          <a:effectLst/>
                        </a:rPr>
                        <a:t>0</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rPr>
                        <a:t>1</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rPr>
                        <a:t>1</a:t>
                      </a:r>
                      <a:r>
                        <a:rPr lang="zh-CN" sz="1200" kern="100">
                          <a:effectLst/>
                        </a:rPr>
                        <a:t>组：</a:t>
                      </a:r>
                      <a:r>
                        <a:rPr lang="en-US" sz="1200" kern="100">
                          <a:effectLst/>
                        </a:rPr>
                        <a:t>08H</a:t>
                      </a:r>
                      <a:r>
                        <a:rPr lang="zh-CN" sz="1200" kern="100">
                          <a:effectLst/>
                        </a:rPr>
                        <a:t>～</a:t>
                      </a:r>
                      <a:r>
                        <a:rPr lang="en-US" sz="1200" kern="100">
                          <a:effectLst/>
                        </a:rPr>
                        <a:t>0FH</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2"/>
                  </a:ext>
                </a:extLst>
              </a:tr>
              <a:tr h="226672">
                <a:tc>
                  <a:txBody>
                    <a:bodyPr/>
                    <a:lstStyle/>
                    <a:p>
                      <a:pPr algn="ctr">
                        <a:spcAft>
                          <a:spcPts val="0"/>
                        </a:spcAft>
                      </a:pPr>
                      <a:r>
                        <a:rPr lang="en-US" sz="1200" kern="100">
                          <a:effectLst/>
                        </a:rPr>
                        <a:t>1</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200" kern="100">
                          <a:effectLst/>
                        </a:rPr>
                        <a:t>0</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200" kern="100">
                          <a:effectLst/>
                        </a:rPr>
                        <a:t>2</a:t>
                      </a:r>
                      <a:r>
                        <a:rPr lang="zh-CN" sz="1200" kern="100">
                          <a:effectLst/>
                        </a:rPr>
                        <a:t>组：</a:t>
                      </a:r>
                      <a:r>
                        <a:rPr lang="en-US" sz="1200" kern="100">
                          <a:effectLst/>
                        </a:rPr>
                        <a:t>10H</a:t>
                      </a:r>
                      <a:r>
                        <a:rPr lang="zh-CN" sz="1200" kern="100">
                          <a:effectLst/>
                        </a:rPr>
                        <a:t>～</a:t>
                      </a:r>
                      <a:r>
                        <a:rPr lang="en-US" sz="1200" kern="100">
                          <a:effectLst/>
                        </a:rPr>
                        <a:t>17H</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3"/>
                  </a:ext>
                </a:extLst>
              </a:tr>
              <a:tr h="226672">
                <a:tc>
                  <a:txBody>
                    <a:bodyPr/>
                    <a:lstStyle/>
                    <a:p>
                      <a:pPr algn="ctr">
                        <a:spcAft>
                          <a:spcPts val="0"/>
                        </a:spcAft>
                      </a:pPr>
                      <a:r>
                        <a:rPr lang="en-US" sz="1200" kern="100">
                          <a:effectLst/>
                        </a:rPr>
                        <a:t>1</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rPr>
                        <a:t>1</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200" kern="100" dirty="0">
                          <a:effectLst/>
                        </a:rPr>
                        <a:t>3</a:t>
                      </a:r>
                      <a:r>
                        <a:rPr lang="zh-CN" sz="1200" kern="100" dirty="0">
                          <a:effectLst/>
                        </a:rPr>
                        <a:t>组：</a:t>
                      </a:r>
                      <a:r>
                        <a:rPr lang="en-US" sz="1200" kern="100" dirty="0">
                          <a:effectLst/>
                        </a:rPr>
                        <a:t>18H</a:t>
                      </a:r>
                      <a:r>
                        <a:rPr lang="zh-CN" sz="1200" kern="100" dirty="0">
                          <a:effectLst/>
                        </a:rPr>
                        <a:t>～</a:t>
                      </a:r>
                      <a:r>
                        <a:rPr lang="en-US" sz="1200" kern="100" dirty="0">
                          <a:effectLst/>
                        </a:rPr>
                        <a:t>1FH</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4"/>
                  </a:ext>
                </a:extLst>
              </a:tr>
            </a:tbl>
          </a:graphicData>
        </a:graphic>
      </p:graphicFrame>
      <p:sp>
        <p:nvSpPr>
          <p:cNvPr id="35" name="椭圆 34"/>
          <p:cNvSpPr/>
          <p:nvPr/>
        </p:nvSpPr>
        <p:spPr>
          <a:xfrm>
            <a:off x="6855993" y="1804517"/>
            <a:ext cx="432048" cy="25863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36" name="矩形 35"/>
          <p:cNvSpPr/>
          <p:nvPr/>
        </p:nvSpPr>
        <p:spPr>
          <a:xfrm>
            <a:off x="6171716" y="2779063"/>
            <a:ext cx="1632178" cy="584775"/>
          </a:xfrm>
          <a:prstGeom prst="rect">
            <a:avLst/>
          </a:prstGeom>
        </p:spPr>
        <p:txBody>
          <a:bodyPr wrap="none">
            <a:spAutoFit/>
          </a:bodyPr>
          <a:lstStyle/>
          <a:p>
            <a:pPr lvl="0"/>
            <a:r>
              <a:rPr lang="en-US" altLang="zh-CN" sz="1600" b="1" dirty="0">
                <a:latin typeface="华文楷体" panose="02010600040101010101" pitchFamily="2" charset="-122"/>
                <a:ea typeface="华文楷体" panose="02010600040101010101" pitchFamily="2" charset="-122"/>
                <a:cs typeface="Times New Roman" pitchFamily="18" charset="0"/>
              </a:rPr>
              <a:t>MOV PSW,#00H</a:t>
            </a:r>
          </a:p>
          <a:p>
            <a:pPr lvl="0"/>
            <a:r>
              <a:rPr lang="en-US" altLang="zh-CN" sz="1600" b="1" dirty="0">
                <a:latin typeface="华文楷体" panose="02010600040101010101" pitchFamily="2" charset="-122"/>
                <a:ea typeface="华文楷体" panose="02010600040101010101" pitchFamily="2" charset="-122"/>
                <a:cs typeface="Times New Roman" pitchFamily="18" charset="0"/>
              </a:rPr>
              <a:t>MOV R4,#36H</a:t>
            </a:r>
          </a:p>
        </p:txBody>
      </p:sp>
      <p:sp>
        <p:nvSpPr>
          <p:cNvPr id="3" name="椭圆 2"/>
          <p:cNvSpPr/>
          <p:nvPr/>
        </p:nvSpPr>
        <p:spPr>
          <a:xfrm>
            <a:off x="1808484" y="3090138"/>
            <a:ext cx="459260" cy="561731"/>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3" name="椭圆 42"/>
          <p:cNvSpPr/>
          <p:nvPr/>
        </p:nvSpPr>
        <p:spPr>
          <a:xfrm>
            <a:off x="1790775" y="2519230"/>
            <a:ext cx="459260" cy="56950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4" name="椭圆 43"/>
          <p:cNvSpPr/>
          <p:nvPr/>
        </p:nvSpPr>
        <p:spPr>
          <a:xfrm>
            <a:off x="1790775" y="2012804"/>
            <a:ext cx="459260" cy="55681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5" name="椭圆 44"/>
          <p:cNvSpPr/>
          <p:nvPr/>
        </p:nvSpPr>
        <p:spPr>
          <a:xfrm>
            <a:off x="1790775" y="1493648"/>
            <a:ext cx="459260" cy="56950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863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0" presetClass="exit" presetSubtype="0" fill="hold" grpId="1"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par>
                                <p:cTn id="18" presetID="10" presetClass="exit" presetSubtype="0" fill="hold" grpId="1" nodeType="withEffect">
                                  <p:stCondLst>
                                    <p:cond delay="0"/>
                                  </p:stCondLst>
                                  <p:childTnLst>
                                    <p:animEffect transition="out" filter="fade">
                                      <p:cBhvr>
                                        <p:cTn id="19" dur="500"/>
                                        <p:tgtEl>
                                          <p:spTgt spid="43"/>
                                        </p:tgtEl>
                                      </p:cBhvr>
                                    </p:animEffect>
                                    <p:set>
                                      <p:cBhvr>
                                        <p:cTn id="20" dur="1" fill="hold">
                                          <p:stCondLst>
                                            <p:cond delay="499"/>
                                          </p:stCondLst>
                                        </p:cTn>
                                        <p:tgtEl>
                                          <p:spTgt spid="4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0" presetClass="exit" presetSubtype="0" fill="hold" grpId="1" nodeType="with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2"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45"/>
                                        </p:tgtEl>
                                      </p:cBhvr>
                                    </p:animEffect>
                                    <p:set>
                                      <p:cBhvr>
                                        <p:cTn id="34" dur="1" fill="hold">
                                          <p:stCondLst>
                                            <p:cond delay="499"/>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33"/>
                                        </p:tgtEl>
                                      </p:cBhvr>
                                    </p:animEffect>
                                    <p:set>
                                      <p:cBhvr>
                                        <p:cTn id="87" dur="1" fill="hold">
                                          <p:stCondLst>
                                            <p:cond delay="499"/>
                                          </p:stCondLst>
                                        </p:cTn>
                                        <p:tgtEl>
                                          <p:spTgt spid="33"/>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5" grpId="0" animBg="1"/>
      <p:bldP spid="3" grpId="0" animBg="1"/>
      <p:bldP spid="3" grpId="1" animBg="1"/>
      <p:bldP spid="3" grpId="2" animBg="1"/>
      <p:bldP spid="43" grpId="0" animBg="1"/>
      <p:bldP spid="43" grpId="1" animBg="1"/>
      <p:bldP spid="44" grpId="0" animBg="1"/>
      <p:bldP spid="44" grpId="1" animBg="1"/>
      <p:bldP spid="45" grpId="0" animBg="1"/>
      <p:bldP spid="4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028950" y="1042365"/>
            <a:ext cx="3086101" cy="400110"/>
          </a:xfrm>
          <a:prstGeom prst="rect">
            <a:avLst/>
          </a:prstGeom>
        </p:spPr>
        <p:txBody>
          <a:bodyPr wrap="none">
            <a:spAutoFit/>
          </a:bodyPr>
          <a:lstStyle/>
          <a:p>
            <a:r>
              <a:rPr lang="zh-CN" altLang="zh-CN" sz="2000" b="1" dirty="0">
                <a:latin typeface="华文楷体" panose="02010600040101010101" pitchFamily="2" charset="-122"/>
                <a:ea typeface="华文楷体" panose="02010600040101010101" pitchFamily="2" charset="-122"/>
              </a:rPr>
              <a:t>片内数据存储器</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位寻址区</a:t>
            </a: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 name="组合 11"/>
          <p:cNvGrpSpPr/>
          <p:nvPr/>
        </p:nvGrpSpPr>
        <p:grpSpPr>
          <a:xfrm>
            <a:off x="687252" y="1563638"/>
            <a:ext cx="2845291" cy="461488"/>
            <a:chOff x="709899" y="2595076"/>
            <a:chExt cx="3169061" cy="461488"/>
          </a:xfrm>
        </p:grpSpPr>
        <p:sp>
          <p:nvSpPr>
            <p:cNvPr id="46" name="Rectangle 1120"/>
            <p:cNvSpPr>
              <a:spLocks noChangeArrowheads="1"/>
            </p:cNvSpPr>
            <p:nvPr/>
          </p:nvSpPr>
          <p:spPr bwMode="auto">
            <a:xfrm>
              <a:off x="2316644" y="2868824"/>
              <a:ext cx="517001" cy="1877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20H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7" name="Rectangle 1121"/>
            <p:cNvSpPr>
              <a:spLocks noChangeArrowheads="1"/>
            </p:cNvSpPr>
            <p:nvPr/>
          </p:nvSpPr>
          <p:spPr bwMode="auto">
            <a:xfrm>
              <a:off x="2869247" y="2595076"/>
              <a:ext cx="1009713" cy="4614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位寻址区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8" name="Rectangle 1122"/>
            <p:cNvSpPr>
              <a:spLocks noChangeArrowheads="1"/>
            </p:cNvSpPr>
            <p:nvPr/>
          </p:nvSpPr>
          <p:spPr bwMode="auto">
            <a:xfrm>
              <a:off x="2313548" y="2595076"/>
              <a:ext cx="517001" cy="1882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2FH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49" name="Group 1127"/>
            <p:cNvGrpSpPr>
              <a:grpSpLocks/>
            </p:cNvGrpSpPr>
            <p:nvPr/>
          </p:nvGrpSpPr>
          <p:grpSpPr bwMode="auto">
            <a:xfrm>
              <a:off x="709899" y="2620447"/>
              <a:ext cx="1636069" cy="436117"/>
              <a:chOff x="1788" y="5147"/>
              <a:chExt cx="2114" cy="913"/>
            </a:xfrm>
          </p:grpSpPr>
          <p:sp>
            <p:nvSpPr>
              <p:cNvPr id="50" name="AutoShape 1128"/>
              <p:cNvSpPr>
                <a:spLocks/>
              </p:cNvSpPr>
              <p:nvPr/>
            </p:nvSpPr>
            <p:spPr bwMode="auto">
              <a:xfrm>
                <a:off x="3670" y="5147"/>
                <a:ext cx="232" cy="913"/>
              </a:xfrm>
              <a:prstGeom prst="leftBrace">
                <a:avLst>
                  <a:gd name="adj1" fmla="val 2224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1" name="Rectangle 1129"/>
              <p:cNvSpPr>
                <a:spLocks noChangeArrowheads="1"/>
              </p:cNvSpPr>
              <p:nvPr/>
            </p:nvSpPr>
            <p:spPr bwMode="auto">
              <a:xfrm>
                <a:off x="1788" y="5205"/>
                <a:ext cx="1766" cy="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位寻址区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ea typeface="宋体" pitchFamily="2" charset="-122"/>
                    <a:cs typeface="Times New Roman" pitchFamily="18" charset="0"/>
                  </a:rPr>
                  <a:t>地址：</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20H</a:t>
                </a:r>
                <a:r>
                  <a:rPr kumimoji="0" lang="zh-CN" altLang="en-US" sz="11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2FH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grpSp>
      <p:sp>
        <p:nvSpPr>
          <p:cNvPr id="53" name="圆角矩形 52"/>
          <p:cNvSpPr/>
          <p:nvPr/>
        </p:nvSpPr>
        <p:spPr>
          <a:xfrm>
            <a:off x="362341" y="2211710"/>
            <a:ext cx="3616166" cy="140133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en-US" altLang="zh-CN" sz="1400" dirty="0">
                <a:latin typeface="华文楷体" panose="02010600040101010101" pitchFamily="2" charset="-122"/>
                <a:ea typeface="华文楷体" panose="02010600040101010101" pitchFamily="2" charset="-122"/>
              </a:rPr>
              <a:t>MCS-51</a:t>
            </a:r>
            <a:r>
              <a:rPr lang="zh-CN" altLang="zh-CN" sz="1400" dirty="0">
                <a:latin typeface="华文楷体" panose="02010600040101010101" pitchFamily="2" charset="-122"/>
                <a:ea typeface="华文楷体" panose="02010600040101010101" pitchFamily="2" charset="-122"/>
              </a:rPr>
              <a:t>单片机是一个</a:t>
            </a:r>
            <a:r>
              <a:rPr lang="en-US" altLang="zh-CN" sz="1400" dirty="0">
                <a:latin typeface="华文楷体" panose="02010600040101010101" pitchFamily="2" charset="-122"/>
                <a:ea typeface="华文楷体" panose="02010600040101010101" pitchFamily="2" charset="-122"/>
              </a:rPr>
              <a:t>8</a:t>
            </a:r>
            <a:r>
              <a:rPr lang="zh-CN" altLang="zh-CN" sz="1400" dirty="0">
                <a:latin typeface="华文楷体" panose="02010600040101010101" pitchFamily="2" charset="-122"/>
                <a:ea typeface="华文楷体" panose="02010600040101010101" pitchFamily="2" charset="-122"/>
              </a:rPr>
              <a:t>位单片机，但其中还包含着一个</a:t>
            </a:r>
            <a:r>
              <a:rPr lang="en-US" altLang="zh-CN" sz="1400" dirty="0">
                <a:latin typeface="华文楷体" panose="02010600040101010101" pitchFamily="2" charset="-122"/>
                <a:ea typeface="华文楷体" panose="02010600040101010101" pitchFamily="2" charset="-122"/>
              </a:rPr>
              <a:t>1</a:t>
            </a:r>
            <a:r>
              <a:rPr lang="zh-CN" altLang="zh-CN" sz="1400" dirty="0">
                <a:latin typeface="华文楷体" panose="02010600040101010101" pitchFamily="2" charset="-122"/>
                <a:ea typeface="华文楷体" panose="02010600040101010101" pitchFamily="2" charset="-122"/>
              </a:rPr>
              <a:t>位计算机，又称为布尔处理器或者位</a:t>
            </a:r>
            <a:r>
              <a:rPr lang="zh-CN" altLang="zh-CN" sz="1400" dirty="0" smtClean="0">
                <a:latin typeface="华文楷体" panose="02010600040101010101" pitchFamily="2" charset="-122"/>
                <a:ea typeface="华文楷体" panose="02010600040101010101" pitchFamily="2" charset="-122"/>
              </a:rPr>
              <a:t>处理器</a:t>
            </a:r>
            <a:endParaRPr lang="zh-CN" altLang="en-US" sz="14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sz="1400" dirty="0">
                <a:latin typeface="华文楷体" panose="02010600040101010101" pitchFamily="2" charset="-122"/>
                <a:ea typeface="华文楷体" panose="02010600040101010101" pitchFamily="2" charset="-122"/>
              </a:rPr>
              <a:t>1</a:t>
            </a:r>
            <a:r>
              <a:rPr lang="zh-CN" altLang="en-US" sz="1400" dirty="0">
                <a:latin typeface="华文楷体" panose="02010600040101010101" pitchFamily="2" charset="-122"/>
                <a:ea typeface="华文楷体" panose="02010600040101010101" pitchFamily="2" charset="-122"/>
              </a:rPr>
              <a:t>位（</a:t>
            </a:r>
            <a:r>
              <a:rPr lang="en-US" altLang="zh-CN" sz="1400" dirty="0">
                <a:latin typeface="华文楷体" panose="02010600040101010101" pitchFamily="2" charset="-122"/>
                <a:ea typeface="华文楷体" panose="02010600040101010101" pitchFamily="2" charset="-122"/>
              </a:rPr>
              <a:t>bit</a:t>
            </a:r>
            <a:r>
              <a:rPr lang="zh-CN" altLang="en-US" sz="1400" dirty="0">
                <a:latin typeface="华文楷体" panose="02010600040101010101" pitchFamily="2" charset="-122"/>
                <a:ea typeface="华文楷体" panose="02010600040101010101" pitchFamily="2" charset="-122"/>
              </a:rPr>
              <a:t>）</a:t>
            </a:r>
            <a:r>
              <a:rPr lang="zh-CN" altLang="zh-CN" sz="1400" dirty="0">
                <a:latin typeface="华文楷体" panose="02010600040101010101" pitchFamily="2" charset="-122"/>
                <a:ea typeface="华文楷体" panose="02010600040101010101" pitchFamily="2" charset="-122"/>
              </a:rPr>
              <a:t>数据又称为布尔量，所以处理</a:t>
            </a:r>
            <a:r>
              <a:rPr lang="en-US" altLang="zh-CN" sz="1400" dirty="0">
                <a:latin typeface="华文楷体" panose="02010600040101010101" pitchFamily="2" charset="-122"/>
                <a:ea typeface="华文楷体" panose="02010600040101010101" pitchFamily="2" charset="-122"/>
              </a:rPr>
              <a:t>1bit</a:t>
            </a:r>
            <a:r>
              <a:rPr lang="zh-CN" altLang="zh-CN" sz="1400" dirty="0">
                <a:latin typeface="华文楷体" panose="02010600040101010101" pitchFamily="2" charset="-122"/>
                <a:ea typeface="华文楷体" panose="02010600040101010101" pitchFamily="2" charset="-122"/>
              </a:rPr>
              <a:t>数据的计算机又称为布尔处理器，可以进行位寻址和位</a:t>
            </a:r>
            <a:r>
              <a:rPr lang="zh-CN" altLang="zh-CN" sz="1400" dirty="0" smtClean="0">
                <a:latin typeface="华文楷体" panose="02010600040101010101" pitchFamily="2" charset="-122"/>
                <a:ea typeface="华文楷体" panose="02010600040101010101" pitchFamily="2" charset="-122"/>
              </a:rPr>
              <a:t>操作</a:t>
            </a:r>
            <a:endParaRPr lang="en-US" altLang="zh-CN" sz="1400" dirty="0">
              <a:latin typeface="华文楷体" panose="02010600040101010101" pitchFamily="2" charset="-122"/>
              <a:ea typeface="华文楷体" panose="02010600040101010101" pitchFamily="2"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1637275668"/>
              </p:ext>
            </p:extLst>
          </p:nvPr>
        </p:nvGraphicFramePr>
        <p:xfrm>
          <a:off x="4139952" y="1563638"/>
          <a:ext cx="4608508" cy="3168360"/>
        </p:xfrm>
        <a:graphic>
          <a:graphicData uri="http://schemas.openxmlformats.org/drawingml/2006/table">
            <a:tbl>
              <a:tblPr firstRow="1" firstCol="1" bandRow="1">
                <a:tableStyleId>{EB344D84-9AFB-497E-A393-DC336BA19D2E}</a:tableStyleId>
              </a:tblPr>
              <a:tblGrid>
                <a:gridCol w="593152">
                  <a:extLst>
                    <a:ext uri="{9D8B030D-6E8A-4147-A177-3AD203B41FA5}">
                      <a16:colId xmlns="" xmlns:a16="http://schemas.microsoft.com/office/drawing/2014/main" val="20000"/>
                    </a:ext>
                  </a:extLst>
                </a:gridCol>
                <a:gridCol w="501637">
                  <a:extLst>
                    <a:ext uri="{9D8B030D-6E8A-4147-A177-3AD203B41FA5}">
                      <a16:colId xmlns="" xmlns:a16="http://schemas.microsoft.com/office/drawing/2014/main" val="20001"/>
                    </a:ext>
                  </a:extLst>
                </a:gridCol>
                <a:gridCol w="501637">
                  <a:extLst>
                    <a:ext uri="{9D8B030D-6E8A-4147-A177-3AD203B41FA5}">
                      <a16:colId xmlns="" xmlns:a16="http://schemas.microsoft.com/office/drawing/2014/main" val="20002"/>
                    </a:ext>
                  </a:extLst>
                </a:gridCol>
                <a:gridCol w="502202">
                  <a:extLst>
                    <a:ext uri="{9D8B030D-6E8A-4147-A177-3AD203B41FA5}">
                      <a16:colId xmlns="" xmlns:a16="http://schemas.microsoft.com/office/drawing/2014/main" val="20003"/>
                    </a:ext>
                  </a:extLst>
                </a:gridCol>
                <a:gridCol w="502202">
                  <a:extLst>
                    <a:ext uri="{9D8B030D-6E8A-4147-A177-3AD203B41FA5}">
                      <a16:colId xmlns="" xmlns:a16="http://schemas.microsoft.com/office/drawing/2014/main" val="20004"/>
                    </a:ext>
                  </a:extLst>
                </a:gridCol>
                <a:gridCol w="501637">
                  <a:extLst>
                    <a:ext uri="{9D8B030D-6E8A-4147-A177-3AD203B41FA5}">
                      <a16:colId xmlns="" xmlns:a16="http://schemas.microsoft.com/office/drawing/2014/main" val="20005"/>
                    </a:ext>
                  </a:extLst>
                </a:gridCol>
                <a:gridCol w="501637">
                  <a:extLst>
                    <a:ext uri="{9D8B030D-6E8A-4147-A177-3AD203B41FA5}">
                      <a16:colId xmlns="" xmlns:a16="http://schemas.microsoft.com/office/drawing/2014/main" val="20006"/>
                    </a:ext>
                  </a:extLst>
                </a:gridCol>
                <a:gridCol w="502202">
                  <a:extLst>
                    <a:ext uri="{9D8B030D-6E8A-4147-A177-3AD203B41FA5}">
                      <a16:colId xmlns="" xmlns:a16="http://schemas.microsoft.com/office/drawing/2014/main" val="20007"/>
                    </a:ext>
                  </a:extLst>
                </a:gridCol>
                <a:gridCol w="502202">
                  <a:extLst>
                    <a:ext uri="{9D8B030D-6E8A-4147-A177-3AD203B41FA5}">
                      <a16:colId xmlns="" xmlns:a16="http://schemas.microsoft.com/office/drawing/2014/main" val="20008"/>
                    </a:ext>
                  </a:extLst>
                </a:gridCol>
              </a:tblGrid>
              <a:tr h="176020">
                <a:tc rowSpan="2">
                  <a:txBody>
                    <a:bodyPr/>
                    <a:lstStyle/>
                    <a:p>
                      <a:pPr algn="ctr">
                        <a:spcAft>
                          <a:spcPts val="0"/>
                        </a:spcAft>
                      </a:pPr>
                      <a:r>
                        <a:rPr lang="zh-CN" sz="1000" kern="100" dirty="0">
                          <a:effectLst/>
                        </a:rPr>
                        <a:t>字节地址</a:t>
                      </a:r>
                      <a:endParaRPr lang="zh-CN" sz="1100" kern="100" dirty="0">
                        <a:effectLst/>
                        <a:latin typeface="Calibri"/>
                        <a:ea typeface="宋体"/>
                        <a:cs typeface="Times New Roman"/>
                      </a:endParaRPr>
                    </a:p>
                  </a:txBody>
                  <a:tcPr marL="68580" marR="68580" marT="0" marB="0" anchor="ctr"/>
                </a:tc>
                <a:tc gridSpan="8">
                  <a:txBody>
                    <a:bodyPr/>
                    <a:lstStyle/>
                    <a:p>
                      <a:pPr algn="ctr">
                        <a:spcAft>
                          <a:spcPts val="0"/>
                        </a:spcAft>
                      </a:pPr>
                      <a:r>
                        <a:rPr lang="zh-CN" sz="1000" kern="100" dirty="0">
                          <a:effectLst/>
                        </a:rPr>
                        <a:t>位地址</a:t>
                      </a:r>
                      <a:endParaRPr lang="zh-CN" sz="11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176020">
                <a:tc vMerge="1">
                  <a:txBody>
                    <a:bodyPr/>
                    <a:lstStyle/>
                    <a:p>
                      <a:endParaRPr lang="zh-CN" altLang="en-US"/>
                    </a:p>
                  </a:txBody>
                  <a:tcPr/>
                </a:tc>
                <a:tc>
                  <a:txBody>
                    <a:bodyPr/>
                    <a:lstStyle/>
                    <a:p>
                      <a:pPr algn="ctr">
                        <a:spcAft>
                          <a:spcPts val="0"/>
                        </a:spcAft>
                      </a:pPr>
                      <a:r>
                        <a:rPr lang="en-US" sz="1000" kern="100">
                          <a:effectLst/>
                        </a:rPr>
                        <a:t>D7</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D6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D5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dirty="0">
                          <a:effectLst/>
                        </a:rPr>
                        <a:t>D4</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D3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D2</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D1</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D0</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1"/>
                  </a:ext>
                </a:extLst>
              </a:tr>
              <a:tr h="176020">
                <a:tc>
                  <a:txBody>
                    <a:bodyPr/>
                    <a:lstStyle/>
                    <a:p>
                      <a:pPr algn="ctr">
                        <a:spcAft>
                          <a:spcPts val="0"/>
                        </a:spcAft>
                      </a:pPr>
                      <a:r>
                        <a:rPr lang="en-US" sz="1000" kern="100">
                          <a:effectLst/>
                        </a:rPr>
                        <a:t>2FH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7FH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7EH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7DH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7CH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7BH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7AH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79H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78H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2"/>
                  </a:ext>
                </a:extLst>
              </a:tr>
              <a:tr h="176020">
                <a:tc>
                  <a:txBody>
                    <a:bodyPr/>
                    <a:lstStyle/>
                    <a:p>
                      <a:pPr algn="ctr">
                        <a:spcAft>
                          <a:spcPts val="0"/>
                        </a:spcAft>
                      </a:pPr>
                      <a:r>
                        <a:rPr lang="en-US" sz="1000" kern="100">
                          <a:effectLst/>
                        </a:rPr>
                        <a:t>2EH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77H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76H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75H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74H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73H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72H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71H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70H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3"/>
                  </a:ext>
                </a:extLst>
              </a:tr>
              <a:tr h="176020">
                <a:tc>
                  <a:txBody>
                    <a:bodyPr/>
                    <a:lstStyle/>
                    <a:p>
                      <a:pPr algn="ctr">
                        <a:spcAft>
                          <a:spcPts val="0"/>
                        </a:spcAft>
                      </a:pPr>
                      <a:r>
                        <a:rPr lang="en-US" sz="1000" kern="100">
                          <a:effectLst/>
                        </a:rPr>
                        <a:t>2DH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6FH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6EH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6DH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6CH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6BH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6AH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69H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68H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4"/>
                  </a:ext>
                </a:extLst>
              </a:tr>
              <a:tr h="176020">
                <a:tc>
                  <a:txBody>
                    <a:bodyPr/>
                    <a:lstStyle/>
                    <a:p>
                      <a:pPr algn="ctr">
                        <a:spcAft>
                          <a:spcPts val="0"/>
                        </a:spcAft>
                      </a:pPr>
                      <a:r>
                        <a:rPr lang="en-US" sz="1000" kern="100">
                          <a:effectLst/>
                        </a:rPr>
                        <a:t>2CH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67H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66H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65H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64H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63H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62H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61H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60H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5"/>
                  </a:ext>
                </a:extLst>
              </a:tr>
              <a:tr h="176020">
                <a:tc>
                  <a:txBody>
                    <a:bodyPr/>
                    <a:lstStyle/>
                    <a:p>
                      <a:pPr algn="ctr">
                        <a:spcAft>
                          <a:spcPts val="0"/>
                        </a:spcAft>
                      </a:pPr>
                      <a:r>
                        <a:rPr lang="en-US" sz="1000" kern="100">
                          <a:effectLst/>
                        </a:rPr>
                        <a:t>2BH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5FH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5EH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5DH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5CH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5BH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5AH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59H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58H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6"/>
                  </a:ext>
                </a:extLst>
              </a:tr>
              <a:tr h="176020">
                <a:tc>
                  <a:txBody>
                    <a:bodyPr/>
                    <a:lstStyle/>
                    <a:p>
                      <a:pPr algn="ctr">
                        <a:spcAft>
                          <a:spcPts val="0"/>
                        </a:spcAft>
                      </a:pPr>
                      <a:r>
                        <a:rPr lang="en-US" sz="1000" kern="100">
                          <a:effectLst/>
                        </a:rPr>
                        <a:t>2AH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57H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56H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55H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54H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53H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52H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51H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50H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7"/>
                  </a:ext>
                </a:extLst>
              </a:tr>
              <a:tr h="176020">
                <a:tc>
                  <a:txBody>
                    <a:bodyPr/>
                    <a:lstStyle/>
                    <a:p>
                      <a:pPr algn="ctr">
                        <a:spcAft>
                          <a:spcPts val="0"/>
                        </a:spcAft>
                      </a:pPr>
                      <a:r>
                        <a:rPr lang="en-US" sz="1000" kern="100">
                          <a:effectLst/>
                        </a:rPr>
                        <a:t>29H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4FH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4EH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4DH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4CH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4BH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4AH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49H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48H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8"/>
                  </a:ext>
                </a:extLst>
              </a:tr>
              <a:tr h="176020">
                <a:tc>
                  <a:txBody>
                    <a:bodyPr/>
                    <a:lstStyle/>
                    <a:p>
                      <a:pPr algn="ctr">
                        <a:spcAft>
                          <a:spcPts val="0"/>
                        </a:spcAft>
                      </a:pPr>
                      <a:r>
                        <a:rPr lang="en-US" sz="1000" kern="100">
                          <a:effectLst/>
                        </a:rPr>
                        <a:t>28H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47H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46H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45H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44H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43H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42H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41H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40H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9"/>
                  </a:ext>
                </a:extLst>
              </a:tr>
              <a:tr h="176020">
                <a:tc>
                  <a:txBody>
                    <a:bodyPr/>
                    <a:lstStyle/>
                    <a:p>
                      <a:pPr algn="ctr">
                        <a:spcAft>
                          <a:spcPts val="0"/>
                        </a:spcAft>
                      </a:pPr>
                      <a:r>
                        <a:rPr lang="en-US" sz="1000" kern="100">
                          <a:effectLst/>
                        </a:rPr>
                        <a:t>27H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3FH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3EH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3DH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3CH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3BH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3AH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39H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38H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10"/>
                  </a:ext>
                </a:extLst>
              </a:tr>
              <a:tr h="176020">
                <a:tc>
                  <a:txBody>
                    <a:bodyPr/>
                    <a:lstStyle/>
                    <a:p>
                      <a:pPr algn="ctr">
                        <a:spcAft>
                          <a:spcPts val="0"/>
                        </a:spcAft>
                      </a:pPr>
                      <a:r>
                        <a:rPr lang="en-US" sz="1000" kern="100">
                          <a:effectLst/>
                        </a:rPr>
                        <a:t>26H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37H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36H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35H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34H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33H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32H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31H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30H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11"/>
                  </a:ext>
                </a:extLst>
              </a:tr>
              <a:tr h="176020">
                <a:tc>
                  <a:txBody>
                    <a:bodyPr/>
                    <a:lstStyle/>
                    <a:p>
                      <a:pPr algn="ctr">
                        <a:spcAft>
                          <a:spcPts val="0"/>
                        </a:spcAft>
                      </a:pPr>
                      <a:r>
                        <a:rPr lang="en-US" sz="1000" kern="100">
                          <a:effectLst/>
                        </a:rPr>
                        <a:t>25H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2FH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2EH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2DH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2CH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2BH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2AH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29H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28H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12"/>
                  </a:ext>
                </a:extLst>
              </a:tr>
              <a:tr h="176020">
                <a:tc>
                  <a:txBody>
                    <a:bodyPr/>
                    <a:lstStyle/>
                    <a:p>
                      <a:pPr algn="ctr">
                        <a:spcAft>
                          <a:spcPts val="0"/>
                        </a:spcAft>
                      </a:pPr>
                      <a:r>
                        <a:rPr lang="en-US" sz="1000" kern="100">
                          <a:effectLst/>
                        </a:rPr>
                        <a:t>24H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27H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26H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dirty="0">
                          <a:effectLst/>
                        </a:rPr>
                        <a:t>25H</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24H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23H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22H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21H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20H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13"/>
                  </a:ext>
                </a:extLst>
              </a:tr>
              <a:tr h="176020">
                <a:tc>
                  <a:txBody>
                    <a:bodyPr/>
                    <a:lstStyle/>
                    <a:p>
                      <a:pPr algn="ctr">
                        <a:spcAft>
                          <a:spcPts val="0"/>
                        </a:spcAft>
                      </a:pPr>
                      <a:r>
                        <a:rPr lang="en-US" sz="1000" kern="100">
                          <a:effectLst/>
                        </a:rPr>
                        <a:t>23H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1FH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1EH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1DH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1CH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1BH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1AH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19H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18H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14"/>
                  </a:ext>
                </a:extLst>
              </a:tr>
              <a:tr h="176020">
                <a:tc>
                  <a:txBody>
                    <a:bodyPr/>
                    <a:lstStyle/>
                    <a:p>
                      <a:pPr algn="ctr">
                        <a:spcAft>
                          <a:spcPts val="0"/>
                        </a:spcAft>
                      </a:pPr>
                      <a:r>
                        <a:rPr lang="en-US" sz="1000" kern="100">
                          <a:effectLst/>
                        </a:rPr>
                        <a:t>22H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17H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16H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15H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14H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13H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12H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11H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10H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15"/>
                  </a:ext>
                </a:extLst>
              </a:tr>
              <a:tr h="176020">
                <a:tc>
                  <a:txBody>
                    <a:bodyPr/>
                    <a:lstStyle/>
                    <a:p>
                      <a:pPr algn="ctr">
                        <a:spcAft>
                          <a:spcPts val="0"/>
                        </a:spcAft>
                      </a:pPr>
                      <a:r>
                        <a:rPr lang="en-US" sz="1000" kern="100">
                          <a:effectLst/>
                        </a:rPr>
                        <a:t>21H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0FH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0EH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0DH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0CH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0BH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0AH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09H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08H</a:t>
                      </a:r>
                      <a:endParaRPr lang="zh-CN" sz="11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16"/>
                  </a:ext>
                </a:extLst>
              </a:tr>
              <a:tr h="176020">
                <a:tc>
                  <a:txBody>
                    <a:bodyPr/>
                    <a:lstStyle/>
                    <a:p>
                      <a:pPr algn="ctr">
                        <a:spcAft>
                          <a:spcPts val="0"/>
                        </a:spcAft>
                      </a:pPr>
                      <a:r>
                        <a:rPr lang="en-US" sz="1000" kern="100">
                          <a:effectLst/>
                        </a:rPr>
                        <a:t>20H</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000" kern="100" dirty="0">
                          <a:effectLst/>
                        </a:rPr>
                        <a:t>07H</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000" kern="100" dirty="0">
                          <a:effectLst/>
                        </a:rPr>
                        <a:t>06H</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05H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04H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03H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02H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a:effectLst/>
                        </a:rPr>
                        <a:t>01H</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000" kern="100" dirty="0">
                          <a:effectLst/>
                        </a:rPr>
                        <a:t>00H</a:t>
                      </a:r>
                      <a:endParaRPr lang="zh-CN" sz="110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17"/>
                  </a:ext>
                </a:extLst>
              </a:tr>
            </a:tbl>
          </a:graphicData>
        </a:graphic>
      </p:graphicFrame>
      <p:sp>
        <p:nvSpPr>
          <p:cNvPr id="13" name="椭圆 12"/>
          <p:cNvSpPr/>
          <p:nvPr/>
        </p:nvSpPr>
        <p:spPr>
          <a:xfrm>
            <a:off x="4283968" y="4515967"/>
            <a:ext cx="288032" cy="24353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7" name="椭圆 56"/>
          <p:cNvSpPr/>
          <p:nvPr/>
        </p:nvSpPr>
        <p:spPr>
          <a:xfrm>
            <a:off x="4283968" y="1869733"/>
            <a:ext cx="288032" cy="29024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8" name="椭圆 57"/>
          <p:cNvSpPr/>
          <p:nvPr/>
        </p:nvSpPr>
        <p:spPr>
          <a:xfrm>
            <a:off x="8316416" y="4571381"/>
            <a:ext cx="360040" cy="1606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9" name="椭圆 58"/>
          <p:cNvSpPr/>
          <p:nvPr/>
        </p:nvSpPr>
        <p:spPr>
          <a:xfrm>
            <a:off x="4788024" y="4583620"/>
            <a:ext cx="360040" cy="14837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0" name="椭圆 59"/>
          <p:cNvSpPr/>
          <p:nvPr/>
        </p:nvSpPr>
        <p:spPr>
          <a:xfrm>
            <a:off x="4788024" y="1923678"/>
            <a:ext cx="360040" cy="14837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矩形 13"/>
          <p:cNvSpPr/>
          <p:nvPr/>
        </p:nvSpPr>
        <p:spPr>
          <a:xfrm>
            <a:off x="400862" y="3723878"/>
            <a:ext cx="3577645" cy="307777"/>
          </a:xfrm>
          <a:prstGeom prst="rect">
            <a:avLst/>
          </a:prstGeom>
        </p:spPr>
        <p:txBody>
          <a:bodyPr wrap="square">
            <a:spAutoFit/>
          </a:bodyPr>
          <a:lstStyle/>
          <a:p>
            <a:r>
              <a:rPr lang="en-US" altLang="zh-CN" sz="1400" dirty="0">
                <a:latin typeface="华文楷体" panose="02010600040101010101" pitchFamily="2" charset="-122"/>
                <a:ea typeface="华文楷体" panose="02010600040101010101" pitchFamily="2" charset="-122"/>
              </a:rPr>
              <a:t>16</a:t>
            </a:r>
            <a:r>
              <a:rPr lang="zh-CN" altLang="zh-CN" sz="1400" dirty="0">
                <a:latin typeface="华文楷体" panose="02010600040101010101" pitchFamily="2" charset="-122"/>
                <a:ea typeface="华文楷体" panose="02010600040101010101" pitchFamily="2" charset="-122"/>
              </a:rPr>
              <a:t>个字节单元，每个字节单元有</a:t>
            </a:r>
            <a:r>
              <a:rPr lang="en-US" altLang="zh-CN" sz="1400" dirty="0">
                <a:latin typeface="华文楷体" panose="02010600040101010101" pitchFamily="2" charset="-122"/>
                <a:ea typeface="华文楷体" panose="02010600040101010101" pitchFamily="2" charset="-122"/>
              </a:rPr>
              <a:t>8</a:t>
            </a:r>
            <a:r>
              <a:rPr lang="zh-CN" altLang="zh-CN" sz="1400" dirty="0">
                <a:latin typeface="华文楷体" panose="02010600040101010101" pitchFamily="2" charset="-122"/>
                <a:ea typeface="华文楷体" panose="02010600040101010101" pitchFamily="2" charset="-122"/>
              </a:rPr>
              <a:t>位</a:t>
            </a:r>
            <a:r>
              <a:rPr lang="en-US" altLang="zh-CN" sz="1400" dirty="0">
                <a:latin typeface="华文楷体" panose="02010600040101010101" pitchFamily="2" charset="-122"/>
                <a:ea typeface="华文楷体" panose="02010600040101010101" pitchFamily="2" charset="-122"/>
              </a:rPr>
              <a:t>,</a:t>
            </a:r>
            <a:r>
              <a:rPr lang="zh-CN" altLang="zh-CN" sz="1400" dirty="0">
                <a:latin typeface="华文楷体" panose="02010600040101010101" pitchFamily="2" charset="-122"/>
                <a:ea typeface="华文楷体" panose="02010600040101010101" pitchFamily="2" charset="-122"/>
              </a:rPr>
              <a:t>共</a:t>
            </a:r>
            <a:r>
              <a:rPr lang="en-US" altLang="zh-CN" sz="1400" dirty="0">
                <a:latin typeface="华文楷体" panose="02010600040101010101" pitchFamily="2" charset="-122"/>
                <a:ea typeface="华文楷体" panose="02010600040101010101" pitchFamily="2" charset="-122"/>
              </a:rPr>
              <a:t>128</a:t>
            </a:r>
            <a:r>
              <a:rPr lang="zh-CN" altLang="zh-CN" sz="1400" dirty="0">
                <a:latin typeface="华文楷体" panose="02010600040101010101" pitchFamily="2" charset="-122"/>
                <a:ea typeface="华文楷体" panose="02010600040101010101" pitchFamily="2" charset="-122"/>
              </a:rPr>
              <a:t>位</a:t>
            </a:r>
            <a:endParaRPr lang="zh-CN" altLang="en-US" sz="1400" dirty="0">
              <a:latin typeface="华文楷体" panose="02010600040101010101" pitchFamily="2" charset="-122"/>
              <a:ea typeface="华文楷体" panose="02010600040101010101" pitchFamily="2" charset="-122"/>
            </a:endParaRPr>
          </a:p>
        </p:txBody>
      </p:sp>
      <p:sp>
        <p:nvSpPr>
          <p:cNvPr id="64" name="矩形 63"/>
          <p:cNvSpPr/>
          <p:nvPr/>
        </p:nvSpPr>
        <p:spPr>
          <a:xfrm>
            <a:off x="847305" y="4011909"/>
            <a:ext cx="1473480" cy="830997"/>
          </a:xfrm>
          <a:prstGeom prst="rect">
            <a:avLst/>
          </a:prstGeom>
        </p:spPr>
        <p:txBody>
          <a:bodyPr wrap="none">
            <a:spAutoFit/>
          </a:bodyPr>
          <a:lstStyle/>
          <a:p>
            <a:pPr lvl="0"/>
            <a:r>
              <a:rPr lang="en-US" altLang="zh-CN" sz="1600" b="1" dirty="0">
                <a:latin typeface="华文楷体" panose="02010600040101010101" pitchFamily="2" charset="-122"/>
                <a:ea typeface="华文楷体" panose="02010600040101010101" pitchFamily="2" charset="-122"/>
                <a:cs typeface="Times New Roman" pitchFamily="18" charset="0"/>
              </a:rPr>
              <a:t>CLR C</a:t>
            </a:r>
          </a:p>
          <a:p>
            <a:pPr lvl="0"/>
            <a:r>
              <a:rPr lang="en-US" altLang="zh-CN" sz="1600" b="1" dirty="0">
                <a:latin typeface="华文楷体" panose="02010600040101010101" pitchFamily="2" charset="-122"/>
                <a:ea typeface="华文楷体" panose="02010600040101010101" pitchFamily="2" charset="-122"/>
                <a:cs typeface="Times New Roman" pitchFamily="18" charset="0"/>
              </a:rPr>
              <a:t>MOV 20H.3,  C</a:t>
            </a:r>
          </a:p>
          <a:p>
            <a:pPr lvl="0"/>
            <a:r>
              <a:rPr lang="en-US" altLang="zh-CN" sz="1600" b="1" dirty="0">
                <a:latin typeface="华文楷体" panose="02010600040101010101" pitchFamily="2" charset="-122"/>
                <a:ea typeface="华文楷体" panose="02010600040101010101" pitchFamily="2" charset="-122"/>
                <a:cs typeface="Times New Roman" pitchFamily="18" charset="0"/>
              </a:rPr>
              <a:t>MOV 03H, C</a:t>
            </a:r>
          </a:p>
        </p:txBody>
      </p:sp>
      <p:sp>
        <p:nvSpPr>
          <p:cNvPr id="70" name="椭圆 69"/>
          <p:cNvSpPr/>
          <p:nvPr/>
        </p:nvSpPr>
        <p:spPr>
          <a:xfrm>
            <a:off x="6804248" y="4571381"/>
            <a:ext cx="360040" cy="1606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3" name="矩形 2"/>
          <p:cNvSpPr/>
          <p:nvPr/>
        </p:nvSpPr>
        <p:spPr>
          <a:xfrm>
            <a:off x="2361932" y="4515967"/>
            <a:ext cx="1457450" cy="307777"/>
          </a:xfrm>
          <a:prstGeom prst="rect">
            <a:avLst/>
          </a:prstGeom>
        </p:spPr>
        <p:txBody>
          <a:bodyPr wrap="none">
            <a:spAutoFit/>
          </a:bodyPr>
          <a:lstStyle/>
          <a:p>
            <a:r>
              <a:rPr lang="en-US" altLang="zh-CN" sz="1400" dirty="0">
                <a:latin typeface="华文楷体" panose="02010600040101010101" pitchFamily="2" charset="-122"/>
                <a:ea typeface="华文楷体" panose="02010600040101010101" pitchFamily="2" charset="-122"/>
              </a:rPr>
              <a:t>MOV 03H, #45H</a:t>
            </a:r>
            <a:endParaRPr lang="zh-CN" altLang="en-US" sz="1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0522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3" grpId="0" animBg="1"/>
      <p:bldP spid="57" grpId="0" animBg="1"/>
      <p:bldP spid="58" grpId="0" animBg="1"/>
      <p:bldP spid="59" grpId="0" animBg="1"/>
      <p:bldP spid="60" grpId="0" animBg="1"/>
      <p:bldP spid="14" grpId="0"/>
      <p:bldP spid="70"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028950" y="1042365"/>
            <a:ext cx="3342582" cy="400110"/>
          </a:xfrm>
          <a:prstGeom prst="rect">
            <a:avLst/>
          </a:prstGeom>
        </p:spPr>
        <p:txBody>
          <a:bodyPr wrap="none">
            <a:spAutoFit/>
          </a:bodyPr>
          <a:lstStyle/>
          <a:p>
            <a:r>
              <a:rPr lang="zh-CN" altLang="zh-CN" sz="2000" b="1" dirty="0">
                <a:latin typeface="华文楷体" panose="02010600040101010101" pitchFamily="2" charset="-122"/>
                <a:ea typeface="华文楷体" panose="02010600040101010101" pitchFamily="2" charset="-122"/>
              </a:rPr>
              <a:t>片内数据存储器</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数据缓冲区</a:t>
            </a: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圆角矩形 52"/>
          <p:cNvSpPr/>
          <p:nvPr/>
        </p:nvSpPr>
        <p:spPr>
          <a:xfrm>
            <a:off x="1458898" y="2715766"/>
            <a:ext cx="6226204" cy="125732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en-US" altLang="zh-CN" sz="1600" dirty="0">
                <a:latin typeface="华文楷体" panose="02010600040101010101" pitchFamily="2" charset="-122"/>
                <a:ea typeface="华文楷体" panose="02010600040101010101" pitchFamily="2" charset="-122"/>
              </a:rPr>
              <a:t>MCS-51</a:t>
            </a:r>
            <a:r>
              <a:rPr lang="zh-CN" altLang="zh-CN" sz="1600" dirty="0">
                <a:latin typeface="华文楷体" panose="02010600040101010101" pitchFamily="2" charset="-122"/>
                <a:ea typeface="华文楷体" panose="02010600040101010101" pitchFamily="2" charset="-122"/>
              </a:rPr>
              <a:t>单片机内部</a:t>
            </a:r>
            <a:r>
              <a:rPr lang="en-US" altLang="zh-CN" sz="1600" dirty="0">
                <a:latin typeface="华文楷体" panose="02010600040101010101" pitchFamily="2" charset="-122"/>
                <a:ea typeface="华文楷体" panose="02010600040101010101" pitchFamily="2" charset="-122"/>
              </a:rPr>
              <a:t>RAM</a:t>
            </a:r>
            <a:r>
              <a:rPr lang="zh-CN" altLang="zh-CN" sz="1600" dirty="0">
                <a:latin typeface="华文楷体" panose="02010600040101010101" pitchFamily="2" charset="-122"/>
                <a:ea typeface="华文楷体" panose="02010600040101010101" pitchFamily="2" charset="-122"/>
              </a:rPr>
              <a:t>地址</a:t>
            </a:r>
            <a:r>
              <a:rPr lang="en-US" altLang="zh-CN" sz="1600" dirty="0">
                <a:latin typeface="华文楷体" panose="02010600040101010101" pitchFamily="2" charset="-122"/>
                <a:ea typeface="华文楷体" panose="02010600040101010101" pitchFamily="2" charset="-122"/>
              </a:rPr>
              <a:t>30H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7FH</a:t>
            </a:r>
            <a:r>
              <a:rPr lang="zh-CN" altLang="zh-CN" sz="1600" dirty="0">
                <a:latin typeface="华文楷体" panose="02010600040101010101" pitchFamily="2" charset="-122"/>
                <a:ea typeface="华文楷体" panose="02010600040101010101" pitchFamily="2" charset="-122"/>
              </a:rPr>
              <a:t>区间的存储器单元称为数据缓冲区或堆栈区，共</a:t>
            </a:r>
            <a:r>
              <a:rPr lang="en-US" altLang="zh-CN" sz="1600" dirty="0">
                <a:latin typeface="华文楷体" panose="02010600040101010101" pitchFamily="2" charset="-122"/>
                <a:ea typeface="华文楷体" panose="02010600040101010101" pitchFamily="2" charset="-122"/>
              </a:rPr>
              <a:t>80</a:t>
            </a:r>
            <a:r>
              <a:rPr lang="zh-CN" altLang="zh-CN" sz="1600" dirty="0">
                <a:latin typeface="华文楷体" panose="02010600040101010101" pitchFamily="2" charset="-122"/>
                <a:ea typeface="华文楷体" panose="02010600040101010101" pitchFamily="2" charset="-122"/>
              </a:rPr>
              <a:t>个单元</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数据缓冲区的存储单元只能字节寻址，常用于存放程序运行期间的数据或者运算处理结果</a:t>
            </a:r>
          </a:p>
        </p:txBody>
      </p:sp>
      <p:grpSp>
        <p:nvGrpSpPr>
          <p:cNvPr id="3" name="组合 2"/>
          <p:cNvGrpSpPr/>
          <p:nvPr/>
        </p:nvGrpSpPr>
        <p:grpSpPr>
          <a:xfrm>
            <a:off x="1796967" y="1616408"/>
            <a:ext cx="3235033" cy="811326"/>
            <a:chOff x="276417" y="1575446"/>
            <a:chExt cx="3211408" cy="618246"/>
          </a:xfrm>
        </p:grpSpPr>
        <p:sp>
          <p:nvSpPr>
            <p:cNvPr id="30" name="Rectangle 1124"/>
            <p:cNvSpPr>
              <a:spLocks noChangeArrowheads="1"/>
            </p:cNvSpPr>
            <p:nvPr/>
          </p:nvSpPr>
          <p:spPr bwMode="auto">
            <a:xfrm>
              <a:off x="1832132" y="1946764"/>
              <a:ext cx="517001" cy="2469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30H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 name="Rectangle 1125"/>
            <p:cNvSpPr>
              <a:spLocks noChangeArrowheads="1"/>
            </p:cNvSpPr>
            <p:nvPr/>
          </p:nvSpPr>
          <p:spPr bwMode="auto">
            <a:xfrm>
              <a:off x="2378545" y="1575446"/>
              <a:ext cx="1109280" cy="607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数据缓冲区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2" name="Rectangle 1126"/>
            <p:cNvSpPr>
              <a:spLocks noChangeArrowheads="1"/>
            </p:cNvSpPr>
            <p:nvPr/>
          </p:nvSpPr>
          <p:spPr bwMode="auto">
            <a:xfrm>
              <a:off x="1832132" y="1586544"/>
              <a:ext cx="517001" cy="2478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7FH</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3" name="Rectangle 1131"/>
            <p:cNvSpPr>
              <a:spLocks noChangeArrowheads="1"/>
            </p:cNvSpPr>
            <p:nvPr/>
          </p:nvSpPr>
          <p:spPr bwMode="auto">
            <a:xfrm>
              <a:off x="276417" y="1705800"/>
              <a:ext cx="1242944" cy="337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数据缓冲区</a:t>
              </a:r>
              <a:endParaRPr kumimoji="0" lang="zh-CN"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ea typeface="宋体" pitchFamily="2" charset="-122"/>
                  <a:cs typeface="Times New Roman" pitchFamily="18" charset="0"/>
                </a:rPr>
                <a:t>地址：</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30H</a:t>
              </a:r>
              <a:r>
                <a:rPr kumimoji="0" lang="zh-CN" altLang="en-US" sz="11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7FH</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4" name="AutoShape 1130"/>
            <p:cNvSpPr>
              <a:spLocks/>
            </p:cNvSpPr>
            <p:nvPr/>
          </p:nvSpPr>
          <p:spPr bwMode="auto">
            <a:xfrm>
              <a:off x="1646361" y="1586880"/>
              <a:ext cx="208904" cy="548344"/>
            </a:xfrm>
            <a:prstGeom prst="leftBrace">
              <a:avLst>
                <a:gd name="adj1" fmla="val 2798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36" name="矩形 35"/>
          <p:cNvSpPr/>
          <p:nvPr/>
        </p:nvSpPr>
        <p:spPr>
          <a:xfrm>
            <a:off x="5535621" y="1729140"/>
            <a:ext cx="1636987" cy="338554"/>
          </a:xfrm>
          <a:prstGeom prst="rect">
            <a:avLst/>
          </a:prstGeom>
        </p:spPr>
        <p:txBody>
          <a:bodyPr wrap="none">
            <a:spAutoFit/>
          </a:bodyPr>
          <a:lstStyle/>
          <a:p>
            <a:pPr lvl="0"/>
            <a:r>
              <a:rPr lang="en-US" altLang="zh-CN" sz="1600" b="1" dirty="0">
                <a:latin typeface="华文楷体" panose="02010600040101010101" pitchFamily="2" charset="-122"/>
                <a:ea typeface="华文楷体" panose="02010600040101010101" pitchFamily="2" charset="-122"/>
                <a:cs typeface="Times New Roman" pitchFamily="18" charset="0"/>
              </a:rPr>
              <a:t>MOV 30H, #45H</a:t>
            </a:r>
          </a:p>
        </p:txBody>
      </p:sp>
    </p:spTree>
    <p:extLst>
      <p:ext uri="{BB962C8B-B14F-4D97-AF65-F5344CB8AC3E}">
        <p14:creationId xmlns:p14="http://schemas.microsoft.com/office/powerpoint/2010/main" val="265747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b="1" dirty="0" smtClean="0"/>
              <a:t>2.4  </a:t>
            </a:r>
            <a:r>
              <a:rPr lang="zh-CN" altLang="zh-CN" b="1" dirty="0" smtClean="0"/>
              <a:t>单片机</a:t>
            </a:r>
            <a:r>
              <a:rPr lang="zh-CN" altLang="zh-CN" b="1" dirty="0"/>
              <a:t>的</a:t>
            </a:r>
            <a:r>
              <a:rPr lang="zh-CN" altLang="zh-CN" b="1" dirty="0" smtClean="0"/>
              <a:t>存储器</a:t>
            </a:r>
            <a:r>
              <a:rPr lang="en-US" altLang="zh-CN" b="1" dirty="0" smtClean="0"/>
              <a:t>—</a:t>
            </a:r>
            <a:r>
              <a:rPr lang="zh-CN" altLang="en-US" sz="2700" b="1" dirty="0" smtClean="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515989" y="1042365"/>
            <a:ext cx="4112023" cy="400110"/>
          </a:xfrm>
          <a:prstGeom prst="rect">
            <a:avLst/>
          </a:prstGeom>
        </p:spPr>
        <p:txBody>
          <a:bodyPr wrap="none">
            <a:spAutoFit/>
          </a:bodyPr>
          <a:lstStyle/>
          <a:p>
            <a:r>
              <a:rPr lang="zh-CN" altLang="zh-CN" sz="2000" b="1" dirty="0">
                <a:latin typeface="华文楷体" panose="02010600040101010101" pitchFamily="2" charset="-122"/>
                <a:ea typeface="华文楷体" panose="02010600040101010101" pitchFamily="2" charset="-122"/>
              </a:rPr>
              <a:t>片内数据</a:t>
            </a:r>
            <a:r>
              <a:rPr lang="zh-CN" altLang="zh-CN" sz="2000" b="1" dirty="0" smtClean="0">
                <a:latin typeface="华文楷体" panose="02010600040101010101" pitchFamily="2" charset="-122"/>
                <a:ea typeface="华文楷体" panose="02010600040101010101" pitchFamily="2" charset="-122"/>
              </a:rPr>
              <a:t>存储器</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特殊功能寄存器区</a:t>
            </a:r>
            <a:endParaRPr lang="zh-CN" altLang="en-US" sz="2000" b="1" dirty="0">
              <a:latin typeface="华文楷体" panose="02010600040101010101" pitchFamily="2" charset="-122"/>
              <a:ea typeface="华文楷体" panose="02010600040101010101" pitchFamily="2" charset="-122"/>
            </a:endParaRP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3" name="Group 1134"/>
          <p:cNvGrpSpPr>
            <a:grpSpLocks/>
          </p:cNvGrpSpPr>
          <p:nvPr/>
        </p:nvGrpSpPr>
        <p:grpSpPr bwMode="auto">
          <a:xfrm>
            <a:off x="463688" y="1635646"/>
            <a:ext cx="2019205" cy="2558787"/>
            <a:chOff x="7257" y="5503"/>
            <a:chExt cx="2609" cy="5357"/>
          </a:xfrm>
        </p:grpSpPr>
        <p:grpSp>
          <p:nvGrpSpPr>
            <p:cNvPr id="25" name="Group 1135"/>
            <p:cNvGrpSpPr>
              <a:grpSpLocks/>
            </p:cNvGrpSpPr>
            <p:nvPr/>
          </p:nvGrpSpPr>
          <p:grpSpPr bwMode="auto">
            <a:xfrm>
              <a:off x="7257" y="5503"/>
              <a:ext cx="2313" cy="4591"/>
              <a:chOff x="7257" y="5503"/>
              <a:chExt cx="2313" cy="4591"/>
            </a:xfrm>
          </p:grpSpPr>
          <p:grpSp>
            <p:nvGrpSpPr>
              <p:cNvPr id="27" name="Group 1136"/>
              <p:cNvGrpSpPr>
                <a:grpSpLocks/>
              </p:cNvGrpSpPr>
              <p:nvPr/>
            </p:nvGrpSpPr>
            <p:grpSpPr bwMode="auto">
              <a:xfrm>
                <a:off x="7264" y="5503"/>
                <a:ext cx="2306" cy="4570"/>
                <a:chOff x="7264" y="5503"/>
                <a:chExt cx="2306" cy="4570"/>
              </a:xfrm>
            </p:grpSpPr>
            <p:sp>
              <p:nvSpPr>
                <p:cNvPr id="29" name="Rectangle 1137"/>
                <p:cNvSpPr>
                  <a:spLocks noChangeArrowheads="1"/>
                </p:cNvSpPr>
                <p:nvPr/>
              </p:nvSpPr>
              <p:spPr bwMode="auto">
                <a:xfrm>
                  <a:off x="7264" y="5503"/>
                  <a:ext cx="698" cy="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FFH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5" name="Rectangle 1138"/>
                <p:cNvSpPr>
                  <a:spLocks noChangeArrowheads="1"/>
                </p:cNvSpPr>
                <p:nvPr/>
              </p:nvSpPr>
              <p:spPr bwMode="auto">
                <a:xfrm>
                  <a:off x="7956" y="5624"/>
                  <a:ext cx="1614" cy="44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特殊功能寄存器区（</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SFR</a:t>
                  </a:r>
                  <a:r>
                    <a:rPr kumimoji="0" lang="zh-CN" altLang="en-US" sz="16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区）</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28" name="Rectangle 1139"/>
              <p:cNvSpPr>
                <a:spLocks noChangeArrowheads="1"/>
              </p:cNvSpPr>
              <p:nvPr/>
            </p:nvSpPr>
            <p:spPr bwMode="auto">
              <a:xfrm>
                <a:off x="7257" y="9592"/>
                <a:ext cx="698" cy="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26" name="Rectangle 1140"/>
            <p:cNvSpPr>
              <a:spLocks noChangeArrowheads="1"/>
            </p:cNvSpPr>
            <p:nvPr/>
          </p:nvSpPr>
          <p:spPr bwMode="auto">
            <a:xfrm>
              <a:off x="7384" y="10332"/>
              <a:ext cx="2482" cy="5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高</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128</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字节</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RAM</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区</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37" name="圆角矩形 36"/>
          <p:cNvSpPr/>
          <p:nvPr/>
        </p:nvSpPr>
        <p:spPr>
          <a:xfrm>
            <a:off x="2692833" y="1631747"/>
            <a:ext cx="5849063" cy="79598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en-US" altLang="zh-CN" sz="1600" dirty="0">
                <a:latin typeface="华文楷体" panose="02010600040101010101" pitchFamily="2" charset="-122"/>
                <a:ea typeface="华文楷体" panose="02010600040101010101" pitchFamily="2" charset="-122"/>
              </a:rPr>
              <a:t>51</a:t>
            </a:r>
            <a:r>
              <a:rPr lang="zh-CN" altLang="zh-CN" sz="1600" dirty="0">
                <a:latin typeface="华文楷体" panose="02010600040101010101" pitchFamily="2" charset="-122"/>
                <a:ea typeface="华文楷体" panose="02010600040101010101" pitchFamily="2" charset="-122"/>
              </a:rPr>
              <a:t>子系列单片机有</a:t>
            </a:r>
            <a:r>
              <a:rPr lang="en-US" altLang="zh-CN" sz="1600" dirty="0">
                <a:latin typeface="华文楷体" panose="02010600040101010101" pitchFamily="2" charset="-122"/>
                <a:ea typeface="华文楷体" panose="02010600040101010101" pitchFamily="2" charset="-122"/>
              </a:rPr>
              <a:t>18</a:t>
            </a:r>
            <a:r>
              <a:rPr lang="zh-CN" altLang="zh-CN" sz="1600" dirty="0">
                <a:latin typeface="华文楷体" panose="02010600040101010101" pitchFamily="2" charset="-122"/>
                <a:ea typeface="华文楷体" panose="02010600040101010101" pitchFamily="2" charset="-122"/>
              </a:rPr>
              <a:t>个特殊功能寄存器，离散分布在</a:t>
            </a:r>
            <a:r>
              <a:rPr lang="en-US" altLang="zh-CN" sz="1600" dirty="0">
                <a:latin typeface="华文楷体" panose="02010600040101010101" pitchFamily="2" charset="-122"/>
                <a:ea typeface="华文楷体" panose="02010600040101010101" pitchFamily="2" charset="-122"/>
              </a:rPr>
              <a:t>80H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FFH</a:t>
            </a:r>
            <a:r>
              <a:rPr lang="zh-CN" altLang="zh-CN" sz="1600" dirty="0">
                <a:latin typeface="华文楷体" panose="02010600040101010101" pitchFamily="2" charset="-122"/>
                <a:ea typeface="华文楷体" panose="02010600040101010101" pitchFamily="2" charset="-122"/>
              </a:rPr>
              <a:t>之间的</a:t>
            </a:r>
            <a:r>
              <a:rPr lang="en-US" altLang="zh-CN" sz="1600" dirty="0">
                <a:latin typeface="华文楷体" panose="02010600040101010101" pitchFamily="2" charset="-122"/>
                <a:ea typeface="华文楷体" panose="02010600040101010101" pitchFamily="2" charset="-122"/>
              </a:rPr>
              <a:t>128</a:t>
            </a:r>
            <a:r>
              <a:rPr lang="zh-CN" altLang="zh-CN" sz="1600" dirty="0">
                <a:latin typeface="华文楷体" panose="02010600040101010101" pitchFamily="2" charset="-122"/>
                <a:ea typeface="华文楷体" panose="02010600040101010101" pitchFamily="2" charset="-122"/>
              </a:rPr>
              <a:t>字节地址空间</a:t>
            </a:r>
            <a:r>
              <a:rPr lang="zh-CN" altLang="zh-CN" sz="1600" dirty="0" smtClean="0">
                <a:latin typeface="华文楷体" panose="02010600040101010101" pitchFamily="2" charset="-122"/>
                <a:ea typeface="华文楷体" panose="02010600040101010101" pitchFamily="2" charset="-122"/>
              </a:rPr>
              <a:t>中</a:t>
            </a:r>
            <a:endParaRPr lang="zh-CN" altLang="en-US" sz="1600" dirty="0">
              <a:latin typeface="华文楷体" panose="02010600040101010101" pitchFamily="2" charset="-122"/>
              <a:ea typeface="华文楷体" panose="02010600040101010101" pitchFamily="2" charset="-122"/>
            </a:endParaRPr>
          </a:p>
        </p:txBody>
      </p:sp>
      <p:sp>
        <p:nvSpPr>
          <p:cNvPr id="38" name="圆角矩形 37"/>
          <p:cNvSpPr/>
          <p:nvPr/>
        </p:nvSpPr>
        <p:spPr>
          <a:xfrm>
            <a:off x="2699792" y="2715766"/>
            <a:ext cx="5849063" cy="5641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zh-CN" altLang="zh-CN" sz="1600" dirty="0" smtClean="0">
                <a:latin typeface="华文楷体" panose="02010600040101010101" pitchFamily="2" charset="-122"/>
                <a:ea typeface="华文楷体" panose="02010600040101010101" pitchFamily="2" charset="-122"/>
              </a:rPr>
              <a:t>占</a:t>
            </a:r>
            <a:r>
              <a:rPr lang="en-US" altLang="zh-CN" sz="1600" dirty="0">
                <a:latin typeface="华文楷体" panose="02010600040101010101" pitchFamily="2" charset="-122"/>
                <a:ea typeface="华文楷体" panose="02010600040101010101" pitchFamily="2" charset="-122"/>
              </a:rPr>
              <a:t>21</a:t>
            </a:r>
            <a:r>
              <a:rPr lang="zh-CN" altLang="zh-CN" sz="1600" dirty="0">
                <a:latin typeface="华文楷体" panose="02010600040101010101" pitchFamily="2" charset="-122"/>
                <a:ea typeface="华文楷体" panose="02010600040101010101" pitchFamily="2" charset="-122"/>
              </a:rPr>
              <a:t>个字节单元，按照功能可以分为</a:t>
            </a:r>
            <a:r>
              <a:rPr lang="en-US" altLang="zh-CN" sz="1600" b="1" dirty="0">
                <a:latin typeface="华文楷体" panose="02010600040101010101" pitchFamily="2" charset="-122"/>
                <a:ea typeface="华文楷体" panose="02010600040101010101" pitchFamily="2" charset="-122"/>
              </a:rPr>
              <a:t>5</a:t>
            </a:r>
            <a:r>
              <a:rPr lang="zh-CN" altLang="zh-CN" sz="1600" b="1" dirty="0" smtClean="0">
                <a:latin typeface="华文楷体" panose="02010600040101010101" pitchFamily="2" charset="-122"/>
                <a:ea typeface="华文楷体" panose="02010600040101010101" pitchFamily="2" charset="-122"/>
              </a:rPr>
              <a:t>类</a:t>
            </a:r>
            <a:endParaRPr lang="en-US" altLang="zh-CN" sz="1600" b="1" dirty="0" smtClean="0">
              <a:latin typeface="华文楷体" panose="02010600040101010101" pitchFamily="2" charset="-122"/>
              <a:ea typeface="华文楷体" panose="02010600040101010101" pitchFamily="2" charset="-122"/>
            </a:endParaRPr>
          </a:p>
        </p:txBody>
      </p:sp>
      <p:sp>
        <p:nvSpPr>
          <p:cNvPr id="39" name="圆角矩形 38"/>
          <p:cNvSpPr/>
          <p:nvPr/>
        </p:nvSpPr>
        <p:spPr>
          <a:xfrm>
            <a:off x="2626414" y="3579862"/>
            <a:ext cx="5849063" cy="68407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zh-CN" altLang="zh-CN" sz="1600" dirty="0" smtClean="0">
                <a:latin typeface="华文楷体" panose="02010600040101010101" pitchFamily="2" charset="-122"/>
                <a:ea typeface="华文楷体" panose="02010600040101010101" pitchFamily="2" charset="-122"/>
              </a:rPr>
              <a:t>在</a:t>
            </a:r>
            <a:r>
              <a:rPr lang="zh-CN" altLang="zh-CN" sz="1600" dirty="0">
                <a:latin typeface="华文楷体" panose="02010600040101010101" pitchFamily="2" charset="-122"/>
                <a:ea typeface="华文楷体" panose="02010600040101010101" pitchFamily="2" charset="-122"/>
              </a:rPr>
              <a:t>特殊功能寄存器区中，字节地址可以被</a:t>
            </a:r>
            <a:r>
              <a:rPr lang="en-US" altLang="zh-CN" sz="1600" dirty="0">
                <a:latin typeface="华文楷体" panose="02010600040101010101" pitchFamily="2" charset="-122"/>
                <a:ea typeface="华文楷体" panose="02010600040101010101" pitchFamily="2" charset="-122"/>
              </a:rPr>
              <a:t>8</a:t>
            </a:r>
            <a:r>
              <a:rPr lang="zh-CN" altLang="zh-CN" sz="1600" dirty="0">
                <a:latin typeface="华文楷体" panose="02010600040101010101" pitchFamily="2" charset="-122"/>
                <a:ea typeface="华文楷体" panose="02010600040101010101" pitchFamily="2" charset="-122"/>
              </a:rPr>
              <a:t>整除的特殊功能寄存器内部每个位是可以单独访问</a:t>
            </a:r>
            <a:r>
              <a:rPr lang="zh-CN" altLang="zh-CN" sz="1600" dirty="0" smtClean="0">
                <a:latin typeface="华文楷体" panose="02010600040101010101" pitchFamily="2" charset="-122"/>
                <a:ea typeface="华文楷体" panose="02010600040101010101" pitchFamily="2" charset="-122"/>
              </a:rPr>
              <a:t>的</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2892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b="1" dirty="0" smtClean="0"/>
              <a:t>2.4  </a:t>
            </a:r>
            <a:r>
              <a:rPr lang="zh-CN" altLang="zh-CN" b="1" dirty="0" smtClean="0"/>
              <a:t>单片机</a:t>
            </a:r>
            <a:r>
              <a:rPr lang="zh-CN" altLang="zh-CN" b="1" dirty="0"/>
              <a:t>的</a:t>
            </a:r>
            <a:r>
              <a:rPr lang="zh-CN" altLang="zh-CN" b="1" dirty="0" smtClean="0"/>
              <a:t>存储器</a:t>
            </a:r>
            <a:r>
              <a:rPr lang="en-US" altLang="zh-CN" b="1" dirty="0" smtClean="0"/>
              <a:t>—</a:t>
            </a:r>
            <a:r>
              <a:rPr lang="zh-CN" altLang="en-US" sz="2700" b="1" dirty="0" smtClean="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515989" y="1042365"/>
            <a:ext cx="4112023" cy="400110"/>
          </a:xfrm>
          <a:prstGeom prst="rect">
            <a:avLst/>
          </a:prstGeom>
        </p:spPr>
        <p:txBody>
          <a:bodyPr wrap="none">
            <a:spAutoFit/>
          </a:bodyPr>
          <a:lstStyle/>
          <a:p>
            <a:r>
              <a:rPr lang="zh-CN" altLang="zh-CN" sz="2000" b="1" dirty="0">
                <a:latin typeface="华文楷体" panose="02010600040101010101" pitchFamily="2" charset="-122"/>
                <a:ea typeface="华文楷体" panose="02010600040101010101" pitchFamily="2" charset="-122"/>
              </a:rPr>
              <a:t>片内数据</a:t>
            </a:r>
            <a:r>
              <a:rPr lang="zh-CN" altLang="zh-CN" sz="2000" b="1" dirty="0" smtClean="0">
                <a:latin typeface="华文楷体" panose="02010600040101010101" pitchFamily="2" charset="-122"/>
                <a:ea typeface="华文楷体" panose="02010600040101010101" pitchFamily="2" charset="-122"/>
              </a:rPr>
              <a:t>存储器</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特殊功能寄存器区</a:t>
            </a:r>
            <a:endParaRPr lang="zh-CN" altLang="en-US" sz="2000" b="1" dirty="0">
              <a:latin typeface="华文楷体" panose="02010600040101010101" pitchFamily="2" charset="-122"/>
              <a:ea typeface="华文楷体" panose="02010600040101010101" pitchFamily="2" charset="-122"/>
            </a:endParaRP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935411875"/>
              </p:ext>
            </p:extLst>
          </p:nvPr>
        </p:nvGraphicFramePr>
        <p:xfrm>
          <a:off x="943980" y="2499742"/>
          <a:ext cx="7560839" cy="1493520"/>
        </p:xfrm>
        <a:graphic>
          <a:graphicData uri="http://schemas.openxmlformats.org/drawingml/2006/table">
            <a:tbl>
              <a:tblPr firstRow="1" firstCol="1" bandRow="1">
                <a:tableStyleId>{F5AB1C69-6EDB-4FF4-983F-18BD219EF322}</a:tableStyleId>
              </a:tblPr>
              <a:tblGrid>
                <a:gridCol w="1115141"/>
                <a:gridCol w="688438"/>
                <a:gridCol w="688438"/>
                <a:gridCol w="689360"/>
                <a:gridCol w="689360"/>
                <a:gridCol w="688438"/>
                <a:gridCol w="688438"/>
                <a:gridCol w="689360"/>
                <a:gridCol w="689360"/>
                <a:gridCol w="934506"/>
              </a:tblGrid>
              <a:tr h="205530">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寄存器符号</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D7</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D6</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D5</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D4</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D3</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D2</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D1</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D0</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a:effectLst/>
                          <a:latin typeface="华文楷体" panose="02010600040101010101" pitchFamily="2" charset="-122"/>
                          <a:ea typeface="华文楷体" panose="02010600040101010101" pitchFamily="2" charset="-122"/>
                        </a:rPr>
                        <a:t>字节地址</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r>
              <a:tr h="205530">
                <a:tc rowSpan="2">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B</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F7H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F6H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F5H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F4H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F3H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F2H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F1H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rowSpan="2">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205530">
                <a:tc vMerge="1">
                  <a:txBody>
                    <a:bodyPr/>
                    <a:lstStyle/>
                    <a:p>
                      <a:endParaRPr lang="zh-CN" altLang="en-US"/>
                    </a:p>
                  </a:txBody>
                  <a:tcP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vMerge="1">
                  <a:txBody>
                    <a:bodyPr/>
                    <a:lstStyle/>
                    <a:p>
                      <a:endParaRPr lang="zh-CN" altLang="en-US"/>
                    </a:p>
                  </a:txBody>
                  <a:tcPr/>
                </a:tc>
              </a:tr>
              <a:tr h="205530">
                <a:tc rowSpan="2">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a:t>
                      </a:r>
                      <a:r>
                        <a:rPr lang="zh-CN" sz="1400" kern="100">
                          <a:effectLst/>
                          <a:latin typeface="华文楷体" panose="02010600040101010101" pitchFamily="2" charset="-122"/>
                          <a:ea typeface="华文楷体" panose="02010600040101010101" pitchFamily="2" charset="-122"/>
                        </a:rPr>
                        <a:t>或</a:t>
                      </a:r>
                      <a:r>
                        <a:rPr lang="en-US" sz="1400" kern="100">
                          <a:effectLst/>
                          <a:latin typeface="华文楷体" panose="02010600040101010101" pitchFamily="2" charset="-122"/>
                          <a:ea typeface="华文楷体" panose="02010600040101010101" pitchFamily="2" charset="-122"/>
                        </a:rPr>
                        <a:t>ACC)</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E7H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E6H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E5H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E4H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E3H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E2H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E1H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E0H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rowSpan="2">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E0H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205530">
                <a:tc vMerge="1">
                  <a:txBody>
                    <a:bodyPr/>
                    <a:lstStyle/>
                    <a:p>
                      <a:endParaRPr lang="zh-CN" altLang="en-US"/>
                    </a:p>
                  </a:txBody>
                  <a:tcP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ACC.7</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ACC.6</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ACC.5</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ACC.4</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ACC.3</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ACC.2</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ACC.1</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ACC.0</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vMerge="1">
                  <a:txBody>
                    <a:bodyPr/>
                    <a:lstStyle/>
                    <a:p>
                      <a:endParaRPr lang="zh-CN" altLang="en-US"/>
                    </a:p>
                  </a:txBody>
                  <a:tcPr/>
                </a:tc>
              </a:tr>
              <a:tr h="205530">
                <a:tc rowSpan="2">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PSW</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D7H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D6H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D5H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D4H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D3H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D2H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D1H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rowSpan="2">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205530">
                <a:tc vMerge="1">
                  <a:txBody>
                    <a:bodyPr/>
                    <a:lstStyle/>
                    <a:p>
                      <a:endParaRPr lang="zh-CN" altLang="en-US"/>
                    </a:p>
                  </a:txBody>
                  <a:tcP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CY</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F0</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RS1</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RS0</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OV</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P</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vMerge="1">
                  <a:txBody>
                    <a:bodyPr/>
                    <a:lstStyle/>
                    <a:p>
                      <a:endParaRPr lang="zh-CN" altLang="en-US"/>
                    </a:p>
                  </a:txBody>
                  <a:tcPr/>
                </a:tc>
              </a:tr>
            </a:tbl>
          </a:graphicData>
        </a:graphic>
      </p:graphicFrame>
      <p:sp>
        <p:nvSpPr>
          <p:cNvPr id="30" name="圆角矩形 29"/>
          <p:cNvSpPr/>
          <p:nvPr/>
        </p:nvSpPr>
        <p:spPr>
          <a:xfrm>
            <a:off x="971600" y="1707653"/>
            <a:ext cx="5040560" cy="5641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b="1" dirty="0" smtClean="0">
                <a:latin typeface="华文楷体" panose="02010600040101010101" pitchFamily="2" charset="-122"/>
                <a:ea typeface="华文楷体" panose="02010600040101010101" pitchFamily="2" charset="-122"/>
              </a:rPr>
              <a:t>(1)  </a:t>
            </a:r>
            <a:r>
              <a:rPr lang="zh-CN" altLang="zh-CN" b="1" dirty="0" smtClean="0">
                <a:latin typeface="华文楷体" panose="02010600040101010101" pitchFamily="2" charset="-122"/>
                <a:ea typeface="华文楷体" panose="02010600040101010101" pitchFamily="2" charset="-122"/>
              </a:rPr>
              <a:t>与运算</a:t>
            </a:r>
            <a:r>
              <a:rPr lang="zh-CN" altLang="zh-CN" b="1" dirty="0">
                <a:latin typeface="华文楷体" panose="02010600040101010101" pitchFamily="2" charset="-122"/>
                <a:ea typeface="华文楷体" panose="02010600040101010101" pitchFamily="2" charset="-122"/>
              </a:rPr>
              <a:t>有关的</a:t>
            </a:r>
            <a:r>
              <a:rPr lang="en-US" altLang="zh-CN" b="1" dirty="0">
                <a:latin typeface="华文楷体" panose="02010600040101010101" pitchFamily="2" charset="-122"/>
                <a:ea typeface="华文楷体" panose="02010600040101010101" pitchFamily="2" charset="-122"/>
              </a:rPr>
              <a:t>SFR</a:t>
            </a:r>
            <a:r>
              <a:rPr lang="zh-CN" alt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3</a:t>
            </a:r>
            <a:r>
              <a:rPr lang="zh-CN" altLang="zh-CN" b="1" dirty="0">
                <a:latin typeface="华文楷体" panose="02010600040101010101" pitchFamily="2" charset="-122"/>
                <a:ea typeface="华文楷体" panose="02010600040101010101" pitchFamily="2" charset="-122"/>
              </a:rPr>
              <a:t>个</a:t>
            </a:r>
            <a:r>
              <a:rPr lang="zh-CN" altLang="zh-CN"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B  ACC  PSW</a:t>
            </a:r>
            <a:endParaRPr lang="zh-CN" altLang="zh-CN" b="1" dirty="0">
              <a:latin typeface="华文楷体" panose="02010600040101010101" pitchFamily="2" charset="-122"/>
              <a:ea typeface="华文楷体" panose="02010600040101010101" pitchFamily="2" charset="-122"/>
            </a:endParaRPr>
          </a:p>
        </p:txBody>
      </p:sp>
      <p:sp>
        <p:nvSpPr>
          <p:cNvPr id="9" name="椭圆 8"/>
          <p:cNvSpPr/>
          <p:nvPr/>
        </p:nvSpPr>
        <p:spPr>
          <a:xfrm>
            <a:off x="7524328" y="2271838"/>
            <a:ext cx="1008112" cy="181208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31" name="圆角矩形 30"/>
          <p:cNvSpPr/>
          <p:nvPr/>
        </p:nvSpPr>
        <p:spPr>
          <a:xfrm>
            <a:off x="3006398" y="4155926"/>
            <a:ext cx="3436003" cy="7920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400" dirty="0" smtClean="0">
                <a:latin typeface="华文楷体" panose="02010600040101010101" pitchFamily="2" charset="-122"/>
                <a:ea typeface="华文楷体" panose="02010600040101010101" pitchFamily="2" charset="-122"/>
              </a:rPr>
              <a:t>都可以位寻址。如：</a:t>
            </a:r>
            <a:r>
              <a:rPr lang="en-US" altLang="zh-CN" sz="1400" dirty="0" smtClean="0">
                <a:latin typeface="华文楷体" panose="02010600040101010101" pitchFamily="2" charset="-122"/>
                <a:ea typeface="华文楷体" panose="02010600040101010101" pitchFamily="2" charset="-122"/>
              </a:rPr>
              <a:t>CLR C</a:t>
            </a:r>
          </a:p>
          <a:p>
            <a:r>
              <a:rPr lang="en-US" altLang="zh-CN" sz="1400" dirty="0">
                <a:latin typeface="华文楷体" panose="02010600040101010101" pitchFamily="2" charset="-122"/>
                <a:ea typeface="华文楷体" panose="02010600040101010101" pitchFamily="2" charset="-122"/>
              </a:rPr>
              <a:t>	 </a:t>
            </a:r>
            <a:r>
              <a:rPr lang="en-US" altLang="zh-CN" sz="1400" dirty="0" smtClean="0">
                <a:latin typeface="华文楷体" panose="02010600040101010101" pitchFamily="2" charset="-122"/>
                <a:ea typeface="华文楷体" panose="02010600040101010101" pitchFamily="2" charset="-122"/>
              </a:rPr>
              <a:t>               MOV ACC.7, C</a:t>
            </a:r>
          </a:p>
          <a:p>
            <a:r>
              <a:rPr lang="en-US" altLang="zh-CN" sz="1400" dirty="0">
                <a:latin typeface="华文楷体" panose="02010600040101010101" pitchFamily="2" charset="-122"/>
                <a:ea typeface="华文楷体" panose="02010600040101010101" pitchFamily="2" charset="-122"/>
              </a:rPr>
              <a:t>	 </a:t>
            </a:r>
            <a:r>
              <a:rPr lang="en-US" altLang="zh-CN" sz="1400" dirty="0" smtClean="0">
                <a:latin typeface="华文楷体" panose="02010600040101010101" pitchFamily="2" charset="-122"/>
                <a:ea typeface="华文楷体" panose="02010600040101010101" pitchFamily="2" charset="-122"/>
              </a:rPr>
              <a:t>               CLR  RS1</a:t>
            </a:r>
          </a:p>
          <a:p>
            <a:r>
              <a:rPr lang="en-US" altLang="zh-CN" sz="1400" dirty="0" smtClean="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 </a:t>
            </a:r>
            <a:r>
              <a:rPr lang="en-US" altLang="zh-CN" sz="1400" dirty="0" smtClean="0">
                <a:latin typeface="华文楷体" panose="02010600040101010101" pitchFamily="2" charset="-122"/>
                <a:ea typeface="华文楷体" panose="02010600040101010101" pitchFamily="2" charset="-122"/>
              </a:rPr>
              <a:t>               CLR  RS0</a:t>
            </a:r>
            <a:endParaRPr lang="zh-CN" altLang="zh-CN" sz="1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1526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9"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normAutofit fontScale="90000"/>
          </a:bodyPr>
          <a:lstStyle/>
          <a:p>
            <a:pPr fontAlgn="auto">
              <a:spcAft>
                <a:spcPts val="0"/>
              </a:spcAft>
              <a:defRPr/>
            </a:pPr>
            <a:r>
              <a:rPr lang="en-US" altLang="zh-CN" dirty="0"/>
              <a:t>2.1 MCS-51</a:t>
            </a:r>
            <a:r>
              <a:rPr lang="zh-CN" altLang="en-US" dirty="0"/>
              <a:t>单片机的内部结构</a:t>
            </a:r>
            <a:endParaRPr dirty="0" smtClean="0"/>
          </a:p>
        </p:txBody>
      </p:sp>
      <p:sp>
        <p:nvSpPr>
          <p:cNvPr id="2" name="Rectangle 17"/>
          <p:cNvSpPr>
            <a:spLocks noChangeArrowheads="1"/>
          </p:cNvSpPr>
          <p:nvPr/>
        </p:nvSpPr>
        <p:spPr bwMode="auto">
          <a:xfrm>
            <a:off x="152400" y="-703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华文楷体" panose="02010600040101010101" pitchFamily="2" charset="-122"/>
              <a:ea typeface="华文楷体" panose="02010600040101010101" pitchFamily="2" charset="-122"/>
            </a:endParaRPr>
          </a:p>
        </p:txBody>
      </p:sp>
      <p:sp>
        <p:nvSpPr>
          <p:cNvPr id="12" name="Rectangle 17"/>
          <p:cNvSpPr>
            <a:spLocks noChangeArrowheads="1"/>
          </p:cNvSpPr>
          <p:nvPr/>
        </p:nvSpPr>
        <p:spPr bwMode="auto">
          <a:xfrm>
            <a:off x="152400" y="-703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华文楷体" panose="02010600040101010101" pitchFamily="2" charset="-122"/>
              <a:ea typeface="华文楷体" panose="02010600040101010101" pitchFamily="2" charset="-122"/>
            </a:endParaRPr>
          </a:p>
        </p:txBody>
      </p:sp>
      <p:sp>
        <p:nvSpPr>
          <p:cNvPr id="13" name="Rectangle 40"/>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华文楷体" panose="02010600040101010101" pitchFamily="2" charset="-122"/>
              <a:ea typeface="华文楷体" panose="02010600040101010101" pitchFamily="2" charset="-122"/>
            </a:endParaRPr>
          </a:p>
        </p:txBody>
      </p:sp>
      <p:grpSp>
        <p:nvGrpSpPr>
          <p:cNvPr id="63" name="Group 10760"/>
          <p:cNvGrpSpPr>
            <a:grpSpLocks/>
          </p:cNvGrpSpPr>
          <p:nvPr/>
        </p:nvGrpSpPr>
        <p:grpSpPr bwMode="auto">
          <a:xfrm>
            <a:off x="6359968" y="4639494"/>
            <a:ext cx="1596415" cy="293176"/>
            <a:chOff x="49421" y="35475"/>
            <a:chExt cx="15964" cy="2972"/>
          </a:xfrm>
        </p:grpSpPr>
        <p:sp>
          <p:nvSpPr>
            <p:cNvPr id="127" name="Rectangle 2046"/>
            <p:cNvSpPr>
              <a:spLocks noChangeArrowheads="1"/>
            </p:cNvSpPr>
            <p:nvPr/>
          </p:nvSpPr>
          <p:spPr bwMode="auto">
            <a:xfrm>
              <a:off x="49421" y="35475"/>
              <a:ext cx="15964" cy="29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带</a:t>
              </a:r>
              <a:r>
                <a:rPr kumimoji="0" lang="zh-CN" altLang="en-US" sz="1050" b="0"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*表示是复用引脚</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grpSp>
        <p:nvGrpSpPr>
          <p:cNvPr id="64" name="Group 51"/>
          <p:cNvGrpSpPr>
            <a:grpSpLocks/>
          </p:cNvGrpSpPr>
          <p:nvPr/>
        </p:nvGrpSpPr>
        <p:grpSpPr bwMode="auto">
          <a:xfrm>
            <a:off x="2797035" y="3582996"/>
            <a:ext cx="1494114" cy="1465780"/>
            <a:chOff x="13792" y="24765"/>
            <a:chExt cx="14941" cy="14859"/>
          </a:xfrm>
        </p:grpSpPr>
        <p:sp>
          <p:nvSpPr>
            <p:cNvPr id="114" name="Rectangle 2085"/>
            <p:cNvSpPr>
              <a:spLocks noChangeArrowheads="1"/>
            </p:cNvSpPr>
            <p:nvPr/>
          </p:nvSpPr>
          <p:spPr bwMode="auto">
            <a:xfrm>
              <a:off x="19545" y="36652"/>
              <a:ext cx="5740" cy="29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PSEN</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5" name="Rectangle 2086"/>
            <p:cNvSpPr>
              <a:spLocks noChangeArrowheads="1"/>
            </p:cNvSpPr>
            <p:nvPr/>
          </p:nvSpPr>
          <p:spPr bwMode="auto">
            <a:xfrm>
              <a:off x="16091" y="36652"/>
              <a:ext cx="4597" cy="29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RST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6" name="Rectangle 2087"/>
            <p:cNvSpPr>
              <a:spLocks noChangeArrowheads="1"/>
            </p:cNvSpPr>
            <p:nvPr/>
          </p:nvSpPr>
          <p:spPr bwMode="auto">
            <a:xfrm>
              <a:off x="17240" y="30709"/>
              <a:ext cx="10344" cy="29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总线控制</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7" name="AutoShape 2088"/>
            <p:cNvSpPr>
              <a:spLocks noChangeArrowheads="1"/>
            </p:cNvSpPr>
            <p:nvPr/>
          </p:nvSpPr>
          <p:spPr bwMode="auto">
            <a:xfrm>
              <a:off x="20688" y="24765"/>
              <a:ext cx="2298" cy="5944"/>
            </a:xfrm>
            <a:prstGeom prst="upDownArrow">
              <a:avLst>
                <a:gd name="adj1" fmla="val 20991"/>
                <a:gd name="adj2" fmla="val 4200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18" name="AutoShape 2089"/>
            <p:cNvSpPr>
              <a:spLocks noChangeShapeType="1"/>
            </p:cNvSpPr>
            <p:nvPr/>
          </p:nvSpPr>
          <p:spPr bwMode="auto">
            <a:xfrm flipV="1">
              <a:off x="18389" y="33680"/>
              <a:ext cx="7" cy="19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9" name="AutoShape 2090"/>
            <p:cNvSpPr>
              <a:spLocks noChangeShapeType="1"/>
            </p:cNvSpPr>
            <p:nvPr/>
          </p:nvSpPr>
          <p:spPr bwMode="auto">
            <a:xfrm flipV="1">
              <a:off x="19539" y="33680"/>
              <a:ext cx="6" cy="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20" name="AutoShape 2091"/>
            <p:cNvSpPr>
              <a:spLocks noChangeShapeType="1"/>
            </p:cNvSpPr>
            <p:nvPr/>
          </p:nvSpPr>
          <p:spPr bwMode="auto">
            <a:xfrm>
              <a:off x="22980" y="33680"/>
              <a:ext cx="6" cy="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21" name="AutoShape 2092"/>
            <p:cNvSpPr>
              <a:spLocks noChangeShapeType="1"/>
            </p:cNvSpPr>
            <p:nvPr/>
          </p:nvSpPr>
          <p:spPr bwMode="auto">
            <a:xfrm>
              <a:off x="26428" y="33680"/>
              <a:ext cx="6" cy="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22" name="Rectangle 2093"/>
            <p:cNvSpPr>
              <a:spLocks noChangeArrowheads="1"/>
            </p:cNvSpPr>
            <p:nvPr/>
          </p:nvSpPr>
          <p:spPr bwMode="auto">
            <a:xfrm>
              <a:off x="13792" y="36652"/>
              <a:ext cx="3448" cy="29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Cambria Math" pitchFamily="18" charset="0"/>
                  <a:ea typeface="宋体" pitchFamily="2" charset="-122"/>
                  <a:cs typeface="Times New Roman" pitchFamily="18" charset="0"/>
                </a:rPr>
                <a:t>EA</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3" name="Rectangle 2094"/>
            <p:cNvSpPr>
              <a:spLocks noChangeArrowheads="1"/>
            </p:cNvSpPr>
            <p:nvPr/>
          </p:nvSpPr>
          <p:spPr bwMode="auto">
            <a:xfrm>
              <a:off x="24136" y="36652"/>
              <a:ext cx="4597" cy="2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ALE</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4" name="AutoShape 2095"/>
            <p:cNvSpPr>
              <a:spLocks noChangeShapeType="1"/>
            </p:cNvSpPr>
            <p:nvPr/>
          </p:nvSpPr>
          <p:spPr bwMode="auto">
            <a:xfrm flipH="1">
              <a:off x="15519" y="35661"/>
              <a:ext cx="2877"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25" name="AutoShape 2096"/>
            <p:cNvSpPr>
              <a:spLocks noChangeShapeType="1"/>
            </p:cNvSpPr>
            <p:nvPr/>
          </p:nvSpPr>
          <p:spPr bwMode="auto">
            <a:xfrm flipH="1">
              <a:off x="21322" y="37357"/>
              <a:ext cx="2299"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26" name="AutoShape 2098"/>
            <p:cNvSpPr>
              <a:spLocks noChangeShapeType="1"/>
            </p:cNvSpPr>
            <p:nvPr/>
          </p:nvSpPr>
          <p:spPr bwMode="auto">
            <a:xfrm flipH="1">
              <a:off x="14550" y="37357"/>
              <a:ext cx="1150"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sp>
        <p:nvSpPr>
          <p:cNvPr id="68" name="Rectangle 2048"/>
          <p:cNvSpPr>
            <a:spLocks noChangeArrowheads="1"/>
          </p:cNvSpPr>
          <p:nvPr/>
        </p:nvSpPr>
        <p:spPr bwMode="auto">
          <a:xfrm>
            <a:off x="2053228" y="1059533"/>
            <a:ext cx="2528624" cy="293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INT0</a:t>
            </a:r>
            <a:r>
              <a:rPr kumimoji="0" lang="en-US" altLang="zh-CN" sz="1050" b="0" i="0" u="none" strike="noStrike" cap="none" normalizeH="0" baseline="30000" dirty="0" smtClean="0">
                <a:ln>
                  <a:noFill/>
                </a:ln>
                <a:solidFill>
                  <a:schemeClr val="tx1"/>
                </a:solidFill>
                <a:effectLst/>
                <a:ea typeface="宋体" pitchFamily="2" charset="-122"/>
                <a:cs typeface="Times New Roman" pitchFamily="18" charset="0"/>
              </a:rPr>
              <a:t>*</a:t>
            </a:r>
            <a:r>
              <a:rPr kumimoji="0" lang="en-US" altLang="zh-CN" sz="1050" b="0" i="0" u="none" strike="noStrike" cap="none" normalizeH="0" baseline="0" dirty="0" smtClean="0">
                <a:ln>
                  <a:noFill/>
                </a:ln>
                <a:solidFill>
                  <a:schemeClr val="tx1"/>
                </a:solidFill>
                <a:effectLst/>
                <a:ea typeface="宋体" pitchFamily="2" charset="-122"/>
                <a:cs typeface="Times New Roman" pitchFamily="18" charset="0"/>
              </a:rPr>
              <a:t>     </a:t>
            </a:r>
            <a:r>
              <a:rPr kumimoji="0" lang="en-US" altLang="zh-CN" sz="105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INT1</a:t>
            </a:r>
            <a:r>
              <a:rPr kumimoji="0" lang="en-US" altLang="zh-CN" sz="1050" b="0" i="0" u="none" strike="noStrike" cap="none" normalizeH="0" baseline="30000" dirty="0" smtClean="0">
                <a:ln>
                  <a:noFill/>
                </a:ln>
                <a:solidFill>
                  <a:schemeClr val="tx1"/>
                </a:solidFill>
                <a:effectLst/>
                <a:ea typeface="宋体" pitchFamily="2" charset="-122"/>
                <a:cs typeface="Times New Roman" pitchFamily="18" charset="0"/>
              </a:rPr>
              <a:t>*</a:t>
            </a:r>
            <a:r>
              <a:rPr kumimoji="0" lang="en-US" altLang="zh-CN" sz="1050" b="0" i="0" u="none" strike="noStrike" cap="none" normalizeH="0" baseline="0" dirty="0" smtClean="0">
                <a:ln>
                  <a:noFill/>
                </a:ln>
                <a:solidFill>
                  <a:schemeClr val="tx1"/>
                </a:solidFill>
                <a:effectLst/>
                <a:ea typeface="宋体" pitchFamily="2" charset="-122"/>
                <a:cs typeface="Times New Roman" pitchFamily="18" charset="0"/>
              </a:rPr>
              <a:t>      VCC  VSS</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9" name="AutoShape 2049"/>
          <p:cNvSpPr>
            <a:spLocks noChangeArrowheads="1"/>
          </p:cNvSpPr>
          <p:nvPr/>
        </p:nvSpPr>
        <p:spPr bwMode="auto">
          <a:xfrm>
            <a:off x="1532723" y="1433204"/>
            <a:ext cx="5057147" cy="3126979"/>
          </a:xfrm>
          <a:prstGeom prst="roundRect">
            <a:avLst>
              <a:gd name="adj" fmla="val 4134"/>
            </a:avLst>
          </a:prstGeom>
          <a:solidFill>
            <a:srgbClr val="FFFFFF">
              <a:alpha val="0"/>
            </a:srgbClr>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70" name="Rectangle 2050"/>
          <p:cNvSpPr>
            <a:spLocks noChangeArrowheads="1"/>
          </p:cNvSpPr>
          <p:nvPr/>
        </p:nvSpPr>
        <p:spPr bwMode="auto">
          <a:xfrm>
            <a:off x="1762625" y="1530863"/>
            <a:ext cx="842008" cy="781769"/>
          </a:xfrm>
          <a:prstGeom prst="rect">
            <a:avLst/>
          </a:prstGeom>
          <a:solidFill>
            <a:srgbClr val="FFFFFF"/>
          </a:solidFill>
          <a:ln w="63500" cmpd="thickThin">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串行口</a:t>
            </a:r>
            <a:endParaRPr kumimoji="0" lang="zh-CN"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定时器</a:t>
            </a: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0</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定时器</a:t>
            </a: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1" name="Rectangle 2051"/>
          <p:cNvSpPr>
            <a:spLocks noChangeArrowheads="1"/>
          </p:cNvSpPr>
          <p:nvPr/>
        </p:nvSpPr>
        <p:spPr bwMode="auto">
          <a:xfrm>
            <a:off x="1647624" y="3094402"/>
            <a:ext cx="1034410" cy="781769"/>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dirty="0" smtClean="0">
              <a:ln>
                <a:noFill/>
              </a:ln>
              <a:solidFill>
                <a:schemeClr val="tx1"/>
              </a:solidFill>
              <a:effectLst/>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ea typeface="宋体" pitchFamily="2" charset="-122"/>
                <a:cs typeface="Times New Roman" pitchFamily="18" charset="0"/>
              </a:rPr>
              <a:t>CPU</a:t>
            </a:r>
            <a:endParaRPr kumimoji="0" lang="en-US" altLang="zh-CN" sz="105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2" name="Rectangle 2052"/>
          <p:cNvSpPr>
            <a:spLocks noChangeArrowheads="1"/>
          </p:cNvSpPr>
          <p:nvPr/>
        </p:nvSpPr>
        <p:spPr bwMode="auto">
          <a:xfrm>
            <a:off x="1647624" y="4169347"/>
            <a:ext cx="1034410" cy="292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振荡器时序电路</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3" name="AutoShape 2053"/>
          <p:cNvSpPr>
            <a:spLocks noChangeShapeType="1"/>
          </p:cNvSpPr>
          <p:nvPr/>
        </p:nvSpPr>
        <p:spPr bwMode="auto">
          <a:xfrm flipV="1">
            <a:off x="2337230" y="3876171"/>
            <a:ext cx="700" cy="2931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74" name="AutoShape 2054"/>
          <p:cNvSpPr>
            <a:spLocks noChangeShapeType="1"/>
          </p:cNvSpPr>
          <p:nvPr/>
        </p:nvSpPr>
        <p:spPr bwMode="auto">
          <a:xfrm flipV="1">
            <a:off x="1992427" y="3876171"/>
            <a:ext cx="700" cy="2931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75" name="AutoShape 2055"/>
          <p:cNvSpPr>
            <a:spLocks noChangeArrowheads="1"/>
          </p:cNvSpPr>
          <p:nvPr/>
        </p:nvSpPr>
        <p:spPr bwMode="auto">
          <a:xfrm>
            <a:off x="2682034" y="3387578"/>
            <a:ext cx="3218230" cy="293176"/>
          </a:xfrm>
          <a:prstGeom prst="leftRightArrow">
            <a:avLst>
              <a:gd name="adj1" fmla="val 26926"/>
              <a:gd name="adj2" fmla="val 24564"/>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12" name="AutoShape 2057"/>
          <p:cNvSpPr>
            <a:spLocks noChangeArrowheads="1"/>
          </p:cNvSpPr>
          <p:nvPr/>
        </p:nvSpPr>
        <p:spPr bwMode="auto">
          <a:xfrm>
            <a:off x="3486616" y="3094362"/>
            <a:ext cx="229852" cy="390875"/>
          </a:xfrm>
          <a:prstGeom prst="upDownArrow">
            <a:avLst>
              <a:gd name="adj1" fmla="val 30389"/>
              <a:gd name="adj2" fmla="val 24723"/>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13" name="Rectangle 2058"/>
          <p:cNvSpPr>
            <a:spLocks noChangeArrowheads="1"/>
          </p:cNvSpPr>
          <p:nvPr/>
        </p:nvSpPr>
        <p:spPr bwMode="auto">
          <a:xfrm>
            <a:off x="3141838" y="2019457"/>
            <a:ext cx="919409" cy="10749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ROM</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4KB---80C51</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8KB---80C52</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8" name="AutoShape 2060"/>
          <p:cNvSpPr>
            <a:spLocks noChangeArrowheads="1"/>
          </p:cNvSpPr>
          <p:nvPr/>
        </p:nvSpPr>
        <p:spPr bwMode="auto">
          <a:xfrm>
            <a:off x="4521064" y="3094362"/>
            <a:ext cx="229877" cy="390875"/>
          </a:xfrm>
          <a:prstGeom prst="upDownArrow">
            <a:avLst>
              <a:gd name="adj1" fmla="val 30389"/>
              <a:gd name="adj2" fmla="val 24723"/>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10" name="Rectangle 2062"/>
          <p:cNvSpPr>
            <a:spLocks noChangeArrowheads="1"/>
          </p:cNvSpPr>
          <p:nvPr/>
        </p:nvSpPr>
        <p:spPr bwMode="auto">
          <a:xfrm>
            <a:off x="4176248" y="2556910"/>
            <a:ext cx="919509" cy="537453"/>
          </a:xfrm>
          <a:prstGeom prst="rect">
            <a:avLst/>
          </a:prstGeom>
          <a:solidFill>
            <a:srgbClr val="FFFFFF"/>
          </a:solidFill>
          <a:ln w="9525">
            <a:solidFill>
              <a:srgbClr val="000000"/>
            </a:solidFill>
            <a:prstDash val="sysDot"/>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128B RAM</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(80C52)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1" name="Rectangle 2063"/>
          <p:cNvSpPr>
            <a:spLocks noChangeArrowheads="1"/>
          </p:cNvSpPr>
          <p:nvPr/>
        </p:nvSpPr>
        <p:spPr bwMode="auto">
          <a:xfrm>
            <a:off x="4176248" y="2019457"/>
            <a:ext cx="919509" cy="5374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RAM</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128B RAM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2" name="AutoShape 2065"/>
          <p:cNvSpPr>
            <a:spLocks noChangeArrowheads="1"/>
          </p:cNvSpPr>
          <p:nvPr/>
        </p:nvSpPr>
        <p:spPr bwMode="auto">
          <a:xfrm>
            <a:off x="5555460" y="3094381"/>
            <a:ext cx="229869" cy="390857"/>
          </a:xfrm>
          <a:prstGeom prst="upDownArrow">
            <a:avLst>
              <a:gd name="adj1" fmla="val 30389"/>
              <a:gd name="adj2" fmla="val 24723"/>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04" name="Rectangle 2067"/>
          <p:cNvSpPr>
            <a:spLocks noChangeArrowheads="1"/>
          </p:cNvSpPr>
          <p:nvPr/>
        </p:nvSpPr>
        <p:spPr bwMode="auto">
          <a:xfrm>
            <a:off x="5210657" y="2605809"/>
            <a:ext cx="1034410" cy="488572"/>
          </a:xfrm>
          <a:prstGeom prst="rect">
            <a:avLst/>
          </a:prstGeom>
          <a:solidFill>
            <a:srgbClr val="FFFFFF"/>
          </a:solidFill>
          <a:ln w="9525">
            <a:solidFill>
              <a:srgbClr val="000000"/>
            </a:solidFill>
            <a:prstDash val="sysDot"/>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定时</a:t>
            </a:r>
            <a:r>
              <a:rPr kumimoji="0" lang="en-US"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zh-CN" altLang="en-US"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计数器</a:t>
            </a:r>
            <a:r>
              <a:rPr kumimoji="0" lang="en-US"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2</a:t>
            </a: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en-US"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80C52</a:t>
            </a:r>
            <a:r>
              <a:rPr kumimoji="0" lang="zh-CN" altLang="en-US"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5" name="Rectangle 2068"/>
          <p:cNvSpPr>
            <a:spLocks noChangeArrowheads="1"/>
          </p:cNvSpPr>
          <p:nvPr/>
        </p:nvSpPr>
        <p:spPr bwMode="auto">
          <a:xfrm>
            <a:off x="5210657" y="1726380"/>
            <a:ext cx="1034410" cy="2931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定时</a:t>
            </a:r>
            <a:r>
              <a:rPr kumimoji="0" lang="en-US" altLang="zh-CN"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1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计数器</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6" name="Rectangle 2069"/>
          <p:cNvSpPr>
            <a:spLocks noChangeArrowheads="1"/>
          </p:cNvSpPr>
          <p:nvPr/>
        </p:nvSpPr>
        <p:spPr bwMode="auto">
          <a:xfrm>
            <a:off x="5210657" y="2019523"/>
            <a:ext cx="1034410" cy="2931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定时</a:t>
            </a:r>
            <a:r>
              <a:rPr kumimoji="0" lang="en-US"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zh-CN" altLang="en-US"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计数器</a:t>
            </a:r>
            <a:r>
              <a:rPr kumimoji="0" lang="en-US"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7" name="Rectangle 2070"/>
          <p:cNvSpPr>
            <a:spLocks noChangeArrowheads="1"/>
          </p:cNvSpPr>
          <p:nvPr/>
        </p:nvSpPr>
        <p:spPr bwMode="auto">
          <a:xfrm>
            <a:off x="5210657" y="2312666"/>
            <a:ext cx="1034410" cy="2931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定时</a:t>
            </a: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计数器</a:t>
            </a: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9" name="Rectangle 2071"/>
          <p:cNvSpPr>
            <a:spLocks noChangeArrowheads="1"/>
          </p:cNvSpPr>
          <p:nvPr/>
        </p:nvSpPr>
        <p:spPr bwMode="auto">
          <a:xfrm>
            <a:off x="5900264" y="3219781"/>
            <a:ext cx="574705" cy="5586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其它</a:t>
            </a:r>
            <a:endParaRPr kumimoji="0" lang="zh-CN"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5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寄存器</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1" name="AutoShape 2073"/>
          <p:cNvSpPr>
            <a:spLocks noChangeArrowheads="1"/>
          </p:cNvSpPr>
          <p:nvPr/>
        </p:nvSpPr>
        <p:spPr bwMode="auto">
          <a:xfrm>
            <a:off x="5325577" y="3582996"/>
            <a:ext cx="229865" cy="293156"/>
          </a:xfrm>
          <a:prstGeom prst="upDownArrow">
            <a:avLst>
              <a:gd name="adj1" fmla="val 30389"/>
              <a:gd name="adj2" fmla="val 3314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92" name="Rectangle 2074"/>
          <p:cNvSpPr>
            <a:spLocks noChangeArrowheads="1"/>
          </p:cNvSpPr>
          <p:nvPr/>
        </p:nvSpPr>
        <p:spPr bwMode="auto">
          <a:xfrm>
            <a:off x="4521051" y="3876152"/>
            <a:ext cx="1838917" cy="293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I/O</a:t>
            </a:r>
            <a:r>
              <a:rPr kumimoji="0" lang="zh-CN" altLang="en-US" sz="11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端口</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3" name="Rectangle 2075"/>
          <p:cNvSpPr>
            <a:spLocks noChangeArrowheads="1"/>
          </p:cNvSpPr>
          <p:nvPr/>
        </p:nvSpPr>
        <p:spPr bwMode="auto">
          <a:xfrm>
            <a:off x="5555442" y="4169308"/>
            <a:ext cx="804526" cy="293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串行口</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4" name="Rectangle 2076"/>
          <p:cNvSpPr>
            <a:spLocks noChangeArrowheads="1"/>
          </p:cNvSpPr>
          <p:nvPr/>
        </p:nvSpPr>
        <p:spPr bwMode="auto">
          <a:xfrm>
            <a:off x="4521051" y="4169308"/>
            <a:ext cx="1034391" cy="293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并行端口</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5" name="AutoShape 2077"/>
          <p:cNvSpPr>
            <a:spLocks noChangeArrowheads="1"/>
          </p:cNvSpPr>
          <p:nvPr/>
        </p:nvSpPr>
        <p:spPr bwMode="auto">
          <a:xfrm>
            <a:off x="4635983" y="4462464"/>
            <a:ext cx="114932" cy="293156"/>
          </a:xfrm>
          <a:prstGeom prst="upDownArrow">
            <a:avLst>
              <a:gd name="adj1" fmla="val 30389"/>
              <a:gd name="adj2" fmla="val 49055"/>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96" name="AutoShape 2078"/>
          <p:cNvSpPr>
            <a:spLocks noChangeArrowheads="1"/>
          </p:cNvSpPr>
          <p:nvPr/>
        </p:nvSpPr>
        <p:spPr bwMode="auto">
          <a:xfrm>
            <a:off x="4865848" y="4462464"/>
            <a:ext cx="114932" cy="293156"/>
          </a:xfrm>
          <a:prstGeom prst="upDownArrow">
            <a:avLst>
              <a:gd name="adj1" fmla="val 30389"/>
              <a:gd name="adj2" fmla="val 49055"/>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97" name="AutoShape 2079"/>
          <p:cNvSpPr>
            <a:spLocks noChangeArrowheads="1"/>
          </p:cNvSpPr>
          <p:nvPr/>
        </p:nvSpPr>
        <p:spPr bwMode="auto">
          <a:xfrm>
            <a:off x="5095713" y="4462464"/>
            <a:ext cx="114932" cy="293156"/>
          </a:xfrm>
          <a:prstGeom prst="upDownArrow">
            <a:avLst>
              <a:gd name="adj1" fmla="val 30389"/>
              <a:gd name="adj2" fmla="val 49055"/>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98" name="AutoShape 2080"/>
          <p:cNvSpPr>
            <a:spLocks noChangeArrowheads="1"/>
          </p:cNvSpPr>
          <p:nvPr/>
        </p:nvSpPr>
        <p:spPr bwMode="auto">
          <a:xfrm>
            <a:off x="5325577" y="4462464"/>
            <a:ext cx="114932" cy="293156"/>
          </a:xfrm>
          <a:prstGeom prst="upDownArrow">
            <a:avLst>
              <a:gd name="adj1" fmla="val 30389"/>
              <a:gd name="adj2" fmla="val 49055"/>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99" name="AutoShape 2081"/>
          <p:cNvSpPr>
            <a:spLocks noChangeShapeType="1"/>
          </p:cNvSpPr>
          <p:nvPr/>
        </p:nvSpPr>
        <p:spPr bwMode="auto">
          <a:xfrm>
            <a:off x="5785306" y="4462464"/>
            <a:ext cx="635" cy="29315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0" name="AutoShape 2082"/>
          <p:cNvSpPr>
            <a:spLocks noChangeShapeType="1"/>
          </p:cNvSpPr>
          <p:nvPr/>
        </p:nvSpPr>
        <p:spPr bwMode="auto">
          <a:xfrm flipV="1">
            <a:off x="6130103" y="4462464"/>
            <a:ext cx="635" cy="29315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1" name="Rectangle 2083"/>
          <p:cNvSpPr>
            <a:spLocks noChangeArrowheads="1"/>
          </p:cNvSpPr>
          <p:nvPr/>
        </p:nvSpPr>
        <p:spPr bwMode="auto">
          <a:xfrm>
            <a:off x="4521051" y="4756246"/>
            <a:ext cx="1838917" cy="2925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P0    P1   P2   P3       TXD</a:t>
            </a:r>
            <a:r>
              <a:rPr kumimoji="0" lang="en-US" altLang="zh-CN" sz="1050" b="0"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RXD</a:t>
            </a:r>
            <a:r>
              <a:rPr kumimoji="0" lang="en-US" altLang="zh-CN" sz="1050" b="0"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1" name="Rectangle 2099"/>
          <p:cNvSpPr>
            <a:spLocks noChangeArrowheads="1"/>
          </p:cNvSpPr>
          <p:nvPr/>
        </p:nvSpPr>
        <p:spPr bwMode="auto">
          <a:xfrm>
            <a:off x="1647624" y="4755600"/>
            <a:ext cx="957009" cy="240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XTAL1   XTAL2</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2" name="AutoShape 2100"/>
          <p:cNvSpPr>
            <a:spLocks noChangeShapeType="1"/>
          </p:cNvSpPr>
          <p:nvPr/>
        </p:nvSpPr>
        <p:spPr bwMode="auto">
          <a:xfrm>
            <a:off x="2336630" y="4462424"/>
            <a:ext cx="600" cy="2931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3" name="AutoShape 2101"/>
          <p:cNvSpPr>
            <a:spLocks noChangeShapeType="1"/>
          </p:cNvSpPr>
          <p:nvPr/>
        </p:nvSpPr>
        <p:spPr bwMode="auto">
          <a:xfrm flipV="1">
            <a:off x="1992427" y="4462424"/>
            <a:ext cx="700" cy="2931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9" name="Rectangle 2103"/>
          <p:cNvSpPr>
            <a:spLocks noChangeArrowheads="1"/>
          </p:cNvSpPr>
          <p:nvPr/>
        </p:nvSpPr>
        <p:spPr bwMode="auto">
          <a:xfrm>
            <a:off x="1684524" y="2508050"/>
            <a:ext cx="920109" cy="2931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中断系统</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0" name="AutoShape 2104"/>
          <p:cNvSpPr>
            <a:spLocks noChangeShapeType="1"/>
          </p:cNvSpPr>
          <p:nvPr/>
        </p:nvSpPr>
        <p:spPr bwMode="auto">
          <a:xfrm>
            <a:off x="2143626" y="2801226"/>
            <a:ext cx="635" cy="2931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5" name="AutoShape 2105"/>
          <p:cNvSpPr>
            <a:spLocks noChangeArrowheads="1"/>
          </p:cNvSpPr>
          <p:nvPr/>
        </p:nvSpPr>
        <p:spPr bwMode="auto">
          <a:xfrm>
            <a:off x="2071228" y="2312633"/>
            <a:ext cx="151101" cy="195418"/>
          </a:xfrm>
          <a:prstGeom prst="downArrow">
            <a:avLst>
              <a:gd name="adj1" fmla="val 50000"/>
              <a:gd name="adj2" fmla="val 3277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86" name="AutoShape 2106"/>
          <p:cNvSpPr>
            <a:spLocks noChangeShapeType="1"/>
          </p:cNvSpPr>
          <p:nvPr/>
        </p:nvSpPr>
        <p:spPr bwMode="auto">
          <a:xfrm rot="5400000">
            <a:off x="2090017" y="1850061"/>
            <a:ext cx="1221533" cy="192402"/>
          </a:xfrm>
          <a:prstGeom prst="bentConnector3">
            <a:avLst>
              <a:gd name="adj1" fmla="val 10076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7" name="AutoShape 2107"/>
          <p:cNvSpPr>
            <a:spLocks noChangeShapeType="1"/>
          </p:cNvSpPr>
          <p:nvPr/>
        </p:nvSpPr>
        <p:spPr bwMode="auto">
          <a:xfrm rot="5400000">
            <a:off x="2131624" y="1808454"/>
            <a:ext cx="1368121" cy="422204"/>
          </a:xfrm>
          <a:prstGeom prst="bentConnector3">
            <a:avLst>
              <a:gd name="adj1" fmla="val 9976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8" name="AutoShape 2108"/>
          <p:cNvSpPr>
            <a:spLocks noChangeShapeType="1"/>
          </p:cNvSpPr>
          <p:nvPr/>
        </p:nvSpPr>
        <p:spPr bwMode="auto">
          <a:xfrm>
            <a:off x="3635343" y="1224173"/>
            <a:ext cx="600" cy="1954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6" name="AutoShape 2108"/>
          <p:cNvSpPr>
            <a:spLocks noChangeShapeType="1"/>
          </p:cNvSpPr>
          <p:nvPr/>
        </p:nvSpPr>
        <p:spPr bwMode="auto">
          <a:xfrm>
            <a:off x="3923945" y="1224173"/>
            <a:ext cx="700" cy="1954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7" name="AutoShape 2"/>
          <p:cNvSpPr>
            <a:spLocks noChangeShapeType="1"/>
          </p:cNvSpPr>
          <p:nvPr/>
        </p:nvSpPr>
        <p:spPr bwMode="auto">
          <a:xfrm>
            <a:off x="2969736" y="4657842"/>
            <a:ext cx="0" cy="9775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4" name="圆角矩形标注 3"/>
          <p:cNvSpPr/>
          <p:nvPr/>
        </p:nvSpPr>
        <p:spPr>
          <a:xfrm>
            <a:off x="238341" y="2410343"/>
            <a:ext cx="1517860" cy="892172"/>
          </a:xfrm>
          <a:prstGeom prst="wedgeRoundRectCallout">
            <a:avLst>
              <a:gd name="adj1" fmla="val 39410"/>
              <a:gd name="adj2" fmla="val 72247"/>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1400" dirty="0">
                <a:latin typeface="华文楷体" panose="02010600040101010101" pitchFamily="2" charset="-122"/>
                <a:ea typeface="华文楷体" panose="02010600040101010101" pitchFamily="2" charset="-122"/>
              </a:rPr>
              <a:t>计算机的核心器件是由控制器和运算器组成的</a:t>
            </a:r>
            <a:r>
              <a:rPr lang="zh-CN" altLang="zh-CN" sz="1400" dirty="0" smtClean="0">
                <a:latin typeface="华文楷体" panose="02010600040101010101" pitchFamily="2" charset="-122"/>
                <a:ea typeface="华文楷体" panose="02010600040101010101" pitchFamily="2" charset="-122"/>
              </a:rPr>
              <a:t>中央处理器。</a:t>
            </a:r>
            <a:endParaRPr lang="zh-CN" altLang="en-US" sz="1400" dirty="0">
              <a:latin typeface="华文楷体" panose="02010600040101010101" pitchFamily="2" charset="-122"/>
              <a:ea typeface="华文楷体" panose="02010600040101010101" pitchFamily="2" charset="-122"/>
            </a:endParaRPr>
          </a:p>
        </p:txBody>
      </p:sp>
      <p:sp>
        <p:nvSpPr>
          <p:cNvPr id="128" name="圆角矩形标注 127"/>
          <p:cNvSpPr/>
          <p:nvPr/>
        </p:nvSpPr>
        <p:spPr>
          <a:xfrm>
            <a:off x="2354658" y="906623"/>
            <a:ext cx="1517860" cy="892172"/>
          </a:xfrm>
          <a:prstGeom prst="wedgeRoundRectCallout">
            <a:avLst>
              <a:gd name="adj1" fmla="val 39410"/>
              <a:gd name="adj2" fmla="val 72247"/>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1400" dirty="0">
                <a:latin typeface="华文楷体" panose="02010600040101010101" pitchFamily="2" charset="-122"/>
                <a:ea typeface="华文楷体" panose="02010600040101010101" pitchFamily="2" charset="-122"/>
              </a:rPr>
              <a:t>一般用于存放程序，</a:t>
            </a:r>
            <a:r>
              <a:rPr lang="zh-CN" altLang="zh-CN" sz="1400" dirty="0" smtClean="0">
                <a:latin typeface="华文楷体" panose="02010600040101010101" pitchFamily="2" charset="-122"/>
                <a:ea typeface="华文楷体" panose="02010600040101010101" pitchFamily="2" charset="-122"/>
              </a:rPr>
              <a:t>也用来</a:t>
            </a:r>
            <a:r>
              <a:rPr lang="zh-CN" altLang="zh-CN" sz="1400" dirty="0">
                <a:latin typeface="华文楷体" panose="02010600040101010101" pitchFamily="2" charset="-122"/>
                <a:ea typeface="华文楷体" panose="02010600040101010101" pitchFamily="2" charset="-122"/>
              </a:rPr>
              <a:t>存放常量或常量</a:t>
            </a:r>
            <a:r>
              <a:rPr lang="zh-CN" altLang="zh-CN" sz="1400" dirty="0" smtClean="0">
                <a:latin typeface="华文楷体" panose="02010600040101010101" pitchFamily="2" charset="-122"/>
                <a:ea typeface="华文楷体" panose="02010600040101010101" pitchFamily="2" charset="-122"/>
              </a:rPr>
              <a:t>表格。</a:t>
            </a:r>
            <a:endParaRPr lang="zh-CN" altLang="en-US" sz="1400" dirty="0">
              <a:latin typeface="华文楷体" panose="02010600040101010101" pitchFamily="2" charset="-122"/>
              <a:ea typeface="华文楷体" panose="02010600040101010101" pitchFamily="2" charset="-122"/>
            </a:endParaRPr>
          </a:p>
        </p:txBody>
      </p:sp>
      <p:sp>
        <p:nvSpPr>
          <p:cNvPr id="129" name="圆角矩形标注 128"/>
          <p:cNvSpPr/>
          <p:nvPr/>
        </p:nvSpPr>
        <p:spPr>
          <a:xfrm>
            <a:off x="4412688" y="1059533"/>
            <a:ext cx="1517860" cy="592674"/>
          </a:xfrm>
          <a:prstGeom prst="wedgeRoundRectCallout">
            <a:avLst>
              <a:gd name="adj1" fmla="val -36611"/>
              <a:gd name="adj2" fmla="val 9912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1400" dirty="0">
                <a:latin typeface="华文楷体" panose="02010600040101010101" pitchFamily="2" charset="-122"/>
                <a:ea typeface="华文楷体" panose="02010600040101010101" pitchFamily="2" charset="-122"/>
              </a:rPr>
              <a:t>用于暂时存放运行期间的</a:t>
            </a:r>
            <a:r>
              <a:rPr lang="zh-CN" altLang="zh-CN" sz="1400" dirty="0" smtClean="0">
                <a:latin typeface="华文楷体" panose="02010600040101010101" pitchFamily="2" charset="-122"/>
                <a:ea typeface="华文楷体" panose="02010600040101010101" pitchFamily="2" charset="-122"/>
              </a:rPr>
              <a:t>数据</a:t>
            </a:r>
            <a:endParaRPr lang="zh-CN" altLang="en-US" sz="1400" dirty="0">
              <a:latin typeface="华文楷体" panose="02010600040101010101" pitchFamily="2" charset="-122"/>
              <a:ea typeface="华文楷体" panose="02010600040101010101" pitchFamily="2" charset="-122"/>
            </a:endParaRPr>
          </a:p>
        </p:txBody>
      </p:sp>
      <p:sp>
        <p:nvSpPr>
          <p:cNvPr id="130" name="圆角矩形标注 129"/>
          <p:cNvSpPr/>
          <p:nvPr/>
        </p:nvSpPr>
        <p:spPr>
          <a:xfrm>
            <a:off x="4727207" y="3094402"/>
            <a:ext cx="1356961" cy="736101"/>
          </a:xfrm>
          <a:prstGeom prst="wedgeRoundRectCallout">
            <a:avLst>
              <a:gd name="adj1" fmla="val -36611"/>
              <a:gd name="adj2" fmla="val 9912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latin typeface="华文楷体" panose="02010600040101010101" pitchFamily="2" charset="-122"/>
                <a:ea typeface="华文楷体" panose="02010600040101010101" pitchFamily="2" charset="-122"/>
              </a:rPr>
              <a:t>4</a:t>
            </a:r>
            <a:r>
              <a:rPr lang="zh-CN" altLang="zh-CN" sz="1400" dirty="0">
                <a:latin typeface="华文楷体" panose="02010600040101010101" pitchFamily="2" charset="-122"/>
                <a:ea typeface="华文楷体" panose="02010600040101010101" pitchFamily="2" charset="-122"/>
              </a:rPr>
              <a:t>个</a:t>
            </a:r>
            <a:r>
              <a:rPr lang="en-US" altLang="zh-CN" sz="1400" dirty="0">
                <a:latin typeface="华文楷体" panose="02010600040101010101" pitchFamily="2" charset="-122"/>
                <a:ea typeface="华文楷体" panose="02010600040101010101" pitchFamily="2" charset="-122"/>
              </a:rPr>
              <a:t>8</a:t>
            </a:r>
            <a:r>
              <a:rPr lang="zh-CN" altLang="zh-CN" sz="1400" dirty="0">
                <a:latin typeface="华文楷体" panose="02010600040101010101" pitchFamily="2" charset="-122"/>
                <a:ea typeface="华文楷体" panose="02010600040101010101" pitchFamily="2" charset="-122"/>
              </a:rPr>
              <a:t>位的并行端口，称为</a:t>
            </a:r>
            <a:r>
              <a:rPr lang="en-US" altLang="zh-CN" sz="1400" dirty="0">
                <a:latin typeface="华文楷体" panose="02010600040101010101" pitchFamily="2" charset="-122"/>
                <a:ea typeface="华文楷体" panose="02010600040101010101" pitchFamily="2" charset="-122"/>
              </a:rPr>
              <a:t>P0</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P1</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P2</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P3</a:t>
            </a:r>
            <a:r>
              <a:rPr lang="zh-CN" altLang="zh-CN" sz="1400" dirty="0" smtClean="0">
                <a:latin typeface="华文楷体" panose="02010600040101010101" pitchFamily="2" charset="-122"/>
                <a:ea typeface="华文楷体" panose="02010600040101010101" pitchFamily="2" charset="-122"/>
              </a:rPr>
              <a:t>口</a:t>
            </a:r>
            <a:endParaRPr lang="zh-CN" altLang="en-US" sz="1400" dirty="0">
              <a:latin typeface="华文楷体" panose="02010600040101010101" pitchFamily="2" charset="-122"/>
              <a:ea typeface="华文楷体" panose="02010600040101010101" pitchFamily="2" charset="-122"/>
            </a:endParaRPr>
          </a:p>
        </p:txBody>
      </p:sp>
      <p:sp>
        <p:nvSpPr>
          <p:cNvPr id="131" name="圆角矩形标注 130"/>
          <p:cNvSpPr/>
          <p:nvPr/>
        </p:nvSpPr>
        <p:spPr>
          <a:xfrm>
            <a:off x="6012340" y="2801226"/>
            <a:ext cx="1728012" cy="990387"/>
          </a:xfrm>
          <a:prstGeom prst="wedgeRoundRectCallout">
            <a:avLst>
              <a:gd name="adj1" fmla="val -37241"/>
              <a:gd name="adj2" fmla="val 8593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1400" dirty="0">
                <a:latin typeface="华文楷体" panose="02010600040101010101" pitchFamily="2" charset="-122"/>
                <a:ea typeface="华文楷体" panose="02010600040101010101" pitchFamily="2" charset="-122"/>
              </a:rPr>
              <a:t>一个可用于与外部远程设备进行远距离通信的异步全双工串行口</a:t>
            </a:r>
            <a:endParaRPr lang="zh-CN" altLang="en-US" sz="1400" dirty="0">
              <a:latin typeface="华文楷体" panose="02010600040101010101" pitchFamily="2" charset="-122"/>
              <a:ea typeface="华文楷体" panose="02010600040101010101" pitchFamily="2" charset="-122"/>
            </a:endParaRPr>
          </a:p>
        </p:txBody>
      </p:sp>
      <p:sp>
        <p:nvSpPr>
          <p:cNvPr id="132" name="圆角矩形标注 131"/>
          <p:cNvSpPr/>
          <p:nvPr/>
        </p:nvSpPr>
        <p:spPr>
          <a:xfrm>
            <a:off x="6082948" y="1280277"/>
            <a:ext cx="1657404" cy="592674"/>
          </a:xfrm>
          <a:prstGeom prst="wedgeRoundRectCallout">
            <a:avLst>
              <a:gd name="adj1" fmla="val -43836"/>
              <a:gd name="adj2" fmla="val 73415"/>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1400" dirty="0">
                <a:latin typeface="华文楷体" panose="02010600040101010101" pitchFamily="2" charset="-122"/>
                <a:ea typeface="华文楷体" panose="02010600040101010101" pitchFamily="2" charset="-122"/>
              </a:rPr>
              <a:t>有</a:t>
            </a:r>
            <a:r>
              <a:rPr lang="en-US" altLang="zh-CN" sz="1400" dirty="0">
                <a:latin typeface="华文楷体" panose="02010600040101010101" pitchFamily="2" charset="-122"/>
                <a:ea typeface="华文楷体" panose="02010600040101010101" pitchFamily="2" charset="-122"/>
              </a:rPr>
              <a:t>T0</a:t>
            </a:r>
            <a:r>
              <a:rPr lang="zh-CN" altLang="zh-CN" sz="1400" dirty="0">
                <a:latin typeface="华文楷体" panose="02010600040101010101" pitchFamily="2" charset="-122"/>
                <a:ea typeface="华文楷体" panose="02010600040101010101" pitchFamily="2" charset="-122"/>
              </a:rPr>
              <a:t>和</a:t>
            </a:r>
            <a:r>
              <a:rPr lang="en-US" altLang="zh-CN" sz="1400" dirty="0">
                <a:latin typeface="华文楷体" panose="02010600040101010101" pitchFamily="2" charset="-122"/>
                <a:ea typeface="华文楷体" panose="02010600040101010101" pitchFamily="2" charset="-122"/>
              </a:rPr>
              <a:t>T1</a:t>
            </a:r>
            <a:r>
              <a:rPr lang="zh-CN" altLang="zh-CN" sz="1400" dirty="0">
                <a:latin typeface="华文楷体" panose="02010600040101010101" pitchFamily="2" charset="-122"/>
                <a:ea typeface="华文楷体" panose="02010600040101010101" pitchFamily="2" charset="-122"/>
              </a:rPr>
              <a:t>两个</a:t>
            </a:r>
            <a:r>
              <a:rPr lang="en-US" altLang="zh-CN" sz="1400" dirty="0">
                <a:latin typeface="华文楷体" panose="02010600040101010101" pitchFamily="2" charset="-122"/>
                <a:ea typeface="华文楷体" panose="02010600040101010101" pitchFamily="2" charset="-122"/>
              </a:rPr>
              <a:t>16</a:t>
            </a:r>
            <a:r>
              <a:rPr lang="zh-CN" altLang="zh-CN" sz="1400" dirty="0">
                <a:latin typeface="华文楷体" panose="02010600040101010101" pitchFamily="2" charset="-122"/>
                <a:ea typeface="华文楷体" panose="02010600040101010101" pitchFamily="2" charset="-122"/>
              </a:rPr>
              <a:t>位定时器</a:t>
            </a:r>
            <a:r>
              <a:rPr lang="en-US" altLang="zh-CN" sz="1400" dirty="0">
                <a:latin typeface="华文楷体" panose="02010600040101010101" pitchFamily="2" charset="-122"/>
                <a:ea typeface="华文楷体" panose="02010600040101010101" pitchFamily="2" charset="-122"/>
              </a:rPr>
              <a:t>/</a:t>
            </a:r>
            <a:r>
              <a:rPr lang="zh-CN" altLang="zh-CN" sz="1400" dirty="0">
                <a:latin typeface="华文楷体" panose="02010600040101010101" pitchFamily="2" charset="-122"/>
                <a:ea typeface="华文楷体" panose="02010600040101010101" pitchFamily="2" charset="-122"/>
              </a:rPr>
              <a:t>计数器</a:t>
            </a:r>
            <a:endParaRPr lang="zh-CN" altLang="en-US" sz="1400" dirty="0">
              <a:latin typeface="华文楷体" panose="02010600040101010101" pitchFamily="2" charset="-122"/>
              <a:ea typeface="华文楷体" panose="02010600040101010101" pitchFamily="2" charset="-122"/>
            </a:endParaRPr>
          </a:p>
        </p:txBody>
      </p:sp>
      <p:sp>
        <p:nvSpPr>
          <p:cNvPr id="133" name="圆角矩形标注 132"/>
          <p:cNvSpPr/>
          <p:nvPr/>
        </p:nvSpPr>
        <p:spPr>
          <a:xfrm>
            <a:off x="244765" y="3219781"/>
            <a:ext cx="1517860" cy="892172"/>
          </a:xfrm>
          <a:prstGeom prst="wedgeRoundRectCallout">
            <a:avLst>
              <a:gd name="adj1" fmla="val 39410"/>
              <a:gd name="adj2" fmla="val 72247"/>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1200" dirty="0" smtClean="0">
                <a:latin typeface="华文楷体" panose="02010600040101010101" pitchFamily="2" charset="-122"/>
                <a:ea typeface="华文楷体" panose="02010600040101010101" pitchFamily="2" charset="-122"/>
              </a:rPr>
              <a:t>外部</a:t>
            </a:r>
            <a:r>
              <a:rPr lang="zh-CN" altLang="zh-CN" sz="1200" dirty="0">
                <a:latin typeface="华文楷体" panose="02010600040101010101" pitchFamily="2" charset="-122"/>
                <a:ea typeface="华文楷体" panose="02010600040101010101" pitchFamily="2" charset="-122"/>
              </a:rPr>
              <a:t>添加晶振、负载电容等少量器件就可以工作，产生单片机工作所需要的时钟信号</a:t>
            </a:r>
            <a:endParaRPr lang="zh-CN" altLang="en-US" sz="1200" dirty="0">
              <a:latin typeface="华文楷体" panose="02010600040101010101" pitchFamily="2" charset="-122"/>
              <a:ea typeface="华文楷体" panose="02010600040101010101" pitchFamily="2" charset="-122"/>
            </a:endParaRPr>
          </a:p>
        </p:txBody>
      </p:sp>
      <p:sp>
        <p:nvSpPr>
          <p:cNvPr id="134" name="圆角矩形标注 133"/>
          <p:cNvSpPr/>
          <p:nvPr/>
        </p:nvSpPr>
        <p:spPr>
          <a:xfrm>
            <a:off x="539552" y="1872951"/>
            <a:ext cx="1377086" cy="415232"/>
          </a:xfrm>
          <a:prstGeom prst="wedgeRoundRectCallout">
            <a:avLst>
              <a:gd name="adj1" fmla="val 42861"/>
              <a:gd name="adj2" fmla="val 8259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smtClean="0">
                <a:latin typeface="华文楷体" panose="02010600040101010101" pitchFamily="2" charset="-122"/>
                <a:ea typeface="华文楷体" panose="02010600040101010101" pitchFamily="2" charset="-122"/>
              </a:rPr>
              <a:t>5</a:t>
            </a:r>
            <a:r>
              <a:rPr lang="zh-CN" altLang="en-US" sz="1400" dirty="0" smtClean="0">
                <a:latin typeface="华文楷体" panose="02010600040101010101" pitchFamily="2" charset="-122"/>
                <a:ea typeface="华文楷体" panose="02010600040101010101" pitchFamily="2" charset="-122"/>
              </a:rPr>
              <a:t>个中断源</a:t>
            </a:r>
            <a:endParaRPr lang="zh-CN" altLang="en-US" sz="1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201566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mph" presetSubtype="0" fill="hold" grpId="0" nodeType="clickEffect">
                                  <p:stCondLst>
                                    <p:cond delay="0"/>
                                  </p:stCondLst>
                                  <p:childTnLst>
                                    <p:animClr clrSpc="hsl" dir="cw">
                                      <p:cBhvr override="childStyle">
                                        <p:cTn id="10" dur="500" fill="hold"/>
                                        <p:tgtEl>
                                          <p:spTgt spid="71"/>
                                        </p:tgtEl>
                                        <p:attrNameLst>
                                          <p:attrName>style.color</p:attrName>
                                        </p:attrNameLst>
                                      </p:cBhvr>
                                      <p:by>
                                        <p:hsl h="0" s="-12549" l="-25098"/>
                                      </p:by>
                                    </p:animClr>
                                    <p:animClr clrSpc="hsl" dir="cw">
                                      <p:cBhvr>
                                        <p:cTn id="11" dur="500" fill="hold"/>
                                        <p:tgtEl>
                                          <p:spTgt spid="71"/>
                                        </p:tgtEl>
                                        <p:attrNameLst>
                                          <p:attrName>fillcolor</p:attrName>
                                        </p:attrNameLst>
                                      </p:cBhvr>
                                      <p:by>
                                        <p:hsl h="0" s="-12549" l="-25098"/>
                                      </p:by>
                                    </p:animClr>
                                    <p:animClr clrSpc="hsl" dir="cw">
                                      <p:cBhvr>
                                        <p:cTn id="12" dur="500" fill="hold"/>
                                        <p:tgtEl>
                                          <p:spTgt spid="71"/>
                                        </p:tgtEl>
                                        <p:attrNameLst>
                                          <p:attrName>stroke.color</p:attrName>
                                        </p:attrNameLst>
                                      </p:cBhvr>
                                      <p:by>
                                        <p:hsl h="0" s="-12549" l="-25098"/>
                                      </p:by>
                                    </p:animClr>
                                    <p:set>
                                      <p:cBhvr>
                                        <p:cTn id="13" dur="500" fill="hold"/>
                                        <p:tgtEl>
                                          <p:spTgt spid="71"/>
                                        </p:tgtEl>
                                        <p:attrNameLst>
                                          <p:attrName>fill.type</p:attrName>
                                        </p:attrNameLst>
                                      </p:cBhvr>
                                      <p:to>
                                        <p:strVal val="solid"/>
                                      </p:to>
                                    </p:set>
                                  </p:childTnLst>
                                </p:cTn>
                              </p:par>
                              <p:par>
                                <p:cTn id="14" presetID="1"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8"/>
                                        </p:tgtEl>
                                        <p:attrNameLst>
                                          <p:attrName>style.visibility</p:attrName>
                                        </p:attrNameLst>
                                      </p:cBhvr>
                                      <p:to>
                                        <p:strVal val="visible"/>
                                      </p:to>
                                    </p:set>
                                  </p:childTnLst>
                                </p:cTn>
                              </p:par>
                              <p:par>
                                <p:cTn id="20" presetID="24" presetClass="emph" presetSubtype="0" fill="hold" grpId="0" nodeType="withEffect">
                                  <p:stCondLst>
                                    <p:cond delay="0"/>
                                  </p:stCondLst>
                                  <p:childTnLst>
                                    <p:animClr clrSpc="hsl" dir="cw">
                                      <p:cBhvr override="childStyle">
                                        <p:cTn id="21" dur="500" fill="hold"/>
                                        <p:tgtEl>
                                          <p:spTgt spid="113"/>
                                        </p:tgtEl>
                                        <p:attrNameLst>
                                          <p:attrName>style.color</p:attrName>
                                        </p:attrNameLst>
                                      </p:cBhvr>
                                      <p:by>
                                        <p:hsl h="0" s="-12549" l="-25098"/>
                                      </p:by>
                                    </p:animClr>
                                    <p:animClr clrSpc="hsl" dir="cw">
                                      <p:cBhvr>
                                        <p:cTn id="22" dur="500" fill="hold"/>
                                        <p:tgtEl>
                                          <p:spTgt spid="113"/>
                                        </p:tgtEl>
                                        <p:attrNameLst>
                                          <p:attrName>fillcolor</p:attrName>
                                        </p:attrNameLst>
                                      </p:cBhvr>
                                      <p:by>
                                        <p:hsl h="0" s="-12549" l="-25098"/>
                                      </p:by>
                                    </p:animClr>
                                    <p:animClr clrSpc="hsl" dir="cw">
                                      <p:cBhvr>
                                        <p:cTn id="23" dur="500" fill="hold"/>
                                        <p:tgtEl>
                                          <p:spTgt spid="113"/>
                                        </p:tgtEl>
                                        <p:attrNameLst>
                                          <p:attrName>stroke.color</p:attrName>
                                        </p:attrNameLst>
                                      </p:cBhvr>
                                      <p:by>
                                        <p:hsl h="0" s="-12549" l="-25098"/>
                                      </p:by>
                                    </p:animClr>
                                    <p:set>
                                      <p:cBhvr>
                                        <p:cTn id="24" dur="500" fill="hold"/>
                                        <p:tgtEl>
                                          <p:spTgt spid="113"/>
                                        </p:tgtEl>
                                        <p:attrNameLst>
                                          <p:attrName>fill.type</p:attrName>
                                        </p:attrNameLst>
                                      </p:cBhvr>
                                      <p:to>
                                        <p:strVal val="solid"/>
                                      </p:to>
                                    </p:set>
                                  </p:childTnLst>
                                </p:cTn>
                              </p:par>
                              <p:par>
                                <p:cTn id="25" presetID="10" presetClass="exit" presetSubtype="0" fill="hold" grpId="1" nodeType="with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9"/>
                                        </p:tgtEl>
                                        <p:attrNameLst>
                                          <p:attrName>style.visibility</p:attrName>
                                        </p:attrNameLst>
                                      </p:cBhvr>
                                      <p:to>
                                        <p:strVal val="visible"/>
                                      </p:to>
                                    </p:set>
                                  </p:childTnLst>
                                </p:cTn>
                              </p:par>
                              <p:par>
                                <p:cTn id="32" presetID="24" presetClass="emph" presetSubtype="0" fill="hold" grpId="0" nodeType="withEffect">
                                  <p:stCondLst>
                                    <p:cond delay="0"/>
                                  </p:stCondLst>
                                  <p:childTnLst>
                                    <p:animClr clrSpc="hsl" dir="cw">
                                      <p:cBhvr override="childStyle">
                                        <p:cTn id="33" dur="500" fill="hold"/>
                                        <p:tgtEl>
                                          <p:spTgt spid="110"/>
                                        </p:tgtEl>
                                        <p:attrNameLst>
                                          <p:attrName>style.color</p:attrName>
                                        </p:attrNameLst>
                                      </p:cBhvr>
                                      <p:by>
                                        <p:hsl h="0" s="-12549" l="-25098"/>
                                      </p:by>
                                    </p:animClr>
                                    <p:animClr clrSpc="hsl" dir="cw">
                                      <p:cBhvr>
                                        <p:cTn id="34" dur="500" fill="hold"/>
                                        <p:tgtEl>
                                          <p:spTgt spid="110"/>
                                        </p:tgtEl>
                                        <p:attrNameLst>
                                          <p:attrName>fillcolor</p:attrName>
                                        </p:attrNameLst>
                                      </p:cBhvr>
                                      <p:by>
                                        <p:hsl h="0" s="-12549" l="-25098"/>
                                      </p:by>
                                    </p:animClr>
                                    <p:animClr clrSpc="hsl" dir="cw">
                                      <p:cBhvr>
                                        <p:cTn id="35" dur="500" fill="hold"/>
                                        <p:tgtEl>
                                          <p:spTgt spid="110"/>
                                        </p:tgtEl>
                                        <p:attrNameLst>
                                          <p:attrName>stroke.color</p:attrName>
                                        </p:attrNameLst>
                                      </p:cBhvr>
                                      <p:by>
                                        <p:hsl h="0" s="-12549" l="-25098"/>
                                      </p:by>
                                    </p:animClr>
                                    <p:set>
                                      <p:cBhvr>
                                        <p:cTn id="36" dur="500" fill="hold"/>
                                        <p:tgtEl>
                                          <p:spTgt spid="110"/>
                                        </p:tgtEl>
                                        <p:attrNameLst>
                                          <p:attrName>fill.type</p:attrName>
                                        </p:attrNameLst>
                                      </p:cBhvr>
                                      <p:to>
                                        <p:strVal val="solid"/>
                                      </p:to>
                                    </p:set>
                                  </p:childTnLst>
                                </p:cTn>
                              </p:par>
                              <p:par>
                                <p:cTn id="37" presetID="24" presetClass="emph" presetSubtype="0" fill="hold" grpId="0" nodeType="withEffect">
                                  <p:stCondLst>
                                    <p:cond delay="0"/>
                                  </p:stCondLst>
                                  <p:childTnLst>
                                    <p:animClr clrSpc="hsl" dir="cw">
                                      <p:cBhvr override="childStyle">
                                        <p:cTn id="38" dur="500" fill="hold"/>
                                        <p:tgtEl>
                                          <p:spTgt spid="111"/>
                                        </p:tgtEl>
                                        <p:attrNameLst>
                                          <p:attrName>style.color</p:attrName>
                                        </p:attrNameLst>
                                      </p:cBhvr>
                                      <p:by>
                                        <p:hsl h="0" s="-12549" l="-25098"/>
                                      </p:by>
                                    </p:animClr>
                                    <p:animClr clrSpc="hsl" dir="cw">
                                      <p:cBhvr>
                                        <p:cTn id="39" dur="500" fill="hold"/>
                                        <p:tgtEl>
                                          <p:spTgt spid="111"/>
                                        </p:tgtEl>
                                        <p:attrNameLst>
                                          <p:attrName>fillcolor</p:attrName>
                                        </p:attrNameLst>
                                      </p:cBhvr>
                                      <p:by>
                                        <p:hsl h="0" s="-12549" l="-25098"/>
                                      </p:by>
                                    </p:animClr>
                                    <p:animClr clrSpc="hsl" dir="cw">
                                      <p:cBhvr>
                                        <p:cTn id="40" dur="500" fill="hold"/>
                                        <p:tgtEl>
                                          <p:spTgt spid="111"/>
                                        </p:tgtEl>
                                        <p:attrNameLst>
                                          <p:attrName>stroke.color</p:attrName>
                                        </p:attrNameLst>
                                      </p:cBhvr>
                                      <p:by>
                                        <p:hsl h="0" s="-12549" l="-25098"/>
                                      </p:by>
                                    </p:animClr>
                                    <p:set>
                                      <p:cBhvr>
                                        <p:cTn id="41" dur="500" fill="hold"/>
                                        <p:tgtEl>
                                          <p:spTgt spid="111"/>
                                        </p:tgtEl>
                                        <p:attrNameLst>
                                          <p:attrName>fill.type</p:attrName>
                                        </p:attrNameLst>
                                      </p:cBhvr>
                                      <p:to>
                                        <p:strVal val="solid"/>
                                      </p:to>
                                    </p:set>
                                  </p:childTnLst>
                                </p:cTn>
                              </p:par>
                              <p:par>
                                <p:cTn id="42" presetID="10" presetClass="exit" presetSubtype="0" fill="hold" grpId="1" nodeType="withEffect">
                                  <p:stCondLst>
                                    <p:cond delay="0"/>
                                  </p:stCondLst>
                                  <p:childTnLst>
                                    <p:animEffect transition="out" filter="fade">
                                      <p:cBhvr>
                                        <p:cTn id="43" dur="500"/>
                                        <p:tgtEl>
                                          <p:spTgt spid="128"/>
                                        </p:tgtEl>
                                      </p:cBhvr>
                                    </p:animEffect>
                                    <p:set>
                                      <p:cBhvr>
                                        <p:cTn id="44" dur="1" fill="hold">
                                          <p:stCondLst>
                                            <p:cond delay="499"/>
                                          </p:stCondLst>
                                        </p:cTn>
                                        <p:tgtEl>
                                          <p:spTgt spid="12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0"/>
                                        </p:tgtEl>
                                        <p:attrNameLst>
                                          <p:attrName>style.visibility</p:attrName>
                                        </p:attrNameLst>
                                      </p:cBhvr>
                                      <p:to>
                                        <p:strVal val="visible"/>
                                      </p:to>
                                    </p:set>
                                  </p:childTnLst>
                                </p:cTn>
                              </p:par>
                              <p:par>
                                <p:cTn id="49" presetID="24" presetClass="emph" presetSubtype="0" fill="hold" grpId="0" nodeType="withEffect">
                                  <p:stCondLst>
                                    <p:cond delay="0"/>
                                  </p:stCondLst>
                                  <p:childTnLst>
                                    <p:animClr clrSpc="hsl" dir="cw">
                                      <p:cBhvr override="childStyle">
                                        <p:cTn id="50" dur="500" fill="hold"/>
                                        <p:tgtEl>
                                          <p:spTgt spid="94"/>
                                        </p:tgtEl>
                                        <p:attrNameLst>
                                          <p:attrName>style.color</p:attrName>
                                        </p:attrNameLst>
                                      </p:cBhvr>
                                      <p:by>
                                        <p:hsl h="0" s="-12549" l="-25098"/>
                                      </p:by>
                                    </p:animClr>
                                    <p:animClr clrSpc="hsl" dir="cw">
                                      <p:cBhvr>
                                        <p:cTn id="51" dur="500" fill="hold"/>
                                        <p:tgtEl>
                                          <p:spTgt spid="94"/>
                                        </p:tgtEl>
                                        <p:attrNameLst>
                                          <p:attrName>fillcolor</p:attrName>
                                        </p:attrNameLst>
                                      </p:cBhvr>
                                      <p:by>
                                        <p:hsl h="0" s="-12549" l="-25098"/>
                                      </p:by>
                                    </p:animClr>
                                    <p:animClr clrSpc="hsl" dir="cw">
                                      <p:cBhvr>
                                        <p:cTn id="52" dur="500" fill="hold"/>
                                        <p:tgtEl>
                                          <p:spTgt spid="94"/>
                                        </p:tgtEl>
                                        <p:attrNameLst>
                                          <p:attrName>stroke.color</p:attrName>
                                        </p:attrNameLst>
                                      </p:cBhvr>
                                      <p:by>
                                        <p:hsl h="0" s="-12549" l="-25098"/>
                                      </p:by>
                                    </p:animClr>
                                    <p:set>
                                      <p:cBhvr>
                                        <p:cTn id="53" dur="500" fill="hold"/>
                                        <p:tgtEl>
                                          <p:spTgt spid="94"/>
                                        </p:tgtEl>
                                        <p:attrNameLst>
                                          <p:attrName>fill.type</p:attrName>
                                        </p:attrNameLst>
                                      </p:cBhvr>
                                      <p:to>
                                        <p:strVal val="solid"/>
                                      </p:to>
                                    </p:set>
                                  </p:childTnLst>
                                </p:cTn>
                              </p:par>
                              <p:par>
                                <p:cTn id="54" presetID="10" presetClass="exit" presetSubtype="0" fill="hold" grpId="1" nodeType="withEffect">
                                  <p:stCondLst>
                                    <p:cond delay="0"/>
                                  </p:stCondLst>
                                  <p:childTnLst>
                                    <p:animEffect transition="out" filter="fade">
                                      <p:cBhvr>
                                        <p:cTn id="55" dur="500"/>
                                        <p:tgtEl>
                                          <p:spTgt spid="129"/>
                                        </p:tgtEl>
                                      </p:cBhvr>
                                    </p:animEffect>
                                    <p:set>
                                      <p:cBhvr>
                                        <p:cTn id="56" dur="1" fill="hold">
                                          <p:stCondLst>
                                            <p:cond delay="499"/>
                                          </p:stCondLst>
                                        </p:cTn>
                                        <p:tgtEl>
                                          <p:spTgt spid="12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4" presetClass="emph" presetSubtype="0" fill="hold" grpId="0" nodeType="clickEffect">
                                  <p:stCondLst>
                                    <p:cond delay="0"/>
                                  </p:stCondLst>
                                  <p:childTnLst>
                                    <p:animClr clrSpc="hsl" dir="cw">
                                      <p:cBhvr override="childStyle">
                                        <p:cTn id="60" dur="500" fill="hold"/>
                                        <p:tgtEl>
                                          <p:spTgt spid="93"/>
                                        </p:tgtEl>
                                        <p:attrNameLst>
                                          <p:attrName>style.color</p:attrName>
                                        </p:attrNameLst>
                                      </p:cBhvr>
                                      <p:by>
                                        <p:hsl h="0" s="-12549" l="-25098"/>
                                      </p:by>
                                    </p:animClr>
                                    <p:animClr clrSpc="hsl" dir="cw">
                                      <p:cBhvr>
                                        <p:cTn id="61" dur="500" fill="hold"/>
                                        <p:tgtEl>
                                          <p:spTgt spid="93"/>
                                        </p:tgtEl>
                                        <p:attrNameLst>
                                          <p:attrName>fillcolor</p:attrName>
                                        </p:attrNameLst>
                                      </p:cBhvr>
                                      <p:by>
                                        <p:hsl h="0" s="-12549" l="-25098"/>
                                      </p:by>
                                    </p:animClr>
                                    <p:animClr clrSpc="hsl" dir="cw">
                                      <p:cBhvr>
                                        <p:cTn id="62" dur="500" fill="hold"/>
                                        <p:tgtEl>
                                          <p:spTgt spid="93"/>
                                        </p:tgtEl>
                                        <p:attrNameLst>
                                          <p:attrName>stroke.color</p:attrName>
                                        </p:attrNameLst>
                                      </p:cBhvr>
                                      <p:by>
                                        <p:hsl h="0" s="-12549" l="-25098"/>
                                      </p:by>
                                    </p:animClr>
                                    <p:set>
                                      <p:cBhvr>
                                        <p:cTn id="63" dur="500" fill="hold"/>
                                        <p:tgtEl>
                                          <p:spTgt spid="93"/>
                                        </p:tgtEl>
                                        <p:attrNameLst>
                                          <p:attrName>fill.type</p:attrName>
                                        </p:attrNameLst>
                                      </p:cBhvr>
                                      <p:to>
                                        <p:strVal val="solid"/>
                                      </p:to>
                                    </p:set>
                                  </p:childTnLst>
                                </p:cTn>
                              </p:par>
                              <p:par>
                                <p:cTn id="64" presetID="10" presetClass="exit" presetSubtype="0" fill="hold" grpId="1" nodeType="withEffect">
                                  <p:stCondLst>
                                    <p:cond delay="0"/>
                                  </p:stCondLst>
                                  <p:childTnLst>
                                    <p:animEffect transition="out" filter="fade">
                                      <p:cBhvr>
                                        <p:cTn id="65" dur="500"/>
                                        <p:tgtEl>
                                          <p:spTgt spid="130"/>
                                        </p:tgtEl>
                                      </p:cBhvr>
                                    </p:animEffect>
                                    <p:set>
                                      <p:cBhvr>
                                        <p:cTn id="66" dur="1" fill="hold">
                                          <p:stCondLst>
                                            <p:cond delay="499"/>
                                          </p:stCondLst>
                                        </p:cTn>
                                        <p:tgtEl>
                                          <p:spTgt spid="130"/>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24" presetClass="emph" presetSubtype="0" fill="hold" grpId="0" nodeType="withEffect">
                                  <p:stCondLst>
                                    <p:cond delay="0"/>
                                  </p:stCondLst>
                                  <p:childTnLst>
                                    <p:animClr clrSpc="hsl" dir="cw">
                                      <p:cBhvr override="childStyle">
                                        <p:cTn id="74" dur="500" fill="hold"/>
                                        <p:tgtEl>
                                          <p:spTgt spid="72"/>
                                        </p:tgtEl>
                                        <p:attrNameLst>
                                          <p:attrName>style.color</p:attrName>
                                        </p:attrNameLst>
                                      </p:cBhvr>
                                      <p:by>
                                        <p:hsl h="0" s="-12549" l="-25098"/>
                                      </p:by>
                                    </p:animClr>
                                    <p:animClr clrSpc="hsl" dir="cw">
                                      <p:cBhvr>
                                        <p:cTn id="75" dur="500" fill="hold"/>
                                        <p:tgtEl>
                                          <p:spTgt spid="72"/>
                                        </p:tgtEl>
                                        <p:attrNameLst>
                                          <p:attrName>fillcolor</p:attrName>
                                        </p:attrNameLst>
                                      </p:cBhvr>
                                      <p:by>
                                        <p:hsl h="0" s="-12549" l="-25098"/>
                                      </p:by>
                                    </p:animClr>
                                    <p:animClr clrSpc="hsl" dir="cw">
                                      <p:cBhvr>
                                        <p:cTn id="76" dur="500" fill="hold"/>
                                        <p:tgtEl>
                                          <p:spTgt spid="72"/>
                                        </p:tgtEl>
                                        <p:attrNameLst>
                                          <p:attrName>stroke.color</p:attrName>
                                        </p:attrNameLst>
                                      </p:cBhvr>
                                      <p:by>
                                        <p:hsl h="0" s="-12549" l="-25098"/>
                                      </p:by>
                                    </p:animClr>
                                    <p:set>
                                      <p:cBhvr>
                                        <p:cTn id="77" dur="500" fill="hold"/>
                                        <p:tgtEl>
                                          <p:spTgt spid="72"/>
                                        </p:tgtEl>
                                        <p:attrNameLst>
                                          <p:attrName>fill.type</p:attrName>
                                        </p:attrNameLst>
                                      </p:cBhvr>
                                      <p:to>
                                        <p:strVal val="solid"/>
                                      </p:to>
                                    </p:set>
                                  </p:childTnLst>
                                </p:cTn>
                              </p:par>
                              <p:par>
                                <p:cTn id="78" presetID="10" presetClass="exit" presetSubtype="0" fill="hold" grpId="1" nodeType="withEffect">
                                  <p:stCondLst>
                                    <p:cond delay="0"/>
                                  </p:stCondLst>
                                  <p:childTnLst>
                                    <p:animEffect transition="out" filter="fade">
                                      <p:cBhvr>
                                        <p:cTn id="79" dur="500"/>
                                        <p:tgtEl>
                                          <p:spTgt spid="131"/>
                                        </p:tgtEl>
                                      </p:cBhvr>
                                    </p:animEffect>
                                    <p:set>
                                      <p:cBhvr>
                                        <p:cTn id="80" dur="1" fill="hold">
                                          <p:stCondLst>
                                            <p:cond delay="499"/>
                                          </p:stCondLst>
                                        </p:cTn>
                                        <p:tgtEl>
                                          <p:spTgt spid="13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4" presetClass="emph" presetSubtype="0" fill="hold" grpId="0" nodeType="clickEffect">
                                  <p:stCondLst>
                                    <p:cond delay="0"/>
                                  </p:stCondLst>
                                  <p:childTnLst>
                                    <p:animClr clrSpc="hsl" dir="cw">
                                      <p:cBhvr override="childStyle">
                                        <p:cTn id="84" dur="500" fill="hold"/>
                                        <p:tgtEl>
                                          <p:spTgt spid="105"/>
                                        </p:tgtEl>
                                        <p:attrNameLst>
                                          <p:attrName>style.color</p:attrName>
                                        </p:attrNameLst>
                                      </p:cBhvr>
                                      <p:by>
                                        <p:hsl h="0" s="-12549" l="-25098"/>
                                      </p:by>
                                    </p:animClr>
                                    <p:animClr clrSpc="hsl" dir="cw">
                                      <p:cBhvr>
                                        <p:cTn id="85" dur="500" fill="hold"/>
                                        <p:tgtEl>
                                          <p:spTgt spid="105"/>
                                        </p:tgtEl>
                                        <p:attrNameLst>
                                          <p:attrName>fillcolor</p:attrName>
                                        </p:attrNameLst>
                                      </p:cBhvr>
                                      <p:by>
                                        <p:hsl h="0" s="-12549" l="-25098"/>
                                      </p:by>
                                    </p:animClr>
                                    <p:animClr clrSpc="hsl" dir="cw">
                                      <p:cBhvr>
                                        <p:cTn id="86" dur="500" fill="hold"/>
                                        <p:tgtEl>
                                          <p:spTgt spid="105"/>
                                        </p:tgtEl>
                                        <p:attrNameLst>
                                          <p:attrName>stroke.color</p:attrName>
                                        </p:attrNameLst>
                                      </p:cBhvr>
                                      <p:by>
                                        <p:hsl h="0" s="-12549" l="-25098"/>
                                      </p:by>
                                    </p:animClr>
                                    <p:set>
                                      <p:cBhvr>
                                        <p:cTn id="87" dur="500" fill="hold"/>
                                        <p:tgtEl>
                                          <p:spTgt spid="105"/>
                                        </p:tgtEl>
                                        <p:attrNameLst>
                                          <p:attrName>fill.type</p:attrName>
                                        </p:attrNameLst>
                                      </p:cBhvr>
                                      <p:to>
                                        <p:strVal val="solid"/>
                                      </p:to>
                                    </p:set>
                                  </p:childTnLst>
                                </p:cTn>
                              </p:par>
                              <p:par>
                                <p:cTn id="88" presetID="24" presetClass="emph" presetSubtype="0" fill="hold" grpId="0" nodeType="withEffect">
                                  <p:stCondLst>
                                    <p:cond delay="0"/>
                                  </p:stCondLst>
                                  <p:childTnLst>
                                    <p:animClr clrSpc="hsl" dir="cw">
                                      <p:cBhvr override="childStyle">
                                        <p:cTn id="89" dur="500" fill="hold"/>
                                        <p:tgtEl>
                                          <p:spTgt spid="106"/>
                                        </p:tgtEl>
                                        <p:attrNameLst>
                                          <p:attrName>style.color</p:attrName>
                                        </p:attrNameLst>
                                      </p:cBhvr>
                                      <p:by>
                                        <p:hsl h="0" s="-12549" l="-25098"/>
                                      </p:by>
                                    </p:animClr>
                                    <p:animClr clrSpc="hsl" dir="cw">
                                      <p:cBhvr>
                                        <p:cTn id="90" dur="500" fill="hold"/>
                                        <p:tgtEl>
                                          <p:spTgt spid="106"/>
                                        </p:tgtEl>
                                        <p:attrNameLst>
                                          <p:attrName>fillcolor</p:attrName>
                                        </p:attrNameLst>
                                      </p:cBhvr>
                                      <p:by>
                                        <p:hsl h="0" s="-12549" l="-25098"/>
                                      </p:by>
                                    </p:animClr>
                                    <p:animClr clrSpc="hsl" dir="cw">
                                      <p:cBhvr>
                                        <p:cTn id="91" dur="500" fill="hold"/>
                                        <p:tgtEl>
                                          <p:spTgt spid="106"/>
                                        </p:tgtEl>
                                        <p:attrNameLst>
                                          <p:attrName>stroke.color</p:attrName>
                                        </p:attrNameLst>
                                      </p:cBhvr>
                                      <p:by>
                                        <p:hsl h="0" s="-12549" l="-25098"/>
                                      </p:by>
                                    </p:animClr>
                                    <p:set>
                                      <p:cBhvr>
                                        <p:cTn id="92" dur="500" fill="hold"/>
                                        <p:tgtEl>
                                          <p:spTgt spid="106"/>
                                        </p:tgtEl>
                                        <p:attrNameLst>
                                          <p:attrName>fill.type</p:attrName>
                                        </p:attrNameLst>
                                      </p:cBhvr>
                                      <p:to>
                                        <p:strVal val="solid"/>
                                      </p:to>
                                    </p:set>
                                  </p:childTnLst>
                                </p:cTn>
                              </p:par>
                              <p:par>
                                <p:cTn id="93" presetID="24" presetClass="emph" presetSubtype="0" fill="hold" grpId="0" nodeType="withEffect">
                                  <p:stCondLst>
                                    <p:cond delay="0"/>
                                  </p:stCondLst>
                                  <p:childTnLst>
                                    <p:animClr clrSpc="hsl" dir="cw">
                                      <p:cBhvr override="childStyle">
                                        <p:cTn id="94" dur="500" fill="hold"/>
                                        <p:tgtEl>
                                          <p:spTgt spid="107"/>
                                        </p:tgtEl>
                                        <p:attrNameLst>
                                          <p:attrName>style.color</p:attrName>
                                        </p:attrNameLst>
                                      </p:cBhvr>
                                      <p:by>
                                        <p:hsl h="0" s="-12549" l="-25098"/>
                                      </p:by>
                                    </p:animClr>
                                    <p:animClr clrSpc="hsl" dir="cw">
                                      <p:cBhvr>
                                        <p:cTn id="95" dur="500" fill="hold"/>
                                        <p:tgtEl>
                                          <p:spTgt spid="107"/>
                                        </p:tgtEl>
                                        <p:attrNameLst>
                                          <p:attrName>fillcolor</p:attrName>
                                        </p:attrNameLst>
                                      </p:cBhvr>
                                      <p:by>
                                        <p:hsl h="0" s="-12549" l="-25098"/>
                                      </p:by>
                                    </p:animClr>
                                    <p:animClr clrSpc="hsl" dir="cw">
                                      <p:cBhvr>
                                        <p:cTn id="96" dur="500" fill="hold"/>
                                        <p:tgtEl>
                                          <p:spTgt spid="107"/>
                                        </p:tgtEl>
                                        <p:attrNameLst>
                                          <p:attrName>stroke.color</p:attrName>
                                        </p:attrNameLst>
                                      </p:cBhvr>
                                      <p:by>
                                        <p:hsl h="0" s="-12549" l="-25098"/>
                                      </p:by>
                                    </p:animClr>
                                    <p:set>
                                      <p:cBhvr>
                                        <p:cTn id="97" dur="500" fill="hold"/>
                                        <p:tgtEl>
                                          <p:spTgt spid="107"/>
                                        </p:tgtEl>
                                        <p:attrNameLst>
                                          <p:attrName>fill.type</p:attrName>
                                        </p:attrNameLst>
                                      </p:cBhvr>
                                      <p:to>
                                        <p:strVal val="solid"/>
                                      </p:to>
                                    </p:set>
                                  </p:childTnLst>
                                </p:cTn>
                              </p:par>
                              <p:par>
                                <p:cTn id="98" presetID="1" presetClass="entr" presetSubtype="0" fill="hold" grpId="0" nodeType="withEffect">
                                  <p:stCondLst>
                                    <p:cond delay="0"/>
                                  </p:stCondLst>
                                  <p:childTnLst>
                                    <p:set>
                                      <p:cBhvr>
                                        <p:cTn id="99" dur="1" fill="hold">
                                          <p:stCondLst>
                                            <p:cond delay="0"/>
                                          </p:stCondLst>
                                        </p:cTn>
                                        <p:tgtEl>
                                          <p:spTgt spid="132"/>
                                        </p:tgtEl>
                                        <p:attrNameLst>
                                          <p:attrName>style.visibility</p:attrName>
                                        </p:attrNameLst>
                                      </p:cBhvr>
                                      <p:to>
                                        <p:strVal val="visible"/>
                                      </p:to>
                                    </p:set>
                                  </p:childTnLst>
                                </p:cTn>
                              </p:par>
                              <p:par>
                                <p:cTn id="100" presetID="10" presetClass="exit" presetSubtype="0" fill="hold" grpId="1" nodeType="withEffect">
                                  <p:stCondLst>
                                    <p:cond delay="0"/>
                                  </p:stCondLst>
                                  <p:childTnLst>
                                    <p:animEffect transition="out" filter="fade">
                                      <p:cBhvr>
                                        <p:cTn id="101" dur="500"/>
                                        <p:tgtEl>
                                          <p:spTgt spid="133"/>
                                        </p:tgtEl>
                                      </p:cBhvr>
                                    </p:animEffect>
                                    <p:set>
                                      <p:cBhvr>
                                        <p:cTn id="102" dur="1" fill="hold">
                                          <p:stCondLst>
                                            <p:cond delay="499"/>
                                          </p:stCondLst>
                                        </p:cTn>
                                        <p:tgtEl>
                                          <p:spTgt spid="13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4"/>
                                        </p:tgtEl>
                                        <p:attrNameLst>
                                          <p:attrName>style.visibility</p:attrName>
                                        </p:attrNameLst>
                                      </p:cBhvr>
                                      <p:to>
                                        <p:strVal val="visible"/>
                                      </p:to>
                                    </p:set>
                                  </p:childTnLst>
                                </p:cTn>
                              </p:par>
                              <p:par>
                                <p:cTn id="107" presetID="24" presetClass="emph" presetSubtype="0" fill="hold" grpId="0" nodeType="withEffect">
                                  <p:stCondLst>
                                    <p:cond delay="0"/>
                                  </p:stCondLst>
                                  <p:childTnLst>
                                    <p:animClr clrSpc="hsl" dir="cw">
                                      <p:cBhvr override="childStyle">
                                        <p:cTn id="108" dur="500" fill="hold"/>
                                        <p:tgtEl>
                                          <p:spTgt spid="89"/>
                                        </p:tgtEl>
                                        <p:attrNameLst>
                                          <p:attrName>style.color</p:attrName>
                                        </p:attrNameLst>
                                      </p:cBhvr>
                                      <p:by>
                                        <p:hsl h="0" s="-12549" l="-25098"/>
                                      </p:by>
                                    </p:animClr>
                                    <p:animClr clrSpc="hsl" dir="cw">
                                      <p:cBhvr>
                                        <p:cTn id="109" dur="500" fill="hold"/>
                                        <p:tgtEl>
                                          <p:spTgt spid="89"/>
                                        </p:tgtEl>
                                        <p:attrNameLst>
                                          <p:attrName>fillcolor</p:attrName>
                                        </p:attrNameLst>
                                      </p:cBhvr>
                                      <p:by>
                                        <p:hsl h="0" s="-12549" l="-25098"/>
                                      </p:by>
                                    </p:animClr>
                                    <p:animClr clrSpc="hsl" dir="cw">
                                      <p:cBhvr>
                                        <p:cTn id="110" dur="500" fill="hold"/>
                                        <p:tgtEl>
                                          <p:spTgt spid="89"/>
                                        </p:tgtEl>
                                        <p:attrNameLst>
                                          <p:attrName>stroke.color</p:attrName>
                                        </p:attrNameLst>
                                      </p:cBhvr>
                                      <p:by>
                                        <p:hsl h="0" s="-12549" l="-25098"/>
                                      </p:by>
                                    </p:animClr>
                                    <p:set>
                                      <p:cBhvr>
                                        <p:cTn id="111" dur="500" fill="hold"/>
                                        <p:tgtEl>
                                          <p:spTgt spid="89"/>
                                        </p:tgtEl>
                                        <p:attrNameLst>
                                          <p:attrName>fill.type</p:attrName>
                                        </p:attrNameLst>
                                      </p:cBhvr>
                                      <p:to>
                                        <p:strVal val="solid"/>
                                      </p:to>
                                    </p:set>
                                  </p:childTnLst>
                                </p:cTn>
                              </p:par>
                              <p:par>
                                <p:cTn id="112" presetID="10" presetClass="exit" presetSubtype="0" fill="hold" grpId="1" nodeType="withEffect">
                                  <p:stCondLst>
                                    <p:cond delay="0"/>
                                  </p:stCondLst>
                                  <p:childTnLst>
                                    <p:animEffect transition="out" filter="fade">
                                      <p:cBhvr>
                                        <p:cTn id="113" dur="500"/>
                                        <p:tgtEl>
                                          <p:spTgt spid="132"/>
                                        </p:tgtEl>
                                      </p:cBhvr>
                                    </p:animEffect>
                                    <p:set>
                                      <p:cBhvr>
                                        <p:cTn id="114" dur="1" fill="hold">
                                          <p:stCondLst>
                                            <p:cond delay="499"/>
                                          </p:stCondLst>
                                        </p:cTn>
                                        <p:tgtEl>
                                          <p:spTgt spid="132"/>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2" fill="hold" nodeType="clickEffect">
                                  <p:stCondLst>
                                    <p:cond delay="0"/>
                                  </p:stCondLst>
                                  <p:childTnLst>
                                    <p:animClr clrSpc="rgb" dir="cw">
                                      <p:cBhvr>
                                        <p:cTn id="118" dur="2000" fill="hold"/>
                                        <p:tgtEl>
                                          <p:spTgt spid="105"/>
                                        </p:tgtEl>
                                        <p:attrNameLst>
                                          <p:attrName>fillcolor</p:attrName>
                                        </p:attrNameLst>
                                      </p:cBhvr>
                                      <p:to>
                                        <a:srgbClr val="03F3D6"/>
                                      </p:to>
                                    </p:animClr>
                                    <p:set>
                                      <p:cBhvr>
                                        <p:cTn id="119" dur="2000" fill="hold"/>
                                        <p:tgtEl>
                                          <p:spTgt spid="105"/>
                                        </p:tgtEl>
                                        <p:attrNameLst>
                                          <p:attrName>fill.type</p:attrName>
                                        </p:attrNameLst>
                                      </p:cBhvr>
                                      <p:to>
                                        <p:strVal val="solid"/>
                                      </p:to>
                                    </p:set>
                                    <p:set>
                                      <p:cBhvr>
                                        <p:cTn id="120" dur="2000" fill="hold"/>
                                        <p:tgtEl>
                                          <p:spTgt spid="105"/>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2000" fill="hold"/>
                                        <p:tgtEl>
                                          <p:spTgt spid="89"/>
                                        </p:tgtEl>
                                        <p:attrNameLst>
                                          <p:attrName>fillcolor</p:attrName>
                                        </p:attrNameLst>
                                      </p:cBhvr>
                                      <p:to>
                                        <a:srgbClr val="03F3D6"/>
                                      </p:to>
                                    </p:animClr>
                                    <p:set>
                                      <p:cBhvr>
                                        <p:cTn id="123" dur="2000" fill="hold"/>
                                        <p:tgtEl>
                                          <p:spTgt spid="89"/>
                                        </p:tgtEl>
                                        <p:attrNameLst>
                                          <p:attrName>fill.type</p:attrName>
                                        </p:attrNameLst>
                                      </p:cBhvr>
                                      <p:to>
                                        <p:strVal val="solid"/>
                                      </p:to>
                                    </p:set>
                                    <p:set>
                                      <p:cBhvr>
                                        <p:cTn id="124" dur="2000" fill="hold"/>
                                        <p:tgtEl>
                                          <p:spTgt spid="89"/>
                                        </p:tgtEl>
                                        <p:attrNameLst>
                                          <p:attrName>fill.on</p:attrName>
                                        </p:attrNameLst>
                                      </p:cBhvr>
                                      <p:to>
                                        <p:strVal val="true"/>
                                      </p:to>
                                    </p:set>
                                  </p:childTnLst>
                                </p:cTn>
                              </p:par>
                              <p:par>
                                <p:cTn id="125" presetID="10" presetClass="exit" presetSubtype="0" fill="hold" grpId="1" nodeType="withEffect">
                                  <p:stCondLst>
                                    <p:cond delay="0"/>
                                  </p:stCondLst>
                                  <p:childTnLst>
                                    <p:animEffect transition="out" filter="fade">
                                      <p:cBhvr>
                                        <p:cTn id="126" dur="500"/>
                                        <p:tgtEl>
                                          <p:spTgt spid="134"/>
                                        </p:tgtEl>
                                      </p:cBhvr>
                                    </p:animEffect>
                                    <p:set>
                                      <p:cBhvr>
                                        <p:cTn id="127" dur="1" fill="hold">
                                          <p:stCondLst>
                                            <p:cond delay="499"/>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2" grpId="0" animBg="1"/>
      <p:bldP spid="113" grpId="0" animBg="1"/>
      <p:bldP spid="110" grpId="0" animBg="1"/>
      <p:bldP spid="111" grpId="0" animBg="1"/>
      <p:bldP spid="105" grpId="0" animBg="1"/>
      <p:bldP spid="106" grpId="0" animBg="1"/>
      <p:bldP spid="107" grpId="0" animBg="1"/>
      <p:bldP spid="93" grpId="0" animBg="1"/>
      <p:bldP spid="94" grpId="0" animBg="1"/>
      <p:bldP spid="89" grpId="0" animBg="1"/>
      <p:bldP spid="4" grpId="0" animBg="1"/>
      <p:bldP spid="4"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b="1" dirty="0" smtClean="0"/>
              <a:t>2.4  </a:t>
            </a:r>
            <a:r>
              <a:rPr lang="zh-CN" altLang="zh-CN" b="1" dirty="0" smtClean="0"/>
              <a:t>单片机</a:t>
            </a:r>
            <a:r>
              <a:rPr lang="zh-CN" altLang="zh-CN" b="1" dirty="0"/>
              <a:t>的</a:t>
            </a:r>
            <a:r>
              <a:rPr lang="zh-CN" altLang="zh-CN" b="1" dirty="0" smtClean="0"/>
              <a:t>存储器</a:t>
            </a:r>
            <a:r>
              <a:rPr lang="en-US" altLang="zh-CN" b="1" dirty="0" smtClean="0"/>
              <a:t>—</a:t>
            </a:r>
            <a:r>
              <a:rPr lang="zh-CN" altLang="en-US" sz="2700" b="1" dirty="0" smtClean="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515989" y="1042365"/>
            <a:ext cx="4112023" cy="400110"/>
          </a:xfrm>
          <a:prstGeom prst="rect">
            <a:avLst/>
          </a:prstGeom>
        </p:spPr>
        <p:txBody>
          <a:bodyPr wrap="none">
            <a:spAutoFit/>
          </a:bodyPr>
          <a:lstStyle/>
          <a:p>
            <a:r>
              <a:rPr lang="zh-CN" altLang="zh-CN" sz="2000" b="1" dirty="0">
                <a:latin typeface="华文楷体" panose="02010600040101010101" pitchFamily="2" charset="-122"/>
                <a:ea typeface="华文楷体" panose="02010600040101010101" pitchFamily="2" charset="-122"/>
              </a:rPr>
              <a:t>片内数据</a:t>
            </a:r>
            <a:r>
              <a:rPr lang="zh-CN" altLang="zh-CN" sz="2000" b="1" dirty="0" smtClean="0">
                <a:latin typeface="华文楷体" panose="02010600040101010101" pitchFamily="2" charset="-122"/>
                <a:ea typeface="华文楷体" panose="02010600040101010101" pitchFamily="2" charset="-122"/>
              </a:rPr>
              <a:t>存储器</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特殊功能寄存器区</a:t>
            </a:r>
            <a:endParaRPr lang="zh-CN" altLang="en-US" sz="2000" b="1" dirty="0">
              <a:latin typeface="华文楷体" panose="02010600040101010101" pitchFamily="2" charset="-122"/>
              <a:ea typeface="华文楷体" panose="02010600040101010101" pitchFamily="2" charset="-122"/>
            </a:endParaRP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圆角矩形 29"/>
          <p:cNvSpPr/>
          <p:nvPr/>
        </p:nvSpPr>
        <p:spPr>
          <a:xfrm>
            <a:off x="971600" y="1442475"/>
            <a:ext cx="6624736" cy="8412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b="1" dirty="0" smtClean="0">
                <a:latin typeface="华文楷体" panose="02010600040101010101" pitchFamily="2" charset="-122"/>
                <a:ea typeface="华文楷体" panose="02010600040101010101" pitchFamily="2" charset="-122"/>
              </a:rPr>
              <a:t>(2)</a:t>
            </a:r>
            <a:r>
              <a:rPr lang="zh-CN" altLang="zh-CN" b="1" dirty="0">
                <a:latin typeface="华文楷体" panose="02010600040101010101" pitchFamily="2" charset="-122"/>
                <a:ea typeface="华文楷体" panose="02010600040101010101" pitchFamily="2" charset="-122"/>
              </a:rPr>
              <a:t>与端口相关的</a:t>
            </a:r>
            <a:r>
              <a:rPr lang="en-US" altLang="zh-CN" b="1" dirty="0">
                <a:latin typeface="华文楷体" panose="02010600040101010101" pitchFamily="2" charset="-122"/>
                <a:ea typeface="华文楷体" panose="02010600040101010101" pitchFamily="2" charset="-122"/>
              </a:rPr>
              <a:t>SFR</a:t>
            </a:r>
            <a:r>
              <a:rPr lang="zh-CN" alt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7</a:t>
            </a:r>
            <a:r>
              <a:rPr lang="zh-CN" altLang="zh-CN" b="1" dirty="0">
                <a:latin typeface="华文楷体" panose="02010600040101010101" pitchFamily="2" charset="-122"/>
                <a:ea typeface="华文楷体" panose="02010600040101010101" pitchFamily="2" charset="-122"/>
              </a:rPr>
              <a:t>个</a:t>
            </a:r>
            <a:r>
              <a:rPr lang="zh-CN" altLang="zh-CN" b="1" dirty="0" smtClean="0">
                <a:latin typeface="华文楷体" panose="02010600040101010101" pitchFamily="2" charset="-122"/>
                <a:ea typeface="华文楷体" panose="02010600040101010101" pitchFamily="2" charset="-122"/>
              </a:rPr>
              <a:t>）</a:t>
            </a:r>
          </a:p>
          <a:p>
            <a:pPr marL="285750" indent="-285750">
              <a:buFont typeface="Arial" panose="020B0604020202020204" pitchFamily="34" charset="0"/>
              <a:buChar char="•"/>
            </a:pPr>
            <a:r>
              <a:rPr lang="zh-CN" altLang="en-US" sz="1400" b="1" dirty="0" smtClean="0">
                <a:latin typeface="华文楷体" panose="02010600040101010101" pitchFamily="2" charset="-122"/>
                <a:ea typeface="华文楷体" panose="02010600040101010101" pitchFamily="2" charset="-122"/>
              </a:rPr>
              <a:t>并行口（</a:t>
            </a:r>
            <a:r>
              <a:rPr lang="en-US" altLang="zh-CN" sz="1400" b="1" dirty="0" smtClean="0">
                <a:latin typeface="华文楷体" panose="02010600040101010101" pitchFamily="2" charset="-122"/>
                <a:ea typeface="华文楷体" panose="02010600040101010101" pitchFamily="2" charset="-122"/>
              </a:rPr>
              <a:t>4</a:t>
            </a:r>
            <a:r>
              <a:rPr lang="zh-CN" altLang="en-US" sz="1400" b="1" dirty="0" smtClean="0">
                <a:latin typeface="华文楷体" panose="02010600040101010101" pitchFamily="2" charset="-122"/>
                <a:ea typeface="华文楷体" panose="02010600040101010101" pitchFamily="2" charset="-122"/>
              </a:rPr>
              <a:t>个）</a:t>
            </a:r>
            <a:r>
              <a:rPr lang="en-US" altLang="zh-CN" sz="1400" b="1" dirty="0" smtClean="0">
                <a:latin typeface="华文楷体" panose="02010600040101010101" pitchFamily="2" charset="-122"/>
                <a:ea typeface="华文楷体" panose="02010600040101010101" pitchFamily="2" charset="-122"/>
              </a:rPr>
              <a:t>P0  P1  P2  P3</a:t>
            </a:r>
          </a:p>
          <a:p>
            <a:pPr marL="285750" indent="-285750">
              <a:buFont typeface="Arial" panose="020B0604020202020204" pitchFamily="34" charset="0"/>
              <a:buChar char="•"/>
            </a:pPr>
            <a:r>
              <a:rPr lang="zh-CN" altLang="en-US" sz="1400" b="1" dirty="0" smtClean="0">
                <a:latin typeface="华文楷体" panose="02010600040101010101" pitchFamily="2" charset="-122"/>
                <a:ea typeface="华文楷体" panose="02010600040101010101" pitchFamily="2" charset="-122"/>
              </a:rPr>
              <a:t>串行口（</a:t>
            </a:r>
            <a:r>
              <a:rPr lang="en-US" altLang="zh-CN" sz="1400" b="1" dirty="0" smtClean="0">
                <a:latin typeface="华文楷体" panose="02010600040101010101" pitchFamily="2" charset="-122"/>
                <a:ea typeface="华文楷体" panose="02010600040101010101" pitchFamily="2" charset="-122"/>
              </a:rPr>
              <a:t>3</a:t>
            </a:r>
            <a:r>
              <a:rPr lang="zh-CN" altLang="en-US" sz="1400" b="1" dirty="0" smtClean="0">
                <a:latin typeface="华文楷体" panose="02010600040101010101" pitchFamily="2" charset="-122"/>
                <a:ea typeface="华文楷体" panose="02010600040101010101" pitchFamily="2" charset="-122"/>
              </a:rPr>
              <a:t>个）</a:t>
            </a:r>
            <a:r>
              <a:rPr lang="en-US" altLang="zh-CN" sz="1400" b="1" dirty="0" smtClean="0">
                <a:latin typeface="华文楷体" panose="02010600040101010101" pitchFamily="2" charset="-122"/>
                <a:ea typeface="华文楷体" panose="02010600040101010101" pitchFamily="2" charset="-122"/>
              </a:rPr>
              <a:t>SBUF  PCON  SCON</a:t>
            </a:r>
            <a:endParaRPr lang="zh-CN" altLang="zh-CN" sz="1400" b="1" dirty="0">
              <a:latin typeface="华文楷体" panose="02010600040101010101" pitchFamily="2" charset="-122"/>
              <a:ea typeface="华文楷体" panose="02010600040101010101" pitchFamily="2" charset="-122"/>
            </a:endParaRPr>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表格 10"/>
          <p:cNvGraphicFramePr>
            <a:graphicFrameLocks noGrp="1"/>
          </p:cNvGraphicFramePr>
          <p:nvPr>
            <p:extLst>
              <p:ext uri="{D42A27DB-BD31-4B8C-83A1-F6EECF244321}">
                <p14:modId xmlns:p14="http://schemas.microsoft.com/office/powerpoint/2010/main" val="2382054728"/>
              </p:ext>
            </p:extLst>
          </p:nvPr>
        </p:nvGraphicFramePr>
        <p:xfrm>
          <a:off x="1259632" y="2499742"/>
          <a:ext cx="6198931" cy="2377440"/>
        </p:xfrm>
        <a:graphic>
          <a:graphicData uri="http://schemas.openxmlformats.org/drawingml/2006/table">
            <a:tbl>
              <a:tblPr firstRow="1" firstCol="1" bandRow="1">
                <a:tableStyleId>{F5AB1C69-6EDB-4FF4-983F-18BD219EF322}</a:tableStyleId>
              </a:tblPr>
              <a:tblGrid>
                <a:gridCol w="914274"/>
                <a:gridCol w="564432"/>
                <a:gridCol w="564432"/>
                <a:gridCol w="565188"/>
                <a:gridCol w="565188"/>
                <a:gridCol w="564432"/>
                <a:gridCol w="564432"/>
                <a:gridCol w="565188"/>
                <a:gridCol w="565188"/>
                <a:gridCol w="766177"/>
              </a:tblGrid>
              <a:tr h="0">
                <a:tc>
                  <a:txBody>
                    <a:bodyPr/>
                    <a:lstStyle/>
                    <a:p>
                      <a:pPr algn="ctr">
                        <a:spcAft>
                          <a:spcPts val="0"/>
                        </a:spcAft>
                      </a:pPr>
                      <a:r>
                        <a:rPr lang="zh-CN" sz="1200" kern="100" dirty="0">
                          <a:effectLst/>
                        </a:rPr>
                        <a:t>寄存器符号</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D7</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D6</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D5</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D4</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D3</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D2</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D1</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D0</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字节地址</a:t>
                      </a:r>
                      <a:endParaRPr lang="zh-CN" sz="1600" kern="100">
                        <a:effectLst/>
                        <a:latin typeface="Calibri"/>
                        <a:ea typeface="宋体"/>
                        <a:cs typeface="Times New Roman"/>
                      </a:endParaRPr>
                    </a:p>
                  </a:txBody>
                  <a:tcPr marL="68580" marR="68580" marT="0" marB="0" anchor="ctr"/>
                </a:tc>
              </a:tr>
              <a:tr h="0">
                <a:tc rowSpan="2">
                  <a:txBody>
                    <a:bodyPr/>
                    <a:lstStyle/>
                    <a:p>
                      <a:pPr algn="ctr">
                        <a:spcAft>
                          <a:spcPts val="0"/>
                        </a:spcAft>
                      </a:pPr>
                      <a:r>
                        <a:rPr lang="en-US" sz="1200" kern="100" dirty="0">
                          <a:effectLst/>
                        </a:rPr>
                        <a:t>P3</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B7H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B6H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B5H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B4H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B3H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B2H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B1H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B0H</a:t>
                      </a:r>
                      <a:endParaRPr lang="zh-CN" sz="1600" kern="100">
                        <a:effectLst/>
                        <a:latin typeface="Calibri"/>
                        <a:ea typeface="宋体"/>
                        <a:cs typeface="Times New Roman"/>
                      </a:endParaRPr>
                    </a:p>
                  </a:txBody>
                  <a:tcPr marL="68580" marR="68580" marT="0" marB="0" anchor="ctr"/>
                </a:tc>
                <a:tc rowSpan="2">
                  <a:txBody>
                    <a:bodyPr/>
                    <a:lstStyle/>
                    <a:p>
                      <a:pPr algn="ctr">
                        <a:spcAft>
                          <a:spcPts val="0"/>
                        </a:spcAft>
                      </a:pPr>
                      <a:r>
                        <a:rPr lang="en-US" sz="1200" kern="100">
                          <a:effectLst/>
                        </a:rPr>
                        <a:t>B0H</a:t>
                      </a:r>
                      <a:endParaRPr lang="zh-CN" sz="1600" kern="100">
                        <a:effectLst/>
                        <a:latin typeface="Calibri"/>
                        <a:ea typeface="宋体"/>
                        <a:cs typeface="Times New Roman"/>
                      </a:endParaRPr>
                    </a:p>
                  </a:txBody>
                  <a:tcPr marL="68580" marR="68580" marT="0" marB="0" anchor="ctr"/>
                </a:tc>
              </a:tr>
              <a:tr h="0">
                <a:tc vMerge="1">
                  <a:txBody>
                    <a:bodyPr/>
                    <a:lstStyle/>
                    <a:p>
                      <a:endParaRPr lang="zh-CN" altLang="en-US"/>
                    </a:p>
                  </a:txBody>
                  <a:tcPr/>
                </a:tc>
                <a:tc>
                  <a:txBody>
                    <a:bodyPr/>
                    <a:lstStyle/>
                    <a:p>
                      <a:pPr algn="ctr">
                        <a:spcAft>
                          <a:spcPts val="0"/>
                        </a:spcAft>
                      </a:pPr>
                      <a:r>
                        <a:rPr lang="en-US" sz="1200" kern="100" dirty="0">
                          <a:effectLst/>
                        </a:rPr>
                        <a:t>P3.7</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P3.6</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P3.5</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P3.4</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P3.3</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P3.2</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P3.1</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P3.0</a:t>
                      </a:r>
                      <a:endParaRPr lang="zh-CN" sz="1600" kern="100">
                        <a:effectLst/>
                        <a:latin typeface="Calibri"/>
                        <a:ea typeface="宋体"/>
                        <a:cs typeface="Times New Roman"/>
                      </a:endParaRPr>
                    </a:p>
                  </a:txBody>
                  <a:tcPr marL="68580" marR="68580" marT="0" marB="0" anchor="ctr"/>
                </a:tc>
                <a:tc vMerge="1">
                  <a:txBody>
                    <a:bodyPr/>
                    <a:lstStyle/>
                    <a:p>
                      <a:endParaRPr lang="zh-CN" altLang="en-US"/>
                    </a:p>
                  </a:txBody>
                  <a:tcPr/>
                </a:tc>
              </a:tr>
              <a:tr h="0">
                <a:tc rowSpan="2">
                  <a:txBody>
                    <a:bodyPr/>
                    <a:lstStyle/>
                    <a:p>
                      <a:pPr algn="ctr">
                        <a:spcAft>
                          <a:spcPts val="0"/>
                        </a:spcAft>
                      </a:pPr>
                      <a:r>
                        <a:rPr lang="en-US" sz="1200" kern="100">
                          <a:effectLst/>
                        </a:rPr>
                        <a:t>P2</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A7H</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A6H</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A5H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A4H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A3H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A2H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A1H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A0H</a:t>
                      </a:r>
                      <a:endParaRPr lang="zh-CN" sz="1600" kern="100">
                        <a:effectLst/>
                        <a:latin typeface="Calibri"/>
                        <a:ea typeface="宋体"/>
                        <a:cs typeface="Times New Roman"/>
                      </a:endParaRPr>
                    </a:p>
                  </a:txBody>
                  <a:tcPr marL="68580" marR="68580" marT="0" marB="0" anchor="ctr"/>
                </a:tc>
                <a:tc rowSpan="2">
                  <a:txBody>
                    <a:bodyPr/>
                    <a:lstStyle/>
                    <a:p>
                      <a:pPr algn="ctr">
                        <a:spcAft>
                          <a:spcPts val="0"/>
                        </a:spcAft>
                      </a:pPr>
                      <a:r>
                        <a:rPr lang="en-US" sz="1200" kern="100">
                          <a:effectLst/>
                        </a:rPr>
                        <a:t>A0H</a:t>
                      </a:r>
                      <a:endParaRPr lang="zh-CN" sz="1600" kern="100">
                        <a:effectLst/>
                        <a:latin typeface="Calibri"/>
                        <a:ea typeface="宋体"/>
                        <a:cs typeface="Times New Roman"/>
                      </a:endParaRPr>
                    </a:p>
                  </a:txBody>
                  <a:tcPr marL="68580" marR="68580" marT="0" marB="0" anchor="ctr"/>
                </a:tc>
              </a:tr>
              <a:tr h="0">
                <a:tc vMerge="1">
                  <a:txBody>
                    <a:bodyPr/>
                    <a:lstStyle/>
                    <a:p>
                      <a:endParaRPr lang="zh-CN" altLang="en-US"/>
                    </a:p>
                  </a:txBody>
                  <a:tcPr/>
                </a:tc>
                <a:tc>
                  <a:txBody>
                    <a:bodyPr/>
                    <a:lstStyle/>
                    <a:p>
                      <a:pPr algn="ctr">
                        <a:spcAft>
                          <a:spcPts val="0"/>
                        </a:spcAft>
                      </a:pPr>
                      <a:r>
                        <a:rPr lang="en-US" sz="1200" kern="100">
                          <a:effectLst/>
                        </a:rPr>
                        <a:t>P2.7</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P2.6</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P2.5</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P2.4</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P2.3</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P2.2</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P2.1</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P2.0</a:t>
                      </a:r>
                      <a:endParaRPr lang="zh-CN" sz="1600" kern="100">
                        <a:effectLst/>
                        <a:latin typeface="Calibri"/>
                        <a:ea typeface="宋体"/>
                        <a:cs typeface="Times New Roman"/>
                      </a:endParaRPr>
                    </a:p>
                  </a:txBody>
                  <a:tcPr marL="68580" marR="68580" marT="0" marB="0" anchor="ctr"/>
                </a:tc>
                <a:tc vMerge="1">
                  <a:txBody>
                    <a:bodyPr/>
                    <a:lstStyle/>
                    <a:p>
                      <a:endParaRPr lang="zh-CN" altLang="en-US"/>
                    </a:p>
                  </a:txBody>
                  <a:tcPr/>
                </a:tc>
              </a:tr>
              <a:tr h="0">
                <a:tc rowSpan="2">
                  <a:txBody>
                    <a:bodyPr/>
                    <a:lstStyle/>
                    <a:p>
                      <a:pPr algn="ctr">
                        <a:spcAft>
                          <a:spcPts val="0"/>
                        </a:spcAft>
                      </a:pPr>
                      <a:r>
                        <a:rPr lang="en-US" sz="1200" kern="100">
                          <a:effectLst/>
                        </a:rPr>
                        <a:t>P1</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97H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96H</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95H</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94H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93H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92H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91H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90H</a:t>
                      </a:r>
                      <a:endParaRPr lang="zh-CN" sz="1600" kern="100">
                        <a:effectLst/>
                        <a:latin typeface="Calibri"/>
                        <a:ea typeface="宋体"/>
                        <a:cs typeface="Times New Roman"/>
                      </a:endParaRPr>
                    </a:p>
                  </a:txBody>
                  <a:tcPr marL="68580" marR="68580" marT="0" marB="0" anchor="ctr"/>
                </a:tc>
                <a:tc rowSpan="2">
                  <a:txBody>
                    <a:bodyPr/>
                    <a:lstStyle/>
                    <a:p>
                      <a:pPr algn="ctr">
                        <a:spcAft>
                          <a:spcPts val="0"/>
                        </a:spcAft>
                      </a:pPr>
                      <a:r>
                        <a:rPr lang="en-US" sz="1200" kern="100">
                          <a:effectLst/>
                        </a:rPr>
                        <a:t>90H</a:t>
                      </a:r>
                      <a:endParaRPr lang="zh-CN" sz="1600" kern="100">
                        <a:effectLst/>
                        <a:latin typeface="Calibri"/>
                        <a:ea typeface="宋体"/>
                        <a:cs typeface="Times New Roman"/>
                      </a:endParaRPr>
                    </a:p>
                  </a:txBody>
                  <a:tcPr marL="68580" marR="68580" marT="0" marB="0" anchor="ctr"/>
                </a:tc>
              </a:tr>
              <a:tr h="0">
                <a:tc vMerge="1">
                  <a:txBody>
                    <a:bodyPr/>
                    <a:lstStyle/>
                    <a:p>
                      <a:endParaRPr lang="zh-CN" altLang="en-US"/>
                    </a:p>
                  </a:txBody>
                  <a:tcPr/>
                </a:tc>
                <a:tc>
                  <a:txBody>
                    <a:bodyPr/>
                    <a:lstStyle/>
                    <a:p>
                      <a:pPr algn="ctr">
                        <a:spcAft>
                          <a:spcPts val="0"/>
                        </a:spcAft>
                      </a:pPr>
                      <a:r>
                        <a:rPr lang="en-US" sz="1200" kern="100">
                          <a:effectLst/>
                        </a:rPr>
                        <a:t>P1.7</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P1.6</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P1.5</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P1.4</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P1.3</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P1.2</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P1.1</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P1.0</a:t>
                      </a:r>
                      <a:endParaRPr lang="zh-CN" sz="1600" kern="100">
                        <a:effectLst/>
                        <a:latin typeface="Calibri"/>
                        <a:ea typeface="宋体"/>
                        <a:cs typeface="Times New Roman"/>
                      </a:endParaRPr>
                    </a:p>
                  </a:txBody>
                  <a:tcPr marL="68580" marR="68580" marT="0" marB="0" anchor="ctr"/>
                </a:tc>
                <a:tc vMerge="1">
                  <a:txBody>
                    <a:bodyPr/>
                    <a:lstStyle/>
                    <a:p>
                      <a:endParaRPr lang="zh-CN" altLang="en-US"/>
                    </a:p>
                  </a:txBody>
                  <a:tcPr/>
                </a:tc>
              </a:tr>
              <a:tr h="0">
                <a:tc rowSpan="2">
                  <a:txBody>
                    <a:bodyPr/>
                    <a:lstStyle/>
                    <a:p>
                      <a:pPr algn="ctr">
                        <a:spcAft>
                          <a:spcPts val="0"/>
                        </a:spcAft>
                      </a:pPr>
                      <a:r>
                        <a:rPr lang="en-US" sz="1200" kern="100">
                          <a:effectLst/>
                        </a:rPr>
                        <a:t>P0</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87H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86H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85H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84H</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83H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82H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81H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80H</a:t>
                      </a:r>
                      <a:endParaRPr lang="zh-CN" sz="1600" kern="100">
                        <a:effectLst/>
                        <a:latin typeface="Calibri"/>
                        <a:ea typeface="宋体"/>
                        <a:cs typeface="Times New Roman"/>
                      </a:endParaRPr>
                    </a:p>
                  </a:txBody>
                  <a:tcPr marL="68580" marR="68580" marT="0" marB="0" anchor="ctr"/>
                </a:tc>
                <a:tc rowSpan="2">
                  <a:txBody>
                    <a:bodyPr/>
                    <a:lstStyle/>
                    <a:p>
                      <a:pPr algn="ctr">
                        <a:spcAft>
                          <a:spcPts val="0"/>
                        </a:spcAft>
                      </a:pPr>
                      <a:r>
                        <a:rPr lang="en-US" sz="1200" kern="100">
                          <a:effectLst/>
                        </a:rPr>
                        <a:t>80H</a:t>
                      </a:r>
                      <a:endParaRPr lang="zh-CN" sz="1600" kern="100">
                        <a:effectLst/>
                        <a:latin typeface="Calibri"/>
                        <a:ea typeface="宋体"/>
                        <a:cs typeface="Times New Roman"/>
                      </a:endParaRPr>
                    </a:p>
                  </a:txBody>
                  <a:tcPr marL="68580" marR="68580" marT="0" marB="0" anchor="ctr"/>
                </a:tc>
              </a:tr>
              <a:tr h="0">
                <a:tc vMerge="1">
                  <a:txBody>
                    <a:bodyPr/>
                    <a:lstStyle/>
                    <a:p>
                      <a:endParaRPr lang="zh-CN" altLang="en-US"/>
                    </a:p>
                  </a:txBody>
                  <a:tcPr/>
                </a:tc>
                <a:tc>
                  <a:txBody>
                    <a:bodyPr/>
                    <a:lstStyle/>
                    <a:p>
                      <a:pPr algn="ctr">
                        <a:spcAft>
                          <a:spcPts val="0"/>
                        </a:spcAft>
                      </a:pPr>
                      <a:r>
                        <a:rPr lang="en-US" sz="1200" kern="100">
                          <a:effectLst/>
                        </a:rPr>
                        <a:t>P0.7</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P0.6</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P0.5</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P0.4</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P0.3</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P0.2</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P0.1</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P0.0</a:t>
                      </a:r>
                      <a:endParaRPr lang="zh-CN" sz="1600" kern="100">
                        <a:effectLst/>
                        <a:latin typeface="Calibri"/>
                        <a:ea typeface="宋体"/>
                        <a:cs typeface="Times New Roman"/>
                      </a:endParaRPr>
                    </a:p>
                  </a:txBody>
                  <a:tcPr marL="68580" marR="68580" marT="0" marB="0" anchor="ctr"/>
                </a:tc>
                <a:tc vMerge="1">
                  <a:txBody>
                    <a:bodyPr/>
                    <a:lstStyle/>
                    <a:p>
                      <a:endParaRPr lang="zh-CN" altLang="en-US"/>
                    </a:p>
                  </a:txBody>
                  <a:tcPr/>
                </a:tc>
              </a:tr>
              <a:tr h="0">
                <a:tc>
                  <a:txBody>
                    <a:bodyPr/>
                    <a:lstStyle/>
                    <a:p>
                      <a:pPr algn="ctr">
                        <a:spcAft>
                          <a:spcPts val="0"/>
                        </a:spcAft>
                      </a:pPr>
                      <a:r>
                        <a:rPr lang="en-US" sz="1200" kern="100" dirty="0">
                          <a:effectLst/>
                        </a:rPr>
                        <a:t>SBUF</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 </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99H</a:t>
                      </a:r>
                      <a:endParaRPr lang="zh-CN" sz="1600" kern="100">
                        <a:effectLst/>
                        <a:latin typeface="Calibri"/>
                        <a:ea typeface="宋体"/>
                        <a:cs typeface="Times New Roman"/>
                      </a:endParaRPr>
                    </a:p>
                  </a:txBody>
                  <a:tcPr marL="68580" marR="68580" marT="0" marB="0" anchor="ctr"/>
                </a:tc>
              </a:tr>
              <a:tr h="0">
                <a:tc rowSpan="2">
                  <a:txBody>
                    <a:bodyPr/>
                    <a:lstStyle/>
                    <a:p>
                      <a:pPr algn="ctr">
                        <a:spcAft>
                          <a:spcPts val="0"/>
                        </a:spcAft>
                      </a:pPr>
                      <a:r>
                        <a:rPr lang="en-US" sz="1200" kern="100" dirty="0">
                          <a:effectLst/>
                        </a:rPr>
                        <a:t>SCON</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9FH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9EH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9DH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9CH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9BH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9AH</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99H</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98H</a:t>
                      </a:r>
                      <a:endParaRPr lang="zh-CN" sz="1600" kern="100">
                        <a:effectLst/>
                        <a:latin typeface="Calibri"/>
                        <a:ea typeface="宋体"/>
                        <a:cs typeface="Times New Roman"/>
                      </a:endParaRPr>
                    </a:p>
                  </a:txBody>
                  <a:tcPr marL="68580" marR="68580" marT="0" marB="0" anchor="ctr"/>
                </a:tc>
                <a:tc rowSpan="2">
                  <a:txBody>
                    <a:bodyPr/>
                    <a:lstStyle/>
                    <a:p>
                      <a:pPr algn="ctr">
                        <a:spcAft>
                          <a:spcPts val="0"/>
                        </a:spcAft>
                      </a:pPr>
                      <a:r>
                        <a:rPr lang="en-US" sz="1200" kern="100">
                          <a:effectLst/>
                        </a:rPr>
                        <a:t>98H</a:t>
                      </a:r>
                      <a:endParaRPr lang="zh-CN" sz="1600" kern="100">
                        <a:effectLst/>
                        <a:latin typeface="Calibri"/>
                        <a:ea typeface="宋体"/>
                        <a:cs typeface="Times New Roman"/>
                      </a:endParaRPr>
                    </a:p>
                  </a:txBody>
                  <a:tcPr marL="68580" marR="68580" marT="0" marB="0" anchor="ctr"/>
                </a:tc>
              </a:tr>
              <a:tr h="0">
                <a:tc vMerge="1">
                  <a:txBody>
                    <a:bodyPr/>
                    <a:lstStyle/>
                    <a:p>
                      <a:endParaRPr lang="zh-CN" altLang="en-US"/>
                    </a:p>
                  </a:txBody>
                  <a:tcPr/>
                </a:tc>
                <a:tc>
                  <a:txBody>
                    <a:bodyPr/>
                    <a:lstStyle/>
                    <a:p>
                      <a:pPr algn="ctr">
                        <a:spcAft>
                          <a:spcPts val="0"/>
                        </a:spcAft>
                      </a:pPr>
                      <a:r>
                        <a:rPr lang="en-US" sz="1200" kern="100">
                          <a:effectLst/>
                        </a:rPr>
                        <a:t>SM0</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SM1</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SM2</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REN</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TB8</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RB8</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TI</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RI</a:t>
                      </a:r>
                      <a:endParaRPr lang="zh-CN" sz="1600" kern="100" dirty="0">
                        <a:effectLst/>
                        <a:latin typeface="Calibri"/>
                        <a:ea typeface="宋体"/>
                        <a:cs typeface="Times New Roman"/>
                      </a:endParaRPr>
                    </a:p>
                  </a:txBody>
                  <a:tcPr marL="68580" marR="68580" marT="0" marB="0" anchor="ctr"/>
                </a:tc>
                <a:tc vMerge="1">
                  <a:txBody>
                    <a:bodyPr/>
                    <a:lstStyle/>
                    <a:p>
                      <a:endParaRPr lang="zh-CN" altLang="en-US"/>
                    </a:p>
                  </a:txBody>
                  <a:tcPr/>
                </a:tc>
              </a:tr>
              <a:tr h="0">
                <a:tc>
                  <a:txBody>
                    <a:bodyPr/>
                    <a:lstStyle/>
                    <a:p>
                      <a:pPr algn="ctr">
                        <a:spcAft>
                          <a:spcPts val="0"/>
                        </a:spcAft>
                      </a:pPr>
                      <a:r>
                        <a:rPr lang="en-US" sz="1200" kern="100">
                          <a:effectLst/>
                        </a:rPr>
                        <a:t>PCON</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a:effectLst/>
                        </a:rPr>
                        <a:t> </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87H</a:t>
                      </a:r>
                      <a:endParaRPr lang="zh-CN" sz="1600" kern="100" dirty="0">
                        <a:effectLst/>
                        <a:latin typeface="Calibri"/>
                        <a:ea typeface="宋体"/>
                        <a:cs typeface="Times New Roman"/>
                      </a:endParaRPr>
                    </a:p>
                  </a:txBody>
                  <a:tcPr marL="68580" marR="68580" marT="0" marB="0" anchor="ctr"/>
                </a:tc>
              </a:tr>
            </a:tbl>
          </a:graphicData>
        </a:graphic>
      </p:graphicFrame>
      <p:sp>
        <p:nvSpPr>
          <p:cNvPr id="13" name="椭圆 12"/>
          <p:cNvSpPr/>
          <p:nvPr/>
        </p:nvSpPr>
        <p:spPr>
          <a:xfrm>
            <a:off x="1403648" y="2643758"/>
            <a:ext cx="648072" cy="144016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2" name="椭圆 81"/>
          <p:cNvSpPr/>
          <p:nvPr/>
        </p:nvSpPr>
        <p:spPr>
          <a:xfrm>
            <a:off x="1403648" y="4083918"/>
            <a:ext cx="648072" cy="98049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4107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b="1" dirty="0" smtClean="0"/>
              <a:t>2.4  </a:t>
            </a:r>
            <a:r>
              <a:rPr lang="zh-CN" altLang="zh-CN" b="1" dirty="0" smtClean="0"/>
              <a:t>单片机</a:t>
            </a:r>
            <a:r>
              <a:rPr lang="zh-CN" altLang="zh-CN" b="1" dirty="0"/>
              <a:t>的</a:t>
            </a:r>
            <a:r>
              <a:rPr lang="zh-CN" altLang="zh-CN" b="1" dirty="0" smtClean="0"/>
              <a:t>存储器</a:t>
            </a:r>
            <a:r>
              <a:rPr lang="en-US" altLang="zh-CN" b="1" dirty="0" smtClean="0"/>
              <a:t>—</a:t>
            </a:r>
            <a:r>
              <a:rPr lang="zh-CN" altLang="en-US" sz="2700" b="1" dirty="0" smtClean="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977410" y="1042365"/>
            <a:ext cx="4112023" cy="400110"/>
          </a:xfrm>
          <a:prstGeom prst="rect">
            <a:avLst/>
          </a:prstGeom>
        </p:spPr>
        <p:txBody>
          <a:bodyPr wrap="none">
            <a:spAutoFit/>
          </a:bodyPr>
          <a:lstStyle/>
          <a:p>
            <a:r>
              <a:rPr lang="zh-CN" altLang="zh-CN" sz="2000" b="1" dirty="0">
                <a:latin typeface="华文楷体" panose="02010600040101010101" pitchFamily="2" charset="-122"/>
                <a:ea typeface="华文楷体" panose="02010600040101010101" pitchFamily="2" charset="-122"/>
              </a:rPr>
              <a:t>片内数据</a:t>
            </a:r>
            <a:r>
              <a:rPr lang="zh-CN" altLang="zh-CN" sz="2000" b="1" dirty="0" smtClean="0">
                <a:latin typeface="华文楷体" panose="02010600040101010101" pitchFamily="2" charset="-122"/>
                <a:ea typeface="华文楷体" panose="02010600040101010101" pitchFamily="2" charset="-122"/>
              </a:rPr>
              <a:t>存储器</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特殊功能寄存器区</a:t>
            </a:r>
            <a:endParaRPr lang="zh-CN" altLang="en-US" sz="2000" b="1" dirty="0">
              <a:latin typeface="华文楷体" panose="02010600040101010101" pitchFamily="2" charset="-122"/>
              <a:ea typeface="华文楷体" panose="02010600040101010101" pitchFamily="2" charset="-122"/>
            </a:endParaRP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圆角矩形 29"/>
          <p:cNvSpPr/>
          <p:nvPr/>
        </p:nvSpPr>
        <p:spPr>
          <a:xfrm>
            <a:off x="971600" y="1442475"/>
            <a:ext cx="6624736" cy="4206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b="1" dirty="0" smtClean="0">
                <a:latin typeface="华文楷体" panose="02010600040101010101" pitchFamily="2" charset="-122"/>
                <a:ea typeface="华文楷体" panose="02010600040101010101" pitchFamily="2" charset="-122"/>
              </a:rPr>
              <a:t>(3) </a:t>
            </a:r>
            <a:r>
              <a:rPr lang="zh-CN" altLang="zh-CN" b="1" dirty="0" smtClean="0">
                <a:latin typeface="华文楷体" panose="02010600040101010101" pitchFamily="2" charset="-122"/>
                <a:ea typeface="华文楷体" panose="02010600040101010101" pitchFamily="2" charset="-122"/>
              </a:rPr>
              <a:t>与</a:t>
            </a:r>
            <a:r>
              <a:rPr lang="zh-CN" altLang="en-US" b="1" dirty="0">
                <a:latin typeface="华文楷体" panose="02010600040101010101" pitchFamily="2" charset="-122"/>
                <a:ea typeface="华文楷体" panose="02010600040101010101" pitchFamily="2" charset="-122"/>
              </a:rPr>
              <a:t>中断</a:t>
            </a:r>
            <a:r>
              <a:rPr lang="zh-CN" altLang="zh-CN" b="1" dirty="0" smtClean="0">
                <a:latin typeface="华文楷体" panose="02010600040101010101" pitchFamily="2" charset="-122"/>
                <a:ea typeface="华文楷体" panose="02010600040101010101" pitchFamily="2" charset="-122"/>
              </a:rPr>
              <a:t>相关</a:t>
            </a:r>
            <a:r>
              <a:rPr lang="zh-CN" altLang="zh-CN" b="1" dirty="0">
                <a:latin typeface="华文楷体" panose="02010600040101010101" pitchFamily="2" charset="-122"/>
                <a:ea typeface="华文楷体" panose="02010600040101010101" pitchFamily="2" charset="-122"/>
              </a:rPr>
              <a:t>的</a:t>
            </a:r>
            <a:r>
              <a:rPr lang="en-US" altLang="zh-CN" b="1" dirty="0">
                <a:latin typeface="华文楷体" panose="02010600040101010101" pitchFamily="2" charset="-122"/>
                <a:ea typeface="华文楷体" panose="02010600040101010101" pitchFamily="2" charset="-122"/>
              </a:rPr>
              <a:t>SFR</a:t>
            </a:r>
            <a:r>
              <a:rPr lang="zh-CN" altLang="zh-CN"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2</a:t>
            </a:r>
            <a:r>
              <a:rPr lang="zh-CN" altLang="zh-CN" b="1" dirty="0" smtClean="0">
                <a:latin typeface="华文楷体" panose="02010600040101010101" pitchFamily="2" charset="-122"/>
                <a:ea typeface="华文楷体" panose="02010600040101010101" pitchFamily="2" charset="-122"/>
              </a:rPr>
              <a:t>个）</a:t>
            </a:r>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61279167"/>
              </p:ext>
            </p:extLst>
          </p:nvPr>
        </p:nvGraphicFramePr>
        <p:xfrm>
          <a:off x="1475656" y="1923678"/>
          <a:ext cx="5209540" cy="1005840"/>
        </p:xfrm>
        <a:graphic>
          <a:graphicData uri="http://schemas.openxmlformats.org/drawingml/2006/table">
            <a:tbl>
              <a:tblPr firstRow="1" firstCol="1" bandRow="1">
                <a:tableStyleId>{F5AB1C69-6EDB-4FF4-983F-18BD219EF322}</a:tableStyleId>
              </a:tblPr>
              <a:tblGrid>
                <a:gridCol w="768350"/>
                <a:gridCol w="474345"/>
                <a:gridCol w="474345"/>
                <a:gridCol w="474980"/>
                <a:gridCol w="474980"/>
                <a:gridCol w="474345"/>
                <a:gridCol w="474345"/>
                <a:gridCol w="474980"/>
                <a:gridCol w="474980"/>
                <a:gridCol w="643890"/>
              </a:tblGrid>
              <a:tr h="0">
                <a:tc>
                  <a:txBody>
                    <a:bodyPr/>
                    <a:lstStyle/>
                    <a:p>
                      <a:pPr algn="ctr">
                        <a:spcAft>
                          <a:spcPts val="0"/>
                        </a:spcAft>
                      </a:pPr>
                      <a:r>
                        <a:rPr lang="zh-CN" sz="1100" kern="100" dirty="0">
                          <a:effectLst/>
                        </a:rPr>
                        <a:t>寄存器符号</a:t>
                      </a:r>
                      <a:endParaRPr lang="zh-CN" sz="1400" kern="100" dirty="0">
                        <a:effectLst/>
                        <a:latin typeface="Calibri"/>
                        <a:ea typeface="宋体"/>
                        <a:cs typeface="Times New Roman"/>
                      </a:endParaRPr>
                    </a:p>
                  </a:txBody>
                  <a:tcPr marL="68580" marR="68580" marT="0" marB="0"/>
                </a:tc>
                <a:tc>
                  <a:txBody>
                    <a:bodyPr/>
                    <a:lstStyle/>
                    <a:p>
                      <a:pPr algn="ctr">
                        <a:spcAft>
                          <a:spcPts val="0"/>
                        </a:spcAft>
                      </a:pPr>
                      <a:r>
                        <a:rPr lang="en-US" sz="1100" kern="100">
                          <a:effectLst/>
                        </a:rPr>
                        <a:t>D7</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D6</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D5</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D4</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D3</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D2</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zh-CN" sz="1100" kern="100">
                          <a:effectLst/>
                        </a:rPr>
                        <a:t>字节地址</a:t>
                      </a:r>
                      <a:endParaRPr lang="zh-CN" sz="1400" kern="100">
                        <a:effectLst/>
                        <a:latin typeface="Calibri"/>
                        <a:ea typeface="宋体"/>
                        <a:cs typeface="Times New Roman"/>
                      </a:endParaRPr>
                    </a:p>
                  </a:txBody>
                  <a:tcPr marL="68580" marR="68580" marT="0" marB="0"/>
                </a:tc>
              </a:tr>
              <a:tr h="0">
                <a:tc rowSpan="2">
                  <a:txBody>
                    <a:bodyPr/>
                    <a:lstStyle/>
                    <a:p>
                      <a:pPr algn="ctr">
                        <a:spcAft>
                          <a:spcPts val="0"/>
                        </a:spcAft>
                      </a:pPr>
                      <a:r>
                        <a:rPr lang="en-US" sz="1100" kern="100">
                          <a:effectLst/>
                        </a:rPr>
                        <a:t>IP</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BFH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BEH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BDH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BCH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BBH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BAH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B9H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B8H</a:t>
                      </a:r>
                      <a:endParaRPr lang="zh-CN" sz="1400" kern="100">
                        <a:effectLst/>
                        <a:latin typeface="Calibri"/>
                        <a:ea typeface="宋体"/>
                        <a:cs typeface="Times New Roman"/>
                      </a:endParaRPr>
                    </a:p>
                  </a:txBody>
                  <a:tcPr marL="68580" marR="68580" marT="0" marB="0"/>
                </a:tc>
                <a:tc rowSpan="2">
                  <a:txBody>
                    <a:bodyPr/>
                    <a:lstStyle/>
                    <a:p>
                      <a:pPr algn="ctr">
                        <a:spcAft>
                          <a:spcPts val="0"/>
                        </a:spcAft>
                      </a:pPr>
                      <a:r>
                        <a:rPr lang="en-US" sz="1100" kern="100">
                          <a:effectLst/>
                        </a:rPr>
                        <a:t>B8H</a:t>
                      </a:r>
                      <a:endParaRPr lang="zh-CN" sz="1400" kern="100">
                        <a:effectLst/>
                        <a:latin typeface="Calibri"/>
                        <a:ea typeface="宋体"/>
                        <a:cs typeface="Times New Roman"/>
                      </a:endParaRPr>
                    </a:p>
                  </a:txBody>
                  <a:tcPr marL="68580" marR="68580" marT="0" marB="0"/>
                </a:tc>
              </a:tr>
              <a:tr h="0">
                <a:tc vMerge="1">
                  <a:txBody>
                    <a:bodyPr/>
                    <a:lstStyle/>
                    <a:p>
                      <a:endParaRPr lang="zh-CN" altLang="en-US"/>
                    </a:p>
                  </a:txBody>
                  <a:tcPr/>
                </a:tc>
                <a:tc>
                  <a:txBody>
                    <a:bodyPr/>
                    <a:lstStyle/>
                    <a:p>
                      <a:pPr algn="ctr">
                        <a:spcAft>
                          <a:spcPts val="0"/>
                        </a:spcAft>
                      </a:pPr>
                      <a:r>
                        <a:rPr lang="en-US" sz="1100" kern="100">
                          <a:effectLst/>
                        </a:rPr>
                        <a:t>-</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PS</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PT1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PX1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PT0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PX0</a:t>
                      </a:r>
                      <a:endParaRPr lang="zh-CN" sz="1400" kern="100">
                        <a:effectLst/>
                        <a:latin typeface="Calibri"/>
                        <a:ea typeface="宋体"/>
                        <a:cs typeface="Times New Roman"/>
                      </a:endParaRPr>
                    </a:p>
                  </a:txBody>
                  <a:tcPr marL="68580" marR="68580" marT="0" marB="0"/>
                </a:tc>
                <a:tc vMerge="1">
                  <a:txBody>
                    <a:bodyPr/>
                    <a:lstStyle/>
                    <a:p>
                      <a:endParaRPr lang="zh-CN" altLang="en-US"/>
                    </a:p>
                  </a:txBody>
                  <a:tcPr/>
                </a:tc>
              </a:tr>
              <a:tr h="0">
                <a:tc rowSpan="2">
                  <a:txBody>
                    <a:bodyPr/>
                    <a:lstStyle/>
                    <a:p>
                      <a:pPr algn="ctr">
                        <a:spcAft>
                          <a:spcPts val="0"/>
                        </a:spcAft>
                      </a:pPr>
                      <a:r>
                        <a:rPr lang="en-US" sz="1100" kern="100">
                          <a:effectLst/>
                        </a:rPr>
                        <a:t>IE</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AFH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AEH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ADH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ACH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ABH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AAH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dirty="0">
                          <a:effectLst/>
                        </a:rPr>
                        <a:t>A9H</a:t>
                      </a:r>
                      <a:endParaRPr lang="zh-CN" sz="1400" kern="100" dirty="0">
                        <a:effectLst/>
                        <a:latin typeface="Calibri"/>
                        <a:ea typeface="宋体"/>
                        <a:cs typeface="Times New Roman"/>
                      </a:endParaRPr>
                    </a:p>
                  </a:txBody>
                  <a:tcPr marL="68580" marR="68580" marT="0" marB="0"/>
                </a:tc>
                <a:tc>
                  <a:txBody>
                    <a:bodyPr/>
                    <a:lstStyle/>
                    <a:p>
                      <a:pPr algn="ctr">
                        <a:spcAft>
                          <a:spcPts val="0"/>
                        </a:spcAft>
                      </a:pPr>
                      <a:r>
                        <a:rPr lang="en-US" sz="1100" kern="100">
                          <a:effectLst/>
                        </a:rPr>
                        <a:t>A8H</a:t>
                      </a:r>
                      <a:endParaRPr lang="zh-CN" sz="1400" kern="100">
                        <a:effectLst/>
                        <a:latin typeface="Calibri"/>
                        <a:ea typeface="宋体"/>
                        <a:cs typeface="Times New Roman"/>
                      </a:endParaRPr>
                    </a:p>
                  </a:txBody>
                  <a:tcPr marL="68580" marR="68580" marT="0" marB="0"/>
                </a:tc>
                <a:tc rowSpan="2">
                  <a:txBody>
                    <a:bodyPr/>
                    <a:lstStyle/>
                    <a:p>
                      <a:pPr algn="ctr">
                        <a:spcAft>
                          <a:spcPts val="0"/>
                        </a:spcAft>
                      </a:pPr>
                      <a:r>
                        <a:rPr lang="en-US" sz="1100" kern="100">
                          <a:effectLst/>
                        </a:rPr>
                        <a:t>A8H</a:t>
                      </a:r>
                      <a:endParaRPr lang="zh-CN" sz="1400" kern="100">
                        <a:effectLst/>
                        <a:latin typeface="Calibri"/>
                        <a:ea typeface="宋体"/>
                        <a:cs typeface="Times New Roman"/>
                      </a:endParaRPr>
                    </a:p>
                  </a:txBody>
                  <a:tcPr marL="68580" marR="68580" marT="0" marB="0"/>
                </a:tc>
              </a:tr>
              <a:tr h="0">
                <a:tc vMerge="1">
                  <a:txBody>
                    <a:bodyPr/>
                    <a:lstStyle/>
                    <a:p>
                      <a:endParaRPr lang="zh-CN" altLang="en-US"/>
                    </a:p>
                  </a:txBody>
                  <a:tcPr/>
                </a:tc>
                <a:tc>
                  <a:txBody>
                    <a:bodyPr/>
                    <a:lstStyle/>
                    <a:p>
                      <a:pPr algn="ctr">
                        <a:spcAft>
                          <a:spcPts val="0"/>
                        </a:spcAft>
                      </a:pPr>
                      <a:r>
                        <a:rPr lang="en-US" sz="1100" kern="100">
                          <a:effectLst/>
                        </a:rPr>
                        <a:t>EA</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dirty="0">
                          <a:effectLst/>
                        </a:rPr>
                        <a:t>ES</a:t>
                      </a:r>
                      <a:endParaRPr lang="zh-CN" sz="1400" kern="100" dirty="0">
                        <a:effectLst/>
                        <a:latin typeface="Calibri"/>
                        <a:ea typeface="宋体"/>
                        <a:cs typeface="Times New Roman"/>
                      </a:endParaRPr>
                    </a:p>
                  </a:txBody>
                  <a:tcPr marL="68580" marR="68580" marT="0" marB="0"/>
                </a:tc>
                <a:tc>
                  <a:txBody>
                    <a:bodyPr/>
                    <a:lstStyle/>
                    <a:p>
                      <a:pPr algn="ctr">
                        <a:spcAft>
                          <a:spcPts val="0"/>
                        </a:spcAft>
                      </a:pPr>
                      <a:r>
                        <a:rPr lang="en-US" sz="1100" kern="100">
                          <a:effectLst/>
                        </a:rPr>
                        <a:t>ET1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EX1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ET0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dirty="0">
                          <a:effectLst/>
                        </a:rPr>
                        <a:t>EX0</a:t>
                      </a:r>
                      <a:endParaRPr lang="zh-CN" sz="1400" kern="100" dirty="0">
                        <a:effectLst/>
                        <a:latin typeface="Calibri"/>
                        <a:ea typeface="宋体"/>
                        <a:cs typeface="Times New Roman"/>
                      </a:endParaRPr>
                    </a:p>
                  </a:txBody>
                  <a:tcPr marL="68580" marR="68580" marT="0" marB="0"/>
                </a:tc>
                <a:tc vMerge="1">
                  <a:txBody>
                    <a:bodyPr/>
                    <a:lstStyle/>
                    <a:p>
                      <a:endParaRPr lang="zh-CN" altLang="en-US"/>
                    </a:p>
                  </a:txBody>
                  <a:tcPr/>
                </a:tc>
              </a:tr>
            </a:tbl>
          </a:graphicData>
        </a:graphic>
      </p:graphicFrame>
      <p:sp>
        <p:nvSpPr>
          <p:cNvPr id="21" name="圆角矩形 20"/>
          <p:cNvSpPr/>
          <p:nvPr/>
        </p:nvSpPr>
        <p:spPr>
          <a:xfrm>
            <a:off x="971600" y="3003798"/>
            <a:ext cx="6624736" cy="4206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b="1" dirty="0" smtClean="0">
                <a:latin typeface="华文楷体" panose="02010600040101010101" pitchFamily="2" charset="-122"/>
                <a:ea typeface="华文楷体" panose="02010600040101010101" pitchFamily="2" charset="-122"/>
              </a:rPr>
              <a:t>(4) </a:t>
            </a:r>
            <a:r>
              <a:rPr lang="zh-CN" altLang="zh-CN" b="1" dirty="0" smtClean="0">
                <a:latin typeface="华文楷体" panose="02010600040101010101" pitchFamily="2" charset="-122"/>
                <a:ea typeface="华文楷体" panose="02010600040101010101" pitchFamily="2" charset="-122"/>
              </a:rPr>
              <a:t>与</a:t>
            </a:r>
            <a:r>
              <a:rPr lang="zh-CN" altLang="zh-CN" b="1" dirty="0">
                <a:latin typeface="华文楷体" panose="02010600040101010101" pitchFamily="2" charset="-122"/>
                <a:ea typeface="华文楷体" panose="02010600040101010101" pitchFamily="2" charset="-122"/>
              </a:rPr>
              <a:t>定时</a:t>
            </a:r>
            <a:r>
              <a:rPr lang="en-US" altLang="zh-CN" b="1" dirty="0">
                <a:latin typeface="华文楷体" panose="02010600040101010101" pitchFamily="2" charset="-122"/>
                <a:ea typeface="华文楷体" panose="02010600040101010101" pitchFamily="2" charset="-122"/>
              </a:rPr>
              <a:t>/</a:t>
            </a:r>
            <a:r>
              <a:rPr lang="zh-CN" altLang="zh-CN" b="1" dirty="0">
                <a:latin typeface="华文楷体" panose="02010600040101010101" pitchFamily="2" charset="-122"/>
                <a:ea typeface="华文楷体" panose="02010600040101010101" pitchFamily="2" charset="-122"/>
              </a:rPr>
              <a:t>计数器相关的</a:t>
            </a:r>
            <a:r>
              <a:rPr lang="en-US" altLang="zh-CN" b="1" dirty="0">
                <a:latin typeface="华文楷体" panose="02010600040101010101" pitchFamily="2" charset="-122"/>
                <a:ea typeface="华文楷体" panose="02010600040101010101" pitchFamily="2" charset="-122"/>
              </a:rPr>
              <a:t>SFR</a:t>
            </a:r>
            <a:r>
              <a:rPr lang="zh-CN" alt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4</a:t>
            </a:r>
            <a:r>
              <a:rPr lang="zh-CN" altLang="zh-CN" b="1" dirty="0">
                <a:latin typeface="华文楷体" panose="02010600040101010101" pitchFamily="2" charset="-122"/>
                <a:ea typeface="华文楷体" panose="02010600040101010101" pitchFamily="2" charset="-122"/>
              </a:rPr>
              <a:t>个，占</a:t>
            </a:r>
            <a:r>
              <a:rPr lang="en-US" altLang="zh-CN" b="1" dirty="0">
                <a:latin typeface="华文楷体" panose="02010600040101010101" pitchFamily="2" charset="-122"/>
                <a:ea typeface="华文楷体" panose="02010600040101010101" pitchFamily="2" charset="-122"/>
              </a:rPr>
              <a:t>6</a:t>
            </a:r>
            <a:r>
              <a:rPr lang="zh-CN" altLang="zh-CN" b="1" dirty="0">
                <a:latin typeface="华文楷体" panose="02010600040101010101" pitchFamily="2" charset="-122"/>
                <a:ea typeface="华文楷体" panose="02010600040101010101" pitchFamily="2" charset="-122"/>
              </a:rPr>
              <a:t>个字节单元）</a:t>
            </a:r>
            <a:endParaRPr lang="zh-CN" altLang="zh-CN" b="1" dirty="0" smtClean="0">
              <a:latin typeface="华文楷体" panose="02010600040101010101" pitchFamily="2" charset="-122"/>
              <a:ea typeface="华文楷体" panose="02010600040101010101" pitchFamily="2"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1397089192"/>
              </p:ext>
            </p:extLst>
          </p:nvPr>
        </p:nvGraphicFramePr>
        <p:xfrm>
          <a:off x="1547664" y="3507854"/>
          <a:ext cx="5209540" cy="1508760"/>
        </p:xfrm>
        <a:graphic>
          <a:graphicData uri="http://schemas.openxmlformats.org/drawingml/2006/table">
            <a:tbl>
              <a:tblPr firstRow="1" firstCol="1" bandRow="1">
                <a:tableStyleId>{F5AB1C69-6EDB-4FF4-983F-18BD219EF322}</a:tableStyleId>
              </a:tblPr>
              <a:tblGrid>
                <a:gridCol w="768350"/>
                <a:gridCol w="474345"/>
                <a:gridCol w="474345"/>
                <a:gridCol w="474980"/>
                <a:gridCol w="474980"/>
                <a:gridCol w="474345"/>
                <a:gridCol w="474345"/>
                <a:gridCol w="474980"/>
                <a:gridCol w="474980"/>
                <a:gridCol w="643890"/>
              </a:tblGrid>
              <a:tr h="0">
                <a:tc>
                  <a:txBody>
                    <a:bodyPr/>
                    <a:lstStyle/>
                    <a:p>
                      <a:pPr algn="ctr">
                        <a:spcAft>
                          <a:spcPts val="0"/>
                        </a:spcAft>
                      </a:pPr>
                      <a:r>
                        <a:rPr lang="zh-CN" sz="1100" kern="100" dirty="0">
                          <a:effectLst/>
                        </a:rPr>
                        <a:t>寄存器符号</a:t>
                      </a:r>
                      <a:endParaRPr lang="zh-CN" sz="1400" kern="100" dirty="0">
                        <a:effectLst/>
                        <a:latin typeface="Calibri"/>
                        <a:ea typeface="宋体"/>
                        <a:cs typeface="Times New Roman"/>
                      </a:endParaRPr>
                    </a:p>
                  </a:txBody>
                  <a:tcPr marL="68580" marR="68580" marT="0" marB="0"/>
                </a:tc>
                <a:tc>
                  <a:txBody>
                    <a:bodyPr/>
                    <a:lstStyle/>
                    <a:p>
                      <a:pPr algn="ctr">
                        <a:spcAft>
                          <a:spcPts val="0"/>
                        </a:spcAft>
                      </a:pPr>
                      <a:r>
                        <a:rPr lang="en-US" sz="1100" kern="100">
                          <a:effectLst/>
                        </a:rPr>
                        <a:t>D7</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D6</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D5</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D4</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D3</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D2</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D0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zh-CN" sz="1100" kern="100">
                          <a:effectLst/>
                        </a:rPr>
                        <a:t>字节地址</a:t>
                      </a:r>
                      <a:endParaRPr lang="zh-CN" sz="1400" kern="100">
                        <a:effectLst/>
                        <a:latin typeface="Calibri"/>
                        <a:ea typeface="宋体"/>
                        <a:cs typeface="Times New Roman"/>
                      </a:endParaRPr>
                    </a:p>
                  </a:txBody>
                  <a:tcPr marL="68580" marR="68580" marT="0" marB="0"/>
                </a:tc>
              </a:tr>
              <a:tr h="0">
                <a:tc>
                  <a:txBody>
                    <a:bodyPr/>
                    <a:lstStyle/>
                    <a:p>
                      <a:pPr algn="ctr">
                        <a:spcAft>
                          <a:spcPts val="0"/>
                        </a:spcAft>
                      </a:pPr>
                      <a:r>
                        <a:rPr lang="en-US" sz="1100" kern="100">
                          <a:effectLst/>
                        </a:rPr>
                        <a:t>TH1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8DH</a:t>
                      </a:r>
                      <a:endParaRPr lang="zh-CN" sz="1400" kern="100">
                        <a:effectLst/>
                        <a:latin typeface="Calibri"/>
                        <a:ea typeface="宋体"/>
                        <a:cs typeface="Times New Roman"/>
                      </a:endParaRPr>
                    </a:p>
                  </a:txBody>
                  <a:tcPr marL="68580" marR="68580" marT="0" marB="0"/>
                </a:tc>
              </a:tr>
              <a:tr h="0">
                <a:tc>
                  <a:txBody>
                    <a:bodyPr/>
                    <a:lstStyle/>
                    <a:p>
                      <a:pPr algn="ctr">
                        <a:spcAft>
                          <a:spcPts val="0"/>
                        </a:spcAft>
                      </a:pPr>
                      <a:r>
                        <a:rPr lang="en-US" sz="1100" kern="100">
                          <a:effectLst/>
                        </a:rPr>
                        <a:t>TH0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dirty="0">
                          <a:effectLst/>
                        </a:rPr>
                        <a:t> </a:t>
                      </a:r>
                      <a:endParaRPr lang="zh-CN" sz="1400" kern="100" dirty="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8CH</a:t>
                      </a:r>
                      <a:endParaRPr lang="zh-CN" sz="1400" kern="100">
                        <a:effectLst/>
                        <a:latin typeface="Calibri"/>
                        <a:ea typeface="宋体"/>
                        <a:cs typeface="Times New Roman"/>
                      </a:endParaRPr>
                    </a:p>
                  </a:txBody>
                  <a:tcPr marL="68580" marR="68580" marT="0" marB="0"/>
                </a:tc>
              </a:tr>
              <a:tr h="0">
                <a:tc>
                  <a:txBody>
                    <a:bodyPr/>
                    <a:lstStyle/>
                    <a:p>
                      <a:pPr algn="ctr">
                        <a:spcAft>
                          <a:spcPts val="0"/>
                        </a:spcAft>
                      </a:pPr>
                      <a:r>
                        <a:rPr lang="en-US" sz="1100" kern="100">
                          <a:effectLst/>
                        </a:rPr>
                        <a:t>TL1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8BH</a:t>
                      </a:r>
                      <a:endParaRPr lang="zh-CN" sz="1400" kern="100">
                        <a:effectLst/>
                        <a:latin typeface="Calibri"/>
                        <a:ea typeface="宋体"/>
                        <a:cs typeface="Times New Roman"/>
                      </a:endParaRPr>
                    </a:p>
                  </a:txBody>
                  <a:tcPr marL="68580" marR="68580" marT="0" marB="0"/>
                </a:tc>
              </a:tr>
              <a:tr h="0">
                <a:tc>
                  <a:txBody>
                    <a:bodyPr/>
                    <a:lstStyle/>
                    <a:p>
                      <a:pPr algn="ctr">
                        <a:spcAft>
                          <a:spcPts val="0"/>
                        </a:spcAft>
                      </a:pPr>
                      <a:r>
                        <a:rPr lang="en-US" sz="1100" kern="100">
                          <a:effectLst/>
                        </a:rPr>
                        <a:t>TL0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8AH</a:t>
                      </a:r>
                      <a:endParaRPr lang="zh-CN" sz="1400" kern="100">
                        <a:effectLst/>
                        <a:latin typeface="Calibri"/>
                        <a:ea typeface="宋体"/>
                        <a:cs typeface="Times New Roman"/>
                      </a:endParaRPr>
                    </a:p>
                  </a:txBody>
                  <a:tcPr marL="68580" marR="68580" marT="0" marB="0"/>
                </a:tc>
              </a:tr>
              <a:tr h="0">
                <a:tc>
                  <a:txBody>
                    <a:bodyPr/>
                    <a:lstStyle/>
                    <a:p>
                      <a:pPr algn="ctr">
                        <a:spcAft>
                          <a:spcPts val="0"/>
                        </a:spcAft>
                      </a:pPr>
                      <a:r>
                        <a:rPr lang="en-US" sz="1100" kern="100">
                          <a:effectLst/>
                        </a:rPr>
                        <a:t>TMOD</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 </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dirty="0">
                          <a:effectLst/>
                        </a:rPr>
                        <a:t>89H</a:t>
                      </a:r>
                      <a:endParaRPr lang="zh-CN" sz="1400" kern="100" dirty="0">
                        <a:effectLst/>
                        <a:latin typeface="Calibri"/>
                        <a:ea typeface="宋体"/>
                        <a:cs typeface="Times New Roman"/>
                      </a:endParaRPr>
                    </a:p>
                  </a:txBody>
                  <a:tcPr marL="68580" marR="68580" marT="0" marB="0"/>
                </a:tc>
              </a:tr>
              <a:tr h="0">
                <a:tc rowSpan="2">
                  <a:txBody>
                    <a:bodyPr/>
                    <a:lstStyle/>
                    <a:p>
                      <a:pPr algn="ctr">
                        <a:spcAft>
                          <a:spcPts val="0"/>
                        </a:spcAft>
                      </a:pPr>
                      <a:r>
                        <a:rPr lang="en-US" sz="1100" kern="100">
                          <a:effectLst/>
                        </a:rPr>
                        <a:t>TCON</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8FH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8EH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8DH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8CH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8BH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8AH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89H</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88H</a:t>
                      </a:r>
                      <a:endParaRPr lang="zh-CN" sz="1400" kern="100">
                        <a:effectLst/>
                        <a:latin typeface="Calibri"/>
                        <a:ea typeface="宋体"/>
                        <a:cs typeface="Times New Roman"/>
                      </a:endParaRPr>
                    </a:p>
                  </a:txBody>
                  <a:tcPr marL="68580" marR="68580" marT="0" marB="0"/>
                </a:tc>
                <a:tc rowSpan="2">
                  <a:txBody>
                    <a:bodyPr/>
                    <a:lstStyle/>
                    <a:p>
                      <a:pPr algn="ctr">
                        <a:spcAft>
                          <a:spcPts val="0"/>
                        </a:spcAft>
                      </a:pPr>
                      <a:r>
                        <a:rPr lang="en-US" sz="1100" kern="100">
                          <a:effectLst/>
                        </a:rPr>
                        <a:t>88H</a:t>
                      </a:r>
                      <a:endParaRPr lang="zh-CN" sz="1400" kern="100">
                        <a:effectLst/>
                        <a:latin typeface="Calibri"/>
                        <a:ea typeface="宋体"/>
                        <a:cs typeface="Times New Roman"/>
                      </a:endParaRPr>
                    </a:p>
                  </a:txBody>
                  <a:tcPr marL="68580" marR="68580" marT="0" marB="0"/>
                </a:tc>
              </a:tr>
              <a:tr h="0">
                <a:tc vMerge="1">
                  <a:txBody>
                    <a:bodyPr/>
                    <a:lstStyle/>
                    <a:p>
                      <a:endParaRPr lang="zh-CN" altLang="en-US"/>
                    </a:p>
                  </a:txBody>
                  <a:tcPr/>
                </a:tc>
                <a:tc>
                  <a:txBody>
                    <a:bodyPr/>
                    <a:lstStyle/>
                    <a:p>
                      <a:pPr algn="ctr">
                        <a:spcAft>
                          <a:spcPts val="0"/>
                        </a:spcAft>
                      </a:pPr>
                      <a:r>
                        <a:rPr lang="en-US" sz="1100" kern="100">
                          <a:effectLst/>
                        </a:rPr>
                        <a:t>TF1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TR1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TF0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TR0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IE1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IT1</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a:effectLst/>
                        </a:rPr>
                        <a:t>IE0</a:t>
                      </a:r>
                      <a:endParaRPr lang="zh-CN" sz="1400" kern="100">
                        <a:effectLst/>
                        <a:latin typeface="Calibri"/>
                        <a:ea typeface="宋体"/>
                        <a:cs typeface="Times New Roman"/>
                      </a:endParaRPr>
                    </a:p>
                  </a:txBody>
                  <a:tcPr marL="68580" marR="68580" marT="0" marB="0"/>
                </a:tc>
                <a:tc>
                  <a:txBody>
                    <a:bodyPr/>
                    <a:lstStyle/>
                    <a:p>
                      <a:pPr algn="ctr">
                        <a:spcAft>
                          <a:spcPts val="0"/>
                        </a:spcAft>
                      </a:pPr>
                      <a:r>
                        <a:rPr lang="en-US" sz="1100" kern="100" dirty="0">
                          <a:effectLst/>
                        </a:rPr>
                        <a:t>IT0</a:t>
                      </a:r>
                      <a:endParaRPr lang="zh-CN" sz="1400" kern="100" dirty="0">
                        <a:effectLst/>
                        <a:latin typeface="Calibri"/>
                        <a:ea typeface="宋体"/>
                        <a:cs typeface="Times New Roman"/>
                      </a:endParaRPr>
                    </a:p>
                  </a:txBody>
                  <a:tcPr marL="68580" marR="68580" marT="0" marB="0"/>
                </a:tc>
                <a:tc vMerge="1">
                  <a:txBody>
                    <a:bodyPr/>
                    <a:lstStyle/>
                    <a:p>
                      <a:endParaRPr lang="zh-CN" altLang="en-US"/>
                    </a:p>
                  </a:txBody>
                  <a:tcPr/>
                </a:tc>
              </a:tr>
            </a:tbl>
          </a:graphicData>
        </a:graphic>
      </p:graphicFrame>
      <p:sp>
        <p:nvSpPr>
          <p:cNvPr id="25" name="Rectangle 1051"/>
          <p:cNvSpPr>
            <a:spLocks noChangeArrowheads="1"/>
          </p:cNvSpPr>
          <p:nvPr/>
        </p:nvSpPr>
        <p:spPr bwMode="auto">
          <a:xfrm>
            <a:off x="715967" y="3795886"/>
            <a:ext cx="511266" cy="272536"/>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T0</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6" name="Rectangle 1051"/>
          <p:cNvSpPr>
            <a:spLocks noChangeArrowheads="1"/>
          </p:cNvSpPr>
          <p:nvPr/>
        </p:nvSpPr>
        <p:spPr bwMode="auto">
          <a:xfrm>
            <a:off x="748366" y="4068422"/>
            <a:ext cx="511266" cy="272536"/>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T1</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19" name="直接箭头连接符 18"/>
          <p:cNvCxnSpPr/>
          <p:nvPr/>
        </p:nvCxnSpPr>
        <p:spPr>
          <a:xfrm>
            <a:off x="1054350" y="4000288"/>
            <a:ext cx="493314" cy="6813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3" name="直接箭头连接符 32"/>
          <p:cNvCxnSpPr/>
          <p:nvPr/>
        </p:nvCxnSpPr>
        <p:spPr>
          <a:xfrm>
            <a:off x="1054350" y="3980530"/>
            <a:ext cx="432048" cy="463428"/>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5" name="直接箭头连接符 34"/>
          <p:cNvCxnSpPr/>
          <p:nvPr/>
        </p:nvCxnSpPr>
        <p:spPr>
          <a:xfrm flipV="1">
            <a:off x="1115616" y="3932154"/>
            <a:ext cx="370782" cy="28009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8" name="直接箭头连接符 37"/>
          <p:cNvCxnSpPr/>
          <p:nvPr/>
        </p:nvCxnSpPr>
        <p:spPr>
          <a:xfrm>
            <a:off x="1115616" y="4212244"/>
            <a:ext cx="432048" cy="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9170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0" presetClass="exit" presetSubtype="0" fill="hold"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3"/>
                                        </p:tgtEl>
                                      </p:cBhvr>
                                    </p:animEffect>
                                    <p:set>
                                      <p:cBhvr>
                                        <p:cTn id="40"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animBg="1"/>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1979712" y="1042365"/>
            <a:ext cx="4112023" cy="400110"/>
          </a:xfrm>
          <a:prstGeom prst="rect">
            <a:avLst/>
          </a:prstGeom>
        </p:spPr>
        <p:txBody>
          <a:bodyPr wrap="none">
            <a:spAutoFit/>
          </a:bodyPr>
          <a:lstStyle/>
          <a:p>
            <a:pPr algn="ctr"/>
            <a:r>
              <a:rPr lang="zh-CN" altLang="zh-CN" sz="2000" b="1" dirty="0">
                <a:latin typeface="华文楷体" panose="02010600040101010101" pitchFamily="2" charset="-122"/>
                <a:ea typeface="华文楷体" panose="02010600040101010101" pitchFamily="2" charset="-122"/>
              </a:rPr>
              <a:t>片内数据存储器</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特殊功能寄存器区</a:t>
            </a: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圆角矩形 29"/>
          <p:cNvSpPr/>
          <p:nvPr/>
        </p:nvSpPr>
        <p:spPr>
          <a:xfrm>
            <a:off x="971600" y="1442475"/>
            <a:ext cx="6120680" cy="8412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b="1" dirty="0">
                <a:latin typeface="华文楷体" panose="02010600040101010101" pitchFamily="2" charset="-122"/>
                <a:ea typeface="华文楷体" panose="02010600040101010101" pitchFamily="2" charset="-122"/>
              </a:rPr>
              <a:t>(5) </a:t>
            </a:r>
            <a:r>
              <a:rPr lang="zh-CN" altLang="zh-CN" b="1" dirty="0">
                <a:latin typeface="华文楷体" panose="02010600040101010101" pitchFamily="2" charset="-122"/>
                <a:ea typeface="华文楷体" panose="02010600040101010101" pitchFamily="2" charset="-122"/>
              </a:rPr>
              <a:t>指针类</a:t>
            </a:r>
            <a:r>
              <a:rPr lang="en-US" altLang="zh-CN" b="1" dirty="0">
                <a:latin typeface="华文楷体" panose="02010600040101010101" pitchFamily="2" charset="-122"/>
                <a:ea typeface="华文楷体" panose="02010600040101010101" pitchFamily="2" charset="-122"/>
              </a:rPr>
              <a:t>SFR</a:t>
            </a:r>
            <a:r>
              <a:rPr lang="zh-CN" alt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zh-CN" b="1" dirty="0">
                <a:latin typeface="华文楷体" panose="02010600040101010101" pitchFamily="2" charset="-122"/>
                <a:ea typeface="华文楷体" panose="02010600040101010101" pitchFamily="2" charset="-122"/>
              </a:rPr>
              <a:t>个，占</a:t>
            </a:r>
            <a:r>
              <a:rPr lang="en-US" altLang="zh-CN" b="1" dirty="0">
                <a:latin typeface="华文楷体" panose="02010600040101010101" pitchFamily="2" charset="-122"/>
                <a:ea typeface="华文楷体" panose="02010600040101010101" pitchFamily="2" charset="-122"/>
              </a:rPr>
              <a:t>3</a:t>
            </a:r>
            <a:r>
              <a:rPr lang="zh-CN" altLang="zh-CN" b="1" dirty="0">
                <a:latin typeface="华文楷体" panose="02010600040101010101" pitchFamily="2" charset="-122"/>
                <a:ea typeface="华文楷体" panose="02010600040101010101" pitchFamily="2" charset="-122"/>
              </a:rPr>
              <a:t>个字节单元）</a:t>
            </a:r>
            <a:endParaRPr lang="en-US" altLang="zh-CN" b="1"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en-US" sz="1400" b="1" dirty="0">
                <a:latin typeface="华文楷体" panose="02010600040101010101" pitchFamily="2" charset="-122"/>
                <a:ea typeface="华文楷体" panose="02010600040101010101" pitchFamily="2" charset="-122"/>
              </a:rPr>
              <a:t>堆栈指针</a:t>
            </a:r>
            <a:r>
              <a:rPr lang="en-US" altLang="zh-CN" sz="1400" b="1" dirty="0">
                <a:latin typeface="华文楷体" panose="02010600040101010101" pitchFamily="2" charset="-122"/>
                <a:ea typeface="华文楷体" panose="02010600040101010101" pitchFamily="2" charset="-122"/>
              </a:rPr>
              <a:t>SP  </a:t>
            </a:r>
          </a:p>
          <a:p>
            <a:pPr marL="742950" lvl="1" indent="-285750">
              <a:buFont typeface="Arial" panose="020B0604020202020204" pitchFamily="34" charset="0"/>
              <a:buChar char="•"/>
            </a:pPr>
            <a:r>
              <a:rPr lang="zh-CN" altLang="en-US" sz="1400" b="1" dirty="0">
                <a:latin typeface="华文楷体" panose="02010600040101010101" pitchFamily="2" charset="-122"/>
                <a:ea typeface="华文楷体" panose="02010600040101010101" pitchFamily="2" charset="-122"/>
              </a:rPr>
              <a:t>数据指针</a:t>
            </a:r>
            <a:r>
              <a:rPr lang="en-US" altLang="zh-CN" sz="1400" b="1" dirty="0">
                <a:latin typeface="华文楷体" panose="02010600040101010101" pitchFamily="2" charset="-122"/>
                <a:ea typeface="华文楷体" panose="02010600040101010101" pitchFamily="2" charset="-122"/>
              </a:rPr>
              <a:t>DPTR (DPH DPL)</a:t>
            </a:r>
            <a:endParaRPr lang="zh-CN" altLang="zh-CN" sz="1400" b="1" dirty="0">
              <a:latin typeface="华文楷体" panose="02010600040101010101" pitchFamily="2" charset="-122"/>
              <a:ea typeface="华文楷体" panose="02010600040101010101" pitchFamily="2"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1959297752"/>
              </p:ext>
            </p:extLst>
          </p:nvPr>
        </p:nvGraphicFramePr>
        <p:xfrm>
          <a:off x="1619672" y="2787774"/>
          <a:ext cx="5208270" cy="548640"/>
        </p:xfrm>
        <a:graphic>
          <a:graphicData uri="http://schemas.openxmlformats.org/drawingml/2006/table">
            <a:tbl>
              <a:tblPr firstRow="1" firstCol="1" bandRow="1">
                <a:tableStyleId>{F5AB1C69-6EDB-4FF4-983F-18BD219EF322}</a:tableStyleId>
              </a:tblPr>
              <a:tblGrid>
                <a:gridCol w="768350">
                  <a:extLst>
                    <a:ext uri="{9D8B030D-6E8A-4147-A177-3AD203B41FA5}">
                      <a16:colId xmlns="" xmlns:a16="http://schemas.microsoft.com/office/drawing/2014/main" val="20000"/>
                    </a:ext>
                  </a:extLst>
                </a:gridCol>
                <a:gridCol w="474345">
                  <a:extLst>
                    <a:ext uri="{9D8B030D-6E8A-4147-A177-3AD203B41FA5}">
                      <a16:colId xmlns="" xmlns:a16="http://schemas.microsoft.com/office/drawing/2014/main" val="20001"/>
                    </a:ext>
                  </a:extLst>
                </a:gridCol>
                <a:gridCol w="474345">
                  <a:extLst>
                    <a:ext uri="{9D8B030D-6E8A-4147-A177-3AD203B41FA5}">
                      <a16:colId xmlns="" xmlns:a16="http://schemas.microsoft.com/office/drawing/2014/main" val="20002"/>
                    </a:ext>
                  </a:extLst>
                </a:gridCol>
                <a:gridCol w="474345">
                  <a:extLst>
                    <a:ext uri="{9D8B030D-6E8A-4147-A177-3AD203B41FA5}">
                      <a16:colId xmlns="" xmlns:a16="http://schemas.microsoft.com/office/drawing/2014/main" val="20003"/>
                    </a:ext>
                  </a:extLst>
                </a:gridCol>
                <a:gridCol w="474980">
                  <a:extLst>
                    <a:ext uri="{9D8B030D-6E8A-4147-A177-3AD203B41FA5}">
                      <a16:colId xmlns="" xmlns:a16="http://schemas.microsoft.com/office/drawing/2014/main" val="20004"/>
                    </a:ext>
                  </a:extLst>
                </a:gridCol>
                <a:gridCol w="474345">
                  <a:extLst>
                    <a:ext uri="{9D8B030D-6E8A-4147-A177-3AD203B41FA5}">
                      <a16:colId xmlns="" xmlns:a16="http://schemas.microsoft.com/office/drawing/2014/main" val="20005"/>
                    </a:ext>
                  </a:extLst>
                </a:gridCol>
                <a:gridCol w="474345">
                  <a:extLst>
                    <a:ext uri="{9D8B030D-6E8A-4147-A177-3AD203B41FA5}">
                      <a16:colId xmlns="" xmlns:a16="http://schemas.microsoft.com/office/drawing/2014/main" val="20006"/>
                    </a:ext>
                  </a:extLst>
                </a:gridCol>
                <a:gridCol w="474345">
                  <a:extLst>
                    <a:ext uri="{9D8B030D-6E8A-4147-A177-3AD203B41FA5}">
                      <a16:colId xmlns="" xmlns:a16="http://schemas.microsoft.com/office/drawing/2014/main" val="20007"/>
                    </a:ext>
                  </a:extLst>
                </a:gridCol>
                <a:gridCol w="474980">
                  <a:extLst>
                    <a:ext uri="{9D8B030D-6E8A-4147-A177-3AD203B41FA5}">
                      <a16:colId xmlns="" xmlns:a16="http://schemas.microsoft.com/office/drawing/2014/main" val="20008"/>
                    </a:ext>
                  </a:extLst>
                </a:gridCol>
                <a:gridCol w="643890">
                  <a:extLst>
                    <a:ext uri="{9D8B030D-6E8A-4147-A177-3AD203B41FA5}">
                      <a16:colId xmlns="" xmlns:a16="http://schemas.microsoft.com/office/drawing/2014/main" val="20009"/>
                    </a:ext>
                  </a:extLst>
                </a:gridCol>
              </a:tblGrid>
              <a:tr h="0">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DPH</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 </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 </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83H</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0"/>
                  </a:ext>
                </a:extLst>
              </a:tr>
              <a:tr h="0">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DPL</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 </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82H</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1"/>
                  </a:ext>
                </a:extLst>
              </a:tr>
              <a:tr h="0">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SP</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81H</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2"/>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255992271"/>
              </p:ext>
            </p:extLst>
          </p:nvPr>
        </p:nvGraphicFramePr>
        <p:xfrm>
          <a:off x="1619672" y="2427734"/>
          <a:ext cx="5208270" cy="365760"/>
        </p:xfrm>
        <a:graphic>
          <a:graphicData uri="http://schemas.openxmlformats.org/drawingml/2006/table">
            <a:tbl>
              <a:tblPr firstRow="1" firstCol="1" bandRow="1">
                <a:tableStyleId>{F5AB1C69-6EDB-4FF4-983F-18BD219EF322}</a:tableStyleId>
              </a:tblPr>
              <a:tblGrid>
                <a:gridCol w="768350">
                  <a:extLst>
                    <a:ext uri="{9D8B030D-6E8A-4147-A177-3AD203B41FA5}">
                      <a16:colId xmlns="" xmlns:a16="http://schemas.microsoft.com/office/drawing/2014/main" val="20000"/>
                    </a:ext>
                  </a:extLst>
                </a:gridCol>
                <a:gridCol w="474345">
                  <a:extLst>
                    <a:ext uri="{9D8B030D-6E8A-4147-A177-3AD203B41FA5}">
                      <a16:colId xmlns="" xmlns:a16="http://schemas.microsoft.com/office/drawing/2014/main" val="20001"/>
                    </a:ext>
                  </a:extLst>
                </a:gridCol>
                <a:gridCol w="474345">
                  <a:extLst>
                    <a:ext uri="{9D8B030D-6E8A-4147-A177-3AD203B41FA5}">
                      <a16:colId xmlns="" xmlns:a16="http://schemas.microsoft.com/office/drawing/2014/main" val="20002"/>
                    </a:ext>
                  </a:extLst>
                </a:gridCol>
                <a:gridCol w="474345">
                  <a:extLst>
                    <a:ext uri="{9D8B030D-6E8A-4147-A177-3AD203B41FA5}">
                      <a16:colId xmlns="" xmlns:a16="http://schemas.microsoft.com/office/drawing/2014/main" val="20003"/>
                    </a:ext>
                  </a:extLst>
                </a:gridCol>
                <a:gridCol w="474980">
                  <a:extLst>
                    <a:ext uri="{9D8B030D-6E8A-4147-A177-3AD203B41FA5}">
                      <a16:colId xmlns="" xmlns:a16="http://schemas.microsoft.com/office/drawing/2014/main" val="20004"/>
                    </a:ext>
                  </a:extLst>
                </a:gridCol>
                <a:gridCol w="474345">
                  <a:extLst>
                    <a:ext uri="{9D8B030D-6E8A-4147-A177-3AD203B41FA5}">
                      <a16:colId xmlns="" xmlns:a16="http://schemas.microsoft.com/office/drawing/2014/main" val="20005"/>
                    </a:ext>
                  </a:extLst>
                </a:gridCol>
                <a:gridCol w="474345">
                  <a:extLst>
                    <a:ext uri="{9D8B030D-6E8A-4147-A177-3AD203B41FA5}">
                      <a16:colId xmlns="" xmlns:a16="http://schemas.microsoft.com/office/drawing/2014/main" val="20006"/>
                    </a:ext>
                  </a:extLst>
                </a:gridCol>
                <a:gridCol w="474345">
                  <a:extLst>
                    <a:ext uri="{9D8B030D-6E8A-4147-A177-3AD203B41FA5}">
                      <a16:colId xmlns="" xmlns:a16="http://schemas.microsoft.com/office/drawing/2014/main" val="20007"/>
                    </a:ext>
                  </a:extLst>
                </a:gridCol>
                <a:gridCol w="474980">
                  <a:extLst>
                    <a:ext uri="{9D8B030D-6E8A-4147-A177-3AD203B41FA5}">
                      <a16:colId xmlns="" xmlns:a16="http://schemas.microsoft.com/office/drawing/2014/main" val="20008"/>
                    </a:ext>
                  </a:extLst>
                </a:gridCol>
                <a:gridCol w="643890">
                  <a:extLst>
                    <a:ext uri="{9D8B030D-6E8A-4147-A177-3AD203B41FA5}">
                      <a16:colId xmlns="" xmlns:a16="http://schemas.microsoft.com/office/drawing/2014/main" val="20009"/>
                    </a:ext>
                  </a:extLst>
                </a:gridCol>
              </a:tblGrid>
              <a:tr h="0">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寄存器符号</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D7</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D6</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D5</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D4</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D3</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D2</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D1</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200" kern="100" dirty="0">
                          <a:effectLst/>
                          <a:latin typeface="华文楷体" panose="02010600040101010101" pitchFamily="2" charset="-122"/>
                          <a:ea typeface="华文楷体" panose="02010600040101010101" pitchFamily="2" charset="-122"/>
                        </a:rPr>
                        <a:t>D0</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字节地址</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0"/>
                  </a:ext>
                </a:extLst>
              </a:tr>
            </a:tbl>
          </a:graphicData>
        </a:graphic>
      </p:graphicFrame>
      <p:sp>
        <p:nvSpPr>
          <p:cNvPr id="15" name="椭圆 14"/>
          <p:cNvSpPr/>
          <p:nvPr/>
        </p:nvSpPr>
        <p:spPr>
          <a:xfrm>
            <a:off x="1763688" y="3147814"/>
            <a:ext cx="432048"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5" name="椭圆 24"/>
          <p:cNvSpPr/>
          <p:nvPr/>
        </p:nvSpPr>
        <p:spPr>
          <a:xfrm>
            <a:off x="1659868" y="2753326"/>
            <a:ext cx="639688" cy="39448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6" name="矩形 15"/>
          <p:cNvSpPr/>
          <p:nvPr/>
        </p:nvSpPr>
        <p:spPr>
          <a:xfrm>
            <a:off x="971930" y="3371157"/>
            <a:ext cx="6840430" cy="1477328"/>
          </a:xfrm>
          <a:prstGeom prst="rect">
            <a:avLst/>
          </a:prstGeom>
        </p:spPr>
        <p:txBody>
          <a:bodyPr wrap="square">
            <a:spAutoFit/>
          </a:bodyPr>
          <a:lstStyle/>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数据指针</a:t>
            </a:r>
            <a:r>
              <a:rPr lang="en-US" altLang="zh-CN" dirty="0">
                <a:latin typeface="华文楷体" panose="02010600040101010101" pitchFamily="2" charset="-122"/>
                <a:ea typeface="华文楷体" panose="02010600040101010101" pitchFamily="2" charset="-122"/>
              </a:rPr>
              <a:t>DPTR</a:t>
            </a:r>
            <a:r>
              <a:rPr lang="zh-CN" altLang="zh-CN" dirty="0">
                <a:latin typeface="华文楷体" panose="02010600040101010101" pitchFamily="2" charset="-122"/>
                <a:ea typeface="华文楷体" panose="02010600040101010101" pitchFamily="2" charset="-122"/>
              </a:rPr>
              <a:t>是单片机唯一一个可以直接访问的</a:t>
            </a:r>
            <a:r>
              <a:rPr lang="en-US" altLang="zh-CN" dirty="0">
                <a:latin typeface="华文楷体" panose="02010600040101010101" pitchFamily="2" charset="-122"/>
                <a:ea typeface="华文楷体" panose="02010600040101010101" pitchFamily="2" charset="-122"/>
              </a:rPr>
              <a:t>16</a:t>
            </a:r>
            <a:r>
              <a:rPr lang="zh-CN" altLang="zh-CN" dirty="0">
                <a:latin typeface="华文楷体" panose="02010600040101010101" pitchFamily="2" charset="-122"/>
                <a:ea typeface="华文楷体" panose="02010600040101010101" pitchFamily="2" charset="-122"/>
              </a:rPr>
              <a:t>位寄存器，也可以分为两个</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位寄存器来使用</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高字节</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位寄存器记为</a:t>
            </a:r>
            <a:r>
              <a:rPr lang="en-US" altLang="zh-CN" dirty="0">
                <a:latin typeface="华文楷体" panose="02010600040101010101" pitchFamily="2" charset="-122"/>
                <a:ea typeface="华文楷体" panose="02010600040101010101" pitchFamily="2" charset="-122"/>
              </a:rPr>
              <a:t>DPH</a:t>
            </a:r>
          </a:p>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低字节</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位寄存器记为</a:t>
            </a:r>
            <a:r>
              <a:rPr lang="en-US" altLang="zh-CN" dirty="0">
                <a:latin typeface="华文楷体" panose="02010600040101010101" pitchFamily="2" charset="-122"/>
                <a:ea typeface="华文楷体" panose="02010600040101010101" pitchFamily="2" charset="-122"/>
              </a:rPr>
              <a:t>DPL</a:t>
            </a: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如：</a:t>
            </a:r>
            <a:r>
              <a:rPr lang="en-US" altLang="zh-CN" dirty="0">
                <a:latin typeface="华文楷体" panose="02010600040101010101" pitchFamily="2" charset="-122"/>
                <a:ea typeface="华文楷体" panose="02010600040101010101" pitchFamily="2" charset="-122"/>
              </a:rPr>
              <a:t>MOV DPTR, #1223H    ; (DPH)=12H  (DPL)=23H</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890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30">
                                            <p:txEl>
                                              <p:pRg st="2" end="2"/>
                                            </p:txEl>
                                          </p:spTgt>
                                        </p:tgtEl>
                                        <p:attrNameLst>
                                          <p:attrName>style.color</p:attrName>
                                        </p:attrNameLst>
                                      </p:cBhvr>
                                      <p:to>
                                        <p:clrVal>
                                          <a:schemeClr val="tx2"/>
                                        </p:clrVal>
                                      </p:to>
                                    </p:set>
                                    <p:set>
                                      <p:cBhvr>
                                        <p:cTn id="31" dur="500" fill="hold"/>
                                        <p:tgtEl>
                                          <p:spTgt spid="30">
                                            <p:txEl>
                                              <p:pRg st="2" end="2"/>
                                            </p:txEl>
                                          </p:spTgt>
                                        </p:tgtEl>
                                        <p:attrNameLst>
                                          <p:attrName>fillcolor</p:attrName>
                                        </p:attrNameLst>
                                      </p:cBhvr>
                                      <p:to>
                                        <p:clrVal>
                                          <a:schemeClr val="tx2"/>
                                        </p:clrVal>
                                      </p:to>
                                    </p:set>
                                    <p:set>
                                      <p:cBhvr>
                                        <p:cTn id="32" dur="500" fill="hold"/>
                                        <p:tgtEl>
                                          <p:spTgt spid="30">
                                            <p:txEl>
                                              <p:pRg st="2" end="2"/>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5"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515989" y="1042365"/>
            <a:ext cx="4112023" cy="400110"/>
          </a:xfrm>
          <a:prstGeom prst="rect">
            <a:avLst/>
          </a:prstGeom>
        </p:spPr>
        <p:txBody>
          <a:bodyPr wrap="none">
            <a:spAutoFit/>
          </a:bodyPr>
          <a:lstStyle/>
          <a:p>
            <a:r>
              <a:rPr lang="zh-CN" altLang="zh-CN" sz="2000" b="1" dirty="0">
                <a:latin typeface="华文楷体" panose="02010600040101010101" pitchFamily="2" charset="-122"/>
                <a:ea typeface="华文楷体" panose="02010600040101010101" pitchFamily="2" charset="-122"/>
              </a:rPr>
              <a:t>片内数据存储器</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特殊功能寄存器区</a:t>
            </a: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圆角矩形 29"/>
          <p:cNvSpPr/>
          <p:nvPr/>
        </p:nvSpPr>
        <p:spPr>
          <a:xfrm>
            <a:off x="971600" y="1442475"/>
            <a:ext cx="6624736" cy="8412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b="1" dirty="0">
                <a:latin typeface="华文楷体" panose="02010600040101010101" pitchFamily="2" charset="-122"/>
                <a:ea typeface="华文楷体" panose="02010600040101010101" pitchFamily="2" charset="-122"/>
              </a:rPr>
              <a:t>(5) </a:t>
            </a:r>
            <a:r>
              <a:rPr lang="zh-CN" altLang="zh-CN" b="1" dirty="0">
                <a:latin typeface="华文楷体" panose="02010600040101010101" pitchFamily="2" charset="-122"/>
                <a:ea typeface="华文楷体" panose="02010600040101010101" pitchFamily="2" charset="-122"/>
              </a:rPr>
              <a:t>指针类</a:t>
            </a:r>
            <a:r>
              <a:rPr lang="en-US" altLang="zh-CN" b="1" dirty="0">
                <a:latin typeface="华文楷体" panose="02010600040101010101" pitchFamily="2" charset="-122"/>
                <a:ea typeface="华文楷体" panose="02010600040101010101" pitchFamily="2" charset="-122"/>
              </a:rPr>
              <a:t>SFR</a:t>
            </a:r>
            <a:r>
              <a:rPr lang="zh-CN" alt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zh-CN" b="1" dirty="0">
                <a:latin typeface="华文楷体" panose="02010600040101010101" pitchFamily="2" charset="-122"/>
                <a:ea typeface="华文楷体" panose="02010600040101010101" pitchFamily="2" charset="-122"/>
              </a:rPr>
              <a:t>个，占</a:t>
            </a:r>
            <a:r>
              <a:rPr lang="en-US" altLang="zh-CN" b="1" dirty="0">
                <a:latin typeface="华文楷体" panose="02010600040101010101" pitchFamily="2" charset="-122"/>
                <a:ea typeface="华文楷体" panose="02010600040101010101" pitchFamily="2" charset="-122"/>
              </a:rPr>
              <a:t>3</a:t>
            </a:r>
            <a:r>
              <a:rPr lang="zh-CN" altLang="zh-CN" b="1" dirty="0">
                <a:latin typeface="华文楷体" panose="02010600040101010101" pitchFamily="2" charset="-122"/>
                <a:ea typeface="华文楷体" panose="02010600040101010101" pitchFamily="2" charset="-122"/>
              </a:rPr>
              <a:t>个字节单元）</a:t>
            </a:r>
            <a:endParaRPr lang="en-US" altLang="zh-CN" b="1"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en-US" sz="1400" b="1" dirty="0">
                <a:latin typeface="华文楷体" panose="02010600040101010101" pitchFamily="2" charset="-122"/>
                <a:ea typeface="华文楷体" panose="02010600040101010101" pitchFamily="2" charset="-122"/>
              </a:rPr>
              <a:t>堆栈指针</a:t>
            </a:r>
            <a:r>
              <a:rPr lang="en-US" altLang="zh-CN" sz="1400" b="1" dirty="0">
                <a:latin typeface="华文楷体" panose="02010600040101010101" pitchFamily="2" charset="-122"/>
                <a:ea typeface="华文楷体" panose="02010600040101010101" pitchFamily="2" charset="-122"/>
              </a:rPr>
              <a:t>SP  </a:t>
            </a:r>
          </a:p>
          <a:p>
            <a:pPr marL="742950" lvl="1" indent="-285750">
              <a:buFont typeface="Arial" panose="020B0604020202020204" pitchFamily="34" charset="0"/>
              <a:buChar char="•"/>
            </a:pPr>
            <a:r>
              <a:rPr lang="zh-CN" altLang="en-US" sz="1400" b="1" dirty="0">
                <a:latin typeface="华文楷体" panose="02010600040101010101" pitchFamily="2" charset="-122"/>
                <a:ea typeface="华文楷体" panose="02010600040101010101" pitchFamily="2" charset="-122"/>
              </a:rPr>
              <a:t>数据指针</a:t>
            </a:r>
            <a:r>
              <a:rPr lang="en-US" altLang="zh-CN" sz="1400" b="1" dirty="0">
                <a:latin typeface="华文楷体" panose="02010600040101010101" pitchFamily="2" charset="-122"/>
                <a:ea typeface="华文楷体" panose="02010600040101010101" pitchFamily="2" charset="-122"/>
              </a:rPr>
              <a:t>DPTR (DPH DPL)</a:t>
            </a:r>
            <a:endParaRPr lang="zh-CN" altLang="zh-CN" sz="1400" b="1" dirty="0">
              <a:latin typeface="华文楷体" panose="02010600040101010101" pitchFamily="2" charset="-122"/>
              <a:ea typeface="华文楷体" panose="02010600040101010101" pitchFamily="2" charset="-122"/>
            </a:endParaRPr>
          </a:p>
        </p:txBody>
      </p:sp>
      <p:sp>
        <p:nvSpPr>
          <p:cNvPr id="3" name="矩形 2"/>
          <p:cNvSpPr/>
          <p:nvPr/>
        </p:nvSpPr>
        <p:spPr>
          <a:xfrm>
            <a:off x="971600" y="2427734"/>
            <a:ext cx="6984776" cy="1877437"/>
          </a:xfrm>
          <a:prstGeom prst="rect">
            <a:avLst/>
          </a:prstGeom>
        </p:spPr>
        <p:txBody>
          <a:bodyPr wrap="square">
            <a:spAutoFit/>
          </a:bodyPr>
          <a:lstStyle/>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所谓“堆栈”，是指在内存中专门开辟出来的按照“先进后出、后进先出”的原则进行存取的一段连续的</a:t>
            </a:r>
            <a:r>
              <a:rPr lang="en-US" altLang="zh-CN" sz="1600" dirty="0">
                <a:latin typeface="华文楷体" panose="02010600040101010101" pitchFamily="2" charset="-122"/>
                <a:ea typeface="华文楷体" panose="02010600040101010101" pitchFamily="2" charset="-122"/>
              </a:rPr>
              <a:t>RAM</a:t>
            </a:r>
            <a:r>
              <a:rPr lang="zh-CN" altLang="zh-CN" sz="1600" dirty="0">
                <a:latin typeface="华文楷体" panose="02010600040101010101" pitchFamily="2" charset="-122"/>
                <a:ea typeface="华文楷体" panose="02010600040101010101" pitchFamily="2" charset="-122"/>
              </a:rPr>
              <a:t>区域。</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堆栈的主要用途是暂时存放数据和（或）地址，通常用来保护断点（将要执行的下一条指令的地址）和现场（主程序中应用到的寄存器和数据存储器中的数据）。一般用在子程序调用或中断系统响应等情况下。</a:t>
            </a: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堆栈中的存取操作即存入数据、取出数据的操作，一般分别称之为数据入栈和数据出栈，或者叫做数据压栈和数据弹栈</a:t>
            </a:r>
            <a:r>
              <a:rPr lang="zh-CN" altLang="zh-CN" dirty="0"/>
              <a:t>。</a:t>
            </a:r>
            <a:endParaRPr lang="zh-CN" altLang="en-US" dirty="0"/>
          </a:p>
        </p:txBody>
      </p:sp>
    </p:spTree>
    <p:extLst>
      <p:ext uri="{BB962C8B-B14F-4D97-AF65-F5344CB8AC3E}">
        <p14:creationId xmlns:p14="http://schemas.microsoft.com/office/powerpoint/2010/main" val="12853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0">
                                            <p:txEl>
                                              <p:pRg st="1" end="1"/>
                                            </p:txEl>
                                          </p:spTgt>
                                        </p:tgtEl>
                                        <p:attrNameLst>
                                          <p:attrName>style.color</p:attrName>
                                        </p:attrNameLst>
                                      </p:cBhvr>
                                      <p:to>
                                        <p:clrVal>
                                          <a:schemeClr val="tx2"/>
                                        </p:clrVal>
                                      </p:to>
                                    </p:set>
                                    <p:set>
                                      <p:cBhvr>
                                        <p:cTn id="7" dur="500" fill="hold"/>
                                        <p:tgtEl>
                                          <p:spTgt spid="30">
                                            <p:txEl>
                                              <p:pRg st="1" end="1"/>
                                            </p:txEl>
                                          </p:spTgt>
                                        </p:tgtEl>
                                        <p:attrNameLst>
                                          <p:attrName>fillcolor</p:attrName>
                                        </p:attrNameLst>
                                      </p:cBhvr>
                                      <p:to>
                                        <p:clrVal>
                                          <a:schemeClr val="tx2"/>
                                        </p:clrVal>
                                      </p:to>
                                    </p:set>
                                    <p:set>
                                      <p:cBhvr>
                                        <p:cTn id="8" dur="500" fill="hold"/>
                                        <p:tgtEl>
                                          <p:spTgt spid="30">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515989" y="1042365"/>
            <a:ext cx="4112023" cy="400110"/>
          </a:xfrm>
          <a:prstGeom prst="rect">
            <a:avLst/>
          </a:prstGeom>
        </p:spPr>
        <p:txBody>
          <a:bodyPr wrap="none">
            <a:spAutoFit/>
          </a:bodyPr>
          <a:lstStyle/>
          <a:p>
            <a:r>
              <a:rPr lang="zh-CN" altLang="zh-CN" sz="2000" b="1" dirty="0">
                <a:latin typeface="华文楷体" panose="02010600040101010101" pitchFamily="2" charset="-122"/>
                <a:ea typeface="华文楷体" panose="02010600040101010101" pitchFamily="2" charset="-122"/>
              </a:rPr>
              <a:t>片内数据存储器</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特殊功能寄存器区</a:t>
            </a: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圆角矩形 29"/>
          <p:cNvSpPr/>
          <p:nvPr/>
        </p:nvSpPr>
        <p:spPr>
          <a:xfrm>
            <a:off x="971600" y="1442475"/>
            <a:ext cx="6624736" cy="8412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b="1" dirty="0">
                <a:latin typeface="华文楷体" panose="02010600040101010101" pitchFamily="2" charset="-122"/>
                <a:ea typeface="华文楷体" panose="02010600040101010101" pitchFamily="2" charset="-122"/>
              </a:rPr>
              <a:t>(5) </a:t>
            </a:r>
            <a:r>
              <a:rPr lang="zh-CN" altLang="zh-CN" b="1" dirty="0">
                <a:latin typeface="华文楷体" panose="02010600040101010101" pitchFamily="2" charset="-122"/>
                <a:ea typeface="华文楷体" panose="02010600040101010101" pitchFamily="2" charset="-122"/>
              </a:rPr>
              <a:t>指针类</a:t>
            </a:r>
            <a:r>
              <a:rPr lang="en-US" altLang="zh-CN" b="1" dirty="0">
                <a:latin typeface="华文楷体" panose="02010600040101010101" pitchFamily="2" charset="-122"/>
                <a:ea typeface="华文楷体" panose="02010600040101010101" pitchFamily="2" charset="-122"/>
              </a:rPr>
              <a:t>SFR</a:t>
            </a:r>
            <a:r>
              <a:rPr lang="zh-CN" alt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zh-CN" b="1" dirty="0">
                <a:latin typeface="华文楷体" panose="02010600040101010101" pitchFamily="2" charset="-122"/>
                <a:ea typeface="华文楷体" panose="02010600040101010101" pitchFamily="2" charset="-122"/>
              </a:rPr>
              <a:t>个，占</a:t>
            </a:r>
            <a:r>
              <a:rPr lang="en-US" altLang="zh-CN" b="1" dirty="0">
                <a:latin typeface="华文楷体" panose="02010600040101010101" pitchFamily="2" charset="-122"/>
                <a:ea typeface="华文楷体" panose="02010600040101010101" pitchFamily="2" charset="-122"/>
              </a:rPr>
              <a:t>3</a:t>
            </a:r>
            <a:r>
              <a:rPr lang="zh-CN" altLang="zh-CN" b="1" dirty="0">
                <a:latin typeface="华文楷体" panose="02010600040101010101" pitchFamily="2" charset="-122"/>
                <a:ea typeface="华文楷体" panose="02010600040101010101" pitchFamily="2" charset="-122"/>
              </a:rPr>
              <a:t>个字节单元）</a:t>
            </a:r>
            <a:endParaRPr lang="en-US" altLang="zh-CN" b="1"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en-US" sz="1400" b="1" dirty="0">
                <a:solidFill>
                  <a:srgbClr val="FF0000"/>
                </a:solidFill>
                <a:latin typeface="华文楷体" panose="02010600040101010101" pitchFamily="2" charset="-122"/>
                <a:ea typeface="华文楷体" panose="02010600040101010101" pitchFamily="2" charset="-122"/>
              </a:rPr>
              <a:t>堆栈指针</a:t>
            </a:r>
            <a:r>
              <a:rPr lang="en-US" altLang="zh-CN" sz="1400" b="1" dirty="0">
                <a:solidFill>
                  <a:srgbClr val="FF0000"/>
                </a:solidFill>
                <a:latin typeface="华文楷体" panose="02010600040101010101" pitchFamily="2" charset="-122"/>
                <a:ea typeface="华文楷体" panose="02010600040101010101" pitchFamily="2" charset="-122"/>
              </a:rPr>
              <a:t>SP  </a:t>
            </a:r>
          </a:p>
          <a:p>
            <a:pPr marL="742950" lvl="1" indent="-285750">
              <a:buFont typeface="Arial" panose="020B0604020202020204" pitchFamily="34" charset="0"/>
              <a:buChar char="•"/>
            </a:pPr>
            <a:r>
              <a:rPr lang="zh-CN" altLang="en-US" sz="1400" b="1" dirty="0">
                <a:latin typeface="华文楷体" panose="02010600040101010101" pitchFamily="2" charset="-122"/>
                <a:ea typeface="华文楷体" panose="02010600040101010101" pitchFamily="2" charset="-122"/>
              </a:rPr>
              <a:t>数据指针</a:t>
            </a:r>
            <a:r>
              <a:rPr lang="en-US" altLang="zh-CN" sz="1400" b="1" dirty="0">
                <a:latin typeface="华文楷体" panose="02010600040101010101" pitchFamily="2" charset="-122"/>
                <a:ea typeface="华文楷体" panose="02010600040101010101" pitchFamily="2" charset="-122"/>
              </a:rPr>
              <a:t>DPTR (DPH DPL)</a:t>
            </a:r>
            <a:endParaRPr lang="zh-CN" altLang="zh-CN" sz="1400" b="1" dirty="0">
              <a:latin typeface="华文楷体" panose="02010600040101010101" pitchFamily="2" charset="-122"/>
              <a:ea typeface="华文楷体" panose="02010600040101010101" pitchFamily="2" charset="-122"/>
            </a:endParaRPr>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8" name="Rectangle 1037"/>
          <p:cNvSpPr>
            <a:spLocks noChangeArrowheads="1"/>
          </p:cNvSpPr>
          <p:nvPr/>
        </p:nvSpPr>
        <p:spPr bwMode="auto">
          <a:xfrm>
            <a:off x="2136542" y="4096188"/>
            <a:ext cx="490337" cy="26482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9" name="Rectangle 1038"/>
          <p:cNvSpPr>
            <a:spLocks noChangeArrowheads="1"/>
          </p:cNvSpPr>
          <p:nvPr/>
        </p:nvSpPr>
        <p:spPr bwMode="auto">
          <a:xfrm>
            <a:off x="2626638" y="4096188"/>
            <a:ext cx="776212" cy="26482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8" name="Rectangle 1039"/>
          <p:cNvSpPr>
            <a:spLocks noChangeArrowheads="1"/>
          </p:cNvSpPr>
          <p:nvPr/>
        </p:nvSpPr>
        <p:spPr bwMode="auto">
          <a:xfrm>
            <a:off x="2626638" y="3046927"/>
            <a:ext cx="776453" cy="52519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6" name="Rectangle 1041"/>
          <p:cNvSpPr>
            <a:spLocks noChangeArrowheads="1"/>
          </p:cNvSpPr>
          <p:nvPr/>
        </p:nvSpPr>
        <p:spPr bwMode="auto">
          <a:xfrm>
            <a:off x="2136542" y="3831366"/>
            <a:ext cx="490337" cy="26482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cs typeface="宋体" pitchFamily="2" charset="-122"/>
              </a:rPr>
              <a:t>31H</a:t>
            </a:r>
            <a:endParaRPr kumimoji="0" lang="en-US" altLang="zh-CN" sz="3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7" name="Rectangle 1042"/>
          <p:cNvSpPr>
            <a:spLocks noChangeArrowheads="1"/>
          </p:cNvSpPr>
          <p:nvPr/>
        </p:nvSpPr>
        <p:spPr bwMode="auto">
          <a:xfrm>
            <a:off x="2626879" y="3831366"/>
            <a:ext cx="776212" cy="26482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4" name="Rectangle 1044"/>
          <p:cNvSpPr>
            <a:spLocks noChangeArrowheads="1"/>
          </p:cNvSpPr>
          <p:nvPr/>
        </p:nvSpPr>
        <p:spPr bwMode="auto">
          <a:xfrm>
            <a:off x="2147765" y="3572124"/>
            <a:ext cx="490337" cy="26482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5" name="Rectangle 1045"/>
          <p:cNvSpPr>
            <a:spLocks noChangeArrowheads="1"/>
          </p:cNvSpPr>
          <p:nvPr/>
        </p:nvSpPr>
        <p:spPr bwMode="auto">
          <a:xfrm>
            <a:off x="2626638" y="3572124"/>
            <a:ext cx="776212" cy="26482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01" name="Group 1046"/>
          <p:cNvGrpSpPr>
            <a:grpSpLocks/>
          </p:cNvGrpSpPr>
          <p:nvPr/>
        </p:nvGrpSpPr>
        <p:grpSpPr bwMode="auto">
          <a:xfrm>
            <a:off x="2136542" y="2777162"/>
            <a:ext cx="1266549" cy="264186"/>
            <a:chOff x="3658" y="6354"/>
            <a:chExt cx="1369" cy="361"/>
          </a:xfrm>
        </p:grpSpPr>
        <p:sp>
          <p:nvSpPr>
            <p:cNvPr id="102" name="Rectangle 1047"/>
            <p:cNvSpPr>
              <a:spLocks noChangeArrowheads="1"/>
            </p:cNvSpPr>
            <p:nvPr/>
          </p:nvSpPr>
          <p:spPr bwMode="auto">
            <a:xfrm>
              <a:off x="3658" y="6354"/>
              <a:ext cx="530" cy="36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39H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3" name="Rectangle 1048"/>
            <p:cNvSpPr>
              <a:spLocks noChangeArrowheads="1"/>
            </p:cNvSpPr>
            <p:nvPr/>
          </p:nvSpPr>
          <p:spPr bwMode="auto">
            <a:xfrm>
              <a:off x="4188" y="6354"/>
              <a:ext cx="839" cy="36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cs typeface="宋体" pitchFamily="2" charset="-122"/>
                </a:rPr>
                <a:t>8AH</a:t>
              </a:r>
              <a:endParaRPr kumimoji="0" lang="en-US" altLang="zh-CN" sz="36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nvGrpSpPr>
          <p:cNvPr id="85" name="Group 1049"/>
          <p:cNvGrpSpPr>
            <a:grpSpLocks/>
          </p:cNvGrpSpPr>
          <p:nvPr/>
        </p:nvGrpSpPr>
        <p:grpSpPr bwMode="auto">
          <a:xfrm>
            <a:off x="1001541" y="2813995"/>
            <a:ext cx="1185535" cy="266727"/>
            <a:chOff x="2304" y="6973"/>
            <a:chExt cx="1478" cy="420"/>
          </a:xfrm>
        </p:grpSpPr>
        <p:grpSp>
          <p:nvGrpSpPr>
            <p:cNvPr id="93" name="Group 1050"/>
            <p:cNvGrpSpPr>
              <a:grpSpLocks/>
            </p:cNvGrpSpPr>
            <p:nvPr/>
          </p:nvGrpSpPr>
          <p:grpSpPr bwMode="auto">
            <a:xfrm>
              <a:off x="2304" y="6973"/>
              <a:ext cx="1134" cy="420"/>
              <a:chOff x="2416" y="6973"/>
              <a:chExt cx="1198" cy="420"/>
            </a:xfrm>
          </p:grpSpPr>
          <p:sp>
            <p:nvSpPr>
              <p:cNvPr id="95" name="Rectangle 1051"/>
              <p:cNvSpPr>
                <a:spLocks noChangeArrowheads="1"/>
              </p:cNvSpPr>
              <p:nvPr/>
            </p:nvSpPr>
            <p:spPr bwMode="auto">
              <a:xfrm>
                <a:off x="2416" y="6973"/>
                <a:ext cx="506" cy="417"/>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SP</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6" name="Rectangle 1052"/>
              <p:cNvSpPr>
                <a:spLocks noChangeArrowheads="1"/>
              </p:cNvSpPr>
              <p:nvPr/>
            </p:nvSpPr>
            <p:spPr bwMode="auto">
              <a:xfrm>
                <a:off x="2922" y="6976"/>
                <a:ext cx="692" cy="41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39H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94" name="AutoShape 1053"/>
            <p:cNvSpPr>
              <a:spLocks noChangeShapeType="1"/>
            </p:cNvSpPr>
            <p:nvPr/>
          </p:nvSpPr>
          <p:spPr bwMode="auto">
            <a:xfrm>
              <a:off x="3438" y="7174"/>
              <a:ext cx="34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grpSp>
      <p:sp>
        <p:nvSpPr>
          <p:cNvPr id="86" name="AutoShape 1055"/>
          <p:cNvSpPr>
            <a:spLocks noChangeShapeType="1"/>
          </p:cNvSpPr>
          <p:nvPr/>
        </p:nvSpPr>
        <p:spPr bwMode="auto">
          <a:xfrm rot="10800000" flipV="1">
            <a:off x="3014865" y="2579657"/>
            <a:ext cx="632071" cy="197505"/>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90" name="Rectangle 1059"/>
          <p:cNvSpPr>
            <a:spLocks noChangeArrowheads="1"/>
          </p:cNvSpPr>
          <p:nvPr/>
        </p:nvSpPr>
        <p:spPr bwMode="auto">
          <a:xfrm>
            <a:off x="3507367" y="4079041"/>
            <a:ext cx="681001" cy="26482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栈底</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1" name="Rectangle 1060"/>
          <p:cNvSpPr>
            <a:spLocks noChangeArrowheads="1"/>
          </p:cNvSpPr>
          <p:nvPr/>
        </p:nvSpPr>
        <p:spPr bwMode="auto">
          <a:xfrm>
            <a:off x="3507367" y="3433182"/>
            <a:ext cx="681001" cy="26482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栈区</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2" name="Rectangle 1061"/>
          <p:cNvSpPr>
            <a:spLocks noChangeArrowheads="1"/>
          </p:cNvSpPr>
          <p:nvPr/>
        </p:nvSpPr>
        <p:spPr bwMode="auto">
          <a:xfrm>
            <a:off x="3507367" y="2760015"/>
            <a:ext cx="681001" cy="26482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栈顶</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9" name="AutoShape 1062"/>
          <p:cNvSpPr>
            <a:spLocks/>
          </p:cNvSpPr>
          <p:nvPr/>
        </p:nvSpPr>
        <p:spPr bwMode="auto">
          <a:xfrm>
            <a:off x="3449614" y="2777162"/>
            <a:ext cx="197322" cy="1583847"/>
          </a:xfrm>
          <a:prstGeom prst="rightBrace">
            <a:avLst>
              <a:gd name="adj1" fmla="val 8448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15" name="AutoShape 1096"/>
          <p:cNvSpPr>
            <a:spLocks noChangeArrowheads="1"/>
          </p:cNvSpPr>
          <p:nvPr/>
        </p:nvSpPr>
        <p:spPr bwMode="auto">
          <a:xfrm>
            <a:off x="3646956" y="2355726"/>
            <a:ext cx="1429100" cy="393756"/>
          </a:xfrm>
          <a:prstGeom prst="cloudCallout">
            <a:avLst>
              <a:gd name="adj1" fmla="val -45167"/>
              <a:gd name="adj2" fmla="val 5019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入栈</a:t>
            </a:r>
            <a:r>
              <a:rPr lang="zh-CN" altLang="en-US" sz="1200" dirty="0">
                <a:ea typeface="宋体" pitchFamily="2" charset="-122"/>
                <a:cs typeface="Times New Roman" pitchFamily="18" charset="0"/>
              </a:rPr>
              <a:t>过程</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2" name="矩形 81"/>
          <p:cNvSpPr/>
          <p:nvPr/>
        </p:nvSpPr>
        <p:spPr>
          <a:xfrm>
            <a:off x="4355976" y="2697729"/>
            <a:ext cx="2196244" cy="2277547"/>
          </a:xfrm>
          <a:prstGeom prst="rect">
            <a:avLst/>
          </a:prstGeom>
        </p:spPr>
        <p:txBody>
          <a:bodyPr wrap="square">
            <a:spAutoFit/>
          </a:bodyPr>
          <a:lstStyle/>
          <a:p>
            <a:r>
              <a:rPr lang="en-US" altLang="zh-CN" dirty="0">
                <a:latin typeface="华文楷体" panose="02010600040101010101" pitchFamily="2" charset="-122"/>
                <a:ea typeface="华文楷体" panose="02010600040101010101" pitchFamily="2" charset="-122"/>
              </a:rPr>
              <a:t>MOV SP, #30H ; </a:t>
            </a:r>
          </a:p>
          <a:p>
            <a:r>
              <a:rPr lang="en-US" altLang="zh-CN" dirty="0">
                <a:latin typeface="华文楷体" panose="02010600040101010101" pitchFamily="2" charset="-122"/>
                <a:ea typeface="华文楷体" panose="02010600040101010101" pitchFamily="2" charset="-122"/>
              </a:rPr>
              <a:t>MOV  A,  #10H ; </a:t>
            </a:r>
          </a:p>
          <a:p>
            <a:r>
              <a:rPr lang="en-US" altLang="zh-CN" dirty="0">
                <a:latin typeface="华文楷体" panose="02010600040101010101" pitchFamily="2" charset="-122"/>
                <a:ea typeface="华文楷体" panose="02010600040101010101" pitchFamily="2" charset="-122"/>
              </a:rPr>
              <a:t>PUSH   ACC      ; </a:t>
            </a:r>
          </a:p>
          <a:p>
            <a:r>
              <a:rPr lang="en-US" altLang="zh-CN" dirty="0">
                <a:latin typeface="华文楷体" panose="02010600040101010101" pitchFamily="2" charset="-122"/>
                <a:ea typeface="华文楷体" panose="02010600040101010101" pitchFamily="2" charset="-122"/>
              </a:rPr>
              <a:t>MOV   A, #21H ; </a:t>
            </a:r>
          </a:p>
          <a:p>
            <a:r>
              <a:rPr lang="en-US" altLang="zh-CN" dirty="0">
                <a:latin typeface="华文楷体" panose="02010600040101010101" pitchFamily="2" charset="-122"/>
                <a:ea typeface="华文楷体" panose="02010600040101010101" pitchFamily="2" charset="-122"/>
              </a:rPr>
              <a:t>PUSH  ACC       ; </a:t>
            </a:r>
          </a:p>
          <a:p>
            <a:r>
              <a:rPr lang="en-US" altLang="zh-CN" dirty="0">
                <a:latin typeface="华文楷体" panose="02010600040101010101" pitchFamily="2" charset="-122"/>
                <a:ea typeface="华文楷体" panose="02010600040101010101" pitchFamily="2" charset="-122"/>
              </a:rPr>
              <a:t>……</a:t>
            </a:r>
          </a:p>
          <a:p>
            <a:r>
              <a:rPr lang="zh-CN" altLang="en-US" dirty="0">
                <a:latin typeface="华文楷体" panose="02010600040101010101" pitchFamily="2" charset="-122"/>
                <a:ea typeface="华文楷体" panose="02010600040101010101" pitchFamily="2" charset="-122"/>
              </a:rPr>
              <a:t>最终（</a:t>
            </a:r>
            <a:r>
              <a:rPr lang="en-US" altLang="zh-CN" dirty="0">
                <a:latin typeface="华文楷体" panose="02010600040101010101" pitchFamily="2" charset="-122"/>
                <a:ea typeface="华文楷体" panose="02010600040101010101" pitchFamily="2" charset="-122"/>
              </a:rPr>
              <a:t>SP</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=39H</a:t>
            </a:r>
          </a:p>
          <a:p>
            <a:pPr marL="285750" indent="-285750">
              <a:buFont typeface="Arial" panose="020B0604020202020204" pitchFamily="34" charset="0"/>
              <a:buChar char="•"/>
            </a:pPr>
            <a:endParaRPr lang="en-US" altLang="zh-CN" sz="1600" dirty="0">
              <a:latin typeface="华文楷体" panose="02010600040101010101" pitchFamily="2" charset="-122"/>
              <a:ea typeface="华文楷体" panose="02010600040101010101" pitchFamily="2" charset="-122"/>
            </a:endParaRPr>
          </a:p>
        </p:txBody>
      </p:sp>
      <p:sp>
        <p:nvSpPr>
          <p:cNvPr id="110" name="Rectangle 1051"/>
          <p:cNvSpPr>
            <a:spLocks noChangeArrowheads="1"/>
          </p:cNvSpPr>
          <p:nvPr/>
        </p:nvSpPr>
        <p:spPr bwMode="auto">
          <a:xfrm>
            <a:off x="1073549" y="4094283"/>
            <a:ext cx="384190" cy="264822"/>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SP</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1" name="Rectangle 1052"/>
          <p:cNvSpPr>
            <a:spLocks noChangeArrowheads="1"/>
          </p:cNvSpPr>
          <p:nvPr/>
        </p:nvSpPr>
        <p:spPr bwMode="auto">
          <a:xfrm>
            <a:off x="1433589" y="4096188"/>
            <a:ext cx="525415" cy="26482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6" name="Rectangle 1051"/>
          <p:cNvSpPr>
            <a:spLocks noChangeArrowheads="1"/>
          </p:cNvSpPr>
          <p:nvPr/>
        </p:nvSpPr>
        <p:spPr bwMode="auto">
          <a:xfrm>
            <a:off x="1058004" y="3805830"/>
            <a:ext cx="384190" cy="264822"/>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SP</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7" name="Rectangle 1052"/>
          <p:cNvSpPr>
            <a:spLocks noChangeArrowheads="1"/>
          </p:cNvSpPr>
          <p:nvPr/>
        </p:nvSpPr>
        <p:spPr bwMode="auto">
          <a:xfrm>
            <a:off x="1433589" y="3807735"/>
            <a:ext cx="525415" cy="26482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8" name="Rectangle 1052"/>
          <p:cNvSpPr>
            <a:spLocks noChangeArrowheads="1"/>
          </p:cNvSpPr>
          <p:nvPr/>
        </p:nvSpPr>
        <p:spPr bwMode="auto">
          <a:xfrm>
            <a:off x="668221" y="3293056"/>
            <a:ext cx="525415" cy="26482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9" name="Rectangle 1051"/>
          <p:cNvSpPr>
            <a:spLocks noChangeArrowheads="1"/>
          </p:cNvSpPr>
          <p:nvPr/>
        </p:nvSpPr>
        <p:spPr bwMode="auto">
          <a:xfrm>
            <a:off x="233948" y="3309525"/>
            <a:ext cx="511266" cy="272536"/>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ACC</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0" name="AutoShape 1053"/>
          <p:cNvSpPr>
            <a:spLocks noChangeShapeType="1"/>
          </p:cNvSpPr>
          <p:nvPr/>
        </p:nvSpPr>
        <p:spPr bwMode="auto">
          <a:xfrm>
            <a:off x="1949747" y="4211451"/>
            <a:ext cx="27593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121" name="AutoShape 1053"/>
          <p:cNvSpPr>
            <a:spLocks noChangeShapeType="1"/>
          </p:cNvSpPr>
          <p:nvPr/>
        </p:nvSpPr>
        <p:spPr bwMode="auto">
          <a:xfrm>
            <a:off x="1959004" y="3972057"/>
            <a:ext cx="27593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122" name="Rectangle 1052"/>
          <p:cNvSpPr>
            <a:spLocks noChangeArrowheads="1"/>
          </p:cNvSpPr>
          <p:nvPr/>
        </p:nvSpPr>
        <p:spPr bwMode="auto">
          <a:xfrm>
            <a:off x="740229" y="3293056"/>
            <a:ext cx="525415" cy="26482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21H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3" name="Rectangle 1051"/>
          <p:cNvSpPr>
            <a:spLocks noChangeArrowheads="1"/>
          </p:cNvSpPr>
          <p:nvPr/>
        </p:nvSpPr>
        <p:spPr bwMode="auto">
          <a:xfrm>
            <a:off x="1052741" y="3541008"/>
            <a:ext cx="384190" cy="264822"/>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SP</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4" name="Rectangle 1052"/>
          <p:cNvSpPr>
            <a:spLocks noChangeArrowheads="1"/>
          </p:cNvSpPr>
          <p:nvPr/>
        </p:nvSpPr>
        <p:spPr bwMode="auto">
          <a:xfrm>
            <a:off x="1428326" y="3542913"/>
            <a:ext cx="525415" cy="26482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1" name="曲线连接符 10"/>
          <p:cNvCxnSpPr>
            <a:stCxn id="118" idx="3"/>
          </p:cNvCxnSpPr>
          <p:nvPr/>
        </p:nvCxnSpPr>
        <p:spPr>
          <a:xfrm>
            <a:off x="1193636" y="3425467"/>
            <a:ext cx="1586939" cy="512774"/>
          </a:xfrm>
          <a:prstGeom prst="curvedConnector3">
            <a:avLst/>
          </a:prstGeom>
          <a:ln w="19050">
            <a:tailEnd type="arrow"/>
          </a:ln>
        </p:spPr>
        <p:style>
          <a:lnRef idx="1">
            <a:schemeClr val="accent5"/>
          </a:lnRef>
          <a:fillRef idx="0">
            <a:schemeClr val="accent5"/>
          </a:fillRef>
          <a:effectRef idx="0">
            <a:schemeClr val="accent5"/>
          </a:effectRef>
          <a:fontRef idx="minor">
            <a:schemeClr val="tx1"/>
          </a:fontRef>
        </p:style>
      </p:cxnSp>
      <p:cxnSp>
        <p:nvCxnSpPr>
          <p:cNvPr id="125" name="曲线连接符 124"/>
          <p:cNvCxnSpPr>
            <a:stCxn id="122" idx="3"/>
          </p:cNvCxnSpPr>
          <p:nvPr/>
        </p:nvCxnSpPr>
        <p:spPr>
          <a:xfrm>
            <a:off x="1265644" y="3425467"/>
            <a:ext cx="1514931" cy="279087"/>
          </a:xfrm>
          <a:prstGeom prst="curvedConnector3">
            <a:avLst/>
          </a:prstGeom>
          <a:ln w="19050">
            <a:tailEnd type="arrow"/>
          </a:ln>
        </p:spPr>
        <p:style>
          <a:lnRef idx="1">
            <a:schemeClr val="accent5"/>
          </a:lnRef>
          <a:fillRef idx="0">
            <a:schemeClr val="accent5"/>
          </a:fillRef>
          <a:effectRef idx="0">
            <a:schemeClr val="accent5"/>
          </a:effectRef>
          <a:fontRef idx="minor">
            <a:schemeClr val="tx1"/>
          </a:fontRef>
        </p:style>
      </p:cxnSp>
      <p:sp>
        <p:nvSpPr>
          <p:cNvPr id="129" name="Rectangle 1051"/>
          <p:cNvSpPr>
            <a:spLocks noChangeArrowheads="1"/>
          </p:cNvSpPr>
          <p:nvPr/>
        </p:nvSpPr>
        <p:spPr bwMode="auto">
          <a:xfrm>
            <a:off x="2764590" y="3831366"/>
            <a:ext cx="511266" cy="272536"/>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10H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0" name="AutoShape 1053"/>
          <p:cNvSpPr>
            <a:spLocks noChangeShapeType="1"/>
          </p:cNvSpPr>
          <p:nvPr/>
        </p:nvSpPr>
        <p:spPr bwMode="auto">
          <a:xfrm>
            <a:off x="1979712" y="3704554"/>
            <a:ext cx="27593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132" name="Rectangle 1051"/>
          <p:cNvSpPr>
            <a:spLocks noChangeArrowheads="1"/>
          </p:cNvSpPr>
          <p:nvPr/>
        </p:nvSpPr>
        <p:spPr bwMode="auto">
          <a:xfrm>
            <a:off x="2764590" y="3545586"/>
            <a:ext cx="511266" cy="272536"/>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21H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3" name="矩形 132"/>
          <p:cNvSpPr/>
          <p:nvPr/>
        </p:nvSpPr>
        <p:spPr>
          <a:xfrm>
            <a:off x="6300192" y="2703817"/>
            <a:ext cx="2592288" cy="1723549"/>
          </a:xfrm>
          <a:prstGeom prst="rect">
            <a:avLst/>
          </a:prstGeom>
        </p:spPr>
        <p:txBody>
          <a:bodyPr wrap="square">
            <a:spAutoFit/>
          </a:bodyPr>
          <a:lstStyle/>
          <a:p>
            <a:r>
              <a:rPr lang="en-US" altLang="zh-CN" dirty="0">
                <a:latin typeface="华文楷体" panose="02010600040101010101" pitchFamily="2" charset="-122"/>
                <a:ea typeface="华文楷体" panose="02010600040101010101" pitchFamily="2" charset="-122"/>
              </a:rPr>
              <a:t>(SP)=30H</a:t>
            </a:r>
          </a:p>
          <a:p>
            <a:r>
              <a:rPr lang="en-US" altLang="zh-CN" dirty="0">
                <a:latin typeface="华文楷体" panose="02010600040101010101" pitchFamily="2" charset="-122"/>
                <a:ea typeface="华文楷体" panose="02010600040101010101" pitchFamily="2" charset="-122"/>
              </a:rPr>
              <a:t>(ACC)=10H</a:t>
            </a:r>
          </a:p>
          <a:p>
            <a:r>
              <a:rPr lang="en-US" altLang="zh-CN" dirty="0">
                <a:latin typeface="华文楷体" panose="02010600040101010101" pitchFamily="2" charset="-122"/>
                <a:ea typeface="华文楷体" panose="02010600040101010101" pitchFamily="2" charset="-122"/>
              </a:rPr>
              <a:t>(SP)=31H (31H)=10H</a:t>
            </a:r>
          </a:p>
          <a:p>
            <a:r>
              <a:rPr lang="en-US" altLang="zh-CN" dirty="0">
                <a:latin typeface="华文楷体" panose="02010600040101010101" pitchFamily="2" charset="-122"/>
                <a:ea typeface="华文楷体" panose="02010600040101010101" pitchFamily="2" charset="-122"/>
              </a:rPr>
              <a:t>(ACC)=21H</a:t>
            </a:r>
          </a:p>
          <a:p>
            <a:r>
              <a:rPr lang="en-US" altLang="zh-CN" dirty="0">
                <a:latin typeface="华文楷体" panose="02010600040101010101" pitchFamily="2" charset="-122"/>
                <a:ea typeface="华文楷体" panose="02010600040101010101" pitchFamily="2" charset="-122"/>
              </a:rPr>
              <a:t>(SP)=32H (32H)=21H</a:t>
            </a:r>
          </a:p>
          <a:p>
            <a:endParaRPr lang="en-US" altLang="zh-CN" sz="1600" dirty="0">
              <a:latin typeface="华文楷体" panose="02010600040101010101" pitchFamily="2" charset="-122"/>
              <a:ea typeface="华文楷体" panose="02010600040101010101" pitchFamily="2" charset="-122"/>
            </a:endParaRPr>
          </a:p>
        </p:txBody>
      </p:sp>
      <p:sp>
        <p:nvSpPr>
          <p:cNvPr id="134" name="Rectangle 1059"/>
          <p:cNvSpPr>
            <a:spLocks noChangeArrowheads="1"/>
          </p:cNvSpPr>
          <p:nvPr/>
        </p:nvSpPr>
        <p:spPr bwMode="auto">
          <a:xfrm>
            <a:off x="2548055" y="2425815"/>
            <a:ext cx="959312" cy="26482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dirty="0">
                <a:ea typeface="宋体" pitchFamily="2" charset="-122"/>
                <a:cs typeface="宋体" pitchFamily="2" charset="-122"/>
              </a:rPr>
              <a:t>内部</a:t>
            </a:r>
            <a:r>
              <a:rPr lang="en-US" altLang="zh-CN" sz="1400" dirty="0">
                <a:ea typeface="宋体" pitchFamily="2" charset="-122"/>
                <a:cs typeface="宋体" pitchFamily="2" charset="-122"/>
              </a:rPr>
              <a:t>RAM</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3272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3">
                                            <p:txEl>
                                              <p:pRg st="3" end="3"/>
                                            </p:txEl>
                                          </p:spTgt>
                                        </p:tgtEl>
                                        <p:attrNameLst>
                                          <p:attrName>style.visibility</p:attrName>
                                        </p:attrNameLst>
                                      </p:cBhvr>
                                      <p:to>
                                        <p:strVal val="visible"/>
                                      </p:to>
                                    </p:set>
                                  </p:childTnLst>
                                </p:cTn>
                              </p:par>
                              <p:par>
                                <p:cTn id="77" presetID="10" presetClass="exit" presetSubtype="0" fill="hold" nodeType="withEffect">
                                  <p:stCondLst>
                                    <p:cond delay="0"/>
                                  </p:stCondLst>
                                  <p:childTnLst>
                                    <p:animEffect transition="out" filter="fade">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118"/>
                                        </p:tgtEl>
                                      </p:cBhvr>
                                    </p:animEffect>
                                    <p:set>
                                      <p:cBhvr>
                                        <p:cTn id="84" dur="1" fill="hold">
                                          <p:stCondLst>
                                            <p:cond delay="499"/>
                                          </p:stCondLst>
                                        </p:cTn>
                                        <p:tgtEl>
                                          <p:spTgt spid="118"/>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125"/>
                                        </p:tgtEl>
                                      </p:cBhvr>
                                    </p:animEffect>
                                    <p:set>
                                      <p:cBhvr>
                                        <p:cTn id="117" dur="1" fill="hold">
                                          <p:stCondLst>
                                            <p:cond delay="499"/>
                                          </p:stCondLst>
                                        </p:cTn>
                                        <p:tgtEl>
                                          <p:spTgt spid="12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9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85"/>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101"/>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9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89"/>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92"/>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15"/>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animBg="1"/>
      <p:bldP spid="98" grpId="0" animBg="1"/>
      <p:bldP spid="106" grpId="0"/>
      <p:bldP spid="107" grpId="0" animBg="1"/>
      <p:bldP spid="104" grpId="0"/>
      <p:bldP spid="105" grpId="0" animBg="1"/>
      <p:bldP spid="86" grpId="0" animBg="1"/>
      <p:bldP spid="90" grpId="0"/>
      <p:bldP spid="91" grpId="0"/>
      <p:bldP spid="92" grpId="0"/>
      <p:bldP spid="89" grpId="0" animBg="1"/>
      <p:bldP spid="15" grpId="0" animBg="1"/>
      <p:bldP spid="82" grpId="0"/>
      <p:bldP spid="110" grpId="0"/>
      <p:bldP spid="111" grpId="0" animBg="1"/>
      <p:bldP spid="116" grpId="0"/>
      <p:bldP spid="117" grpId="0" animBg="1"/>
      <p:bldP spid="118" grpId="0" animBg="1"/>
      <p:bldP spid="118" grpId="1" animBg="1"/>
      <p:bldP spid="119" grpId="0"/>
      <p:bldP spid="120" grpId="0" animBg="1"/>
      <p:bldP spid="121" grpId="0" animBg="1"/>
      <p:bldP spid="122" grpId="0" animBg="1"/>
      <p:bldP spid="123" grpId="0"/>
      <p:bldP spid="124" grpId="0" animBg="1"/>
      <p:bldP spid="129" grpId="0"/>
      <p:bldP spid="130" grpId="0" animBg="1"/>
      <p:bldP spid="1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2.4  </a:t>
            </a:r>
            <a:r>
              <a:rPr lang="zh-CN" altLang="zh-CN" b="1" dirty="0"/>
              <a:t>单片机的存储器</a:t>
            </a:r>
            <a:r>
              <a:rPr lang="en-US" altLang="zh-CN" b="1" dirty="0"/>
              <a:t>—</a:t>
            </a:r>
            <a:r>
              <a:rPr lang="zh-CN" altLang="en-US" sz="2700" b="1" dirty="0"/>
              <a:t>数据存储器</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515989" y="1042365"/>
            <a:ext cx="4112023" cy="400110"/>
          </a:xfrm>
          <a:prstGeom prst="rect">
            <a:avLst/>
          </a:prstGeom>
        </p:spPr>
        <p:txBody>
          <a:bodyPr wrap="none">
            <a:spAutoFit/>
          </a:bodyPr>
          <a:lstStyle/>
          <a:p>
            <a:r>
              <a:rPr lang="zh-CN" altLang="zh-CN" sz="2000" b="1" dirty="0">
                <a:latin typeface="华文楷体" panose="02010600040101010101" pitchFamily="2" charset="-122"/>
                <a:ea typeface="华文楷体" panose="02010600040101010101" pitchFamily="2" charset="-122"/>
              </a:rPr>
              <a:t>片内数据存储器</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特殊功能寄存器区</a:t>
            </a:r>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圆角矩形 29"/>
          <p:cNvSpPr/>
          <p:nvPr/>
        </p:nvSpPr>
        <p:spPr>
          <a:xfrm>
            <a:off x="971600" y="1442475"/>
            <a:ext cx="6624736" cy="8412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b="1" dirty="0">
                <a:latin typeface="华文楷体" panose="02010600040101010101" pitchFamily="2" charset="-122"/>
                <a:ea typeface="华文楷体" panose="02010600040101010101" pitchFamily="2" charset="-122"/>
              </a:rPr>
              <a:t>(5) </a:t>
            </a:r>
            <a:r>
              <a:rPr lang="zh-CN" altLang="zh-CN" b="1" dirty="0">
                <a:latin typeface="华文楷体" panose="02010600040101010101" pitchFamily="2" charset="-122"/>
                <a:ea typeface="华文楷体" panose="02010600040101010101" pitchFamily="2" charset="-122"/>
              </a:rPr>
              <a:t>指针类</a:t>
            </a:r>
            <a:r>
              <a:rPr lang="en-US" altLang="zh-CN" b="1" dirty="0">
                <a:latin typeface="华文楷体" panose="02010600040101010101" pitchFamily="2" charset="-122"/>
                <a:ea typeface="华文楷体" panose="02010600040101010101" pitchFamily="2" charset="-122"/>
              </a:rPr>
              <a:t>SFR</a:t>
            </a:r>
            <a:r>
              <a:rPr lang="zh-CN" alt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zh-CN" b="1" dirty="0">
                <a:latin typeface="华文楷体" panose="02010600040101010101" pitchFamily="2" charset="-122"/>
                <a:ea typeface="华文楷体" panose="02010600040101010101" pitchFamily="2" charset="-122"/>
              </a:rPr>
              <a:t>个，占</a:t>
            </a:r>
            <a:r>
              <a:rPr lang="en-US" altLang="zh-CN" b="1" dirty="0">
                <a:latin typeface="华文楷体" panose="02010600040101010101" pitchFamily="2" charset="-122"/>
                <a:ea typeface="华文楷体" panose="02010600040101010101" pitchFamily="2" charset="-122"/>
              </a:rPr>
              <a:t>3</a:t>
            </a:r>
            <a:r>
              <a:rPr lang="zh-CN" altLang="zh-CN" b="1" dirty="0">
                <a:latin typeface="华文楷体" panose="02010600040101010101" pitchFamily="2" charset="-122"/>
                <a:ea typeface="华文楷体" panose="02010600040101010101" pitchFamily="2" charset="-122"/>
              </a:rPr>
              <a:t>个字节单元）</a:t>
            </a:r>
            <a:endParaRPr lang="en-US" altLang="zh-CN" b="1"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en-US" sz="1400" b="1" dirty="0">
                <a:solidFill>
                  <a:srgbClr val="FF0000"/>
                </a:solidFill>
                <a:latin typeface="华文楷体" panose="02010600040101010101" pitchFamily="2" charset="-122"/>
                <a:ea typeface="华文楷体" panose="02010600040101010101" pitchFamily="2" charset="-122"/>
              </a:rPr>
              <a:t>堆栈指针</a:t>
            </a:r>
            <a:r>
              <a:rPr lang="en-US" altLang="zh-CN" sz="1400" b="1" dirty="0">
                <a:solidFill>
                  <a:srgbClr val="FF0000"/>
                </a:solidFill>
                <a:latin typeface="华文楷体" panose="02010600040101010101" pitchFamily="2" charset="-122"/>
                <a:ea typeface="华文楷体" panose="02010600040101010101" pitchFamily="2" charset="-122"/>
              </a:rPr>
              <a:t>SP  </a:t>
            </a:r>
          </a:p>
          <a:p>
            <a:pPr marL="742950" lvl="1" indent="-285750">
              <a:buFont typeface="Arial" panose="020B0604020202020204" pitchFamily="34" charset="0"/>
              <a:buChar char="•"/>
            </a:pPr>
            <a:r>
              <a:rPr lang="zh-CN" altLang="en-US" sz="1400" b="1" dirty="0">
                <a:latin typeface="华文楷体" panose="02010600040101010101" pitchFamily="2" charset="-122"/>
                <a:ea typeface="华文楷体" panose="02010600040101010101" pitchFamily="2" charset="-122"/>
              </a:rPr>
              <a:t>数据指针</a:t>
            </a:r>
            <a:r>
              <a:rPr lang="en-US" altLang="zh-CN" sz="1400" b="1" dirty="0">
                <a:latin typeface="华文楷体" panose="02010600040101010101" pitchFamily="2" charset="-122"/>
                <a:ea typeface="华文楷体" panose="02010600040101010101" pitchFamily="2" charset="-122"/>
              </a:rPr>
              <a:t>DPTR (DPH DPL)</a:t>
            </a:r>
            <a:endParaRPr lang="zh-CN" altLang="zh-CN" sz="1400" b="1" dirty="0">
              <a:latin typeface="华文楷体" panose="02010600040101010101" pitchFamily="2" charset="-122"/>
              <a:ea typeface="华文楷体" panose="02010600040101010101" pitchFamily="2" charset="-122"/>
            </a:endParaRPr>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64"/>
          <p:cNvSpPr>
            <a:spLocks noChangeAspect="1" noChangeArrowheads="1"/>
          </p:cNvSpPr>
          <p:nvPr/>
        </p:nvSpPr>
        <p:spPr bwMode="auto">
          <a:xfrm>
            <a:off x="907730" y="2211709"/>
            <a:ext cx="3424858" cy="2570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20" name="Group 1067"/>
          <p:cNvGrpSpPr>
            <a:grpSpLocks/>
          </p:cNvGrpSpPr>
          <p:nvPr/>
        </p:nvGrpSpPr>
        <p:grpSpPr bwMode="auto">
          <a:xfrm>
            <a:off x="3347665" y="2762948"/>
            <a:ext cx="738753" cy="1548331"/>
            <a:chOff x="9334" y="7148"/>
            <a:chExt cx="921" cy="2438"/>
          </a:xfrm>
        </p:grpSpPr>
        <p:grpSp>
          <p:nvGrpSpPr>
            <p:cNvPr id="77" name="Group 1068"/>
            <p:cNvGrpSpPr>
              <a:grpSpLocks/>
            </p:cNvGrpSpPr>
            <p:nvPr/>
          </p:nvGrpSpPr>
          <p:grpSpPr bwMode="auto">
            <a:xfrm>
              <a:off x="9403" y="7148"/>
              <a:ext cx="852" cy="2411"/>
              <a:chOff x="9403" y="7148"/>
              <a:chExt cx="852" cy="2411"/>
            </a:xfrm>
          </p:grpSpPr>
          <p:sp>
            <p:nvSpPr>
              <p:cNvPr id="79" name="Rectangle 1069"/>
              <p:cNvSpPr>
                <a:spLocks noChangeArrowheads="1"/>
              </p:cNvSpPr>
              <p:nvPr/>
            </p:nvSpPr>
            <p:spPr bwMode="auto">
              <a:xfrm>
                <a:off x="9406" y="9142"/>
                <a:ext cx="849" cy="417"/>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Calibri" pitchFamily="34" charset="0"/>
                    <a:ea typeface="宋体" pitchFamily="2" charset="-122"/>
                    <a:cs typeface="宋体" pitchFamily="2" charset="-122"/>
                  </a:rPr>
                  <a:t>栈底</a:t>
                </a:r>
                <a:endParaRPr kumimoji="0" lang="zh-CN"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0" name="Rectangle 1070"/>
              <p:cNvSpPr>
                <a:spLocks noChangeArrowheads="1"/>
              </p:cNvSpPr>
              <p:nvPr/>
            </p:nvSpPr>
            <p:spPr bwMode="auto">
              <a:xfrm>
                <a:off x="9406" y="8335"/>
                <a:ext cx="849" cy="417"/>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Calibri" pitchFamily="34" charset="0"/>
                    <a:ea typeface="宋体" pitchFamily="2" charset="-122"/>
                    <a:cs typeface="宋体" pitchFamily="2" charset="-122"/>
                  </a:rPr>
                  <a:t>栈区</a:t>
                </a:r>
                <a:endParaRPr kumimoji="0" lang="zh-CN"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1" name="Rectangle 1071"/>
              <p:cNvSpPr>
                <a:spLocks noChangeArrowheads="1"/>
              </p:cNvSpPr>
              <p:nvPr/>
            </p:nvSpPr>
            <p:spPr bwMode="auto">
              <a:xfrm>
                <a:off x="9403" y="7148"/>
                <a:ext cx="849" cy="417"/>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栈顶</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78" name="AutoShape 1072"/>
            <p:cNvSpPr>
              <a:spLocks/>
            </p:cNvSpPr>
            <p:nvPr/>
          </p:nvSpPr>
          <p:spPr bwMode="auto">
            <a:xfrm>
              <a:off x="9334" y="7318"/>
              <a:ext cx="246" cy="2268"/>
            </a:xfrm>
            <a:prstGeom prst="rightBrace">
              <a:avLst>
                <a:gd name="adj1" fmla="val 7035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22" name="Group 1074"/>
          <p:cNvGrpSpPr>
            <a:grpSpLocks/>
          </p:cNvGrpSpPr>
          <p:nvPr/>
        </p:nvGrpSpPr>
        <p:grpSpPr bwMode="auto">
          <a:xfrm>
            <a:off x="2026572" y="2727382"/>
            <a:ext cx="1276174" cy="1646133"/>
            <a:chOff x="3709" y="6915"/>
            <a:chExt cx="1591" cy="2592"/>
          </a:xfrm>
        </p:grpSpPr>
        <p:grpSp>
          <p:nvGrpSpPr>
            <p:cNvPr id="31" name="Group 1075"/>
            <p:cNvGrpSpPr>
              <a:grpSpLocks/>
            </p:cNvGrpSpPr>
            <p:nvPr/>
          </p:nvGrpSpPr>
          <p:grpSpPr bwMode="auto">
            <a:xfrm>
              <a:off x="3719" y="8994"/>
              <a:ext cx="1579" cy="513"/>
              <a:chOff x="3658" y="6354"/>
              <a:chExt cx="1369" cy="444"/>
            </a:xfrm>
          </p:grpSpPr>
          <p:sp>
            <p:nvSpPr>
              <p:cNvPr id="74" name="Rectangle 1076"/>
              <p:cNvSpPr>
                <a:spLocks noChangeArrowheads="1"/>
              </p:cNvSpPr>
              <p:nvPr/>
            </p:nvSpPr>
            <p:spPr bwMode="auto">
              <a:xfrm>
                <a:off x="3658" y="6437"/>
                <a:ext cx="530" cy="36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30H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5" name="Rectangle 1077"/>
              <p:cNvSpPr>
                <a:spLocks noChangeArrowheads="1"/>
              </p:cNvSpPr>
              <p:nvPr/>
            </p:nvSpPr>
            <p:spPr bwMode="auto">
              <a:xfrm>
                <a:off x="4188" y="6354"/>
                <a:ext cx="839" cy="36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宋体" pitchFamily="2" charset="-122"/>
                  </a:rPr>
                  <a:t>*</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
          <p:nvSpPr>
            <p:cNvPr id="64" name="Rectangle 1078"/>
            <p:cNvSpPr>
              <a:spLocks noChangeArrowheads="1"/>
            </p:cNvSpPr>
            <p:nvPr/>
          </p:nvSpPr>
          <p:spPr bwMode="auto">
            <a:xfrm>
              <a:off x="4330" y="7339"/>
              <a:ext cx="968" cy="82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65" name="Group 1079"/>
            <p:cNvGrpSpPr>
              <a:grpSpLocks/>
            </p:cNvGrpSpPr>
            <p:nvPr/>
          </p:nvGrpSpPr>
          <p:grpSpPr bwMode="auto">
            <a:xfrm>
              <a:off x="3719" y="8576"/>
              <a:ext cx="1579" cy="439"/>
              <a:chOff x="3658" y="6354"/>
              <a:chExt cx="1369" cy="380"/>
            </a:xfrm>
          </p:grpSpPr>
          <p:sp>
            <p:nvSpPr>
              <p:cNvPr id="72" name="Rectangle 1080"/>
              <p:cNvSpPr>
                <a:spLocks noChangeArrowheads="1"/>
              </p:cNvSpPr>
              <p:nvPr/>
            </p:nvSpPr>
            <p:spPr bwMode="auto">
              <a:xfrm>
                <a:off x="3658" y="6373"/>
                <a:ext cx="530" cy="36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31H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3" name="Rectangle 1081"/>
              <p:cNvSpPr>
                <a:spLocks noChangeArrowheads="1"/>
              </p:cNvSpPr>
              <p:nvPr/>
            </p:nvSpPr>
            <p:spPr bwMode="auto">
              <a:xfrm>
                <a:off x="4188" y="6354"/>
                <a:ext cx="839" cy="36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宋体" pitchFamily="2" charset="-122"/>
                  </a:rPr>
                  <a:t>10H</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nvGrpSpPr>
            <p:cNvPr id="66" name="Group 1082"/>
            <p:cNvGrpSpPr>
              <a:grpSpLocks/>
            </p:cNvGrpSpPr>
            <p:nvPr/>
          </p:nvGrpSpPr>
          <p:grpSpPr bwMode="auto">
            <a:xfrm>
              <a:off x="3709" y="8159"/>
              <a:ext cx="1591" cy="418"/>
              <a:chOff x="3648" y="7073"/>
              <a:chExt cx="1379" cy="362"/>
            </a:xfrm>
          </p:grpSpPr>
          <p:sp>
            <p:nvSpPr>
              <p:cNvPr id="70" name="Rectangle 1083"/>
              <p:cNvSpPr>
                <a:spLocks noChangeArrowheads="1"/>
              </p:cNvSpPr>
              <p:nvPr/>
            </p:nvSpPr>
            <p:spPr bwMode="auto">
              <a:xfrm>
                <a:off x="3648" y="7074"/>
                <a:ext cx="530" cy="36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32H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1" name="Rectangle 1084"/>
              <p:cNvSpPr>
                <a:spLocks noChangeArrowheads="1"/>
              </p:cNvSpPr>
              <p:nvPr/>
            </p:nvSpPr>
            <p:spPr bwMode="auto">
              <a:xfrm>
                <a:off x="4188" y="7073"/>
                <a:ext cx="839" cy="36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21H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grpSp>
          <p:nvGrpSpPr>
            <p:cNvPr id="67" name="Group 1085"/>
            <p:cNvGrpSpPr>
              <a:grpSpLocks/>
            </p:cNvGrpSpPr>
            <p:nvPr/>
          </p:nvGrpSpPr>
          <p:grpSpPr bwMode="auto">
            <a:xfrm>
              <a:off x="3719" y="6915"/>
              <a:ext cx="1579" cy="416"/>
              <a:chOff x="3658" y="6354"/>
              <a:chExt cx="1369" cy="361"/>
            </a:xfrm>
          </p:grpSpPr>
          <p:sp>
            <p:nvSpPr>
              <p:cNvPr id="68" name="Rectangle 1086"/>
              <p:cNvSpPr>
                <a:spLocks noChangeArrowheads="1"/>
              </p:cNvSpPr>
              <p:nvPr/>
            </p:nvSpPr>
            <p:spPr bwMode="auto">
              <a:xfrm>
                <a:off x="3658" y="6354"/>
                <a:ext cx="530" cy="36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39H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9" name="Rectangle 1087"/>
              <p:cNvSpPr>
                <a:spLocks noChangeArrowheads="1"/>
              </p:cNvSpPr>
              <p:nvPr/>
            </p:nvSpPr>
            <p:spPr bwMode="auto">
              <a:xfrm>
                <a:off x="4188" y="6354"/>
                <a:ext cx="839" cy="36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宋体" pitchFamily="2" charset="-122"/>
                  </a:rPr>
                  <a:t>8AH</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grpSp>
        <p:nvGrpSpPr>
          <p:cNvPr id="23" name="Group 1088"/>
          <p:cNvGrpSpPr>
            <a:grpSpLocks/>
          </p:cNvGrpSpPr>
          <p:nvPr/>
        </p:nvGrpSpPr>
        <p:grpSpPr bwMode="auto">
          <a:xfrm>
            <a:off x="907730" y="2743259"/>
            <a:ext cx="1185535" cy="266735"/>
            <a:chOff x="2304" y="6973"/>
            <a:chExt cx="1478" cy="420"/>
          </a:xfrm>
        </p:grpSpPr>
        <p:grpSp>
          <p:nvGrpSpPr>
            <p:cNvPr id="26" name="Group 1089"/>
            <p:cNvGrpSpPr>
              <a:grpSpLocks/>
            </p:cNvGrpSpPr>
            <p:nvPr/>
          </p:nvGrpSpPr>
          <p:grpSpPr bwMode="auto">
            <a:xfrm>
              <a:off x="2304" y="6973"/>
              <a:ext cx="1134" cy="420"/>
              <a:chOff x="2416" y="6973"/>
              <a:chExt cx="1198" cy="420"/>
            </a:xfrm>
          </p:grpSpPr>
          <p:sp>
            <p:nvSpPr>
              <p:cNvPr id="28" name="Rectangle 1090"/>
              <p:cNvSpPr>
                <a:spLocks noChangeArrowheads="1"/>
              </p:cNvSpPr>
              <p:nvPr/>
            </p:nvSpPr>
            <p:spPr bwMode="auto">
              <a:xfrm>
                <a:off x="2416" y="6973"/>
                <a:ext cx="506" cy="417"/>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SP</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9" name="Rectangle 1091"/>
              <p:cNvSpPr>
                <a:spLocks noChangeArrowheads="1"/>
              </p:cNvSpPr>
              <p:nvPr/>
            </p:nvSpPr>
            <p:spPr bwMode="auto">
              <a:xfrm>
                <a:off x="2922" y="6976"/>
                <a:ext cx="692" cy="41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39H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27" name="AutoShape 1092"/>
            <p:cNvSpPr>
              <a:spLocks noChangeShapeType="1"/>
            </p:cNvSpPr>
            <p:nvPr/>
          </p:nvSpPr>
          <p:spPr bwMode="auto">
            <a:xfrm>
              <a:off x="3438" y="7174"/>
              <a:ext cx="34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7" name="Group 1094"/>
          <p:cNvGrpSpPr>
            <a:grpSpLocks/>
          </p:cNvGrpSpPr>
          <p:nvPr/>
        </p:nvGrpSpPr>
        <p:grpSpPr bwMode="auto">
          <a:xfrm>
            <a:off x="3093294" y="2351520"/>
            <a:ext cx="1651456" cy="394256"/>
            <a:chOff x="8791" y="6472"/>
            <a:chExt cx="1538" cy="621"/>
          </a:xfrm>
        </p:grpSpPr>
        <p:sp>
          <p:nvSpPr>
            <p:cNvPr id="18" name="AutoShape 1095"/>
            <p:cNvSpPr>
              <a:spLocks noChangeShapeType="1"/>
            </p:cNvSpPr>
            <p:nvPr/>
          </p:nvSpPr>
          <p:spPr bwMode="auto">
            <a:xfrm rot="5400000" flipH="1" flipV="1">
              <a:off x="8813" y="6761"/>
              <a:ext cx="310" cy="353"/>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9" name="AutoShape 1096"/>
            <p:cNvSpPr>
              <a:spLocks noChangeArrowheads="1"/>
            </p:cNvSpPr>
            <p:nvPr/>
          </p:nvSpPr>
          <p:spPr bwMode="auto">
            <a:xfrm>
              <a:off x="9142" y="6472"/>
              <a:ext cx="1187" cy="620"/>
            </a:xfrm>
            <a:prstGeom prst="cloudCallout">
              <a:avLst>
                <a:gd name="adj1" fmla="val -45167"/>
                <a:gd name="adj2" fmla="val 5019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出栈</a:t>
              </a:r>
              <a:r>
                <a:rPr lang="zh-CN" altLang="en-US" sz="1200" dirty="0">
                  <a:ea typeface="宋体" pitchFamily="2" charset="-122"/>
                  <a:cs typeface="宋体" pitchFamily="2" charset="-122"/>
                </a:rPr>
                <a:t>过程</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10" name="矩形 109"/>
          <p:cNvSpPr/>
          <p:nvPr/>
        </p:nvSpPr>
        <p:spPr>
          <a:xfrm>
            <a:off x="4355976" y="2697729"/>
            <a:ext cx="2196244" cy="1723549"/>
          </a:xfrm>
          <a:prstGeom prst="rect">
            <a:avLst/>
          </a:prstGeom>
        </p:spPr>
        <p:txBody>
          <a:bodyPr wrap="square">
            <a:spAutoFit/>
          </a:bodyPr>
          <a:lstStyle/>
          <a:p>
            <a:r>
              <a:rPr lang="en-US" altLang="zh-CN" dirty="0">
                <a:latin typeface="华文楷体" panose="02010600040101010101" pitchFamily="2" charset="-122"/>
                <a:ea typeface="华文楷体" panose="02010600040101010101" pitchFamily="2" charset="-122"/>
              </a:rPr>
              <a:t>(SP)=39H</a:t>
            </a:r>
          </a:p>
          <a:p>
            <a:r>
              <a:rPr lang="en-US" altLang="zh-CN" dirty="0">
                <a:latin typeface="华文楷体" panose="02010600040101010101" pitchFamily="2" charset="-122"/>
                <a:ea typeface="华文楷体" panose="02010600040101010101" pitchFamily="2" charset="-122"/>
              </a:rPr>
              <a:t>POP ACC          </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a:t>
            </a:r>
          </a:p>
          <a:p>
            <a:r>
              <a:rPr lang="en-US" altLang="zh-CN" dirty="0">
                <a:latin typeface="华文楷体" panose="02010600040101010101" pitchFamily="2" charset="-122"/>
                <a:ea typeface="华文楷体" panose="02010600040101010101" pitchFamily="2" charset="-122"/>
              </a:rPr>
              <a:t>POP  ACC          ; </a:t>
            </a:r>
          </a:p>
          <a:p>
            <a:r>
              <a:rPr lang="en-US" altLang="zh-CN" dirty="0">
                <a:latin typeface="华文楷体" panose="02010600040101010101" pitchFamily="2" charset="-122"/>
                <a:ea typeface="华文楷体" panose="02010600040101010101" pitchFamily="2" charset="-122"/>
              </a:rPr>
              <a:t>POP  ACC          ; </a:t>
            </a:r>
          </a:p>
          <a:p>
            <a:pPr marL="285750" indent="-285750">
              <a:buFont typeface="Arial" panose="020B0604020202020204" pitchFamily="34" charset="0"/>
              <a:buChar char="•"/>
            </a:pPr>
            <a:endParaRPr lang="en-US" altLang="zh-CN" sz="1600" dirty="0">
              <a:latin typeface="华文楷体" panose="02010600040101010101" pitchFamily="2" charset="-122"/>
              <a:ea typeface="华文楷体" panose="02010600040101010101" pitchFamily="2" charset="-122"/>
            </a:endParaRPr>
          </a:p>
        </p:txBody>
      </p:sp>
      <p:sp>
        <p:nvSpPr>
          <p:cNvPr id="111" name="矩形 110"/>
          <p:cNvSpPr/>
          <p:nvPr/>
        </p:nvSpPr>
        <p:spPr>
          <a:xfrm>
            <a:off x="6301515" y="2986375"/>
            <a:ext cx="2592288" cy="1446550"/>
          </a:xfrm>
          <a:prstGeom prst="rect">
            <a:avLst/>
          </a:prstGeom>
        </p:spPr>
        <p:txBody>
          <a:bodyPr wrap="square">
            <a:spAutoFit/>
          </a:bodyPr>
          <a:lstStyle/>
          <a:p>
            <a:r>
              <a:rPr lang="en-US" altLang="zh-CN" dirty="0">
                <a:latin typeface="华文楷体" panose="02010600040101010101" pitchFamily="2" charset="-122"/>
                <a:ea typeface="华文楷体" panose="02010600040101010101" pitchFamily="2" charset="-122"/>
              </a:rPr>
              <a:t>(ACC)=8AH (SP)=38H</a:t>
            </a:r>
          </a:p>
          <a:p>
            <a:r>
              <a:rPr lang="en-US" altLang="zh-CN" dirty="0">
                <a:latin typeface="华文楷体" panose="02010600040101010101" pitchFamily="2" charset="-122"/>
                <a:ea typeface="华文楷体" panose="02010600040101010101" pitchFamily="2" charset="-122"/>
              </a:rPr>
              <a:t> </a:t>
            </a:r>
          </a:p>
          <a:p>
            <a:r>
              <a:rPr lang="en-US" altLang="zh-CN" dirty="0">
                <a:latin typeface="华文楷体" panose="02010600040101010101" pitchFamily="2" charset="-122"/>
                <a:ea typeface="华文楷体" panose="02010600040101010101" pitchFamily="2" charset="-122"/>
              </a:rPr>
              <a:t>(ACC)=21H (SP)=31H</a:t>
            </a:r>
          </a:p>
          <a:p>
            <a:r>
              <a:rPr lang="en-US" altLang="zh-CN" dirty="0">
                <a:latin typeface="华文楷体" panose="02010600040101010101" pitchFamily="2" charset="-122"/>
                <a:ea typeface="华文楷体" panose="02010600040101010101" pitchFamily="2" charset="-122"/>
              </a:rPr>
              <a:t>(ACC)=10H (SP)=30H</a:t>
            </a:r>
          </a:p>
          <a:p>
            <a:endParaRPr lang="en-US" altLang="zh-CN" sz="1600" dirty="0">
              <a:latin typeface="华文楷体" panose="02010600040101010101" pitchFamily="2" charset="-122"/>
              <a:ea typeface="华文楷体" panose="02010600040101010101" pitchFamily="2" charset="-122"/>
            </a:endParaRPr>
          </a:p>
        </p:txBody>
      </p:sp>
      <p:sp>
        <p:nvSpPr>
          <p:cNvPr id="112" name="Rectangle 1059"/>
          <p:cNvSpPr>
            <a:spLocks noChangeArrowheads="1"/>
          </p:cNvSpPr>
          <p:nvPr/>
        </p:nvSpPr>
        <p:spPr bwMode="auto">
          <a:xfrm>
            <a:off x="2487014" y="2385624"/>
            <a:ext cx="959312" cy="264821"/>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dirty="0">
                <a:ea typeface="宋体" pitchFamily="2" charset="-122"/>
                <a:cs typeface="宋体" pitchFamily="2" charset="-122"/>
              </a:rPr>
              <a:t>内部</a:t>
            </a:r>
            <a:r>
              <a:rPr lang="en-US" altLang="zh-CN" sz="1400" dirty="0">
                <a:ea typeface="宋体" pitchFamily="2" charset="-122"/>
                <a:cs typeface="宋体" pitchFamily="2" charset="-122"/>
              </a:rPr>
              <a:t>RAM</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13" name="Group 1088"/>
          <p:cNvGrpSpPr>
            <a:grpSpLocks/>
          </p:cNvGrpSpPr>
          <p:nvPr/>
        </p:nvGrpSpPr>
        <p:grpSpPr bwMode="auto">
          <a:xfrm>
            <a:off x="899592" y="3496790"/>
            <a:ext cx="1185535" cy="266735"/>
            <a:chOff x="2304" y="6973"/>
            <a:chExt cx="1478" cy="420"/>
          </a:xfrm>
        </p:grpSpPr>
        <p:grpSp>
          <p:nvGrpSpPr>
            <p:cNvPr id="114" name="Group 1089"/>
            <p:cNvGrpSpPr>
              <a:grpSpLocks/>
            </p:cNvGrpSpPr>
            <p:nvPr/>
          </p:nvGrpSpPr>
          <p:grpSpPr bwMode="auto">
            <a:xfrm>
              <a:off x="2304" y="6973"/>
              <a:ext cx="1134" cy="420"/>
              <a:chOff x="2416" y="6973"/>
              <a:chExt cx="1198" cy="420"/>
            </a:xfrm>
          </p:grpSpPr>
          <p:sp>
            <p:nvSpPr>
              <p:cNvPr id="116" name="Rectangle 1090"/>
              <p:cNvSpPr>
                <a:spLocks noChangeArrowheads="1"/>
              </p:cNvSpPr>
              <p:nvPr/>
            </p:nvSpPr>
            <p:spPr bwMode="auto">
              <a:xfrm>
                <a:off x="2416" y="6973"/>
                <a:ext cx="506" cy="417"/>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SP</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7" name="Rectangle 1091"/>
              <p:cNvSpPr>
                <a:spLocks noChangeArrowheads="1"/>
              </p:cNvSpPr>
              <p:nvPr/>
            </p:nvSpPr>
            <p:spPr bwMode="auto">
              <a:xfrm>
                <a:off x="2922" y="6976"/>
                <a:ext cx="692" cy="41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32H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15" name="AutoShape 1092"/>
            <p:cNvSpPr>
              <a:spLocks noChangeShapeType="1"/>
            </p:cNvSpPr>
            <p:nvPr/>
          </p:nvSpPr>
          <p:spPr bwMode="auto">
            <a:xfrm>
              <a:off x="3438" y="7174"/>
              <a:ext cx="34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18" name="Group 1088"/>
          <p:cNvGrpSpPr>
            <a:grpSpLocks/>
          </p:cNvGrpSpPr>
          <p:nvPr/>
        </p:nvGrpSpPr>
        <p:grpSpPr bwMode="auto">
          <a:xfrm>
            <a:off x="899592" y="3795886"/>
            <a:ext cx="1185535" cy="266735"/>
            <a:chOff x="2304" y="6973"/>
            <a:chExt cx="1478" cy="420"/>
          </a:xfrm>
        </p:grpSpPr>
        <p:grpSp>
          <p:nvGrpSpPr>
            <p:cNvPr id="119" name="Group 1089"/>
            <p:cNvGrpSpPr>
              <a:grpSpLocks/>
            </p:cNvGrpSpPr>
            <p:nvPr/>
          </p:nvGrpSpPr>
          <p:grpSpPr bwMode="auto">
            <a:xfrm>
              <a:off x="2304" y="6973"/>
              <a:ext cx="1134" cy="420"/>
              <a:chOff x="2416" y="6973"/>
              <a:chExt cx="1198" cy="420"/>
            </a:xfrm>
          </p:grpSpPr>
          <p:sp>
            <p:nvSpPr>
              <p:cNvPr id="121" name="Rectangle 1090"/>
              <p:cNvSpPr>
                <a:spLocks noChangeArrowheads="1"/>
              </p:cNvSpPr>
              <p:nvPr/>
            </p:nvSpPr>
            <p:spPr bwMode="auto">
              <a:xfrm>
                <a:off x="2416" y="6973"/>
                <a:ext cx="506" cy="417"/>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SP</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2" name="Rectangle 1091"/>
              <p:cNvSpPr>
                <a:spLocks noChangeArrowheads="1"/>
              </p:cNvSpPr>
              <p:nvPr/>
            </p:nvSpPr>
            <p:spPr bwMode="auto">
              <a:xfrm>
                <a:off x="2922" y="6976"/>
                <a:ext cx="692" cy="41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31H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20" name="AutoShape 1092"/>
            <p:cNvSpPr>
              <a:spLocks noChangeShapeType="1"/>
            </p:cNvSpPr>
            <p:nvPr/>
          </p:nvSpPr>
          <p:spPr bwMode="auto">
            <a:xfrm>
              <a:off x="3438" y="7174"/>
              <a:ext cx="34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23" name="Group 1088"/>
          <p:cNvGrpSpPr>
            <a:grpSpLocks/>
          </p:cNvGrpSpPr>
          <p:nvPr/>
        </p:nvGrpSpPr>
        <p:grpSpPr bwMode="auto">
          <a:xfrm>
            <a:off x="899592" y="4122935"/>
            <a:ext cx="1185535" cy="266735"/>
            <a:chOff x="2304" y="6973"/>
            <a:chExt cx="1478" cy="420"/>
          </a:xfrm>
        </p:grpSpPr>
        <p:grpSp>
          <p:nvGrpSpPr>
            <p:cNvPr id="124" name="Group 1089"/>
            <p:cNvGrpSpPr>
              <a:grpSpLocks/>
            </p:cNvGrpSpPr>
            <p:nvPr/>
          </p:nvGrpSpPr>
          <p:grpSpPr bwMode="auto">
            <a:xfrm>
              <a:off x="2304" y="6973"/>
              <a:ext cx="1134" cy="420"/>
              <a:chOff x="2416" y="6973"/>
              <a:chExt cx="1198" cy="420"/>
            </a:xfrm>
          </p:grpSpPr>
          <p:sp>
            <p:nvSpPr>
              <p:cNvPr id="129" name="Rectangle 1090"/>
              <p:cNvSpPr>
                <a:spLocks noChangeArrowheads="1"/>
              </p:cNvSpPr>
              <p:nvPr/>
            </p:nvSpPr>
            <p:spPr bwMode="auto">
              <a:xfrm>
                <a:off x="2416" y="6973"/>
                <a:ext cx="506" cy="417"/>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SP</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0" name="Rectangle 1091"/>
              <p:cNvSpPr>
                <a:spLocks noChangeArrowheads="1"/>
              </p:cNvSpPr>
              <p:nvPr/>
            </p:nvSpPr>
            <p:spPr bwMode="auto">
              <a:xfrm>
                <a:off x="2922" y="6976"/>
                <a:ext cx="692" cy="41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30H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25" name="AutoShape 1092"/>
            <p:cNvSpPr>
              <a:spLocks noChangeShapeType="1"/>
            </p:cNvSpPr>
            <p:nvPr/>
          </p:nvSpPr>
          <p:spPr bwMode="auto">
            <a:xfrm>
              <a:off x="3438" y="7174"/>
              <a:ext cx="34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131" name="Rectangle 1052"/>
          <p:cNvSpPr>
            <a:spLocks noChangeArrowheads="1"/>
          </p:cNvSpPr>
          <p:nvPr/>
        </p:nvSpPr>
        <p:spPr bwMode="auto">
          <a:xfrm>
            <a:off x="668221" y="3123990"/>
            <a:ext cx="525415" cy="26482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8AH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2" name="Rectangle 1051"/>
          <p:cNvSpPr>
            <a:spLocks noChangeArrowheads="1"/>
          </p:cNvSpPr>
          <p:nvPr/>
        </p:nvSpPr>
        <p:spPr bwMode="auto">
          <a:xfrm>
            <a:off x="233948" y="3140459"/>
            <a:ext cx="511266" cy="272536"/>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ACC</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33" name="曲线连接符 132"/>
          <p:cNvCxnSpPr/>
          <p:nvPr/>
        </p:nvCxnSpPr>
        <p:spPr>
          <a:xfrm rot="10800000" flipV="1">
            <a:off x="1222722" y="2877579"/>
            <a:ext cx="1549078" cy="373308"/>
          </a:xfrm>
          <a:prstGeom prst="curvedConnector3">
            <a:avLst/>
          </a:prstGeom>
          <a:ln w="19050">
            <a:tailEnd type="arrow"/>
          </a:ln>
        </p:spPr>
        <p:style>
          <a:lnRef idx="1">
            <a:schemeClr val="accent5"/>
          </a:lnRef>
          <a:fillRef idx="0">
            <a:schemeClr val="accent5"/>
          </a:fillRef>
          <a:effectRef idx="0">
            <a:schemeClr val="accent5"/>
          </a:effectRef>
          <a:fontRef idx="minor">
            <a:schemeClr val="tx1"/>
          </a:fontRef>
        </p:style>
      </p:cxnSp>
      <p:sp>
        <p:nvSpPr>
          <p:cNvPr id="140" name="Rectangle 1052"/>
          <p:cNvSpPr>
            <a:spLocks noChangeArrowheads="1"/>
          </p:cNvSpPr>
          <p:nvPr/>
        </p:nvSpPr>
        <p:spPr bwMode="auto">
          <a:xfrm>
            <a:off x="708892" y="3126852"/>
            <a:ext cx="525415" cy="26482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21H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41" name="曲线连接符 140"/>
          <p:cNvCxnSpPr/>
          <p:nvPr/>
        </p:nvCxnSpPr>
        <p:spPr>
          <a:xfrm rot="10800000">
            <a:off x="1230477" y="3278872"/>
            <a:ext cx="1549078" cy="345570"/>
          </a:xfrm>
          <a:prstGeom prst="curvedConnector3">
            <a:avLst/>
          </a:prstGeom>
          <a:ln w="19050">
            <a:tailEnd type="arrow"/>
          </a:ln>
        </p:spPr>
        <p:style>
          <a:lnRef idx="1">
            <a:schemeClr val="accent5"/>
          </a:lnRef>
          <a:fillRef idx="0">
            <a:schemeClr val="accent5"/>
          </a:fillRef>
          <a:effectRef idx="0">
            <a:schemeClr val="accent5"/>
          </a:effectRef>
          <a:fontRef idx="minor">
            <a:schemeClr val="tx1"/>
          </a:fontRef>
        </p:style>
      </p:cxnSp>
      <p:sp>
        <p:nvSpPr>
          <p:cNvPr id="144" name="Rectangle 1052"/>
          <p:cNvSpPr>
            <a:spLocks noChangeArrowheads="1"/>
          </p:cNvSpPr>
          <p:nvPr/>
        </p:nvSpPr>
        <p:spPr bwMode="auto">
          <a:xfrm>
            <a:off x="766505" y="3118477"/>
            <a:ext cx="525415" cy="26482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45" name="曲线连接符 144"/>
          <p:cNvCxnSpPr/>
          <p:nvPr/>
        </p:nvCxnSpPr>
        <p:spPr>
          <a:xfrm rot="10800000">
            <a:off x="1258131" y="3212301"/>
            <a:ext cx="1521425" cy="702383"/>
          </a:xfrm>
          <a:prstGeom prst="curvedConnector3">
            <a:avLst/>
          </a:prstGeom>
          <a:ln w="19050">
            <a:tailEnd type="arrow"/>
          </a:ln>
        </p:spPr>
        <p:style>
          <a:lnRef idx="1">
            <a:schemeClr val="accent5"/>
          </a:lnRef>
          <a:fillRef idx="0">
            <a:schemeClr val="accent5"/>
          </a:fillRef>
          <a:effectRef idx="0">
            <a:schemeClr val="accent5"/>
          </a:effectRef>
          <a:fontRef idx="minor">
            <a:schemeClr val="tx1"/>
          </a:fontRef>
        </p:style>
      </p:cxnSp>
      <p:sp>
        <p:nvSpPr>
          <p:cNvPr id="148" name="Rectangle 1091"/>
          <p:cNvSpPr>
            <a:spLocks noChangeArrowheads="1"/>
          </p:cNvSpPr>
          <p:nvPr/>
        </p:nvSpPr>
        <p:spPr bwMode="auto">
          <a:xfrm>
            <a:off x="1291920" y="3060553"/>
            <a:ext cx="525415" cy="264830"/>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38H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9" name="AutoShape 1092"/>
          <p:cNvSpPr>
            <a:spLocks noChangeShapeType="1"/>
          </p:cNvSpPr>
          <p:nvPr/>
        </p:nvSpPr>
        <p:spPr bwMode="auto">
          <a:xfrm>
            <a:off x="1817335" y="3186300"/>
            <a:ext cx="27593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50" name="Rectangle 1086"/>
          <p:cNvSpPr>
            <a:spLocks noChangeArrowheads="1"/>
          </p:cNvSpPr>
          <p:nvPr/>
        </p:nvSpPr>
        <p:spPr bwMode="auto">
          <a:xfrm>
            <a:off x="2051720" y="3027636"/>
            <a:ext cx="490337" cy="264194"/>
          </a:xfrm>
          <a:prstGeom prst="rect">
            <a:avLst/>
          </a:prstGeom>
          <a:noFill/>
          <a:ln>
            <a:noFill/>
          </a:ln>
          <a:extLst>
            <a:ext uri="{909E8E84-426E-40DD-AFC4-6F175D3DCCD1}">
              <a14:hiddenFill xmlns:a14="http://schemas.microsoft.com/office/drawing/2010/main">
                <a:gradFill rotWithShape="0">
                  <a:gsLst>
                    <a:gs pos="0">
                      <a:srgbClr val="2C4C74"/>
                    </a:gs>
                    <a:gs pos="100000">
                      <a:srgbClr val="4F81BD"/>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宋体" pitchFamily="2" charset="-122"/>
              </a:rPr>
              <a:t>38H</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77079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31"/>
                                        </p:tgtEl>
                                      </p:cBhvr>
                                    </p:animEffect>
                                    <p:set>
                                      <p:cBhvr>
                                        <p:cTn id="47" dur="1" fill="hold">
                                          <p:stCondLst>
                                            <p:cond delay="499"/>
                                          </p:stCondLst>
                                        </p:cTn>
                                        <p:tgtEl>
                                          <p:spTgt spid="13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33"/>
                                        </p:tgtEl>
                                      </p:cBhvr>
                                    </p:animEffect>
                                    <p:set>
                                      <p:cBhvr>
                                        <p:cTn id="50" dur="1" fill="hold">
                                          <p:stCondLst>
                                            <p:cond delay="499"/>
                                          </p:stCondLst>
                                        </p:cTn>
                                        <p:tgtEl>
                                          <p:spTgt spid="1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0">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5"/>
                                        </p:tgtEl>
                                        <p:attrNameLst>
                                          <p:attrName>style.visibility</p:attrName>
                                        </p:attrNameLst>
                                      </p:cBhvr>
                                      <p:to>
                                        <p:strVal val="visible"/>
                                      </p:to>
                                    </p:set>
                                  </p:childTnLst>
                                </p:cTn>
                              </p:par>
                              <p:par>
                                <p:cTn id="73" presetID="10" presetClass="exit" presetSubtype="0" fill="hold" grpId="1" nodeType="withEffect">
                                  <p:stCondLst>
                                    <p:cond delay="0"/>
                                  </p:stCondLst>
                                  <p:childTnLst>
                                    <p:animEffect transition="out" filter="fade">
                                      <p:cBhvr>
                                        <p:cTn id="74" dur="500"/>
                                        <p:tgtEl>
                                          <p:spTgt spid="140"/>
                                        </p:tgtEl>
                                      </p:cBhvr>
                                    </p:animEffect>
                                    <p:set>
                                      <p:cBhvr>
                                        <p:cTn id="75" dur="1" fill="hold">
                                          <p:stCondLst>
                                            <p:cond delay="499"/>
                                          </p:stCondLst>
                                        </p:cTn>
                                        <p:tgtEl>
                                          <p:spTgt spid="140"/>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41"/>
                                        </p:tgtEl>
                                      </p:cBhvr>
                                    </p:animEffect>
                                    <p:set>
                                      <p:cBhvr>
                                        <p:cTn id="78" dur="1" fill="hold">
                                          <p:stCondLst>
                                            <p:cond delay="499"/>
                                          </p:stCondLst>
                                        </p:cTn>
                                        <p:tgtEl>
                                          <p:spTgt spid="14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par>
                                <p:cTn id="83" presetID="10" presetClass="exit" presetSubtype="0" fill="hold" nodeType="withEffect">
                                  <p:stCondLst>
                                    <p:cond delay="0"/>
                                  </p:stCondLst>
                                  <p:childTnLst>
                                    <p:animEffect transition="out" filter="fade">
                                      <p:cBhvr>
                                        <p:cTn id="84" dur="500"/>
                                        <p:tgtEl>
                                          <p:spTgt spid="145"/>
                                        </p:tgtEl>
                                      </p:cBhvr>
                                    </p:animEffect>
                                    <p:set>
                                      <p:cBhvr>
                                        <p:cTn id="85" dur="1" fill="hold">
                                          <p:stCondLst>
                                            <p:cond delay="499"/>
                                          </p:stCondLst>
                                        </p:cTn>
                                        <p:tgtEl>
                                          <p:spTgt spid="14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1" grpId="1" animBg="1"/>
      <p:bldP spid="132" grpId="0"/>
      <p:bldP spid="140" grpId="0" animBg="1"/>
      <p:bldP spid="140" grpId="1" animBg="1"/>
      <p:bldP spid="144" grpId="0" animBg="1"/>
      <p:bldP spid="148" grpId="0" animBg="1"/>
      <p:bldP spid="149" grpId="0" animBg="1"/>
      <p:bldP spid="1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2.5  MCS-51</a:t>
            </a:r>
            <a:r>
              <a:rPr lang="zh-CN" altLang="zh-CN" b="1" dirty="0"/>
              <a:t>单片机的</a:t>
            </a:r>
            <a:r>
              <a:rPr lang="en-US" altLang="zh-CN" b="1" dirty="0"/>
              <a:t>I/O</a:t>
            </a:r>
            <a:r>
              <a:rPr lang="zh-CN" altLang="zh-CN" b="1" dirty="0"/>
              <a:t>端口</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3841676802"/>
              </p:ext>
            </p:extLst>
          </p:nvPr>
        </p:nvGraphicFramePr>
        <p:xfrm>
          <a:off x="770750" y="1214362"/>
          <a:ext cx="3240360" cy="3538061"/>
        </p:xfrm>
        <a:graphic>
          <a:graphicData uri="http://schemas.openxmlformats.org/presentationml/2006/ole">
            <mc:AlternateContent xmlns:mc="http://schemas.openxmlformats.org/markup-compatibility/2006">
              <mc:Choice xmlns:v="urn:schemas-microsoft-com:vml" Requires="v">
                <p:oleObj spid="_x0000_s2050" r:id="rId4" imgW="2085967" imgH="2276370" progId="Visio.Drawing.15">
                  <p:embed/>
                </p:oleObj>
              </mc:Choice>
              <mc:Fallback>
                <p:oleObj r:id="rId4" imgW="2085967" imgH="2276370"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750" y="1214362"/>
                        <a:ext cx="3240360" cy="3538061"/>
                      </a:xfrm>
                      <a:prstGeom prst="rect">
                        <a:avLst/>
                      </a:prstGeom>
                      <a:noFill/>
                    </p:spPr>
                  </p:pic>
                </p:oleObj>
              </mc:Fallback>
            </mc:AlternateContent>
          </a:graphicData>
        </a:graphic>
      </p:graphicFrame>
      <p:sp>
        <p:nvSpPr>
          <p:cNvPr id="28" name="椭圆 27"/>
          <p:cNvSpPr/>
          <p:nvPr/>
        </p:nvSpPr>
        <p:spPr>
          <a:xfrm>
            <a:off x="3131840" y="1402916"/>
            <a:ext cx="576064" cy="146763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9" name="椭圆 28"/>
          <p:cNvSpPr/>
          <p:nvPr/>
        </p:nvSpPr>
        <p:spPr>
          <a:xfrm>
            <a:off x="1166794" y="1225126"/>
            <a:ext cx="576064" cy="140413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31" name="椭圆 30"/>
          <p:cNvSpPr/>
          <p:nvPr/>
        </p:nvSpPr>
        <p:spPr>
          <a:xfrm>
            <a:off x="3183018" y="3302594"/>
            <a:ext cx="576064" cy="136815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32" name="椭圆 31"/>
          <p:cNvSpPr/>
          <p:nvPr/>
        </p:nvSpPr>
        <p:spPr>
          <a:xfrm>
            <a:off x="1166794" y="2798538"/>
            <a:ext cx="576064" cy="136815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 name="TextBox 10"/>
          <p:cNvSpPr txBox="1"/>
          <p:nvPr/>
        </p:nvSpPr>
        <p:spPr>
          <a:xfrm>
            <a:off x="4355976" y="1203598"/>
            <a:ext cx="3292889" cy="1754326"/>
          </a:xfrm>
          <a:prstGeom prst="rect">
            <a:avLst/>
          </a:prstGeom>
          <a:noFill/>
        </p:spPr>
        <p:txBody>
          <a:bodyPr wrap="none" rtlCol="0">
            <a:spAutoFit/>
          </a:bodyPr>
          <a:lstStyle/>
          <a:p>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个</a:t>
            </a:r>
            <a:r>
              <a:rPr lang="en-US" altLang="zh-CN" dirty="0">
                <a:latin typeface="华文楷体" panose="02010600040101010101" pitchFamily="2" charset="-122"/>
                <a:ea typeface="华文楷体" panose="02010600040101010101" pitchFamily="2" charset="-122"/>
              </a:rPr>
              <a:t>8</a:t>
            </a:r>
            <a:r>
              <a:rPr lang="zh-CN" altLang="en-US" dirty="0">
                <a:latin typeface="华文楷体" panose="02010600040101010101" pitchFamily="2" charset="-122"/>
                <a:ea typeface="华文楷体" panose="02010600040101010101" pitchFamily="2" charset="-122"/>
              </a:rPr>
              <a:t>位</a:t>
            </a:r>
            <a:r>
              <a:rPr lang="zh-CN" altLang="en-US" dirty="0">
                <a:solidFill>
                  <a:srgbClr val="FF0000"/>
                </a:solidFill>
                <a:latin typeface="华文楷体" panose="02010600040101010101" pitchFamily="2" charset="-122"/>
                <a:ea typeface="华文楷体" panose="02010600040101010101" pitchFamily="2" charset="-122"/>
              </a:rPr>
              <a:t>并行</a:t>
            </a:r>
            <a:r>
              <a:rPr lang="en-US" altLang="zh-CN" dirty="0">
                <a:latin typeface="华文楷体" panose="02010600040101010101" pitchFamily="2" charset="-122"/>
                <a:ea typeface="华文楷体" panose="02010600040101010101" pitchFamily="2" charset="-122"/>
              </a:rPr>
              <a:t>I/O</a:t>
            </a:r>
            <a:r>
              <a:rPr lang="zh-CN" altLang="en-US" dirty="0">
                <a:latin typeface="华文楷体" panose="02010600040101010101" pitchFamily="2" charset="-122"/>
                <a:ea typeface="华文楷体" panose="02010600040101010101" pitchFamily="2" charset="-122"/>
              </a:rPr>
              <a:t>口 </a:t>
            </a:r>
            <a:r>
              <a:rPr lang="en-US" altLang="zh-CN" dirty="0">
                <a:latin typeface="华文楷体" panose="02010600040101010101" pitchFamily="2" charset="-122"/>
                <a:ea typeface="华文楷体" panose="02010600040101010101" pitchFamily="2" charset="-122"/>
              </a:rPr>
              <a:t>P0/P1/P2/P3</a:t>
            </a:r>
          </a:p>
          <a:p>
            <a:r>
              <a:rPr lang="en-US" altLang="zh-CN" dirty="0">
                <a:latin typeface="华文楷体" panose="02010600040101010101" pitchFamily="2" charset="-122"/>
                <a:ea typeface="华文楷体" panose="02010600040101010101" pitchFamily="2" charset="-122"/>
              </a:rPr>
              <a:t>P0.0~P0.7; P1.0~P1.7</a:t>
            </a:r>
          </a:p>
          <a:p>
            <a:r>
              <a:rPr lang="en-US" altLang="zh-CN" dirty="0">
                <a:latin typeface="华文楷体" panose="02010600040101010101" pitchFamily="2" charset="-122"/>
                <a:ea typeface="华文楷体" panose="02010600040101010101" pitchFamily="2" charset="-122"/>
              </a:rPr>
              <a:t>P2.0~P2.7; P3.0~P3.7</a:t>
            </a:r>
          </a:p>
          <a:p>
            <a:r>
              <a:rPr lang="zh-CN" altLang="en-US" dirty="0">
                <a:latin typeface="华文楷体" panose="02010600040101010101" pitchFamily="2" charset="-122"/>
                <a:ea typeface="华文楷体" panose="02010600040101010101" pitchFamily="2" charset="-122"/>
              </a:rPr>
              <a:t>可以按位或按字节访问</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CLR  P0.0   ; P0.0=0</a:t>
            </a:r>
          </a:p>
          <a:p>
            <a:r>
              <a:rPr lang="en-US" altLang="zh-CN" dirty="0">
                <a:latin typeface="华文楷体" panose="02010600040101010101" pitchFamily="2" charset="-122"/>
                <a:ea typeface="华文楷体" panose="02010600040101010101" pitchFamily="2" charset="-122"/>
              </a:rPr>
              <a:t>MOV P0, #20H</a:t>
            </a:r>
            <a:endParaRPr lang="zh-CN" altLang="en-US" dirty="0">
              <a:latin typeface="华文楷体" panose="02010600040101010101" pitchFamily="2" charset="-122"/>
              <a:ea typeface="华文楷体" panose="02010600040101010101" pitchFamily="2" charset="-122"/>
            </a:endParaRPr>
          </a:p>
        </p:txBody>
      </p:sp>
      <p:sp>
        <p:nvSpPr>
          <p:cNvPr id="50" name="矩形 49"/>
          <p:cNvSpPr/>
          <p:nvPr/>
        </p:nvSpPr>
        <p:spPr>
          <a:xfrm>
            <a:off x="4029473" y="2988276"/>
            <a:ext cx="4871676" cy="1754326"/>
          </a:xfrm>
          <a:prstGeom prst="rect">
            <a:avLst/>
          </a:prstGeom>
        </p:spPr>
        <p:txBody>
          <a:bodyPr wrap="square">
            <a:spAutoFit/>
          </a:bodyPr>
          <a:lstStyle/>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四个端口都有第一功能</a:t>
            </a:r>
            <a:r>
              <a:rPr lang="zh-CN" altLang="en-US"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作为普通的</a:t>
            </a:r>
            <a:r>
              <a:rPr lang="en-US" altLang="zh-CN" dirty="0">
                <a:latin typeface="华文楷体" panose="02010600040101010101" pitchFamily="2" charset="-122"/>
                <a:ea typeface="华文楷体" panose="02010600040101010101" pitchFamily="2" charset="-122"/>
              </a:rPr>
              <a:t>I/O</a:t>
            </a:r>
            <a:r>
              <a:rPr lang="zh-CN" altLang="zh-CN" dirty="0">
                <a:latin typeface="华文楷体" panose="02010600040101010101" pitchFamily="2" charset="-122"/>
                <a:ea typeface="华文楷体" panose="02010600040101010101" pitchFamily="2" charset="-122"/>
              </a:rPr>
              <a:t>口。</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除</a:t>
            </a:r>
            <a:r>
              <a:rPr lang="en-US" altLang="zh-CN" dirty="0">
                <a:latin typeface="华文楷体" panose="02010600040101010101" pitchFamily="2" charset="-122"/>
                <a:ea typeface="华文楷体" panose="02010600040101010101" pitchFamily="2" charset="-122"/>
              </a:rPr>
              <a:t>P1</a:t>
            </a:r>
            <a:r>
              <a:rPr lang="zh-CN" altLang="zh-CN" dirty="0">
                <a:latin typeface="华文楷体" panose="02010600040101010101" pitchFamily="2" charset="-122"/>
                <a:ea typeface="华文楷体" panose="02010600040101010101" pitchFamily="2" charset="-122"/>
              </a:rPr>
              <a:t>外，其它三个端口都有第二功能</a:t>
            </a:r>
          </a:p>
          <a:p>
            <a:pPr marL="285750" indent="-285750">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P0</a:t>
            </a:r>
            <a:r>
              <a:rPr lang="zh-CN" altLang="zh-CN" dirty="0">
                <a:latin typeface="华文楷体" panose="02010600040101010101" pitchFamily="2" charset="-122"/>
                <a:ea typeface="华文楷体" panose="02010600040101010101" pitchFamily="2" charset="-122"/>
              </a:rPr>
              <a:t>口的第二功能是作为数据</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地址（低</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位）分时复用端口</a:t>
            </a:r>
            <a:r>
              <a:rPr lang="zh-CN" altLang="en-US" dirty="0">
                <a:solidFill>
                  <a:srgbClr val="FF0000"/>
                </a:solidFill>
                <a:latin typeface="华文楷体" panose="02010600040101010101" pitchFamily="2" charset="-122"/>
                <a:ea typeface="华文楷体" panose="02010600040101010101" pitchFamily="2" charset="-122"/>
              </a:rPr>
              <a:t>（外扩</a:t>
            </a:r>
            <a:r>
              <a:rPr lang="en-US" altLang="zh-CN" dirty="0">
                <a:solidFill>
                  <a:srgbClr val="FF0000"/>
                </a:solidFill>
                <a:latin typeface="华文楷体" panose="02010600040101010101" pitchFamily="2" charset="-122"/>
                <a:ea typeface="华文楷体" panose="02010600040101010101" pitchFamily="2" charset="-122"/>
              </a:rPr>
              <a:t>ROM RAM </a:t>
            </a:r>
            <a:r>
              <a:rPr lang="zh-CN" altLang="en-US" dirty="0">
                <a:solidFill>
                  <a:srgbClr val="FF0000"/>
                </a:solidFill>
                <a:latin typeface="华文楷体" panose="02010600040101010101" pitchFamily="2" charset="-122"/>
                <a:ea typeface="华文楷体" panose="02010600040101010101" pitchFamily="2" charset="-122"/>
              </a:rPr>
              <a:t>）</a:t>
            </a:r>
            <a:endParaRPr lang="en-US" altLang="zh-CN" dirty="0">
              <a:solidFill>
                <a:srgbClr val="FF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P2</a:t>
            </a:r>
            <a:r>
              <a:rPr lang="zh-CN" altLang="zh-CN" dirty="0">
                <a:latin typeface="华文楷体" panose="02010600040101010101" pitchFamily="2" charset="-122"/>
                <a:ea typeface="华文楷体" panose="02010600040101010101" pitchFamily="2" charset="-122"/>
              </a:rPr>
              <a:t>口的第二功能是作为高</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位地址输出端口</a:t>
            </a:r>
            <a:r>
              <a:rPr lang="zh-CN" altLang="en-US" dirty="0">
                <a:solidFill>
                  <a:srgbClr val="FF0000"/>
                </a:solidFill>
                <a:latin typeface="华文楷体" panose="02010600040101010101" pitchFamily="2" charset="-122"/>
                <a:ea typeface="华文楷体" panose="02010600040101010101" pitchFamily="2" charset="-122"/>
              </a:rPr>
              <a:t>（外扩</a:t>
            </a:r>
            <a:r>
              <a:rPr lang="en-US" altLang="zh-CN" dirty="0">
                <a:solidFill>
                  <a:srgbClr val="FF0000"/>
                </a:solidFill>
                <a:latin typeface="华文楷体" panose="02010600040101010101" pitchFamily="2" charset="-122"/>
                <a:ea typeface="华文楷体" panose="02010600040101010101" pitchFamily="2" charset="-122"/>
              </a:rPr>
              <a:t>ROM RAM </a:t>
            </a:r>
            <a:r>
              <a:rPr lang="zh-CN" altLang="en-US" dirty="0">
                <a:solidFill>
                  <a:srgbClr val="FF0000"/>
                </a:solidFill>
                <a:latin typeface="华文楷体" panose="02010600040101010101" pitchFamily="2" charset="-122"/>
                <a:ea typeface="华文楷体" panose="02010600040101010101" pitchFamily="2" charset="-122"/>
              </a:rPr>
              <a:t>）</a:t>
            </a:r>
          </a:p>
        </p:txBody>
      </p:sp>
      <p:sp>
        <p:nvSpPr>
          <p:cNvPr id="52" name="矩形 51"/>
          <p:cNvSpPr/>
          <p:nvPr/>
        </p:nvSpPr>
        <p:spPr>
          <a:xfrm>
            <a:off x="6263681" y="2526611"/>
            <a:ext cx="2628799" cy="461665"/>
          </a:xfrm>
          <a:prstGeom prst="rect">
            <a:avLst/>
          </a:prstGeom>
        </p:spPr>
        <p:txBody>
          <a:bodyPr wrap="square">
            <a:spAutoFit/>
          </a:bodyPr>
          <a:lstStyle/>
          <a:p>
            <a:r>
              <a:rPr lang="en-US" altLang="zh-CN" sz="1200" dirty="0">
                <a:latin typeface="华文楷体" panose="02010600040101010101" pitchFamily="2" charset="-122"/>
                <a:ea typeface="华文楷体" panose="02010600040101010101" pitchFamily="2" charset="-122"/>
              </a:rPr>
              <a:t>P0.7 P0.6 P0.5 P0.4 P0.3 P0.2 P0.1 P0.0</a:t>
            </a:r>
          </a:p>
          <a:p>
            <a:r>
              <a:rPr lang="en-US" altLang="zh-CN" sz="1200" dirty="0">
                <a:latin typeface="华文楷体" panose="02010600040101010101" pitchFamily="2" charset="-122"/>
                <a:ea typeface="华文楷体" panose="02010600040101010101" pitchFamily="2" charset="-122"/>
              </a:rPr>
              <a:t>  0      0      1       0      0      0      0      0</a:t>
            </a:r>
            <a:endParaRPr lang="zh-CN" altLang="en-US" sz="1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2755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animBg="1"/>
      <p:bldP spid="32" grpId="0" animBg="1"/>
      <p:bldP spid="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a:xfrm>
            <a:off x="4572000" y="2705151"/>
            <a:ext cx="357666" cy="40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4572000" y="1919746"/>
            <a:ext cx="357666" cy="40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2.5  MCS-51</a:t>
            </a:r>
            <a:r>
              <a:rPr lang="zh-CN" altLang="zh-CN" b="1" dirty="0"/>
              <a:t>单片机的</a:t>
            </a:r>
            <a:r>
              <a:rPr lang="en-US" altLang="zh-CN" b="1" dirty="0"/>
              <a:t>I/O</a:t>
            </a:r>
            <a:r>
              <a:rPr lang="zh-CN" altLang="zh-CN" b="1" dirty="0"/>
              <a:t>端口</a:t>
            </a:r>
            <a:r>
              <a:rPr lang="en-US" altLang="zh-CN" b="1" dirty="0"/>
              <a:t>--</a:t>
            </a:r>
            <a:r>
              <a:rPr lang="en-US" altLang="zh-CN" sz="2700" b="1" dirty="0"/>
              <a:t>P0</a:t>
            </a:r>
            <a:r>
              <a:rPr lang="zh-CN" altLang="en-US" sz="2700" b="1" dirty="0"/>
              <a:t>口</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90"/>
          <p:cNvSpPr>
            <a:spLocks noChangeAspect="1" noChangeArrowheads="1"/>
          </p:cNvSpPr>
          <p:nvPr/>
        </p:nvSpPr>
        <p:spPr bwMode="auto">
          <a:xfrm>
            <a:off x="583777" y="1297507"/>
            <a:ext cx="5716091" cy="2760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3200" dirty="0"/>
          </a:p>
        </p:txBody>
      </p:sp>
      <p:sp>
        <p:nvSpPr>
          <p:cNvPr id="13" name="Rectangle 940"/>
          <p:cNvSpPr>
            <a:spLocks noChangeArrowheads="1"/>
          </p:cNvSpPr>
          <p:nvPr/>
        </p:nvSpPr>
        <p:spPr bwMode="auto">
          <a:xfrm>
            <a:off x="4929666" y="2778780"/>
            <a:ext cx="362414" cy="267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T1</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 name="Rectangle 941"/>
          <p:cNvSpPr>
            <a:spLocks noChangeArrowheads="1"/>
          </p:cNvSpPr>
          <p:nvPr/>
        </p:nvSpPr>
        <p:spPr bwMode="auto">
          <a:xfrm>
            <a:off x="3768530" y="1549485"/>
            <a:ext cx="575747" cy="253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控制</a:t>
            </a: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C</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AutoShape 942"/>
          <p:cNvSpPr>
            <a:spLocks noChangeShapeType="1"/>
          </p:cNvSpPr>
          <p:nvPr/>
        </p:nvSpPr>
        <p:spPr bwMode="auto">
          <a:xfrm>
            <a:off x="4057433" y="1802864"/>
            <a:ext cx="1408" cy="8184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4" name="Rectangle 944"/>
          <p:cNvSpPr>
            <a:spLocks noChangeArrowheads="1"/>
          </p:cNvSpPr>
          <p:nvPr/>
        </p:nvSpPr>
        <p:spPr bwMode="auto">
          <a:xfrm>
            <a:off x="4215663" y="1941252"/>
            <a:ext cx="277897" cy="3644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&amp;</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15" name="AutoShape 945"/>
          <p:cNvSpPr>
            <a:spLocks noChangeShapeType="1"/>
          </p:cNvSpPr>
          <p:nvPr/>
        </p:nvSpPr>
        <p:spPr bwMode="auto">
          <a:xfrm>
            <a:off x="4493560" y="2123487"/>
            <a:ext cx="174717" cy="12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6" name="AutoShape 946"/>
          <p:cNvSpPr>
            <a:spLocks noChangeShapeType="1"/>
          </p:cNvSpPr>
          <p:nvPr/>
        </p:nvSpPr>
        <p:spPr bwMode="auto">
          <a:xfrm flipH="1">
            <a:off x="4057454" y="2197142"/>
            <a:ext cx="158209"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7" name="AutoShape 947"/>
          <p:cNvSpPr>
            <a:spLocks noChangeShapeType="1"/>
          </p:cNvSpPr>
          <p:nvPr/>
        </p:nvSpPr>
        <p:spPr bwMode="auto">
          <a:xfrm flipH="1">
            <a:off x="3691511" y="2021257"/>
            <a:ext cx="522776"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8" name="Oval 948"/>
          <p:cNvSpPr>
            <a:spLocks noChangeArrowheads="1"/>
          </p:cNvSpPr>
          <p:nvPr/>
        </p:nvSpPr>
        <p:spPr bwMode="auto">
          <a:xfrm>
            <a:off x="4025813" y="2172379"/>
            <a:ext cx="68786" cy="53337"/>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106" name="Rectangle 950"/>
          <p:cNvSpPr>
            <a:spLocks noChangeArrowheads="1"/>
          </p:cNvSpPr>
          <p:nvPr/>
        </p:nvSpPr>
        <p:spPr bwMode="auto">
          <a:xfrm>
            <a:off x="899436" y="1678474"/>
            <a:ext cx="969136" cy="253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读锁存器</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7" name="AutoShape 951"/>
          <p:cNvSpPr>
            <a:spLocks noChangeArrowheads="1"/>
          </p:cNvSpPr>
          <p:nvPr/>
        </p:nvSpPr>
        <p:spPr bwMode="auto">
          <a:xfrm rot="16200000">
            <a:off x="1933113" y="1985786"/>
            <a:ext cx="509212" cy="511737"/>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8" name="AutoShape 952"/>
          <p:cNvSpPr>
            <a:spLocks noChangeShapeType="1"/>
          </p:cNvSpPr>
          <p:nvPr/>
        </p:nvSpPr>
        <p:spPr bwMode="auto">
          <a:xfrm flipV="1">
            <a:off x="2187719" y="1926096"/>
            <a:ext cx="688" cy="1879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09" name="AutoShape 953"/>
          <p:cNvSpPr>
            <a:spLocks noChangeShapeType="1"/>
          </p:cNvSpPr>
          <p:nvPr/>
        </p:nvSpPr>
        <p:spPr bwMode="auto">
          <a:xfrm flipH="1">
            <a:off x="1314190" y="1919746"/>
            <a:ext cx="870778"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0" name="AutoShape 954"/>
          <p:cNvSpPr>
            <a:spLocks noChangeShapeType="1"/>
          </p:cNvSpPr>
          <p:nvPr/>
        </p:nvSpPr>
        <p:spPr bwMode="auto">
          <a:xfrm flipH="1" flipV="1">
            <a:off x="1409109" y="2240384"/>
            <a:ext cx="522742" cy="12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1" name="AutoShape 955"/>
          <p:cNvSpPr>
            <a:spLocks noChangeShapeType="1"/>
          </p:cNvSpPr>
          <p:nvPr/>
        </p:nvSpPr>
        <p:spPr bwMode="auto">
          <a:xfrm>
            <a:off x="2443587" y="2241654"/>
            <a:ext cx="416818"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2" name="AutoShape 956"/>
          <p:cNvSpPr>
            <a:spLocks noChangeShapeType="1"/>
          </p:cNvSpPr>
          <p:nvPr/>
        </p:nvSpPr>
        <p:spPr bwMode="auto">
          <a:xfrm>
            <a:off x="2860405" y="2241654"/>
            <a:ext cx="688" cy="4641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3" name="AutoShape 957"/>
          <p:cNvSpPr>
            <a:spLocks noChangeShapeType="1"/>
          </p:cNvSpPr>
          <p:nvPr/>
        </p:nvSpPr>
        <p:spPr bwMode="auto">
          <a:xfrm flipH="1" flipV="1">
            <a:off x="2614166" y="2705151"/>
            <a:ext cx="246239"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6" name="Oval 959"/>
          <p:cNvSpPr>
            <a:spLocks noChangeArrowheads="1"/>
          </p:cNvSpPr>
          <p:nvPr/>
        </p:nvSpPr>
        <p:spPr bwMode="auto">
          <a:xfrm>
            <a:off x="2614255" y="3107075"/>
            <a:ext cx="56402" cy="5396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97" name="Rectangle 960"/>
          <p:cNvSpPr>
            <a:spLocks noChangeArrowheads="1"/>
          </p:cNvSpPr>
          <p:nvPr/>
        </p:nvSpPr>
        <p:spPr bwMode="auto">
          <a:xfrm>
            <a:off x="467544" y="2846117"/>
            <a:ext cx="929256" cy="253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写锁存器</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4" name="Rectangle 963"/>
          <p:cNvSpPr>
            <a:spLocks noChangeArrowheads="1"/>
          </p:cNvSpPr>
          <p:nvPr/>
        </p:nvSpPr>
        <p:spPr bwMode="auto">
          <a:xfrm>
            <a:off x="1644674" y="2560396"/>
            <a:ext cx="969581" cy="729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D           Q</a:t>
            </a: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P0.x</a:t>
            </a:r>
            <a:r>
              <a:rPr kumimoji="0" lang="zh-CN" altLang="en-US"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锁存器</a:t>
            </a:r>
            <a:endParaRPr kumimoji="0" lang="zh-CN" altLang="en-US"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CLK       </a:t>
            </a:r>
            <a:r>
              <a:rPr kumimoji="0" lang="en-US" altLang="zh-CN" sz="12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Q</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5" name="AutoShape 964"/>
          <p:cNvSpPr>
            <a:spLocks noChangeArrowheads="1"/>
          </p:cNvSpPr>
          <p:nvPr/>
        </p:nvSpPr>
        <p:spPr bwMode="auto">
          <a:xfrm rot="16200000">
            <a:off x="1587298" y="3100489"/>
            <a:ext cx="149845" cy="41109"/>
          </a:xfrm>
          <a:prstGeom prst="flowChartMerg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101" name="AutoShape 965"/>
          <p:cNvSpPr>
            <a:spLocks noChangeShapeType="1"/>
          </p:cNvSpPr>
          <p:nvPr/>
        </p:nvSpPr>
        <p:spPr bwMode="auto">
          <a:xfrm flipH="1" flipV="1">
            <a:off x="1039129" y="3120408"/>
            <a:ext cx="602537"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02" name="AutoShape 966"/>
          <p:cNvSpPr>
            <a:spLocks noChangeShapeType="1"/>
          </p:cNvSpPr>
          <p:nvPr/>
        </p:nvSpPr>
        <p:spPr bwMode="auto">
          <a:xfrm flipH="1" flipV="1">
            <a:off x="1039129" y="2705161"/>
            <a:ext cx="602537"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03" name="Oval 967"/>
          <p:cNvSpPr>
            <a:spLocks noChangeArrowheads="1"/>
          </p:cNvSpPr>
          <p:nvPr/>
        </p:nvSpPr>
        <p:spPr bwMode="auto">
          <a:xfrm>
            <a:off x="1377540" y="2678494"/>
            <a:ext cx="68783" cy="5333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99" name="Rectangle 968"/>
          <p:cNvSpPr>
            <a:spLocks noChangeArrowheads="1"/>
          </p:cNvSpPr>
          <p:nvPr/>
        </p:nvSpPr>
        <p:spPr bwMode="auto">
          <a:xfrm>
            <a:off x="395536" y="2408012"/>
            <a:ext cx="908621" cy="253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内部总线</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1" name="Oval 969"/>
          <p:cNvSpPr>
            <a:spLocks noChangeArrowheads="1"/>
          </p:cNvSpPr>
          <p:nvPr/>
        </p:nvSpPr>
        <p:spPr bwMode="auto">
          <a:xfrm>
            <a:off x="5155307" y="2537501"/>
            <a:ext cx="68786" cy="5329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73" name="AutoShape 971"/>
          <p:cNvSpPr>
            <a:spLocks noChangeShapeType="1"/>
          </p:cNvSpPr>
          <p:nvPr/>
        </p:nvSpPr>
        <p:spPr bwMode="auto">
          <a:xfrm>
            <a:off x="2443716" y="3624572"/>
            <a:ext cx="2741808"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0" name="AutoShape 974"/>
          <p:cNvSpPr>
            <a:spLocks noChangeShapeType="1"/>
          </p:cNvSpPr>
          <p:nvPr/>
        </p:nvSpPr>
        <p:spPr bwMode="auto">
          <a:xfrm>
            <a:off x="4796883" y="3200428"/>
            <a:ext cx="198792" cy="635"/>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121" name="组合 120"/>
          <p:cNvGrpSpPr/>
          <p:nvPr/>
        </p:nvGrpSpPr>
        <p:grpSpPr>
          <a:xfrm>
            <a:off x="4670317" y="1809263"/>
            <a:ext cx="229745" cy="1393070"/>
            <a:chOff x="4670317" y="1809263"/>
            <a:chExt cx="229745" cy="1393070"/>
          </a:xfrm>
        </p:grpSpPr>
        <p:grpSp>
          <p:nvGrpSpPr>
            <p:cNvPr id="82" name="Group 976"/>
            <p:cNvGrpSpPr>
              <a:grpSpLocks/>
            </p:cNvGrpSpPr>
            <p:nvPr/>
          </p:nvGrpSpPr>
          <p:grpSpPr bwMode="auto">
            <a:xfrm>
              <a:off x="4672381" y="2566753"/>
              <a:ext cx="227681" cy="635580"/>
              <a:chOff x="7470" y="2921"/>
              <a:chExt cx="331" cy="1001"/>
            </a:xfrm>
          </p:grpSpPr>
          <p:sp>
            <p:nvSpPr>
              <p:cNvPr id="90" name="AutoShape 977"/>
              <p:cNvSpPr>
                <a:spLocks noChangeShapeType="1"/>
              </p:cNvSpPr>
              <p:nvPr/>
            </p:nvSpPr>
            <p:spPr bwMode="auto">
              <a:xfrm>
                <a:off x="7470" y="3314"/>
                <a:ext cx="0" cy="2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1" name="AutoShape 978"/>
              <p:cNvSpPr>
                <a:spLocks noChangeShapeType="1"/>
              </p:cNvSpPr>
              <p:nvPr/>
            </p:nvSpPr>
            <p:spPr bwMode="auto">
              <a:xfrm>
                <a:off x="7600" y="3191"/>
                <a:ext cx="1" cy="4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2" name="AutoShape 979"/>
              <p:cNvSpPr>
                <a:spLocks noChangeShapeType="1"/>
              </p:cNvSpPr>
              <p:nvPr/>
            </p:nvSpPr>
            <p:spPr bwMode="auto">
              <a:xfrm flipV="1">
                <a:off x="7600" y="352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3" name="AutoShape 980"/>
              <p:cNvSpPr>
                <a:spLocks noChangeShapeType="1"/>
              </p:cNvSpPr>
              <p:nvPr/>
            </p:nvSpPr>
            <p:spPr bwMode="auto">
              <a:xfrm>
                <a:off x="7800" y="3533"/>
                <a:ext cx="0"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4" name="AutoShape 981"/>
              <p:cNvSpPr>
                <a:spLocks noChangeShapeType="1"/>
              </p:cNvSpPr>
              <p:nvPr/>
            </p:nvSpPr>
            <p:spPr bwMode="auto">
              <a:xfrm flipV="1">
                <a:off x="7598" y="331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5" name="AutoShape 982"/>
              <p:cNvSpPr>
                <a:spLocks noChangeShapeType="1"/>
              </p:cNvSpPr>
              <p:nvPr/>
            </p:nvSpPr>
            <p:spPr bwMode="auto">
              <a:xfrm>
                <a:off x="7800" y="2921"/>
                <a:ext cx="1"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83" name="Group 983"/>
            <p:cNvGrpSpPr>
              <a:grpSpLocks/>
            </p:cNvGrpSpPr>
            <p:nvPr/>
          </p:nvGrpSpPr>
          <p:grpSpPr bwMode="auto">
            <a:xfrm>
              <a:off x="4670317" y="1809263"/>
              <a:ext cx="227681" cy="635580"/>
              <a:chOff x="7470" y="2921"/>
              <a:chExt cx="331" cy="1001"/>
            </a:xfrm>
          </p:grpSpPr>
          <p:sp>
            <p:nvSpPr>
              <p:cNvPr id="84" name="AutoShape 984"/>
              <p:cNvSpPr>
                <a:spLocks noChangeShapeType="1"/>
              </p:cNvSpPr>
              <p:nvPr/>
            </p:nvSpPr>
            <p:spPr bwMode="auto">
              <a:xfrm>
                <a:off x="7470" y="3314"/>
                <a:ext cx="0" cy="2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5" name="AutoShape 985"/>
              <p:cNvSpPr>
                <a:spLocks noChangeShapeType="1"/>
              </p:cNvSpPr>
              <p:nvPr/>
            </p:nvSpPr>
            <p:spPr bwMode="auto">
              <a:xfrm>
                <a:off x="7600" y="3191"/>
                <a:ext cx="1" cy="4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6" name="AutoShape 986"/>
              <p:cNvSpPr>
                <a:spLocks noChangeShapeType="1"/>
              </p:cNvSpPr>
              <p:nvPr/>
            </p:nvSpPr>
            <p:spPr bwMode="auto">
              <a:xfrm flipV="1">
                <a:off x="7600" y="352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7" name="AutoShape 987"/>
              <p:cNvSpPr>
                <a:spLocks noChangeShapeType="1"/>
              </p:cNvSpPr>
              <p:nvPr/>
            </p:nvSpPr>
            <p:spPr bwMode="auto">
              <a:xfrm>
                <a:off x="7800" y="3533"/>
                <a:ext cx="0"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8" name="AutoShape 988"/>
              <p:cNvSpPr>
                <a:spLocks noChangeShapeType="1"/>
              </p:cNvSpPr>
              <p:nvPr/>
            </p:nvSpPr>
            <p:spPr bwMode="auto">
              <a:xfrm flipV="1">
                <a:off x="7598" y="331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9" name="AutoShape 989"/>
              <p:cNvSpPr>
                <a:spLocks noChangeShapeType="1"/>
              </p:cNvSpPr>
              <p:nvPr/>
            </p:nvSpPr>
            <p:spPr bwMode="auto">
              <a:xfrm>
                <a:off x="7800" y="2921"/>
                <a:ext cx="1"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sp>
        <p:nvSpPr>
          <p:cNvPr id="77" name="AutoShape 990"/>
          <p:cNvSpPr>
            <a:spLocks noChangeShapeType="1"/>
          </p:cNvSpPr>
          <p:nvPr/>
        </p:nvSpPr>
        <p:spPr bwMode="auto">
          <a:xfrm>
            <a:off x="4899374" y="2560403"/>
            <a:ext cx="68098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8" name="AutoShape 991"/>
          <p:cNvSpPr>
            <a:spLocks noChangeShapeType="1"/>
          </p:cNvSpPr>
          <p:nvPr/>
        </p:nvSpPr>
        <p:spPr bwMode="auto">
          <a:xfrm flipV="1">
            <a:off x="5185524" y="2560403"/>
            <a:ext cx="0" cy="106416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9" name="Rectangle 992"/>
          <p:cNvSpPr>
            <a:spLocks noChangeArrowheads="1"/>
          </p:cNvSpPr>
          <p:nvPr/>
        </p:nvSpPr>
        <p:spPr bwMode="auto">
          <a:xfrm>
            <a:off x="5580355" y="2291822"/>
            <a:ext cx="489756" cy="5181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P0.x</a:t>
            </a: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引脚</a:t>
            </a:r>
            <a:endParaRPr kumimoji="0" lang="zh-CN" altLang="en-US"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 name="Oval 993"/>
          <p:cNvSpPr>
            <a:spLocks noChangeArrowheads="1"/>
          </p:cNvSpPr>
          <p:nvPr/>
        </p:nvSpPr>
        <p:spPr bwMode="auto">
          <a:xfrm>
            <a:off x="3651648" y="1999047"/>
            <a:ext cx="68786" cy="5339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25" name="AutoShape 994"/>
          <p:cNvSpPr>
            <a:spLocks noChangeShapeType="1"/>
          </p:cNvSpPr>
          <p:nvPr/>
        </p:nvSpPr>
        <p:spPr bwMode="auto">
          <a:xfrm flipH="1" flipV="1">
            <a:off x="4895977" y="2425110"/>
            <a:ext cx="3358" cy="135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26" name="Rectangle 995"/>
          <p:cNvSpPr>
            <a:spLocks noChangeArrowheads="1"/>
          </p:cNvSpPr>
          <p:nvPr/>
        </p:nvSpPr>
        <p:spPr bwMode="auto">
          <a:xfrm>
            <a:off x="3059544" y="1362201"/>
            <a:ext cx="1035045" cy="253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地址</a:t>
            </a: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zh-CN" altLang="en-US"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数据</a:t>
            </a:r>
            <a:endParaRPr kumimoji="0" lang="zh-CN" altLang="en-US"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0" name="Rectangle 996"/>
          <p:cNvSpPr>
            <a:spLocks noChangeArrowheads="1"/>
          </p:cNvSpPr>
          <p:nvPr/>
        </p:nvSpPr>
        <p:spPr bwMode="auto">
          <a:xfrm>
            <a:off x="4668278" y="1506989"/>
            <a:ext cx="466989" cy="253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VCC</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6" name="Rectangle 999"/>
          <p:cNvSpPr>
            <a:spLocks noChangeArrowheads="1"/>
          </p:cNvSpPr>
          <p:nvPr/>
        </p:nvSpPr>
        <p:spPr bwMode="auto">
          <a:xfrm>
            <a:off x="1273314" y="3720390"/>
            <a:ext cx="790738" cy="3377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读引脚</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8" name="AutoShape 1001"/>
          <p:cNvSpPr>
            <a:spLocks noChangeArrowheads="1"/>
          </p:cNvSpPr>
          <p:nvPr/>
        </p:nvSpPr>
        <p:spPr bwMode="auto">
          <a:xfrm rot="16200000">
            <a:off x="1933262" y="3368634"/>
            <a:ext cx="509209" cy="511765"/>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2</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9" name="AutoShape 1002"/>
          <p:cNvSpPr>
            <a:spLocks noChangeShapeType="1"/>
          </p:cNvSpPr>
          <p:nvPr/>
        </p:nvSpPr>
        <p:spPr bwMode="auto">
          <a:xfrm flipH="1">
            <a:off x="2185115" y="3751501"/>
            <a:ext cx="2751" cy="2279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0" name="AutoShape 1003"/>
          <p:cNvSpPr>
            <a:spLocks noChangeShapeType="1"/>
          </p:cNvSpPr>
          <p:nvPr/>
        </p:nvSpPr>
        <p:spPr bwMode="auto">
          <a:xfrm flipH="1">
            <a:off x="1779280" y="3979439"/>
            <a:ext cx="405835"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1" name="AutoShape 1004"/>
          <p:cNvSpPr>
            <a:spLocks noChangeShapeType="1"/>
          </p:cNvSpPr>
          <p:nvPr/>
        </p:nvSpPr>
        <p:spPr bwMode="auto">
          <a:xfrm flipH="1" flipV="1">
            <a:off x="1409213" y="3617532"/>
            <a:ext cx="522771" cy="698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2" name="AutoShape 1005"/>
          <p:cNvSpPr>
            <a:spLocks noChangeShapeType="1"/>
          </p:cNvSpPr>
          <p:nvPr/>
        </p:nvSpPr>
        <p:spPr bwMode="auto">
          <a:xfrm flipV="1">
            <a:off x="1409213" y="2240382"/>
            <a:ext cx="688" cy="13841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38" name="Rectangle 1007"/>
          <p:cNvSpPr>
            <a:spLocks noChangeArrowheads="1"/>
          </p:cNvSpPr>
          <p:nvPr/>
        </p:nvSpPr>
        <p:spPr bwMode="auto">
          <a:xfrm>
            <a:off x="3324206" y="3249911"/>
            <a:ext cx="1046918" cy="2533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多路开关</a:t>
            </a:r>
            <a:r>
              <a:rPr kumimoji="0" lang="zh-CN" altLang="en-US" sz="1200" b="0" i="0" u="none" strike="noStrike" cap="none" normalizeH="0" baseline="0">
                <a:ln>
                  <a:noFill/>
                </a:ln>
                <a:solidFill>
                  <a:schemeClr val="tx1"/>
                </a:solidFill>
                <a:effectLst/>
                <a:latin typeface="Calibri" pitchFamily="34" charset="0"/>
                <a:ea typeface="宋体" pitchFamily="2" charset="-122"/>
                <a:cs typeface="Times New Roman" pitchFamily="18" charset="0"/>
              </a:rPr>
              <a:t> </a:t>
            </a: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MUX</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 name="Rectangle 1012"/>
          <p:cNvSpPr>
            <a:spLocks noChangeArrowheads="1"/>
          </p:cNvSpPr>
          <p:nvPr/>
        </p:nvSpPr>
        <p:spPr bwMode="auto">
          <a:xfrm>
            <a:off x="3498922" y="2625146"/>
            <a:ext cx="770400" cy="6057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grpSp>
        <p:nvGrpSpPr>
          <p:cNvPr id="61" name="Group 1013"/>
          <p:cNvGrpSpPr>
            <a:grpSpLocks/>
          </p:cNvGrpSpPr>
          <p:nvPr/>
        </p:nvGrpSpPr>
        <p:grpSpPr bwMode="auto">
          <a:xfrm>
            <a:off x="2661112" y="2982609"/>
            <a:ext cx="1026282" cy="152382"/>
            <a:chOff x="4552" y="3586"/>
            <a:chExt cx="1492" cy="240"/>
          </a:xfrm>
        </p:grpSpPr>
        <p:sp>
          <p:nvSpPr>
            <p:cNvPr id="64" name="AutoShape 1014"/>
            <p:cNvSpPr>
              <a:spLocks noChangeShapeType="1"/>
            </p:cNvSpPr>
            <p:nvPr/>
          </p:nvSpPr>
          <p:spPr bwMode="auto">
            <a:xfrm>
              <a:off x="4552" y="3825"/>
              <a:ext cx="148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65" name="AutoShape 1015"/>
            <p:cNvSpPr>
              <a:spLocks noChangeShapeType="1"/>
            </p:cNvSpPr>
            <p:nvPr/>
          </p:nvSpPr>
          <p:spPr bwMode="auto">
            <a:xfrm flipV="1">
              <a:off x="6034" y="3586"/>
              <a:ext cx="1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62" name="AutoShape 1016"/>
          <p:cNvSpPr>
            <a:spLocks noChangeShapeType="1"/>
          </p:cNvSpPr>
          <p:nvPr/>
        </p:nvSpPr>
        <p:spPr bwMode="auto">
          <a:xfrm flipV="1">
            <a:off x="3604851" y="2903243"/>
            <a:ext cx="244877" cy="1288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63" name="AutoShape 1017"/>
          <p:cNvSpPr>
            <a:spLocks noChangeShapeType="1"/>
          </p:cNvSpPr>
          <p:nvPr/>
        </p:nvSpPr>
        <p:spPr bwMode="auto">
          <a:xfrm>
            <a:off x="3849728" y="2903243"/>
            <a:ext cx="818550"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53" name="Rectangle 1018"/>
          <p:cNvSpPr>
            <a:spLocks noChangeArrowheads="1"/>
          </p:cNvSpPr>
          <p:nvPr/>
        </p:nvSpPr>
        <p:spPr bwMode="auto">
          <a:xfrm>
            <a:off x="3724539" y="2965466"/>
            <a:ext cx="246253" cy="2482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9" name="Rectangle 1019"/>
          <p:cNvSpPr>
            <a:spLocks noChangeArrowheads="1"/>
          </p:cNvSpPr>
          <p:nvPr/>
        </p:nvSpPr>
        <p:spPr bwMode="auto">
          <a:xfrm>
            <a:off x="3719036" y="2636575"/>
            <a:ext cx="255883" cy="246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5" name="Rectangle 1021"/>
          <p:cNvSpPr>
            <a:spLocks noChangeArrowheads="1"/>
          </p:cNvSpPr>
          <p:nvPr/>
        </p:nvSpPr>
        <p:spPr bwMode="auto">
          <a:xfrm>
            <a:off x="3567707" y="2169905"/>
            <a:ext cx="244877" cy="2628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6" name="Oval 1022"/>
          <p:cNvSpPr>
            <a:spLocks noChangeArrowheads="1"/>
          </p:cNvSpPr>
          <p:nvPr/>
        </p:nvSpPr>
        <p:spPr bwMode="auto">
          <a:xfrm>
            <a:off x="3651626" y="2432764"/>
            <a:ext cx="61907" cy="596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47" name="AutoShape 1023"/>
          <p:cNvSpPr>
            <a:spLocks noChangeShapeType="1"/>
          </p:cNvSpPr>
          <p:nvPr/>
        </p:nvSpPr>
        <p:spPr bwMode="auto">
          <a:xfrm flipH="1">
            <a:off x="3681891" y="2492447"/>
            <a:ext cx="688" cy="1269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48" name="AutoShape 1024"/>
          <p:cNvSpPr>
            <a:spLocks noChangeShapeType="1"/>
          </p:cNvSpPr>
          <p:nvPr/>
        </p:nvSpPr>
        <p:spPr bwMode="auto">
          <a:xfrm>
            <a:off x="3679828" y="2619432"/>
            <a:ext cx="688" cy="1390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51" name="AutoShape 1025"/>
          <p:cNvSpPr>
            <a:spLocks noChangeShapeType="1"/>
          </p:cNvSpPr>
          <p:nvPr/>
        </p:nvSpPr>
        <p:spPr bwMode="auto">
          <a:xfrm flipV="1">
            <a:off x="3690146" y="1678474"/>
            <a:ext cx="688" cy="4914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42" name="Freeform 1026"/>
          <p:cNvSpPr>
            <a:spLocks/>
          </p:cNvSpPr>
          <p:nvPr/>
        </p:nvSpPr>
        <p:spPr bwMode="auto">
          <a:xfrm>
            <a:off x="3759619" y="2636575"/>
            <a:ext cx="299218" cy="318097"/>
          </a:xfrm>
          <a:custGeom>
            <a:avLst/>
            <a:gdLst>
              <a:gd name="T0" fmla="*/ 422 w 435"/>
              <a:gd name="T1" fmla="*/ 0 h 501"/>
              <a:gd name="T2" fmla="*/ 376 w 435"/>
              <a:gd name="T3" fmla="*/ 287 h 501"/>
              <a:gd name="T4" fmla="*/ 66 w 435"/>
              <a:gd name="T5" fmla="*/ 382 h 501"/>
              <a:gd name="T6" fmla="*/ 0 w 435"/>
              <a:gd name="T7" fmla="*/ 501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5" h="501">
                <a:moveTo>
                  <a:pt x="422" y="0"/>
                </a:moveTo>
                <a:cubicBezTo>
                  <a:pt x="428" y="111"/>
                  <a:pt x="435" y="223"/>
                  <a:pt x="376" y="287"/>
                </a:cubicBezTo>
                <a:cubicBezTo>
                  <a:pt x="317" y="351"/>
                  <a:pt x="129" y="346"/>
                  <a:pt x="66" y="382"/>
                </a:cubicBezTo>
                <a:cubicBezTo>
                  <a:pt x="3" y="418"/>
                  <a:pt x="1" y="459"/>
                  <a:pt x="0" y="501"/>
                </a:cubicBezTo>
              </a:path>
            </a:pathLst>
          </a:custGeom>
          <a:solidFill>
            <a:srgbClr val="FFFFFF"/>
          </a:solidFill>
          <a:ln w="1270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34" name="Rectangle 1028"/>
          <p:cNvSpPr>
            <a:spLocks noChangeArrowheads="1"/>
          </p:cNvSpPr>
          <p:nvPr/>
        </p:nvSpPr>
        <p:spPr bwMode="auto">
          <a:xfrm>
            <a:off x="4929666" y="1980648"/>
            <a:ext cx="393067" cy="2450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T2</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3" name="椭圆形标注 122"/>
          <p:cNvSpPr/>
          <p:nvPr/>
        </p:nvSpPr>
        <p:spPr>
          <a:xfrm>
            <a:off x="3604851" y="915566"/>
            <a:ext cx="1635013" cy="561320"/>
          </a:xfrm>
          <a:prstGeom prst="wedgeEllipseCallou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100" dirty="0">
                <a:latin typeface="华文楷体" panose="02010600040101010101" pitchFamily="2" charset="-122"/>
                <a:ea typeface="华文楷体" panose="02010600040101010101" pitchFamily="2" charset="-122"/>
              </a:rPr>
              <a:t>控制信号 为</a:t>
            </a:r>
            <a:r>
              <a:rPr lang="en-US" altLang="zh-CN" sz="1100" dirty="0">
                <a:latin typeface="华文楷体" panose="02010600040101010101" pitchFamily="2" charset="-122"/>
                <a:ea typeface="华文楷体" panose="02010600040101010101" pitchFamily="2" charset="-122"/>
              </a:rPr>
              <a:t>0</a:t>
            </a:r>
            <a:r>
              <a:rPr lang="zh-CN" altLang="en-US" sz="1100" dirty="0">
                <a:latin typeface="华文楷体" panose="02010600040101010101" pitchFamily="2" charset="-122"/>
                <a:ea typeface="华文楷体" panose="02010600040101010101" pitchFamily="2" charset="-122"/>
              </a:rPr>
              <a:t>，多路开关打到下方</a:t>
            </a:r>
          </a:p>
        </p:txBody>
      </p:sp>
      <p:sp>
        <p:nvSpPr>
          <p:cNvPr id="124" name="椭圆 123"/>
          <p:cNvSpPr/>
          <p:nvPr/>
        </p:nvSpPr>
        <p:spPr>
          <a:xfrm>
            <a:off x="3324205" y="1297507"/>
            <a:ext cx="1344071" cy="256796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30" name="椭圆 129"/>
          <p:cNvSpPr/>
          <p:nvPr/>
        </p:nvSpPr>
        <p:spPr>
          <a:xfrm>
            <a:off x="4411365" y="1665643"/>
            <a:ext cx="911368" cy="171093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32" name="圆角矩形 131"/>
          <p:cNvSpPr/>
          <p:nvPr/>
        </p:nvSpPr>
        <p:spPr>
          <a:xfrm>
            <a:off x="3570887" y="3889280"/>
            <a:ext cx="850706" cy="4026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400" dirty="0">
                <a:latin typeface="华文楷体" panose="02010600040101010101" pitchFamily="2" charset="-122"/>
                <a:ea typeface="华文楷体" panose="02010600040101010101" pitchFamily="2" charset="-122"/>
              </a:rPr>
              <a:t>输出控制电路</a:t>
            </a:r>
            <a:endParaRPr lang="zh-CN" altLang="zh-CN" sz="1400" dirty="0">
              <a:latin typeface="华文楷体" panose="02010600040101010101" pitchFamily="2" charset="-122"/>
              <a:ea typeface="华文楷体" panose="02010600040101010101" pitchFamily="2" charset="-122"/>
            </a:endParaRPr>
          </a:p>
        </p:txBody>
      </p:sp>
      <p:sp>
        <p:nvSpPr>
          <p:cNvPr id="133" name="圆角矩形 132"/>
          <p:cNvSpPr/>
          <p:nvPr/>
        </p:nvSpPr>
        <p:spPr>
          <a:xfrm>
            <a:off x="4504887" y="3889280"/>
            <a:ext cx="859201" cy="4026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400" dirty="0">
                <a:latin typeface="华文楷体" panose="02010600040101010101" pitchFamily="2" charset="-122"/>
                <a:ea typeface="华文楷体" panose="02010600040101010101" pitchFamily="2" charset="-122"/>
              </a:rPr>
              <a:t>输出驱动电路</a:t>
            </a:r>
            <a:endParaRPr lang="zh-CN" altLang="zh-CN" sz="1400" dirty="0">
              <a:latin typeface="华文楷体" panose="02010600040101010101" pitchFamily="2" charset="-122"/>
              <a:ea typeface="华文楷体" panose="02010600040101010101" pitchFamily="2" charset="-122"/>
            </a:endParaRPr>
          </a:p>
        </p:txBody>
      </p:sp>
      <p:sp>
        <p:nvSpPr>
          <p:cNvPr id="134" name="矩形 133"/>
          <p:cNvSpPr/>
          <p:nvPr/>
        </p:nvSpPr>
        <p:spPr>
          <a:xfrm>
            <a:off x="6268198" y="1475596"/>
            <a:ext cx="2624282" cy="2862322"/>
          </a:xfrm>
          <a:prstGeom prst="rect">
            <a:avLst/>
          </a:prstGeom>
        </p:spPr>
        <p:txBody>
          <a:bodyPr wrap="square">
            <a:spAutoFit/>
          </a:bodyPr>
          <a:lstStyle/>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普通</a:t>
            </a:r>
            <a:r>
              <a:rPr lang="en-US" altLang="zh-CN" dirty="0">
                <a:latin typeface="华文楷体" panose="02010600040101010101" pitchFamily="2" charset="-122"/>
                <a:ea typeface="华文楷体" panose="02010600040101010101" pitchFamily="2" charset="-122"/>
              </a:rPr>
              <a:t>I/O</a:t>
            </a:r>
            <a:r>
              <a:rPr lang="zh-CN" altLang="zh-CN" dirty="0">
                <a:latin typeface="华文楷体" panose="02010600040101010101" pitchFamily="2" charset="-122"/>
                <a:ea typeface="华文楷体" panose="02010600040101010101" pitchFamily="2" charset="-122"/>
              </a:rPr>
              <a:t>口</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与门输出为</a:t>
            </a:r>
            <a:r>
              <a:rPr lang="en-US" altLang="zh-CN" dirty="0">
                <a:latin typeface="华文楷体" panose="02010600040101010101" pitchFamily="2" charset="-122"/>
                <a:ea typeface="华文楷体" panose="02010600040101010101" pitchFamily="2" charset="-122"/>
              </a:rPr>
              <a:t>0</a:t>
            </a:r>
            <a:r>
              <a:rPr lang="zh-CN" altLang="en-US" dirty="0">
                <a:latin typeface="华文楷体" panose="02010600040101010101" pitchFamily="2" charset="-122"/>
                <a:ea typeface="华文楷体" panose="02010600040101010101" pitchFamily="2" charset="-122"/>
              </a:rPr>
              <a:t>，场效应管</a:t>
            </a:r>
            <a:r>
              <a:rPr lang="en-US" altLang="zh-CN" dirty="0">
                <a:latin typeface="华文楷体" panose="02010600040101010101" pitchFamily="2" charset="-122"/>
                <a:ea typeface="华文楷体" panose="02010600040101010101" pitchFamily="2" charset="-122"/>
              </a:rPr>
              <a:t>T2</a:t>
            </a:r>
            <a:r>
              <a:rPr lang="zh-CN" altLang="en-US" dirty="0">
                <a:latin typeface="华文楷体" panose="02010600040101010101" pitchFamily="2" charset="-122"/>
                <a:ea typeface="华文楷体" panose="02010600040101010101" pitchFamily="2" charset="-122"/>
              </a:rPr>
              <a:t>截止，</a:t>
            </a:r>
            <a:r>
              <a:rPr lang="zh-CN" altLang="zh-CN" dirty="0">
                <a:latin typeface="华文楷体" panose="02010600040101010101" pitchFamily="2" charset="-122"/>
                <a:ea typeface="华文楷体" panose="02010600040101010101" pitchFamily="2" charset="-122"/>
              </a:rPr>
              <a:t>称为漏极开路；若要正常输出数据，</a:t>
            </a:r>
            <a:r>
              <a:rPr lang="en-US" altLang="zh-CN" dirty="0">
                <a:latin typeface="华文楷体" panose="02010600040101010101" pitchFamily="2" charset="-122"/>
                <a:ea typeface="华文楷体" panose="02010600040101010101" pitchFamily="2" charset="-122"/>
              </a:rPr>
              <a:t>P0</a:t>
            </a:r>
            <a:r>
              <a:rPr lang="zh-CN" altLang="zh-CN" dirty="0">
                <a:latin typeface="华文楷体" panose="02010600040101010101" pitchFamily="2" charset="-122"/>
                <a:ea typeface="华文楷体" panose="02010600040101010101" pitchFamily="2" charset="-122"/>
              </a:rPr>
              <a:t>口引脚必须外接上拉电路</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读引脚时，应先将</a:t>
            </a:r>
            <a:r>
              <a:rPr lang="en-US" altLang="zh-CN" dirty="0">
                <a:latin typeface="华文楷体" panose="02010600040101010101" pitchFamily="2" charset="-122"/>
                <a:ea typeface="华文楷体" panose="02010600040101010101" pitchFamily="2" charset="-122"/>
              </a:rPr>
              <a:t>P0</a:t>
            </a:r>
            <a:r>
              <a:rPr lang="zh-CN" altLang="zh-CN" dirty="0">
                <a:latin typeface="华文楷体" panose="02010600040101010101" pitchFamily="2" charset="-122"/>
                <a:ea typeface="华文楷体" panose="02010600040101010101" pitchFamily="2" charset="-122"/>
              </a:rPr>
              <a:t>置“</a:t>
            </a:r>
            <a:r>
              <a:rPr lang="en-US" altLang="zh-CN" dirty="0">
                <a:latin typeface="华文楷体" panose="02010600040101010101" pitchFamily="2" charset="-122"/>
                <a:ea typeface="华文楷体" panose="02010600040101010101" pitchFamily="2" charset="-122"/>
              </a:rPr>
              <a:t>1</a:t>
            </a:r>
            <a:r>
              <a:rPr lang="zh-CN" altLang="zh-CN" dirty="0">
                <a:latin typeface="华文楷体" panose="02010600040101010101" pitchFamily="2" charset="-122"/>
                <a:ea typeface="华文楷体" panose="02010600040101010101" pitchFamily="2" charset="-122"/>
              </a:rPr>
              <a:t>”，即先向</a:t>
            </a:r>
            <a:r>
              <a:rPr lang="en-US" altLang="zh-CN" dirty="0">
                <a:latin typeface="华文楷体" panose="02010600040101010101" pitchFamily="2" charset="-122"/>
                <a:ea typeface="华文楷体" panose="02010600040101010101" pitchFamily="2" charset="-122"/>
              </a:rPr>
              <a:t>P0</a:t>
            </a:r>
            <a:r>
              <a:rPr lang="zh-CN" altLang="zh-CN" dirty="0">
                <a:latin typeface="华文楷体" panose="02010600040101010101" pitchFamily="2" charset="-122"/>
                <a:ea typeface="华文楷体" panose="02010600040101010101" pitchFamily="2" charset="-122"/>
              </a:rPr>
              <a:t>口锁存器写“</a:t>
            </a:r>
            <a:r>
              <a:rPr lang="en-US" altLang="zh-CN" dirty="0">
                <a:latin typeface="华文楷体" panose="02010600040101010101" pitchFamily="2" charset="-122"/>
                <a:ea typeface="华文楷体" panose="02010600040101010101" pitchFamily="2" charset="-122"/>
              </a:rPr>
              <a:t>1</a:t>
            </a:r>
            <a:r>
              <a:rPr lang="zh-CN" altLang="zh-CN" dirty="0">
                <a:latin typeface="华文楷体" panose="02010600040101010101" pitchFamily="2" charset="-122"/>
                <a:ea typeface="华文楷体" panose="02010600040101010101" pitchFamily="2" charset="-122"/>
              </a:rPr>
              <a:t>”</a:t>
            </a:r>
          </a:p>
          <a:p>
            <a:pPr marL="285750" indent="-285750">
              <a:buFont typeface="Arial" panose="020B0604020202020204" pitchFamily="34" charset="0"/>
              <a:buChar char="•"/>
            </a:pPr>
            <a:endParaRPr lang="en-US" altLang="zh-CN" dirty="0">
              <a:latin typeface="华文楷体" panose="02010600040101010101" pitchFamily="2" charset="-122"/>
              <a:ea typeface="华文楷体" panose="02010600040101010101" pitchFamily="2" charset="-122"/>
            </a:endParaRPr>
          </a:p>
        </p:txBody>
      </p:sp>
      <p:cxnSp>
        <p:nvCxnSpPr>
          <p:cNvPr id="136" name="直接连接符 135"/>
          <p:cNvCxnSpPr/>
          <p:nvPr/>
        </p:nvCxnSpPr>
        <p:spPr>
          <a:xfrm>
            <a:off x="2188406" y="2988991"/>
            <a:ext cx="10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1124074" y="2355726"/>
            <a:ext cx="272726" cy="276999"/>
          </a:xfrm>
          <a:prstGeom prst="rect">
            <a:avLst/>
          </a:prstGeom>
        </p:spPr>
        <p:txBody>
          <a:bodyPr wrap="square">
            <a:spAutoFit/>
          </a:bodyPr>
          <a:lstStyle/>
          <a:p>
            <a:r>
              <a:rPr lang="en-US" altLang="zh-CN" sz="1200" dirty="0">
                <a:ea typeface="宋体" pitchFamily="2" charset="-122"/>
                <a:cs typeface="Times New Roman" pitchFamily="18" charset="0"/>
              </a:rPr>
              <a:t>1 </a:t>
            </a:r>
            <a:endParaRPr lang="zh-CN" altLang="en-US" sz="1200" dirty="0"/>
          </a:p>
        </p:txBody>
      </p:sp>
      <p:sp>
        <p:nvSpPr>
          <p:cNvPr id="140" name="矩形 139"/>
          <p:cNvSpPr/>
          <p:nvPr/>
        </p:nvSpPr>
        <p:spPr>
          <a:xfrm>
            <a:off x="2651327" y="2882926"/>
            <a:ext cx="263214" cy="276999"/>
          </a:xfrm>
          <a:prstGeom prst="rect">
            <a:avLst/>
          </a:prstGeom>
        </p:spPr>
        <p:txBody>
          <a:bodyPr wrap="none">
            <a:spAutoFit/>
          </a:bodyPr>
          <a:lstStyle/>
          <a:p>
            <a:r>
              <a:rPr lang="en-US" altLang="zh-CN" sz="1200" dirty="0">
                <a:ea typeface="宋体" pitchFamily="2" charset="-122"/>
                <a:cs typeface="Times New Roman" pitchFamily="18" charset="0"/>
              </a:rPr>
              <a:t>0</a:t>
            </a:r>
            <a:endParaRPr lang="zh-CN" altLang="en-US" sz="1200" dirty="0"/>
          </a:p>
        </p:txBody>
      </p:sp>
      <p:sp>
        <p:nvSpPr>
          <p:cNvPr id="141" name="矩形 140"/>
          <p:cNvSpPr/>
          <p:nvPr/>
        </p:nvSpPr>
        <p:spPr>
          <a:xfrm>
            <a:off x="4422357" y="2859782"/>
            <a:ext cx="263214" cy="276999"/>
          </a:xfrm>
          <a:prstGeom prst="rect">
            <a:avLst/>
          </a:prstGeom>
        </p:spPr>
        <p:txBody>
          <a:bodyPr wrap="none">
            <a:spAutoFit/>
          </a:bodyPr>
          <a:lstStyle/>
          <a:p>
            <a:r>
              <a:rPr lang="en-US" altLang="zh-CN" sz="1200" dirty="0">
                <a:ea typeface="宋体" pitchFamily="2" charset="-122"/>
                <a:cs typeface="Times New Roman" pitchFamily="18" charset="0"/>
              </a:rPr>
              <a:t>0</a:t>
            </a:r>
            <a:endParaRPr lang="zh-CN" altLang="en-US" sz="1200" dirty="0"/>
          </a:p>
        </p:txBody>
      </p:sp>
      <p:sp>
        <p:nvSpPr>
          <p:cNvPr id="142" name="矩形 141"/>
          <p:cNvSpPr/>
          <p:nvPr/>
        </p:nvSpPr>
        <p:spPr>
          <a:xfrm>
            <a:off x="5292080" y="2291822"/>
            <a:ext cx="263214" cy="276999"/>
          </a:xfrm>
          <a:prstGeom prst="rect">
            <a:avLst/>
          </a:prstGeom>
        </p:spPr>
        <p:txBody>
          <a:bodyPr wrap="none">
            <a:spAutoFit/>
          </a:bodyPr>
          <a:lstStyle/>
          <a:p>
            <a:r>
              <a:rPr lang="en-US" altLang="zh-CN" sz="1200" dirty="0">
                <a:ea typeface="宋体" pitchFamily="2" charset="-122"/>
                <a:cs typeface="Times New Roman" pitchFamily="18" charset="0"/>
              </a:rPr>
              <a:t>1</a:t>
            </a:r>
            <a:endParaRPr lang="zh-CN" altLang="en-US" sz="1200" dirty="0"/>
          </a:p>
        </p:txBody>
      </p:sp>
      <p:sp>
        <p:nvSpPr>
          <p:cNvPr id="145" name="矩形 144"/>
          <p:cNvSpPr/>
          <p:nvPr/>
        </p:nvSpPr>
        <p:spPr>
          <a:xfrm>
            <a:off x="324511" y="2075244"/>
            <a:ext cx="1154863" cy="276999"/>
          </a:xfrm>
          <a:prstGeom prst="rect">
            <a:avLst/>
          </a:prstGeom>
        </p:spPr>
        <p:txBody>
          <a:bodyPr wrap="square">
            <a:spAutoFit/>
          </a:bodyPr>
          <a:lstStyle/>
          <a:p>
            <a:r>
              <a:rPr lang="en-US" altLang="zh-CN" sz="1200" dirty="0">
                <a:latin typeface="华文楷体" panose="02010600040101010101" pitchFamily="2" charset="-122"/>
                <a:ea typeface="华文楷体" panose="02010600040101010101" pitchFamily="2" charset="-122"/>
              </a:rPr>
              <a:t>P0</a:t>
            </a:r>
            <a:r>
              <a:rPr lang="zh-CN" altLang="en-US" sz="1200" dirty="0">
                <a:latin typeface="华文楷体" panose="02010600040101010101" pitchFamily="2" charset="-122"/>
                <a:ea typeface="华文楷体" panose="02010600040101010101" pitchFamily="2" charset="-122"/>
              </a:rPr>
              <a:t>作为输出口</a:t>
            </a:r>
            <a:endParaRPr lang="en-US" altLang="zh-CN" sz="1200" dirty="0">
              <a:latin typeface="华文楷体" panose="02010600040101010101" pitchFamily="2" charset="-122"/>
              <a:ea typeface="华文楷体" panose="02010600040101010101" pitchFamily="2" charset="-122"/>
            </a:endParaRPr>
          </a:p>
        </p:txBody>
      </p:sp>
      <p:sp>
        <p:nvSpPr>
          <p:cNvPr id="146" name="矩形 145"/>
          <p:cNvSpPr/>
          <p:nvPr/>
        </p:nvSpPr>
        <p:spPr>
          <a:xfrm>
            <a:off x="5492679" y="1980648"/>
            <a:ext cx="1154863" cy="276999"/>
          </a:xfrm>
          <a:prstGeom prst="rect">
            <a:avLst/>
          </a:prstGeom>
        </p:spPr>
        <p:txBody>
          <a:bodyPr wrap="square">
            <a:spAutoFit/>
          </a:bodyPr>
          <a:lstStyle/>
          <a:p>
            <a:r>
              <a:rPr lang="en-US" altLang="zh-CN" sz="1200" dirty="0">
                <a:latin typeface="华文楷体" panose="02010600040101010101" pitchFamily="2" charset="-122"/>
                <a:ea typeface="华文楷体" panose="02010600040101010101" pitchFamily="2" charset="-122"/>
              </a:rPr>
              <a:t>P0</a:t>
            </a:r>
            <a:r>
              <a:rPr lang="zh-CN" altLang="en-US" sz="1200" dirty="0">
                <a:latin typeface="华文楷体" panose="02010600040101010101" pitchFamily="2" charset="-122"/>
                <a:ea typeface="华文楷体" panose="02010600040101010101" pitchFamily="2" charset="-122"/>
              </a:rPr>
              <a:t>作为输入口</a:t>
            </a:r>
            <a:endParaRPr lang="en-US" altLang="zh-CN" sz="1200" dirty="0">
              <a:latin typeface="华文楷体" panose="02010600040101010101" pitchFamily="2" charset="-122"/>
              <a:ea typeface="华文楷体" panose="02010600040101010101" pitchFamily="2" charset="-122"/>
            </a:endParaRPr>
          </a:p>
        </p:txBody>
      </p:sp>
      <p:cxnSp>
        <p:nvCxnSpPr>
          <p:cNvPr id="148" name="肘形连接符 147"/>
          <p:cNvCxnSpPr/>
          <p:nvPr/>
        </p:nvCxnSpPr>
        <p:spPr>
          <a:xfrm rot="10800000" flipV="1">
            <a:off x="2782935" y="2739603"/>
            <a:ext cx="2712761" cy="1011897"/>
          </a:xfrm>
          <a:prstGeom prst="bentConnector3">
            <a:avLst>
              <a:gd name="adj1" fmla="val 49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肘形连接符 150"/>
          <p:cNvCxnSpPr/>
          <p:nvPr/>
        </p:nvCxnSpPr>
        <p:spPr>
          <a:xfrm rot="10800000" flipV="1">
            <a:off x="1749580" y="3889280"/>
            <a:ext cx="546827" cy="201344"/>
          </a:xfrm>
          <a:prstGeom prst="bentConnector3">
            <a:avLst>
              <a:gd name="adj1" fmla="val -2256"/>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a:off x="4584328" y="2393336"/>
            <a:ext cx="911368" cy="39491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2755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07"/>
                                        </p:tgtEl>
                                        <p:attrNameLst>
                                          <p:attrName>fillcolor</p:attrName>
                                        </p:attrNameLst>
                                      </p:cBhvr>
                                      <p:to>
                                        <a:schemeClr val="accent2"/>
                                      </p:to>
                                    </p:animClr>
                                    <p:set>
                                      <p:cBhvr>
                                        <p:cTn id="7" dur="2000" fill="hold"/>
                                        <p:tgtEl>
                                          <p:spTgt spid="107"/>
                                        </p:tgtEl>
                                        <p:attrNameLst>
                                          <p:attrName>fill.type</p:attrName>
                                        </p:attrNameLst>
                                      </p:cBhvr>
                                      <p:to>
                                        <p:strVal val="solid"/>
                                      </p:to>
                                    </p:set>
                                    <p:set>
                                      <p:cBhvr>
                                        <p:cTn id="8" dur="2000" fill="hold"/>
                                        <p:tgtEl>
                                          <p:spTgt spid="10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68"/>
                                        </p:tgtEl>
                                        <p:attrNameLst>
                                          <p:attrName>fillcolor</p:attrName>
                                        </p:attrNameLst>
                                      </p:cBhvr>
                                      <p:to>
                                        <a:schemeClr val="accent2"/>
                                      </p:to>
                                    </p:animClr>
                                    <p:set>
                                      <p:cBhvr>
                                        <p:cTn id="11" dur="2000" fill="hold"/>
                                        <p:tgtEl>
                                          <p:spTgt spid="68"/>
                                        </p:tgtEl>
                                        <p:attrNameLst>
                                          <p:attrName>fill.type</p:attrName>
                                        </p:attrNameLst>
                                      </p:cBhvr>
                                      <p:to>
                                        <p:strVal val="solid"/>
                                      </p:to>
                                    </p:set>
                                    <p:set>
                                      <p:cBhvr>
                                        <p:cTn id="12" dur="2000" fill="hold"/>
                                        <p:tgtEl>
                                          <p:spTgt spid="68"/>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04"/>
                                        </p:tgtEl>
                                        <p:attrNameLst>
                                          <p:attrName>fillcolor</p:attrName>
                                        </p:attrNameLst>
                                      </p:cBhvr>
                                      <p:to>
                                        <a:srgbClr val="04C5F2"/>
                                      </p:to>
                                    </p:animClr>
                                    <p:set>
                                      <p:cBhvr>
                                        <p:cTn id="17" dur="2000" fill="hold"/>
                                        <p:tgtEl>
                                          <p:spTgt spid="104"/>
                                        </p:tgtEl>
                                        <p:attrNameLst>
                                          <p:attrName>fill.type</p:attrName>
                                        </p:attrNameLst>
                                      </p:cBhvr>
                                      <p:to>
                                        <p:strVal val="solid"/>
                                      </p:to>
                                    </p:set>
                                    <p:set>
                                      <p:cBhvr>
                                        <p:cTn id="18" dur="2000" fill="hold"/>
                                        <p:tgtEl>
                                          <p:spTgt spid="104"/>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45"/>
                                        </p:tgtEl>
                                        <p:attrNameLst>
                                          <p:attrName>fillcolor</p:attrName>
                                        </p:attrNameLst>
                                      </p:cBhvr>
                                      <p:to>
                                        <a:srgbClr val="EEF402"/>
                                      </p:to>
                                    </p:animClr>
                                    <p:set>
                                      <p:cBhvr>
                                        <p:cTn id="29" dur="2000" fill="hold"/>
                                        <p:tgtEl>
                                          <p:spTgt spid="45"/>
                                        </p:tgtEl>
                                        <p:attrNameLst>
                                          <p:attrName>fill.type</p:attrName>
                                        </p:attrNameLst>
                                      </p:cBhvr>
                                      <p:to>
                                        <p:strVal val="solid"/>
                                      </p:to>
                                    </p:set>
                                    <p:set>
                                      <p:cBhvr>
                                        <p:cTn id="30" dur="2000" fill="hold"/>
                                        <p:tgtEl>
                                          <p:spTgt spid="45"/>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2000" fill="hold"/>
                                        <p:tgtEl>
                                          <p:spTgt spid="114"/>
                                        </p:tgtEl>
                                        <p:attrNameLst>
                                          <p:attrName>fillcolor</p:attrName>
                                        </p:attrNameLst>
                                      </p:cBhvr>
                                      <p:to>
                                        <a:srgbClr val="EEF402"/>
                                      </p:to>
                                    </p:animClr>
                                    <p:set>
                                      <p:cBhvr>
                                        <p:cTn id="33" dur="2000" fill="hold"/>
                                        <p:tgtEl>
                                          <p:spTgt spid="114"/>
                                        </p:tgtEl>
                                        <p:attrNameLst>
                                          <p:attrName>fill.type</p:attrName>
                                        </p:attrNameLst>
                                      </p:cBhvr>
                                      <p:to>
                                        <p:strVal val="solid"/>
                                      </p:to>
                                    </p:set>
                                    <p:set>
                                      <p:cBhvr>
                                        <p:cTn id="34" dur="2000" fill="hold"/>
                                        <p:tgtEl>
                                          <p:spTgt spid="11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2000" fill="hold"/>
                                        <p:tgtEl>
                                          <p:spTgt spid="60"/>
                                        </p:tgtEl>
                                        <p:attrNameLst>
                                          <p:attrName>fillcolor</p:attrName>
                                        </p:attrNameLst>
                                      </p:cBhvr>
                                      <p:to>
                                        <a:srgbClr val="EEF402"/>
                                      </p:to>
                                    </p:animClr>
                                    <p:set>
                                      <p:cBhvr>
                                        <p:cTn id="37" dur="2000" fill="hold"/>
                                        <p:tgtEl>
                                          <p:spTgt spid="60"/>
                                        </p:tgtEl>
                                        <p:attrNameLst>
                                          <p:attrName>fill.type</p:attrName>
                                        </p:attrNameLst>
                                      </p:cBhvr>
                                      <p:to>
                                        <p:strVal val="solid"/>
                                      </p:to>
                                    </p:set>
                                    <p:set>
                                      <p:cBhvr>
                                        <p:cTn id="38" dur="2000" fill="hold"/>
                                        <p:tgtEl>
                                          <p:spTgt spid="6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2000" fill="hold"/>
                                        <p:tgtEl>
                                          <p:spTgt spid="59"/>
                                        </p:tgtEl>
                                        <p:attrNameLst>
                                          <p:attrName>fillcolor</p:attrName>
                                        </p:attrNameLst>
                                      </p:cBhvr>
                                      <p:to>
                                        <a:srgbClr val="EEF402"/>
                                      </p:to>
                                    </p:animClr>
                                    <p:set>
                                      <p:cBhvr>
                                        <p:cTn id="41" dur="2000" fill="hold"/>
                                        <p:tgtEl>
                                          <p:spTgt spid="59"/>
                                        </p:tgtEl>
                                        <p:attrNameLst>
                                          <p:attrName>fill.type</p:attrName>
                                        </p:attrNameLst>
                                      </p:cBhvr>
                                      <p:to>
                                        <p:strVal val="solid"/>
                                      </p:to>
                                    </p:set>
                                    <p:set>
                                      <p:cBhvr>
                                        <p:cTn id="42" dur="2000" fill="hold"/>
                                        <p:tgtEl>
                                          <p:spTgt spid="59"/>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53"/>
                                        </p:tgtEl>
                                        <p:attrNameLst>
                                          <p:attrName>fillcolor</p:attrName>
                                        </p:attrNameLst>
                                      </p:cBhvr>
                                      <p:to>
                                        <a:srgbClr val="EEF402"/>
                                      </p:to>
                                    </p:animClr>
                                    <p:set>
                                      <p:cBhvr>
                                        <p:cTn id="45" dur="2000" fill="hold"/>
                                        <p:tgtEl>
                                          <p:spTgt spid="53"/>
                                        </p:tgtEl>
                                        <p:attrNameLst>
                                          <p:attrName>fill.type</p:attrName>
                                        </p:attrNameLst>
                                      </p:cBhvr>
                                      <p:to>
                                        <p:strVal val="solid"/>
                                      </p:to>
                                    </p:set>
                                    <p:set>
                                      <p:cBhvr>
                                        <p:cTn id="46" dur="2000" fill="hold"/>
                                        <p:tgtEl>
                                          <p:spTgt spid="53"/>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42"/>
                                        </p:tgtEl>
                                        <p:attrNameLst>
                                          <p:attrName>fillcolor</p:attrName>
                                        </p:attrNameLst>
                                      </p:cBhvr>
                                      <p:to>
                                        <a:srgbClr val="EEF402"/>
                                      </p:to>
                                    </p:animClr>
                                    <p:set>
                                      <p:cBhvr>
                                        <p:cTn id="49" dur="2000" fill="hold"/>
                                        <p:tgtEl>
                                          <p:spTgt spid="42"/>
                                        </p:tgtEl>
                                        <p:attrNameLst>
                                          <p:attrName>fill.type</p:attrName>
                                        </p:attrNameLst>
                                      </p:cBhvr>
                                      <p:to>
                                        <p:strVal val="solid"/>
                                      </p:to>
                                    </p:set>
                                    <p:set>
                                      <p:cBhvr>
                                        <p:cTn id="50" dur="2000" fill="hold"/>
                                        <p:tgtEl>
                                          <p:spTgt spid="42"/>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0"/>
                                        </p:tgtEl>
                                        <p:attrNameLst>
                                          <p:attrName>style.visibility</p:attrName>
                                        </p:attrNameLst>
                                      </p:cBhvr>
                                      <p:to>
                                        <p:strVal val="visible"/>
                                      </p:to>
                                    </p:set>
                                  </p:childTnLst>
                                </p:cTn>
                              </p:par>
                              <p:par>
                                <p:cTn id="55" presetID="10" presetClass="exit" presetSubtype="0" fill="hold" grpId="1" nodeType="withEffect">
                                  <p:stCondLst>
                                    <p:cond delay="0"/>
                                  </p:stCondLst>
                                  <p:childTnLst>
                                    <p:animEffect transition="out" filter="fade">
                                      <p:cBhvr>
                                        <p:cTn id="56" dur="500"/>
                                        <p:tgtEl>
                                          <p:spTgt spid="124"/>
                                        </p:tgtEl>
                                      </p:cBhvr>
                                    </p:animEffect>
                                    <p:set>
                                      <p:cBhvr>
                                        <p:cTn id="57" dur="1" fill="hold">
                                          <p:stCondLst>
                                            <p:cond delay="499"/>
                                          </p:stCondLst>
                                        </p:cTn>
                                        <p:tgtEl>
                                          <p:spTgt spid="124"/>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1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2000" fill="hold"/>
                                        <p:tgtEl>
                                          <p:spTgt spid="122"/>
                                        </p:tgtEl>
                                        <p:attrNameLst>
                                          <p:attrName>fillcolor</p:attrName>
                                        </p:attrNameLst>
                                      </p:cBhvr>
                                      <p:to>
                                        <a:schemeClr val="accent2"/>
                                      </p:to>
                                    </p:animClr>
                                    <p:set>
                                      <p:cBhvr>
                                        <p:cTn id="64" dur="2000" fill="hold"/>
                                        <p:tgtEl>
                                          <p:spTgt spid="122"/>
                                        </p:tgtEl>
                                        <p:attrNameLst>
                                          <p:attrName>fill.type</p:attrName>
                                        </p:attrNameLst>
                                      </p:cBhvr>
                                      <p:to>
                                        <p:strVal val="solid"/>
                                      </p:to>
                                    </p:set>
                                    <p:set>
                                      <p:cBhvr>
                                        <p:cTn id="65" dur="2000" fill="hold"/>
                                        <p:tgtEl>
                                          <p:spTgt spid="122"/>
                                        </p:tgtEl>
                                        <p:attrNameLst>
                                          <p:attrName>fill.on</p:attrName>
                                        </p:attrNameLst>
                                      </p:cBhvr>
                                      <p:to>
                                        <p:strVal val="true"/>
                                      </p:to>
                                    </p:set>
                                  </p:childTnLst>
                                </p:cTn>
                              </p:par>
                              <p:par>
                                <p:cTn id="66" presetID="1" presetClass="emph" presetSubtype="2" fill="hold" nodeType="withEffect">
                                  <p:stCondLst>
                                    <p:cond delay="0"/>
                                  </p:stCondLst>
                                  <p:childTnLst>
                                    <p:animClr clrSpc="rgb" dir="cw">
                                      <p:cBhvr>
                                        <p:cTn id="67" dur="2000" fill="hold"/>
                                        <p:tgtEl>
                                          <p:spTgt spid="129"/>
                                        </p:tgtEl>
                                        <p:attrNameLst>
                                          <p:attrName>fillcolor</p:attrName>
                                        </p:attrNameLst>
                                      </p:cBhvr>
                                      <p:to>
                                        <a:schemeClr val="accent2"/>
                                      </p:to>
                                    </p:animClr>
                                    <p:set>
                                      <p:cBhvr>
                                        <p:cTn id="68" dur="2000" fill="hold"/>
                                        <p:tgtEl>
                                          <p:spTgt spid="129"/>
                                        </p:tgtEl>
                                        <p:attrNameLst>
                                          <p:attrName>fill.type</p:attrName>
                                        </p:attrNameLst>
                                      </p:cBhvr>
                                      <p:to>
                                        <p:strVal val="solid"/>
                                      </p:to>
                                    </p:set>
                                    <p:set>
                                      <p:cBhvr>
                                        <p:cTn id="69" dur="2000" fill="hold"/>
                                        <p:tgtEl>
                                          <p:spTgt spid="12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23"/>
                                        </p:tgtEl>
                                        <p:attrNameLst>
                                          <p:attrName>style.visibility</p:attrName>
                                        </p:attrNameLst>
                                      </p:cBhvr>
                                      <p:to>
                                        <p:strVal val="visible"/>
                                      </p:to>
                                    </p:set>
                                  </p:childTnLst>
                                </p:cTn>
                              </p:par>
                              <p:par>
                                <p:cTn id="74" presetID="10" presetClass="exit" presetSubtype="0" fill="hold" grpId="1" nodeType="withEffect">
                                  <p:stCondLst>
                                    <p:cond delay="0"/>
                                  </p:stCondLst>
                                  <p:childTnLst>
                                    <p:animEffect transition="out" filter="fade">
                                      <p:cBhvr>
                                        <p:cTn id="75" dur="500"/>
                                        <p:tgtEl>
                                          <p:spTgt spid="130"/>
                                        </p:tgtEl>
                                      </p:cBhvr>
                                    </p:animEffect>
                                    <p:set>
                                      <p:cBhvr>
                                        <p:cTn id="76" dur="1" fill="hold">
                                          <p:stCondLst>
                                            <p:cond delay="499"/>
                                          </p:stCondLst>
                                        </p:cTn>
                                        <p:tgtEl>
                                          <p:spTgt spid="13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6" presetClass="emph" presetSubtype="0" fill="hold" grpId="0" nodeType="clickEffect">
                                  <p:stCondLst>
                                    <p:cond delay="0"/>
                                  </p:stCondLst>
                                  <p:childTnLst>
                                    <p:animEffect transition="out" filter="fade">
                                      <p:cBhvr>
                                        <p:cTn id="80" dur="500" tmFilter="0, 0; .2, .5; .8, .5; 1, 0"/>
                                        <p:tgtEl>
                                          <p:spTgt spid="15"/>
                                        </p:tgtEl>
                                      </p:cBhvr>
                                    </p:animEffect>
                                    <p:animScale>
                                      <p:cBhvr>
                                        <p:cTn id="81" dur="250" autoRev="1" fill="hold"/>
                                        <p:tgtEl>
                                          <p:spTgt spid="15"/>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grpId="0" nodeType="clickEffect">
                                  <p:stCondLst>
                                    <p:cond delay="0"/>
                                  </p:stCondLst>
                                  <p:childTnLst>
                                    <p:animEffect transition="out" filter="fade">
                                      <p:cBhvr>
                                        <p:cTn id="85" dur="2000" tmFilter="0, 0; .2, .5; .8, .5; 1, 0"/>
                                        <p:tgtEl>
                                          <p:spTgt spid="42"/>
                                        </p:tgtEl>
                                      </p:cBhvr>
                                    </p:animEffect>
                                    <p:animScale>
                                      <p:cBhvr>
                                        <p:cTn id="86" dur="1000" autoRev="1" fill="hold"/>
                                        <p:tgtEl>
                                          <p:spTgt spid="42"/>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4">
                                            <p:txEl>
                                              <p:pRg st="1" end="1"/>
                                            </p:txEl>
                                          </p:spTgt>
                                        </p:tgtEl>
                                        <p:attrNameLst>
                                          <p:attrName>style.visibility</p:attrName>
                                        </p:attrNameLst>
                                      </p:cBhvr>
                                      <p:to>
                                        <p:strVal val="visible"/>
                                      </p:to>
                                    </p:set>
                                  </p:childTnLst>
                                </p:cTn>
                              </p:par>
                              <p:par>
                                <p:cTn id="95" presetID="26" presetClass="emph" presetSubtype="0" fill="hold" grpId="0" nodeType="withEffect">
                                  <p:stCondLst>
                                    <p:cond delay="0"/>
                                  </p:stCondLst>
                                  <p:childTnLst>
                                    <p:animEffect transition="out" filter="fade">
                                      <p:cBhvr>
                                        <p:cTn id="96" dur="1000" tmFilter="0, 0; .2, .5; .8, .5; 1, 0"/>
                                        <p:tgtEl>
                                          <p:spTgt spid="114"/>
                                        </p:tgtEl>
                                      </p:cBhvr>
                                    </p:animEffect>
                                    <p:animScale>
                                      <p:cBhvr>
                                        <p:cTn id="97" dur="500" autoRev="1" fill="hold"/>
                                        <p:tgtEl>
                                          <p:spTgt spid="114"/>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24" presetClass="emph" presetSubtype="0" fill="hold" grpId="0" nodeType="clickEffect">
                                  <p:stCondLst>
                                    <p:cond delay="0"/>
                                  </p:stCondLst>
                                  <p:childTnLst>
                                    <p:animClr clrSpc="hsl" dir="cw">
                                      <p:cBhvr override="childStyle">
                                        <p:cTn id="101" dur="500" fill="hold"/>
                                        <p:tgtEl>
                                          <p:spTgt spid="34"/>
                                        </p:tgtEl>
                                        <p:attrNameLst>
                                          <p:attrName>style.color</p:attrName>
                                        </p:attrNameLst>
                                      </p:cBhvr>
                                      <p:by>
                                        <p:hsl h="0" s="-12549" l="-25098"/>
                                      </p:by>
                                    </p:animClr>
                                    <p:animClr clrSpc="hsl" dir="cw">
                                      <p:cBhvr>
                                        <p:cTn id="102" dur="500" fill="hold"/>
                                        <p:tgtEl>
                                          <p:spTgt spid="34"/>
                                        </p:tgtEl>
                                        <p:attrNameLst>
                                          <p:attrName>fillcolor</p:attrName>
                                        </p:attrNameLst>
                                      </p:cBhvr>
                                      <p:by>
                                        <p:hsl h="0" s="-12549" l="-25098"/>
                                      </p:by>
                                    </p:animClr>
                                    <p:animClr clrSpc="hsl" dir="cw">
                                      <p:cBhvr>
                                        <p:cTn id="103" dur="500" fill="hold"/>
                                        <p:tgtEl>
                                          <p:spTgt spid="34"/>
                                        </p:tgtEl>
                                        <p:attrNameLst>
                                          <p:attrName>stroke.color</p:attrName>
                                        </p:attrNameLst>
                                      </p:cBhvr>
                                      <p:by>
                                        <p:hsl h="0" s="-12549" l="-25098"/>
                                      </p:by>
                                    </p:animClr>
                                    <p:set>
                                      <p:cBhvr>
                                        <p:cTn id="104" dur="500" fill="hold"/>
                                        <p:tgtEl>
                                          <p:spTgt spid="34"/>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4" presetClass="emph" presetSubtype="0" fill="hold" grpId="0" nodeType="clickEffect">
                                  <p:stCondLst>
                                    <p:cond delay="0"/>
                                  </p:stCondLst>
                                  <p:childTnLst>
                                    <p:animClr clrSpc="hsl" dir="cw">
                                      <p:cBhvr override="childStyle">
                                        <p:cTn id="112" dur="500" fill="hold"/>
                                        <p:tgtEl>
                                          <p:spTgt spid="97"/>
                                        </p:tgtEl>
                                        <p:attrNameLst>
                                          <p:attrName>style.color</p:attrName>
                                        </p:attrNameLst>
                                      </p:cBhvr>
                                      <p:by>
                                        <p:hsl h="0" s="-12549" l="-25098"/>
                                      </p:by>
                                    </p:animClr>
                                    <p:animClr clrSpc="hsl" dir="cw">
                                      <p:cBhvr>
                                        <p:cTn id="113" dur="500" fill="hold"/>
                                        <p:tgtEl>
                                          <p:spTgt spid="97"/>
                                        </p:tgtEl>
                                        <p:attrNameLst>
                                          <p:attrName>fillcolor</p:attrName>
                                        </p:attrNameLst>
                                      </p:cBhvr>
                                      <p:by>
                                        <p:hsl h="0" s="-12549" l="-25098"/>
                                      </p:by>
                                    </p:animClr>
                                    <p:animClr clrSpc="hsl" dir="cw">
                                      <p:cBhvr>
                                        <p:cTn id="114" dur="500" fill="hold"/>
                                        <p:tgtEl>
                                          <p:spTgt spid="97"/>
                                        </p:tgtEl>
                                        <p:attrNameLst>
                                          <p:attrName>stroke.color</p:attrName>
                                        </p:attrNameLst>
                                      </p:cBhvr>
                                      <p:by>
                                        <p:hsl h="0" s="-12549" l="-25098"/>
                                      </p:by>
                                    </p:animClr>
                                    <p:set>
                                      <p:cBhvr>
                                        <p:cTn id="115" dur="500" fill="hold"/>
                                        <p:tgtEl>
                                          <p:spTgt spid="97"/>
                                        </p:tgtEl>
                                        <p:attrNameLst>
                                          <p:attrName>fill.type</p:attrName>
                                        </p:attrNameLst>
                                      </p:cBhvr>
                                      <p:to>
                                        <p:strVal val="solid"/>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3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4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4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42"/>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dir="cw">
                                      <p:cBhvr>
                                        <p:cTn id="135" dur="2000" fill="hold"/>
                                        <p:tgtEl>
                                          <p:spTgt spid="138"/>
                                        </p:tgtEl>
                                        <p:attrNameLst>
                                          <p:attrName>fillcolor</p:attrName>
                                        </p:attrNameLst>
                                      </p:cBhvr>
                                      <p:to>
                                        <a:schemeClr val="accent2"/>
                                      </p:to>
                                    </p:animClr>
                                    <p:set>
                                      <p:cBhvr>
                                        <p:cTn id="136" dur="2000" fill="hold"/>
                                        <p:tgtEl>
                                          <p:spTgt spid="138"/>
                                        </p:tgtEl>
                                        <p:attrNameLst>
                                          <p:attrName>fill.type</p:attrName>
                                        </p:attrNameLst>
                                      </p:cBhvr>
                                      <p:to>
                                        <p:strVal val="solid"/>
                                      </p:to>
                                    </p:set>
                                    <p:set>
                                      <p:cBhvr>
                                        <p:cTn id="137" dur="2000" fill="hold"/>
                                        <p:tgtEl>
                                          <p:spTgt spid="138"/>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2000" fill="hold"/>
                                        <p:tgtEl>
                                          <p:spTgt spid="142"/>
                                        </p:tgtEl>
                                        <p:attrNameLst>
                                          <p:attrName>fillcolor</p:attrName>
                                        </p:attrNameLst>
                                      </p:cBhvr>
                                      <p:to>
                                        <a:schemeClr val="accent2"/>
                                      </p:to>
                                    </p:animClr>
                                    <p:set>
                                      <p:cBhvr>
                                        <p:cTn id="142" dur="2000" fill="hold"/>
                                        <p:tgtEl>
                                          <p:spTgt spid="142"/>
                                        </p:tgtEl>
                                        <p:attrNameLst>
                                          <p:attrName>fill.type</p:attrName>
                                        </p:attrNameLst>
                                      </p:cBhvr>
                                      <p:to>
                                        <p:strVal val="solid"/>
                                      </p:to>
                                    </p:set>
                                    <p:set>
                                      <p:cBhvr>
                                        <p:cTn id="143" dur="2000" fill="hold"/>
                                        <p:tgtEl>
                                          <p:spTgt spid="142"/>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146"/>
                                        </p:tgtEl>
                                        <p:attrNameLst>
                                          <p:attrName>style.visibility</p:attrName>
                                        </p:attrNameLst>
                                      </p:cBhvr>
                                      <p:to>
                                        <p:strVal val="visible"/>
                                      </p:to>
                                    </p:set>
                                  </p:childTnLst>
                                </p:cTn>
                              </p:par>
                              <p:par>
                                <p:cTn id="148" presetID="10" presetClass="exit" presetSubtype="0" fill="hold" grpId="0" nodeType="withEffect">
                                  <p:stCondLst>
                                    <p:cond delay="0"/>
                                  </p:stCondLst>
                                  <p:childTnLst>
                                    <p:animEffect transition="out" filter="fade">
                                      <p:cBhvr>
                                        <p:cTn id="149" dur="500"/>
                                        <p:tgtEl>
                                          <p:spTgt spid="53"/>
                                        </p:tgtEl>
                                      </p:cBhvr>
                                    </p:animEffect>
                                    <p:set>
                                      <p:cBhvr>
                                        <p:cTn id="150" dur="1" fill="hold">
                                          <p:stCondLst>
                                            <p:cond delay="499"/>
                                          </p:stCondLst>
                                        </p:cTn>
                                        <p:tgtEl>
                                          <p:spTgt spid="53"/>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138"/>
                                        </p:tgtEl>
                                      </p:cBhvr>
                                    </p:animEffect>
                                    <p:set>
                                      <p:cBhvr>
                                        <p:cTn id="153" dur="1" fill="hold">
                                          <p:stCondLst>
                                            <p:cond delay="499"/>
                                          </p:stCondLst>
                                        </p:cTn>
                                        <p:tgtEl>
                                          <p:spTgt spid="138"/>
                                        </p:tgtEl>
                                        <p:attrNameLst>
                                          <p:attrName>style.visibility</p:attrName>
                                        </p:attrNameLst>
                                      </p:cBhvr>
                                      <p:to>
                                        <p:strVal val="hidden"/>
                                      </p:to>
                                    </p:set>
                                  </p:childTnLst>
                                </p:cTn>
                              </p:par>
                              <p:par>
                                <p:cTn id="154" presetID="30" presetClass="emph" presetSubtype="0" fill="hold" grpId="3" nodeType="withEffect">
                                  <p:stCondLst>
                                    <p:cond delay="0"/>
                                  </p:stCondLst>
                                  <p:childTnLst>
                                    <p:animClr clrSpc="hsl" dir="cw">
                                      <p:cBhvr override="childStyle">
                                        <p:cTn id="155" dur="500" fill="hold"/>
                                        <p:tgtEl>
                                          <p:spTgt spid="138"/>
                                        </p:tgtEl>
                                        <p:attrNameLst>
                                          <p:attrName>style.color</p:attrName>
                                        </p:attrNameLst>
                                      </p:cBhvr>
                                      <p:by>
                                        <p:hsl h="0" s="12549" l="25098"/>
                                      </p:by>
                                    </p:animClr>
                                    <p:animClr clrSpc="hsl" dir="cw">
                                      <p:cBhvr>
                                        <p:cTn id="156" dur="500" fill="hold"/>
                                        <p:tgtEl>
                                          <p:spTgt spid="138"/>
                                        </p:tgtEl>
                                        <p:attrNameLst>
                                          <p:attrName>fillcolor</p:attrName>
                                        </p:attrNameLst>
                                      </p:cBhvr>
                                      <p:by>
                                        <p:hsl h="0" s="12549" l="25098"/>
                                      </p:by>
                                    </p:animClr>
                                    <p:animClr clrSpc="hsl" dir="cw">
                                      <p:cBhvr>
                                        <p:cTn id="157" dur="500" fill="hold"/>
                                        <p:tgtEl>
                                          <p:spTgt spid="138"/>
                                        </p:tgtEl>
                                        <p:attrNameLst>
                                          <p:attrName>stroke.color</p:attrName>
                                        </p:attrNameLst>
                                      </p:cBhvr>
                                      <p:by>
                                        <p:hsl h="0" s="12549" l="25098"/>
                                      </p:by>
                                    </p:animClr>
                                    <p:set>
                                      <p:cBhvr>
                                        <p:cTn id="158" dur="500" fill="hold"/>
                                        <p:tgtEl>
                                          <p:spTgt spid="138"/>
                                        </p:tgtEl>
                                        <p:attrNameLst>
                                          <p:attrName>fill.type</p:attrName>
                                        </p:attrNameLst>
                                      </p:cBhvr>
                                      <p:to>
                                        <p:strVal val="solid"/>
                                      </p:to>
                                    </p:set>
                                  </p:childTnLst>
                                </p:cTn>
                              </p:par>
                              <p:par>
                                <p:cTn id="159" presetID="10" presetClass="exit" presetSubtype="0" fill="hold" grpId="1" nodeType="withEffect">
                                  <p:stCondLst>
                                    <p:cond delay="0"/>
                                  </p:stCondLst>
                                  <p:childTnLst>
                                    <p:animEffect transition="out" filter="fade">
                                      <p:cBhvr>
                                        <p:cTn id="160" dur="500"/>
                                        <p:tgtEl>
                                          <p:spTgt spid="140"/>
                                        </p:tgtEl>
                                      </p:cBhvr>
                                    </p:animEffect>
                                    <p:set>
                                      <p:cBhvr>
                                        <p:cTn id="161" dur="1" fill="hold">
                                          <p:stCondLst>
                                            <p:cond delay="499"/>
                                          </p:stCondLst>
                                        </p:cTn>
                                        <p:tgtEl>
                                          <p:spTgt spid="140"/>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141"/>
                                        </p:tgtEl>
                                      </p:cBhvr>
                                    </p:animEffect>
                                    <p:set>
                                      <p:cBhvr>
                                        <p:cTn id="164" dur="1" fill="hold">
                                          <p:stCondLst>
                                            <p:cond delay="499"/>
                                          </p:stCondLst>
                                        </p:cTn>
                                        <p:tgtEl>
                                          <p:spTgt spid="141"/>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145"/>
                                        </p:tgtEl>
                                      </p:cBhvr>
                                    </p:animEffect>
                                    <p:set>
                                      <p:cBhvr>
                                        <p:cTn id="167" dur="1" fill="hold">
                                          <p:stCondLst>
                                            <p:cond delay="499"/>
                                          </p:stCondLst>
                                        </p:cTn>
                                        <p:tgtEl>
                                          <p:spTgt spid="145"/>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142"/>
                                        </p:tgtEl>
                                      </p:cBhvr>
                                    </p:animEffect>
                                    <p:set>
                                      <p:cBhvr>
                                        <p:cTn id="170" dur="1" fill="hold">
                                          <p:stCondLst>
                                            <p:cond delay="499"/>
                                          </p:stCondLst>
                                        </p:cTn>
                                        <p:tgtEl>
                                          <p:spTgt spid="142"/>
                                        </p:tgtEl>
                                        <p:attrNameLst>
                                          <p:attrName>style.visibility</p:attrName>
                                        </p:attrNameLst>
                                      </p:cBhvr>
                                      <p:to>
                                        <p:strVal val="hidden"/>
                                      </p:to>
                                    </p:set>
                                  </p:childTnLst>
                                </p:cTn>
                              </p:par>
                              <p:par>
                                <p:cTn id="171" presetID="10" presetClass="exit" presetSubtype="0" fill="hold" grpId="0" nodeType="withEffect" nodePh="1">
                                  <p:stCondLst>
                                    <p:cond delay="0"/>
                                  </p:stCondLst>
                                  <p:endCondLst>
                                    <p:cond evt="begin" delay="0">
                                      <p:tn val="171"/>
                                    </p:cond>
                                  </p:endCondLst>
                                  <p:childTnLst>
                                    <p:animEffect transition="out" filter="fade">
                                      <p:cBhvr>
                                        <p:cTn id="172" dur="500"/>
                                        <p:tgtEl>
                                          <p:spTgt spid="12"/>
                                        </p:tgtEl>
                                      </p:cBhvr>
                                    </p:animEffect>
                                    <p:set>
                                      <p:cBhvr>
                                        <p:cTn id="173" dur="1" fill="hold">
                                          <p:stCondLst>
                                            <p:cond delay="499"/>
                                          </p:stCondLst>
                                        </p:cTn>
                                        <p:tgtEl>
                                          <p:spTgt spid="12"/>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148"/>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6" presetClass="emph" presetSubtype="0" fill="hold" grpId="0" nodeType="clickEffect">
                                  <p:stCondLst>
                                    <p:cond delay="0"/>
                                  </p:stCondLst>
                                  <p:childTnLst>
                                    <p:animEffect transition="out" filter="fade">
                                      <p:cBhvr>
                                        <p:cTn id="181" dur="500" tmFilter="0, 0; .2, .5; .8, .5; 1, 0"/>
                                        <p:tgtEl>
                                          <p:spTgt spid="68"/>
                                        </p:tgtEl>
                                      </p:cBhvr>
                                    </p:animEffect>
                                    <p:animScale>
                                      <p:cBhvr>
                                        <p:cTn id="182" dur="250" autoRev="1" fill="hold"/>
                                        <p:tgtEl>
                                          <p:spTgt spid="68"/>
                                        </p:tgtEl>
                                      </p:cBhvr>
                                      <p:by x="105000" y="105000"/>
                                    </p:animScale>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151"/>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19"/>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34">
                                            <p:txEl>
                                              <p:pRg st="2" end="2"/>
                                            </p:txEl>
                                          </p:spTgt>
                                        </p:tgtEl>
                                        <p:attrNameLst>
                                          <p:attrName>style.visibility</p:attrName>
                                        </p:attrNameLst>
                                      </p:cBhvr>
                                      <p:to>
                                        <p:strVal val="visible"/>
                                      </p:to>
                                    </p:set>
                                  </p:childTnLst>
                                </p:cTn>
                              </p:par>
                              <p:par>
                                <p:cTn id="195" presetID="10" presetClass="exit" presetSubtype="0" fill="hold" grpId="1" nodeType="withEffect">
                                  <p:stCondLst>
                                    <p:cond delay="0"/>
                                  </p:stCondLst>
                                  <p:childTnLst>
                                    <p:animEffect transition="out" filter="fade">
                                      <p:cBhvr>
                                        <p:cTn id="196" dur="500"/>
                                        <p:tgtEl>
                                          <p:spTgt spid="119"/>
                                        </p:tgtEl>
                                      </p:cBhvr>
                                    </p:animEffect>
                                    <p:set>
                                      <p:cBhvr>
                                        <p:cTn id="197" dur="1" fill="hold">
                                          <p:stCondLst>
                                            <p:cond delay="499"/>
                                          </p:stCondLst>
                                        </p:cTn>
                                        <p:tgtEl>
                                          <p:spTgt spid="119"/>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2" nodeType="clickEffect">
                                  <p:stCondLst>
                                    <p:cond delay="0"/>
                                  </p:stCondLst>
                                  <p:childTnLst>
                                    <p:set>
                                      <p:cBhvr>
                                        <p:cTn id="201" dur="1" fill="hold">
                                          <p:stCondLst>
                                            <p:cond delay="0"/>
                                          </p:stCondLst>
                                        </p:cTn>
                                        <p:tgtEl>
                                          <p:spTgt spid="138"/>
                                        </p:tgtEl>
                                        <p:attrNameLst>
                                          <p:attrName>style.visibility</p:attrName>
                                        </p:attrNameLst>
                                      </p:cBhvr>
                                      <p:to>
                                        <p:strVal val="visible"/>
                                      </p:to>
                                    </p:set>
                                    <p:animEffect transition="in" filter="fade">
                                      <p:cBhvr>
                                        <p:cTn id="202" dur="500"/>
                                        <p:tgtEl>
                                          <p:spTgt spid="138"/>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2" nodeType="clickEffect">
                                  <p:stCondLst>
                                    <p:cond delay="0"/>
                                  </p:stCondLst>
                                  <p:childTnLst>
                                    <p:set>
                                      <p:cBhvr>
                                        <p:cTn id="206" dur="1" fill="hold">
                                          <p:stCondLst>
                                            <p:cond delay="0"/>
                                          </p:stCondLst>
                                        </p:cTn>
                                        <p:tgtEl>
                                          <p:spTgt spid="141"/>
                                        </p:tgtEl>
                                        <p:attrNameLst>
                                          <p:attrName>style.visibility</p:attrName>
                                        </p:attrNameLst>
                                      </p:cBhvr>
                                      <p:to>
                                        <p:strVal val="visible"/>
                                      </p:to>
                                    </p:set>
                                    <p:animEffect transition="in" filter="fade">
                                      <p:cBhvr>
                                        <p:cTn id="207" dur="500"/>
                                        <p:tgtEl>
                                          <p:spTgt spid="141"/>
                                        </p:tgtEl>
                                      </p:cBhvr>
                                    </p:animEffect>
                                  </p:childTnLst>
                                </p:cTn>
                              </p:par>
                            </p:childTnLst>
                          </p:cTn>
                        </p:par>
                      </p:childTnLst>
                    </p:cTn>
                  </p:par>
                  <p:par>
                    <p:cTn id="208" fill="hold">
                      <p:stCondLst>
                        <p:cond delay="indefinite"/>
                      </p:stCondLst>
                      <p:childTnLst>
                        <p:par>
                          <p:cTn id="209" fill="hold">
                            <p:stCondLst>
                              <p:cond delay="0"/>
                            </p:stCondLst>
                            <p:childTnLst>
                              <p:par>
                                <p:cTn id="210" presetID="24" presetClass="emph" presetSubtype="0" fill="hold" grpId="0" nodeType="clickEffect">
                                  <p:stCondLst>
                                    <p:cond delay="0"/>
                                  </p:stCondLst>
                                  <p:childTnLst>
                                    <p:animClr clrSpc="hsl" dir="cw">
                                      <p:cBhvr override="childStyle">
                                        <p:cTn id="211" dur="500" fill="hold"/>
                                        <p:tgtEl>
                                          <p:spTgt spid="13"/>
                                        </p:tgtEl>
                                        <p:attrNameLst>
                                          <p:attrName>style.color</p:attrName>
                                        </p:attrNameLst>
                                      </p:cBhvr>
                                      <p:by>
                                        <p:hsl h="0" s="-12549" l="-25098"/>
                                      </p:by>
                                    </p:animClr>
                                    <p:animClr clrSpc="hsl" dir="cw">
                                      <p:cBhvr>
                                        <p:cTn id="212" dur="500" fill="hold"/>
                                        <p:tgtEl>
                                          <p:spTgt spid="13"/>
                                        </p:tgtEl>
                                        <p:attrNameLst>
                                          <p:attrName>fillcolor</p:attrName>
                                        </p:attrNameLst>
                                      </p:cBhvr>
                                      <p:by>
                                        <p:hsl h="0" s="-12549" l="-25098"/>
                                      </p:by>
                                    </p:animClr>
                                    <p:animClr clrSpc="hsl" dir="cw">
                                      <p:cBhvr>
                                        <p:cTn id="213" dur="500" fill="hold"/>
                                        <p:tgtEl>
                                          <p:spTgt spid="13"/>
                                        </p:tgtEl>
                                        <p:attrNameLst>
                                          <p:attrName>stroke.color</p:attrName>
                                        </p:attrNameLst>
                                      </p:cBhvr>
                                      <p:by>
                                        <p:hsl h="0" s="-12549" l="-25098"/>
                                      </p:by>
                                    </p:animClr>
                                    <p:set>
                                      <p:cBhvr>
                                        <p:cTn id="214"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5" grpId="0" animBg="1"/>
      <p:bldP spid="114" grpId="0" animBg="1"/>
      <p:bldP spid="97" grpId="0" animBg="1"/>
      <p:bldP spid="68" grpId="0" animBg="1"/>
      <p:bldP spid="53" grpId="0" animBg="1"/>
      <p:bldP spid="42" grpId="0" animBg="1"/>
      <p:bldP spid="34" grpId="0" animBg="1"/>
      <p:bldP spid="123" grpId="0" animBg="1"/>
      <p:bldP spid="124" grpId="0" animBg="1"/>
      <p:bldP spid="124" grpId="1" animBg="1"/>
      <p:bldP spid="130" grpId="0" animBg="1"/>
      <p:bldP spid="130" grpId="1" animBg="1"/>
      <p:bldP spid="132" grpId="0" animBg="1"/>
      <p:bldP spid="133" grpId="0" animBg="1"/>
      <p:bldP spid="138" grpId="0"/>
      <p:bldP spid="138" grpId="1"/>
      <p:bldP spid="138" grpId="2"/>
      <p:bldP spid="138" grpId="3"/>
      <p:bldP spid="140" grpId="0"/>
      <p:bldP spid="140" grpId="1"/>
      <p:bldP spid="141" grpId="0"/>
      <p:bldP spid="141" grpId="1"/>
      <p:bldP spid="141" grpId="2"/>
      <p:bldP spid="142" grpId="0"/>
      <p:bldP spid="142" grpId="1"/>
      <p:bldP spid="145" grpId="0"/>
      <p:bldP spid="145" grpId="1"/>
      <p:bldP spid="146" grpId="0"/>
      <p:bldP spid="119" grpId="0" animBg="1"/>
      <p:bldP spid="11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a:xfrm>
            <a:off x="4572000" y="2705151"/>
            <a:ext cx="357666" cy="40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4572000" y="1919746"/>
            <a:ext cx="357666" cy="40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2.5  MCS-51</a:t>
            </a:r>
            <a:r>
              <a:rPr lang="zh-CN" altLang="zh-CN" b="1" dirty="0"/>
              <a:t>单片机的</a:t>
            </a:r>
            <a:r>
              <a:rPr lang="en-US" altLang="zh-CN" b="1" dirty="0"/>
              <a:t>I/O</a:t>
            </a:r>
            <a:r>
              <a:rPr lang="zh-CN" altLang="zh-CN" b="1" dirty="0"/>
              <a:t>端口</a:t>
            </a:r>
            <a:r>
              <a:rPr lang="en-US" altLang="zh-CN" b="1" dirty="0"/>
              <a:t>--</a:t>
            </a:r>
            <a:r>
              <a:rPr lang="en-US" altLang="zh-CN" sz="2700" b="1" dirty="0"/>
              <a:t>P0</a:t>
            </a:r>
            <a:r>
              <a:rPr lang="zh-CN" altLang="en-US" sz="2700" b="1" dirty="0"/>
              <a:t>口</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940"/>
          <p:cNvSpPr>
            <a:spLocks noChangeArrowheads="1"/>
          </p:cNvSpPr>
          <p:nvPr/>
        </p:nvSpPr>
        <p:spPr bwMode="auto">
          <a:xfrm>
            <a:off x="4929666" y="2778780"/>
            <a:ext cx="362414" cy="267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T1</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 name="Rectangle 941"/>
          <p:cNvSpPr>
            <a:spLocks noChangeArrowheads="1"/>
          </p:cNvSpPr>
          <p:nvPr/>
        </p:nvSpPr>
        <p:spPr bwMode="auto">
          <a:xfrm>
            <a:off x="3768530" y="1549485"/>
            <a:ext cx="575747" cy="253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控制</a:t>
            </a: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C</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AutoShape 942"/>
          <p:cNvSpPr>
            <a:spLocks noChangeShapeType="1"/>
          </p:cNvSpPr>
          <p:nvPr/>
        </p:nvSpPr>
        <p:spPr bwMode="auto">
          <a:xfrm>
            <a:off x="4057433" y="1802864"/>
            <a:ext cx="1408" cy="8184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4" name="Rectangle 944"/>
          <p:cNvSpPr>
            <a:spLocks noChangeArrowheads="1"/>
          </p:cNvSpPr>
          <p:nvPr/>
        </p:nvSpPr>
        <p:spPr bwMode="auto">
          <a:xfrm>
            <a:off x="4215663" y="1941252"/>
            <a:ext cx="277897" cy="3644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&amp;</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15" name="AutoShape 945"/>
          <p:cNvSpPr>
            <a:spLocks noChangeShapeType="1"/>
          </p:cNvSpPr>
          <p:nvPr/>
        </p:nvSpPr>
        <p:spPr bwMode="auto">
          <a:xfrm>
            <a:off x="4493560" y="2123487"/>
            <a:ext cx="174717" cy="12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6" name="AutoShape 946"/>
          <p:cNvSpPr>
            <a:spLocks noChangeShapeType="1"/>
          </p:cNvSpPr>
          <p:nvPr/>
        </p:nvSpPr>
        <p:spPr bwMode="auto">
          <a:xfrm flipH="1">
            <a:off x="4057454" y="2197142"/>
            <a:ext cx="158209"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7" name="AutoShape 947"/>
          <p:cNvSpPr>
            <a:spLocks noChangeShapeType="1"/>
          </p:cNvSpPr>
          <p:nvPr/>
        </p:nvSpPr>
        <p:spPr bwMode="auto">
          <a:xfrm flipH="1">
            <a:off x="3691511" y="2021257"/>
            <a:ext cx="522776"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8" name="Oval 948"/>
          <p:cNvSpPr>
            <a:spLocks noChangeArrowheads="1"/>
          </p:cNvSpPr>
          <p:nvPr/>
        </p:nvSpPr>
        <p:spPr bwMode="auto">
          <a:xfrm>
            <a:off x="4025813" y="2172379"/>
            <a:ext cx="68786" cy="53337"/>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106" name="Rectangle 950"/>
          <p:cNvSpPr>
            <a:spLocks noChangeArrowheads="1"/>
          </p:cNvSpPr>
          <p:nvPr/>
        </p:nvSpPr>
        <p:spPr bwMode="auto">
          <a:xfrm>
            <a:off x="899436" y="1678474"/>
            <a:ext cx="969136" cy="253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读锁存器</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7" name="AutoShape 951"/>
          <p:cNvSpPr>
            <a:spLocks noChangeArrowheads="1"/>
          </p:cNvSpPr>
          <p:nvPr/>
        </p:nvSpPr>
        <p:spPr bwMode="auto">
          <a:xfrm rot="16200000">
            <a:off x="1933113" y="1985786"/>
            <a:ext cx="509212" cy="511737"/>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8" name="AutoShape 952"/>
          <p:cNvSpPr>
            <a:spLocks noChangeShapeType="1"/>
          </p:cNvSpPr>
          <p:nvPr/>
        </p:nvSpPr>
        <p:spPr bwMode="auto">
          <a:xfrm flipV="1">
            <a:off x="2187719" y="1926096"/>
            <a:ext cx="688" cy="1879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09" name="AutoShape 953"/>
          <p:cNvSpPr>
            <a:spLocks noChangeShapeType="1"/>
          </p:cNvSpPr>
          <p:nvPr/>
        </p:nvSpPr>
        <p:spPr bwMode="auto">
          <a:xfrm flipH="1">
            <a:off x="1314190" y="1919746"/>
            <a:ext cx="870778"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0" name="AutoShape 954"/>
          <p:cNvSpPr>
            <a:spLocks noChangeShapeType="1"/>
          </p:cNvSpPr>
          <p:nvPr/>
        </p:nvSpPr>
        <p:spPr bwMode="auto">
          <a:xfrm flipH="1" flipV="1">
            <a:off x="1409109" y="2240384"/>
            <a:ext cx="522742" cy="12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1" name="AutoShape 955"/>
          <p:cNvSpPr>
            <a:spLocks noChangeShapeType="1"/>
          </p:cNvSpPr>
          <p:nvPr/>
        </p:nvSpPr>
        <p:spPr bwMode="auto">
          <a:xfrm>
            <a:off x="2443587" y="2241654"/>
            <a:ext cx="416818"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2" name="AutoShape 956"/>
          <p:cNvSpPr>
            <a:spLocks noChangeShapeType="1"/>
          </p:cNvSpPr>
          <p:nvPr/>
        </p:nvSpPr>
        <p:spPr bwMode="auto">
          <a:xfrm>
            <a:off x="2860405" y="2241654"/>
            <a:ext cx="688" cy="4641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3" name="AutoShape 957"/>
          <p:cNvSpPr>
            <a:spLocks noChangeShapeType="1"/>
          </p:cNvSpPr>
          <p:nvPr/>
        </p:nvSpPr>
        <p:spPr bwMode="auto">
          <a:xfrm flipH="1" flipV="1">
            <a:off x="2614166" y="2705151"/>
            <a:ext cx="246239"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6" name="Oval 959"/>
          <p:cNvSpPr>
            <a:spLocks noChangeArrowheads="1"/>
          </p:cNvSpPr>
          <p:nvPr/>
        </p:nvSpPr>
        <p:spPr bwMode="auto">
          <a:xfrm>
            <a:off x="2614255" y="3107075"/>
            <a:ext cx="56402" cy="5396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97" name="Rectangle 960"/>
          <p:cNvSpPr>
            <a:spLocks noChangeArrowheads="1"/>
          </p:cNvSpPr>
          <p:nvPr/>
        </p:nvSpPr>
        <p:spPr bwMode="auto">
          <a:xfrm>
            <a:off x="467544" y="2846117"/>
            <a:ext cx="929256" cy="253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写锁存器</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4" name="Rectangle 963"/>
          <p:cNvSpPr>
            <a:spLocks noChangeArrowheads="1"/>
          </p:cNvSpPr>
          <p:nvPr/>
        </p:nvSpPr>
        <p:spPr bwMode="auto">
          <a:xfrm>
            <a:off x="1644674" y="2560396"/>
            <a:ext cx="969581" cy="729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D           Q</a:t>
            </a: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P0.x</a:t>
            </a:r>
            <a:r>
              <a:rPr kumimoji="0" lang="zh-CN" altLang="en-US"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锁存器</a:t>
            </a:r>
            <a:endParaRPr kumimoji="0" lang="zh-CN" altLang="en-US"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CLK       </a:t>
            </a:r>
            <a:r>
              <a:rPr kumimoji="0" lang="en-US" altLang="zh-CN" sz="12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Q</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5" name="AutoShape 964"/>
          <p:cNvSpPr>
            <a:spLocks noChangeArrowheads="1"/>
          </p:cNvSpPr>
          <p:nvPr/>
        </p:nvSpPr>
        <p:spPr bwMode="auto">
          <a:xfrm rot="16200000">
            <a:off x="1587298" y="3100489"/>
            <a:ext cx="149845" cy="41109"/>
          </a:xfrm>
          <a:prstGeom prst="flowChartMerg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101" name="AutoShape 965"/>
          <p:cNvSpPr>
            <a:spLocks noChangeShapeType="1"/>
          </p:cNvSpPr>
          <p:nvPr/>
        </p:nvSpPr>
        <p:spPr bwMode="auto">
          <a:xfrm flipH="1" flipV="1">
            <a:off x="1039129" y="3120408"/>
            <a:ext cx="602537"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02" name="AutoShape 966"/>
          <p:cNvSpPr>
            <a:spLocks noChangeShapeType="1"/>
          </p:cNvSpPr>
          <p:nvPr/>
        </p:nvSpPr>
        <p:spPr bwMode="auto">
          <a:xfrm flipH="1" flipV="1">
            <a:off x="1039129" y="2705161"/>
            <a:ext cx="602537"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03" name="Oval 967"/>
          <p:cNvSpPr>
            <a:spLocks noChangeArrowheads="1"/>
          </p:cNvSpPr>
          <p:nvPr/>
        </p:nvSpPr>
        <p:spPr bwMode="auto">
          <a:xfrm>
            <a:off x="1377540" y="2678494"/>
            <a:ext cx="68783" cy="5333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99" name="Rectangle 968"/>
          <p:cNvSpPr>
            <a:spLocks noChangeArrowheads="1"/>
          </p:cNvSpPr>
          <p:nvPr/>
        </p:nvSpPr>
        <p:spPr bwMode="auto">
          <a:xfrm>
            <a:off x="395536" y="2408012"/>
            <a:ext cx="908621" cy="253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内部总线</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1" name="Oval 969"/>
          <p:cNvSpPr>
            <a:spLocks noChangeArrowheads="1"/>
          </p:cNvSpPr>
          <p:nvPr/>
        </p:nvSpPr>
        <p:spPr bwMode="auto">
          <a:xfrm>
            <a:off x="5155307" y="2537501"/>
            <a:ext cx="68786" cy="5329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73" name="AutoShape 971"/>
          <p:cNvSpPr>
            <a:spLocks noChangeShapeType="1"/>
          </p:cNvSpPr>
          <p:nvPr/>
        </p:nvSpPr>
        <p:spPr bwMode="auto">
          <a:xfrm>
            <a:off x="2443716" y="3624572"/>
            <a:ext cx="2741808"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0" name="AutoShape 974"/>
          <p:cNvSpPr>
            <a:spLocks noChangeShapeType="1"/>
          </p:cNvSpPr>
          <p:nvPr/>
        </p:nvSpPr>
        <p:spPr bwMode="auto">
          <a:xfrm>
            <a:off x="4796883" y="3200428"/>
            <a:ext cx="198792" cy="635"/>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121" name="组合 120"/>
          <p:cNvGrpSpPr/>
          <p:nvPr/>
        </p:nvGrpSpPr>
        <p:grpSpPr>
          <a:xfrm>
            <a:off x="4670317" y="1809263"/>
            <a:ext cx="229745" cy="1393070"/>
            <a:chOff x="4670317" y="1809263"/>
            <a:chExt cx="229745" cy="1393070"/>
          </a:xfrm>
        </p:grpSpPr>
        <p:grpSp>
          <p:nvGrpSpPr>
            <p:cNvPr id="82" name="Group 976"/>
            <p:cNvGrpSpPr>
              <a:grpSpLocks/>
            </p:cNvGrpSpPr>
            <p:nvPr/>
          </p:nvGrpSpPr>
          <p:grpSpPr bwMode="auto">
            <a:xfrm>
              <a:off x="4672381" y="2566753"/>
              <a:ext cx="227681" cy="635580"/>
              <a:chOff x="7470" y="2921"/>
              <a:chExt cx="331" cy="1001"/>
            </a:xfrm>
          </p:grpSpPr>
          <p:sp>
            <p:nvSpPr>
              <p:cNvPr id="90" name="AutoShape 977"/>
              <p:cNvSpPr>
                <a:spLocks noChangeShapeType="1"/>
              </p:cNvSpPr>
              <p:nvPr/>
            </p:nvSpPr>
            <p:spPr bwMode="auto">
              <a:xfrm>
                <a:off x="7470" y="3314"/>
                <a:ext cx="0" cy="2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1" name="AutoShape 978"/>
              <p:cNvSpPr>
                <a:spLocks noChangeShapeType="1"/>
              </p:cNvSpPr>
              <p:nvPr/>
            </p:nvSpPr>
            <p:spPr bwMode="auto">
              <a:xfrm>
                <a:off x="7600" y="3191"/>
                <a:ext cx="1" cy="4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2" name="AutoShape 979"/>
              <p:cNvSpPr>
                <a:spLocks noChangeShapeType="1"/>
              </p:cNvSpPr>
              <p:nvPr/>
            </p:nvSpPr>
            <p:spPr bwMode="auto">
              <a:xfrm flipV="1">
                <a:off x="7600" y="352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3" name="AutoShape 980"/>
              <p:cNvSpPr>
                <a:spLocks noChangeShapeType="1"/>
              </p:cNvSpPr>
              <p:nvPr/>
            </p:nvSpPr>
            <p:spPr bwMode="auto">
              <a:xfrm>
                <a:off x="7800" y="3533"/>
                <a:ext cx="0"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4" name="AutoShape 981"/>
              <p:cNvSpPr>
                <a:spLocks noChangeShapeType="1"/>
              </p:cNvSpPr>
              <p:nvPr/>
            </p:nvSpPr>
            <p:spPr bwMode="auto">
              <a:xfrm flipV="1">
                <a:off x="7598" y="331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5" name="AutoShape 982"/>
              <p:cNvSpPr>
                <a:spLocks noChangeShapeType="1"/>
              </p:cNvSpPr>
              <p:nvPr/>
            </p:nvSpPr>
            <p:spPr bwMode="auto">
              <a:xfrm>
                <a:off x="7800" y="2921"/>
                <a:ext cx="1"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83" name="Group 983"/>
            <p:cNvGrpSpPr>
              <a:grpSpLocks/>
            </p:cNvGrpSpPr>
            <p:nvPr/>
          </p:nvGrpSpPr>
          <p:grpSpPr bwMode="auto">
            <a:xfrm>
              <a:off x="4670317" y="1809263"/>
              <a:ext cx="227681" cy="635580"/>
              <a:chOff x="7470" y="2921"/>
              <a:chExt cx="331" cy="1001"/>
            </a:xfrm>
          </p:grpSpPr>
          <p:sp>
            <p:nvSpPr>
              <p:cNvPr id="84" name="AutoShape 984"/>
              <p:cNvSpPr>
                <a:spLocks noChangeShapeType="1"/>
              </p:cNvSpPr>
              <p:nvPr/>
            </p:nvSpPr>
            <p:spPr bwMode="auto">
              <a:xfrm>
                <a:off x="7470" y="3314"/>
                <a:ext cx="0" cy="2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5" name="AutoShape 985"/>
              <p:cNvSpPr>
                <a:spLocks noChangeShapeType="1"/>
              </p:cNvSpPr>
              <p:nvPr/>
            </p:nvSpPr>
            <p:spPr bwMode="auto">
              <a:xfrm>
                <a:off x="7600" y="3191"/>
                <a:ext cx="1" cy="4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6" name="AutoShape 986"/>
              <p:cNvSpPr>
                <a:spLocks noChangeShapeType="1"/>
              </p:cNvSpPr>
              <p:nvPr/>
            </p:nvSpPr>
            <p:spPr bwMode="auto">
              <a:xfrm flipV="1">
                <a:off x="7600" y="352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7" name="AutoShape 987"/>
              <p:cNvSpPr>
                <a:spLocks noChangeShapeType="1"/>
              </p:cNvSpPr>
              <p:nvPr/>
            </p:nvSpPr>
            <p:spPr bwMode="auto">
              <a:xfrm>
                <a:off x="7800" y="3533"/>
                <a:ext cx="0"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8" name="AutoShape 988"/>
              <p:cNvSpPr>
                <a:spLocks noChangeShapeType="1"/>
              </p:cNvSpPr>
              <p:nvPr/>
            </p:nvSpPr>
            <p:spPr bwMode="auto">
              <a:xfrm flipV="1">
                <a:off x="7598" y="331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9" name="AutoShape 989"/>
              <p:cNvSpPr>
                <a:spLocks noChangeShapeType="1"/>
              </p:cNvSpPr>
              <p:nvPr/>
            </p:nvSpPr>
            <p:spPr bwMode="auto">
              <a:xfrm>
                <a:off x="7800" y="2921"/>
                <a:ext cx="1"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sp>
        <p:nvSpPr>
          <p:cNvPr id="77" name="AutoShape 990"/>
          <p:cNvSpPr>
            <a:spLocks noChangeShapeType="1"/>
          </p:cNvSpPr>
          <p:nvPr/>
        </p:nvSpPr>
        <p:spPr bwMode="auto">
          <a:xfrm>
            <a:off x="4899374" y="2560403"/>
            <a:ext cx="68098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8" name="AutoShape 991"/>
          <p:cNvSpPr>
            <a:spLocks noChangeShapeType="1"/>
          </p:cNvSpPr>
          <p:nvPr/>
        </p:nvSpPr>
        <p:spPr bwMode="auto">
          <a:xfrm flipV="1">
            <a:off x="5185524" y="2560403"/>
            <a:ext cx="0" cy="106416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9" name="Rectangle 992"/>
          <p:cNvSpPr>
            <a:spLocks noChangeArrowheads="1"/>
          </p:cNvSpPr>
          <p:nvPr/>
        </p:nvSpPr>
        <p:spPr bwMode="auto">
          <a:xfrm>
            <a:off x="5580355" y="2291822"/>
            <a:ext cx="489756" cy="5181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P0.x</a:t>
            </a: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引脚</a:t>
            </a:r>
            <a:endParaRPr kumimoji="0" lang="zh-CN" altLang="en-US"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 name="Oval 993"/>
          <p:cNvSpPr>
            <a:spLocks noChangeArrowheads="1"/>
          </p:cNvSpPr>
          <p:nvPr/>
        </p:nvSpPr>
        <p:spPr bwMode="auto">
          <a:xfrm>
            <a:off x="3651648" y="1999047"/>
            <a:ext cx="68786" cy="5339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25" name="AutoShape 994"/>
          <p:cNvSpPr>
            <a:spLocks noChangeShapeType="1"/>
          </p:cNvSpPr>
          <p:nvPr/>
        </p:nvSpPr>
        <p:spPr bwMode="auto">
          <a:xfrm flipH="1" flipV="1">
            <a:off x="4895977" y="2425110"/>
            <a:ext cx="3358" cy="135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26" name="Rectangle 995"/>
          <p:cNvSpPr>
            <a:spLocks noChangeArrowheads="1"/>
          </p:cNvSpPr>
          <p:nvPr/>
        </p:nvSpPr>
        <p:spPr bwMode="auto">
          <a:xfrm>
            <a:off x="3059544" y="1362201"/>
            <a:ext cx="1035045" cy="253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地址</a:t>
            </a: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zh-CN" altLang="en-US"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数据</a:t>
            </a:r>
            <a:endParaRPr kumimoji="0" lang="zh-CN" altLang="en-US"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0" name="Rectangle 996"/>
          <p:cNvSpPr>
            <a:spLocks noChangeArrowheads="1"/>
          </p:cNvSpPr>
          <p:nvPr/>
        </p:nvSpPr>
        <p:spPr bwMode="auto">
          <a:xfrm>
            <a:off x="4668278" y="1506989"/>
            <a:ext cx="466989" cy="253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VCC</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6" name="Rectangle 999"/>
          <p:cNvSpPr>
            <a:spLocks noChangeArrowheads="1"/>
          </p:cNvSpPr>
          <p:nvPr/>
        </p:nvSpPr>
        <p:spPr bwMode="auto">
          <a:xfrm>
            <a:off x="1273314" y="3720390"/>
            <a:ext cx="790738" cy="3377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读引脚</a:t>
            </a:r>
            <a:endParaRPr kumimoji="0" lang="zh-CN"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8" name="AutoShape 1001"/>
          <p:cNvSpPr>
            <a:spLocks noChangeArrowheads="1"/>
          </p:cNvSpPr>
          <p:nvPr/>
        </p:nvSpPr>
        <p:spPr bwMode="auto">
          <a:xfrm rot="16200000">
            <a:off x="1933262" y="3368634"/>
            <a:ext cx="509209" cy="511765"/>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2</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9" name="AutoShape 1002"/>
          <p:cNvSpPr>
            <a:spLocks noChangeShapeType="1"/>
          </p:cNvSpPr>
          <p:nvPr/>
        </p:nvSpPr>
        <p:spPr bwMode="auto">
          <a:xfrm flipH="1">
            <a:off x="2185115" y="3751501"/>
            <a:ext cx="2751" cy="2279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0" name="AutoShape 1003"/>
          <p:cNvSpPr>
            <a:spLocks noChangeShapeType="1"/>
          </p:cNvSpPr>
          <p:nvPr/>
        </p:nvSpPr>
        <p:spPr bwMode="auto">
          <a:xfrm flipH="1">
            <a:off x="1779280" y="3979439"/>
            <a:ext cx="405835"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1" name="AutoShape 1004"/>
          <p:cNvSpPr>
            <a:spLocks noChangeShapeType="1"/>
          </p:cNvSpPr>
          <p:nvPr/>
        </p:nvSpPr>
        <p:spPr bwMode="auto">
          <a:xfrm flipH="1" flipV="1">
            <a:off x="1409213" y="3617532"/>
            <a:ext cx="522771" cy="698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2" name="AutoShape 1005"/>
          <p:cNvSpPr>
            <a:spLocks noChangeShapeType="1"/>
          </p:cNvSpPr>
          <p:nvPr/>
        </p:nvSpPr>
        <p:spPr bwMode="auto">
          <a:xfrm flipV="1">
            <a:off x="1409213" y="2240382"/>
            <a:ext cx="688" cy="13841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38" name="Rectangle 1007"/>
          <p:cNvSpPr>
            <a:spLocks noChangeArrowheads="1"/>
          </p:cNvSpPr>
          <p:nvPr/>
        </p:nvSpPr>
        <p:spPr bwMode="auto">
          <a:xfrm>
            <a:off x="3324206" y="3249911"/>
            <a:ext cx="1046918" cy="2533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多路开关</a:t>
            </a:r>
            <a:r>
              <a:rPr kumimoji="0" lang="zh-CN" altLang="en-US" sz="1200" b="0" i="0" u="none" strike="noStrike" cap="none" normalizeH="0" baseline="0">
                <a:ln>
                  <a:noFill/>
                </a:ln>
                <a:solidFill>
                  <a:schemeClr val="tx1"/>
                </a:solidFill>
                <a:effectLst/>
                <a:latin typeface="Calibri" pitchFamily="34" charset="0"/>
                <a:ea typeface="宋体" pitchFamily="2" charset="-122"/>
                <a:cs typeface="Times New Roman" pitchFamily="18" charset="0"/>
              </a:rPr>
              <a:t> </a:t>
            </a: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MUX</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 name="Rectangle 1012"/>
          <p:cNvSpPr>
            <a:spLocks noChangeArrowheads="1"/>
          </p:cNvSpPr>
          <p:nvPr/>
        </p:nvSpPr>
        <p:spPr bwMode="auto">
          <a:xfrm>
            <a:off x="3498922" y="2625146"/>
            <a:ext cx="770400" cy="6057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grpSp>
        <p:nvGrpSpPr>
          <p:cNvPr id="61" name="Group 1013"/>
          <p:cNvGrpSpPr>
            <a:grpSpLocks/>
          </p:cNvGrpSpPr>
          <p:nvPr/>
        </p:nvGrpSpPr>
        <p:grpSpPr bwMode="auto">
          <a:xfrm>
            <a:off x="2661112" y="2982609"/>
            <a:ext cx="1026282" cy="152382"/>
            <a:chOff x="4552" y="3586"/>
            <a:chExt cx="1492" cy="240"/>
          </a:xfrm>
        </p:grpSpPr>
        <p:sp>
          <p:nvSpPr>
            <p:cNvPr id="64" name="AutoShape 1014"/>
            <p:cNvSpPr>
              <a:spLocks noChangeShapeType="1"/>
            </p:cNvSpPr>
            <p:nvPr/>
          </p:nvSpPr>
          <p:spPr bwMode="auto">
            <a:xfrm>
              <a:off x="4552" y="3825"/>
              <a:ext cx="148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65" name="AutoShape 1015"/>
            <p:cNvSpPr>
              <a:spLocks noChangeShapeType="1"/>
            </p:cNvSpPr>
            <p:nvPr/>
          </p:nvSpPr>
          <p:spPr bwMode="auto">
            <a:xfrm flipV="1">
              <a:off x="6034" y="3586"/>
              <a:ext cx="10" cy="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62" name="AutoShape 1016"/>
          <p:cNvSpPr>
            <a:spLocks noChangeShapeType="1"/>
          </p:cNvSpPr>
          <p:nvPr/>
        </p:nvSpPr>
        <p:spPr bwMode="auto">
          <a:xfrm>
            <a:off x="3651648" y="2809937"/>
            <a:ext cx="198080" cy="933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63" name="AutoShape 1017"/>
          <p:cNvSpPr>
            <a:spLocks noChangeShapeType="1"/>
          </p:cNvSpPr>
          <p:nvPr/>
        </p:nvSpPr>
        <p:spPr bwMode="auto">
          <a:xfrm>
            <a:off x="3849728" y="2903243"/>
            <a:ext cx="818550"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59" name="Rectangle 1019"/>
          <p:cNvSpPr>
            <a:spLocks noChangeArrowheads="1"/>
          </p:cNvSpPr>
          <p:nvPr/>
        </p:nvSpPr>
        <p:spPr bwMode="auto">
          <a:xfrm>
            <a:off x="3727123" y="2445645"/>
            <a:ext cx="255883" cy="246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5" name="Rectangle 1021"/>
          <p:cNvSpPr>
            <a:spLocks noChangeArrowheads="1"/>
          </p:cNvSpPr>
          <p:nvPr/>
        </p:nvSpPr>
        <p:spPr bwMode="auto">
          <a:xfrm>
            <a:off x="3567707" y="2169905"/>
            <a:ext cx="244877" cy="2628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6" name="Oval 1022"/>
          <p:cNvSpPr>
            <a:spLocks noChangeArrowheads="1"/>
          </p:cNvSpPr>
          <p:nvPr/>
        </p:nvSpPr>
        <p:spPr bwMode="auto">
          <a:xfrm>
            <a:off x="3651626" y="2432764"/>
            <a:ext cx="61907" cy="596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47" name="AutoShape 1023"/>
          <p:cNvSpPr>
            <a:spLocks noChangeShapeType="1"/>
          </p:cNvSpPr>
          <p:nvPr/>
        </p:nvSpPr>
        <p:spPr bwMode="auto">
          <a:xfrm flipH="1">
            <a:off x="3682235" y="2492447"/>
            <a:ext cx="688" cy="1269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48" name="AutoShape 1024"/>
          <p:cNvSpPr>
            <a:spLocks noChangeShapeType="1"/>
          </p:cNvSpPr>
          <p:nvPr/>
        </p:nvSpPr>
        <p:spPr bwMode="auto">
          <a:xfrm>
            <a:off x="3682579" y="2491899"/>
            <a:ext cx="0" cy="2958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51" name="AutoShape 1025"/>
          <p:cNvSpPr>
            <a:spLocks noChangeShapeType="1"/>
          </p:cNvSpPr>
          <p:nvPr/>
        </p:nvSpPr>
        <p:spPr bwMode="auto">
          <a:xfrm flipV="1">
            <a:off x="3690146" y="1678474"/>
            <a:ext cx="688" cy="4914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42" name="Freeform 1026"/>
          <p:cNvSpPr>
            <a:spLocks/>
          </p:cNvSpPr>
          <p:nvPr/>
        </p:nvSpPr>
        <p:spPr bwMode="auto">
          <a:xfrm>
            <a:off x="3724539" y="2636575"/>
            <a:ext cx="334298" cy="142205"/>
          </a:xfrm>
          <a:custGeom>
            <a:avLst/>
            <a:gdLst>
              <a:gd name="T0" fmla="*/ 422 w 435"/>
              <a:gd name="T1" fmla="*/ 0 h 501"/>
              <a:gd name="T2" fmla="*/ 376 w 435"/>
              <a:gd name="T3" fmla="*/ 287 h 501"/>
              <a:gd name="T4" fmla="*/ 66 w 435"/>
              <a:gd name="T5" fmla="*/ 382 h 501"/>
              <a:gd name="T6" fmla="*/ 0 w 435"/>
              <a:gd name="T7" fmla="*/ 501 h 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5" h="501">
                <a:moveTo>
                  <a:pt x="422" y="0"/>
                </a:moveTo>
                <a:cubicBezTo>
                  <a:pt x="428" y="111"/>
                  <a:pt x="435" y="223"/>
                  <a:pt x="376" y="287"/>
                </a:cubicBezTo>
                <a:cubicBezTo>
                  <a:pt x="317" y="351"/>
                  <a:pt x="129" y="346"/>
                  <a:pt x="66" y="382"/>
                </a:cubicBezTo>
                <a:cubicBezTo>
                  <a:pt x="3" y="418"/>
                  <a:pt x="1" y="459"/>
                  <a:pt x="0" y="501"/>
                </a:cubicBezTo>
              </a:path>
            </a:pathLst>
          </a:custGeom>
          <a:solidFill>
            <a:srgbClr val="FFFFFF"/>
          </a:solidFill>
          <a:ln w="1270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34" name="Rectangle 1028"/>
          <p:cNvSpPr>
            <a:spLocks noChangeArrowheads="1"/>
          </p:cNvSpPr>
          <p:nvPr/>
        </p:nvSpPr>
        <p:spPr bwMode="auto">
          <a:xfrm>
            <a:off x="4929666" y="1980648"/>
            <a:ext cx="362413" cy="2450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T2</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3" name="椭圆形标注 122"/>
          <p:cNvSpPr/>
          <p:nvPr/>
        </p:nvSpPr>
        <p:spPr>
          <a:xfrm>
            <a:off x="3604851" y="915566"/>
            <a:ext cx="1635013" cy="561320"/>
          </a:xfrm>
          <a:prstGeom prst="wedgeEllipseCallou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100" dirty="0">
                <a:latin typeface="华文楷体" panose="02010600040101010101" pitchFamily="2" charset="-122"/>
                <a:ea typeface="华文楷体" panose="02010600040101010101" pitchFamily="2" charset="-122"/>
              </a:rPr>
              <a:t>控制信号 为</a:t>
            </a:r>
            <a:r>
              <a:rPr lang="en-US" altLang="zh-CN" sz="1100" dirty="0">
                <a:latin typeface="华文楷体" panose="02010600040101010101" pitchFamily="2" charset="-122"/>
                <a:ea typeface="华文楷体" panose="02010600040101010101" pitchFamily="2" charset="-122"/>
              </a:rPr>
              <a:t>1</a:t>
            </a:r>
            <a:r>
              <a:rPr lang="zh-CN" altLang="en-US" sz="1100" dirty="0">
                <a:latin typeface="华文楷体" panose="02010600040101010101" pitchFamily="2" charset="-122"/>
                <a:ea typeface="华文楷体" panose="02010600040101010101" pitchFamily="2" charset="-122"/>
              </a:rPr>
              <a:t>，多路开关打到上方</a:t>
            </a:r>
          </a:p>
        </p:txBody>
      </p:sp>
      <p:sp>
        <p:nvSpPr>
          <p:cNvPr id="134" name="矩形 133"/>
          <p:cNvSpPr/>
          <p:nvPr/>
        </p:nvSpPr>
        <p:spPr>
          <a:xfrm>
            <a:off x="6268198" y="1564075"/>
            <a:ext cx="2624282" cy="646331"/>
          </a:xfrm>
          <a:prstGeom prst="rect">
            <a:avLst/>
          </a:prstGeom>
        </p:spPr>
        <p:txBody>
          <a:bodyPr wrap="square">
            <a:spAutoFit/>
          </a:bodyPr>
          <a:lstStyle/>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第二功能：地址</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数据线</a:t>
            </a:r>
            <a:endParaRPr lang="en-US" altLang="zh-CN" dirty="0">
              <a:latin typeface="华文楷体" panose="02010600040101010101" pitchFamily="2" charset="-122"/>
              <a:ea typeface="华文楷体" panose="02010600040101010101" pitchFamily="2" charset="-122"/>
            </a:endParaRPr>
          </a:p>
        </p:txBody>
      </p:sp>
      <p:cxnSp>
        <p:nvCxnSpPr>
          <p:cNvPr id="136" name="直接连接符 135"/>
          <p:cNvCxnSpPr/>
          <p:nvPr/>
        </p:nvCxnSpPr>
        <p:spPr>
          <a:xfrm>
            <a:off x="2188406" y="2988991"/>
            <a:ext cx="10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矩形 141"/>
          <p:cNvSpPr/>
          <p:nvPr/>
        </p:nvSpPr>
        <p:spPr>
          <a:xfrm>
            <a:off x="3313852" y="1549485"/>
            <a:ext cx="263214" cy="276999"/>
          </a:xfrm>
          <a:prstGeom prst="rect">
            <a:avLst/>
          </a:prstGeom>
        </p:spPr>
        <p:txBody>
          <a:bodyPr wrap="none">
            <a:spAutoFit/>
          </a:bodyPr>
          <a:lstStyle/>
          <a:p>
            <a:r>
              <a:rPr lang="en-US" altLang="zh-CN" sz="1200" dirty="0">
                <a:ea typeface="宋体" pitchFamily="2" charset="-122"/>
                <a:cs typeface="Times New Roman" pitchFamily="18" charset="0"/>
              </a:rPr>
              <a:t>0</a:t>
            </a:r>
            <a:endParaRPr lang="zh-CN" altLang="en-US" sz="1200" dirty="0"/>
          </a:p>
        </p:txBody>
      </p:sp>
      <p:cxnSp>
        <p:nvCxnSpPr>
          <p:cNvPr id="16" name="肘形连接符 15"/>
          <p:cNvCxnSpPr>
            <a:stCxn id="15" idx="1"/>
          </p:cNvCxnSpPr>
          <p:nvPr/>
        </p:nvCxnSpPr>
        <p:spPr>
          <a:xfrm rot="10800000" flipH="1" flipV="1">
            <a:off x="3768530" y="1676174"/>
            <a:ext cx="368028" cy="243572"/>
          </a:xfrm>
          <a:prstGeom prst="bentConnector3">
            <a:avLst>
              <a:gd name="adj1" fmla="val -2588"/>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268198" y="2257647"/>
            <a:ext cx="2624282" cy="1754326"/>
          </a:xfrm>
          <a:prstGeom prst="rect">
            <a:avLst/>
          </a:prstGeom>
        </p:spPr>
        <p:txBody>
          <a:bodyPr wrap="square">
            <a:spAutoFit/>
          </a:bodyPr>
          <a:lstStyle/>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zh-CN" dirty="0">
                <a:latin typeface="华文楷体" panose="02010600040101010101" pitchFamily="2" charset="-122"/>
                <a:ea typeface="华文楷体" panose="02010600040101010101" pitchFamily="2" charset="-122"/>
              </a:rPr>
              <a:t>）输出逻辑“</a:t>
            </a:r>
            <a:r>
              <a:rPr lang="en-US" altLang="zh-CN" dirty="0">
                <a:latin typeface="华文楷体" panose="02010600040101010101" pitchFamily="2" charset="-122"/>
                <a:ea typeface="华文楷体" panose="02010600040101010101" pitchFamily="2" charset="-122"/>
              </a:rPr>
              <a:t>1</a:t>
            </a:r>
            <a:r>
              <a:rPr lang="zh-CN" altLang="zh-CN" dirty="0">
                <a:latin typeface="华文楷体" panose="02010600040101010101" pitchFamily="2" charset="-122"/>
                <a:ea typeface="华文楷体" panose="02010600040101010101" pitchFamily="2" charset="-122"/>
              </a:rPr>
              <a:t>” ：此时场效应管</a:t>
            </a:r>
            <a:r>
              <a:rPr lang="en-US" altLang="zh-CN" dirty="0">
                <a:latin typeface="华文楷体" panose="02010600040101010101" pitchFamily="2" charset="-122"/>
                <a:ea typeface="华文楷体" panose="02010600040101010101" pitchFamily="2" charset="-122"/>
              </a:rPr>
              <a:t>T1</a:t>
            </a:r>
            <a:r>
              <a:rPr lang="zh-CN" altLang="zh-CN" dirty="0">
                <a:latin typeface="华文楷体" panose="02010600040101010101" pitchFamily="2" charset="-122"/>
                <a:ea typeface="华文楷体" panose="02010600040101010101" pitchFamily="2" charset="-122"/>
              </a:rPr>
              <a:t>截止，场效应管</a:t>
            </a:r>
            <a:r>
              <a:rPr lang="en-US" altLang="zh-CN" dirty="0">
                <a:latin typeface="华文楷体" panose="02010600040101010101" pitchFamily="2" charset="-122"/>
                <a:ea typeface="华文楷体" panose="02010600040101010101" pitchFamily="2" charset="-122"/>
              </a:rPr>
              <a:t>T2</a:t>
            </a:r>
            <a:r>
              <a:rPr lang="zh-CN" altLang="zh-CN" dirty="0">
                <a:latin typeface="华文楷体" panose="02010600040101010101" pitchFamily="2" charset="-122"/>
                <a:ea typeface="华文楷体" panose="02010600040101010101" pitchFamily="2" charset="-122"/>
              </a:rPr>
              <a:t>导通</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zh-CN" dirty="0">
                <a:latin typeface="华文楷体" panose="02010600040101010101" pitchFamily="2" charset="-122"/>
                <a:ea typeface="华文楷体" panose="02010600040101010101" pitchFamily="2" charset="-122"/>
              </a:rPr>
              <a:t>）输出逻辑“</a:t>
            </a:r>
            <a:r>
              <a:rPr lang="en-US" altLang="zh-CN" dirty="0">
                <a:latin typeface="华文楷体" panose="02010600040101010101" pitchFamily="2" charset="-122"/>
                <a:ea typeface="华文楷体" panose="02010600040101010101" pitchFamily="2" charset="-122"/>
              </a:rPr>
              <a:t>0</a:t>
            </a:r>
            <a:r>
              <a:rPr lang="zh-CN" altLang="zh-CN" dirty="0">
                <a:latin typeface="华文楷体" panose="02010600040101010101" pitchFamily="2" charset="-122"/>
                <a:ea typeface="华文楷体" panose="02010600040101010101" pitchFamily="2" charset="-122"/>
              </a:rPr>
              <a:t>” ：此刻场效应管</a:t>
            </a:r>
            <a:r>
              <a:rPr lang="en-US" altLang="zh-CN" dirty="0">
                <a:latin typeface="华文楷体" panose="02010600040101010101" pitchFamily="2" charset="-122"/>
                <a:ea typeface="华文楷体" panose="02010600040101010101" pitchFamily="2" charset="-122"/>
              </a:rPr>
              <a:t>T2</a:t>
            </a:r>
            <a:r>
              <a:rPr lang="zh-CN" altLang="zh-CN" dirty="0">
                <a:latin typeface="华文楷体" panose="02010600040101010101" pitchFamily="2" charset="-122"/>
                <a:ea typeface="华文楷体" panose="02010600040101010101" pitchFamily="2" charset="-122"/>
              </a:rPr>
              <a:t>截止，场效应管</a:t>
            </a:r>
            <a:r>
              <a:rPr lang="en-US" altLang="zh-CN" dirty="0">
                <a:latin typeface="华文楷体" panose="02010600040101010101" pitchFamily="2" charset="-122"/>
                <a:ea typeface="华文楷体" panose="02010600040101010101" pitchFamily="2" charset="-122"/>
              </a:rPr>
              <a:t>T1</a:t>
            </a:r>
            <a:r>
              <a:rPr lang="zh-CN" altLang="zh-CN" dirty="0">
                <a:latin typeface="华文楷体" panose="02010600040101010101" pitchFamily="2" charset="-122"/>
                <a:ea typeface="华文楷体" panose="02010600040101010101" pitchFamily="2" charset="-122"/>
              </a:rPr>
              <a:t>导通</a:t>
            </a:r>
          </a:p>
        </p:txBody>
      </p:sp>
      <p:sp>
        <p:nvSpPr>
          <p:cNvPr id="119" name="矩形 118"/>
          <p:cNvSpPr/>
          <p:nvPr/>
        </p:nvSpPr>
        <p:spPr>
          <a:xfrm>
            <a:off x="3313852" y="1554640"/>
            <a:ext cx="263214" cy="276999"/>
          </a:xfrm>
          <a:prstGeom prst="rect">
            <a:avLst/>
          </a:prstGeom>
        </p:spPr>
        <p:txBody>
          <a:bodyPr wrap="none">
            <a:spAutoFit/>
          </a:bodyPr>
          <a:lstStyle/>
          <a:p>
            <a:r>
              <a:rPr lang="en-US" altLang="zh-CN" sz="1200" dirty="0">
                <a:ea typeface="宋体" pitchFamily="2" charset="-122"/>
                <a:cs typeface="Times New Roman" pitchFamily="18" charset="0"/>
              </a:rPr>
              <a:t>1</a:t>
            </a:r>
            <a:endParaRPr lang="zh-CN" altLang="en-US" sz="1200" dirty="0"/>
          </a:p>
        </p:txBody>
      </p:sp>
    </p:spTree>
    <p:extLst>
      <p:ext uri="{BB962C8B-B14F-4D97-AF65-F5344CB8AC3E}">
        <p14:creationId xmlns:p14="http://schemas.microsoft.com/office/powerpoint/2010/main" val="376867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15"/>
                                        </p:tgtEl>
                                      </p:cBhvr>
                                    </p:animEffect>
                                    <p:animScale>
                                      <p:cBhvr>
                                        <p:cTn id="11" dur="250" autoRev="1" fill="hold"/>
                                        <p:tgtEl>
                                          <p:spTgt spid="15"/>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2000" tmFilter="0, 0; .2, .5; .8, .5; 1, 0"/>
                                        <p:tgtEl>
                                          <p:spTgt spid="42"/>
                                        </p:tgtEl>
                                      </p:cBhvr>
                                    </p:animEffect>
                                    <p:animScale>
                                      <p:cBhvr>
                                        <p:cTn id="16" dur="1000" autoRev="1" fill="hold"/>
                                        <p:tgtEl>
                                          <p:spTgt spid="42"/>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62"/>
                                        </p:tgtEl>
                                      </p:cBhvr>
                                    </p:animEffect>
                                    <p:animScale>
                                      <p:cBhvr>
                                        <p:cTn id="19" dur="1000" autoRev="1" fill="hold"/>
                                        <p:tgtEl>
                                          <p:spTgt spid="62"/>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4" presetClass="emph" presetSubtype="0" fill="hold" grpId="0" nodeType="clickEffect">
                                  <p:stCondLst>
                                    <p:cond delay="0"/>
                                  </p:stCondLst>
                                  <p:childTnLst>
                                    <p:animClr clrSpc="hsl" dir="cw">
                                      <p:cBhvr override="childStyle">
                                        <p:cTn id="31" dur="500" fill="hold"/>
                                        <p:tgtEl>
                                          <p:spTgt spid="13"/>
                                        </p:tgtEl>
                                        <p:attrNameLst>
                                          <p:attrName>style.color</p:attrName>
                                        </p:attrNameLst>
                                      </p:cBhvr>
                                      <p:by>
                                        <p:hsl h="0" s="-12549" l="-25098"/>
                                      </p:by>
                                    </p:animClr>
                                    <p:animClr clrSpc="hsl" dir="cw">
                                      <p:cBhvr>
                                        <p:cTn id="32" dur="500" fill="hold"/>
                                        <p:tgtEl>
                                          <p:spTgt spid="13"/>
                                        </p:tgtEl>
                                        <p:attrNameLst>
                                          <p:attrName>fillcolor</p:attrName>
                                        </p:attrNameLst>
                                      </p:cBhvr>
                                      <p:by>
                                        <p:hsl h="0" s="-12549" l="-25098"/>
                                      </p:by>
                                    </p:animClr>
                                    <p:animClr clrSpc="hsl" dir="cw">
                                      <p:cBhvr>
                                        <p:cTn id="33" dur="500" fill="hold"/>
                                        <p:tgtEl>
                                          <p:spTgt spid="13"/>
                                        </p:tgtEl>
                                        <p:attrNameLst>
                                          <p:attrName>stroke.color</p:attrName>
                                        </p:attrNameLst>
                                      </p:cBhvr>
                                      <p:by>
                                        <p:hsl h="0" s="-12549" l="-25098"/>
                                      </p:by>
                                    </p:animClr>
                                    <p:set>
                                      <p:cBhvr>
                                        <p:cTn id="34" dur="500" fill="hold"/>
                                        <p:tgtEl>
                                          <p:spTgt spid="13"/>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34"/>
                                        </p:tgtEl>
                                        <p:attrNameLst>
                                          <p:attrName>fillcolor</p:attrName>
                                        </p:attrNameLst>
                                      </p:cBhvr>
                                      <p:to>
                                        <a:schemeClr val="accent2"/>
                                      </p:to>
                                    </p:animClr>
                                    <p:set>
                                      <p:cBhvr>
                                        <p:cTn id="39" dur="2000" fill="hold"/>
                                        <p:tgtEl>
                                          <p:spTgt spid="34"/>
                                        </p:tgtEl>
                                        <p:attrNameLst>
                                          <p:attrName>fill.type</p:attrName>
                                        </p:attrNameLst>
                                      </p:cBhvr>
                                      <p:to>
                                        <p:strVal val="solid"/>
                                      </p:to>
                                    </p:set>
                                    <p:set>
                                      <p:cBhvr>
                                        <p:cTn id="40" dur="2000" fill="hold"/>
                                        <p:tgtEl>
                                          <p:spTgt spid="34"/>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2"/>
                                        </p:tgtEl>
                                        <p:attrNameLst>
                                          <p:attrName>style.visibility</p:attrName>
                                        </p:attrNameLst>
                                      </p:cBhvr>
                                      <p:to>
                                        <p:strVal val="visible"/>
                                      </p:to>
                                    </p:set>
                                  </p:childTnLst>
                                </p:cTn>
                              </p:par>
                              <p:par>
                                <p:cTn id="45" presetID="10" presetClass="exit" presetSubtype="0" fill="hold" grpId="1" nodeType="withEffect">
                                  <p:stCondLst>
                                    <p:cond delay="0"/>
                                  </p:stCondLst>
                                  <p:childTnLst>
                                    <p:animEffect transition="out" filter="fade">
                                      <p:cBhvr>
                                        <p:cTn id="46" dur="500"/>
                                        <p:tgtEl>
                                          <p:spTgt spid="119"/>
                                        </p:tgtEl>
                                      </p:cBhvr>
                                    </p:animEffect>
                                    <p:set>
                                      <p:cBhvr>
                                        <p:cTn id="47" dur="1" fill="hold">
                                          <p:stCondLst>
                                            <p:cond delay="499"/>
                                          </p:stCondLst>
                                        </p:cTn>
                                        <p:tgtEl>
                                          <p:spTgt spid="11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0" presetClass="emph" presetSubtype="0" fill="hold" grpId="1" nodeType="clickEffect">
                                  <p:stCondLst>
                                    <p:cond delay="0"/>
                                  </p:stCondLst>
                                  <p:childTnLst>
                                    <p:animClr clrSpc="hsl" dir="cw">
                                      <p:cBhvr override="childStyle">
                                        <p:cTn id="51" dur="500" fill="hold"/>
                                        <p:tgtEl>
                                          <p:spTgt spid="13"/>
                                        </p:tgtEl>
                                        <p:attrNameLst>
                                          <p:attrName>style.color</p:attrName>
                                        </p:attrNameLst>
                                      </p:cBhvr>
                                      <p:by>
                                        <p:hsl h="0" s="12549" l="25098"/>
                                      </p:by>
                                    </p:animClr>
                                    <p:animClr clrSpc="hsl" dir="cw">
                                      <p:cBhvr>
                                        <p:cTn id="52" dur="500" fill="hold"/>
                                        <p:tgtEl>
                                          <p:spTgt spid="13"/>
                                        </p:tgtEl>
                                        <p:attrNameLst>
                                          <p:attrName>fillcolor</p:attrName>
                                        </p:attrNameLst>
                                      </p:cBhvr>
                                      <p:by>
                                        <p:hsl h="0" s="12549" l="25098"/>
                                      </p:by>
                                    </p:animClr>
                                    <p:animClr clrSpc="hsl" dir="cw">
                                      <p:cBhvr>
                                        <p:cTn id="53" dur="500" fill="hold"/>
                                        <p:tgtEl>
                                          <p:spTgt spid="13"/>
                                        </p:tgtEl>
                                        <p:attrNameLst>
                                          <p:attrName>stroke.color</p:attrName>
                                        </p:attrNameLst>
                                      </p:cBhvr>
                                      <p:by>
                                        <p:hsl h="0" s="12549" l="25098"/>
                                      </p:by>
                                    </p:animClr>
                                    <p:set>
                                      <p:cBhvr>
                                        <p:cTn id="54" dur="500" fill="hold"/>
                                        <p:tgtEl>
                                          <p:spTgt spid="13"/>
                                        </p:tgtEl>
                                        <p:attrNameLst>
                                          <p:attrName>fill.type</p:attrName>
                                        </p:attrNameLst>
                                      </p:cBhvr>
                                      <p:to>
                                        <p:strVal val="solid"/>
                                      </p:to>
                                    </p:set>
                                  </p:childTnLst>
                                </p:cTn>
                              </p:par>
                              <p:par>
                                <p:cTn id="55" presetID="1" presetClass="emph" presetSubtype="2" fill="hold" nodeType="withEffect">
                                  <p:stCondLst>
                                    <p:cond delay="0"/>
                                  </p:stCondLst>
                                  <p:childTnLst>
                                    <p:animClr clrSpc="rgb" dir="cw">
                                      <p:cBhvr>
                                        <p:cTn id="56" dur="2000" fill="hold"/>
                                        <p:tgtEl>
                                          <p:spTgt spid="13"/>
                                        </p:tgtEl>
                                        <p:attrNameLst>
                                          <p:attrName>fillcolor</p:attrName>
                                        </p:attrNameLst>
                                      </p:cBhvr>
                                      <p:to>
                                        <a:schemeClr val="accent2"/>
                                      </p:to>
                                    </p:animClr>
                                    <p:set>
                                      <p:cBhvr>
                                        <p:cTn id="57" dur="2000" fill="hold"/>
                                        <p:tgtEl>
                                          <p:spTgt spid="13"/>
                                        </p:tgtEl>
                                        <p:attrNameLst>
                                          <p:attrName>fill.type</p:attrName>
                                        </p:attrNameLst>
                                      </p:cBhvr>
                                      <p:to>
                                        <p:strVal val="solid"/>
                                      </p:to>
                                    </p:set>
                                    <p:set>
                                      <p:cBhvr>
                                        <p:cTn id="58" dur="2000" fill="hold"/>
                                        <p:tgtEl>
                                          <p:spTgt spid="13"/>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34"/>
                                        </p:tgtEl>
                                        <p:attrNameLst>
                                          <p:attrName>fillcolor</p:attrName>
                                        </p:attrNameLst>
                                      </p:cBhvr>
                                      <p:to>
                                        <a:schemeClr val="bg1"/>
                                      </p:to>
                                    </p:animClr>
                                    <p:set>
                                      <p:cBhvr>
                                        <p:cTn id="63" dur="2000" fill="hold"/>
                                        <p:tgtEl>
                                          <p:spTgt spid="34"/>
                                        </p:tgtEl>
                                        <p:attrNameLst>
                                          <p:attrName>fill.type</p:attrName>
                                        </p:attrNameLst>
                                      </p:cBhvr>
                                      <p:to>
                                        <p:strVal val="solid"/>
                                      </p:to>
                                    </p:set>
                                    <p:set>
                                      <p:cBhvr>
                                        <p:cTn id="64" dur="2000" fill="hold"/>
                                        <p:tgtEl>
                                          <p:spTgt spid="34"/>
                                        </p:tgtEl>
                                        <p:attrNameLst>
                                          <p:attrName>fill.on</p:attrName>
                                        </p:attrNameLst>
                                      </p:cBhvr>
                                      <p:to>
                                        <p:strVal val="true"/>
                                      </p:to>
                                    </p:set>
                                  </p:childTnLst>
                                </p:cTn>
                              </p:par>
                              <p:par>
                                <p:cTn id="65" presetID="24" presetClass="emph" presetSubtype="0" fill="hold" grpId="0" nodeType="withEffect">
                                  <p:stCondLst>
                                    <p:cond delay="0"/>
                                  </p:stCondLst>
                                  <p:childTnLst>
                                    <p:animClr clrSpc="hsl" dir="cw">
                                      <p:cBhvr override="childStyle">
                                        <p:cTn id="66" dur="500" fill="hold"/>
                                        <p:tgtEl>
                                          <p:spTgt spid="34"/>
                                        </p:tgtEl>
                                        <p:attrNameLst>
                                          <p:attrName>style.color</p:attrName>
                                        </p:attrNameLst>
                                      </p:cBhvr>
                                      <p:by>
                                        <p:hsl h="0" s="-12549" l="-25098"/>
                                      </p:by>
                                    </p:animClr>
                                    <p:animClr clrSpc="hsl" dir="cw">
                                      <p:cBhvr>
                                        <p:cTn id="67" dur="500" fill="hold"/>
                                        <p:tgtEl>
                                          <p:spTgt spid="34"/>
                                        </p:tgtEl>
                                        <p:attrNameLst>
                                          <p:attrName>fillcolor</p:attrName>
                                        </p:attrNameLst>
                                      </p:cBhvr>
                                      <p:by>
                                        <p:hsl h="0" s="-12549" l="-25098"/>
                                      </p:by>
                                    </p:animClr>
                                    <p:animClr clrSpc="hsl" dir="cw">
                                      <p:cBhvr>
                                        <p:cTn id="68" dur="500" fill="hold"/>
                                        <p:tgtEl>
                                          <p:spTgt spid="34"/>
                                        </p:tgtEl>
                                        <p:attrNameLst>
                                          <p:attrName>stroke.color</p:attrName>
                                        </p:attrNameLst>
                                      </p:cBhvr>
                                      <p:by>
                                        <p:hsl h="0" s="-12549" l="-25098"/>
                                      </p:by>
                                    </p:animClr>
                                    <p:set>
                                      <p:cBhvr>
                                        <p:cTn id="69" dur="500" fill="hold"/>
                                        <p:tgtEl>
                                          <p:spTgt spid="3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62" grpId="0" animBg="1"/>
      <p:bldP spid="42" grpId="0" animBg="1"/>
      <p:bldP spid="34" grpId="0" animBg="1"/>
      <p:bldP spid="123" grpId="0" animBg="1"/>
      <p:bldP spid="142" grpId="0"/>
      <p:bldP spid="119" grpId="0"/>
      <p:bldP spid="119"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2.5  MCS-51</a:t>
            </a:r>
            <a:r>
              <a:rPr lang="zh-CN" altLang="zh-CN" b="1" dirty="0"/>
              <a:t>单片机的</a:t>
            </a:r>
            <a:r>
              <a:rPr lang="en-US" altLang="zh-CN" b="1" dirty="0"/>
              <a:t>I/O</a:t>
            </a:r>
            <a:r>
              <a:rPr lang="zh-CN" altLang="zh-CN" b="1" dirty="0"/>
              <a:t>端口</a:t>
            </a:r>
            <a:r>
              <a:rPr lang="en-US" altLang="zh-CN" b="1" dirty="0"/>
              <a:t>—</a:t>
            </a:r>
            <a:r>
              <a:rPr lang="en-US" altLang="zh-CN" sz="2700" b="1" dirty="0"/>
              <a:t>P1</a:t>
            </a:r>
            <a:r>
              <a:rPr lang="zh-CN" altLang="en-US" sz="2700" b="1" dirty="0"/>
              <a:t>口</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4" name="矩形 133"/>
          <p:cNvSpPr/>
          <p:nvPr/>
        </p:nvSpPr>
        <p:spPr>
          <a:xfrm>
            <a:off x="5652120" y="1573918"/>
            <a:ext cx="2624282" cy="36933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无第二功能</a:t>
            </a:r>
            <a:endParaRPr lang="en-US" altLang="zh-CN" dirty="0">
              <a:latin typeface="华文楷体" panose="02010600040101010101" pitchFamily="2" charset="-122"/>
              <a:ea typeface="华文楷体" panose="02010600040101010101" pitchFamily="2" charset="-122"/>
            </a:endParaRPr>
          </a:p>
        </p:txBody>
      </p:sp>
      <p:sp>
        <p:nvSpPr>
          <p:cNvPr id="28" name="矩形 27"/>
          <p:cNvSpPr/>
          <p:nvPr/>
        </p:nvSpPr>
        <p:spPr>
          <a:xfrm>
            <a:off x="5652120" y="1906671"/>
            <a:ext cx="2945060" cy="2031325"/>
          </a:xfrm>
          <a:prstGeom prst="rect">
            <a:avLst/>
          </a:prstGeom>
        </p:spPr>
        <p:txBody>
          <a:bodyPr wrap="square">
            <a:spAutoFit/>
          </a:bodyPr>
          <a:lstStyle/>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有内部上拉电阻</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当读引脚时，需要在读操作前，先将</a:t>
            </a:r>
            <a:r>
              <a:rPr lang="en-US" altLang="zh-CN" dirty="0">
                <a:latin typeface="华文楷体" panose="02010600040101010101" pitchFamily="2" charset="-122"/>
                <a:ea typeface="华文楷体" panose="02010600040101010101" pitchFamily="2" charset="-122"/>
              </a:rPr>
              <a:t>P1</a:t>
            </a:r>
            <a:r>
              <a:rPr lang="zh-CN" altLang="zh-CN" dirty="0">
                <a:latin typeface="华文楷体" panose="02010600040101010101" pitchFamily="2" charset="-122"/>
                <a:ea typeface="华文楷体" panose="02010600040101010101" pitchFamily="2" charset="-122"/>
              </a:rPr>
              <a:t>口的锁存器写“</a:t>
            </a:r>
            <a:r>
              <a:rPr lang="en-US" altLang="zh-CN" dirty="0">
                <a:latin typeface="华文楷体" panose="02010600040101010101" pitchFamily="2" charset="-122"/>
                <a:ea typeface="华文楷体" panose="02010600040101010101" pitchFamily="2" charset="-122"/>
              </a:rPr>
              <a:t>1</a:t>
            </a:r>
            <a:r>
              <a:rPr lang="zh-CN" altLang="zh-CN" dirty="0">
                <a:latin typeface="华文楷体" panose="02010600040101010101" pitchFamily="2" charset="-122"/>
                <a:ea typeface="华文楷体" panose="02010600040101010101" pitchFamily="2" charset="-122"/>
              </a:rPr>
              <a:t>”，使场效应管</a:t>
            </a:r>
            <a:r>
              <a:rPr lang="en-US" altLang="zh-CN" dirty="0">
                <a:latin typeface="华文楷体" panose="02010600040101010101" pitchFamily="2" charset="-122"/>
                <a:ea typeface="华文楷体" panose="02010600040101010101" pitchFamily="2" charset="-122"/>
              </a:rPr>
              <a:t>T1</a:t>
            </a:r>
            <a:r>
              <a:rPr lang="zh-CN" altLang="zh-CN" dirty="0">
                <a:latin typeface="华文楷体" panose="02010600040101010101" pitchFamily="2" charset="-122"/>
                <a:ea typeface="华文楷体" panose="02010600040101010101" pitchFamily="2" charset="-122"/>
              </a:rPr>
              <a:t>截止，从而保证外部高电平即逻辑“</a:t>
            </a:r>
            <a:r>
              <a:rPr lang="en-US" altLang="zh-CN" dirty="0">
                <a:latin typeface="华文楷体" panose="02010600040101010101" pitchFamily="2" charset="-122"/>
                <a:ea typeface="华文楷体" panose="02010600040101010101" pitchFamily="2" charset="-122"/>
              </a:rPr>
              <a:t>1</a:t>
            </a:r>
            <a:r>
              <a:rPr lang="zh-CN" altLang="zh-CN" dirty="0">
                <a:latin typeface="华文楷体" panose="02010600040101010101" pitchFamily="2" charset="-122"/>
                <a:ea typeface="华文楷体" panose="02010600040101010101" pitchFamily="2" charset="-122"/>
              </a:rPr>
              <a:t>”数据的正确输入。</a:t>
            </a:r>
            <a:endParaRPr lang="en-US" altLang="zh-CN" dirty="0">
              <a:latin typeface="华文楷体" panose="02010600040101010101" pitchFamily="2" charset="-122"/>
              <a:ea typeface="华文楷体" panose="02010600040101010101" pitchFamily="2" charset="-122"/>
            </a:endParaRPr>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79"/>
          <p:cNvSpPr>
            <a:spLocks noChangeArrowheads="1"/>
          </p:cNvSpPr>
          <p:nvPr/>
        </p:nvSpPr>
        <p:spPr bwMode="auto">
          <a:xfrm>
            <a:off x="3980257" y="2403275"/>
            <a:ext cx="375719" cy="25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T1</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9" name="Rectangle 881"/>
          <p:cNvSpPr>
            <a:spLocks noChangeArrowheads="1"/>
          </p:cNvSpPr>
          <p:nvPr/>
        </p:nvSpPr>
        <p:spPr bwMode="auto">
          <a:xfrm>
            <a:off x="1365805" y="3392052"/>
            <a:ext cx="716257" cy="337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读引脚</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1" name="AutoShape 883"/>
          <p:cNvSpPr>
            <a:spLocks noChangeArrowheads="1"/>
          </p:cNvSpPr>
          <p:nvPr/>
        </p:nvSpPr>
        <p:spPr bwMode="auto">
          <a:xfrm rot="16200000">
            <a:off x="1860439" y="3068207"/>
            <a:ext cx="509284" cy="472425"/>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2</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52" name="AutoShape 884"/>
          <p:cNvSpPr>
            <a:spLocks noChangeShapeType="1"/>
          </p:cNvSpPr>
          <p:nvPr/>
        </p:nvSpPr>
        <p:spPr bwMode="auto">
          <a:xfrm flipH="1">
            <a:off x="2112541" y="3431423"/>
            <a:ext cx="2540" cy="22797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53" name="AutoShape 885"/>
          <p:cNvSpPr>
            <a:spLocks noChangeShapeType="1"/>
          </p:cNvSpPr>
          <p:nvPr/>
        </p:nvSpPr>
        <p:spPr bwMode="auto">
          <a:xfrm flipH="1">
            <a:off x="1737903" y="3659394"/>
            <a:ext cx="374638"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54" name="AutoShape 886"/>
          <p:cNvSpPr>
            <a:spLocks noChangeShapeType="1"/>
          </p:cNvSpPr>
          <p:nvPr/>
        </p:nvSpPr>
        <p:spPr bwMode="auto">
          <a:xfrm flipH="1" flipV="1">
            <a:off x="1396284" y="3297434"/>
            <a:ext cx="482584" cy="69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55" name="AutoShape 887"/>
          <p:cNvSpPr>
            <a:spLocks noChangeShapeType="1"/>
          </p:cNvSpPr>
          <p:nvPr/>
        </p:nvSpPr>
        <p:spPr bwMode="auto">
          <a:xfrm flipV="1">
            <a:off x="1396284" y="1920081"/>
            <a:ext cx="635" cy="13843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47" name="AutoShape 890"/>
          <p:cNvSpPr>
            <a:spLocks noChangeShapeType="1"/>
          </p:cNvSpPr>
          <p:nvPr/>
        </p:nvSpPr>
        <p:spPr bwMode="auto">
          <a:xfrm flipV="1">
            <a:off x="2351294" y="3258075"/>
            <a:ext cx="189627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48" name="AutoShape 891"/>
          <p:cNvSpPr>
            <a:spLocks noChangeShapeType="1"/>
          </p:cNvSpPr>
          <p:nvPr/>
        </p:nvSpPr>
        <p:spPr bwMode="auto">
          <a:xfrm flipV="1">
            <a:off x="4247564" y="2193787"/>
            <a:ext cx="0" cy="1064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44" name="Oval 893"/>
          <p:cNvSpPr>
            <a:spLocks noChangeArrowheads="1"/>
          </p:cNvSpPr>
          <p:nvPr/>
        </p:nvSpPr>
        <p:spPr bwMode="auto">
          <a:xfrm>
            <a:off x="4215814" y="2202727"/>
            <a:ext cx="63500" cy="53341"/>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45" name="AutoShape 894"/>
          <p:cNvSpPr>
            <a:spLocks noChangeShapeType="1"/>
          </p:cNvSpPr>
          <p:nvPr/>
        </p:nvSpPr>
        <p:spPr bwMode="auto">
          <a:xfrm>
            <a:off x="3979593" y="2225587"/>
            <a:ext cx="62865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46" name="Rectangle 895"/>
          <p:cNvSpPr>
            <a:spLocks noChangeArrowheads="1"/>
          </p:cNvSpPr>
          <p:nvPr/>
        </p:nvSpPr>
        <p:spPr bwMode="auto">
          <a:xfrm>
            <a:off x="4608245" y="1956974"/>
            <a:ext cx="452122" cy="6035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P1.x</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引脚</a:t>
            </a: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0" name="Rectangle 898"/>
          <p:cNvSpPr>
            <a:spLocks noChangeArrowheads="1"/>
          </p:cNvSpPr>
          <p:nvPr/>
        </p:nvSpPr>
        <p:spPr bwMode="auto">
          <a:xfrm>
            <a:off x="998121" y="1358081"/>
            <a:ext cx="822299" cy="253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读锁存器</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1" name="AutoShape 899"/>
          <p:cNvSpPr>
            <a:spLocks noChangeArrowheads="1"/>
          </p:cNvSpPr>
          <p:nvPr/>
        </p:nvSpPr>
        <p:spPr bwMode="auto">
          <a:xfrm rot="16200000">
            <a:off x="1860399" y="1685152"/>
            <a:ext cx="509305" cy="472425"/>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2" name="AutoShape 900"/>
          <p:cNvSpPr>
            <a:spLocks noChangeShapeType="1"/>
          </p:cNvSpPr>
          <p:nvPr/>
        </p:nvSpPr>
        <p:spPr bwMode="auto">
          <a:xfrm flipV="1">
            <a:off x="2115051" y="1605748"/>
            <a:ext cx="635" cy="18797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33" name="AutoShape 901"/>
          <p:cNvSpPr>
            <a:spLocks noChangeShapeType="1"/>
          </p:cNvSpPr>
          <p:nvPr/>
        </p:nvSpPr>
        <p:spPr bwMode="auto">
          <a:xfrm flipH="1">
            <a:off x="1308626" y="1599397"/>
            <a:ext cx="803885"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35" name="AutoShape 902"/>
          <p:cNvSpPr>
            <a:spLocks noChangeShapeType="1"/>
          </p:cNvSpPr>
          <p:nvPr/>
        </p:nvSpPr>
        <p:spPr bwMode="auto">
          <a:xfrm flipH="1" flipV="1">
            <a:off x="1396254" y="1920094"/>
            <a:ext cx="482585" cy="12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37" name="AutoShape 903"/>
          <p:cNvSpPr>
            <a:spLocks noChangeShapeType="1"/>
          </p:cNvSpPr>
          <p:nvPr/>
        </p:nvSpPr>
        <p:spPr bwMode="auto">
          <a:xfrm>
            <a:off x="2351264" y="1921364"/>
            <a:ext cx="384798"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38" name="AutoShape 904"/>
          <p:cNvSpPr>
            <a:spLocks noChangeShapeType="1"/>
          </p:cNvSpPr>
          <p:nvPr/>
        </p:nvSpPr>
        <p:spPr bwMode="auto">
          <a:xfrm>
            <a:off x="2736062" y="1921364"/>
            <a:ext cx="635" cy="46421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39" name="AutoShape 905"/>
          <p:cNvSpPr>
            <a:spLocks noChangeShapeType="1"/>
          </p:cNvSpPr>
          <p:nvPr/>
        </p:nvSpPr>
        <p:spPr bwMode="auto">
          <a:xfrm flipH="1" flipV="1">
            <a:off x="2508739" y="2384946"/>
            <a:ext cx="227323"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2" name="Rectangle 906"/>
          <p:cNvSpPr>
            <a:spLocks noChangeArrowheads="1"/>
          </p:cNvSpPr>
          <p:nvPr/>
        </p:nvSpPr>
        <p:spPr bwMode="auto">
          <a:xfrm>
            <a:off x="4062157" y="1674975"/>
            <a:ext cx="1085907" cy="25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内部上拉电阻</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8" name="Oval 909"/>
          <p:cNvSpPr>
            <a:spLocks noChangeArrowheads="1"/>
          </p:cNvSpPr>
          <p:nvPr/>
        </p:nvSpPr>
        <p:spPr bwMode="auto">
          <a:xfrm>
            <a:off x="2508761" y="2786894"/>
            <a:ext cx="52070" cy="5397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67" name="Rectangle 910"/>
          <p:cNvSpPr>
            <a:spLocks noChangeArrowheads="1"/>
          </p:cNvSpPr>
          <p:nvPr/>
        </p:nvSpPr>
        <p:spPr bwMode="auto">
          <a:xfrm>
            <a:off x="611398" y="2525898"/>
            <a:ext cx="773423" cy="25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写锁存器</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4" name="Rectangle 913"/>
          <p:cNvSpPr>
            <a:spLocks noChangeArrowheads="1"/>
          </p:cNvSpPr>
          <p:nvPr/>
        </p:nvSpPr>
        <p:spPr bwMode="auto">
          <a:xfrm>
            <a:off x="1613656" y="2240136"/>
            <a:ext cx="895105" cy="729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D           Q</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P1.x</a:t>
            </a: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锁存器</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CLK       </a:t>
            </a:r>
            <a:r>
              <a:rPr kumimoji="0" lang="en-US" altLang="zh-CN" sz="11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Q</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5" name="AutoShape 914"/>
          <p:cNvSpPr>
            <a:spLocks noChangeArrowheads="1"/>
          </p:cNvSpPr>
          <p:nvPr/>
        </p:nvSpPr>
        <p:spPr bwMode="auto">
          <a:xfrm rot="16200000">
            <a:off x="1554922" y="2781888"/>
            <a:ext cx="149866" cy="37952"/>
          </a:xfrm>
          <a:prstGeom prst="flowChartMerg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98" name="AutoShape 915"/>
          <p:cNvSpPr>
            <a:spLocks noChangeShapeType="1"/>
          </p:cNvSpPr>
          <p:nvPr/>
        </p:nvSpPr>
        <p:spPr bwMode="auto">
          <a:xfrm flipH="1" flipV="1">
            <a:off x="1054624" y="2800229"/>
            <a:ext cx="556255"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00" name="AutoShape 916"/>
          <p:cNvSpPr>
            <a:spLocks noChangeShapeType="1"/>
          </p:cNvSpPr>
          <p:nvPr/>
        </p:nvSpPr>
        <p:spPr bwMode="auto">
          <a:xfrm flipH="1" flipV="1">
            <a:off x="1054624" y="2384922"/>
            <a:ext cx="556255"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20" name="Oval 917"/>
          <p:cNvSpPr>
            <a:spLocks noChangeArrowheads="1"/>
          </p:cNvSpPr>
          <p:nvPr/>
        </p:nvSpPr>
        <p:spPr bwMode="auto">
          <a:xfrm>
            <a:off x="1367041" y="2358251"/>
            <a:ext cx="63499" cy="53342"/>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75" name="Rectangle 918"/>
          <p:cNvSpPr>
            <a:spLocks noChangeArrowheads="1"/>
          </p:cNvSpPr>
          <p:nvPr/>
        </p:nvSpPr>
        <p:spPr bwMode="auto">
          <a:xfrm>
            <a:off x="361243" y="2076039"/>
            <a:ext cx="754373" cy="25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内部总线</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9" name="Oval 921"/>
          <p:cNvSpPr>
            <a:spLocks noChangeArrowheads="1"/>
          </p:cNvSpPr>
          <p:nvPr/>
        </p:nvSpPr>
        <p:spPr bwMode="auto">
          <a:xfrm>
            <a:off x="3943996" y="2195049"/>
            <a:ext cx="63499" cy="53342"/>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40" name="AutoShape 922"/>
          <p:cNvSpPr>
            <a:spLocks noChangeShapeType="1"/>
          </p:cNvSpPr>
          <p:nvPr/>
        </p:nvSpPr>
        <p:spPr bwMode="auto">
          <a:xfrm>
            <a:off x="3878592" y="2867541"/>
            <a:ext cx="183513" cy="635"/>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41" name="Group 923"/>
          <p:cNvGrpSpPr>
            <a:grpSpLocks/>
          </p:cNvGrpSpPr>
          <p:nvPr/>
        </p:nvGrpSpPr>
        <p:grpSpPr bwMode="auto">
          <a:xfrm>
            <a:off x="3770008" y="2231881"/>
            <a:ext cx="210183" cy="635660"/>
            <a:chOff x="7470" y="2921"/>
            <a:chExt cx="331" cy="1001"/>
          </a:xfrm>
        </p:grpSpPr>
        <p:sp>
          <p:nvSpPr>
            <p:cNvPr id="52" name="AutoShape 924"/>
            <p:cNvSpPr>
              <a:spLocks noChangeShapeType="1"/>
            </p:cNvSpPr>
            <p:nvPr/>
          </p:nvSpPr>
          <p:spPr bwMode="auto">
            <a:xfrm>
              <a:off x="7470" y="3314"/>
              <a:ext cx="0" cy="2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3" name="AutoShape 925"/>
            <p:cNvSpPr>
              <a:spLocks noChangeShapeType="1"/>
            </p:cNvSpPr>
            <p:nvPr/>
          </p:nvSpPr>
          <p:spPr bwMode="auto">
            <a:xfrm>
              <a:off x="7600" y="3191"/>
              <a:ext cx="1" cy="4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4" name="AutoShape 926"/>
            <p:cNvSpPr>
              <a:spLocks noChangeShapeType="1"/>
            </p:cNvSpPr>
            <p:nvPr/>
          </p:nvSpPr>
          <p:spPr bwMode="auto">
            <a:xfrm flipV="1">
              <a:off x="7600" y="352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5" name="AutoShape 927"/>
            <p:cNvSpPr>
              <a:spLocks noChangeShapeType="1"/>
            </p:cNvSpPr>
            <p:nvPr/>
          </p:nvSpPr>
          <p:spPr bwMode="auto">
            <a:xfrm>
              <a:off x="7800" y="3533"/>
              <a:ext cx="0"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6" name="AutoShape 928"/>
            <p:cNvSpPr>
              <a:spLocks noChangeShapeType="1"/>
            </p:cNvSpPr>
            <p:nvPr/>
          </p:nvSpPr>
          <p:spPr bwMode="auto">
            <a:xfrm flipV="1">
              <a:off x="7598" y="331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7" name="AutoShape 929"/>
            <p:cNvSpPr>
              <a:spLocks noChangeShapeType="1"/>
            </p:cNvSpPr>
            <p:nvPr/>
          </p:nvSpPr>
          <p:spPr bwMode="auto">
            <a:xfrm>
              <a:off x="7800" y="2921"/>
              <a:ext cx="1"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43" name="AutoShape 930"/>
          <p:cNvSpPr>
            <a:spLocks noChangeShapeType="1"/>
          </p:cNvSpPr>
          <p:nvPr/>
        </p:nvSpPr>
        <p:spPr bwMode="auto">
          <a:xfrm flipH="1" flipV="1">
            <a:off x="3976381" y="2090270"/>
            <a:ext cx="3175" cy="1352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44" name="Rectangle 931"/>
          <p:cNvSpPr>
            <a:spLocks noChangeArrowheads="1"/>
          </p:cNvSpPr>
          <p:nvPr/>
        </p:nvSpPr>
        <p:spPr bwMode="auto">
          <a:xfrm>
            <a:off x="3766198" y="1341575"/>
            <a:ext cx="431161" cy="25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VCC</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9" name="Rectangle 932"/>
          <p:cNvSpPr>
            <a:spLocks noChangeArrowheads="1"/>
          </p:cNvSpPr>
          <p:nvPr/>
        </p:nvSpPr>
        <p:spPr bwMode="auto">
          <a:xfrm>
            <a:off x="3928756" y="1780378"/>
            <a:ext cx="95249" cy="3098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50" name="AutoShape 933"/>
          <p:cNvSpPr>
            <a:spLocks noChangeShapeType="1"/>
          </p:cNvSpPr>
          <p:nvPr/>
        </p:nvSpPr>
        <p:spPr bwMode="auto">
          <a:xfrm flipV="1">
            <a:off x="3976381" y="1584790"/>
            <a:ext cx="635" cy="1955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5" name="AutoShape 935"/>
          <p:cNvSpPr>
            <a:spLocks noChangeShapeType="1"/>
          </p:cNvSpPr>
          <p:nvPr/>
        </p:nvSpPr>
        <p:spPr bwMode="auto">
          <a:xfrm flipH="1">
            <a:off x="3491880" y="2568444"/>
            <a:ext cx="276223"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6" name="AutoShape 936"/>
          <p:cNvSpPr>
            <a:spLocks noChangeShapeType="1"/>
          </p:cNvSpPr>
          <p:nvPr/>
        </p:nvSpPr>
        <p:spPr bwMode="auto">
          <a:xfrm>
            <a:off x="3491880" y="2569079"/>
            <a:ext cx="635" cy="2286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7" name="AutoShape 937"/>
          <p:cNvSpPr>
            <a:spLocks noChangeShapeType="1"/>
          </p:cNvSpPr>
          <p:nvPr/>
        </p:nvSpPr>
        <p:spPr bwMode="auto">
          <a:xfrm flipH="1">
            <a:off x="2560831" y="2787528"/>
            <a:ext cx="93090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cxnSp>
        <p:nvCxnSpPr>
          <p:cNvPr id="156" name="直接连接符 155"/>
          <p:cNvCxnSpPr/>
          <p:nvPr/>
        </p:nvCxnSpPr>
        <p:spPr>
          <a:xfrm>
            <a:off x="2123728" y="2643758"/>
            <a:ext cx="10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3535117" y="1589991"/>
            <a:ext cx="911368" cy="171093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8" name="圆角矩形 157"/>
          <p:cNvSpPr/>
          <p:nvPr/>
        </p:nvSpPr>
        <p:spPr>
          <a:xfrm>
            <a:off x="3577894" y="3528536"/>
            <a:ext cx="859201" cy="4026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400" dirty="0">
                <a:latin typeface="华文楷体" panose="02010600040101010101" pitchFamily="2" charset="-122"/>
                <a:ea typeface="华文楷体" panose="02010600040101010101" pitchFamily="2" charset="-122"/>
              </a:rPr>
              <a:t>输出驱动电路</a:t>
            </a:r>
            <a:endParaRPr lang="zh-CN" altLang="zh-CN" sz="1400" dirty="0">
              <a:latin typeface="华文楷体" panose="02010600040101010101" pitchFamily="2" charset="-122"/>
              <a:ea typeface="华文楷体" panose="02010600040101010101" pitchFamily="2" charset="-122"/>
            </a:endParaRPr>
          </a:p>
        </p:txBody>
      </p:sp>
      <p:sp>
        <p:nvSpPr>
          <p:cNvPr id="161" name="矩形 160"/>
          <p:cNvSpPr/>
          <p:nvPr/>
        </p:nvSpPr>
        <p:spPr>
          <a:xfrm>
            <a:off x="1094439" y="2089057"/>
            <a:ext cx="272726" cy="276999"/>
          </a:xfrm>
          <a:prstGeom prst="rect">
            <a:avLst/>
          </a:prstGeom>
        </p:spPr>
        <p:txBody>
          <a:bodyPr wrap="square">
            <a:spAutoFit/>
          </a:bodyPr>
          <a:lstStyle/>
          <a:p>
            <a:r>
              <a:rPr lang="en-US" altLang="zh-CN" sz="1200" dirty="0">
                <a:ea typeface="宋体" pitchFamily="2" charset="-122"/>
                <a:cs typeface="Times New Roman" pitchFamily="18" charset="0"/>
              </a:rPr>
              <a:t>1 </a:t>
            </a:r>
            <a:endParaRPr lang="zh-CN" altLang="en-US" sz="1200" dirty="0"/>
          </a:p>
        </p:txBody>
      </p:sp>
      <p:sp>
        <p:nvSpPr>
          <p:cNvPr id="162" name="矩形 161"/>
          <p:cNvSpPr/>
          <p:nvPr/>
        </p:nvSpPr>
        <p:spPr>
          <a:xfrm>
            <a:off x="2599699" y="2498599"/>
            <a:ext cx="272726" cy="276999"/>
          </a:xfrm>
          <a:prstGeom prst="rect">
            <a:avLst/>
          </a:prstGeom>
        </p:spPr>
        <p:txBody>
          <a:bodyPr wrap="square">
            <a:spAutoFit/>
          </a:bodyPr>
          <a:lstStyle/>
          <a:p>
            <a:r>
              <a:rPr lang="en-US" altLang="zh-CN" sz="1200" dirty="0">
                <a:ea typeface="宋体" pitchFamily="2" charset="-122"/>
                <a:cs typeface="Times New Roman" pitchFamily="18" charset="0"/>
              </a:rPr>
              <a:t>0 </a:t>
            </a:r>
            <a:endParaRPr lang="zh-CN" altLang="en-US" sz="1200" dirty="0"/>
          </a:p>
        </p:txBody>
      </p:sp>
      <p:sp>
        <p:nvSpPr>
          <p:cNvPr id="163" name="矩形 162"/>
          <p:cNvSpPr/>
          <p:nvPr/>
        </p:nvSpPr>
        <p:spPr>
          <a:xfrm>
            <a:off x="3203848" y="2496880"/>
            <a:ext cx="272726" cy="276999"/>
          </a:xfrm>
          <a:prstGeom prst="rect">
            <a:avLst/>
          </a:prstGeom>
        </p:spPr>
        <p:txBody>
          <a:bodyPr wrap="square">
            <a:spAutoFit/>
          </a:bodyPr>
          <a:lstStyle/>
          <a:p>
            <a:r>
              <a:rPr lang="en-US" altLang="zh-CN" sz="1200" dirty="0">
                <a:ea typeface="宋体" pitchFamily="2" charset="-122"/>
                <a:cs typeface="Times New Roman" pitchFamily="18" charset="0"/>
              </a:rPr>
              <a:t>0 </a:t>
            </a:r>
            <a:endParaRPr lang="zh-CN" altLang="en-US" sz="1200" dirty="0"/>
          </a:p>
        </p:txBody>
      </p:sp>
      <p:sp>
        <p:nvSpPr>
          <p:cNvPr id="164" name="矩形 163"/>
          <p:cNvSpPr/>
          <p:nvPr/>
        </p:nvSpPr>
        <p:spPr>
          <a:xfrm>
            <a:off x="4083250" y="1984191"/>
            <a:ext cx="272726" cy="276999"/>
          </a:xfrm>
          <a:prstGeom prst="rect">
            <a:avLst/>
          </a:prstGeom>
        </p:spPr>
        <p:txBody>
          <a:bodyPr wrap="square">
            <a:spAutoFit/>
          </a:bodyPr>
          <a:lstStyle/>
          <a:p>
            <a:r>
              <a:rPr lang="en-US" altLang="zh-CN" sz="1200" dirty="0">
                <a:ea typeface="宋体" pitchFamily="2" charset="-122"/>
                <a:cs typeface="Times New Roman" pitchFamily="18" charset="0"/>
              </a:rPr>
              <a:t>1 </a:t>
            </a:r>
            <a:endParaRPr lang="zh-CN" altLang="en-US" sz="1200" dirty="0"/>
          </a:p>
        </p:txBody>
      </p:sp>
      <p:sp>
        <p:nvSpPr>
          <p:cNvPr id="165" name="椭圆 164"/>
          <p:cNvSpPr/>
          <p:nvPr/>
        </p:nvSpPr>
        <p:spPr>
          <a:xfrm>
            <a:off x="3629991" y="2366056"/>
            <a:ext cx="589622" cy="40782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66" name="矩形 165"/>
          <p:cNvSpPr/>
          <p:nvPr/>
        </p:nvSpPr>
        <p:spPr>
          <a:xfrm>
            <a:off x="4499992" y="2630203"/>
            <a:ext cx="1154863" cy="276999"/>
          </a:xfrm>
          <a:prstGeom prst="rect">
            <a:avLst/>
          </a:prstGeom>
        </p:spPr>
        <p:txBody>
          <a:bodyPr wrap="square">
            <a:spAutoFit/>
          </a:bodyPr>
          <a:lstStyle/>
          <a:p>
            <a:r>
              <a:rPr lang="en-US" altLang="zh-CN" sz="1200" dirty="0">
                <a:latin typeface="华文楷体" panose="02010600040101010101" pitchFamily="2" charset="-122"/>
                <a:ea typeface="华文楷体" panose="02010600040101010101" pitchFamily="2" charset="-122"/>
              </a:rPr>
              <a:t>P1</a:t>
            </a:r>
            <a:r>
              <a:rPr lang="zh-CN" altLang="en-US" sz="1200" dirty="0">
                <a:latin typeface="华文楷体" panose="02010600040101010101" pitchFamily="2" charset="-122"/>
                <a:ea typeface="华文楷体" panose="02010600040101010101" pitchFamily="2" charset="-122"/>
              </a:rPr>
              <a:t>作为输入口</a:t>
            </a:r>
            <a:endParaRPr lang="en-US" altLang="zh-CN" sz="1200" dirty="0">
              <a:latin typeface="华文楷体" panose="02010600040101010101" pitchFamily="2" charset="-122"/>
              <a:ea typeface="华文楷体" panose="02010600040101010101" pitchFamily="2" charset="-122"/>
            </a:endParaRPr>
          </a:p>
        </p:txBody>
      </p:sp>
      <p:cxnSp>
        <p:nvCxnSpPr>
          <p:cNvPr id="168" name="肘形连接符 167"/>
          <p:cNvCxnSpPr/>
          <p:nvPr/>
        </p:nvCxnSpPr>
        <p:spPr>
          <a:xfrm rot="10800000" flipV="1">
            <a:off x="2560832" y="2403274"/>
            <a:ext cx="2011169" cy="988777"/>
          </a:xfrm>
          <a:prstGeom prst="bentConnector3">
            <a:avLst>
              <a:gd name="adj1" fmla="val 832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31"/>
                                        </p:tgtEl>
                                        <p:attrNameLst>
                                          <p:attrName>fillcolor</p:attrName>
                                        </p:attrNameLst>
                                      </p:cBhvr>
                                      <p:to>
                                        <a:schemeClr val="accent2"/>
                                      </p:to>
                                    </p:animClr>
                                    <p:set>
                                      <p:cBhvr>
                                        <p:cTn id="11" dur="2000" fill="hold"/>
                                        <p:tgtEl>
                                          <p:spTgt spid="131"/>
                                        </p:tgtEl>
                                        <p:attrNameLst>
                                          <p:attrName>fill.type</p:attrName>
                                        </p:attrNameLst>
                                      </p:cBhvr>
                                      <p:to>
                                        <p:strVal val="solid"/>
                                      </p:to>
                                    </p:set>
                                    <p:set>
                                      <p:cBhvr>
                                        <p:cTn id="12" dur="2000" fill="hold"/>
                                        <p:tgtEl>
                                          <p:spTgt spid="131"/>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51"/>
                                        </p:tgtEl>
                                        <p:attrNameLst>
                                          <p:attrName>fillcolor</p:attrName>
                                        </p:attrNameLst>
                                      </p:cBhvr>
                                      <p:to>
                                        <a:schemeClr val="accent2"/>
                                      </p:to>
                                    </p:animClr>
                                    <p:set>
                                      <p:cBhvr>
                                        <p:cTn id="15" dur="2000" fill="hold"/>
                                        <p:tgtEl>
                                          <p:spTgt spid="151"/>
                                        </p:tgtEl>
                                        <p:attrNameLst>
                                          <p:attrName>fill.type</p:attrName>
                                        </p:attrNameLst>
                                      </p:cBhvr>
                                      <p:to>
                                        <p:strVal val="solid"/>
                                      </p:to>
                                    </p:set>
                                    <p:set>
                                      <p:cBhvr>
                                        <p:cTn id="16" dur="2000" fill="hold"/>
                                        <p:tgtEl>
                                          <p:spTgt spid="15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124"/>
                                        </p:tgtEl>
                                        <p:attrNameLst>
                                          <p:attrName>fillcolor</p:attrName>
                                        </p:attrNameLst>
                                      </p:cBhvr>
                                      <p:to>
                                        <a:srgbClr val="04C5F2"/>
                                      </p:to>
                                    </p:animClr>
                                    <p:set>
                                      <p:cBhvr>
                                        <p:cTn id="21" dur="2000" fill="hold"/>
                                        <p:tgtEl>
                                          <p:spTgt spid="124"/>
                                        </p:tgtEl>
                                        <p:attrNameLst>
                                          <p:attrName>fill.type</p:attrName>
                                        </p:attrNameLst>
                                      </p:cBhvr>
                                      <p:to>
                                        <p:strVal val="solid"/>
                                      </p:to>
                                    </p:set>
                                    <p:set>
                                      <p:cBhvr>
                                        <p:cTn id="22" dur="2000" fill="hold"/>
                                        <p:tgtEl>
                                          <p:spTgt spid="124"/>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4" presetClass="emph" presetSubtype="0" fill="hold" grpId="0" nodeType="clickEffect">
                                  <p:stCondLst>
                                    <p:cond delay="0"/>
                                  </p:stCondLst>
                                  <p:childTnLst>
                                    <p:animClr clrSpc="hsl" dir="cw">
                                      <p:cBhvr override="childStyle">
                                        <p:cTn id="32" dur="500" fill="hold"/>
                                        <p:tgtEl>
                                          <p:spTgt spid="49"/>
                                        </p:tgtEl>
                                        <p:attrNameLst>
                                          <p:attrName>style.color</p:attrName>
                                        </p:attrNameLst>
                                      </p:cBhvr>
                                      <p:by>
                                        <p:hsl h="0" s="-12549" l="-25098"/>
                                      </p:by>
                                    </p:animClr>
                                    <p:animClr clrSpc="hsl" dir="cw">
                                      <p:cBhvr>
                                        <p:cTn id="33" dur="500" fill="hold"/>
                                        <p:tgtEl>
                                          <p:spTgt spid="49"/>
                                        </p:tgtEl>
                                        <p:attrNameLst>
                                          <p:attrName>fillcolor</p:attrName>
                                        </p:attrNameLst>
                                      </p:cBhvr>
                                      <p:by>
                                        <p:hsl h="0" s="-12549" l="-25098"/>
                                      </p:by>
                                    </p:animClr>
                                    <p:animClr clrSpc="hsl" dir="cw">
                                      <p:cBhvr>
                                        <p:cTn id="34" dur="500" fill="hold"/>
                                        <p:tgtEl>
                                          <p:spTgt spid="49"/>
                                        </p:tgtEl>
                                        <p:attrNameLst>
                                          <p:attrName>stroke.color</p:attrName>
                                        </p:attrNameLst>
                                      </p:cBhvr>
                                      <p:by>
                                        <p:hsl h="0" s="-12549" l="-25098"/>
                                      </p:by>
                                    </p:animClr>
                                    <p:set>
                                      <p:cBhvr>
                                        <p:cTn id="35" dur="500" fill="hold"/>
                                        <p:tgtEl>
                                          <p:spTgt spid="49"/>
                                        </p:tgtEl>
                                        <p:attrNameLst>
                                          <p:attrName>fill.type</p:attrName>
                                        </p:attrNameLst>
                                      </p:cBhvr>
                                      <p:to>
                                        <p:strVal val="solid"/>
                                      </p:to>
                                    </p:set>
                                  </p:childTnLst>
                                </p:cTn>
                              </p:par>
                              <p:par>
                                <p:cTn id="36" presetID="1" presetClass="entr" presetSubtype="0" fill="hold"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childTnLst>
                                </p:cTn>
                              </p:par>
                              <p:par>
                                <p:cTn id="38" presetID="10" presetClass="exit" presetSubtype="0" fill="hold" grpId="1" nodeType="withEffect">
                                  <p:stCondLst>
                                    <p:cond delay="0"/>
                                  </p:stCondLst>
                                  <p:childTnLst>
                                    <p:animEffect transition="out" filter="fade">
                                      <p:cBhvr>
                                        <p:cTn id="39" dur="500"/>
                                        <p:tgtEl>
                                          <p:spTgt spid="157"/>
                                        </p:tgtEl>
                                      </p:cBhvr>
                                    </p:animEffect>
                                    <p:set>
                                      <p:cBhvr>
                                        <p:cTn id="40" dur="1" fill="hold">
                                          <p:stCondLst>
                                            <p:cond delay="499"/>
                                          </p:stCondLst>
                                        </p:cTn>
                                        <p:tgtEl>
                                          <p:spTgt spid="15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165"/>
                                        </p:tgtEl>
                                      </p:cBhvr>
                                    </p:animEffect>
                                    <p:set>
                                      <p:cBhvr>
                                        <p:cTn id="65" dur="1" fill="hold">
                                          <p:stCondLst>
                                            <p:cond delay="499"/>
                                          </p:stCondLst>
                                        </p:cTn>
                                        <p:tgtEl>
                                          <p:spTgt spid="165"/>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6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6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mph" presetSubtype="2" fill="hold" nodeType="clickEffect">
                                  <p:stCondLst>
                                    <p:cond delay="0"/>
                                  </p:stCondLst>
                                  <p:childTnLst>
                                    <p:animClr clrSpc="rgb" dir="cw">
                                      <p:cBhvr>
                                        <p:cTn id="79" dur="2000" fill="hold"/>
                                        <p:tgtEl>
                                          <p:spTgt spid="161"/>
                                        </p:tgtEl>
                                        <p:attrNameLst>
                                          <p:attrName>fillcolor</p:attrName>
                                        </p:attrNameLst>
                                      </p:cBhvr>
                                      <p:to>
                                        <a:schemeClr val="accent2"/>
                                      </p:to>
                                    </p:animClr>
                                    <p:set>
                                      <p:cBhvr>
                                        <p:cTn id="80" dur="2000" fill="hold"/>
                                        <p:tgtEl>
                                          <p:spTgt spid="161"/>
                                        </p:tgtEl>
                                        <p:attrNameLst>
                                          <p:attrName>fill.type</p:attrName>
                                        </p:attrNameLst>
                                      </p:cBhvr>
                                      <p:to>
                                        <p:strVal val="solid"/>
                                      </p:to>
                                    </p:set>
                                    <p:set>
                                      <p:cBhvr>
                                        <p:cTn id="81" dur="2000" fill="hold"/>
                                        <p:tgtEl>
                                          <p:spTgt spid="161"/>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163"/>
                                        </p:tgtEl>
                                        <p:attrNameLst>
                                          <p:attrName>fillcolor</p:attrName>
                                        </p:attrNameLst>
                                      </p:cBhvr>
                                      <p:to>
                                        <a:schemeClr val="accent2"/>
                                      </p:to>
                                    </p:animClr>
                                    <p:set>
                                      <p:cBhvr>
                                        <p:cTn id="86" dur="2000" fill="hold"/>
                                        <p:tgtEl>
                                          <p:spTgt spid="163"/>
                                        </p:tgtEl>
                                        <p:attrNameLst>
                                          <p:attrName>fill.type</p:attrName>
                                        </p:attrNameLst>
                                      </p:cBhvr>
                                      <p:to>
                                        <p:strVal val="solid"/>
                                      </p:to>
                                    </p:set>
                                    <p:set>
                                      <p:cBhvr>
                                        <p:cTn id="87" dur="2000" fill="hold"/>
                                        <p:tgtEl>
                                          <p:spTgt spid="16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57" grpId="0" animBg="1"/>
      <p:bldP spid="157" grpId="1" animBg="1"/>
      <p:bldP spid="158" grpId="0" animBg="1"/>
      <p:bldP spid="161" grpId="0"/>
      <p:bldP spid="162" grpId="0"/>
      <p:bldP spid="163" grpId="0"/>
      <p:bldP spid="164" grpId="0"/>
      <p:bldP spid="165" grpId="0" animBg="1"/>
      <p:bldP spid="165" grpId="1" animBg="1"/>
      <p:bldP spid="1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2.2  </a:t>
            </a:r>
            <a:r>
              <a:rPr lang="en-US" altLang="zh-CN" dirty="0"/>
              <a:t>MCS-51</a:t>
            </a:r>
            <a:r>
              <a:rPr lang="zh-CN" altLang="zh-CN" dirty="0"/>
              <a:t>单片机的引脚</a:t>
            </a:r>
            <a:r>
              <a:rPr lang="zh-CN" altLang="zh-CN" dirty="0" smtClean="0"/>
              <a:t>功能</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45094895"/>
              </p:ext>
            </p:extLst>
          </p:nvPr>
        </p:nvGraphicFramePr>
        <p:xfrm>
          <a:off x="1043608" y="1203598"/>
          <a:ext cx="3240360" cy="3538061"/>
        </p:xfrm>
        <a:graphic>
          <a:graphicData uri="http://schemas.openxmlformats.org/presentationml/2006/ole">
            <mc:AlternateContent xmlns:mc="http://schemas.openxmlformats.org/markup-compatibility/2006">
              <mc:Choice xmlns:v="urn:schemas-microsoft-com:vml" Requires="v">
                <p:oleObj spid="_x0000_s1028" r:id="rId3" imgW="2085967" imgH="2276370" progId="Visio.Drawing.15">
                  <p:embed/>
                </p:oleObj>
              </mc:Choice>
              <mc:Fallback>
                <p:oleObj r:id="rId3" imgW="2085967" imgH="2276370"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203598"/>
                        <a:ext cx="3240360" cy="3538061"/>
                      </a:xfrm>
                      <a:prstGeom prst="rect">
                        <a:avLst/>
                      </a:prstGeom>
                      <a:noFill/>
                    </p:spPr>
                  </p:pic>
                </p:oleObj>
              </mc:Fallback>
            </mc:AlternateContent>
          </a:graphicData>
        </a:graphic>
      </p:graphicFrame>
      <p:sp>
        <p:nvSpPr>
          <p:cNvPr id="8" name="椭圆 7"/>
          <p:cNvSpPr/>
          <p:nvPr/>
        </p:nvSpPr>
        <p:spPr>
          <a:xfrm>
            <a:off x="3563888" y="1275606"/>
            <a:ext cx="360040"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椭圆 8"/>
          <p:cNvSpPr/>
          <p:nvPr/>
        </p:nvSpPr>
        <p:spPr>
          <a:xfrm>
            <a:off x="1547664" y="4443958"/>
            <a:ext cx="360040"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0" name="TextBox 9"/>
          <p:cNvSpPr txBox="1"/>
          <p:nvPr/>
        </p:nvSpPr>
        <p:spPr>
          <a:xfrm>
            <a:off x="4139952" y="1383618"/>
            <a:ext cx="4536504" cy="338554"/>
          </a:xfrm>
          <a:prstGeom prst="rect">
            <a:avLst/>
          </a:prstGeom>
          <a:noFill/>
        </p:spPr>
        <p:txBody>
          <a:bodyPr wrap="square" rtlCol="0">
            <a:spAutoFit/>
          </a:bodyPr>
          <a:lstStyle/>
          <a:p>
            <a:r>
              <a:rPr lang="en-US" altLang="zh-CN" sz="1600" dirty="0" smtClean="0">
                <a:latin typeface="华文楷体" panose="02010600040101010101" pitchFamily="2" charset="-122"/>
                <a:ea typeface="华文楷体" panose="02010600040101010101" pitchFamily="2" charset="-122"/>
              </a:rPr>
              <a:t>1. </a:t>
            </a:r>
            <a:r>
              <a:rPr lang="zh-CN" altLang="en-US" sz="1600" dirty="0" smtClean="0">
                <a:latin typeface="华文楷体" panose="02010600040101010101" pitchFamily="2" charset="-122"/>
                <a:ea typeface="华文楷体" panose="02010600040101010101" pitchFamily="2" charset="-122"/>
              </a:rPr>
              <a:t>电源引脚</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VCC</a:t>
            </a:r>
            <a:r>
              <a:rPr lang="zh-CN" altLang="zh-CN" sz="1600" dirty="0" smtClean="0">
                <a:latin typeface="华文楷体" panose="02010600040101010101" pitchFamily="2" charset="-122"/>
                <a:ea typeface="华文楷体" panose="02010600040101010101" pitchFamily="2" charset="-122"/>
              </a:rPr>
              <a:t>引脚</a:t>
            </a:r>
            <a:r>
              <a:rPr lang="zh-CN" altLang="en-US" sz="1600" dirty="0" smtClean="0">
                <a:latin typeface="华文楷体" panose="02010600040101010101" pitchFamily="2" charset="-122"/>
                <a:ea typeface="华文楷体" panose="02010600040101010101" pitchFamily="2" charset="-122"/>
              </a:rPr>
              <a:t>和</a:t>
            </a:r>
            <a:r>
              <a:rPr lang="en-US" altLang="zh-CN" sz="1600" dirty="0" smtClean="0">
                <a:latin typeface="华文楷体" panose="02010600040101010101" pitchFamily="2" charset="-122"/>
                <a:ea typeface="华文楷体" panose="02010600040101010101" pitchFamily="2" charset="-122"/>
              </a:rPr>
              <a:t>GND</a:t>
            </a:r>
            <a:r>
              <a:rPr lang="zh-CN" altLang="zh-CN" sz="1600" dirty="0" smtClean="0">
                <a:latin typeface="华文楷体" panose="02010600040101010101" pitchFamily="2" charset="-122"/>
                <a:ea typeface="华文楷体" panose="02010600040101010101" pitchFamily="2" charset="-122"/>
              </a:rPr>
              <a:t>引脚</a:t>
            </a:r>
            <a:endParaRPr lang="zh-CN" altLang="en-US" sz="1600" dirty="0">
              <a:latin typeface="华文楷体" panose="02010600040101010101" pitchFamily="2" charset="-122"/>
              <a:ea typeface="华文楷体" panose="02010600040101010101" pitchFamily="2" charset="-122"/>
            </a:endParaRPr>
          </a:p>
        </p:txBody>
      </p:sp>
      <p:sp>
        <p:nvSpPr>
          <p:cNvPr id="11" name="TextBox 10"/>
          <p:cNvSpPr txBox="1"/>
          <p:nvPr/>
        </p:nvSpPr>
        <p:spPr>
          <a:xfrm>
            <a:off x="4149080" y="1734190"/>
            <a:ext cx="4536504" cy="338554"/>
          </a:xfrm>
          <a:prstGeom prst="rect">
            <a:avLst/>
          </a:prstGeom>
          <a:noFill/>
        </p:spPr>
        <p:txBody>
          <a:bodyPr wrap="square" rtlCol="0">
            <a:spAutoFit/>
          </a:bodyPr>
          <a:lstStyle/>
          <a:p>
            <a:r>
              <a:rPr lang="en-US" altLang="zh-CN" sz="1600" dirty="0" smtClean="0">
                <a:latin typeface="华文楷体" panose="02010600040101010101" pitchFamily="2" charset="-122"/>
                <a:ea typeface="华文楷体" panose="02010600040101010101" pitchFamily="2" charset="-122"/>
              </a:rPr>
              <a:t>2. </a:t>
            </a:r>
            <a:r>
              <a:rPr lang="zh-CN" altLang="zh-CN" sz="1600" dirty="0" smtClean="0">
                <a:latin typeface="华文楷体" panose="02010600040101010101" pitchFamily="2" charset="-122"/>
                <a:ea typeface="华文楷体" panose="02010600040101010101" pitchFamily="2" charset="-122"/>
              </a:rPr>
              <a:t>外</a:t>
            </a:r>
            <a:r>
              <a:rPr lang="zh-CN" altLang="zh-CN" sz="1600" dirty="0">
                <a:latin typeface="华文楷体" panose="02010600040101010101" pitchFamily="2" charset="-122"/>
                <a:ea typeface="华文楷体" panose="02010600040101010101" pitchFamily="2" charset="-122"/>
              </a:rPr>
              <a:t>接晶振引脚</a:t>
            </a:r>
            <a:r>
              <a:rPr lang="en-US" altLang="zh-CN" sz="1600" dirty="0">
                <a:latin typeface="华文楷体" panose="02010600040101010101" pitchFamily="2" charset="-122"/>
                <a:ea typeface="华文楷体" panose="02010600040101010101" pitchFamily="2" charset="-122"/>
              </a:rPr>
              <a:t>XTAL1</a:t>
            </a:r>
            <a:r>
              <a:rPr lang="zh-CN" altLang="zh-CN" sz="1600" dirty="0">
                <a:latin typeface="华文楷体" panose="02010600040101010101" pitchFamily="2" charset="-122"/>
                <a:ea typeface="华文楷体" panose="02010600040101010101" pitchFamily="2" charset="-122"/>
              </a:rPr>
              <a:t>和</a:t>
            </a:r>
            <a:r>
              <a:rPr lang="en-US" altLang="zh-CN" sz="1600" dirty="0" smtClean="0">
                <a:latin typeface="华文楷体" panose="02010600040101010101" pitchFamily="2" charset="-122"/>
                <a:ea typeface="华文楷体" panose="02010600040101010101" pitchFamily="2" charset="-122"/>
              </a:rPr>
              <a:t>XTAL2</a:t>
            </a:r>
            <a:endParaRPr lang="zh-CN" altLang="en-US" sz="1600" dirty="0">
              <a:latin typeface="华文楷体" panose="02010600040101010101" pitchFamily="2" charset="-122"/>
              <a:ea typeface="华文楷体" panose="02010600040101010101" pitchFamily="2" charset="-122"/>
            </a:endParaRPr>
          </a:p>
        </p:txBody>
      </p:sp>
      <p:sp>
        <p:nvSpPr>
          <p:cNvPr id="12" name="椭圆 11"/>
          <p:cNvSpPr/>
          <p:nvPr/>
        </p:nvSpPr>
        <p:spPr>
          <a:xfrm>
            <a:off x="1367644" y="4083918"/>
            <a:ext cx="540060" cy="46805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12"/>
              <p:cNvSpPr txBox="1"/>
              <p:nvPr/>
            </p:nvSpPr>
            <p:spPr>
              <a:xfrm>
                <a:off x="4139952" y="2076105"/>
                <a:ext cx="4536504" cy="585353"/>
              </a:xfrm>
              <a:prstGeom prst="rect">
                <a:avLst/>
              </a:prstGeom>
              <a:noFill/>
            </p:spPr>
            <p:txBody>
              <a:bodyPr wrap="square" rtlCol="0">
                <a:spAutoFit/>
              </a:bodyPr>
              <a:lstStyle/>
              <a:p>
                <a:r>
                  <a:rPr lang="en-US" altLang="zh-CN" sz="1600" dirty="0" smtClean="0">
                    <a:latin typeface="华文楷体" panose="02010600040101010101" pitchFamily="2" charset="-122"/>
                    <a:ea typeface="华文楷体" panose="02010600040101010101" pitchFamily="2" charset="-122"/>
                  </a:rPr>
                  <a:t>3. </a:t>
                </a:r>
                <a:r>
                  <a:rPr lang="zh-CN" altLang="zh-CN" sz="1600" dirty="0" smtClean="0">
                    <a:latin typeface="华文楷体" panose="02010600040101010101" pitchFamily="2" charset="-122"/>
                    <a:ea typeface="华文楷体" panose="02010600040101010101" pitchFamily="2" charset="-122"/>
                  </a:rPr>
                  <a:t>控制信号</a:t>
                </a:r>
                <a:r>
                  <a:rPr lang="zh-CN" altLang="zh-CN" sz="1600" dirty="0">
                    <a:latin typeface="华文楷体" panose="02010600040101010101" pitchFamily="2" charset="-122"/>
                    <a:ea typeface="华文楷体" panose="02010600040101010101" pitchFamily="2" charset="-122"/>
                  </a:rPr>
                  <a:t>引脚</a:t>
                </a:r>
                <a:r>
                  <a:rPr lang="en-US" altLang="zh-CN" sz="1600" dirty="0">
                    <a:latin typeface="华文楷体" panose="02010600040101010101" pitchFamily="2" charset="-122"/>
                    <a:ea typeface="华文楷体" panose="02010600040101010101" pitchFamily="2" charset="-122"/>
                  </a:rPr>
                  <a:t>RST</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ALE/</a:t>
                </a:r>
                <a14:m>
                  <m:oMath xmlns:m="http://schemas.openxmlformats.org/officeDocument/2006/math">
                    <m:acc>
                      <m:accPr>
                        <m:chr m:val="̅"/>
                        <m:ctrlPr>
                          <a:rPr lang="zh-CN" altLang="zh-CN" sz="1600" i="1">
                            <a:latin typeface="Cambria Math"/>
                          </a:rPr>
                        </m:ctrlPr>
                      </m:accPr>
                      <m:e>
                        <m:r>
                          <a:rPr lang="en-US" altLang="zh-CN" sz="1600" b="0" i="1">
                            <a:latin typeface="Cambria Math"/>
                          </a:rPr>
                          <m:t>𝑃𝑅𝑂𝐺</m:t>
                        </m:r>
                      </m:e>
                    </m:acc>
                  </m:oMath>
                </a14:m>
                <a:r>
                  <a:rPr lang="zh-CN" altLang="zh-CN" sz="1600" dirty="0">
                    <a:latin typeface="华文楷体" panose="02010600040101010101" pitchFamily="2" charset="-122"/>
                    <a:ea typeface="华文楷体" panose="02010600040101010101" pitchFamily="2" charset="-122"/>
                  </a:rPr>
                  <a:t>、</a:t>
                </a:r>
                <a14:m>
                  <m:oMath xmlns:m="http://schemas.openxmlformats.org/officeDocument/2006/math">
                    <m:acc>
                      <m:accPr>
                        <m:chr m:val="̅"/>
                        <m:ctrlPr>
                          <a:rPr lang="zh-CN" altLang="zh-CN" sz="1600" i="1">
                            <a:latin typeface="Cambria Math"/>
                          </a:rPr>
                        </m:ctrlPr>
                      </m:accPr>
                      <m:e>
                        <m:r>
                          <a:rPr lang="en-US" altLang="zh-CN" sz="1600" b="0" i="1">
                            <a:latin typeface="Cambria Math"/>
                          </a:rPr>
                          <m:t>𝑃𝑆𝐸𝑁</m:t>
                        </m:r>
                      </m:e>
                    </m:acc>
                  </m:oMath>
                </a14:m>
                <a:r>
                  <a:rPr lang="zh-CN" altLang="zh-CN" sz="1600" dirty="0">
                    <a:latin typeface="华文楷体" panose="02010600040101010101" pitchFamily="2" charset="-122"/>
                    <a:ea typeface="华文楷体" panose="02010600040101010101" pitchFamily="2" charset="-122"/>
                  </a:rPr>
                  <a:t>和</a:t>
                </a:r>
                <a14:m>
                  <m:oMath xmlns:m="http://schemas.openxmlformats.org/officeDocument/2006/math">
                    <m:acc>
                      <m:accPr>
                        <m:chr m:val="̅"/>
                        <m:ctrlPr>
                          <a:rPr lang="zh-CN" altLang="zh-CN" sz="1600" i="1">
                            <a:latin typeface="Cambria Math"/>
                          </a:rPr>
                        </m:ctrlPr>
                      </m:accPr>
                      <m:e>
                        <m:r>
                          <a:rPr lang="en-US" altLang="zh-CN" sz="1600" b="0" i="1">
                            <a:latin typeface="Cambria Math"/>
                          </a:rPr>
                          <m:t>𝐸𝐴</m:t>
                        </m:r>
                      </m:e>
                    </m:acc>
                  </m:oMath>
                </a14:m>
                <a:r>
                  <a:rPr lang="en-US" altLang="zh-CN" sz="1600" dirty="0">
                    <a:latin typeface="华文楷体" panose="02010600040101010101" pitchFamily="2" charset="-122"/>
                    <a:ea typeface="华文楷体" panose="02010600040101010101" pitchFamily="2" charset="-122"/>
                  </a:rPr>
                  <a:t>/VPP</a:t>
                </a:r>
                <a:endParaRPr lang="zh-CN" altLang="en-US" sz="1600" dirty="0">
                  <a:latin typeface="华文楷体" panose="02010600040101010101" pitchFamily="2" charset="-122"/>
                  <a:ea typeface="华文楷体" panose="02010600040101010101" pitchFamily="2" charset="-122"/>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139952" y="2076105"/>
                <a:ext cx="4536504" cy="585353"/>
              </a:xfrm>
              <a:prstGeom prst="rect">
                <a:avLst/>
              </a:prstGeom>
              <a:blipFill rotWithShape="1">
                <a:blip r:embed="rId6"/>
                <a:stretch>
                  <a:fillRect l="-672" t="-2083" b="-13542"/>
                </a:stretch>
              </a:blipFill>
            </p:spPr>
            <p:txBody>
              <a:bodyPr/>
              <a:lstStyle/>
              <a:p>
                <a:r>
                  <a:rPr lang="zh-CN" altLang="en-US">
                    <a:noFill/>
                  </a:rPr>
                  <a:t> </a:t>
                </a:r>
              </a:p>
            </p:txBody>
          </p:sp>
        </mc:Fallback>
      </mc:AlternateContent>
      <p:sp>
        <p:nvSpPr>
          <p:cNvPr id="14" name="椭圆 13"/>
          <p:cNvSpPr/>
          <p:nvPr/>
        </p:nvSpPr>
        <p:spPr>
          <a:xfrm>
            <a:off x="3491880" y="2679762"/>
            <a:ext cx="576064" cy="68407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 name="椭圆 14"/>
          <p:cNvSpPr/>
          <p:nvPr/>
        </p:nvSpPr>
        <p:spPr>
          <a:xfrm>
            <a:off x="1547664" y="2571750"/>
            <a:ext cx="360040"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TextBox 15"/>
              <p:cNvSpPr txBox="1"/>
              <p:nvPr/>
            </p:nvSpPr>
            <p:spPr>
              <a:xfrm>
                <a:off x="4572000" y="2618497"/>
                <a:ext cx="4113584" cy="1078950"/>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华文楷体" panose="02010600040101010101" pitchFamily="2" charset="-122"/>
                    <a:ea typeface="华文楷体" panose="02010600040101010101" pitchFamily="2" charset="-122"/>
                  </a:rPr>
                  <a:t>RST:</a:t>
                </a:r>
                <a:r>
                  <a:rPr lang="zh-CN" altLang="zh-CN" sz="1600" dirty="0">
                    <a:latin typeface="华文楷体" panose="02010600040101010101" pitchFamily="2" charset="-122"/>
                    <a:ea typeface="华文楷体" panose="02010600040101010101" pitchFamily="2" charset="-122"/>
                  </a:rPr>
                  <a:t>复位信号输入端，高电平</a:t>
                </a:r>
                <a:r>
                  <a:rPr lang="zh-CN" altLang="zh-CN" sz="1600" dirty="0" smtClean="0">
                    <a:latin typeface="华文楷体" panose="02010600040101010101" pitchFamily="2" charset="-122"/>
                    <a:ea typeface="华文楷体" panose="02010600040101010101" pitchFamily="2" charset="-122"/>
                  </a:rPr>
                  <a:t>有效</a:t>
                </a:r>
                <a:endParaRPr lang="en-US" altLang="zh-CN" sz="1600"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sz="1600" dirty="0">
                    <a:latin typeface="华文楷体" panose="02010600040101010101" pitchFamily="2" charset="-122"/>
                    <a:ea typeface="华文楷体" panose="02010600040101010101" pitchFamily="2" charset="-122"/>
                  </a:rPr>
                  <a:t>ALE/</a:t>
                </a:r>
                <a14:m>
                  <m:oMath xmlns:m="http://schemas.openxmlformats.org/officeDocument/2006/math">
                    <m:acc>
                      <m:accPr>
                        <m:chr m:val="̅"/>
                        <m:ctrlPr>
                          <a:rPr lang="zh-CN" altLang="zh-CN" sz="1600" i="1">
                            <a:latin typeface="Cambria Math"/>
                            <a:ea typeface="华文楷体" panose="02010600040101010101" pitchFamily="2" charset="-122"/>
                          </a:rPr>
                        </m:ctrlPr>
                      </m:accPr>
                      <m:e>
                        <m:r>
                          <m:rPr>
                            <m:sty m:val="p"/>
                          </m:rPr>
                          <a:rPr lang="en-US" altLang="zh-CN" sz="1600">
                            <a:latin typeface="Cambria Math"/>
                            <a:ea typeface="华文楷体" panose="02010600040101010101" pitchFamily="2" charset="-122"/>
                          </a:rPr>
                          <m:t>PROG</m:t>
                        </m:r>
                      </m:e>
                    </m:acc>
                  </m:oMath>
                </a14:m>
                <a:r>
                  <a:rPr lang="zh-CN" altLang="zh-CN" sz="1600" dirty="0">
                    <a:latin typeface="华文楷体" panose="02010600040101010101" pitchFamily="2" charset="-122"/>
                    <a:ea typeface="华文楷体" panose="02010600040101010101" pitchFamily="2" charset="-122"/>
                  </a:rPr>
                  <a:t>：地址锁存允许信号</a:t>
                </a:r>
                <a:r>
                  <a:rPr lang="zh-CN" altLang="zh-CN" sz="1600" dirty="0" smtClean="0">
                    <a:latin typeface="华文楷体" panose="02010600040101010101" pitchFamily="2" charset="-122"/>
                    <a:ea typeface="华文楷体" panose="02010600040101010101" pitchFamily="2" charset="-122"/>
                  </a:rPr>
                  <a:t>输出</a:t>
                </a:r>
                <a:endParaRPr lang="en-US" altLang="zh-CN" sz="1600"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14:m>
                  <m:oMath xmlns:m="http://schemas.openxmlformats.org/officeDocument/2006/math">
                    <m:acc>
                      <m:accPr>
                        <m:chr m:val="̅"/>
                        <m:ctrlPr>
                          <a:rPr lang="zh-CN" altLang="zh-CN" sz="1600" i="1">
                            <a:latin typeface="Cambria Math"/>
                            <a:ea typeface="华文楷体" panose="02010600040101010101" pitchFamily="2" charset="-122"/>
                          </a:rPr>
                        </m:ctrlPr>
                      </m:accPr>
                      <m:e>
                        <m:r>
                          <m:rPr>
                            <m:sty m:val="p"/>
                          </m:rPr>
                          <a:rPr lang="en-US" altLang="zh-CN" sz="1600">
                            <a:latin typeface="Cambria Math"/>
                            <a:ea typeface="华文楷体" panose="02010600040101010101" pitchFamily="2" charset="-122"/>
                          </a:rPr>
                          <m:t>PSEN</m:t>
                        </m:r>
                      </m:e>
                    </m:acc>
                  </m:oMath>
                </a14:m>
                <a:r>
                  <a:rPr lang="zh-CN" altLang="zh-CN" sz="1600" dirty="0">
                    <a:latin typeface="华文楷体" panose="02010600040101010101" pitchFamily="2" charset="-122"/>
                    <a:ea typeface="华文楷体" panose="02010600040101010101" pitchFamily="2" charset="-122"/>
                  </a:rPr>
                  <a:t>：外部程序存储器读选通信号</a:t>
                </a:r>
                <a:r>
                  <a:rPr lang="zh-CN" altLang="zh-CN" sz="1600" dirty="0" smtClean="0">
                    <a:latin typeface="华文楷体" panose="02010600040101010101" pitchFamily="2" charset="-122"/>
                    <a:ea typeface="华文楷体" panose="02010600040101010101" pitchFamily="2" charset="-122"/>
                  </a:rPr>
                  <a:t>输出</a:t>
                </a:r>
                <a:endParaRPr lang="en-US" altLang="zh-CN" sz="1600"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14:m>
                  <m:oMath xmlns:m="http://schemas.openxmlformats.org/officeDocument/2006/math">
                    <m:acc>
                      <m:accPr>
                        <m:chr m:val="̅"/>
                        <m:ctrlPr>
                          <a:rPr lang="zh-CN" altLang="zh-CN" sz="1600" i="1">
                            <a:latin typeface="Cambria Math"/>
                          </a:rPr>
                        </m:ctrlPr>
                      </m:accPr>
                      <m:e>
                        <m:r>
                          <a:rPr lang="en-US" altLang="zh-CN" sz="1600" i="1">
                            <a:latin typeface="Cambria Math"/>
                          </a:rPr>
                          <m:t>𝐸𝐴</m:t>
                        </m:r>
                      </m:e>
                    </m:acc>
                  </m:oMath>
                </a14:m>
                <a:r>
                  <a:rPr lang="zh-CN" altLang="en-US" sz="1600" dirty="0" smtClean="0">
                    <a:latin typeface="华文楷体" panose="02010600040101010101" pitchFamily="2" charset="-122"/>
                    <a:ea typeface="华文楷体" panose="02010600040101010101" pitchFamily="2" charset="-122"/>
                  </a:rPr>
                  <a:t>：内部及外部</a:t>
                </a:r>
                <a:r>
                  <a:rPr lang="en-US" altLang="zh-CN" sz="1600" dirty="0" smtClean="0">
                    <a:latin typeface="华文楷体" panose="02010600040101010101" pitchFamily="2" charset="-122"/>
                    <a:ea typeface="华文楷体" panose="02010600040101010101" pitchFamily="2" charset="-122"/>
                  </a:rPr>
                  <a:t>ROM</a:t>
                </a:r>
                <a:r>
                  <a:rPr lang="zh-CN" altLang="en-US" sz="1600" dirty="0" smtClean="0">
                    <a:latin typeface="华文楷体" panose="02010600040101010101" pitchFamily="2" charset="-122"/>
                    <a:ea typeface="华文楷体" panose="02010600040101010101" pitchFamily="2" charset="-122"/>
                  </a:rPr>
                  <a:t>选择端</a:t>
                </a:r>
                <a:endParaRPr lang="zh-CN" altLang="en-US" sz="1600" dirty="0">
                  <a:latin typeface="华文楷体" panose="02010600040101010101" pitchFamily="2" charset="-122"/>
                  <a:ea typeface="华文楷体" panose="02010600040101010101" pitchFamily="2" charset="-122"/>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572000" y="2618497"/>
                <a:ext cx="4113584" cy="1078950"/>
              </a:xfrm>
              <a:prstGeom prst="rect">
                <a:avLst/>
              </a:prstGeom>
              <a:blipFill rotWithShape="1">
                <a:blip r:embed="rId7"/>
                <a:stretch>
                  <a:fillRect l="-444" t="-1130" b="-6780"/>
                </a:stretch>
              </a:blipFill>
            </p:spPr>
            <p:txBody>
              <a:bodyPr/>
              <a:lstStyle/>
              <a:p>
                <a:r>
                  <a:rPr lang="zh-CN" altLang="en-US">
                    <a:noFill/>
                  </a:rPr>
                  <a:t> </a:t>
                </a:r>
              </a:p>
            </p:txBody>
          </p:sp>
        </mc:Fallback>
      </mc:AlternateContent>
      <p:sp>
        <p:nvSpPr>
          <p:cNvPr id="17" name="TextBox 16"/>
          <p:cNvSpPr txBox="1"/>
          <p:nvPr/>
        </p:nvSpPr>
        <p:spPr>
          <a:xfrm>
            <a:off x="4211960" y="3707753"/>
            <a:ext cx="4680520" cy="338554"/>
          </a:xfrm>
          <a:prstGeom prst="rect">
            <a:avLst/>
          </a:prstGeom>
          <a:noFill/>
        </p:spPr>
        <p:txBody>
          <a:bodyPr wrap="square" rtlCol="0">
            <a:spAutoFit/>
          </a:bodyPr>
          <a:lstStyle/>
          <a:p>
            <a:r>
              <a:rPr lang="en-US" altLang="zh-CN" sz="1600" dirty="0" smtClean="0">
                <a:latin typeface="华文楷体" panose="02010600040101010101" pitchFamily="2" charset="-122"/>
                <a:ea typeface="华文楷体" panose="02010600040101010101" pitchFamily="2" charset="-122"/>
              </a:rPr>
              <a:t>4. </a:t>
            </a:r>
            <a:r>
              <a:rPr lang="en-US" altLang="zh-CN" sz="1600" dirty="0">
                <a:latin typeface="华文楷体" panose="02010600040101010101" pitchFamily="2" charset="-122"/>
                <a:ea typeface="华文楷体" panose="02010600040101010101" pitchFamily="2" charset="-122"/>
              </a:rPr>
              <a:t>P0</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P1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P2</a:t>
            </a:r>
            <a:r>
              <a:rPr lang="zh-CN" altLang="zh-CN" sz="1600" dirty="0">
                <a:latin typeface="华文楷体" panose="02010600040101010101" pitchFamily="2" charset="-122"/>
                <a:ea typeface="华文楷体" panose="02010600040101010101" pitchFamily="2" charset="-122"/>
              </a:rPr>
              <a:t>和</a:t>
            </a:r>
            <a:r>
              <a:rPr lang="en-US" altLang="zh-CN" sz="1600" dirty="0">
                <a:latin typeface="华文楷体" panose="02010600040101010101" pitchFamily="2" charset="-122"/>
                <a:ea typeface="华文楷体" panose="02010600040101010101" pitchFamily="2" charset="-122"/>
              </a:rPr>
              <a:t>P3</a:t>
            </a:r>
            <a:r>
              <a:rPr lang="zh-CN" altLang="zh-CN" sz="1600" dirty="0">
                <a:latin typeface="华文楷体" panose="02010600040101010101" pitchFamily="2" charset="-122"/>
                <a:ea typeface="华文楷体" panose="02010600040101010101" pitchFamily="2" charset="-122"/>
              </a:rPr>
              <a:t>共</a:t>
            </a:r>
            <a:r>
              <a:rPr lang="en-US" altLang="zh-CN" sz="1600" dirty="0">
                <a:latin typeface="华文楷体" panose="02010600040101010101" pitchFamily="2" charset="-122"/>
                <a:ea typeface="华文楷体" panose="02010600040101010101" pitchFamily="2" charset="-122"/>
              </a:rPr>
              <a:t>4</a:t>
            </a:r>
            <a:r>
              <a:rPr lang="zh-CN" altLang="zh-CN" sz="1600" dirty="0">
                <a:latin typeface="华文楷体" panose="02010600040101010101" pitchFamily="2" charset="-122"/>
                <a:ea typeface="华文楷体" panose="02010600040101010101" pitchFamily="2" charset="-122"/>
              </a:rPr>
              <a:t>个</a:t>
            </a:r>
            <a:r>
              <a:rPr lang="en-US" altLang="zh-CN" sz="1600" dirty="0">
                <a:latin typeface="华文楷体" panose="02010600040101010101" pitchFamily="2" charset="-122"/>
                <a:ea typeface="华文楷体" panose="02010600040101010101" pitchFamily="2" charset="-122"/>
              </a:rPr>
              <a:t>8</a:t>
            </a:r>
            <a:r>
              <a:rPr lang="zh-CN" altLang="zh-CN" sz="1600" dirty="0">
                <a:latin typeface="华文楷体" panose="02010600040101010101" pitchFamily="2" charset="-122"/>
                <a:ea typeface="华文楷体" panose="02010600040101010101" pitchFamily="2" charset="-122"/>
              </a:rPr>
              <a:t>位的</a:t>
            </a:r>
            <a:r>
              <a:rPr lang="zh-CN" altLang="zh-CN" sz="1600" dirty="0" smtClean="0">
                <a:latin typeface="华文楷体" panose="02010600040101010101" pitchFamily="2" charset="-122"/>
                <a:ea typeface="华文楷体" panose="02010600040101010101" pitchFamily="2" charset="-122"/>
              </a:rPr>
              <a:t>并行端口</a:t>
            </a:r>
            <a:r>
              <a:rPr lang="zh-CN" altLang="en-US" sz="1600" dirty="0" smtClean="0">
                <a:latin typeface="华文楷体" panose="02010600040101010101" pitchFamily="2" charset="-122"/>
                <a:ea typeface="华文楷体" panose="02010600040101010101" pitchFamily="2" charset="-122"/>
              </a:rPr>
              <a:t>共</a:t>
            </a:r>
            <a:r>
              <a:rPr lang="en-US" altLang="zh-CN" sz="1600" dirty="0" smtClean="0">
                <a:latin typeface="华文楷体" panose="02010600040101010101" pitchFamily="2" charset="-122"/>
                <a:ea typeface="华文楷体" panose="02010600040101010101" pitchFamily="2" charset="-122"/>
              </a:rPr>
              <a:t>32</a:t>
            </a:r>
            <a:r>
              <a:rPr lang="zh-CN" altLang="en-US" sz="1600" dirty="0" smtClean="0">
                <a:latin typeface="华文楷体" panose="02010600040101010101" pitchFamily="2" charset="-122"/>
                <a:ea typeface="华文楷体" panose="02010600040101010101" pitchFamily="2" charset="-122"/>
              </a:rPr>
              <a:t>个管脚</a:t>
            </a:r>
            <a:endParaRPr lang="zh-CN" altLang="en-US" sz="1600" dirty="0">
              <a:latin typeface="华文楷体" panose="02010600040101010101" pitchFamily="2" charset="-122"/>
              <a:ea typeface="华文楷体" panose="02010600040101010101" pitchFamily="2" charset="-122"/>
            </a:endParaRPr>
          </a:p>
        </p:txBody>
      </p:sp>
      <p:sp>
        <p:nvSpPr>
          <p:cNvPr id="18" name="椭圆 17"/>
          <p:cNvSpPr/>
          <p:nvPr/>
        </p:nvSpPr>
        <p:spPr>
          <a:xfrm>
            <a:off x="3455876" y="1392152"/>
            <a:ext cx="576064" cy="146763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9" name="椭圆 18"/>
          <p:cNvSpPr/>
          <p:nvPr/>
        </p:nvSpPr>
        <p:spPr>
          <a:xfrm>
            <a:off x="1439652" y="1214362"/>
            <a:ext cx="576064" cy="140413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0" name="椭圆 19"/>
          <p:cNvSpPr/>
          <p:nvPr/>
        </p:nvSpPr>
        <p:spPr>
          <a:xfrm>
            <a:off x="3455876" y="3291830"/>
            <a:ext cx="576064" cy="136815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椭圆 20"/>
          <p:cNvSpPr/>
          <p:nvPr/>
        </p:nvSpPr>
        <p:spPr>
          <a:xfrm>
            <a:off x="1439652" y="2787774"/>
            <a:ext cx="576064" cy="136815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2" name="TextBox 21"/>
          <p:cNvSpPr txBox="1"/>
          <p:nvPr/>
        </p:nvSpPr>
        <p:spPr>
          <a:xfrm>
            <a:off x="4634880" y="4155926"/>
            <a:ext cx="4113584"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smtClean="0">
                <a:latin typeface="华文楷体" panose="02010600040101010101" pitchFamily="2" charset="-122"/>
                <a:ea typeface="华文楷体" panose="02010600040101010101" pitchFamily="2" charset="-122"/>
              </a:rPr>
              <a:t>P3</a:t>
            </a:r>
            <a:r>
              <a:rPr lang="zh-CN" altLang="en-US" sz="1600" dirty="0" smtClean="0">
                <a:latin typeface="华文楷体" panose="02010600040101010101" pitchFamily="2" charset="-122"/>
                <a:ea typeface="华文楷体" panose="02010600040101010101" pitchFamily="2" charset="-122"/>
              </a:rPr>
              <a:t>口有第二功能</a:t>
            </a:r>
            <a:endParaRPr lang="zh-CN" altLang="en-US" sz="1600" dirty="0">
              <a:latin typeface="华文楷体" panose="02010600040101010101" pitchFamily="2" charset="-122"/>
              <a:ea typeface="华文楷体" panose="02010600040101010101" pitchFamily="2" charset="-122"/>
            </a:endParaRPr>
          </a:p>
        </p:txBody>
      </p:sp>
      <p:pic>
        <p:nvPicPr>
          <p:cNvPr id="1413" name="Picture 3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556" y="4068938"/>
            <a:ext cx="443030" cy="425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3" name="TextBox 22"/>
              <p:cNvSpPr txBox="1"/>
              <p:nvPr/>
            </p:nvSpPr>
            <p:spPr>
              <a:xfrm>
                <a:off x="4244677" y="3707753"/>
                <a:ext cx="4761656" cy="4620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zh-CN" sz="1200" i="1">
                              <a:latin typeface="Cambria Math"/>
                              <a:ea typeface="华文楷体" panose="02010600040101010101" pitchFamily="2" charset="-122"/>
                            </a:rPr>
                          </m:ctrlPr>
                        </m:accPr>
                        <m:e>
                          <m:r>
                            <a:rPr lang="en-US" altLang="zh-CN" sz="1200">
                              <a:latin typeface="Cambria Math"/>
                              <a:ea typeface="华文楷体" panose="02010600040101010101" pitchFamily="2" charset="-122"/>
                            </a:rPr>
                            <m:t>𝐸𝐴</m:t>
                          </m:r>
                        </m:e>
                      </m:acc>
                      <m:r>
                        <a:rPr lang="en-US" altLang="zh-CN" sz="1200">
                          <a:latin typeface="Cambria Math"/>
                          <a:ea typeface="华文楷体" panose="02010600040101010101" pitchFamily="2" charset="-122"/>
                        </a:rPr>
                        <m:t>=1:</m:t>
                      </m:r>
                      <m:r>
                        <a:rPr lang="zh-CN" altLang="en-US" sz="1200">
                          <a:latin typeface="Cambria Math"/>
                          <a:ea typeface="华文楷体" panose="02010600040101010101" pitchFamily="2" charset="-122"/>
                        </a:rPr>
                        <m:t>先读取内部</m:t>
                      </m:r>
                      <m:r>
                        <a:rPr lang="en-US" altLang="zh-CN" sz="1200">
                          <a:latin typeface="Cambria Math"/>
                          <a:ea typeface="华文楷体" panose="02010600040101010101" pitchFamily="2" charset="-122"/>
                        </a:rPr>
                        <m:t>𝑅𝑂𝑀</m:t>
                      </m:r>
                      <m:r>
                        <a:rPr lang="zh-CN" altLang="en-US" sz="1200">
                          <a:latin typeface="Cambria Math"/>
                          <a:ea typeface="华文楷体" panose="02010600040101010101" pitchFamily="2" charset="-122"/>
                        </a:rPr>
                        <m:t>存储的程序，再读取外部</m:t>
                      </m:r>
                      <m:r>
                        <a:rPr lang="en-US" altLang="zh-CN" sz="1200">
                          <a:latin typeface="Cambria Math"/>
                          <a:ea typeface="华文楷体" panose="02010600040101010101" pitchFamily="2" charset="-122"/>
                        </a:rPr>
                        <m:t>𝑅𝑂𝑀</m:t>
                      </m:r>
                      <m:r>
                        <a:rPr lang="zh-CN" altLang="en-US" sz="1200">
                          <a:latin typeface="Cambria Math"/>
                          <a:ea typeface="华文楷体" panose="02010600040101010101" pitchFamily="2" charset="-122"/>
                        </a:rPr>
                        <m:t>存储的程序；</m:t>
                      </m:r>
                    </m:oMath>
                  </m:oMathPara>
                </a14:m>
                <a:endParaRPr lang="en-US" altLang="zh-CN" sz="1200" dirty="0">
                  <a:latin typeface="华文楷体" panose="02010600040101010101" pitchFamily="2" charset="-122"/>
                  <a:ea typeface="华文楷体" panose="02010600040101010101" pitchFamily="2" charset="-122"/>
                </a:endParaRPr>
              </a:p>
              <a:p>
                <a14:m>
                  <m:oMath xmlns:m="http://schemas.openxmlformats.org/officeDocument/2006/math">
                    <m:acc>
                      <m:accPr>
                        <m:chr m:val="̅"/>
                        <m:ctrlPr>
                          <a:rPr lang="zh-CN" altLang="zh-CN" sz="1200" i="1">
                            <a:latin typeface="Cambria Math"/>
                          </a:rPr>
                        </m:ctrlPr>
                      </m:accPr>
                      <m:e>
                        <m:r>
                          <a:rPr lang="en-US" altLang="zh-CN" sz="1200" i="1">
                            <a:latin typeface="Cambria Math"/>
                          </a:rPr>
                          <m:t>𝐸𝐴</m:t>
                        </m:r>
                      </m:e>
                    </m:acc>
                    <m:r>
                      <a:rPr lang="en-US" altLang="zh-CN" sz="1200" i="1">
                        <a:latin typeface="Cambria Math"/>
                      </a:rPr>
                      <m:t>=</m:t>
                    </m:r>
                    <m:r>
                      <a:rPr lang="en-US" altLang="zh-CN" sz="1200" b="0" i="1" smtClean="0">
                        <a:latin typeface="Cambria Math"/>
                      </a:rPr>
                      <m:t>0</m:t>
                    </m:r>
                    <m:r>
                      <a:rPr lang="en-US" altLang="zh-CN" sz="1200" i="1">
                        <a:latin typeface="Cambria Math"/>
                      </a:rPr>
                      <m:t>:</m:t>
                    </m:r>
                  </m:oMath>
                </a14:m>
                <a:r>
                  <a:rPr lang="zh-CN" altLang="en-US" sz="1200" dirty="0" smtClean="0">
                    <a:latin typeface="华文楷体" panose="02010600040101010101" pitchFamily="2" charset="-122"/>
                    <a:ea typeface="华文楷体" panose="02010600040101010101" pitchFamily="2" charset="-122"/>
                  </a:rPr>
                  <a:t> 仅读取外部</a:t>
                </a:r>
                <a:r>
                  <a:rPr lang="en-US" altLang="zh-CN" sz="1200" dirty="0" smtClean="0">
                    <a:latin typeface="华文楷体" panose="02010600040101010101" pitchFamily="2" charset="-122"/>
                    <a:ea typeface="华文楷体" panose="02010600040101010101" pitchFamily="2" charset="-122"/>
                  </a:rPr>
                  <a:t>ROM</a:t>
                </a:r>
                <a:r>
                  <a:rPr lang="zh-CN" altLang="en-US" sz="1200" dirty="0" smtClean="0">
                    <a:latin typeface="华文楷体" panose="02010600040101010101" pitchFamily="2" charset="-122"/>
                    <a:ea typeface="华文楷体" panose="02010600040101010101" pitchFamily="2" charset="-122"/>
                  </a:rPr>
                  <a:t>存储的程序</a:t>
                </a:r>
                <a:endParaRPr lang="zh-CN" altLang="en-US" sz="1200" dirty="0">
                  <a:latin typeface="华文楷体" panose="02010600040101010101" pitchFamily="2" charset="-122"/>
                  <a:ea typeface="华文楷体" panose="02010600040101010101" pitchFamily="2" charset="-122"/>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244677" y="3707753"/>
                <a:ext cx="4761656" cy="462050"/>
              </a:xfrm>
              <a:prstGeom prst="rect">
                <a:avLst/>
              </a:prstGeom>
              <a:blipFill rotWithShape="1">
                <a:blip r:embed="rId9"/>
                <a:stretch>
                  <a:fillRect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092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0" presetClass="exit" presetSubtype="0" fill="hold" nodeType="withEffect">
                                  <p:stCondLst>
                                    <p:cond delay="0"/>
                                  </p:stCondLst>
                                  <p:childTnLst>
                                    <p:animEffect transition="out" filter="fade">
                                      <p:cBhvr>
                                        <p:cTn id="30" dur="500"/>
                                        <p:tgtEl>
                                          <p:spTgt spid="1413"/>
                                        </p:tgtEl>
                                      </p:cBhvr>
                                    </p:animEffect>
                                    <p:set>
                                      <p:cBhvr>
                                        <p:cTn id="31" dur="1" fill="hold">
                                          <p:stCondLst>
                                            <p:cond delay="499"/>
                                          </p:stCondLst>
                                        </p:cTn>
                                        <p:tgtEl>
                                          <p:spTgt spid="14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0" presetClass="exit" presetSubtype="0" fill="hold" grpId="1"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3"/>
                                        </p:tgtEl>
                                      </p:cBhvr>
                                    </p:animEffect>
                                    <p:set>
                                      <p:cBhvr>
                                        <p:cTn id="68" dur="1" fill="hold">
                                          <p:stCondLst>
                                            <p:cond delay="499"/>
                                          </p:stCondLst>
                                        </p:cTn>
                                        <p:tgtEl>
                                          <p:spTgt spid="23"/>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5"/>
                                        </p:tgtEl>
                                      </p:cBhvr>
                                    </p:animEffect>
                                    <p:set>
                                      <p:cBhvr>
                                        <p:cTn id="71" dur="1" fill="hold">
                                          <p:stCondLst>
                                            <p:cond delay="499"/>
                                          </p:stCondLst>
                                        </p:cTn>
                                        <p:tgtEl>
                                          <p:spTgt spid="1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p:bldP spid="11" grpId="0"/>
      <p:bldP spid="12" grpId="0" animBg="1"/>
      <p:bldP spid="12" grpId="1" animBg="1"/>
      <p:bldP spid="13" grpId="0"/>
      <p:bldP spid="14" grpId="0" animBg="1"/>
      <p:bldP spid="14" grpId="1" animBg="1"/>
      <p:bldP spid="15" grpId="0" animBg="1"/>
      <p:bldP spid="15" grpId="1" animBg="1"/>
      <p:bldP spid="17" grpId="0"/>
      <p:bldP spid="18" grpId="0" animBg="1"/>
      <p:bldP spid="19" grpId="0" animBg="1"/>
      <p:bldP spid="20" grpId="0" animBg="1"/>
      <p:bldP spid="21" grpId="0" animBg="1"/>
      <p:bldP spid="23" grpId="0"/>
      <p:bldP spid="23"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2.5  MCS-51</a:t>
            </a:r>
            <a:r>
              <a:rPr lang="zh-CN" altLang="zh-CN" b="1" dirty="0"/>
              <a:t>单片机的</a:t>
            </a:r>
            <a:r>
              <a:rPr lang="en-US" altLang="zh-CN" b="1" dirty="0"/>
              <a:t>I/O</a:t>
            </a:r>
            <a:r>
              <a:rPr lang="zh-CN" altLang="zh-CN" b="1" dirty="0"/>
              <a:t>端口</a:t>
            </a:r>
            <a:r>
              <a:rPr lang="en-US" altLang="zh-CN" b="1" dirty="0"/>
              <a:t>—</a:t>
            </a:r>
            <a:r>
              <a:rPr lang="en-US" altLang="zh-CN" sz="2700" b="1" dirty="0"/>
              <a:t>P2</a:t>
            </a:r>
            <a:r>
              <a:rPr lang="zh-CN" altLang="en-US" sz="2700" b="1" dirty="0"/>
              <a:t>口</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4" name="矩形 133"/>
          <p:cNvSpPr/>
          <p:nvPr/>
        </p:nvSpPr>
        <p:spPr>
          <a:xfrm>
            <a:off x="6186124" y="2299717"/>
            <a:ext cx="2624282" cy="36933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第二功能：地址线</a:t>
            </a:r>
            <a:endParaRPr lang="en-US" altLang="zh-CN" dirty="0">
              <a:latin typeface="华文楷体" panose="02010600040101010101" pitchFamily="2" charset="-122"/>
              <a:ea typeface="华文楷体" panose="02010600040101010101" pitchFamily="2" charset="-122"/>
            </a:endParaRPr>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 name="画布 33695"/>
          <p:cNvGrpSpPr>
            <a:grpSpLocks/>
          </p:cNvGrpSpPr>
          <p:nvPr/>
        </p:nvGrpSpPr>
        <p:grpSpPr bwMode="auto">
          <a:xfrm>
            <a:off x="909274" y="1454467"/>
            <a:ext cx="5276850" cy="2524125"/>
            <a:chOff x="0" y="0"/>
            <a:chExt cx="52768" cy="25241"/>
          </a:xfrm>
        </p:grpSpPr>
        <p:sp>
          <p:nvSpPr>
            <p:cNvPr id="13" name="AutoShape 79"/>
            <p:cNvSpPr>
              <a:spLocks noChangeAspect="1" noChangeArrowheads="1"/>
            </p:cNvSpPr>
            <p:nvPr/>
          </p:nvSpPr>
          <p:spPr bwMode="auto">
            <a:xfrm>
              <a:off x="0" y="0"/>
              <a:ext cx="52768" cy="25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5" name="Rectangle 799"/>
            <p:cNvSpPr>
              <a:spLocks noChangeArrowheads="1"/>
            </p:cNvSpPr>
            <p:nvPr/>
          </p:nvSpPr>
          <p:spPr bwMode="auto">
            <a:xfrm>
              <a:off x="39846" y="11144"/>
              <a:ext cx="3766" cy="25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T1</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Oval 800"/>
            <p:cNvSpPr>
              <a:spLocks noChangeArrowheads="1"/>
            </p:cNvSpPr>
            <p:nvPr/>
          </p:nvSpPr>
          <p:spPr bwMode="auto">
            <a:xfrm>
              <a:off x="39484" y="9182"/>
              <a:ext cx="635" cy="53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nvGrpSpPr>
            <p:cNvPr id="17" name="Group 801"/>
            <p:cNvGrpSpPr>
              <a:grpSpLocks/>
            </p:cNvGrpSpPr>
            <p:nvPr/>
          </p:nvGrpSpPr>
          <p:grpSpPr bwMode="auto">
            <a:xfrm>
              <a:off x="0" y="7962"/>
              <a:ext cx="19265" cy="8821"/>
              <a:chOff x="1800" y="3191"/>
              <a:chExt cx="3034" cy="1389"/>
            </a:xfrm>
          </p:grpSpPr>
          <p:sp>
            <p:nvSpPr>
              <p:cNvPr id="107" name="Oval 802"/>
              <p:cNvSpPr>
                <a:spLocks noChangeArrowheads="1"/>
              </p:cNvSpPr>
              <p:nvPr/>
            </p:nvSpPr>
            <p:spPr bwMode="auto">
              <a:xfrm>
                <a:off x="4752" y="4292"/>
                <a:ext cx="82"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08" name="Rectangle 803"/>
              <p:cNvSpPr>
                <a:spLocks noChangeArrowheads="1"/>
              </p:cNvSpPr>
              <p:nvPr/>
            </p:nvSpPr>
            <p:spPr bwMode="auto">
              <a:xfrm>
                <a:off x="1800" y="3881"/>
                <a:ext cx="1182"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写锁存器</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09" name="Group 804"/>
              <p:cNvGrpSpPr>
                <a:grpSpLocks/>
              </p:cNvGrpSpPr>
              <p:nvPr/>
            </p:nvGrpSpPr>
            <p:grpSpPr bwMode="auto">
              <a:xfrm>
                <a:off x="2462" y="3431"/>
                <a:ext cx="2290" cy="1149"/>
                <a:chOff x="2454" y="3431"/>
                <a:chExt cx="2290" cy="1149"/>
              </a:xfrm>
            </p:grpSpPr>
            <p:grpSp>
              <p:nvGrpSpPr>
                <p:cNvPr id="111" name="Group 805"/>
                <p:cNvGrpSpPr>
                  <a:grpSpLocks/>
                </p:cNvGrpSpPr>
                <p:nvPr/>
              </p:nvGrpSpPr>
              <p:grpSpPr bwMode="auto">
                <a:xfrm>
                  <a:off x="3330" y="3431"/>
                  <a:ext cx="1414" cy="1149"/>
                  <a:chOff x="3056" y="2921"/>
                  <a:chExt cx="1940" cy="1149"/>
                </a:xfrm>
              </p:grpSpPr>
              <p:sp>
                <p:nvSpPr>
                  <p:cNvPr id="115" name="Rectangle 806"/>
                  <p:cNvSpPr>
                    <a:spLocks noChangeArrowheads="1"/>
                  </p:cNvSpPr>
                  <p:nvPr/>
                </p:nvSpPr>
                <p:spPr bwMode="auto">
                  <a:xfrm>
                    <a:off x="3062" y="2921"/>
                    <a:ext cx="1934" cy="11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D         Q</a:t>
                    </a:r>
                    <a:endParaRPr kumimoji="0" lang="en-US" altLang="zh-CN" sz="10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P2.x</a:t>
                    </a:r>
                    <a:r>
                      <a:rPr kumimoji="0" lang="zh-CN" altLang="en-US" sz="1050" b="0" i="0" u="none" strike="noStrike" cap="none" normalizeH="0" baseline="0">
                        <a:ln>
                          <a:noFill/>
                        </a:ln>
                        <a:solidFill>
                          <a:schemeClr val="tx1"/>
                        </a:solidFill>
                        <a:effectLst/>
                        <a:latin typeface="Calibri" pitchFamily="34" charset="0"/>
                        <a:ea typeface="宋体" pitchFamily="2" charset="-122"/>
                        <a:cs typeface="Times New Roman" pitchFamily="18" charset="0"/>
                      </a:rPr>
                      <a:t>锁存器</a:t>
                    </a:r>
                    <a:endParaRPr kumimoji="0" lang="zh-CN" altLang="en-US" sz="10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ea typeface="宋体" pitchFamily="2" charset="-122"/>
                        <a:cs typeface="Times New Roman" pitchFamily="18" charset="0"/>
                      </a:rPr>
                      <a:t>CLK       </a:t>
                    </a:r>
                    <a:r>
                      <a:rPr kumimoji="0" lang="en-US" altLang="zh-CN" sz="1050" b="0" i="0" u="none" strike="noStrike" cap="none" normalizeH="0" baseline="0">
                        <a:ln>
                          <a:noFill/>
                        </a:ln>
                        <a:solidFill>
                          <a:schemeClr val="tx1"/>
                        </a:solidFill>
                        <a:effectLst/>
                        <a:latin typeface="Cambria Math" pitchFamily="18" charset="0"/>
                        <a:ea typeface="宋体" pitchFamily="2" charset="-122"/>
                        <a:cs typeface="Times New Roman" pitchFamily="18" charset="0"/>
                      </a:rPr>
                      <a:t>Q</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16" name="AutoShape 807"/>
                  <p:cNvSpPr>
                    <a:spLocks noChangeArrowheads="1"/>
                  </p:cNvSpPr>
                  <p:nvPr/>
                </p:nvSpPr>
                <p:spPr bwMode="auto">
                  <a:xfrm rot="-5400000">
                    <a:off x="2979" y="3763"/>
                    <a:ext cx="236" cy="82"/>
                  </a:xfrm>
                  <a:prstGeom prst="flowChartMerg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grpSp>
            <p:sp>
              <p:nvSpPr>
                <p:cNvPr id="112" name="AutoShape 808"/>
                <p:cNvSpPr>
                  <a:spLocks noChangeShapeType="1"/>
                </p:cNvSpPr>
                <p:nvPr/>
              </p:nvSpPr>
              <p:spPr bwMode="auto">
                <a:xfrm flipH="1" flipV="1">
                  <a:off x="2454" y="4313"/>
                  <a:ext cx="87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3" name="AutoShape 809"/>
                <p:cNvSpPr>
                  <a:spLocks noChangeShapeType="1"/>
                </p:cNvSpPr>
                <p:nvPr/>
              </p:nvSpPr>
              <p:spPr bwMode="auto">
                <a:xfrm flipH="1" flipV="1">
                  <a:off x="2454" y="3659"/>
                  <a:ext cx="87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4" name="Oval 810"/>
                <p:cNvSpPr>
                  <a:spLocks noChangeArrowheads="1"/>
                </p:cNvSpPr>
                <p:nvPr/>
              </p:nvSpPr>
              <p:spPr bwMode="auto">
                <a:xfrm>
                  <a:off x="2946" y="3617"/>
                  <a:ext cx="100"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sp>
            <p:nvSpPr>
              <p:cNvPr id="110" name="Rectangle 811"/>
              <p:cNvSpPr>
                <a:spLocks noChangeArrowheads="1"/>
              </p:cNvSpPr>
              <p:nvPr/>
            </p:nvSpPr>
            <p:spPr bwMode="auto">
              <a:xfrm>
                <a:off x="1800" y="3191"/>
                <a:ext cx="1152"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内部总线</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grpSp>
          <p:nvGrpSpPr>
            <p:cNvPr id="18" name="Group 812"/>
            <p:cNvGrpSpPr>
              <a:grpSpLocks/>
            </p:cNvGrpSpPr>
            <p:nvPr/>
          </p:nvGrpSpPr>
          <p:grpSpPr bwMode="auto">
            <a:xfrm>
              <a:off x="7505" y="6286"/>
              <a:ext cx="9664" cy="17774"/>
              <a:chOff x="2982" y="2927"/>
              <a:chExt cx="1522" cy="2799"/>
            </a:xfrm>
          </p:grpSpPr>
          <p:sp>
            <p:nvSpPr>
              <p:cNvPr id="99" name="Rectangle 813"/>
              <p:cNvSpPr>
                <a:spLocks noChangeArrowheads="1"/>
              </p:cNvSpPr>
              <p:nvPr/>
            </p:nvSpPr>
            <p:spPr bwMode="auto">
              <a:xfrm>
                <a:off x="2982" y="5255"/>
                <a:ext cx="1012" cy="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读引脚</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01" name="Group 814"/>
              <p:cNvGrpSpPr>
                <a:grpSpLocks/>
              </p:cNvGrpSpPr>
              <p:nvPr/>
            </p:nvGrpSpPr>
            <p:grpSpPr bwMode="auto">
              <a:xfrm>
                <a:off x="3000" y="2927"/>
                <a:ext cx="1504" cy="2740"/>
                <a:chOff x="2992" y="2927"/>
                <a:chExt cx="1504" cy="2740"/>
              </a:xfrm>
            </p:grpSpPr>
            <p:sp>
              <p:nvSpPr>
                <p:cNvPr id="102" name="AutoShape 815"/>
                <p:cNvSpPr>
                  <a:spLocks noChangeArrowheads="1"/>
                </p:cNvSpPr>
                <p:nvPr/>
              </p:nvSpPr>
              <p:spPr bwMode="auto">
                <a:xfrm rot="-5400000">
                  <a:off x="3723" y="4735"/>
                  <a:ext cx="802" cy="744"/>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2</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3" name="AutoShape 816"/>
                <p:cNvSpPr>
                  <a:spLocks noChangeShapeType="1"/>
                </p:cNvSpPr>
                <p:nvPr/>
              </p:nvSpPr>
              <p:spPr bwMode="auto">
                <a:xfrm flipH="1">
                  <a:off x="4120" y="5307"/>
                  <a:ext cx="4" cy="3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4" name="AutoShape 817"/>
                <p:cNvSpPr>
                  <a:spLocks noChangeShapeType="1"/>
                </p:cNvSpPr>
                <p:nvPr/>
              </p:nvSpPr>
              <p:spPr bwMode="auto">
                <a:xfrm flipH="1">
                  <a:off x="3530" y="5666"/>
                  <a:ext cx="59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5" name="AutoShape 818"/>
                <p:cNvSpPr>
                  <a:spLocks noChangeShapeType="1"/>
                </p:cNvSpPr>
                <p:nvPr/>
              </p:nvSpPr>
              <p:spPr bwMode="auto">
                <a:xfrm flipH="1" flipV="1">
                  <a:off x="2992" y="5096"/>
                  <a:ext cx="760" cy="1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6" name="AutoShape 819"/>
                <p:cNvSpPr>
                  <a:spLocks noChangeShapeType="1"/>
                </p:cNvSpPr>
                <p:nvPr/>
              </p:nvSpPr>
              <p:spPr bwMode="auto">
                <a:xfrm flipV="1">
                  <a:off x="2992" y="2927"/>
                  <a:ext cx="1" cy="21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grpSp>
        <p:sp>
          <p:nvSpPr>
            <p:cNvPr id="19" name="Oval 820"/>
            <p:cNvSpPr>
              <a:spLocks noChangeArrowheads="1"/>
            </p:cNvSpPr>
            <p:nvPr/>
          </p:nvSpPr>
          <p:spPr bwMode="auto">
            <a:xfrm>
              <a:off x="42202" y="9258"/>
              <a:ext cx="635" cy="53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0" name="AutoShape 821"/>
            <p:cNvSpPr>
              <a:spLocks noChangeShapeType="1"/>
            </p:cNvSpPr>
            <p:nvPr/>
          </p:nvSpPr>
          <p:spPr bwMode="auto">
            <a:xfrm>
              <a:off x="38893" y="15887"/>
              <a:ext cx="1835" cy="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21" name="Rectangle 822"/>
            <p:cNvSpPr>
              <a:spLocks noChangeArrowheads="1"/>
            </p:cNvSpPr>
            <p:nvPr/>
          </p:nvSpPr>
          <p:spPr bwMode="auto">
            <a:xfrm>
              <a:off x="37706" y="647"/>
              <a:ext cx="4311" cy="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VCC</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 name="Oval 824"/>
            <p:cNvSpPr>
              <a:spLocks noChangeArrowheads="1"/>
            </p:cNvSpPr>
            <p:nvPr/>
          </p:nvSpPr>
          <p:spPr bwMode="auto">
            <a:xfrm>
              <a:off x="20701" y="10610"/>
              <a:ext cx="635" cy="53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nvGrpSpPr>
            <p:cNvPr id="25" name="Group 825"/>
            <p:cNvGrpSpPr>
              <a:grpSpLocks/>
            </p:cNvGrpSpPr>
            <p:nvPr/>
          </p:nvGrpSpPr>
          <p:grpSpPr bwMode="auto">
            <a:xfrm>
              <a:off x="17170" y="3079"/>
              <a:ext cx="33477" cy="17050"/>
              <a:chOff x="4504" y="2422"/>
              <a:chExt cx="5272" cy="2685"/>
            </a:xfrm>
          </p:grpSpPr>
          <p:grpSp>
            <p:nvGrpSpPr>
              <p:cNvPr id="81" name="Group 826"/>
              <p:cNvGrpSpPr>
                <a:grpSpLocks/>
              </p:cNvGrpSpPr>
              <p:nvPr/>
            </p:nvGrpSpPr>
            <p:grpSpPr bwMode="auto">
              <a:xfrm>
                <a:off x="7744" y="3441"/>
                <a:ext cx="331" cy="1001"/>
                <a:chOff x="7470" y="2921"/>
                <a:chExt cx="331" cy="1001"/>
              </a:xfrm>
            </p:grpSpPr>
            <p:sp>
              <p:nvSpPr>
                <p:cNvPr id="92" name="AutoShape 827"/>
                <p:cNvSpPr>
                  <a:spLocks noChangeShapeType="1"/>
                </p:cNvSpPr>
                <p:nvPr/>
              </p:nvSpPr>
              <p:spPr bwMode="auto">
                <a:xfrm>
                  <a:off x="7470" y="3314"/>
                  <a:ext cx="0" cy="2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93" name="AutoShape 828"/>
                <p:cNvSpPr>
                  <a:spLocks noChangeShapeType="1"/>
                </p:cNvSpPr>
                <p:nvPr/>
              </p:nvSpPr>
              <p:spPr bwMode="auto">
                <a:xfrm>
                  <a:off x="7600" y="3191"/>
                  <a:ext cx="1" cy="4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94" name="AutoShape 829"/>
                <p:cNvSpPr>
                  <a:spLocks noChangeShapeType="1"/>
                </p:cNvSpPr>
                <p:nvPr/>
              </p:nvSpPr>
              <p:spPr bwMode="auto">
                <a:xfrm flipV="1">
                  <a:off x="7600" y="352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95" name="AutoShape 830"/>
                <p:cNvSpPr>
                  <a:spLocks noChangeShapeType="1"/>
                </p:cNvSpPr>
                <p:nvPr/>
              </p:nvSpPr>
              <p:spPr bwMode="auto">
                <a:xfrm>
                  <a:off x="7800" y="3533"/>
                  <a:ext cx="0"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96" name="AutoShape 831"/>
                <p:cNvSpPr>
                  <a:spLocks noChangeShapeType="1"/>
                </p:cNvSpPr>
                <p:nvPr/>
              </p:nvSpPr>
              <p:spPr bwMode="auto">
                <a:xfrm flipV="1">
                  <a:off x="7598" y="331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97" name="AutoShape 832"/>
                <p:cNvSpPr>
                  <a:spLocks noChangeShapeType="1"/>
                </p:cNvSpPr>
                <p:nvPr/>
              </p:nvSpPr>
              <p:spPr bwMode="auto">
                <a:xfrm>
                  <a:off x="7800" y="2921"/>
                  <a:ext cx="1"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grpSp>
            <p:nvGrpSpPr>
              <p:cNvPr id="82" name="Group 833"/>
              <p:cNvGrpSpPr>
                <a:grpSpLocks/>
              </p:cNvGrpSpPr>
              <p:nvPr/>
            </p:nvGrpSpPr>
            <p:grpSpPr bwMode="auto">
              <a:xfrm>
                <a:off x="4504" y="3008"/>
                <a:ext cx="5272" cy="2099"/>
                <a:chOff x="4504" y="3008"/>
                <a:chExt cx="5272" cy="2099"/>
              </a:xfrm>
            </p:grpSpPr>
            <p:sp>
              <p:nvSpPr>
                <p:cNvPr id="87" name="AutoShape 834"/>
                <p:cNvSpPr>
                  <a:spLocks noChangeShapeType="1"/>
                </p:cNvSpPr>
                <p:nvPr/>
              </p:nvSpPr>
              <p:spPr bwMode="auto">
                <a:xfrm>
                  <a:off x="8074" y="3431"/>
                  <a:ext cx="99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nvGrpSpPr>
                <p:cNvPr id="88" name="Group 835"/>
                <p:cNvGrpSpPr>
                  <a:grpSpLocks/>
                </p:cNvGrpSpPr>
                <p:nvPr/>
              </p:nvGrpSpPr>
              <p:grpSpPr bwMode="auto">
                <a:xfrm>
                  <a:off x="4504" y="3431"/>
                  <a:ext cx="3994" cy="1676"/>
                  <a:chOff x="4504" y="3431"/>
                  <a:chExt cx="3994" cy="1676"/>
                </a:xfrm>
              </p:grpSpPr>
              <p:sp>
                <p:nvSpPr>
                  <p:cNvPr id="90" name="AutoShape 836"/>
                  <p:cNvSpPr>
                    <a:spLocks noChangeShapeType="1"/>
                  </p:cNvSpPr>
                  <p:nvPr/>
                </p:nvSpPr>
                <p:spPr bwMode="auto">
                  <a:xfrm>
                    <a:off x="4504" y="5107"/>
                    <a:ext cx="399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91" name="AutoShape 837"/>
                  <p:cNvSpPr>
                    <a:spLocks noChangeShapeType="1"/>
                  </p:cNvSpPr>
                  <p:nvPr/>
                </p:nvSpPr>
                <p:spPr bwMode="auto">
                  <a:xfrm flipV="1">
                    <a:off x="8490" y="3431"/>
                    <a:ext cx="0" cy="16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sp>
              <p:nvSpPr>
                <p:cNvPr id="89" name="Rectangle 838"/>
                <p:cNvSpPr>
                  <a:spLocks noChangeArrowheads="1"/>
                </p:cNvSpPr>
                <p:nvPr/>
              </p:nvSpPr>
              <p:spPr bwMode="auto">
                <a:xfrm>
                  <a:off x="9064" y="3008"/>
                  <a:ext cx="712" cy="8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P2.x</a:t>
                  </a:r>
                  <a:endParaRPr kumimoji="0" lang="en-US" altLang="zh-CN" sz="10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50" b="0" i="0" u="none" strike="noStrike" cap="none" normalizeH="0" baseline="0">
                      <a:ln>
                        <a:noFill/>
                      </a:ln>
                      <a:solidFill>
                        <a:schemeClr val="tx1"/>
                      </a:solidFill>
                      <a:effectLst/>
                      <a:latin typeface="Calibri" pitchFamily="34" charset="0"/>
                      <a:ea typeface="宋体" pitchFamily="2" charset="-122"/>
                      <a:cs typeface="Times New Roman" pitchFamily="18" charset="0"/>
                    </a:rPr>
                    <a:t>引脚</a:t>
                  </a:r>
                  <a:endParaRPr kumimoji="0" lang="zh-CN" altLang="en-US"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nvGrpSpPr>
              <p:cNvPr id="83" name="Group 839"/>
              <p:cNvGrpSpPr>
                <a:grpSpLocks/>
              </p:cNvGrpSpPr>
              <p:nvPr/>
            </p:nvGrpSpPr>
            <p:grpSpPr bwMode="auto">
              <a:xfrm>
                <a:off x="7994" y="2422"/>
                <a:ext cx="150" cy="1009"/>
                <a:chOff x="7994" y="2422"/>
                <a:chExt cx="150" cy="1009"/>
              </a:xfrm>
            </p:grpSpPr>
            <p:sp>
              <p:nvSpPr>
                <p:cNvPr id="84" name="AutoShape 840"/>
                <p:cNvSpPr>
                  <a:spLocks noChangeShapeType="1"/>
                </p:cNvSpPr>
                <p:nvPr/>
              </p:nvSpPr>
              <p:spPr bwMode="auto">
                <a:xfrm flipH="1" flipV="1">
                  <a:off x="8069" y="3218"/>
                  <a:ext cx="5" cy="2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5" name="Rectangle 841"/>
                <p:cNvSpPr>
                  <a:spLocks noChangeArrowheads="1"/>
                </p:cNvSpPr>
                <p:nvPr/>
              </p:nvSpPr>
              <p:spPr bwMode="auto">
                <a:xfrm>
                  <a:off x="7994" y="2730"/>
                  <a:ext cx="150" cy="4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86" name="AutoShape 842"/>
                <p:cNvSpPr>
                  <a:spLocks noChangeShapeType="1"/>
                </p:cNvSpPr>
                <p:nvPr/>
              </p:nvSpPr>
              <p:spPr bwMode="auto">
                <a:xfrm flipV="1">
                  <a:off x="8069" y="2422"/>
                  <a:ext cx="1" cy="3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grpSp>
        <p:sp>
          <p:nvSpPr>
            <p:cNvPr id="26" name="Rectangle 843"/>
            <p:cNvSpPr>
              <a:spLocks noChangeArrowheads="1"/>
            </p:cNvSpPr>
            <p:nvPr/>
          </p:nvSpPr>
          <p:spPr bwMode="auto">
            <a:xfrm>
              <a:off x="40665" y="3981"/>
              <a:ext cx="9982" cy="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内部上拉电阻</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27" name="Group 844"/>
            <p:cNvGrpSpPr>
              <a:grpSpLocks/>
            </p:cNvGrpSpPr>
            <p:nvPr/>
          </p:nvGrpSpPr>
          <p:grpSpPr bwMode="auto">
            <a:xfrm>
              <a:off x="3289" y="666"/>
              <a:ext cx="34436" cy="15546"/>
              <a:chOff x="2318" y="2042"/>
              <a:chExt cx="5423" cy="2448"/>
            </a:xfrm>
          </p:grpSpPr>
          <p:sp>
            <p:nvSpPr>
              <p:cNvPr id="29" name="Rectangle 845"/>
              <p:cNvSpPr>
                <a:spLocks noChangeArrowheads="1"/>
              </p:cNvSpPr>
              <p:nvPr/>
            </p:nvSpPr>
            <p:spPr bwMode="auto">
              <a:xfrm>
                <a:off x="5114" y="4091"/>
                <a:ext cx="1720"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多路开关</a:t>
                </a: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MUX</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30" name="Group 846"/>
              <p:cNvGrpSpPr>
                <a:grpSpLocks/>
              </p:cNvGrpSpPr>
              <p:nvPr/>
            </p:nvGrpSpPr>
            <p:grpSpPr bwMode="auto">
              <a:xfrm>
                <a:off x="2318" y="2042"/>
                <a:ext cx="2793" cy="1618"/>
                <a:chOff x="2310" y="2042"/>
                <a:chExt cx="2793" cy="1618"/>
              </a:xfrm>
            </p:grpSpPr>
            <p:sp>
              <p:nvSpPr>
                <p:cNvPr id="71" name="Rectangle 847"/>
                <p:cNvSpPr>
                  <a:spLocks noChangeArrowheads="1"/>
                </p:cNvSpPr>
                <p:nvPr/>
              </p:nvSpPr>
              <p:spPr bwMode="auto">
                <a:xfrm>
                  <a:off x="2310" y="2042"/>
                  <a:ext cx="1350"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读锁存器</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2" name="AutoShape 848"/>
                <p:cNvSpPr>
                  <a:spLocks noChangeArrowheads="1"/>
                </p:cNvSpPr>
                <p:nvPr/>
              </p:nvSpPr>
              <p:spPr bwMode="auto">
                <a:xfrm rot="-5400000">
                  <a:off x="3723" y="2557"/>
                  <a:ext cx="802" cy="744"/>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3" name="AutoShape 849"/>
                <p:cNvSpPr>
                  <a:spLocks noChangeShapeType="1"/>
                </p:cNvSpPr>
                <p:nvPr/>
              </p:nvSpPr>
              <p:spPr bwMode="auto">
                <a:xfrm flipV="1">
                  <a:off x="4124" y="2432"/>
                  <a:ext cx="1" cy="29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74" name="AutoShape 850"/>
                <p:cNvSpPr>
                  <a:spLocks noChangeShapeType="1"/>
                </p:cNvSpPr>
                <p:nvPr/>
              </p:nvSpPr>
              <p:spPr bwMode="auto">
                <a:xfrm flipH="1">
                  <a:off x="2854" y="2422"/>
                  <a:ext cx="126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77" name="AutoShape 851"/>
                <p:cNvSpPr>
                  <a:spLocks noChangeShapeType="1"/>
                </p:cNvSpPr>
                <p:nvPr/>
              </p:nvSpPr>
              <p:spPr bwMode="auto">
                <a:xfrm flipH="1" flipV="1">
                  <a:off x="2992" y="2927"/>
                  <a:ext cx="760"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78" name="AutoShape 852"/>
                <p:cNvSpPr>
                  <a:spLocks noChangeShapeType="1"/>
                </p:cNvSpPr>
                <p:nvPr/>
              </p:nvSpPr>
              <p:spPr bwMode="auto">
                <a:xfrm>
                  <a:off x="4496" y="2929"/>
                  <a:ext cx="60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79" name="AutoShape 853"/>
                <p:cNvSpPr>
                  <a:spLocks noChangeShapeType="1"/>
                </p:cNvSpPr>
                <p:nvPr/>
              </p:nvSpPr>
              <p:spPr bwMode="auto">
                <a:xfrm>
                  <a:off x="5102" y="2929"/>
                  <a:ext cx="1" cy="7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0" name="AutoShape 854"/>
                <p:cNvSpPr>
                  <a:spLocks noChangeShapeType="1"/>
                </p:cNvSpPr>
                <p:nvPr/>
              </p:nvSpPr>
              <p:spPr bwMode="auto">
                <a:xfrm flipH="1" flipV="1">
                  <a:off x="4744" y="3659"/>
                  <a:ext cx="35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grpSp>
            <p:nvGrpSpPr>
              <p:cNvPr id="31" name="Group 855"/>
              <p:cNvGrpSpPr>
                <a:grpSpLocks/>
              </p:cNvGrpSpPr>
              <p:nvPr/>
            </p:nvGrpSpPr>
            <p:grpSpPr bwMode="auto">
              <a:xfrm>
                <a:off x="5120" y="2722"/>
                <a:ext cx="2621" cy="1438"/>
                <a:chOff x="5120" y="2722"/>
                <a:chExt cx="2621" cy="1438"/>
              </a:xfrm>
            </p:grpSpPr>
            <p:grpSp>
              <p:nvGrpSpPr>
                <p:cNvPr id="32" name="Group 856"/>
                <p:cNvGrpSpPr>
                  <a:grpSpLocks/>
                </p:cNvGrpSpPr>
                <p:nvPr/>
              </p:nvGrpSpPr>
              <p:grpSpPr bwMode="auto">
                <a:xfrm>
                  <a:off x="6834" y="3797"/>
                  <a:ext cx="907" cy="363"/>
                  <a:chOff x="6834" y="3797"/>
                  <a:chExt cx="907" cy="363"/>
                </a:xfrm>
              </p:grpSpPr>
              <p:sp>
                <p:nvSpPr>
                  <p:cNvPr id="68" name="AutoShape 857"/>
                  <p:cNvSpPr>
                    <a:spLocks noChangeShapeType="1"/>
                  </p:cNvSpPr>
                  <p:nvPr/>
                </p:nvSpPr>
                <p:spPr bwMode="auto">
                  <a:xfrm flipH="1">
                    <a:off x="7306" y="3971"/>
                    <a:ext cx="4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9" name="AutoShape 858"/>
                  <p:cNvSpPr>
                    <a:spLocks noChangeArrowheads="1"/>
                  </p:cNvSpPr>
                  <p:nvPr/>
                </p:nvSpPr>
                <p:spPr bwMode="auto">
                  <a:xfrm rot="5400000">
                    <a:off x="6843" y="3788"/>
                    <a:ext cx="363" cy="382"/>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70" name="Oval 859"/>
                  <p:cNvSpPr>
                    <a:spLocks noChangeArrowheads="1"/>
                  </p:cNvSpPr>
                  <p:nvPr/>
                </p:nvSpPr>
                <p:spPr bwMode="auto">
                  <a:xfrm>
                    <a:off x="7216" y="3936"/>
                    <a:ext cx="88" cy="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grpSp>
              <p:nvGrpSpPr>
                <p:cNvPr id="33" name="Group 860"/>
                <p:cNvGrpSpPr>
                  <a:grpSpLocks/>
                </p:cNvGrpSpPr>
                <p:nvPr/>
              </p:nvGrpSpPr>
              <p:grpSpPr bwMode="auto">
                <a:xfrm>
                  <a:off x="5120" y="2722"/>
                  <a:ext cx="2107" cy="1251"/>
                  <a:chOff x="5120" y="2722"/>
                  <a:chExt cx="2107" cy="1251"/>
                </a:xfrm>
              </p:grpSpPr>
              <p:grpSp>
                <p:nvGrpSpPr>
                  <p:cNvPr id="34" name="Group 861"/>
                  <p:cNvGrpSpPr>
                    <a:grpSpLocks/>
                  </p:cNvGrpSpPr>
                  <p:nvPr/>
                </p:nvGrpSpPr>
                <p:grpSpPr bwMode="auto">
                  <a:xfrm>
                    <a:off x="5120" y="3121"/>
                    <a:ext cx="1714" cy="852"/>
                    <a:chOff x="5120" y="3121"/>
                    <a:chExt cx="1714" cy="852"/>
                  </a:xfrm>
                </p:grpSpPr>
                <p:sp>
                  <p:nvSpPr>
                    <p:cNvPr id="45" name="Rectangle 862"/>
                    <p:cNvSpPr>
                      <a:spLocks noChangeArrowheads="1"/>
                    </p:cNvSpPr>
                    <p:nvPr/>
                  </p:nvSpPr>
                  <p:spPr bwMode="auto">
                    <a:xfrm>
                      <a:off x="5460" y="3383"/>
                      <a:ext cx="824" cy="4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46" name="Oval 863"/>
                    <p:cNvSpPr>
                      <a:spLocks noChangeArrowheads="1"/>
                    </p:cNvSpPr>
                    <p:nvPr/>
                  </p:nvSpPr>
                  <p:spPr bwMode="auto">
                    <a:xfrm>
                      <a:off x="5738" y="3762"/>
                      <a:ext cx="88" cy="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47" name="AutoShape 864"/>
                    <p:cNvSpPr>
                      <a:spLocks noChangeShapeType="1"/>
                    </p:cNvSpPr>
                    <p:nvPr/>
                  </p:nvSpPr>
                  <p:spPr bwMode="auto">
                    <a:xfrm flipH="1">
                      <a:off x="5780" y="3843"/>
                      <a:ext cx="2" cy="1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48" name="AutoShape 865"/>
                    <p:cNvSpPr>
                      <a:spLocks noChangeShapeType="1"/>
                    </p:cNvSpPr>
                    <p:nvPr/>
                  </p:nvSpPr>
                  <p:spPr bwMode="auto">
                    <a:xfrm>
                      <a:off x="5782" y="3972"/>
                      <a:ext cx="105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51" name="AutoShape 866"/>
                    <p:cNvSpPr>
                      <a:spLocks noChangeShapeType="1"/>
                    </p:cNvSpPr>
                    <p:nvPr/>
                  </p:nvSpPr>
                  <p:spPr bwMode="auto">
                    <a:xfrm>
                      <a:off x="5120" y="3658"/>
                      <a:ext cx="53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59" name="AutoShape 867"/>
                    <p:cNvSpPr>
                      <a:spLocks noChangeShapeType="1"/>
                    </p:cNvSpPr>
                    <p:nvPr/>
                  </p:nvSpPr>
                  <p:spPr bwMode="auto">
                    <a:xfrm>
                      <a:off x="5594" y="3590"/>
                      <a:ext cx="186" cy="1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nvGrpSpPr>
                    <p:cNvPr id="60" name="Group 868"/>
                    <p:cNvGrpSpPr>
                      <a:grpSpLocks/>
                    </p:cNvGrpSpPr>
                    <p:nvPr/>
                  </p:nvGrpSpPr>
                  <p:grpSpPr bwMode="auto">
                    <a:xfrm>
                      <a:off x="5822" y="3157"/>
                      <a:ext cx="316" cy="501"/>
                      <a:chOff x="5650" y="4206"/>
                      <a:chExt cx="316" cy="501"/>
                    </a:xfrm>
                  </p:grpSpPr>
                  <p:sp>
                    <p:nvSpPr>
                      <p:cNvPr id="65" name="AutoShape 869"/>
                      <p:cNvSpPr>
                        <a:spLocks noChangeShapeType="1"/>
                      </p:cNvSpPr>
                      <p:nvPr/>
                    </p:nvSpPr>
                    <p:spPr bwMode="auto">
                      <a:xfrm>
                        <a:off x="5966" y="4206"/>
                        <a:ext cx="0" cy="5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6" name="AutoShape 870"/>
                      <p:cNvSpPr>
                        <a:spLocks noChangeShapeType="1"/>
                      </p:cNvSpPr>
                      <p:nvPr/>
                    </p:nvSpPr>
                    <p:spPr bwMode="auto">
                      <a:xfrm flipH="1">
                        <a:off x="5650" y="4706"/>
                        <a:ext cx="316"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sp>
                  <p:nvSpPr>
                    <p:cNvPr id="61" name="AutoShape 871"/>
                    <p:cNvSpPr>
                      <a:spLocks noChangeShapeType="1"/>
                    </p:cNvSpPr>
                    <p:nvPr/>
                  </p:nvSpPr>
                  <p:spPr bwMode="auto">
                    <a:xfrm flipV="1">
                      <a:off x="5826" y="3795"/>
                      <a:ext cx="462" cy="2"/>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sz="2400"/>
                    </a:p>
                  </p:txBody>
                </p:sp>
                <p:grpSp>
                  <p:nvGrpSpPr>
                    <p:cNvPr id="62" name="Group 872"/>
                    <p:cNvGrpSpPr>
                      <a:grpSpLocks/>
                    </p:cNvGrpSpPr>
                    <p:nvPr/>
                  </p:nvGrpSpPr>
                  <p:grpSpPr bwMode="auto">
                    <a:xfrm>
                      <a:off x="6288" y="3121"/>
                      <a:ext cx="420" cy="678"/>
                      <a:chOff x="6288" y="3122"/>
                      <a:chExt cx="325" cy="678"/>
                    </a:xfrm>
                  </p:grpSpPr>
                  <p:sp>
                    <p:nvSpPr>
                      <p:cNvPr id="63" name="AutoShape 873"/>
                      <p:cNvSpPr>
                        <a:spLocks noChangeShapeType="1"/>
                      </p:cNvSpPr>
                      <p:nvPr/>
                    </p:nvSpPr>
                    <p:spPr bwMode="auto">
                      <a:xfrm>
                        <a:off x="6288" y="3799"/>
                        <a:ext cx="32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4" name="AutoShape 874"/>
                      <p:cNvSpPr>
                        <a:spLocks noChangeShapeType="1"/>
                      </p:cNvSpPr>
                      <p:nvPr/>
                    </p:nvSpPr>
                    <p:spPr bwMode="auto">
                      <a:xfrm flipV="1">
                        <a:off x="6612" y="3122"/>
                        <a:ext cx="1" cy="6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grpSp>
              <p:sp>
                <p:nvSpPr>
                  <p:cNvPr id="38" name="Rectangle 875"/>
                  <p:cNvSpPr>
                    <a:spLocks noChangeArrowheads="1"/>
                  </p:cNvSpPr>
                  <p:nvPr/>
                </p:nvSpPr>
                <p:spPr bwMode="auto">
                  <a:xfrm>
                    <a:off x="6287" y="2722"/>
                    <a:ext cx="940"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控制</a:t>
                    </a: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C</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2" name="Rectangle 876"/>
                  <p:cNvSpPr>
                    <a:spLocks noChangeArrowheads="1"/>
                  </p:cNvSpPr>
                  <p:nvPr/>
                </p:nvSpPr>
                <p:spPr bwMode="auto">
                  <a:xfrm>
                    <a:off x="5650" y="2728"/>
                    <a:ext cx="800"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地址</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grpSp>
        </p:grpSp>
      </p:grpSp>
      <p:cxnSp>
        <p:nvCxnSpPr>
          <p:cNvPr id="159" name="直接连接符 158"/>
          <p:cNvCxnSpPr/>
          <p:nvPr/>
        </p:nvCxnSpPr>
        <p:spPr>
          <a:xfrm>
            <a:off x="1691680" y="2787774"/>
            <a:ext cx="10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2859951" y="2086877"/>
            <a:ext cx="1270068" cy="107828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9" name="矩形 118"/>
          <p:cNvSpPr/>
          <p:nvPr/>
        </p:nvSpPr>
        <p:spPr>
          <a:xfrm>
            <a:off x="2534890" y="2425977"/>
            <a:ext cx="379098" cy="262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6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2.5  MCS-51</a:t>
            </a:r>
            <a:r>
              <a:rPr lang="zh-CN" altLang="zh-CN" b="1" dirty="0"/>
              <a:t>单片机的</a:t>
            </a:r>
            <a:r>
              <a:rPr lang="en-US" altLang="zh-CN" b="1" dirty="0"/>
              <a:t>I/O</a:t>
            </a:r>
            <a:r>
              <a:rPr lang="zh-CN" altLang="zh-CN" b="1" dirty="0"/>
              <a:t>端口</a:t>
            </a:r>
            <a:r>
              <a:rPr lang="en-US" altLang="zh-CN" b="1" dirty="0"/>
              <a:t>—</a:t>
            </a:r>
            <a:r>
              <a:rPr lang="en-US" altLang="zh-CN" sz="2700" b="1" dirty="0"/>
              <a:t>P3</a:t>
            </a:r>
            <a:r>
              <a:rPr lang="zh-CN" altLang="en-US" sz="2700" b="1" dirty="0"/>
              <a:t>口</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2" name="画布 33617"/>
          <p:cNvGrpSpPr>
            <a:grpSpLocks/>
          </p:cNvGrpSpPr>
          <p:nvPr/>
        </p:nvGrpSpPr>
        <p:grpSpPr bwMode="auto">
          <a:xfrm>
            <a:off x="143112" y="1438358"/>
            <a:ext cx="4932971" cy="2459049"/>
            <a:chOff x="-807" y="546"/>
            <a:chExt cx="49673" cy="24590"/>
          </a:xfrm>
        </p:grpSpPr>
        <p:sp>
          <p:nvSpPr>
            <p:cNvPr id="35" name="Rectangle 727"/>
            <p:cNvSpPr>
              <a:spLocks noChangeArrowheads="1"/>
            </p:cNvSpPr>
            <p:nvPr/>
          </p:nvSpPr>
          <p:spPr bwMode="auto">
            <a:xfrm>
              <a:off x="39839" y="11430"/>
              <a:ext cx="4001" cy="25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T1</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728"/>
            <p:cNvSpPr>
              <a:spLocks noChangeArrowheads="1"/>
            </p:cNvSpPr>
            <p:nvPr/>
          </p:nvSpPr>
          <p:spPr bwMode="auto">
            <a:xfrm>
              <a:off x="19392" y="546"/>
              <a:ext cx="10135" cy="25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第二功能（输出）</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7" name="Oval 729"/>
            <p:cNvSpPr>
              <a:spLocks noChangeArrowheads="1"/>
            </p:cNvSpPr>
            <p:nvPr/>
          </p:nvSpPr>
          <p:spPr bwMode="auto">
            <a:xfrm>
              <a:off x="39484" y="9182"/>
              <a:ext cx="635" cy="53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39" name="Rectangle 730"/>
            <p:cNvSpPr>
              <a:spLocks noChangeArrowheads="1"/>
            </p:cNvSpPr>
            <p:nvPr/>
          </p:nvSpPr>
          <p:spPr bwMode="auto">
            <a:xfrm>
              <a:off x="5676" y="22221"/>
              <a:ext cx="6770" cy="29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读引脚</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0" name="Oval 731"/>
            <p:cNvSpPr>
              <a:spLocks noChangeArrowheads="1"/>
            </p:cNvSpPr>
            <p:nvPr/>
          </p:nvSpPr>
          <p:spPr bwMode="auto">
            <a:xfrm>
              <a:off x="42202" y="9258"/>
              <a:ext cx="635" cy="53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41" name="AutoShape 732"/>
            <p:cNvSpPr>
              <a:spLocks noChangeShapeType="1"/>
            </p:cNvSpPr>
            <p:nvPr/>
          </p:nvSpPr>
          <p:spPr bwMode="auto">
            <a:xfrm>
              <a:off x="38893" y="15887"/>
              <a:ext cx="1835" cy="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43" name="Group 733"/>
            <p:cNvGrpSpPr>
              <a:grpSpLocks/>
            </p:cNvGrpSpPr>
            <p:nvPr/>
          </p:nvGrpSpPr>
          <p:grpSpPr bwMode="auto">
            <a:xfrm>
              <a:off x="37744" y="9550"/>
              <a:ext cx="2102" cy="6356"/>
              <a:chOff x="7470" y="2921"/>
              <a:chExt cx="331" cy="1001"/>
            </a:xfrm>
          </p:grpSpPr>
          <p:sp>
            <p:nvSpPr>
              <p:cNvPr id="167" name="AutoShape 734"/>
              <p:cNvSpPr>
                <a:spLocks noChangeShapeType="1"/>
              </p:cNvSpPr>
              <p:nvPr/>
            </p:nvSpPr>
            <p:spPr bwMode="auto">
              <a:xfrm>
                <a:off x="7470" y="3314"/>
                <a:ext cx="0" cy="2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68" name="AutoShape 735"/>
              <p:cNvSpPr>
                <a:spLocks noChangeShapeType="1"/>
              </p:cNvSpPr>
              <p:nvPr/>
            </p:nvSpPr>
            <p:spPr bwMode="auto">
              <a:xfrm>
                <a:off x="7600" y="3191"/>
                <a:ext cx="1" cy="4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69" name="AutoShape 736"/>
              <p:cNvSpPr>
                <a:spLocks noChangeShapeType="1"/>
              </p:cNvSpPr>
              <p:nvPr/>
            </p:nvSpPr>
            <p:spPr bwMode="auto">
              <a:xfrm flipV="1">
                <a:off x="7600" y="352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70" name="AutoShape 737"/>
              <p:cNvSpPr>
                <a:spLocks noChangeShapeType="1"/>
              </p:cNvSpPr>
              <p:nvPr/>
            </p:nvSpPr>
            <p:spPr bwMode="auto">
              <a:xfrm>
                <a:off x="7800" y="3533"/>
                <a:ext cx="0"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71" name="AutoShape 738"/>
              <p:cNvSpPr>
                <a:spLocks noChangeShapeType="1"/>
              </p:cNvSpPr>
              <p:nvPr/>
            </p:nvSpPr>
            <p:spPr bwMode="auto">
              <a:xfrm flipV="1">
                <a:off x="7598" y="3314"/>
                <a:ext cx="200"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72" name="AutoShape 739"/>
              <p:cNvSpPr>
                <a:spLocks noChangeShapeType="1"/>
              </p:cNvSpPr>
              <p:nvPr/>
            </p:nvSpPr>
            <p:spPr bwMode="auto">
              <a:xfrm>
                <a:off x="7800" y="2921"/>
                <a:ext cx="1" cy="3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44" name="AutoShape 740"/>
            <p:cNvSpPr>
              <a:spLocks noChangeShapeType="1"/>
            </p:cNvSpPr>
            <p:nvPr/>
          </p:nvSpPr>
          <p:spPr bwMode="auto">
            <a:xfrm>
              <a:off x="39839" y="9486"/>
              <a:ext cx="400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49" name="AutoShape 741"/>
            <p:cNvSpPr>
              <a:spLocks noChangeShapeType="1"/>
            </p:cNvSpPr>
            <p:nvPr/>
          </p:nvSpPr>
          <p:spPr bwMode="auto">
            <a:xfrm flipV="1">
              <a:off x="42481" y="9486"/>
              <a:ext cx="0" cy="1064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0" name="Rectangle 742"/>
            <p:cNvSpPr>
              <a:spLocks noChangeArrowheads="1"/>
            </p:cNvSpPr>
            <p:nvPr/>
          </p:nvSpPr>
          <p:spPr bwMode="auto">
            <a:xfrm>
              <a:off x="43935" y="6959"/>
              <a:ext cx="4931" cy="518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P3.x</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引脚</a:t>
              </a: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2" name="AutoShape 743"/>
            <p:cNvSpPr>
              <a:spLocks noChangeShapeType="1"/>
            </p:cNvSpPr>
            <p:nvPr/>
          </p:nvSpPr>
          <p:spPr bwMode="auto">
            <a:xfrm flipH="1" flipV="1">
              <a:off x="39808" y="8134"/>
              <a:ext cx="31" cy="13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3" name="Rectangle 744"/>
            <p:cNvSpPr>
              <a:spLocks noChangeArrowheads="1"/>
            </p:cNvSpPr>
            <p:nvPr/>
          </p:nvSpPr>
          <p:spPr bwMode="auto">
            <a:xfrm>
              <a:off x="37706" y="647"/>
              <a:ext cx="4311" cy="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VCC</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4" name="Rectangle 745"/>
            <p:cNvSpPr>
              <a:spLocks noChangeArrowheads="1"/>
            </p:cNvSpPr>
            <p:nvPr/>
          </p:nvSpPr>
          <p:spPr bwMode="auto">
            <a:xfrm>
              <a:off x="22110" y="21399"/>
              <a:ext cx="13089" cy="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第二功能（输入）</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747"/>
            <p:cNvSpPr>
              <a:spLocks noChangeArrowheads="1"/>
            </p:cNvSpPr>
            <p:nvPr/>
          </p:nvSpPr>
          <p:spPr bwMode="auto">
            <a:xfrm>
              <a:off x="39331" y="5035"/>
              <a:ext cx="953" cy="30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56" name="AutoShape 748"/>
            <p:cNvSpPr>
              <a:spLocks noChangeShapeType="1"/>
            </p:cNvSpPr>
            <p:nvPr/>
          </p:nvSpPr>
          <p:spPr bwMode="auto">
            <a:xfrm flipH="1">
              <a:off x="30149" y="12915"/>
              <a:ext cx="7576" cy="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57" name="Group 749"/>
            <p:cNvGrpSpPr>
              <a:grpSpLocks/>
            </p:cNvGrpSpPr>
            <p:nvPr/>
          </p:nvGrpSpPr>
          <p:grpSpPr bwMode="auto">
            <a:xfrm>
              <a:off x="-807" y="666"/>
              <a:ext cx="22143" cy="23019"/>
              <a:chOff x="1673" y="2042"/>
              <a:chExt cx="3487" cy="3625"/>
            </a:xfrm>
          </p:grpSpPr>
          <p:grpSp>
            <p:nvGrpSpPr>
              <p:cNvPr id="132" name="Group 750"/>
              <p:cNvGrpSpPr>
                <a:grpSpLocks/>
              </p:cNvGrpSpPr>
              <p:nvPr/>
            </p:nvGrpSpPr>
            <p:grpSpPr bwMode="auto">
              <a:xfrm>
                <a:off x="1673" y="2927"/>
                <a:ext cx="3161" cy="2740"/>
                <a:chOff x="1673" y="2927"/>
                <a:chExt cx="3161" cy="2740"/>
              </a:xfrm>
            </p:grpSpPr>
            <p:grpSp>
              <p:nvGrpSpPr>
                <p:cNvPr id="147" name="Group 751"/>
                <p:cNvGrpSpPr>
                  <a:grpSpLocks/>
                </p:cNvGrpSpPr>
                <p:nvPr/>
              </p:nvGrpSpPr>
              <p:grpSpPr bwMode="auto">
                <a:xfrm>
                  <a:off x="1673" y="3191"/>
                  <a:ext cx="3161" cy="1389"/>
                  <a:chOff x="1673" y="3191"/>
                  <a:chExt cx="3161" cy="1389"/>
                </a:xfrm>
              </p:grpSpPr>
              <p:sp>
                <p:nvSpPr>
                  <p:cNvPr id="156" name="Oval 752"/>
                  <p:cNvSpPr>
                    <a:spLocks noChangeArrowheads="1"/>
                  </p:cNvSpPr>
                  <p:nvPr/>
                </p:nvSpPr>
                <p:spPr bwMode="auto">
                  <a:xfrm>
                    <a:off x="4752" y="4292"/>
                    <a:ext cx="82"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57" name="Rectangle 753"/>
                  <p:cNvSpPr>
                    <a:spLocks noChangeArrowheads="1"/>
                  </p:cNvSpPr>
                  <p:nvPr/>
                </p:nvSpPr>
                <p:spPr bwMode="auto">
                  <a:xfrm>
                    <a:off x="1673" y="3881"/>
                    <a:ext cx="1309"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写锁存器</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58" name="Group 754"/>
                  <p:cNvGrpSpPr>
                    <a:grpSpLocks/>
                  </p:cNvGrpSpPr>
                  <p:nvPr/>
                </p:nvGrpSpPr>
                <p:grpSpPr bwMode="auto">
                  <a:xfrm>
                    <a:off x="2462" y="3431"/>
                    <a:ext cx="2290" cy="1149"/>
                    <a:chOff x="2454" y="3431"/>
                    <a:chExt cx="2290" cy="1149"/>
                  </a:xfrm>
                </p:grpSpPr>
                <p:grpSp>
                  <p:nvGrpSpPr>
                    <p:cNvPr id="161" name="Group 755"/>
                    <p:cNvGrpSpPr>
                      <a:grpSpLocks/>
                    </p:cNvGrpSpPr>
                    <p:nvPr/>
                  </p:nvGrpSpPr>
                  <p:grpSpPr bwMode="auto">
                    <a:xfrm>
                      <a:off x="3330" y="3431"/>
                      <a:ext cx="1414" cy="1149"/>
                      <a:chOff x="3056" y="2921"/>
                      <a:chExt cx="1940" cy="1149"/>
                    </a:xfrm>
                  </p:grpSpPr>
                  <p:sp>
                    <p:nvSpPr>
                      <p:cNvPr id="165" name="Rectangle 756"/>
                      <p:cNvSpPr>
                        <a:spLocks noChangeArrowheads="1"/>
                      </p:cNvSpPr>
                      <p:nvPr/>
                    </p:nvSpPr>
                    <p:spPr bwMode="auto">
                      <a:xfrm>
                        <a:off x="3062" y="2921"/>
                        <a:ext cx="1934" cy="11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D         Q</a:t>
                        </a:r>
                        <a:endParaRPr kumimoji="0" lang="en-US" altLang="zh-CN"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P3.x</a:t>
                        </a:r>
                        <a:r>
                          <a:rPr kumimoji="0" lang="zh-CN" altLang="en-US"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锁存器</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ea typeface="宋体" pitchFamily="2" charset="-122"/>
                            <a:cs typeface="Times New Roman" pitchFamily="18" charset="0"/>
                          </a:rPr>
                          <a:t>CLK       </a:t>
                        </a:r>
                        <a:r>
                          <a:rPr kumimoji="0" lang="en-US" altLang="zh-CN" sz="11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Q</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6" name="AutoShape 757"/>
                      <p:cNvSpPr>
                        <a:spLocks noChangeArrowheads="1"/>
                      </p:cNvSpPr>
                      <p:nvPr/>
                    </p:nvSpPr>
                    <p:spPr bwMode="auto">
                      <a:xfrm rot="-5400000">
                        <a:off x="2979" y="3763"/>
                        <a:ext cx="236" cy="82"/>
                      </a:xfrm>
                      <a:prstGeom prst="flowChartMerg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800"/>
                      </a:p>
                    </p:txBody>
                  </p:sp>
                </p:grpSp>
                <p:sp>
                  <p:nvSpPr>
                    <p:cNvPr id="162" name="AutoShape 758"/>
                    <p:cNvSpPr>
                      <a:spLocks noChangeShapeType="1"/>
                    </p:cNvSpPr>
                    <p:nvPr/>
                  </p:nvSpPr>
                  <p:spPr bwMode="auto">
                    <a:xfrm flipH="1" flipV="1">
                      <a:off x="2454" y="4313"/>
                      <a:ext cx="87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63" name="AutoShape 759"/>
                    <p:cNvSpPr>
                      <a:spLocks noChangeShapeType="1"/>
                    </p:cNvSpPr>
                    <p:nvPr/>
                  </p:nvSpPr>
                  <p:spPr bwMode="auto">
                    <a:xfrm flipH="1" flipV="1">
                      <a:off x="2454" y="3659"/>
                      <a:ext cx="87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64" name="Oval 760"/>
                    <p:cNvSpPr>
                      <a:spLocks noChangeArrowheads="1"/>
                    </p:cNvSpPr>
                    <p:nvPr/>
                  </p:nvSpPr>
                  <p:spPr bwMode="auto">
                    <a:xfrm>
                      <a:off x="2946" y="3617"/>
                      <a:ext cx="100"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grpSp>
              <p:sp>
                <p:nvSpPr>
                  <p:cNvPr id="160" name="Rectangle 761"/>
                  <p:cNvSpPr>
                    <a:spLocks noChangeArrowheads="1"/>
                  </p:cNvSpPr>
                  <p:nvPr/>
                </p:nvSpPr>
                <p:spPr bwMode="auto">
                  <a:xfrm>
                    <a:off x="1673" y="3191"/>
                    <a:ext cx="1279"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内部总线</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grpSp>
              <p:nvGrpSpPr>
                <p:cNvPr id="148" name="Group 762"/>
                <p:cNvGrpSpPr>
                  <a:grpSpLocks/>
                </p:cNvGrpSpPr>
                <p:nvPr/>
              </p:nvGrpSpPr>
              <p:grpSpPr bwMode="auto">
                <a:xfrm>
                  <a:off x="3538" y="4706"/>
                  <a:ext cx="966" cy="961"/>
                  <a:chOff x="3538" y="4706"/>
                  <a:chExt cx="966" cy="961"/>
                </a:xfrm>
              </p:grpSpPr>
              <p:sp>
                <p:nvSpPr>
                  <p:cNvPr id="152" name="AutoShape 763"/>
                  <p:cNvSpPr>
                    <a:spLocks noChangeArrowheads="1"/>
                  </p:cNvSpPr>
                  <p:nvPr/>
                </p:nvSpPr>
                <p:spPr bwMode="auto">
                  <a:xfrm rot="-5400000">
                    <a:off x="3731" y="4735"/>
                    <a:ext cx="802" cy="744"/>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2</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153" name="Group 764"/>
                  <p:cNvGrpSpPr>
                    <a:grpSpLocks/>
                  </p:cNvGrpSpPr>
                  <p:nvPr/>
                </p:nvGrpSpPr>
                <p:grpSpPr bwMode="auto">
                  <a:xfrm>
                    <a:off x="3538" y="5307"/>
                    <a:ext cx="594" cy="360"/>
                    <a:chOff x="3538" y="5307"/>
                    <a:chExt cx="594" cy="360"/>
                  </a:xfrm>
                </p:grpSpPr>
                <p:sp>
                  <p:nvSpPr>
                    <p:cNvPr id="154" name="AutoShape 765"/>
                    <p:cNvSpPr>
                      <a:spLocks noChangeShapeType="1"/>
                    </p:cNvSpPr>
                    <p:nvPr/>
                  </p:nvSpPr>
                  <p:spPr bwMode="auto">
                    <a:xfrm flipH="1">
                      <a:off x="4128" y="5307"/>
                      <a:ext cx="4" cy="3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55" name="AutoShape 766"/>
                    <p:cNvSpPr>
                      <a:spLocks noChangeShapeType="1"/>
                    </p:cNvSpPr>
                    <p:nvPr/>
                  </p:nvSpPr>
                  <p:spPr bwMode="auto">
                    <a:xfrm flipH="1">
                      <a:off x="3538" y="5666"/>
                      <a:ext cx="59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grpSp>
              <p:nvGrpSpPr>
                <p:cNvPr id="149" name="Group 767"/>
                <p:cNvGrpSpPr>
                  <a:grpSpLocks/>
                </p:cNvGrpSpPr>
                <p:nvPr/>
              </p:nvGrpSpPr>
              <p:grpSpPr bwMode="auto">
                <a:xfrm>
                  <a:off x="3000" y="2927"/>
                  <a:ext cx="760" cy="2181"/>
                  <a:chOff x="3000" y="2927"/>
                  <a:chExt cx="760" cy="2181"/>
                </a:xfrm>
              </p:grpSpPr>
              <p:sp>
                <p:nvSpPr>
                  <p:cNvPr id="150" name="AutoShape 768"/>
                  <p:cNvSpPr>
                    <a:spLocks noChangeShapeType="1"/>
                  </p:cNvSpPr>
                  <p:nvPr/>
                </p:nvSpPr>
                <p:spPr bwMode="auto">
                  <a:xfrm flipH="1">
                    <a:off x="3000" y="5107"/>
                    <a:ext cx="76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51" name="AutoShape 769"/>
                  <p:cNvSpPr>
                    <a:spLocks noChangeShapeType="1"/>
                  </p:cNvSpPr>
                  <p:nvPr/>
                </p:nvSpPr>
                <p:spPr bwMode="auto">
                  <a:xfrm flipV="1">
                    <a:off x="3000" y="2927"/>
                    <a:ext cx="1" cy="21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grpSp>
            <p:nvGrpSpPr>
              <p:cNvPr id="133" name="Group 770"/>
              <p:cNvGrpSpPr>
                <a:grpSpLocks/>
              </p:cNvGrpSpPr>
              <p:nvPr/>
            </p:nvGrpSpPr>
            <p:grpSpPr bwMode="auto">
              <a:xfrm>
                <a:off x="2462" y="2042"/>
                <a:ext cx="2698" cy="2094"/>
                <a:chOff x="2462" y="2042"/>
                <a:chExt cx="2698" cy="2094"/>
              </a:xfrm>
            </p:grpSpPr>
            <p:grpSp>
              <p:nvGrpSpPr>
                <p:cNvPr id="135" name="Group 771"/>
                <p:cNvGrpSpPr>
                  <a:grpSpLocks/>
                </p:cNvGrpSpPr>
                <p:nvPr/>
              </p:nvGrpSpPr>
              <p:grpSpPr bwMode="auto">
                <a:xfrm>
                  <a:off x="2462" y="2042"/>
                  <a:ext cx="2649" cy="1618"/>
                  <a:chOff x="2454" y="2042"/>
                  <a:chExt cx="2649" cy="1618"/>
                </a:xfrm>
              </p:grpSpPr>
              <p:sp>
                <p:nvSpPr>
                  <p:cNvPr id="138" name="Rectangle 772"/>
                  <p:cNvSpPr>
                    <a:spLocks noChangeArrowheads="1"/>
                  </p:cNvSpPr>
                  <p:nvPr/>
                </p:nvSpPr>
                <p:spPr bwMode="auto">
                  <a:xfrm>
                    <a:off x="2454" y="2042"/>
                    <a:ext cx="1206"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读锁存器</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9" name="AutoShape 773"/>
                  <p:cNvSpPr>
                    <a:spLocks noChangeArrowheads="1"/>
                  </p:cNvSpPr>
                  <p:nvPr/>
                </p:nvSpPr>
                <p:spPr bwMode="auto">
                  <a:xfrm rot="-5400000">
                    <a:off x="3723" y="2557"/>
                    <a:ext cx="802" cy="744"/>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1</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40" name="AutoShape 774"/>
                  <p:cNvSpPr>
                    <a:spLocks noChangeShapeType="1"/>
                  </p:cNvSpPr>
                  <p:nvPr/>
                </p:nvSpPr>
                <p:spPr bwMode="auto">
                  <a:xfrm flipV="1">
                    <a:off x="4124" y="2432"/>
                    <a:ext cx="1" cy="29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41" name="AutoShape 775"/>
                  <p:cNvSpPr>
                    <a:spLocks noChangeShapeType="1"/>
                  </p:cNvSpPr>
                  <p:nvPr/>
                </p:nvSpPr>
                <p:spPr bwMode="auto">
                  <a:xfrm flipH="1">
                    <a:off x="2854" y="2422"/>
                    <a:ext cx="126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42" name="AutoShape 776"/>
                  <p:cNvSpPr>
                    <a:spLocks noChangeShapeType="1"/>
                  </p:cNvSpPr>
                  <p:nvPr/>
                </p:nvSpPr>
                <p:spPr bwMode="auto">
                  <a:xfrm flipH="1" flipV="1">
                    <a:off x="2992" y="2927"/>
                    <a:ext cx="760"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44" name="AutoShape 777"/>
                  <p:cNvSpPr>
                    <a:spLocks noChangeShapeType="1"/>
                  </p:cNvSpPr>
                  <p:nvPr/>
                </p:nvSpPr>
                <p:spPr bwMode="auto">
                  <a:xfrm>
                    <a:off x="4496" y="2929"/>
                    <a:ext cx="60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45" name="AutoShape 778"/>
                  <p:cNvSpPr>
                    <a:spLocks noChangeShapeType="1"/>
                  </p:cNvSpPr>
                  <p:nvPr/>
                </p:nvSpPr>
                <p:spPr bwMode="auto">
                  <a:xfrm>
                    <a:off x="5102" y="2929"/>
                    <a:ext cx="1" cy="7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46" name="AutoShape 779"/>
                  <p:cNvSpPr>
                    <a:spLocks noChangeShapeType="1"/>
                  </p:cNvSpPr>
                  <p:nvPr/>
                </p:nvSpPr>
                <p:spPr bwMode="auto">
                  <a:xfrm flipH="1" flipV="1">
                    <a:off x="4744" y="3659"/>
                    <a:ext cx="35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136" name="Oval 780"/>
                <p:cNvSpPr>
                  <a:spLocks noChangeArrowheads="1"/>
                </p:cNvSpPr>
                <p:nvPr/>
              </p:nvSpPr>
              <p:spPr bwMode="auto">
                <a:xfrm>
                  <a:off x="5060" y="3608"/>
                  <a:ext cx="100"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37" name="AutoShape 781"/>
                <p:cNvSpPr>
                  <a:spLocks noChangeShapeType="1"/>
                </p:cNvSpPr>
                <p:nvPr/>
              </p:nvSpPr>
              <p:spPr bwMode="auto">
                <a:xfrm flipH="1" flipV="1">
                  <a:off x="5110" y="3659"/>
                  <a:ext cx="9" cy="4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sp>
          <p:nvSpPr>
            <p:cNvPr id="58" name="AutoShape 782"/>
            <p:cNvSpPr>
              <a:spLocks noChangeShapeType="1"/>
            </p:cNvSpPr>
            <p:nvPr/>
          </p:nvSpPr>
          <p:spPr bwMode="auto">
            <a:xfrm flipV="1">
              <a:off x="39808" y="3079"/>
              <a:ext cx="6" cy="19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67" name="Rectangle 783"/>
            <p:cNvSpPr>
              <a:spLocks noChangeArrowheads="1"/>
            </p:cNvSpPr>
            <p:nvPr/>
          </p:nvSpPr>
          <p:spPr bwMode="auto">
            <a:xfrm>
              <a:off x="28550" y="4425"/>
              <a:ext cx="10376" cy="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内部上拉电阻</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75" name="Group 784"/>
            <p:cNvGrpSpPr>
              <a:grpSpLocks/>
            </p:cNvGrpSpPr>
            <p:nvPr/>
          </p:nvGrpSpPr>
          <p:grpSpPr bwMode="auto">
            <a:xfrm>
              <a:off x="21082" y="3200"/>
              <a:ext cx="9474" cy="11665"/>
              <a:chOff x="5120" y="2441"/>
              <a:chExt cx="1492" cy="1837"/>
            </a:xfrm>
          </p:grpSpPr>
          <p:sp>
            <p:nvSpPr>
              <p:cNvPr id="122" name="AutoShape 785"/>
              <p:cNvSpPr>
                <a:spLocks noChangeShapeType="1"/>
              </p:cNvSpPr>
              <p:nvPr/>
            </p:nvSpPr>
            <p:spPr bwMode="auto">
              <a:xfrm flipV="1">
                <a:off x="5650" y="2441"/>
                <a:ext cx="0" cy="1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123" name="Group 786"/>
              <p:cNvGrpSpPr>
                <a:grpSpLocks/>
              </p:cNvGrpSpPr>
              <p:nvPr/>
            </p:nvGrpSpPr>
            <p:grpSpPr bwMode="auto">
              <a:xfrm>
                <a:off x="5120" y="3704"/>
                <a:ext cx="1492" cy="574"/>
                <a:chOff x="5120" y="3704"/>
                <a:chExt cx="1492" cy="574"/>
              </a:xfrm>
            </p:grpSpPr>
            <p:sp>
              <p:nvSpPr>
                <p:cNvPr id="124" name="Rectangle 787"/>
                <p:cNvSpPr>
                  <a:spLocks noChangeArrowheads="1"/>
                </p:cNvSpPr>
                <p:nvPr/>
              </p:nvSpPr>
              <p:spPr bwMode="auto">
                <a:xfrm>
                  <a:off x="5880" y="3704"/>
                  <a:ext cx="404" cy="5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&amp;</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5" name="AutoShape 788"/>
                <p:cNvSpPr>
                  <a:spLocks noChangeShapeType="1"/>
                </p:cNvSpPr>
                <p:nvPr/>
              </p:nvSpPr>
              <p:spPr bwMode="auto">
                <a:xfrm>
                  <a:off x="6358" y="3971"/>
                  <a:ext cx="254"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29" name="AutoShape 789"/>
                <p:cNvSpPr>
                  <a:spLocks noChangeShapeType="1"/>
                </p:cNvSpPr>
                <p:nvPr/>
              </p:nvSpPr>
              <p:spPr bwMode="auto">
                <a:xfrm flipH="1">
                  <a:off x="5650" y="3829"/>
                  <a:ext cx="2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30" name="AutoShape 790"/>
                <p:cNvSpPr>
                  <a:spLocks noChangeShapeType="1"/>
                </p:cNvSpPr>
                <p:nvPr/>
              </p:nvSpPr>
              <p:spPr bwMode="auto">
                <a:xfrm flipH="1">
                  <a:off x="5120" y="4135"/>
                  <a:ext cx="76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31" name="Oval 791"/>
                <p:cNvSpPr>
                  <a:spLocks noChangeArrowheads="1"/>
                </p:cNvSpPr>
                <p:nvPr/>
              </p:nvSpPr>
              <p:spPr bwMode="auto">
                <a:xfrm>
                  <a:off x="6284" y="3935"/>
                  <a:ext cx="74" cy="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grpSp>
        </p:grpSp>
        <p:sp>
          <p:nvSpPr>
            <p:cNvPr id="98" name="Oval 792"/>
            <p:cNvSpPr>
              <a:spLocks noChangeArrowheads="1"/>
            </p:cNvSpPr>
            <p:nvPr/>
          </p:nvSpPr>
          <p:spPr bwMode="auto">
            <a:xfrm>
              <a:off x="26911" y="19812"/>
              <a:ext cx="635" cy="53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00" name="AutoShape 793"/>
            <p:cNvSpPr>
              <a:spLocks noChangeShapeType="1"/>
            </p:cNvSpPr>
            <p:nvPr/>
          </p:nvSpPr>
          <p:spPr bwMode="auto">
            <a:xfrm>
              <a:off x="27216" y="20059"/>
              <a:ext cx="6" cy="17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18" name="AutoShape 794"/>
            <p:cNvSpPr>
              <a:spLocks noChangeArrowheads="1"/>
            </p:cNvSpPr>
            <p:nvPr/>
          </p:nvSpPr>
          <p:spPr bwMode="auto">
            <a:xfrm rot="-5400000">
              <a:off x="33065" y="17764"/>
              <a:ext cx="5092" cy="4725"/>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5715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3</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0" name="AutoShape 795"/>
            <p:cNvSpPr>
              <a:spLocks noChangeShapeType="1"/>
            </p:cNvSpPr>
            <p:nvPr/>
          </p:nvSpPr>
          <p:spPr bwMode="auto">
            <a:xfrm>
              <a:off x="17170" y="20129"/>
              <a:ext cx="16078"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21" name="AutoShape 796"/>
            <p:cNvSpPr>
              <a:spLocks noChangeShapeType="1"/>
            </p:cNvSpPr>
            <p:nvPr/>
          </p:nvSpPr>
          <p:spPr bwMode="auto">
            <a:xfrm>
              <a:off x="37973" y="20129"/>
              <a:ext cx="4508"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cxnSp>
        <p:nvCxnSpPr>
          <p:cNvPr id="159" name="直接连接符 158"/>
          <p:cNvCxnSpPr/>
          <p:nvPr/>
        </p:nvCxnSpPr>
        <p:spPr>
          <a:xfrm>
            <a:off x="1705265" y="2727383"/>
            <a:ext cx="1080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3" name="表格 172"/>
              <p:cNvGraphicFramePr>
                <a:graphicFrameLocks noGrp="1"/>
              </p:cNvGraphicFramePr>
              <p:nvPr>
                <p:extLst>
                  <p:ext uri="{D42A27DB-BD31-4B8C-83A1-F6EECF244321}">
                    <p14:modId xmlns:p14="http://schemas.microsoft.com/office/powerpoint/2010/main" val="2512417490"/>
                  </p:ext>
                </p:extLst>
              </p:nvPr>
            </p:nvGraphicFramePr>
            <p:xfrm>
              <a:off x="5148064" y="1299795"/>
              <a:ext cx="3695984" cy="3102182"/>
            </p:xfrm>
            <a:graphic>
              <a:graphicData uri="http://schemas.openxmlformats.org/drawingml/2006/table">
                <a:tbl>
                  <a:tblPr firstRow="1" firstCol="1" bandRow="1">
                    <a:tableStyleId>{F5AB1C69-6EDB-4FF4-983F-18BD219EF322}</a:tableStyleId>
                  </a:tblPr>
                  <a:tblGrid>
                    <a:gridCol w="1080120">
                      <a:extLst>
                        <a:ext uri="{9D8B030D-6E8A-4147-A177-3AD203B41FA5}">
                          <a16:colId xmlns:a16="http://schemas.microsoft.com/office/drawing/2014/main" xmlns="" val="20000"/>
                        </a:ext>
                      </a:extLst>
                    </a:gridCol>
                    <a:gridCol w="576064">
                      <a:extLst>
                        <a:ext uri="{9D8B030D-6E8A-4147-A177-3AD203B41FA5}">
                          <a16:colId xmlns:a16="http://schemas.microsoft.com/office/drawing/2014/main" xmlns="" val="20001"/>
                        </a:ext>
                      </a:extLst>
                    </a:gridCol>
                    <a:gridCol w="792088">
                      <a:extLst>
                        <a:ext uri="{9D8B030D-6E8A-4147-A177-3AD203B41FA5}">
                          <a16:colId xmlns:a16="http://schemas.microsoft.com/office/drawing/2014/main" xmlns="" val="20002"/>
                        </a:ext>
                      </a:extLst>
                    </a:gridCol>
                    <a:gridCol w="1247712">
                      <a:extLst>
                        <a:ext uri="{9D8B030D-6E8A-4147-A177-3AD203B41FA5}">
                          <a16:colId xmlns:a16="http://schemas.microsoft.com/office/drawing/2014/main" xmlns="" val="20003"/>
                        </a:ext>
                      </a:extLst>
                    </a:gridCol>
                  </a:tblGrid>
                  <a:tr h="419942">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功能分组</a:t>
                          </a:r>
                          <a:r>
                            <a:rPr lang="en-US" altLang="zh-CN" sz="1200" kern="100" dirty="0">
                              <a:effectLst/>
                              <a:latin typeface="华文楷体" panose="02010600040101010101" pitchFamily="2" charset="-122"/>
                              <a:ea typeface="华文楷体" panose="02010600040101010101" pitchFamily="2" charset="-122"/>
                            </a:rPr>
                            <a:t> </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引</a:t>
                          </a:r>
                          <a:r>
                            <a:rPr lang="en-US" sz="1200" kern="100" dirty="0">
                              <a:effectLst/>
                              <a:latin typeface="华文楷体" panose="02010600040101010101" pitchFamily="2" charset="-122"/>
                              <a:ea typeface="华文楷体" panose="02010600040101010101" pitchFamily="2" charset="-122"/>
                            </a:rPr>
                            <a:t>  </a:t>
                          </a:r>
                          <a:r>
                            <a:rPr lang="zh-CN" sz="1200" kern="100" dirty="0">
                              <a:effectLst/>
                              <a:latin typeface="华文楷体" panose="02010600040101010101" pitchFamily="2" charset="-122"/>
                              <a:ea typeface="华文楷体" panose="02010600040101010101" pitchFamily="2" charset="-122"/>
                            </a:rPr>
                            <a:t>脚</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第二功能</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说</a:t>
                          </a:r>
                          <a:r>
                            <a:rPr lang="en-US" sz="1200" kern="100" dirty="0">
                              <a:effectLst/>
                              <a:latin typeface="华文楷体" panose="02010600040101010101" pitchFamily="2" charset="-122"/>
                              <a:ea typeface="华文楷体" panose="02010600040101010101" pitchFamily="2" charset="-122"/>
                            </a:rPr>
                            <a:t>  </a:t>
                          </a:r>
                          <a:r>
                            <a:rPr lang="zh-CN" sz="1200" kern="100" dirty="0">
                              <a:effectLst/>
                              <a:latin typeface="华文楷体" panose="02010600040101010101" pitchFamily="2" charset="-122"/>
                              <a:ea typeface="华文楷体" panose="02010600040101010101" pitchFamily="2" charset="-122"/>
                            </a:rPr>
                            <a:t>明</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a16="http://schemas.microsoft.com/office/drawing/2014/main" xmlns="" val="10000"/>
                      </a:ext>
                    </a:extLst>
                  </a:tr>
                  <a:tr h="0">
                    <a:tc rowSpan="2">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a:t>
                          </a:r>
                          <a:r>
                            <a:rPr lang="en-US" sz="1100" kern="100" dirty="0">
                              <a:effectLst/>
                              <a:latin typeface="华文楷体" panose="02010600040101010101" pitchFamily="2" charset="-122"/>
                              <a:ea typeface="华文楷体" panose="02010600040101010101" pitchFamily="2" charset="-122"/>
                            </a:rPr>
                            <a:t>1</a:t>
                          </a:r>
                          <a:r>
                            <a:rPr lang="zh-CN" sz="1100" kern="100" dirty="0">
                              <a:effectLst/>
                              <a:latin typeface="华文楷体" panose="02010600040101010101" pitchFamily="2" charset="-122"/>
                              <a:ea typeface="华文楷体" panose="02010600040101010101" pitchFamily="2" charset="-122"/>
                            </a:rPr>
                            <a:t>）串行接口</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P3.0</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RXD</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串行数据接收端线</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a16="http://schemas.microsoft.com/office/drawing/2014/main" xmlns="" val="10001"/>
                      </a:ext>
                    </a:extLst>
                  </a:tr>
                  <a:tr h="0">
                    <a:tc vMerge="1">
                      <a:txBody>
                        <a:bodyPr/>
                        <a:lstStyle/>
                        <a:p>
                          <a:endParaRPr lang="zh-CN" altLang="en-US"/>
                        </a:p>
                      </a:txBody>
                      <a:tcP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P3.1</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TXD</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串行数据发送端线</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a16="http://schemas.microsoft.com/office/drawing/2014/main" xmlns="" val="10002"/>
                      </a:ext>
                    </a:extLst>
                  </a:tr>
                  <a:tr h="0">
                    <a:tc rowSpan="2">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a:t>
                          </a:r>
                          <a:r>
                            <a:rPr lang="en-US" sz="1100" kern="100">
                              <a:effectLst/>
                              <a:latin typeface="华文楷体" panose="02010600040101010101" pitchFamily="2" charset="-122"/>
                              <a:ea typeface="华文楷体" panose="02010600040101010101" pitchFamily="2" charset="-122"/>
                            </a:rPr>
                            <a:t>2</a:t>
                          </a:r>
                          <a:r>
                            <a:rPr lang="zh-CN" sz="1100" kern="100">
                              <a:effectLst/>
                              <a:latin typeface="华文楷体" panose="02010600040101010101" pitchFamily="2" charset="-122"/>
                              <a:ea typeface="华文楷体" panose="02010600040101010101" pitchFamily="2" charset="-122"/>
                            </a:rPr>
                            <a:t>）外部中断</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dirty="0">
                              <a:effectLst/>
                              <a:latin typeface="华文楷体" panose="02010600040101010101" pitchFamily="2" charset="-122"/>
                              <a:ea typeface="华文楷体" panose="02010600040101010101" pitchFamily="2" charset="-122"/>
                            </a:rPr>
                            <a:t>P3.2</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CN" sz="1100" i="1" kern="100">
                                        <a:effectLst/>
                                        <a:latin typeface="Cambria Math"/>
                                      </a:rPr>
                                    </m:ctrlPr>
                                  </m:accPr>
                                  <m:e>
                                    <m:r>
                                      <m:rPr>
                                        <m:sty m:val="p"/>
                                      </m:rPr>
                                      <a:rPr lang="en-US" sz="1100" kern="100">
                                        <a:effectLst/>
                                        <a:latin typeface="Cambria Math"/>
                                      </a:rPr>
                                      <m:t>INT</m:t>
                                    </m:r>
                                    <m:r>
                                      <a:rPr lang="en-US" sz="1100" kern="100">
                                        <a:effectLst/>
                                        <a:latin typeface="Cambria Math"/>
                                      </a:rPr>
                                      <m:t>0</m:t>
                                    </m:r>
                                  </m:e>
                                </m:acc>
                              </m:oMath>
                            </m:oMathPara>
                          </a14:m>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外部中断</a:t>
                          </a:r>
                          <a:r>
                            <a:rPr lang="en-US" sz="1100" kern="100">
                              <a:effectLst/>
                              <a:latin typeface="华文楷体" panose="02010600040101010101" pitchFamily="2" charset="-122"/>
                              <a:ea typeface="华文楷体" panose="02010600040101010101" pitchFamily="2" charset="-122"/>
                            </a:rPr>
                            <a:t>0</a:t>
                          </a:r>
                          <a:r>
                            <a:rPr lang="zh-CN" sz="1100" kern="100">
                              <a:effectLst/>
                              <a:latin typeface="华文楷体" panose="02010600040101010101" pitchFamily="2" charset="-122"/>
                              <a:ea typeface="华文楷体" panose="02010600040101010101" pitchFamily="2" charset="-122"/>
                            </a:rPr>
                            <a:t>中断申请信号输入端</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a16="http://schemas.microsoft.com/office/drawing/2014/main" xmlns="" val="10003"/>
                      </a:ext>
                    </a:extLst>
                  </a:tr>
                  <a:tr h="0">
                    <a:tc vMerge="1">
                      <a:txBody>
                        <a:bodyPr/>
                        <a:lstStyle/>
                        <a:p>
                          <a:endParaRPr lang="zh-CN" altLang="en-US"/>
                        </a:p>
                      </a:txBody>
                      <a:tcPr/>
                    </a:tc>
                    <a:tc>
                      <a:txBody>
                        <a:bodyPr/>
                        <a:lstStyle/>
                        <a:p>
                          <a:pPr algn="ctr">
                            <a:spcAft>
                              <a:spcPts val="0"/>
                            </a:spcAft>
                          </a:pPr>
                          <a:r>
                            <a:rPr lang="en-US" sz="1100" kern="100" dirty="0">
                              <a:effectLst/>
                              <a:latin typeface="华文楷体" panose="02010600040101010101" pitchFamily="2" charset="-122"/>
                              <a:ea typeface="华文楷体" panose="02010600040101010101" pitchFamily="2" charset="-122"/>
                            </a:rPr>
                            <a:t>P3.3</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CN" sz="1100" i="1" kern="100">
                                        <a:effectLst/>
                                        <a:latin typeface="Cambria Math"/>
                                      </a:rPr>
                                    </m:ctrlPr>
                                  </m:accPr>
                                  <m:e>
                                    <m:r>
                                      <m:rPr>
                                        <m:sty m:val="p"/>
                                      </m:rPr>
                                      <a:rPr lang="en-US" sz="1100" kern="100">
                                        <a:effectLst/>
                                        <a:latin typeface="Cambria Math"/>
                                      </a:rPr>
                                      <m:t>INT</m:t>
                                    </m:r>
                                    <m:r>
                                      <a:rPr lang="en-US" sz="1100" kern="100">
                                        <a:effectLst/>
                                        <a:latin typeface="Cambria Math"/>
                                      </a:rPr>
                                      <m:t>1</m:t>
                                    </m:r>
                                  </m:e>
                                </m:acc>
                              </m:oMath>
                            </m:oMathPara>
                          </a14:m>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外部中断</a:t>
                          </a:r>
                          <a:r>
                            <a:rPr lang="en-US" sz="1100" kern="100">
                              <a:effectLst/>
                              <a:latin typeface="华文楷体" panose="02010600040101010101" pitchFamily="2" charset="-122"/>
                              <a:ea typeface="华文楷体" panose="02010600040101010101" pitchFamily="2" charset="-122"/>
                            </a:rPr>
                            <a:t>1</a:t>
                          </a:r>
                          <a:r>
                            <a:rPr lang="zh-CN" sz="1100" kern="100">
                              <a:effectLst/>
                              <a:latin typeface="华文楷体" panose="02010600040101010101" pitchFamily="2" charset="-122"/>
                              <a:ea typeface="华文楷体" panose="02010600040101010101" pitchFamily="2" charset="-122"/>
                            </a:rPr>
                            <a:t>中断申请信号输入端</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a16="http://schemas.microsoft.com/office/drawing/2014/main" xmlns="" val="10004"/>
                      </a:ext>
                    </a:extLst>
                  </a:tr>
                  <a:tr h="0">
                    <a:tc rowSpan="2">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a:t>
                          </a:r>
                          <a:r>
                            <a:rPr lang="en-US" sz="1100" kern="100" dirty="0">
                              <a:effectLst/>
                              <a:latin typeface="华文楷体" panose="02010600040101010101" pitchFamily="2" charset="-122"/>
                              <a:ea typeface="华文楷体" panose="02010600040101010101" pitchFamily="2" charset="-122"/>
                            </a:rPr>
                            <a:t>3</a:t>
                          </a:r>
                          <a:r>
                            <a:rPr lang="zh-CN" sz="1100" kern="100" dirty="0">
                              <a:effectLst/>
                              <a:latin typeface="华文楷体" panose="02010600040101010101" pitchFamily="2" charset="-122"/>
                              <a:ea typeface="华文楷体" panose="02010600040101010101" pitchFamily="2" charset="-122"/>
                            </a:rPr>
                            <a:t>）定时</a:t>
                          </a:r>
                          <a:r>
                            <a:rPr lang="en-US" sz="1100" kern="100" dirty="0">
                              <a:effectLst/>
                              <a:latin typeface="华文楷体" panose="02010600040101010101" pitchFamily="2" charset="-122"/>
                              <a:ea typeface="华文楷体" panose="02010600040101010101" pitchFamily="2" charset="-122"/>
                            </a:rPr>
                            <a:t>/</a:t>
                          </a:r>
                          <a:r>
                            <a:rPr lang="zh-CN" sz="1100" kern="100" dirty="0">
                              <a:effectLst/>
                              <a:latin typeface="华文楷体" panose="02010600040101010101" pitchFamily="2" charset="-122"/>
                              <a:ea typeface="华文楷体" panose="02010600040101010101" pitchFamily="2" charset="-122"/>
                            </a:rPr>
                            <a:t>计数器</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P3.4</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dirty="0">
                              <a:effectLst/>
                              <a:latin typeface="华文楷体" panose="02010600040101010101" pitchFamily="2" charset="-122"/>
                              <a:ea typeface="华文楷体" panose="02010600040101010101" pitchFamily="2" charset="-122"/>
                            </a:rPr>
                            <a:t>T0</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定时</a:t>
                          </a:r>
                          <a:r>
                            <a:rPr lang="en-US" sz="1100" kern="100">
                              <a:effectLst/>
                              <a:latin typeface="华文楷体" panose="02010600040101010101" pitchFamily="2" charset="-122"/>
                              <a:ea typeface="华文楷体" panose="02010600040101010101" pitchFamily="2" charset="-122"/>
                            </a:rPr>
                            <a:t>/</a:t>
                          </a:r>
                          <a:r>
                            <a:rPr lang="zh-CN" sz="1100" kern="100">
                              <a:effectLst/>
                              <a:latin typeface="华文楷体" panose="02010600040101010101" pitchFamily="2" charset="-122"/>
                              <a:ea typeface="华文楷体" panose="02010600040101010101" pitchFamily="2" charset="-122"/>
                            </a:rPr>
                            <a:t>计数器</a:t>
                          </a:r>
                          <a:r>
                            <a:rPr lang="en-US" sz="1100" kern="100">
                              <a:effectLst/>
                              <a:latin typeface="华文楷体" panose="02010600040101010101" pitchFamily="2" charset="-122"/>
                              <a:ea typeface="华文楷体" panose="02010600040101010101" pitchFamily="2" charset="-122"/>
                            </a:rPr>
                            <a:t>0</a:t>
                          </a:r>
                          <a:r>
                            <a:rPr lang="zh-CN" sz="1100" kern="100">
                              <a:effectLst/>
                              <a:latin typeface="华文楷体" panose="02010600040101010101" pitchFamily="2" charset="-122"/>
                              <a:ea typeface="华文楷体" panose="02010600040101010101" pitchFamily="2" charset="-122"/>
                            </a:rPr>
                            <a:t>计数输入端</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a16="http://schemas.microsoft.com/office/drawing/2014/main" xmlns="" val="10005"/>
                      </a:ext>
                    </a:extLst>
                  </a:tr>
                  <a:tr h="0">
                    <a:tc vMerge="1">
                      <a:txBody>
                        <a:bodyPr/>
                        <a:lstStyle/>
                        <a:p>
                          <a:endParaRPr lang="zh-CN" altLang="en-US"/>
                        </a:p>
                      </a:txBody>
                      <a:tcP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P3.5</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dirty="0">
                              <a:effectLst/>
                              <a:latin typeface="华文楷体" panose="02010600040101010101" pitchFamily="2" charset="-122"/>
                              <a:ea typeface="华文楷体" panose="02010600040101010101" pitchFamily="2" charset="-122"/>
                            </a:rPr>
                            <a:t>T1</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定时</a:t>
                          </a:r>
                          <a:r>
                            <a:rPr lang="en-US" sz="1100" kern="100">
                              <a:effectLst/>
                              <a:latin typeface="华文楷体" panose="02010600040101010101" pitchFamily="2" charset="-122"/>
                              <a:ea typeface="华文楷体" panose="02010600040101010101" pitchFamily="2" charset="-122"/>
                            </a:rPr>
                            <a:t>/</a:t>
                          </a:r>
                          <a:r>
                            <a:rPr lang="zh-CN" sz="1100" kern="100">
                              <a:effectLst/>
                              <a:latin typeface="华文楷体" panose="02010600040101010101" pitchFamily="2" charset="-122"/>
                              <a:ea typeface="华文楷体" panose="02010600040101010101" pitchFamily="2" charset="-122"/>
                            </a:rPr>
                            <a:t>计数器</a:t>
                          </a:r>
                          <a:r>
                            <a:rPr lang="en-US" sz="1100" kern="100">
                              <a:effectLst/>
                              <a:latin typeface="华文楷体" panose="02010600040101010101" pitchFamily="2" charset="-122"/>
                              <a:ea typeface="华文楷体" panose="02010600040101010101" pitchFamily="2" charset="-122"/>
                            </a:rPr>
                            <a:t>1</a:t>
                          </a:r>
                          <a:r>
                            <a:rPr lang="zh-CN" sz="1100" kern="100">
                              <a:effectLst/>
                              <a:latin typeface="华文楷体" panose="02010600040101010101" pitchFamily="2" charset="-122"/>
                              <a:ea typeface="华文楷体" panose="02010600040101010101" pitchFamily="2" charset="-122"/>
                            </a:rPr>
                            <a:t>计数输入端</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a16="http://schemas.microsoft.com/office/drawing/2014/main" xmlns="" val="10006"/>
                      </a:ext>
                    </a:extLst>
                  </a:tr>
                  <a:tr h="0">
                    <a:tc rowSpan="2">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a:t>
                          </a:r>
                          <a:r>
                            <a:rPr lang="en-US" sz="1100" kern="100" dirty="0">
                              <a:effectLst/>
                              <a:latin typeface="华文楷体" panose="02010600040101010101" pitchFamily="2" charset="-122"/>
                              <a:ea typeface="华文楷体" panose="02010600040101010101" pitchFamily="2" charset="-122"/>
                            </a:rPr>
                            <a:t>4</a:t>
                          </a:r>
                          <a:r>
                            <a:rPr lang="zh-CN" sz="1100" kern="100" dirty="0">
                              <a:effectLst/>
                              <a:latin typeface="华文楷体" panose="02010600040101010101" pitchFamily="2" charset="-122"/>
                              <a:ea typeface="华文楷体" panose="02010600040101010101" pitchFamily="2" charset="-122"/>
                            </a:rPr>
                            <a:t>）</a:t>
                          </a:r>
                          <a:r>
                            <a:rPr lang="en-US" sz="1100" kern="100" dirty="0">
                              <a:effectLst/>
                              <a:latin typeface="华文楷体" panose="02010600040101010101" pitchFamily="2" charset="-122"/>
                              <a:ea typeface="华文楷体" panose="02010600040101010101" pitchFamily="2" charset="-122"/>
                            </a:rPr>
                            <a:t>RAM</a:t>
                          </a:r>
                          <a:r>
                            <a:rPr lang="zh-CN" sz="1100" kern="100" dirty="0">
                              <a:effectLst/>
                              <a:latin typeface="华文楷体" panose="02010600040101010101" pitchFamily="2" charset="-122"/>
                              <a:ea typeface="华文楷体" panose="02010600040101010101" pitchFamily="2" charset="-122"/>
                            </a:rPr>
                            <a:t>控制信号</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P3.6</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CN" sz="1100" i="1" kern="100">
                                        <a:effectLst/>
                                        <a:latin typeface="Cambria Math"/>
                                      </a:rPr>
                                    </m:ctrlPr>
                                  </m:accPr>
                                  <m:e>
                                    <m:r>
                                      <m:rPr>
                                        <m:sty m:val="p"/>
                                      </m:rPr>
                                      <a:rPr lang="en-US" sz="1100" kern="100">
                                        <a:effectLst/>
                                        <a:latin typeface="Cambria Math"/>
                                      </a:rPr>
                                      <m:t>WR</m:t>
                                    </m:r>
                                  </m:e>
                                </m:acc>
                              </m:oMath>
                            </m:oMathPara>
                          </a14:m>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外部数据存储器写选通信号输出</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a16="http://schemas.microsoft.com/office/drawing/2014/main" xmlns="" val="10007"/>
                      </a:ext>
                    </a:extLst>
                  </a:tr>
                  <a:tr h="0">
                    <a:tc vMerge="1">
                      <a:txBody>
                        <a:bodyPr/>
                        <a:lstStyle/>
                        <a:p>
                          <a:endParaRPr lang="zh-CN" altLang="en-US"/>
                        </a:p>
                      </a:txBody>
                      <a:tcP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P3.7</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CN" sz="1100" i="1" kern="100">
                                        <a:effectLst/>
                                        <a:latin typeface="Cambria Math"/>
                                      </a:rPr>
                                    </m:ctrlPr>
                                  </m:accPr>
                                  <m:e>
                                    <m:r>
                                      <m:rPr>
                                        <m:sty m:val="p"/>
                                      </m:rPr>
                                      <a:rPr lang="en-US" sz="1100" kern="100">
                                        <a:effectLst/>
                                        <a:latin typeface="Cambria Math"/>
                                      </a:rPr>
                                      <m:t>RD</m:t>
                                    </m:r>
                                  </m:e>
                                </m:acc>
                              </m:oMath>
                            </m:oMathPara>
                          </a14:m>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外部数据存储器读选通信号输出</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a16="http://schemas.microsoft.com/office/drawing/2014/main" xmlns="" val="10008"/>
                      </a:ext>
                    </a:extLst>
                  </a:tr>
                </a:tbl>
              </a:graphicData>
            </a:graphic>
          </p:graphicFrame>
        </mc:Choice>
        <mc:Fallback xmlns="">
          <p:graphicFrame>
            <p:nvGraphicFramePr>
              <p:cNvPr id="173" name="表格 172"/>
              <p:cNvGraphicFramePr>
                <a:graphicFrameLocks noGrp="1"/>
              </p:cNvGraphicFramePr>
              <p:nvPr>
                <p:extLst>
                  <p:ext uri="{D42A27DB-BD31-4B8C-83A1-F6EECF244321}">
                    <p14:modId xmlns:p14="http://schemas.microsoft.com/office/powerpoint/2010/main" val="2226312668"/>
                  </p:ext>
                </p:extLst>
              </p:nvPr>
            </p:nvGraphicFramePr>
            <p:xfrm>
              <a:off x="5148064" y="1299795"/>
              <a:ext cx="3695984" cy="3102182"/>
            </p:xfrm>
            <a:graphic>
              <a:graphicData uri="http://schemas.openxmlformats.org/drawingml/2006/table">
                <a:tbl>
                  <a:tblPr firstRow="1" firstCol="1" bandRow="1">
                    <a:tableStyleId>{F5AB1C69-6EDB-4FF4-983F-18BD219EF322}</a:tableStyleId>
                  </a:tblPr>
                  <a:tblGrid>
                    <a:gridCol w="1080120"/>
                    <a:gridCol w="576064"/>
                    <a:gridCol w="792088"/>
                    <a:gridCol w="1247712"/>
                  </a:tblGrid>
                  <a:tr h="419942">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功能</a:t>
                          </a:r>
                          <a:r>
                            <a:rPr lang="zh-CN" sz="1200" kern="100" dirty="0" smtClean="0">
                              <a:effectLst/>
                              <a:latin typeface="华文楷体" panose="02010600040101010101" pitchFamily="2" charset="-122"/>
                              <a:ea typeface="华文楷体" panose="02010600040101010101" pitchFamily="2" charset="-122"/>
                            </a:rPr>
                            <a:t>分组</a:t>
                          </a:r>
                          <a:r>
                            <a:rPr lang="en-US" altLang="zh-CN" sz="1200" kern="100" dirty="0" smtClean="0">
                              <a:effectLst/>
                              <a:latin typeface="华文楷体" panose="02010600040101010101" pitchFamily="2" charset="-122"/>
                              <a:ea typeface="华文楷体" panose="02010600040101010101" pitchFamily="2" charset="-122"/>
                            </a:rPr>
                            <a:t> </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引</a:t>
                          </a:r>
                          <a:r>
                            <a:rPr lang="en-US" sz="1200" kern="100" dirty="0">
                              <a:effectLst/>
                              <a:latin typeface="华文楷体" panose="02010600040101010101" pitchFamily="2" charset="-122"/>
                              <a:ea typeface="华文楷体" panose="02010600040101010101" pitchFamily="2" charset="-122"/>
                            </a:rPr>
                            <a:t>  </a:t>
                          </a:r>
                          <a:r>
                            <a:rPr lang="zh-CN" sz="1200" kern="100" dirty="0">
                              <a:effectLst/>
                              <a:latin typeface="华文楷体" panose="02010600040101010101" pitchFamily="2" charset="-122"/>
                              <a:ea typeface="华文楷体" panose="02010600040101010101" pitchFamily="2" charset="-122"/>
                            </a:rPr>
                            <a:t>脚</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第二功能</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200" kern="100" dirty="0">
                              <a:effectLst/>
                              <a:latin typeface="华文楷体" panose="02010600040101010101" pitchFamily="2" charset="-122"/>
                              <a:ea typeface="华文楷体" panose="02010600040101010101" pitchFamily="2" charset="-122"/>
                            </a:rPr>
                            <a:t>说</a:t>
                          </a:r>
                          <a:r>
                            <a:rPr lang="en-US" sz="1200" kern="100" dirty="0">
                              <a:effectLst/>
                              <a:latin typeface="华文楷体" panose="02010600040101010101" pitchFamily="2" charset="-122"/>
                              <a:ea typeface="华文楷体" panose="02010600040101010101" pitchFamily="2" charset="-122"/>
                            </a:rPr>
                            <a:t>  </a:t>
                          </a:r>
                          <a:r>
                            <a:rPr lang="zh-CN" sz="1200" kern="100" dirty="0">
                              <a:effectLst/>
                              <a:latin typeface="华文楷体" panose="02010600040101010101" pitchFamily="2" charset="-122"/>
                              <a:ea typeface="华文楷体" panose="02010600040101010101" pitchFamily="2" charset="-122"/>
                            </a:rPr>
                            <a:t>明</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335280">
                    <a:tc rowSpan="2">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a:t>
                          </a:r>
                          <a:r>
                            <a:rPr lang="en-US" sz="1100" kern="100" dirty="0">
                              <a:effectLst/>
                              <a:latin typeface="华文楷体" panose="02010600040101010101" pitchFamily="2" charset="-122"/>
                              <a:ea typeface="华文楷体" panose="02010600040101010101" pitchFamily="2" charset="-122"/>
                            </a:rPr>
                            <a:t>1</a:t>
                          </a:r>
                          <a:r>
                            <a:rPr lang="zh-CN" sz="1100" kern="100" dirty="0">
                              <a:effectLst/>
                              <a:latin typeface="华文楷体" panose="02010600040101010101" pitchFamily="2" charset="-122"/>
                              <a:ea typeface="华文楷体" panose="02010600040101010101" pitchFamily="2" charset="-122"/>
                            </a:rPr>
                            <a:t>）串行接口</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P3.0</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RXD</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串行数据接收端线</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335280">
                    <a:tc vMerge="1">
                      <a:txBody>
                        <a:bodyPr/>
                        <a:lstStyle/>
                        <a:p>
                          <a:endParaRPr lang="zh-CN" altLang="en-US"/>
                        </a:p>
                      </a:txBody>
                      <a:tcP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P3.1</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TXD</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串行数据发送端线</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335280">
                    <a:tc rowSpan="2">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a:t>
                          </a:r>
                          <a:r>
                            <a:rPr lang="en-US" sz="1100" kern="100">
                              <a:effectLst/>
                              <a:latin typeface="华文楷体" panose="02010600040101010101" pitchFamily="2" charset="-122"/>
                              <a:ea typeface="华文楷体" panose="02010600040101010101" pitchFamily="2" charset="-122"/>
                            </a:rPr>
                            <a:t>2</a:t>
                          </a:r>
                          <a:r>
                            <a:rPr lang="zh-CN" sz="1100" kern="100">
                              <a:effectLst/>
                              <a:latin typeface="华文楷体" panose="02010600040101010101" pitchFamily="2" charset="-122"/>
                              <a:ea typeface="华文楷体" panose="02010600040101010101" pitchFamily="2" charset="-122"/>
                            </a:rPr>
                            <a:t>）外部中断</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dirty="0">
                              <a:effectLst/>
                              <a:latin typeface="华文楷体" panose="02010600040101010101" pitchFamily="2" charset="-122"/>
                              <a:ea typeface="华文楷体" panose="02010600040101010101" pitchFamily="2" charset="-122"/>
                            </a:rPr>
                            <a:t>P3.2</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endParaRPr lang="zh-CN"/>
                        </a:p>
                      </a:txBody>
                      <a:tcPr marL="68580" marR="68580" marT="0" marB="0" anchor="ctr">
                        <a:blipFill rotWithShape="1">
                          <a:blip r:embed="rId2"/>
                          <a:stretch>
                            <a:fillRect l="-209231" t="-325455" r="-157692" b="-527273"/>
                          </a:stretch>
                        </a:blipFill>
                      </a:tcP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外部中断</a:t>
                          </a:r>
                          <a:r>
                            <a:rPr lang="en-US" sz="1100" kern="100">
                              <a:effectLst/>
                              <a:latin typeface="华文楷体" panose="02010600040101010101" pitchFamily="2" charset="-122"/>
                              <a:ea typeface="华文楷体" panose="02010600040101010101" pitchFamily="2" charset="-122"/>
                            </a:rPr>
                            <a:t>0</a:t>
                          </a:r>
                          <a:r>
                            <a:rPr lang="zh-CN" sz="1100" kern="100">
                              <a:effectLst/>
                              <a:latin typeface="华文楷体" panose="02010600040101010101" pitchFamily="2" charset="-122"/>
                              <a:ea typeface="华文楷体" panose="02010600040101010101" pitchFamily="2" charset="-122"/>
                            </a:rPr>
                            <a:t>中断申请信号输入端</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335280">
                    <a:tc vMerge="1">
                      <a:txBody>
                        <a:bodyPr/>
                        <a:lstStyle/>
                        <a:p>
                          <a:endParaRPr lang="zh-CN" altLang="en-US"/>
                        </a:p>
                      </a:txBody>
                      <a:tcPr/>
                    </a:tc>
                    <a:tc>
                      <a:txBody>
                        <a:bodyPr/>
                        <a:lstStyle/>
                        <a:p>
                          <a:pPr algn="ctr">
                            <a:spcAft>
                              <a:spcPts val="0"/>
                            </a:spcAft>
                          </a:pPr>
                          <a:r>
                            <a:rPr lang="en-US" sz="1100" kern="100" dirty="0">
                              <a:effectLst/>
                              <a:latin typeface="华文楷体" panose="02010600040101010101" pitchFamily="2" charset="-122"/>
                              <a:ea typeface="华文楷体" panose="02010600040101010101" pitchFamily="2" charset="-122"/>
                            </a:rPr>
                            <a:t>P3.3</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endParaRPr lang="zh-CN"/>
                        </a:p>
                      </a:txBody>
                      <a:tcPr marL="68580" marR="68580" marT="0" marB="0" anchor="ctr">
                        <a:blipFill rotWithShape="1">
                          <a:blip r:embed="rId2"/>
                          <a:stretch>
                            <a:fillRect l="-209231" t="-425455" r="-157692" b="-427273"/>
                          </a:stretch>
                        </a:blipFill>
                      </a:tcP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外部中断</a:t>
                          </a:r>
                          <a:r>
                            <a:rPr lang="en-US" sz="1100" kern="100">
                              <a:effectLst/>
                              <a:latin typeface="华文楷体" panose="02010600040101010101" pitchFamily="2" charset="-122"/>
                              <a:ea typeface="华文楷体" panose="02010600040101010101" pitchFamily="2" charset="-122"/>
                            </a:rPr>
                            <a:t>1</a:t>
                          </a:r>
                          <a:r>
                            <a:rPr lang="zh-CN" sz="1100" kern="100">
                              <a:effectLst/>
                              <a:latin typeface="华文楷体" panose="02010600040101010101" pitchFamily="2" charset="-122"/>
                              <a:ea typeface="华文楷体" panose="02010600040101010101" pitchFamily="2" charset="-122"/>
                            </a:rPr>
                            <a:t>中断申请信号输入端</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335280">
                    <a:tc rowSpan="2">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a:t>
                          </a:r>
                          <a:r>
                            <a:rPr lang="en-US" sz="1100" kern="100" dirty="0">
                              <a:effectLst/>
                              <a:latin typeface="华文楷体" panose="02010600040101010101" pitchFamily="2" charset="-122"/>
                              <a:ea typeface="华文楷体" panose="02010600040101010101" pitchFamily="2" charset="-122"/>
                            </a:rPr>
                            <a:t>3</a:t>
                          </a:r>
                          <a:r>
                            <a:rPr lang="zh-CN" sz="1100" kern="100" dirty="0">
                              <a:effectLst/>
                              <a:latin typeface="华文楷体" panose="02010600040101010101" pitchFamily="2" charset="-122"/>
                              <a:ea typeface="华文楷体" panose="02010600040101010101" pitchFamily="2" charset="-122"/>
                            </a:rPr>
                            <a:t>）定时</a:t>
                          </a:r>
                          <a:r>
                            <a:rPr lang="en-US" sz="1100" kern="100" dirty="0">
                              <a:effectLst/>
                              <a:latin typeface="华文楷体" panose="02010600040101010101" pitchFamily="2" charset="-122"/>
                              <a:ea typeface="华文楷体" panose="02010600040101010101" pitchFamily="2" charset="-122"/>
                            </a:rPr>
                            <a:t>/</a:t>
                          </a:r>
                          <a:r>
                            <a:rPr lang="zh-CN" sz="1100" kern="100" dirty="0">
                              <a:effectLst/>
                              <a:latin typeface="华文楷体" panose="02010600040101010101" pitchFamily="2" charset="-122"/>
                              <a:ea typeface="华文楷体" panose="02010600040101010101" pitchFamily="2" charset="-122"/>
                            </a:rPr>
                            <a:t>计数器</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P3.4</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dirty="0">
                              <a:effectLst/>
                              <a:latin typeface="华文楷体" panose="02010600040101010101" pitchFamily="2" charset="-122"/>
                              <a:ea typeface="华文楷体" panose="02010600040101010101" pitchFamily="2" charset="-122"/>
                            </a:rPr>
                            <a:t>T0</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定时</a:t>
                          </a:r>
                          <a:r>
                            <a:rPr lang="en-US" sz="1100" kern="100">
                              <a:effectLst/>
                              <a:latin typeface="华文楷体" panose="02010600040101010101" pitchFamily="2" charset="-122"/>
                              <a:ea typeface="华文楷体" panose="02010600040101010101" pitchFamily="2" charset="-122"/>
                            </a:rPr>
                            <a:t>/</a:t>
                          </a:r>
                          <a:r>
                            <a:rPr lang="zh-CN" sz="1100" kern="100">
                              <a:effectLst/>
                              <a:latin typeface="华文楷体" panose="02010600040101010101" pitchFamily="2" charset="-122"/>
                              <a:ea typeface="华文楷体" panose="02010600040101010101" pitchFamily="2" charset="-122"/>
                            </a:rPr>
                            <a:t>计数器</a:t>
                          </a:r>
                          <a:r>
                            <a:rPr lang="en-US" sz="1100" kern="100">
                              <a:effectLst/>
                              <a:latin typeface="华文楷体" panose="02010600040101010101" pitchFamily="2" charset="-122"/>
                              <a:ea typeface="华文楷体" panose="02010600040101010101" pitchFamily="2" charset="-122"/>
                            </a:rPr>
                            <a:t>0</a:t>
                          </a:r>
                          <a:r>
                            <a:rPr lang="zh-CN" sz="1100" kern="100">
                              <a:effectLst/>
                              <a:latin typeface="华文楷体" panose="02010600040101010101" pitchFamily="2" charset="-122"/>
                              <a:ea typeface="华文楷体" panose="02010600040101010101" pitchFamily="2" charset="-122"/>
                            </a:rPr>
                            <a:t>计数输入端</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335280">
                    <a:tc vMerge="1">
                      <a:txBody>
                        <a:bodyPr/>
                        <a:lstStyle/>
                        <a:p>
                          <a:endParaRPr lang="zh-CN" altLang="en-US"/>
                        </a:p>
                      </a:txBody>
                      <a:tcP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P3.5</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dirty="0">
                              <a:effectLst/>
                              <a:latin typeface="华文楷体" panose="02010600040101010101" pitchFamily="2" charset="-122"/>
                              <a:ea typeface="华文楷体" panose="02010600040101010101" pitchFamily="2" charset="-122"/>
                            </a:rPr>
                            <a:t>T1</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100" kern="100">
                              <a:effectLst/>
                              <a:latin typeface="华文楷体" panose="02010600040101010101" pitchFamily="2" charset="-122"/>
                              <a:ea typeface="华文楷体" panose="02010600040101010101" pitchFamily="2" charset="-122"/>
                            </a:rPr>
                            <a:t>定时</a:t>
                          </a:r>
                          <a:r>
                            <a:rPr lang="en-US" sz="1100" kern="100">
                              <a:effectLst/>
                              <a:latin typeface="华文楷体" panose="02010600040101010101" pitchFamily="2" charset="-122"/>
                              <a:ea typeface="华文楷体" panose="02010600040101010101" pitchFamily="2" charset="-122"/>
                            </a:rPr>
                            <a:t>/</a:t>
                          </a:r>
                          <a:r>
                            <a:rPr lang="zh-CN" sz="1100" kern="100">
                              <a:effectLst/>
                              <a:latin typeface="华文楷体" panose="02010600040101010101" pitchFamily="2" charset="-122"/>
                              <a:ea typeface="华文楷体" panose="02010600040101010101" pitchFamily="2" charset="-122"/>
                            </a:rPr>
                            <a:t>计数器</a:t>
                          </a:r>
                          <a:r>
                            <a:rPr lang="en-US" sz="1100" kern="100">
                              <a:effectLst/>
                              <a:latin typeface="华文楷体" panose="02010600040101010101" pitchFamily="2" charset="-122"/>
                              <a:ea typeface="华文楷体" panose="02010600040101010101" pitchFamily="2" charset="-122"/>
                            </a:rPr>
                            <a:t>1</a:t>
                          </a:r>
                          <a:r>
                            <a:rPr lang="zh-CN" sz="1100" kern="100">
                              <a:effectLst/>
                              <a:latin typeface="华文楷体" panose="02010600040101010101" pitchFamily="2" charset="-122"/>
                              <a:ea typeface="华文楷体" panose="02010600040101010101" pitchFamily="2" charset="-122"/>
                            </a:rPr>
                            <a:t>计数输入端</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335280">
                    <a:tc rowSpan="2">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a:t>
                          </a:r>
                          <a:r>
                            <a:rPr lang="en-US" sz="1100" kern="100" dirty="0">
                              <a:effectLst/>
                              <a:latin typeface="华文楷体" panose="02010600040101010101" pitchFamily="2" charset="-122"/>
                              <a:ea typeface="华文楷体" panose="02010600040101010101" pitchFamily="2" charset="-122"/>
                            </a:rPr>
                            <a:t>4</a:t>
                          </a:r>
                          <a:r>
                            <a:rPr lang="zh-CN" sz="1100" kern="100" dirty="0">
                              <a:effectLst/>
                              <a:latin typeface="华文楷体" panose="02010600040101010101" pitchFamily="2" charset="-122"/>
                              <a:ea typeface="华文楷体" panose="02010600040101010101" pitchFamily="2" charset="-122"/>
                            </a:rPr>
                            <a:t>）</a:t>
                          </a:r>
                          <a:r>
                            <a:rPr lang="en-US" sz="1100" kern="100" dirty="0">
                              <a:effectLst/>
                              <a:latin typeface="华文楷体" panose="02010600040101010101" pitchFamily="2" charset="-122"/>
                              <a:ea typeface="华文楷体" panose="02010600040101010101" pitchFamily="2" charset="-122"/>
                            </a:rPr>
                            <a:t>RAM</a:t>
                          </a:r>
                          <a:r>
                            <a:rPr lang="zh-CN" sz="1100" kern="100" dirty="0">
                              <a:effectLst/>
                              <a:latin typeface="华文楷体" panose="02010600040101010101" pitchFamily="2" charset="-122"/>
                              <a:ea typeface="华文楷体" panose="02010600040101010101" pitchFamily="2" charset="-122"/>
                            </a:rPr>
                            <a:t>控制信号</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P3.6</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endParaRPr lang="zh-CN"/>
                        </a:p>
                      </a:txBody>
                      <a:tcPr marL="68580" marR="68580" marT="0" marB="0" anchor="ctr">
                        <a:blipFill rotWithShape="1">
                          <a:blip r:embed="rId2"/>
                          <a:stretch>
                            <a:fillRect l="-209231" t="-725455" r="-157692" b="-127273"/>
                          </a:stretch>
                        </a:blipFill>
                      </a:tcPr>
                    </a:tc>
                    <a:tc>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外部数据存储器写选通信号输出</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335280">
                    <a:tc vMerge="1">
                      <a:txBody>
                        <a:bodyPr/>
                        <a:lstStyle/>
                        <a:p>
                          <a:endParaRPr lang="zh-CN" altLang="en-US"/>
                        </a:p>
                      </a:txBody>
                      <a:tcPr/>
                    </a:tc>
                    <a:tc>
                      <a:txBody>
                        <a:bodyPr/>
                        <a:lstStyle/>
                        <a:p>
                          <a:pPr algn="ctr">
                            <a:spcAft>
                              <a:spcPts val="0"/>
                            </a:spcAft>
                          </a:pPr>
                          <a:r>
                            <a:rPr lang="en-US" sz="1100" kern="100">
                              <a:effectLst/>
                              <a:latin typeface="华文楷体" panose="02010600040101010101" pitchFamily="2" charset="-122"/>
                              <a:ea typeface="华文楷体" panose="02010600040101010101" pitchFamily="2" charset="-122"/>
                            </a:rPr>
                            <a:t>P3.7</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endParaRPr lang="zh-CN"/>
                        </a:p>
                      </a:txBody>
                      <a:tcPr marL="68580" marR="68580" marT="0" marB="0" anchor="ctr">
                        <a:blipFill rotWithShape="1">
                          <a:blip r:embed="rId2"/>
                          <a:stretch>
                            <a:fillRect l="-209231" t="-825455" r="-157692" b="-27273"/>
                          </a:stretch>
                        </a:blipFill>
                      </a:tcPr>
                    </a:tc>
                    <a:tc>
                      <a:txBody>
                        <a:bodyPr/>
                        <a:lstStyle/>
                        <a:p>
                          <a:pPr algn="ctr">
                            <a:spcAft>
                              <a:spcPts val="0"/>
                            </a:spcAft>
                          </a:pPr>
                          <a:r>
                            <a:rPr lang="zh-CN" sz="1100" kern="100" dirty="0">
                              <a:effectLst/>
                              <a:latin typeface="华文楷体" panose="02010600040101010101" pitchFamily="2" charset="-122"/>
                              <a:ea typeface="华文楷体" panose="02010600040101010101" pitchFamily="2" charset="-122"/>
                            </a:rPr>
                            <a:t>外部数据存储器读选通信号输出</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bl>
              </a:graphicData>
            </a:graphic>
          </p:graphicFrame>
        </mc:Fallback>
      </mc:AlternateContent>
      <p:sp>
        <p:nvSpPr>
          <p:cNvPr id="174" name="椭圆 173"/>
          <p:cNvSpPr/>
          <p:nvPr/>
        </p:nvSpPr>
        <p:spPr>
          <a:xfrm>
            <a:off x="2622704" y="2433369"/>
            <a:ext cx="635034" cy="54102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5" name="矩形 174"/>
          <p:cNvSpPr/>
          <p:nvPr/>
        </p:nvSpPr>
        <p:spPr>
          <a:xfrm>
            <a:off x="2066098" y="2240065"/>
            <a:ext cx="272726" cy="276999"/>
          </a:xfrm>
          <a:prstGeom prst="rect">
            <a:avLst/>
          </a:prstGeom>
        </p:spPr>
        <p:txBody>
          <a:bodyPr wrap="square">
            <a:spAutoFit/>
          </a:bodyPr>
          <a:lstStyle/>
          <a:p>
            <a:r>
              <a:rPr lang="en-US" altLang="zh-CN" sz="1200" dirty="0">
                <a:ea typeface="宋体" pitchFamily="2" charset="-122"/>
                <a:cs typeface="Times New Roman" pitchFamily="18" charset="0"/>
              </a:rPr>
              <a:t>1 </a:t>
            </a:r>
            <a:endParaRPr lang="zh-CN" altLang="en-US" sz="1200" dirty="0"/>
          </a:p>
        </p:txBody>
      </p:sp>
      <p:sp>
        <p:nvSpPr>
          <p:cNvPr id="176" name="矩形 175"/>
          <p:cNvSpPr/>
          <p:nvPr/>
        </p:nvSpPr>
        <p:spPr>
          <a:xfrm>
            <a:off x="2631369" y="2173515"/>
            <a:ext cx="272726" cy="276999"/>
          </a:xfrm>
          <a:prstGeom prst="rect">
            <a:avLst/>
          </a:prstGeom>
        </p:spPr>
        <p:txBody>
          <a:bodyPr wrap="square">
            <a:spAutoFit/>
          </a:bodyPr>
          <a:lstStyle/>
          <a:p>
            <a:r>
              <a:rPr lang="en-US" altLang="zh-CN" sz="1200" dirty="0">
                <a:ea typeface="宋体" pitchFamily="2" charset="-122"/>
                <a:cs typeface="Times New Roman" pitchFamily="18" charset="0"/>
              </a:rPr>
              <a:t>1 </a:t>
            </a:r>
            <a:endParaRPr lang="zh-CN" altLang="en-US" sz="1200" dirty="0"/>
          </a:p>
        </p:txBody>
      </p:sp>
      <p:sp>
        <p:nvSpPr>
          <p:cNvPr id="177" name="矩形 176"/>
          <p:cNvSpPr/>
          <p:nvPr/>
        </p:nvSpPr>
        <p:spPr>
          <a:xfrm>
            <a:off x="3647633" y="2375477"/>
            <a:ext cx="272726" cy="276999"/>
          </a:xfrm>
          <a:prstGeom prst="rect">
            <a:avLst/>
          </a:prstGeom>
        </p:spPr>
        <p:txBody>
          <a:bodyPr wrap="square">
            <a:spAutoFit/>
          </a:bodyPr>
          <a:lstStyle/>
          <a:p>
            <a:r>
              <a:rPr lang="en-US" altLang="zh-CN" sz="1200" dirty="0">
                <a:ea typeface="宋体" pitchFamily="2" charset="-122"/>
                <a:cs typeface="Times New Roman" pitchFamily="18" charset="0"/>
              </a:rPr>
              <a:t>1 </a:t>
            </a:r>
            <a:endParaRPr lang="zh-CN" altLang="en-US" sz="1200" dirty="0"/>
          </a:p>
        </p:txBody>
      </p:sp>
      <p:sp>
        <p:nvSpPr>
          <p:cNvPr id="178" name="椭圆 177"/>
          <p:cNvSpPr/>
          <p:nvPr/>
        </p:nvSpPr>
        <p:spPr>
          <a:xfrm>
            <a:off x="3884252" y="2423242"/>
            <a:ext cx="464734" cy="54102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9" name="矩形 178"/>
          <p:cNvSpPr/>
          <p:nvPr/>
        </p:nvSpPr>
        <p:spPr>
          <a:xfrm>
            <a:off x="4224401" y="2014256"/>
            <a:ext cx="272726" cy="276999"/>
          </a:xfrm>
          <a:prstGeom prst="rect">
            <a:avLst/>
          </a:prstGeom>
        </p:spPr>
        <p:txBody>
          <a:bodyPr wrap="square">
            <a:spAutoFit/>
          </a:bodyPr>
          <a:lstStyle/>
          <a:p>
            <a:r>
              <a:rPr lang="en-US" altLang="zh-CN" sz="1200" dirty="0">
                <a:ea typeface="宋体" pitchFamily="2" charset="-122"/>
                <a:cs typeface="Times New Roman" pitchFamily="18" charset="0"/>
              </a:rPr>
              <a:t>1 </a:t>
            </a:r>
            <a:endParaRPr lang="zh-CN" altLang="en-US" sz="1200" dirty="0"/>
          </a:p>
        </p:txBody>
      </p:sp>
      <p:sp>
        <p:nvSpPr>
          <p:cNvPr id="180" name="矩形 179"/>
          <p:cNvSpPr/>
          <p:nvPr/>
        </p:nvSpPr>
        <p:spPr>
          <a:xfrm>
            <a:off x="2627784" y="2150735"/>
            <a:ext cx="272726" cy="276999"/>
          </a:xfrm>
          <a:prstGeom prst="rect">
            <a:avLst/>
          </a:prstGeom>
        </p:spPr>
        <p:txBody>
          <a:bodyPr wrap="square">
            <a:spAutoFit/>
          </a:bodyPr>
          <a:lstStyle/>
          <a:p>
            <a:r>
              <a:rPr lang="en-US" altLang="zh-CN" sz="1200" dirty="0">
                <a:ea typeface="宋体" pitchFamily="2" charset="-122"/>
                <a:cs typeface="Times New Roman" pitchFamily="18" charset="0"/>
              </a:rPr>
              <a:t>0 </a:t>
            </a:r>
            <a:endParaRPr lang="zh-CN" altLang="en-US" sz="1200" dirty="0"/>
          </a:p>
        </p:txBody>
      </p:sp>
      <p:sp>
        <p:nvSpPr>
          <p:cNvPr id="181" name="矩形 180"/>
          <p:cNvSpPr/>
          <p:nvPr/>
        </p:nvSpPr>
        <p:spPr>
          <a:xfrm>
            <a:off x="3666810" y="2401422"/>
            <a:ext cx="272726" cy="276999"/>
          </a:xfrm>
          <a:prstGeom prst="rect">
            <a:avLst/>
          </a:prstGeom>
        </p:spPr>
        <p:txBody>
          <a:bodyPr wrap="square">
            <a:spAutoFit/>
          </a:bodyPr>
          <a:lstStyle/>
          <a:p>
            <a:r>
              <a:rPr lang="en-US" altLang="zh-CN" sz="1200" dirty="0">
                <a:ea typeface="宋体" pitchFamily="2" charset="-122"/>
                <a:cs typeface="Times New Roman" pitchFamily="18" charset="0"/>
              </a:rPr>
              <a:t>0 </a:t>
            </a:r>
            <a:endParaRPr lang="zh-CN" altLang="en-US" sz="1200" dirty="0"/>
          </a:p>
        </p:txBody>
      </p:sp>
      <p:sp>
        <p:nvSpPr>
          <p:cNvPr id="182" name="矩形 181"/>
          <p:cNvSpPr/>
          <p:nvPr/>
        </p:nvSpPr>
        <p:spPr>
          <a:xfrm>
            <a:off x="4224401" y="2059226"/>
            <a:ext cx="272726" cy="276999"/>
          </a:xfrm>
          <a:prstGeom prst="rect">
            <a:avLst/>
          </a:prstGeom>
        </p:spPr>
        <p:txBody>
          <a:bodyPr wrap="square">
            <a:spAutoFit/>
          </a:bodyPr>
          <a:lstStyle/>
          <a:p>
            <a:r>
              <a:rPr lang="en-US" altLang="zh-CN" sz="1200" dirty="0">
                <a:ea typeface="宋体" pitchFamily="2" charset="-122"/>
                <a:cs typeface="Times New Roman" pitchFamily="18" charset="0"/>
              </a:rPr>
              <a:t>0 </a:t>
            </a:r>
            <a:endParaRPr lang="zh-CN" altLang="en-US" sz="1200" dirty="0"/>
          </a:p>
        </p:txBody>
      </p:sp>
    </p:spTree>
    <p:extLst>
      <p:ext uri="{BB962C8B-B14F-4D97-AF65-F5344CB8AC3E}">
        <p14:creationId xmlns:p14="http://schemas.microsoft.com/office/powerpoint/2010/main" val="303342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0"/>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176"/>
                                        </p:tgtEl>
                                      </p:cBhvr>
                                    </p:animEffect>
                                    <p:set>
                                      <p:cBhvr>
                                        <p:cTn id="33" dur="1" fill="hold">
                                          <p:stCondLst>
                                            <p:cond delay="499"/>
                                          </p:stCondLst>
                                        </p:cTn>
                                        <p:tgtEl>
                                          <p:spTgt spid="17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81"/>
                                        </p:tgtEl>
                                      </p:cBhvr>
                                    </p:animEffect>
                                    <p:set>
                                      <p:cBhvr>
                                        <p:cTn id="36" dur="1" fill="hold">
                                          <p:stCondLst>
                                            <p:cond delay="499"/>
                                          </p:stCondLst>
                                        </p:cTn>
                                        <p:tgtEl>
                                          <p:spTgt spid="181"/>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79"/>
                                        </p:tgtEl>
                                      </p:cBhvr>
                                    </p:animEffect>
                                    <p:set>
                                      <p:cBhvr>
                                        <p:cTn id="39" dur="1" fill="hold">
                                          <p:stCondLst>
                                            <p:cond delay="499"/>
                                          </p:stCondLst>
                                        </p:cTn>
                                        <p:tgtEl>
                                          <p:spTgt spid="17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5" grpId="0"/>
      <p:bldP spid="176" grpId="0"/>
      <p:bldP spid="176" grpId="1"/>
      <p:bldP spid="177" grpId="0"/>
      <p:bldP spid="178" grpId="0" animBg="1"/>
      <p:bldP spid="179" grpId="0"/>
      <p:bldP spid="179" grpId="1"/>
      <p:bldP spid="180" grpId="0"/>
      <p:bldP spid="181" grpId="0"/>
      <p:bldP spid="181" grpId="1"/>
      <p:bldP spid="18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2.6  MCS-51</a:t>
            </a:r>
            <a:r>
              <a:rPr lang="zh-CN" altLang="zh-CN" b="1" dirty="0"/>
              <a:t>单片机的工作方式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611560" y="1131590"/>
            <a:ext cx="7416824" cy="1754326"/>
          </a:xfrm>
          <a:prstGeom prst="rect">
            <a:avLst/>
          </a:prstGeom>
        </p:spPr>
        <p:txBody>
          <a:bodyPr wrap="square">
            <a:spAutoFit/>
          </a:bodyPr>
          <a:lstStyle/>
          <a:p>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一个应用于嵌入式应用系统中的单片机在整个工作过程中，它的工作方式（或称工作状态）共有</a:t>
            </a:r>
            <a:r>
              <a:rPr lang="zh-CN" altLang="en-US" dirty="0">
                <a:latin typeface="华文楷体" panose="02010600040101010101" pitchFamily="2" charset="-122"/>
                <a:ea typeface="华文楷体" panose="02010600040101010101" pitchFamily="2" charset="-122"/>
              </a:rPr>
              <a:t>四种：</a:t>
            </a:r>
            <a:endParaRPr lang="en-US" altLang="zh-CN"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复位工作方式</a:t>
            </a:r>
            <a:endParaRPr lang="en-US" altLang="zh-CN"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程序连续执行工作方式</a:t>
            </a:r>
            <a:endParaRPr lang="en-US" altLang="zh-CN"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低功耗工作方式</a:t>
            </a:r>
            <a:endParaRPr lang="en-US" altLang="zh-CN"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编程和校验工作方式</a:t>
            </a:r>
            <a:endParaRPr lang="zh-CN" altLang="zh-CN" b="1" dirty="0">
              <a:latin typeface="华文楷体" panose="02010600040101010101" pitchFamily="2" charset="-122"/>
              <a:ea typeface="华文楷体" panose="02010600040101010101" pitchFamily="2" charset="-122"/>
            </a:endParaRPr>
          </a:p>
        </p:txBody>
      </p:sp>
      <p:sp>
        <p:nvSpPr>
          <p:cNvPr id="13" name="矩形 12"/>
          <p:cNvSpPr/>
          <p:nvPr/>
        </p:nvSpPr>
        <p:spPr>
          <a:xfrm>
            <a:off x="1115616" y="3075806"/>
            <a:ext cx="6624736" cy="923330"/>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向单片机的程序存储器</a:t>
            </a:r>
            <a:r>
              <a:rPr lang="en-US" altLang="zh-CN" dirty="0">
                <a:latin typeface="华文楷体" panose="02010600040101010101" pitchFamily="2" charset="-122"/>
                <a:ea typeface="华文楷体" panose="02010600040101010101" pitchFamily="2" charset="-122"/>
              </a:rPr>
              <a:t>ROM</a:t>
            </a:r>
            <a:r>
              <a:rPr lang="zh-CN" altLang="zh-CN" dirty="0">
                <a:latin typeface="华文楷体" panose="02010600040101010101" pitchFamily="2" charset="-122"/>
                <a:ea typeface="华文楷体" panose="02010600040101010101" pitchFamily="2" charset="-122"/>
              </a:rPr>
              <a:t>中写入数据（包括程序代码和常量）的过程叫做编程。将写入的数据（包括程序代码和常量）从程序存储器中读出，然后与原数据进行比较验证的过程，称为校验。</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63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12">
                                            <p:txEl>
                                              <p:pRg st="1" end="1"/>
                                            </p:txEl>
                                          </p:spTgt>
                                        </p:tgtEl>
                                        <p:attrNameLst>
                                          <p:attrName>style.color</p:attrName>
                                        </p:attrNameLst>
                                      </p:cBhvr>
                                      <p:to>
                                        <p:clrVal>
                                          <a:schemeClr val="tx2"/>
                                        </p:clrVal>
                                      </p:to>
                                    </p:set>
                                    <p:set>
                                      <p:cBhvr>
                                        <p:cTn id="7" dur="500" fill="hold"/>
                                        <p:tgtEl>
                                          <p:spTgt spid="12">
                                            <p:txEl>
                                              <p:pRg st="1" end="1"/>
                                            </p:txEl>
                                          </p:spTgt>
                                        </p:tgtEl>
                                        <p:attrNameLst>
                                          <p:attrName>fillcolor</p:attrName>
                                        </p:attrNameLst>
                                      </p:cBhvr>
                                      <p:to>
                                        <p:clrVal>
                                          <a:schemeClr val="tx2"/>
                                        </p:clrVal>
                                      </p:to>
                                    </p:set>
                                    <p:set>
                                      <p:cBhvr>
                                        <p:cTn id="8" dur="500" fill="hold"/>
                                        <p:tgtEl>
                                          <p:spTgt spid="1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2.6  MCS-51</a:t>
            </a:r>
            <a:r>
              <a:rPr lang="zh-CN" altLang="zh-CN" b="1" dirty="0"/>
              <a:t>单片机的工作方式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611560" y="1131590"/>
            <a:ext cx="7416824" cy="1200329"/>
          </a:xfrm>
          <a:prstGeom prst="rect">
            <a:avLst/>
          </a:prstGeom>
        </p:spPr>
        <p:txBody>
          <a:bodyPr wrap="square">
            <a:spAutoFit/>
          </a:bodyPr>
          <a:lstStyle/>
          <a:p>
            <a:pPr marL="0" lvl="1"/>
            <a:r>
              <a:rPr lang="zh-CN" altLang="zh-CN" dirty="0">
                <a:latin typeface="华文楷体" panose="02010600040101010101" pitchFamily="2" charset="-122"/>
                <a:ea typeface="华文楷体" panose="02010600040101010101" pitchFamily="2" charset="-122"/>
              </a:rPr>
              <a:t>复位工作方式</a:t>
            </a:r>
            <a:endParaRPr lang="en-US" altLang="zh-CN" dirty="0">
              <a:latin typeface="华文楷体" panose="02010600040101010101" pitchFamily="2" charset="-122"/>
              <a:ea typeface="华文楷体" panose="02010600040101010101" pitchFamily="2" charset="-122"/>
            </a:endParaRPr>
          </a:p>
          <a:p>
            <a:pPr marL="0" lvl="1"/>
            <a:r>
              <a:rPr lang="zh-CN" altLang="zh-CN" dirty="0">
                <a:latin typeface="华文楷体" panose="02010600040101010101" pitchFamily="2" charset="-122"/>
                <a:ea typeface="华文楷体" panose="02010600040101010101" pitchFamily="2" charset="-122"/>
              </a:rPr>
              <a:t>复位操作是通过为单片机复位引脚</a:t>
            </a:r>
            <a:r>
              <a:rPr lang="en-US" altLang="zh-CN" dirty="0">
                <a:latin typeface="华文楷体" panose="02010600040101010101" pitchFamily="2" charset="-122"/>
                <a:ea typeface="华文楷体" panose="02010600040101010101" pitchFamily="2" charset="-122"/>
              </a:rPr>
              <a:t>RST</a:t>
            </a:r>
            <a:r>
              <a:rPr lang="zh-CN" altLang="zh-CN" dirty="0">
                <a:latin typeface="华文楷体" panose="02010600040101010101" pitchFamily="2" charset="-122"/>
                <a:ea typeface="华文楷体" panose="02010600040101010101" pitchFamily="2" charset="-122"/>
              </a:rPr>
              <a:t>输入高电平实现的。在振荡器正常工作的情况下，要完成复位，</a:t>
            </a:r>
            <a:r>
              <a:rPr lang="en-US" altLang="zh-CN" dirty="0">
                <a:latin typeface="华文楷体" panose="02010600040101010101" pitchFamily="2" charset="-122"/>
                <a:ea typeface="华文楷体" panose="02010600040101010101" pitchFamily="2" charset="-122"/>
              </a:rPr>
              <a:t>RST</a:t>
            </a:r>
            <a:r>
              <a:rPr lang="zh-CN" altLang="zh-CN" dirty="0">
                <a:latin typeface="华文楷体" panose="02010600040101010101" pitchFamily="2" charset="-122"/>
                <a:ea typeface="华文楷体" panose="02010600040101010101" pitchFamily="2" charset="-122"/>
              </a:rPr>
              <a:t>引脚上的高电平至少需要持续</a:t>
            </a:r>
            <a:r>
              <a:rPr lang="en-US" altLang="zh-CN" dirty="0">
                <a:latin typeface="华文楷体" panose="02010600040101010101" pitchFamily="2" charset="-122"/>
                <a:ea typeface="华文楷体" panose="02010600040101010101" pitchFamily="2" charset="-122"/>
              </a:rPr>
              <a:t>2</a:t>
            </a:r>
            <a:r>
              <a:rPr lang="zh-CN" altLang="zh-CN" dirty="0">
                <a:latin typeface="华文楷体" panose="02010600040101010101" pitchFamily="2" charset="-122"/>
                <a:ea typeface="华文楷体" panose="02010600040101010101" pitchFamily="2" charset="-122"/>
              </a:rPr>
              <a:t>个机器周期的时间。</a:t>
            </a:r>
            <a:endParaRPr lang="en-US" altLang="zh-CN" dirty="0">
              <a:latin typeface="华文楷体" panose="02010600040101010101" pitchFamily="2" charset="-122"/>
              <a:ea typeface="华文楷体" panose="02010600040101010101" pitchFamily="2" charset="-122"/>
            </a:endParaRPr>
          </a:p>
        </p:txBody>
      </p:sp>
      <p:sp>
        <p:nvSpPr>
          <p:cNvPr id="13" name="Rectangle 1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画布 33547"/>
          <p:cNvGrpSpPr>
            <a:grpSpLocks/>
          </p:cNvGrpSpPr>
          <p:nvPr/>
        </p:nvGrpSpPr>
        <p:grpSpPr bwMode="auto">
          <a:xfrm>
            <a:off x="810352" y="2498605"/>
            <a:ext cx="3039957" cy="1939692"/>
            <a:chOff x="2108" y="1162"/>
            <a:chExt cx="22199" cy="12999"/>
          </a:xfrm>
        </p:grpSpPr>
        <p:sp>
          <p:nvSpPr>
            <p:cNvPr id="17" name="Rectangle 711"/>
            <p:cNvSpPr>
              <a:spLocks noChangeArrowheads="1"/>
            </p:cNvSpPr>
            <p:nvPr/>
          </p:nvSpPr>
          <p:spPr bwMode="auto">
            <a:xfrm>
              <a:off x="12153" y="11193"/>
              <a:ext cx="3925" cy="29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cs typeface="Times New Roman" pitchFamily="18" charset="0"/>
                </a:rPr>
                <a:t>T</a:t>
              </a:r>
              <a:r>
                <a:rPr kumimoji="0" lang="en-US" altLang="zh-CN" sz="1400" b="0" i="0" u="none" strike="noStrike" cap="none" normalizeH="0" baseline="-30000">
                  <a:ln>
                    <a:noFill/>
                  </a:ln>
                  <a:solidFill>
                    <a:schemeClr val="tx1"/>
                  </a:solidFill>
                  <a:effectLst/>
                  <a:latin typeface="Calibri" pitchFamily="34" charset="0"/>
                  <a:ea typeface="宋体" pitchFamily="2" charset="-122"/>
                  <a:cs typeface="Times New Roman" pitchFamily="18" charset="0"/>
                </a:rPr>
                <a:t>RST</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18" name="Group 712"/>
            <p:cNvGrpSpPr>
              <a:grpSpLocks/>
            </p:cNvGrpSpPr>
            <p:nvPr/>
          </p:nvGrpSpPr>
          <p:grpSpPr bwMode="auto">
            <a:xfrm>
              <a:off x="2108" y="1162"/>
              <a:ext cx="22199" cy="12115"/>
              <a:chOff x="4620" y="2457"/>
              <a:chExt cx="3496" cy="1907"/>
            </a:xfrm>
          </p:grpSpPr>
          <p:sp>
            <p:nvSpPr>
              <p:cNvPr id="20" name="Rectangle 713"/>
              <p:cNvSpPr>
                <a:spLocks noChangeArrowheads="1"/>
              </p:cNvSpPr>
              <p:nvPr/>
            </p:nvSpPr>
            <p:spPr bwMode="auto">
              <a:xfrm>
                <a:off x="4620" y="2457"/>
                <a:ext cx="618" cy="4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V</a:t>
                </a:r>
                <a:r>
                  <a:rPr kumimoji="0" lang="en-US" altLang="zh-CN" sz="1400" b="0" i="0" u="none" strike="noStrike" cap="none" normalizeH="0" baseline="-30000" dirty="0">
                    <a:ln>
                      <a:noFill/>
                    </a:ln>
                    <a:solidFill>
                      <a:schemeClr val="tx1"/>
                    </a:solidFill>
                    <a:effectLst/>
                    <a:latin typeface="Calibri" pitchFamily="34" charset="0"/>
                    <a:ea typeface="宋体" pitchFamily="2" charset="-122"/>
                    <a:cs typeface="Times New Roman" pitchFamily="18" charset="0"/>
                  </a:rPr>
                  <a:t>RST</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21" name="Group 714"/>
              <p:cNvGrpSpPr>
                <a:grpSpLocks/>
              </p:cNvGrpSpPr>
              <p:nvPr/>
            </p:nvGrpSpPr>
            <p:grpSpPr bwMode="auto">
              <a:xfrm>
                <a:off x="5016" y="2607"/>
                <a:ext cx="3100" cy="1757"/>
                <a:chOff x="5016" y="2607"/>
                <a:chExt cx="3100" cy="1757"/>
              </a:xfrm>
            </p:grpSpPr>
            <p:sp>
              <p:nvSpPr>
                <p:cNvPr id="23" name="Rectangle 715"/>
                <p:cNvSpPr>
                  <a:spLocks noChangeArrowheads="1"/>
                </p:cNvSpPr>
                <p:nvPr/>
              </p:nvSpPr>
              <p:spPr bwMode="auto">
                <a:xfrm>
                  <a:off x="7664" y="3771"/>
                  <a:ext cx="452" cy="4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t</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25" name="Group 716"/>
                <p:cNvGrpSpPr>
                  <a:grpSpLocks/>
                </p:cNvGrpSpPr>
                <p:nvPr/>
              </p:nvGrpSpPr>
              <p:grpSpPr bwMode="auto">
                <a:xfrm>
                  <a:off x="5016" y="2607"/>
                  <a:ext cx="2669" cy="1757"/>
                  <a:chOff x="5016" y="2607"/>
                  <a:chExt cx="2669" cy="1757"/>
                </a:xfrm>
              </p:grpSpPr>
              <p:sp>
                <p:nvSpPr>
                  <p:cNvPr id="28" name="Rectangle 717"/>
                  <p:cNvSpPr>
                    <a:spLocks noChangeArrowheads="1"/>
                  </p:cNvSpPr>
                  <p:nvPr/>
                </p:nvSpPr>
                <p:spPr bwMode="auto">
                  <a:xfrm>
                    <a:off x="5016" y="3897"/>
                    <a:ext cx="460" cy="4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cs typeface="Times New Roman" pitchFamily="18" charset="0"/>
                      </a:rPr>
                      <a:t>0</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 name="AutoShape 718"/>
                  <p:cNvSpPr>
                    <a:spLocks noChangeShapeType="1"/>
                  </p:cNvSpPr>
                  <p:nvPr/>
                </p:nvSpPr>
                <p:spPr bwMode="auto">
                  <a:xfrm>
                    <a:off x="5340" y="4028"/>
                    <a:ext cx="23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719"/>
                  <p:cNvSpPr>
                    <a:spLocks noChangeShapeType="1"/>
                  </p:cNvSpPr>
                  <p:nvPr/>
                </p:nvSpPr>
                <p:spPr bwMode="auto">
                  <a:xfrm flipV="1">
                    <a:off x="5340" y="2607"/>
                    <a:ext cx="2" cy="142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Freeform 720"/>
                <p:cNvSpPr>
                  <a:spLocks/>
                </p:cNvSpPr>
                <p:nvPr/>
              </p:nvSpPr>
              <p:spPr bwMode="auto">
                <a:xfrm>
                  <a:off x="5342" y="3151"/>
                  <a:ext cx="1800" cy="877"/>
                </a:xfrm>
                <a:custGeom>
                  <a:avLst/>
                  <a:gdLst>
                    <a:gd name="T0" fmla="*/ 0 w 1800"/>
                    <a:gd name="T1" fmla="*/ 26 h 900"/>
                    <a:gd name="T2" fmla="*/ 974 w 1800"/>
                    <a:gd name="T3" fmla="*/ 35 h 900"/>
                    <a:gd name="T4" fmla="*/ 1230 w 1800"/>
                    <a:gd name="T5" fmla="*/ 241 h 900"/>
                    <a:gd name="T6" fmla="*/ 1486 w 1800"/>
                    <a:gd name="T7" fmla="*/ 738 h 900"/>
                    <a:gd name="T8" fmla="*/ 1800 w 1800"/>
                    <a:gd name="T9" fmla="*/ 812 h 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0" h="900">
                      <a:moveTo>
                        <a:pt x="0" y="29"/>
                      </a:moveTo>
                      <a:cubicBezTo>
                        <a:pt x="384" y="14"/>
                        <a:pt x="769" y="0"/>
                        <a:pt x="974" y="38"/>
                      </a:cubicBezTo>
                      <a:cubicBezTo>
                        <a:pt x="1179" y="76"/>
                        <a:pt x="1145" y="133"/>
                        <a:pt x="1230" y="260"/>
                      </a:cubicBezTo>
                      <a:cubicBezTo>
                        <a:pt x="1315" y="387"/>
                        <a:pt x="1391" y="694"/>
                        <a:pt x="1486" y="797"/>
                      </a:cubicBezTo>
                      <a:cubicBezTo>
                        <a:pt x="1581" y="900"/>
                        <a:pt x="1690" y="888"/>
                        <a:pt x="1800" y="877"/>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721"/>
                <p:cNvSpPr>
                  <a:spLocks noChangeShapeType="1"/>
                </p:cNvSpPr>
                <p:nvPr/>
              </p:nvSpPr>
              <p:spPr bwMode="auto">
                <a:xfrm>
                  <a:off x="6486" y="3242"/>
                  <a:ext cx="1" cy="802"/>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Rectangle 722"/>
              <p:cNvSpPr>
                <a:spLocks noChangeArrowheads="1"/>
              </p:cNvSpPr>
              <p:nvPr/>
            </p:nvSpPr>
            <p:spPr bwMode="auto">
              <a:xfrm>
                <a:off x="4728" y="3006"/>
                <a:ext cx="592" cy="4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VCC</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9" name="Rectangle 724"/>
            <p:cNvSpPr>
              <a:spLocks noChangeArrowheads="1"/>
            </p:cNvSpPr>
            <p:nvPr/>
          </p:nvSpPr>
          <p:spPr bwMode="auto">
            <a:xfrm>
              <a:off x="10579" y="2115"/>
              <a:ext cx="9550" cy="29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a:t>
              </a:r>
              <a:r>
                <a:rPr kumimoji="0" lang="en-US" altLang="zh-CN" sz="1400" b="0" i="0" u="none" strike="noStrike" cap="none" normalizeH="0" baseline="-30000" dirty="0">
                  <a:ln>
                    <a:noFill/>
                  </a:ln>
                  <a:solidFill>
                    <a:schemeClr val="tx1"/>
                  </a:solidFill>
                  <a:effectLst/>
                  <a:latin typeface="Calibri" pitchFamily="34" charset="0"/>
                  <a:ea typeface="宋体" pitchFamily="2" charset="-122"/>
                  <a:cs typeface="Times New Roman" pitchFamily="18" charset="0"/>
                </a:rPr>
                <a:t>RST  </a:t>
              </a: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&gt;  2T</a:t>
              </a:r>
              <a:r>
                <a:rPr kumimoji="0" lang="en-US" altLang="zh-CN" sz="1400" b="0" i="0" u="none" strike="noStrike" cap="none" normalizeH="0" baseline="-30000" dirty="0">
                  <a:ln>
                    <a:noFill/>
                  </a:ln>
                  <a:solidFill>
                    <a:schemeClr val="tx1"/>
                  </a:solidFill>
                  <a:effectLst/>
                  <a:latin typeface="Calibri" pitchFamily="34" charset="0"/>
                  <a:ea typeface="宋体" pitchFamily="2" charset="-122"/>
                  <a:cs typeface="Times New Roman" pitchFamily="18" charset="0"/>
                </a:rPr>
                <a:t>m</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31" name="椭圆 30"/>
          <p:cNvSpPr/>
          <p:nvPr/>
        </p:nvSpPr>
        <p:spPr>
          <a:xfrm>
            <a:off x="1970381" y="2571750"/>
            <a:ext cx="945435" cy="44729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4" name="Rectangle 9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26" name="组合 225"/>
          <p:cNvGrpSpPr/>
          <p:nvPr/>
        </p:nvGrpSpPr>
        <p:grpSpPr>
          <a:xfrm>
            <a:off x="4076312" y="2222851"/>
            <a:ext cx="3880065" cy="1776655"/>
            <a:chOff x="4076312" y="2222851"/>
            <a:chExt cx="3880065" cy="1776655"/>
          </a:xfrm>
        </p:grpSpPr>
        <p:grpSp>
          <p:nvGrpSpPr>
            <p:cNvPr id="65" name="画布 33533"/>
            <p:cNvGrpSpPr>
              <a:grpSpLocks/>
            </p:cNvGrpSpPr>
            <p:nvPr/>
          </p:nvGrpSpPr>
          <p:grpSpPr bwMode="auto">
            <a:xfrm>
              <a:off x="4076312" y="2222851"/>
              <a:ext cx="3880065" cy="1776655"/>
              <a:chOff x="2260" y="-107"/>
              <a:chExt cx="38800" cy="17766"/>
            </a:xfrm>
          </p:grpSpPr>
          <p:sp>
            <p:nvSpPr>
              <p:cNvPr id="67" name="Rectangle 635"/>
              <p:cNvSpPr>
                <a:spLocks noChangeArrowheads="1"/>
              </p:cNvSpPr>
              <p:nvPr/>
            </p:nvSpPr>
            <p:spPr bwMode="auto">
              <a:xfrm>
                <a:off x="24771" y="9810"/>
                <a:ext cx="2673" cy="22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K</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8" name="Rectangle 636"/>
              <p:cNvSpPr>
                <a:spLocks noChangeArrowheads="1"/>
              </p:cNvSpPr>
              <p:nvPr/>
            </p:nvSpPr>
            <p:spPr bwMode="auto">
              <a:xfrm>
                <a:off x="26403" y="6286"/>
                <a:ext cx="1803" cy="24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69" name="Group 637"/>
              <p:cNvGrpSpPr>
                <a:grpSpLocks/>
              </p:cNvGrpSpPr>
              <p:nvPr/>
            </p:nvGrpSpPr>
            <p:grpSpPr bwMode="auto">
              <a:xfrm>
                <a:off x="2260" y="1409"/>
                <a:ext cx="15126" cy="15431"/>
                <a:chOff x="2952" y="5421"/>
                <a:chExt cx="2382" cy="2430"/>
              </a:xfrm>
            </p:grpSpPr>
            <p:grpSp>
              <p:nvGrpSpPr>
                <p:cNvPr id="114" name="Group 638"/>
                <p:cNvGrpSpPr>
                  <a:grpSpLocks/>
                </p:cNvGrpSpPr>
                <p:nvPr/>
              </p:nvGrpSpPr>
              <p:grpSpPr bwMode="auto">
                <a:xfrm>
                  <a:off x="2952" y="5421"/>
                  <a:ext cx="2382" cy="2430"/>
                  <a:chOff x="2952" y="5421"/>
                  <a:chExt cx="2382" cy="2430"/>
                </a:xfrm>
              </p:grpSpPr>
              <p:grpSp>
                <p:nvGrpSpPr>
                  <p:cNvPr id="117" name="Group 639"/>
                  <p:cNvGrpSpPr>
                    <a:grpSpLocks/>
                  </p:cNvGrpSpPr>
                  <p:nvPr/>
                </p:nvGrpSpPr>
                <p:grpSpPr bwMode="auto">
                  <a:xfrm>
                    <a:off x="2952" y="5421"/>
                    <a:ext cx="925" cy="2430"/>
                    <a:chOff x="2952" y="5421"/>
                    <a:chExt cx="925" cy="2430"/>
                  </a:xfrm>
                </p:grpSpPr>
                <p:sp>
                  <p:nvSpPr>
                    <p:cNvPr id="125" name="Rectangle 640"/>
                    <p:cNvSpPr>
                      <a:spLocks noChangeArrowheads="1"/>
                    </p:cNvSpPr>
                    <p:nvPr/>
                  </p:nvSpPr>
                  <p:spPr bwMode="auto">
                    <a:xfrm>
                      <a:off x="2952" y="5421"/>
                      <a:ext cx="786" cy="4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Vcc</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9" name="AutoShape 641"/>
                    <p:cNvSpPr>
                      <a:spLocks noChangeShapeType="1"/>
                    </p:cNvSpPr>
                    <p:nvPr/>
                  </p:nvSpPr>
                  <p:spPr bwMode="auto">
                    <a:xfrm>
                      <a:off x="3360" y="7851"/>
                      <a:ext cx="150" cy="0"/>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nvGrpSpPr>
                    <p:cNvPr id="130" name="Group 642"/>
                    <p:cNvGrpSpPr>
                      <a:grpSpLocks/>
                    </p:cNvGrpSpPr>
                    <p:nvPr/>
                  </p:nvGrpSpPr>
                  <p:grpSpPr bwMode="auto">
                    <a:xfrm>
                      <a:off x="3130" y="5775"/>
                      <a:ext cx="380" cy="1245"/>
                      <a:chOff x="3130" y="5775"/>
                      <a:chExt cx="380" cy="1245"/>
                    </a:xfrm>
                  </p:grpSpPr>
                  <p:grpSp>
                    <p:nvGrpSpPr>
                      <p:cNvPr id="137" name="Group 643"/>
                      <p:cNvGrpSpPr>
                        <a:grpSpLocks/>
                      </p:cNvGrpSpPr>
                      <p:nvPr/>
                    </p:nvGrpSpPr>
                    <p:grpSpPr bwMode="auto">
                      <a:xfrm>
                        <a:off x="3130" y="5841"/>
                        <a:ext cx="380" cy="1179"/>
                        <a:chOff x="3130" y="5841"/>
                        <a:chExt cx="380" cy="1179"/>
                      </a:xfrm>
                    </p:grpSpPr>
                    <p:sp>
                      <p:nvSpPr>
                        <p:cNvPr id="139" name="Rectangle 644"/>
                        <p:cNvSpPr>
                          <a:spLocks noChangeArrowheads="1"/>
                        </p:cNvSpPr>
                        <p:nvPr/>
                      </p:nvSpPr>
                      <p:spPr bwMode="auto">
                        <a:xfrm>
                          <a:off x="3130" y="6060"/>
                          <a:ext cx="284" cy="3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40" name="AutoShape 645"/>
                        <p:cNvSpPr>
                          <a:spLocks noChangeShapeType="1"/>
                        </p:cNvSpPr>
                        <p:nvPr/>
                      </p:nvSpPr>
                      <p:spPr bwMode="auto">
                        <a:xfrm>
                          <a:off x="3438" y="6441"/>
                          <a:ext cx="3" cy="5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nvGrpSpPr>
                        <p:cNvPr id="141" name="Group 646"/>
                        <p:cNvGrpSpPr>
                          <a:grpSpLocks/>
                        </p:cNvGrpSpPr>
                        <p:nvPr/>
                      </p:nvGrpSpPr>
                      <p:grpSpPr bwMode="auto">
                        <a:xfrm>
                          <a:off x="3360" y="6372"/>
                          <a:ext cx="150" cy="70"/>
                          <a:chOff x="3360" y="6518"/>
                          <a:chExt cx="150" cy="70"/>
                        </a:xfrm>
                      </p:grpSpPr>
                      <p:sp>
                        <p:nvSpPr>
                          <p:cNvPr id="144" name="AutoShape 647"/>
                          <p:cNvSpPr>
                            <a:spLocks noChangeShapeType="1"/>
                          </p:cNvSpPr>
                          <p:nvPr/>
                        </p:nvSpPr>
                        <p:spPr bwMode="auto">
                          <a:xfrm>
                            <a:off x="3360" y="6587"/>
                            <a:ext cx="150" cy="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45" name="AutoShape 648"/>
                          <p:cNvSpPr>
                            <a:spLocks noChangeShapeType="1"/>
                          </p:cNvSpPr>
                          <p:nvPr/>
                        </p:nvSpPr>
                        <p:spPr bwMode="auto">
                          <a:xfrm>
                            <a:off x="3360" y="6518"/>
                            <a:ext cx="150" cy="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sp>
                      <p:nvSpPr>
                        <p:cNvPr id="142" name="AutoShape 649"/>
                        <p:cNvSpPr>
                          <a:spLocks noChangeShapeType="1"/>
                        </p:cNvSpPr>
                        <p:nvPr/>
                      </p:nvSpPr>
                      <p:spPr bwMode="auto">
                        <a:xfrm>
                          <a:off x="3432" y="5841"/>
                          <a:ext cx="3" cy="5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sp>
                    <p:nvSpPr>
                      <p:cNvPr id="138" name="Oval 650"/>
                      <p:cNvSpPr>
                        <a:spLocks noChangeArrowheads="1"/>
                      </p:cNvSpPr>
                      <p:nvPr/>
                    </p:nvSpPr>
                    <p:spPr bwMode="auto">
                      <a:xfrm>
                        <a:off x="3394" y="5775"/>
                        <a:ext cx="72" cy="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grpSp>
                  <p:nvGrpSpPr>
                    <p:cNvPr id="131" name="Group 651"/>
                    <p:cNvGrpSpPr>
                      <a:grpSpLocks/>
                    </p:cNvGrpSpPr>
                    <p:nvPr/>
                  </p:nvGrpSpPr>
                  <p:grpSpPr bwMode="auto">
                    <a:xfrm>
                      <a:off x="3400" y="6702"/>
                      <a:ext cx="468" cy="63"/>
                      <a:chOff x="3400" y="6702"/>
                      <a:chExt cx="468" cy="63"/>
                    </a:xfrm>
                  </p:grpSpPr>
                  <p:sp>
                    <p:nvSpPr>
                      <p:cNvPr id="135" name="AutoShape 652"/>
                      <p:cNvSpPr>
                        <a:spLocks noChangeShapeType="1"/>
                      </p:cNvSpPr>
                      <p:nvPr/>
                    </p:nvSpPr>
                    <p:spPr bwMode="auto">
                      <a:xfrm>
                        <a:off x="3438" y="6729"/>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36" name="Oval 653"/>
                      <p:cNvSpPr>
                        <a:spLocks noChangeArrowheads="1"/>
                      </p:cNvSpPr>
                      <p:nvPr/>
                    </p:nvSpPr>
                    <p:spPr bwMode="auto">
                      <a:xfrm>
                        <a:off x="3400" y="6702"/>
                        <a:ext cx="72" cy="6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grpSp>
                  <p:nvGrpSpPr>
                    <p:cNvPr id="132" name="Group 654"/>
                    <p:cNvGrpSpPr>
                      <a:grpSpLocks/>
                    </p:cNvGrpSpPr>
                    <p:nvPr/>
                  </p:nvGrpSpPr>
                  <p:grpSpPr bwMode="auto">
                    <a:xfrm>
                      <a:off x="3404" y="6057"/>
                      <a:ext cx="473" cy="63"/>
                      <a:chOff x="3404" y="6057"/>
                      <a:chExt cx="473" cy="63"/>
                    </a:xfrm>
                  </p:grpSpPr>
                  <p:sp>
                    <p:nvSpPr>
                      <p:cNvPr id="133" name="AutoShape 655"/>
                      <p:cNvSpPr>
                        <a:spLocks noChangeShapeType="1"/>
                      </p:cNvSpPr>
                      <p:nvPr/>
                    </p:nvSpPr>
                    <p:spPr bwMode="auto">
                      <a:xfrm>
                        <a:off x="3447" y="6096"/>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34" name="Oval 656"/>
                      <p:cNvSpPr>
                        <a:spLocks noChangeArrowheads="1"/>
                      </p:cNvSpPr>
                      <p:nvPr/>
                    </p:nvSpPr>
                    <p:spPr bwMode="auto">
                      <a:xfrm>
                        <a:off x="3404" y="6057"/>
                        <a:ext cx="72" cy="6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grpSp>
              <p:grpSp>
                <p:nvGrpSpPr>
                  <p:cNvPr id="118" name="Group 657"/>
                  <p:cNvGrpSpPr>
                    <a:grpSpLocks/>
                  </p:cNvGrpSpPr>
                  <p:nvPr/>
                </p:nvGrpSpPr>
                <p:grpSpPr bwMode="auto">
                  <a:xfrm>
                    <a:off x="3360" y="5841"/>
                    <a:ext cx="1974" cy="2010"/>
                    <a:chOff x="3360" y="5841"/>
                    <a:chExt cx="1974" cy="2010"/>
                  </a:xfrm>
                </p:grpSpPr>
                <p:sp>
                  <p:nvSpPr>
                    <p:cNvPr id="119" name="Rectangle 658"/>
                    <p:cNvSpPr>
                      <a:spLocks noChangeArrowheads="1"/>
                    </p:cNvSpPr>
                    <p:nvPr/>
                  </p:nvSpPr>
                  <p:spPr bwMode="auto">
                    <a:xfrm>
                      <a:off x="3877" y="5841"/>
                      <a:ext cx="1457" cy="20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85750">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8575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a:t>
                      </a:r>
                    </a:p>
                    <a:p>
                      <a:pPr marL="0" marR="0" lvl="0" indent="285750" algn="l" defTabSz="914400" rtl="0" eaLnBrk="0" fontAlgn="base" latinLnBrk="0" hangingPunct="0">
                        <a:lnSpc>
                          <a:spcPct val="100000"/>
                        </a:lnSpc>
                        <a:spcBef>
                          <a:spcPct val="0"/>
                        </a:spcBef>
                        <a:spcAft>
                          <a:spcPct val="0"/>
                        </a:spcAft>
                        <a:buClrTx/>
                        <a:buSzTx/>
                        <a:buFontTx/>
                        <a:buNone/>
                        <a:tabLst/>
                      </a:pPr>
                      <a:endParaRPr lang="en-US" altLang="zh-CN" sz="1050" dirty="0">
                        <a:latin typeface="Calibri" pitchFamily="34" charset="0"/>
                        <a:cs typeface="Times New Roman" pitchFamily="18" charset="0"/>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a:t>
                      </a:r>
                      <a:endParaRPr kumimoji="0" lang="en-US"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8575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80C51</a:t>
                      </a:r>
                      <a:endParaRPr kumimoji="0" lang="en-US"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a:t>
                      </a:r>
                      <a:endParaRPr kumimoji="0" lang="en-US"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857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20" name="Group 659"/>
                    <p:cNvGrpSpPr>
                      <a:grpSpLocks/>
                    </p:cNvGrpSpPr>
                    <p:nvPr/>
                  </p:nvGrpSpPr>
                  <p:grpSpPr bwMode="auto">
                    <a:xfrm>
                      <a:off x="3360" y="7020"/>
                      <a:ext cx="508" cy="831"/>
                      <a:chOff x="3360" y="7020"/>
                      <a:chExt cx="508" cy="831"/>
                    </a:xfrm>
                  </p:grpSpPr>
                  <p:sp>
                    <p:nvSpPr>
                      <p:cNvPr id="121" name="Rectangle 660"/>
                      <p:cNvSpPr>
                        <a:spLocks noChangeArrowheads="1"/>
                      </p:cNvSpPr>
                      <p:nvPr/>
                    </p:nvSpPr>
                    <p:spPr bwMode="auto">
                      <a:xfrm>
                        <a:off x="3360" y="7020"/>
                        <a:ext cx="150" cy="3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22" name="AutoShape 661"/>
                      <p:cNvSpPr>
                        <a:spLocks noChangeShapeType="1"/>
                      </p:cNvSpPr>
                      <p:nvPr/>
                    </p:nvSpPr>
                    <p:spPr bwMode="auto">
                      <a:xfrm>
                        <a:off x="3438" y="7632"/>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23" name="AutoShape 662"/>
                      <p:cNvSpPr>
                        <a:spLocks noChangeShapeType="1"/>
                      </p:cNvSpPr>
                      <p:nvPr/>
                    </p:nvSpPr>
                    <p:spPr bwMode="auto">
                      <a:xfrm>
                        <a:off x="3435" y="7419"/>
                        <a:ext cx="3"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24" name="Oval 663"/>
                      <p:cNvSpPr>
                        <a:spLocks noChangeArrowheads="1"/>
                      </p:cNvSpPr>
                      <p:nvPr/>
                    </p:nvSpPr>
                    <p:spPr bwMode="auto">
                      <a:xfrm>
                        <a:off x="3402" y="7587"/>
                        <a:ext cx="72" cy="6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grpSp>
            </p:grpSp>
            <p:sp>
              <p:nvSpPr>
                <p:cNvPr id="115" name="Rectangle 664"/>
                <p:cNvSpPr>
                  <a:spLocks noChangeArrowheads="1"/>
                </p:cNvSpPr>
                <p:nvPr/>
              </p:nvSpPr>
              <p:spPr bwMode="auto">
                <a:xfrm>
                  <a:off x="2952" y="6186"/>
                  <a:ext cx="29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C</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16" name="Rectangle 665"/>
                <p:cNvSpPr>
                  <a:spLocks noChangeArrowheads="1"/>
                </p:cNvSpPr>
                <p:nvPr/>
              </p:nvSpPr>
              <p:spPr bwMode="auto">
                <a:xfrm>
                  <a:off x="2988" y="7014"/>
                  <a:ext cx="296"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R</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
            <p:nvSpPr>
              <p:cNvPr id="70" name="Rectangle 666"/>
              <p:cNvSpPr>
                <a:spLocks noChangeArrowheads="1"/>
              </p:cNvSpPr>
              <p:nvPr/>
            </p:nvSpPr>
            <p:spPr bwMode="auto">
              <a:xfrm>
                <a:off x="6510" y="-107"/>
                <a:ext cx="12228" cy="25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114300" algn="l" defTabSz="914400" rtl="0" eaLnBrk="1" fontAlgn="base" latinLnBrk="0" hangingPunct="1">
                  <a:lnSpc>
                    <a:spcPct val="100000"/>
                  </a:lnSpc>
                  <a:spcBef>
                    <a:spcPct val="0"/>
                  </a:spcBef>
                  <a:spcAft>
                    <a:spcPct val="0"/>
                  </a:spcAft>
                  <a:buClrTx/>
                  <a:buSzTx/>
                  <a:buFontTx/>
                  <a:buNone/>
                  <a:tabLst/>
                </a:pPr>
                <a:r>
                  <a:rPr kumimoji="0" lang="zh-CN" altLang="en-US"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上电复位电路</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1" name="Rectangle 667"/>
              <p:cNvSpPr>
                <a:spLocks noChangeArrowheads="1"/>
              </p:cNvSpPr>
              <p:nvPr/>
            </p:nvSpPr>
            <p:spPr bwMode="auto">
              <a:xfrm>
                <a:off x="28442" y="-107"/>
                <a:ext cx="12618" cy="25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zh-CN" altLang="en-US"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手动复位电路</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2" name="Rectangle 668"/>
              <p:cNvSpPr>
                <a:spLocks noChangeArrowheads="1"/>
              </p:cNvSpPr>
              <p:nvPr/>
            </p:nvSpPr>
            <p:spPr bwMode="auto">
              <a:xfrm>
                <a:off x="26479" y="2228"/>
                <a:ext cx="3785" cy="25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Vcc</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73" name="Group 669"/>
              <p:cNvGrpSpPr>
                <a:grpSpLocks/>
              </p:cNvGrpSpPr>
              <p:nvPr/>
            </p:nvGrpSpPr>
            <p:grpSpPr bwMode="auto">
              <a:xfrm>
                <a:off x="28117" y="10363"/>
                <a:ext cx="2972" cy="400"/>
                <a:chOff x="3400" y="6702"/>
                <a:chExt cx="468" cy="63"/>
              </a:xfrm>
            </p:grpSpPr>
            <p:sp>
              <p:nvSpPr>
                <p:cNvPr id="112" name="AutoShape 670"/>
                <p:cNvSpPr>
                  <a:spLocks noChangeShapeType="1"/>
                </p:cNvSpPr>
                <p:nvPr/>
              </p:nvSpPr>
              <p:spPr bwMode="auto">
                <a:xfrm>
                  <a:off x="3438" y="6729"/>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3" name="Oval 671"/>
                <p:cNvSpPr>
                  <a:spLocks noChangeArrowheads="1"/>
                </p:cNvSpPr>
                <p:nvPr/>
              </p:nvSpPr>
              <p:spPr bwMode="auto">
                <a:xfrm>
                  <a:off x="3400" y="6702"/>
                  <a:ext cx="72" cy="6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grpSp>
            <p:nvGrpSpPr>
              <p:cNvPr id="74" name="Group 672"/>
              <p:cNvGrpSpPr>
                <a:grpSpLocks/>
              </p:cNvGrpSpPr>
              <p:nvPr/>
            </p:nvGrpSpPr>
            <p:grpSpPr bwMode="auto">
              <a:xfrm>
                <a:off x="27863" y="4476"/>
                <a:ext cx="12535" cy="13183"/>
                <a:chOff x="6984" y="5904"/>
                <a:chExt cx="1974" cy="2076"/>
              </a:xfrm>
            </p:grpSpPr>
            <p:sp>
              <p:nvSpPr>
                <p:cNvPr id="92" name="Oval 673"/>
                <p:cNvSpPr>
                  <a:spLocks noChangeArrowheads="1"/>
                </p:cNvSpPr>
                <p:nvPr/>
              </p:nvSpPr>
              <p:spPr bwMode="auto">
                <a:xfrm>
                  <a:off x="7018" y="5904"/>
                  <a:ext cx="72" cy="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nvGrpSpPr>
                <p:cNvPr id="93" name="Group 674"/>
                <p:cNvGrpSpPr>
                  <a:grpSpLocks/>
                </p:cNvGrpSpPr>
                <p:nvPr/>
              </p:nvGrpSpPr>
              <p:grpSpPr bwMode="auto">
                <a:xfrm>
                  <a:off x="6984" y="5970"/>
                  <a:ext cx="1974" cy="2010"/>
                  <a:chOff x="6984" y="5970"/>
                  <a:chExt cx="1974" cy="2010"/>
                </a:xfrm>
              </p:grpSpPr>
              <p:grpSp>
                <p:nvGrpSpPr>
                  <p:cNvPr id="94" name="Group 675"/>
                  <p:cNvGrpSpPr>
                    <a:grpSpLocks/>
                  </p:cNvGrpSpPr>
                  <p:nvPr/>
                </p:nvGrpSpPr>
                <p:grpSpPr bwMode="auto">
                  <a:xfrm>
                    <a:off x="6984" y="5970"/>
                    <a:ext cx="517" cy="1179"/>
                    <a:chOff x="6984" y="5970"/>
                    <a:chExt cx="517" cy="1179"/>
                  </a:xfrm>
                </p:grpSpPr>
                <p:grpSp>
                  <p:nvGrpSpPr>
                    <p:cNvPr id="104" name="Group 676"/>
                    <p:cNvGrpSpPr>
                      <a:grpSpLocks/>
                    </p:cNvGrpSpPr>
                    <p:nvPr/>
                  </p:nvGrpSpPr>
                  <p:grpSpPr bwMode="auto">
                    <a:xfrm>
                      <a:off x="7028" y="6186"/>
                      <a:ext cx="473" cy="63"/>
                      <a:chOff x="3404" y="6057"/>
                      <a:chExt cx="473" cy="63"/>
                    </a:xfrm>
                  </p:grpSpPr>
                  <p:sp>
                    <p:nvSpPr>
                      <p:cNvPr id="110" name="AutoShape 677"/>
                      <p:cNvSpPr>
                        <a:spLocks noChangeShapeType="1"/>
                      </p:cNvSpPr>
                      <p:nvPr/>
                    </p:nvSpPr>
                    <p:spPr bwMode="auto">
                      <a:xfrm>
                        <a:off x="3447" y="6096"/>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1" name="Oval 678"/>
                      <p:cNvSpPr>
                        <a:spLocks noChangeArrowheads="1"/>
                      </p:cNvSpPr>
                      <p:nvPr/>
                    </p:nvSpPr>
                    <p:spPr bwMode="auto">
                      <a:xfrm>
                        <a:off x="3404" y="6057"/>
                        <a:ext cx="72" cy="6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sp>
                  <p:nvSpPr>
                    <p:cNvPr id="105" name="AutoShape 679"/>
                    <p:cNvSpPr>
                      <a:spLocks noChangeShapeType="1"/>
                    </p:cNvSpPr>
                    <p:nvPr/>
                  </p:nvSpPr>
                  <p:spPr bwMode="auto">
                    <a:xfrm>
                      <a:off x="7062" y="6570"/>
                      <a:ext cx="3" cy="5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nvGrpSpPr>
                    <p:cNvPr id="106" name="Group 680"/>
                    <p:cNvGrpSpPr>
                      <a:grpSpLocks/>
                    </p:cNvGrpSpPr>
                    <p:nvPr/>
                  </p:nvGrpSpPr>
                  <p:grpSpPr bwMode="auto">
                    <a:xfrm>
                      <a:off x="6984" y="6501"/>
                      <a:ext cx="150" cy="70"/>
                      <a:chOff x="3360" y="6518"/>
                      <a:chExt cx="150" cy="70"/>
                    </a:xfrm>
                  </p:grpSpPr>
                  <p:sp>
                    <p:nvSpPr>
                      <p:cNvPr id="108" name="AutoShape 681"/>
                      <p:cNvSpPr>
                        <a:spLocks noChangeShapeType="1"/>
                      </p:cNvSpPr>
                      <p:nvPr/>
                    </p:nvSpPr>
                    <p:spPr bwMode="auto">
                      <a:xfrm>
                        <a:off x="3360" y="6587"/>
                        <a:ext cx="150" cy="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9" name="AutoShape 682"/>
                      <p:cNvSpPr>
                        <a:spLocks noChangeShapeType="1"/>
                      </p:cNvSpPr>
                      <p:nvPr/>
                    </p:nvSpPr>
                    <p:spPr bwMode="auto">
                      <a:xfrm>
                        <a:off x="3360" y="6518"/>
                        <a:ext cx="150" cy="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sp>
                  <p:nvSpPr>
                    <p:cNvPr id="107" name="AutoShape 683"/>
                    <p:cNvSpPr>
                      <a:spLocks noChangeShapeType="1"/>
                    </p:cNvSpPr>
                    <p:nvPr/>
                  </p:nvSpPr>
                  <p:spPr bwMode="auto">
                    <a:xfrm>
                      <a:off x="7056" y="5970"/>
                      <a:ext cx="3" cy="5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grpSp>
                <p:nvGrpSpPr>
                  <p:cNvPr id="95" name="Group 684"/>
                  <p:cNvGrpSpPr>
                    <a:grpSpLocks/>
                  </p:cNvGrpSpPr>
                  <p:nvPr/>
                </p:nvGrpSpPr>
                <p:grpSpPr bwMode="auto">
                  <a:xfrm>
                    <a:off x="6984" y="5970"/>
                    <a:ext cx="1974" cy="2010"/>
                    <a:chOff x="6984" y="5970"/>
                    <a:chExt cx="1974" cy="2010"/>
                  </a:xfrm>
                </p:grpSpPr>
                <p:sp>
                  <p:nvSpPr>
                    <p:cNvPr id="96" name="AutoShape 685"/>
                    <p:cNvSpPr>
                      <a:spLocks noChangeShapeType="1"/>
                    </p:cNvSpPr>
                    <p:nvPr/>
                  </p:nvSpPr>
                  <p:spPr bwMode="auto">
                    <a:xfrm>
                      <a:off x="6984" y="7980"/>
                      <a:ext cx="150" cy="0"/>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nvGrpSpPr>
                    <p:cNvPr id="97" name="Group 686"/>
                    <p:cNvGrpSpPr>
                      <a:grpSpLocks/>
                    </p:cNvGrpSpPr>
                    <p:nvPr/>
                  </p:nvGrpSpPr>
                  <p:grpSpPr bwMode="auto">
                    <a:xfrm>
                      <a:off x="6984" y="5970"/>
                      <a:ext cx="1974" cy="2010"/>
                      <a:chOff x="3360" y="5841"/>
                      <a:chExt cx="1974" cy="2010"/>
                    </a:xfrm>
                  </p:grpSpPr>
                  <p:sp>
                    <p:nvSpPr>
                      <p:cNvPr id="98" name="Rectangle 687"/>
                      <p:cNvSpPr>
                        <a:spLocks noChangeArrowheads="1"/>
                      </p:cNvSpPr>
                      <p:nvPr/>
                    </p:nvSpPr>
                    <p:spPr bwMode="auto">
                      <a:xfrm>
                        <a:off x="3877" y="5841"/>
                        <a:ext cx="1457" cy="20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85750">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85750" algn="l" defTabSz="914400" rtl="0" eaLnBrk="1" fontAlgn="base" latinLnBrk="0" hangingPunct="1">
                          <a:lnSpc>
                            <a:spcPct val="100000"/>
                          </a:lnSpc>
                          <a:spcBef>
                            <a:spcPct val="0"/>
                          </a:spcBef>
                          <a:spcAft>
                            <a:spcPct val="0"/>
                          </a:spcAft>
                          <a:buClrTx/>
                          <a:buSzTx/>
                          <a:buFontTx/>
                          <a:buNone/>
                          <a:tabLst/>
                        </a:pPr>
                        <a:endPar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endParaRPr>
                      </a:p>
                      <a:p>
                        <a:pPr marL="0" marR="0" lvl="0" indent="285750" algn="ctr" defTabSz="914400" rtl="0" eaLnBrk="0" fontAlgn="base" latinLnBrk="0" hangingPunct="0">
                          <a:lnSpc>
                            <a:spcPct val="100000"/>
                          </a:lnSpc>
                          <a:spcBef>
                            <a:spcPct val="0"/>
                          </a:spcBef>
                          <a:spcAft>
                            <a:spcPct val="0"/>
                          </a:spcAft>
                          <a:buClrTx/>
                          <a:buSzTx/>
                          <a:buFontTx/>
                          <a:buNone/>
                          <a:tabLst/>
                        </a:pPr>
                        <a:endParaRPr lang="en-US" altLang="zh-CN" sz="1050" dirty="0">
                          <a:latin typeface="Calibri" pitchFamily="34" charset="0"/>
                          <a:cs typeface="Times New Roman" pitchFamily="18" charset="0"/>
                        </a:endParaRPr>
                      </a:p>
                      <a:p>
                        <a:pPr marL="0" marR="0" lvl="0" indent="28575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80C51</a:t>
                        </a:r>
                        <a:endParaRPr kumimoji="0" lang="en-US"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857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99" name="Group 688"/>
                      <p:cNvGrpSpPr>
                        <a:grpSpLocks/>
                      </p:cNvGrpSpPr>
                      <p:nvPr/>
                    </p:nvGrpSpPr>
                    <p:grpSpPr bwMode="auto">
                      <a:xfrm>
                        <a:off x="3360" y="7020"/>
                        <a:ext cx="508" cy="831"/>
                        <a:chOff x="3360" y="7020"/>
                        <a:chExt cx="508" cy="831"/>
                      </a:xfrm>
                    </p:grpSpPr>
                    <p:sp>
                      <p:nvSpPr>
                        <p:cNvPr id="100" name="Rectangle 689"/>
                        <p:cNvSpPr>
                          <a:spLocks noChangeArrowheads="1"/>
                        </p:cNvSpPr>
                        <p:nvPr/>
                      </p:nvSpPr>
                      <p:spPr bwMode="auto">
                        <a:xfrm>
                          <a:off x="3360" y="7020"/>
                          <a:ext cx="150" cy="3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01" name="AutoShape 690"/>
                        <p:cNvSpPr>
                          <a:spLocks noChangeShapeType="1"/>
                        </p:cNvSpPr>
                        <p:nvPr/>
                      </p:nvSpPr>
                      <p:spPr bwMode="auto">
                        <a:xfrm>
                          <a:off x="3438" y="7632"/>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2" name="AutoShape 691"/>
                        <p:cNvSpPr>
                          <a:spLocks noChangeShapeType="1"/>
                        </p:cNvSpPr>
                        <p:nvPr/>
                      </p:nvSpPr>
                      <p:spPr bwMode="auto">
                        <a:xfrm>
                          <a:off x="3435" y="7419"/>
                          <a:ext cx="3"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3" name="Oval 692"/>
                        <p:cNvSpPr>
                          <a:spLocks noChangeArrowheads="1"/>
                        </p:cNvSpPr>
                        <p:nvPr/>
                      </p:nvSpPr>
                      <p:spPr bwMode="auto">
                        <a:xfrm>
                          <a:off x="3402" y="7587"/>
                          <a:ext cx="72" cy="6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grpSp>
              </p:grpSp>
            </p:grpSp>
          </p:grpSp>
          <p:sp>
            <p:nvSpPr>
              <p:cNvPr id="75" name="Oval 693"/>
              <p:cNvSpPr>
                <a:spLocks noChangeArrowheads="1"/>
              </p:cNvSpPr>
              <p:nvPr/>
            </p:nvSpPr>
            <p:spPr bwMode="auto">
              <a:xfrm>
                <a:off x="26479" y="10363"/>
                <a:ext cx="457" cy="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77" name="Oval 694"/>
              <p:cNvSpPr>
                <a:spLocks noChangeArrowheads="1"/>
              </p:cNvSpPr>
              <p:nvPr/>
            </p:nvSpPr>
            <p:spPr bwMode="auto">
              <a:xfrm>
                <a:off x="28079" y="4476"/>
                <a:ext cx="457" cy="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78" name="Rectangle 695"/>
              <p:cNvSpPr>
                <a:spLocks noChangeArrowheads="1"/>
              </p:cNvSpPr>
              <p:nvPr/>
            </p:nvSpPr>
            <p:spPr bwMode="auto">
              <a:xfrm>
                <a:off x="24942" y="6819"/>
                <a:ext cx="1842" cy="25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C</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9" name="Rectangle 696"/>
              <p:cNvSpPr>
                <a:spLocks noChangeArrowheads="1"/>
              </p:cNvSpPr>
              <p:nvPr/>
            </p:nvSpPr>
            <p:spPr bwMode="auto">
              <a:xfrm>
                <a:off x="24726" y="12592"/>
                <a:ext cx="2756" cy="25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R</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80" name="Group 697"/>
              <p:cNvGrpSpPr>
                <a:grpSpLocks/>
              </p:cNvGrpSpPr>
              <p:nvPr/>
            </p:nvGrpSpPr>
            <p:grpSpPr bwMode="auto">
              <a:xfrm>
                <a:off x="20485" y="6457"/>
                <a:ext cx="8090" cy="4306"/>
                <a:chOff x="5822" y="6216"/>
                <a:chExt cx="1274" cy="678"/>
              </a:xfrm>
            </p:grpSpPr>
            <p:sp>
              <p:nvSpPr>
                <p:cNvPr id="82" name="AutoShape 698"/>
                <p:cNvSpPr>
                  <a:spLocks noChangeShapeType="1"/>
                </p:cNvSpPr>
                <p:nvPr/>
              </p:nvSpPr>
              <p:spPr bwMode="auto">
                <a:xfrm flipH="1" flipV="1">
                  <a:off x="6596" y="6730"/>
                  <a:ext cx="181" cy="11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3" name="AutoShape 699"/>
                <p:cNvSpPr>
                  <a:spLocks noChangeShapeType="1"/>
                </p:cNvSpPr>
                <p:nvPr/>
              </p:nvSpPr>
              <p:spPr bwMode="auto">
                <a:xfrm flipH="1">
                  <a:off x="6838" y="6863"/>
                  <a:ext cx="25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4" name="Oval 700"/>
                <p:cNvSpPr>
                  <a:spLocks noChangeArrowheads="1"/>
                </p:cNvSpPr>
                <p:nvPr/>
              </p:nvSpPr>
              <p:spPr bwMode="auto">
                <a:xfrm>
                  <a:off x="6524" y="6831"/>
                  <a:ext cx="72" cy="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grpSp>
              <p:nvGrpSpPr>
                <p:cNvPr id="85" name="Group 701"/>
                <p:cNvGrpSpPr>
                  <a:grpSpLocks/>
                </p:cNvGrpSpPr>
                <p:nvPr/>
              </p:nvGrpSpPr>
              <p:grpSpPr bwMode="auto">
                <a:xfrm>
                  <a:off x="5822" y="6216"/>
                  <a:ext cx="1228" cy="648"/>
                  <a:chOff x="5822" y="6216"/>
                  <a:chExt cx="1228" cy="648"/>
                </a:xfrm>
              </p:grpSpPr>
              <p:sp>
                <p:nvSpPr>
                  <p:cNvPr id="86" name="Rectangle 702"/>
                  <p:cNvSpPr>
                    <a:spLocks noChangeArrowheads="1"/>
                  </p:cNvSpPr>
                  <p:nvPr/>
                </p:nvSpPr>
                <p:spPr bwMode="auto">
                  <a:xfrm>
                    <a:off x="5822" y="6276"/>
                    <a:ext cx="534"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R2</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7" name="AutoShape 703"/>
                  <p:cNvSpPr>
                    <a:spLocks noChangeShapeType="1"/>
                  </p:cNvSpPr>
                  <p:nvPr/>
                </p:nvSpPr>
                <p:spPr bwMode="auto">
                  <a:xfrm flipH="1">
                    <a:off x="6320" y="6863"/>
                    <a:ext cx="20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8" name="Rectangle 704"/>
                  <p:cNvSpPr>
                    <a:spLocks noChangeArrowheads="1"/>
                  </p:cNvSpPr>
                  <p:nvPr/>
                </p:nvSpPr>
                <p:spPr bwMode="auto">
                  <a:xfrm>
                    <a:off x="6248" y="6372"/>
                    <a:ext cx="142" cy="3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89" name="AutoShape 705"/>
                  <p:cNvSpPr>
                    <a:spLocks noChangeShapeType="1"/>
                  </p:cNvSpPr>
                  <p:nvPr/>
                </p:nvSpPr>
                <p:spPr bwMode="auto">
                  <a:xfrm flipH="1">
                    <a:off x="6320" y="6216"/>
                    <a:ext cx="7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90" name="AutoShape 706"/>
                  <p:cNvSpPr>
                    <a:spLocks noChangeShapeType="1"/>
                  </p:cNvSpPr>
                  <p:nvPr/>
                </p:nvSpPr>
                <p:spPr bwMode="auto">
                  <a:xfrm flipV="1">
                    <a:off x="6319" y="6216"/>
                    <a:ext cx="1" cy="1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91" name="AutoShape 707"/>
                  <p:cNvSpPr>
                    <a:spLocks noChangeShapeType="1"/>
                  </p:cNvSpPr>
                  <p:nvPr/>
                </p:nvSpPr>
                <p:spPr bwMode="auto">
                  <a:xfrm>
                    <a:off x="6319" y="6693"/>
                    <a:ext cx="1" cy="16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grpSp>
        </p:grpSp>
        <p:sp>
          <p:nvSpPr>
            <p:cNvPr id="223" name="Rectangle 722"/>
            <p:cNvSpPr>
              <a:spLocks noChangeArrowheads="1"/>
            </p:cNvSpPr>
            <p:nvPr/>
          </p:nvSpPr>
          <p:spPr bwMode="auto">
            <a:xfrm>
              <a:off x="4597954" y="2684825"/>
              <a:ext cx="514775" cy="118703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VCC</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100" dirty="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100" dirty="0">
                  <a:ea typeface="宋体" pitchFamily="2" charset="-122"/>
                  <a:cs typeface="Times New Roman" pitchFamily="18" charset="0"/>
                </a:rPr>
                <a:t>RST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100" dirty="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100" dirty="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100" dirty="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100" dirty="0">
                  <a:ea typeface="宋体" pitchFamily="2" charset="-122"/>
                  <a:cs typeface="Times New Roman" pitchFamily="18" charset="0"/>
                </a:rPr>
                <a:t>GND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25" name="Rectangle 722"/>
            <p:cNvSpPr>
              <a:spLocks noChangeArrowheads="1"/>
            </p:cNvSpPr>
            <p:nvPr/>
          </p:nvSpPr>
          <p:spPr bwMode="auto">
            <a:xfrm>
              <a:off x="6912792" y="2792556"/>
              <a:ext cx="514775" cy="118703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VCC</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100" dirty="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100" dirty="0">
                  <a:ea typeface="宋体" pitchFamily="2" charset="-122"/>
                  <a:cs typeface="Times New Roman" pitchFamily="18" charset="0"/>
                </a:rPr>
                <a:t>RST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100" dirty="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100" dirty="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100" dirty="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100" dirty="0">
                  <a:ea typeface="宋体" pitchFamily="2" charset="-122"/>
                  <a:cs typeface="Times New Roman" pitchFamily="18" charset="0"/>
                </a:rPr>
                <a:t>GND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21440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2.6  MCS-51</a:t>
            </a:r>
            <a:r>
              <a:rPr lang="zh-CN" altLang="zh-CN" b="1" dirty="0"/>
              <a:t>单片机的工作方式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611560" y="1131590"/>
            <a:ext cx="7416824" cy="400110"/>
          </a:xfrm>
          <a:prstGeom prst="rect">
            <a:avLst/>
          </a:prstGeom>
        </p:spPr>
        <p:txBody>
          <a:bodyPr wrap="square">
            <a:spAutoFit/>
          </a:bodyPr>
          <a:lstStyle/>
          <a:p>
            <a:pPr marL="0" lvl="1"/>
            <a:r>
              <a:rPr lang="zh-CN" altLang="zh-CN" sz="2000" dirty="0">
                <a:latin typeface="华文楷体" panose="02010600040101010101" pitchFamily="2" charset="-122"/>
                <a:ea typeface="华文楷体" panose="02010600040101010101" pitchFamily="2" charset="-122"/>
              </a:rPr>
              <a:t>复位工作方式</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复位之后主要寄存器状态</a:t>
            </a:r>
            <a:endParaRPr lang="en-US" altLang="zh-CN" sz="2000" dirty="0">
              <a:latin typeface="华文楷体" panose="02010600040101010101" pitchFamily="2" charset="-122"/>
              <a:ea typeface="华文楷体" panose="02010600040101010101" pitchFamily="2" charset="-122"/>
            </a:endParaRPr>
          </a:p>
        </p:txBody>
      </p:sp>
      <p:sp>
        <p:nvSpPr>
          <p:cNvPr id="13" name="Rectangle 1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4" name="Rectangle 9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4252259285"/>
              </p:ext>
            </p:extLst>
          </p:nvPr>
        </p:nvGraphicFramePr>
        <p:xfrm>
          <a:off x="1694180" y="1563638"/>
          <a:ext cx="5614124" cy="2421634"/>
        </p:xfrm>
        <a:graphic>
          <a:graphicData uri="http://schemas.openxmlformats.org/drawingml/2006/table">
            <a:tbl>
              <a:tblPr firstRow="1" firstCol="1" bandRow="1">
                <a:tableStyleId>{F5AB1C69-6EDB-4FF4-983F-18BD219EF322}</a:tableStyleId>
              </a:tblPr>
              <a:tblGrid>
                <a:gridCol w="1349496">
                  <a:extLst>
                    <a:ext uri="{9D8B030D-6E8A-4147-A177-3AD203B41FA5}">
                      <a16:colId xmlns="" xmlns:a16="http://schemas.microsoft.com/office/drawing/2014/main" val="20000"/>
                    </a:ext>
                  </a:extLst>
                </a:gridCol>
                <a:gridCol w="1475578">
                  <a:extLst>
                    <a:ext uri="{9D8B030D-6E8A-4147-A177-3AD203B41FA5}">
                      <a16:colId xmlns="" xmlns:a16="http://schemas.microsoft.com/office/drawing/2014/main" val="20001"/>
                    </a:ext>
                  </a:extLst>
                </a:gridCol>
                <a:gridCol w="1476271">
                  <a:extLst>
                    <a:ext uri="{9D8B030D-6E8A-4147-A177-3AD203B41FA5}">
                      <a16:colId xmlns="" xmlns:a16="http://schemas.microsoft.com/office/drawing/2014/main" val="20002"/>
                    </a:ext>
                  </a:extLst>
                </a:gridCol>
                <a:gridCol w="1312779">
                  <a:extLst>
                    <a:ext uri="{9D8B030D-6E8A-4147-A177-3AD203B41FA5}">
                      <a16:colId xmlns="" xmlns:a16="http://schemas.microsoft.com/office/drawing/2014/main" val="20003"/>
                    </a:ext>
                  </a:extLst>
                </a:gridCol>
              </a:tblGrid>
              <a:tr h="288034">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寄存器</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a:effectLst/>
                          <a:latin typeface="华文楷体" panose="02010600040101010101" pitchFamily="2" charset="-122"/>
                          <a:ea typeface="华文楷体" panose="02010600040101010101" pitchFamily="2" charset="-122"/>
                        </a:rPr>
                        <a:t>复位状态</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a:effectLst/>
                          <a:latin typeface="华文楷体" panose="02010600040101010101" pitchFamily="2" charset="-122"/>
                          <a:ea typeface="华文楷体" panose="02010600040101010101" pitchFamily="2" charset="-122"/>
                        </a:rPr>
                        <a:t>寄存器</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复位状态</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0"/>
                  </a:ext>
                </a:extLst>
              </a:tr>
              <a:tr h="181915">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PC</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TCON</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1"/>
                  </a:ext>
                </a:extLst>
              </a:tr>
              <a:tr h="181915">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SP</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07H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TH0</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2"/>
                  </a:ext>
                </a:extLst>
              </a:tr>
              <a:tr h="181915">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P0</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P3</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FFH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TL0</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3"/>
                  </a:ext>
                </a:extLst>
              </a:tr>
              <a:tr h="181915">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PSW</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00H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TH1</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4"/>
                  </a:ext>
                </a:extLst>
              </a:tr>
              <a:tr h="181915">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ACC</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TL1</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5"/>
                  </a:ext>
                </a:extLst>
              </a:tr>
              <a:tr h="181915">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B</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SCON</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6"/>
                  </a:ext>
                </a:extLst>
              </a:tr>
              <a:tr h="181915">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IP</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0 0000B</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SBUF</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a:effectLst/>
                          <a:latin typeface="华文楷体" panose="02010600040101010101" pitchFamily="2" charset="-122"/>
                          <a:ea typeface="华文楷体" panose="02010600040101010101" pitchFamily="2" charset="-122"/>
                        </a:rPr>
                        <a:t>不定</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7"/>
                  </a:ext>
                </a:extLst>
              </a:tr>
              <a:tr h="181915">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IE</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0</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0 0000B</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PCON</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 0000B</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8"/>
                  </a:ext>
                </a:extLst>
              </a:tr>
              <a:tr h="181915">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TMOD</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00H</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09"/>
                  </a:ext>
                </a:extLst>
              </a:tr>
              <a:tr h="181915">
                <a:tc>
                  <a:txBody>
                    <a:bodyPr/>
                    <a:lstStyle/>
                    <a:p>
                      <a:pPr algn="just">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just">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just">
                        <a:spcAft>
                          <a:spcPts val="0"/>
                        </a:spcAft>
                      </a:pPr>
                      <a:r>
                        <a:rPr lang="en-US" sz="1400" kern="100">
                          <a:effectLst/>
                          <a:latin typeface="华文楷体" panose="02010600040101010101" pitchFamily="2" charset="-122"/>
                          <a:ea typeface="华文楷体" panose="02010600040101010101" pitchFamily="2" charset="-122"/>
                        </a:rPr>
                        <a:t> </a:t>
                      </a:r>
                      <a:endParaRPr lang="zh-CN" sz="18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 </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extLst>
                  <a:ext uri="{0D108BD9-81ED-4DB2-BD59-A6C34878D82A}">
                    <a16:rowId xmlns="" xmlns:a16="http://schemas.microsoft.com/office/drawing/2014/main" val="10010"/>
                  </a:ext>
                </a:extLst>
              </a:tr>
            </a:tbl>
          </a:graphicData>
        </a:graphic>
      </p:graphicFrame>
      <p:sp>
        <p:nvSpPr>
          <p:cNvPr id="146" name="椭圆 145"/>
          <p:cNvSpPr/>
          <p:nvPr/>
        </p:nvSpPr>
        <p:spPr>
          <a:xfrm>
            <a:off x="3419872" y="2276096"/>
            <a:ext cx="729411" cy="22364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7" name="椭圆 146"/>
          <p:cNvSpPr/>
          <p:nvPr/>
        </p:nvSpPr>
        <p:spPr>
          <a:xfrm>
            <a:off x="3419872" y="2492120"/>
            <a:ext cx="729411" cy="22364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8" name="椭圆 147"/>
          <p:cNvSpPr/>
          <p:nvPr/>
        </p:nvSpPr>
        <p:spPr>
          <a:xfrm>
            <a:off x="3406730" y="2060072"/>
            <a:ext cx="729411" cy="22364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26" name="矩形 225"/>
          <p:cNvSpPr/>
          <p:nvPr/>
        </p:nvSpPr>
        <p:spPr>
          <a:xfrm>
            <a:off x="611560" y="4083918"/>
            <a:ext cx="6912768" cy="923330"/>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当复位引脚</a:t>
            </a:r>
            <a:r>
              <a:rPr lang="en-US" altLang="zh-CN" dirty="0">
                <a:latin typeface="华文楷体" panose="02010600040101010101" pitchFamily="2" charset="-122"/>
                <a:ea typeface="华文楷体" panose="02010600040101010101" pitchFamily="2" charset="-122"/>
              </a:rPr>
              <a:t>RST</a:t>
            </a:r>
            <a:r>
              <a:rPr lang="zh-CN" altLang="zh-CN" dirty="0">
                <a:latin typeface="华文楷体" panose="02010600040101010101" pitchFamily="2" charset="-122"/>
                <a:ea typeface="华文楷体" panose="02010600040101010101" pitchFamily="2" charset="-122"/>
              </a:rPr>
              <a:t>上的高电平撤销变为低电平后，单片机则进入</a:t>
            </a:r>
            <a:r>
              <a:rPr lang="zh-CN" altLang="zh-CN" dirty="0">
                <a:solidFill>
                  <a:srgbClr val="FF0000"/>
                </a:solidFill>
                <a:latin typeface="华文楷体" panose="02010600040101010101" pitchFamily="2" charset="-122"/>
                <a:ea typeface="华文楷体" panose="02010600040101010101" pitchFamily="2" charset="-122"/>
              </a:rPr>
              <a:t>程序执行工作方式</a:t>
            </a:r>
            <a:r>
              <a:rPr lang="zh-CN" altLang="zh-CN" dirty="0">
                <a:latin typeface="华文楷体" panose="02010600040101010101" pitchFamily="2" charset="-122"/>
                <a:ea typeface="华文楷体" panose="02010600040101010101" pitchFamily="2" charset="-122"/>
              </a:rPr>
              <a:t>。程序计数器</a:t>
            </a:r>
            <a:r>
              <a:rPr lang="en-US" altLang="zh-CN" dirty="0">
                <a:latin typeface="华文楷体" panose="02010600040101010101" pitchFamily="2" charset="-122"/>
                <a:ea typeface="华文楷体" panose="02010600040101010101" pitchFamily="2" charset="-122"/>
              </a:rPr>
              <a:t>PC</a:t>
            </a:r>
            <a:r>
              <a:rPr lang="zh-CN" altLang="zh-CN" dirty="0">
                <a:latin typeface="华文楷体" panose="02010600040101010101" pitchFamily="2" charset="-122"/>
                <a:ea typeface="华文楷体" panose="02010600040101010101" pitchFamily="2" charset="-122"/>
              </a:rPr>
              <a:t>复位后的值为</a:t>
            </a:r>
            <a:r>
              <a:rPr lang="en-US" altLang="zh-CN" dirty="0">
                <a:latin typeface="华文楷体" panose="02010600040101010101" pitchFamily="2" charset="-122"/>
                <a:ea typeface="华文楷体" panose="02010600040101010101" pitchFamily="2" charset="-122"/>
              </a:rPr>
              <a:t>0000H</a:t>
            </a:r>
            <a:r>
              <a:rPr lang="zh-CN" altLang="zh-CN" dirty="0">
                <a:latin typeface="华文楷体" panose="02010600040101010101" pitchFamily="2" charset="-122"/>
                <a:ea typeface="华文楷体" panose="02010600040101010101" pitchFamily="2" charset="-122"/>
              </a:rPr>
              <a:t>，因此，单片机从程序存储器的</a:t>
            </a:r>
            <a:r>
              <a:rPr lang="en-US" altLang="zh-CN" dirty="0">
                <a:latin typeface="华文楷体" panose="02010600040101010101" pitchFamily="2" charset="-122"/>
                <a:ea typeface="华文楷体" panose="02010600040101010101" pitchFamily="2" charset="-122"/>
              </a:rPr>
              <a:t>0000H</a:t>
            </a:r>
            <a:r>
              <a:rPr lang="zh-CN" altLang="zh-CN" dirty="0">
                <a:latin typeface="华文楷体" panose="02010600040101010101" pitchFamily="2" charset="-122"/>
                <a:ea typeface="华文楷体" panose="02010600040101010101" pitchFamily="2" charset="-122"/>
              </a:rPr>
              <a:t>单元取指令并开始执行程序。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1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146"/>
                                        </p:tgtEl>
                                      </p:cBhvr>
                                    </p:animEffect>
                                    <p:set>
                                      <p:cBhvr>
                                        <p:cTn id="21" dur="1" fill="hold">
                                          <p:stCondLst>
                                            <p:cond delay="499"/>
                                          </p:stCondLst>
                                        </p:cTn>
                                        <p:tgtEl>
                                          <p:spTgt spid="14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47"/>
                                        </p:tgtEl>
                                      </p:cBhvr>
                                    </p:animEffect>
                                    <p:set>
                                      <p:cBhvr>
                                        <p:cTn id="24" dur="1" fill="hold">
                                          <p:stCondLst>
                                            <p:cond delay="499"/>
                                          </p:stCondLst>
                                        </p:cTn>
                                        <p:tgtEl>
                                          <p:spTgt spid="14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47" grpId="0" animBg="1"/>
      <p:bldP spid="147" grpId="1" animBg="1"/>
      <p:bldP spid="148" grpId="0" animBg="1"/>
      <p:bldP spid="2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2.6  MCS-51</a:t>
            </a:r>
            <a:r>
              <a:rPr lang="zh-CN" altLang="zh-CN" b="1" dirty="0"/>
              <a:t>单片机的工作方式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611560" y="1059582"/>
            <a:ext cx="7416824" cy="400110"/>
          </a:xfrm>
          <a:prstGeom prst="rect">
            <a:avLst/>
          </a:prstGeom>
        </p:spPr>
        <p:txBody>
          <a:bodyPr wrap="square">
            <a:spAutoFit/>
          </a:bodyPr>
          <a:lstStyle/>
          <a:p>
            <a:pPr marL="0" lvl="1"/>
            <a:r>
              <a:rPr lang="zh-CN" altLang="zh-CN" sz="2000" dirty="0">
                <a:latin typeface="华文楷体" panose="02010600040101010101" pitchFamily="2" charset="-122"/>
                <a:ea typeface="华文楷体" panose="02010600040101010101" pitchFamily="2" charset="-122"/>
              </a:rPr>
              <a:t>低功耗工作方式</a:t>
            </a:r>
            <a:endParaRPr lang="en-US" altLang="zh-CN" sz="2000" dirty="0">
              <a:latin typeface="华文楷体" panose="02010600040101010101" pitchFamily="2" charset="-122"/>
              <a:ea typeface="华文楷体" panose="02010600040101010101" pitchFamily="2" charset="-122"/>
            </a:endParaRPr>
          </a:p>
        </p:txBody>
      </p:sp>
      <p:sp>
        <p:nvSpPr>
          <p:cNvPr id="13" name="Rectangle 1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4" name="Rectangle 9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6" name="矩形 225"/>
          <p:cNvSpPr/>
          <p:nvPr/>
        </p:nvSpPr>
        <p:spPr>
          <a:xfrm>
            <a:off x="611560" y="1459692"/>
            <a:ext cx="7272808" cy="923330"/>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低功耗工作方式是指在一定的场合条件下，当不需要单片机进行控制处理时，停止单片机内部部分或大部分部件的活动以降低单片机自身电能消耗的一种工作方式。。</a:t>
            </a:r>
            <a:endParaRPr lang="zh-CN" altLang="en-US" dirty="0">
              <a:latin typeface="华文楷体" panose="02010600040101010101" pitchFamily="2" charset="-122"/>
              <a:ea typeface="华文楷体" panose="02010600040101010101" pitchFamily="2"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2325373685"/>
              </p:ext>
            </p:extLst>
          </p:nvPr>
        </p:nvGraphicFramePr>
        <p:xfrm>
          <a:off x="1774190" y="2756738"/>
          <a:ext cx="4986020" cy="463084"/>
        </p:xfrm>
        <a:graphic>
          <a:graphicData uri="http://schemas.openxmlformats.org/drawingml/2006/table">
            <a:tbl>
              <a:tblPr firstRow="1" firstCol="1" bandRow="1">
                <a:tableStyleId>{F5AB1C69-6EDB-4FF4-983F-18BD219EF322}</a:tableStyleId>
              </a:tblPr>
              <a:tblGrid>
                <a:gridCol w="622935">
                  <a:extLst>
                    <a:ext uri="{9D8B030D-6E8A-4147-A177-3AD203B41FA5}">
                      <a16:colId xmlns="" xmlns:a16="http://schemas.microsoft.com/office/drawing/2014/main" val="20000"/>
                    </a:ext>
                  </a:extLst>
                </a:gridCol>
                <a:gridCol w="623570">
                  <a:extLst>
                    <a:ext uri="{9D8B030D-6E8A-4147-A177-3AD203B41FA5}">
                      <a16:colId xmlns="" xmlns:a16="http://schemas.microsoft.com/office/drawing/2014/main" val="20001"/>
                    </a:ext>
                  </a:extLst>
                </a:gridCol>
                <a:gridCol w="622935">
                  <a:extLst>
                    <a:ext uri="{9D8B030D-6E8A-4147-A177-3AD203B41FA5}">
                      <a16:colId xmlns="" xmlns:a16="http://schemas.microsoft.com/office/drawing/2014/main" val="20002"/>
                    </a:ext>
                  </a:extLst>
                </a:gridCol>
                <a:gridCol w="623570">
                  <a:extLst>
                    <a:ext uri="{9D8B030D-6E8A-4147-A177-3AD203B41FA5}">
                      <a16:colId xmlns="" xmlns:a16="http://schemas.microsoft.com/office/drawing/2014/main" val="20003"/>
                    </a:ext>
                  </a:extLst>
                </a:gridCol>
                <a:gridCol w="622935">
                  <a:extLst>
                    <a:ext uri="{9D8B030D-6E8A-4147-A177-3AD203B41FA5}">
                      <a16:colId xmlns="" xmlns:a16="http://schemas.microsoft.com/office/drawing/2014/main" val="20004"/>
                    </a:ext>
                  </a:extLst>
                </a:gridCol>
                <a:gridCol w="623570">
                  <a:extLst>
                    <a:ext uri="{9D8B030D-6E8A-4147-A177-3AD203B41FA5}">
                      <a16:colId xmlns="" xmlns:a16="http://schemas.microsoft.com/office/drawing/2014/main" val="20005"/>
                    </a:ext>
                  </a:extLst>
                </a:gridCol>
                <a:gridCol w="622935">
                  <a:extLst>
                    <a:ext uri="{9D8B030D-6E8A-4147-A177-3AD203B41FA5}">
                      <a16:colId xmlns="" xmlns:a16="http://schemas.microsoft.com/office/drawing/2014/main" val="20006"/>
                    </a:ext>
                  </a:extLst>
                </a:gridCol>
                <a:gridCol w="623570">
                  <a:extLst>
                    <a:ext uri="{9D8B030D-6E8A-4147-A177-3AD203B41FA5}">
                      <a16:colId xmlns="" xmlns:a16="http://schemas.microsoft.com/office/drawing/2014/main" val="20007"/>
                    </a:ext>
                  </a:extLst>
                </a:gridCol>
              </a:tblGrid>
              <a:tr h="231542">
                <a:tc>
                  <a:txBody>
                    <a:bodyPr/>
                    <a:lstStyle/>
                    <a:p>
                      <a:pPr algn="ctr">
                        <a:spcAft>
                          <a:spcPts val="0"/>
                        </a:spcAft>
                      </a:pPr>
                      <a:r>
                        <a:rPr lang="en-US" sz="1050" kern="100" dirty="0">
                          <a:effectLst/>
                        </a:rPr>
                        <a:t>D7</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D6</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D5</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D4</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D3</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D2</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D1</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D0</a:t>
                      </a:r>
                      <a:endParaRPr lang="zh-CN" sz="105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0"/>
                  </a:ext>
                </a:extLst>
              </a:tr>
              <a:tr h="231542">
                <a:tc>
                  <a:txBody>
                    <a:bodyPr/>
                    <a:lstStyle/>
                    <a:p>
                      <a:pPr algn="ctr">
                        <a:spcAft>
                          <a:spcPts val="0"/>
                        </a:spcAft>
                      </a:pPr>
                      <a:r>
                        <a:rPr lang="en-US" sz="1050" kern="100">
                          <a:effectLst/>
                        </a:rPr>
                        <a:t>SMOD</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GF1</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GF0</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PD</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IDL</a:t>
                      </a:r>
                      <a:endParaRPr lang="zh-CN" sz="105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1"/>
                  </a:ext>
                </a:extLst>
              </a:tr>
            </a:tbl>
          </a:graphicData>
        </a:graphic>
      </p:graphicFrame>
      <p:sp>
        <p:nvSpPr>
          <p:cNvPr id="17" name="Rectangle 1"/>
          <p:cNvSpPr>
            <a:spLocks noChangeArrowheads="1"/>
          </p:cNvSpPr>
          <p:nvPr/>
        </p:nvSpPr>
        <p:spPr bwMode="auto">
          <a:xfrm>
            <a:off x="1416168" y="3274987"/>
            <a:ext cx="63116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8288">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8288"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SMOD</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PCON.7</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波特率倍增位。用于控制单片机串行口的波特率。</a:t>
            </a:r>
            <a:endParaRPr kumimoji="0" lang="zh-CN" altLang="en-US" sz="11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268288"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GF1</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PCON.3</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通用标志位</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1</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endParaRPr kumimoji="0" lang="zh-CN" altLang="en-US" sz="11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268288"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GF0</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PCON.2</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通用标志位</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0</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endParaRPr kumimoji="0" lang="zh-CN" altLang="en-US" sz="11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268288"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PD</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PCON.1</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掉电方式控制位。将该位置“</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1”</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，进入掉电工作方式。</a:t>
            </a:r>
            <a:endParaRPr kumimoji="0" lang="zh-CN" altLang="en-US" sz="11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268288"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IDL</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en-US" altLang="zh-CN"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PCON.0</a:t>
            </a:r>
            <a:r>
              <a:rPr kumimoji="0" lang="zh-CN" altLang="en-US" sz="1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待机方式控制位。将该位置“</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1”</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，进入待机工作方式。</a:t>
            </a:r>
            <a:endPar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endParaRPr>
          </a:p>
          <a:p>
            <a:pPr marL="0" marR="0" lvl="0" indent="268288"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若</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PD</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和</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IDL</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位均被置位，则</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PD</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位优先</a:t>
            </a:r>
            <a:r>
              <a:rPr kumimoji="0" lang="zh-CN" altLang="en-US" sz="105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  </a:t>
            </a:r>
            <a:endParaRPr kumimoji="0" lang="zh-CN" altLang="en-US" sz="2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sp>
        <p:nvSpPr>
          <p:cNvPr id="18" name="矩形 17"/>
          <p:cNvSpPr/>
          <p:nvPr/>
        </p:nvSpPr>
        <p:spPr>
          <a:xfrm>
            <a:off x="616174" y="2268320"/>
            <a:ext cx="7128792" cy="646331"/>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电源控制器</a:t>
            </a:r>
            <a:r>
              <a:rPr lang="en-US" altLang="zh-CN" dirty="0">
                <a:latin typeface="华文楷体" panose="02010600040101010101" pitchFamily="2" charset="-122"/>
                <a:ea typeface="华文楷体" panose="02010600040101010101" pitchFamily="2" charset="-122"/>
              </a:rPr>
              <a:t>PCON</a:t>
            </a:r>
            <a:r>
              <a:rPr lang="zh-CN" altLang="zh-CN" dirty="0">
                <a:latin typeface="华文楷体" panose="02010600040101010101" pitchFamily="2" charset="-122"/>
                <a:ea typeface="华文楷体" panose="02010600040101010101" pitchFamily="2" charset="-122"/>
              </a:rPr>
              <a:t>的地址为</a:t>
            </a:r>
            <a:r>
              <a:rPr lang="en-US" altLang="zh-CN" dirty="0">
                <a:latin typeface="华文楷体" panose="02010600040101010101" pitchFamily="2" charset="-122"/>
                <a:ea typeface="华文楷体" panose="02010600040101010101" pitchFamily="2" charset="-122"/>
              </a:rPr>
              <a:t>87H</a:t>
            </a:r>
            <a:r>
              <a:rPr lang="zh-CN" altLang="zh-CN" dirty="0">
                <a:latin typeface="华文楷体" panose="02010600040101010101" pitchFamily="2" charset="-122"/>
                <a:ea typeface="华文楷体" panose="02010600040101010101" pitchFamily="2" charset="-122"/>
              </a:rPr>
              <a:t>，不可位寻址，其格式及各位含义定义如下：</a:t>
            </a:r>
            <a:endParaRPr lang="zh-CN" altLang="en-US" dirty="0">
              <a:latin typeface="华文楷体" panose="02010600040101010101" pitchFamily="2" charset="-122"/>
              <a:ea typeface="华文楷体" panose="02010600040101010101" pitchFamily="2" charset="-122"/>
            </a:endParaRPr>
          </a:p>
        </p:txBody>
      </p:sp>
      <p:sp>
        <p:nvSpPr>
          <p:cNvPr id="30" name="椭圆 29"/>
          <p:cNvSpPr/>
          <p:nvPr/>
        </p:nvSpPr>
        <p:spPr>
          <a:xfrm>
            <a:off x="1547664" y="3939958"/>
            <a:ext cx="1620172" cy="5040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4826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17" grpId="0"/>
      <p:bldP spid="18" grpId="0"/>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2.6  MCS-51</a:t>
            </a:r>
            <a:r>
              <a:rPr lang="zh-CN" altLang="zh-CN" b="1" dirty="0"/>
              <a:t>单片机的工作方式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611560" y="1059582"/>
            <a:ext cx="7416824" cy="707886"/>
          </a:xfrm>
          <a:prstGeom prst="rect">
            <a:avLst/>
          </a:prstGeom>
        </p:spPr>
        <p:txBody>
          <a:bodyPr wrap="square">
            <a:spAutoFit/>
          </a:bodyPr>
          <a:lstStyle/>
          <a:p>
            <a:pPr marL="0" lvl="1"/>
            <a:r>
              <a:rPr lang="zh-CN" altLang="zh-CN" sz="2000" dirty="0">
                <a:latin typeface="华文楷体" panose="02010600040101010101" pitchFamily="2" charset="-122"/>
                <a:ea typeface="华文楷体" panose="02010600040101010101" pitchFamily="2" charset="-122"/>
              </a:rPr>
              <a:t>低功耗工作方式</a:t>
            </a:r>
            <a:endParaRPr lang="en-US" altLang="zh-CN" sz="2000" dirty="0">
              <a:latin typeface="华文楷体" panose="02010600040101010101" pitchFamily="2" charset="-122"/>
              <a:ea typeface="华文楷体" panose="02010600040101010101" pitchFamily="2" charset="-122"/>
            </a:endParaRPr>
          </a:p>
          <a:p>
            <a:pPr marL="0" lvl="1"/>
            <a:r>
              <a:rPr lang="zh-CN" altLang="en-US" sz="2000" dirty="0">
                <a:latin typeface="华文楷体" panose="02010600040101010101" pitchFamily="2" charset="-122"/>
                <a:ea typeface="华文楷体" panose="02010600040101010101" pitchFamily="2" charset="-122"/>
              </a:rPr>
              <a:t>单片机低功耗工作方式电路如图所示：</a:t>
            </a:r>
            <a:endParaRPr lang="en-US" altLang="zh-CN" sz="2000" dirty="0">
              <a:latin typeface="华文楷体" panose="02010600040101010101" pitchFamily="2" charset="-122"/>
              <a:ea typeface="华文楷体" panose="02010600040101010101" pitchFamily="2" charset="-122"/>
            </a:endParaRPr>
          </a:p>
        </p:txBody>
      </p:sp>
      <p:sp>
        <p:nvSpPr>
          <p:cNvPr id="13" name="Rectangle 1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4" name="Rectangle 9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9" name="画布 33458"/>
          <p:cNvGrpSpPr>
            <a:grpSpLocks/>
          </p:cNvGrpSpPr>
          <p:nvPr/>
        </p:nvGrpSpPr>
        <p:grpSpPr bwMode="auto">
          <a:xfrm>
            <a:off x="1377072" y="1968821"/>
            <a:ext cx="5885800" cy="2047875"/>
            <a:chOff x="0" y="0"/>
            <a:chExt cx="49625" cy="20478"/>
          </a:xfrm>
        </p:grpSpPr>
        <p:sp>
          <p:nvSpPr>
            <p:cNvPr id="20" name="AutoShape 96"/>
            <p:cNvSpPr>
              <a:spLocks noChangeAspect="1" noChangeArrowheads="1"/>
            </p:cNvSpPr>
            <p:nvPr/>
          </p:nvSpPr>
          <p:spPr bwMode="auto">
            <a:xfrm>
              <a:off x="0" y="0"/>
              <a:ext cx="49625" cy="204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1" name="Rectangle 538"/>
            <p:cNvSpPr>
              <a:spLocks noChangeArrowheads="1"/>
            </p:cNvSpPr>
            <p:nvPr/>
          </p:nvSpPr>
          <p:spPr bwMode="auto">
            <a:xfrm>
              <a:off x="5892" y="13716"/>
              <a:ext cx="4839" cy="2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XTAL2</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2" name="Rectangle 539"/>
            <p:cNvSpPr>
              <a:spLocks noChangeArrowheads="1"/>
            </p:cNvSpPr>
            <p:nvPr/>
          </p:nvSpPr>
          <p:spPr bwMode="auto">
            <a:xfrm>
              <a:off x="5956" y="3810"/>
              <a:ext cx="4839" cy="26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XTAL1</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 name="Oval 540"/>
            <p:cNvSpPr>
              <a:spLocks noChangeArrowheads="1"/>
            </p:cNvSpPr>
            <p:nvPr/>
          </p:nvSpPr>
          <p:spPr bwMode="auto">
            <a:xfrm>
              <a:off x="19024" y="9963"/>
              <a:ext cx="407" cy="43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25" name="Oval 541"/>
            <p:cNvSpPr>
              <a:spLocks noChangeArrowheads="1"/>
            </p:cNvSpPr>
            <p:nvPr/>
          </p:nvSpPr>
          <p:spPr bwMode="auto">
            <a:xfrm>
              <a:off x="14198" y="6172"/>
              <a:ext cx="407" cy="43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grpSp>
          <p:nvGrpSpPr>
            <p:cNvPr id="26" name="Group 542"/>
            <p:cNvGrpSpPr>
              <a:grpSpLocks/>
            </p:cNvGrpSpPr>
            <p:nvPr/>
          </p:nvGrpSpPr>
          <p:grpSpPr bwMode="auto">
            <a:xfrm>
              <a:off x="800" y="2857"/>
              <a:ext cx="47802" cy="16135"/>
              <a:chOff x="2670" y="4659"/>
              <a:chExt cx="7528" cy="2541"/>
            </a:xfrm>
          </p:grpSpPr>
          <p:grpSp>
            <p:nvGrpSpPr>
              <p:cNvPr id="29" name="Group 543"/>
              <p:cNvGrpSpPr>
                <a:grpSpLocks/>
              </p:cNvGrpSpPr>
              <p:nvPr/>
            </p:nvGrpSpPr>
            <p:grpSpPr bwMode="auto">
              <a:xfrm>
                <a:off x="2670" y="5166"/>
                <a:ext cx="7470" cy="1572"/>
                <a:chOff x="2670" y="5166"/>
                <a:chExt cx="7470" cy="1572"/>
              </a:xfrm>
            </p:grpSpPr>
            <p:grpSp>
              <p:nvGrpSpPr>
                <p:cNvPr id="224" name="Group 544"/>
                <p:cNvGrpSpPr>
                  <a:grpSpLocks/>
                </p:cNvGrpSpPr>
                <p:nvPr/>
              </p:nvGrpSpPr>
              <p:grpSpPr bwMode="auto">
                <a:xfrm>
                  <a:off x="2670" y="5166"/>
                  <a:ext cx="2146" cy="1263"/>
                  <a:chOff x="2672" y="5166"/>
                  <a:chExt cx="2146" cy="1263"/>
                </a:xfrm>
              </p:grpSpPr>
              <p:grpSp>
                <p:nvGrpSpPr>
                  <p:cNvPr id="81" name="Group 545"/>
                  <p:cNvGrpSpPr>
                    <a:grpSpLocks/>
                  </p:cNvGrpSpPr>
                  <p:nvPr/>
                </p:nvGrpSpPr>
                <p:grpSpPr bwMode="auto">
                  <a:xfrm>
                    <a:off x="2672" y="5794"/>
                    <a:ext cx="669" cy="402"/>
                    <a:chOff x="2672" y="5794"/>
                    <a:chExt cx="669" cy="402"/>
                  </a:xfrm>
                </p:grpSpPr>
                <p:sp>
                  <p:nvSpPr>
                    <p:cNvPr id="114" name="AutoShape 546"/>
                    <p:cNvSpPr>
                      <a:spLocks noChangeShapeType="1"/>
                    </p:cNvSpPr>
                    <p:nvPr/>
                  </p:nvSpPr>
                  <p:spPr bwMode="auto">
                    <a:xfrm flipH="1">
                      <a:off x="2806" y="5794"/>
                      <a:ext cx="5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15" name="AutoShape 547"/>
                    <p:cNvSpPr>
                      <a:spLocks noChangeShapeType="1"/>
                    </p:cNvSpPr>
                    <p:nvPr/>
                  </p:nvSpPr>
                  <p:spPr bwMode="auto">
                    <a:xfrm>
                      <a:off x="2806" y="5795"/>
                      <a:ext cx="0" cy="2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116" name="Group 548"/>
                    <p:cNvGrpSpPr>
                      <a:grpSpLocks/>
                    </p:cNvGrpSpPr>
                    <p:nvPr/>
                  </p:nvGrpSpPr>
                  <p:grpSpPr bwMode="auto">
                    <a:xfrm>
                      <a:off x="2672" y="6072"/>
                      <a:ext cx="244" cy="124"/>
                      <a:chOff x="2672" y="6072"/>
                      <a:chExt cx="244" cy="124"/>
                    </a:xfrm>
                  </p:grpSpPr>
                  <p:sp>
                    <p:nvSpPr>
                      <p:cNvPr id="117" name="AutoShape 549"/>
                      <p:cNvSpPr>
                        <a:spLocks noChangeShapeType="1"/>
                      </p:cNvSpPr>
                      <p:nvPr/>
                    </p:nvSpPr>
                    <p:spPr bwMode="auto">
                      <a:xfrm>
                        <a:off x="2672" y="6072"/>
                        <a:ext cx="24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18" name="AutoShape 550"/>
                      <p:cNvSpPr>
                        <a:spLocks noChangeShapeType="1"/>
                      </p:cNvSpPr>
                      <p:nvPr/>
                    </p:nvSpPr>
                    <p:spPr bwMode="auto">
                      <a:xfrm>
                        <a:off x="2736" y="6132"/>
                        <a:ext cx="13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19" name="AutoShape 551"/>
                      <p:cNvSpPr>
                        <a:spLocks noChangeShapeType="1"/>
                      </p:cNvSpPr>
                      <p:nvPr/>
                    </p:nvSpPr>
                    <p:spPr bwMode="auto">
                      <a:xfrm>
                        <a:off x="2758" y="6195"/>
                        <a:ext cx="8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grpSp>
                <p:nvGrpSpPr>
                  <p:cNvPr id="82" name="Group 552"/>
                  <p:cNvGrpSpPr>
                    <a:grpSpLocks/>
                  </p:cNvGrpSpPr>
                  <p:nvPr/>
                </p:nvGrpSpPr>
                <p:grpSpPr bwMode="auto">
                  <a:xfrm>
                    <a:off x="3171" y="5166"/>
                    <a:ext cx="1647" cy="1263"/>
                    <a:chOff x="3171" y="5166"/>
                    <a:chExt cx="1647" cy="1263"/>
                  </a:xfrm>
                </p:grpSpPr>
                <p:grpSp>
                  <p:nvGrpSpPr>
                    <p:cNvPr id="83" name="Group 553"/>
                    <p:cNvGrpSpPr>
                      <a:grpSpLocks/>
                    </p:cNvGrpSpPr>
                    <p:nvPr/>
                  </p:nvGrpSpPr>
                  <p:grpSpPr bwMode="auto">
                    <a:xfrm>
                      <a:off x="3171" y="5206"/>
                      <a:ext cx="325" cy="1193"/>
                      <a:chOff x="2960" y="5165"/>
                      <a:chExt cx="325" cy="1193"/>
                    </a:xfrm>
                  </p:grpSpPr>
                  <p:grpSp>
                    <p:nvGrpSpPr>
                      <p:cNvPr id="99" name="Group 554"/>
                      <p:cNvGrpSpPr>
                        <a:grpSpLocks/>
                      </p:cNvGrpSpPr>
                      <p:nvPr/>
                    </p:nvGrpSpPr>
                    <p:grpSpPr bwMode="auto">
                      <a:xfrm>
                        <a:off x="2962" y="5165"/>
                        <a:ext cx="323" cy="589"/>
                        <a:chOff x="3193" y="5495"/>
                        <a:chExt cx="323" cy="589"/>
                      </a:xfrm>
                    </p:grpSpPr>
                    <p:grpSp>
                      <p:nvGrpSpPr>
                        <p:cNvPr id="108" name="Group 555"/>
                        <p:cNvGrpSpPr>
                          <a:grpSpLocks/>
                        </p:cNvGrpSpPr>
                        <p:nvPr/>
                      </p:nvGrpSpPr>
                      <p:grpSpPr bwMode="auto">
                        <a:xfrm>
                          <a:off x="3193" y="5823"/>
                          <a:ext cx="321" cy="261"/>
                          <a:chOff x="3084" y="5997"/>
                          <a:chExt cx="321" cy="261"/>
                        </a:xfrm>
                      </p:grpSpPr>
                      <p:sp>
                        <p:nvSpPr>
                          <p:cNvPr id="112" name="AutoShape 556"/>
                          <p:cNvSpPr>
                            <a:spLocks noChangeShapeType="1"/>
                          </p:cNvSpPr>
                          <p:nvPr/>
                        </p:nvSpPr>
                        <p:spPr bwMode="auto">
                          <a:xfrm>
                            <a:off x="3084" y="5997"/>
                            <a:ext cx="321"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13" name="AutoShape 557"/>
                          <p:cNvSpPr>
                            <a:spLocks noChangeShapeType="1"/>
                          </p:cNvSpPr>
                          <p:nvPr/>
                        </p:nvSpPr>
                        <p:spPr bwMode="auto">
                          <a:xfrm>
                            <a:off x="3246" y="5999"/>
                            <a:ext cx="0"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nvGrpSpPr>
                        <p:cNvPr id="109" name="Group 558"/>
                        <p:cNvGrpSpPr>
                          <a:grpSpLocks/>
                        </p:cNvGrpSpPr>
                        <p:nvPr/>
                      </p:nvGrpSpPr>
                      <p:grpSpPr bwMode="auto">
                        <a:xfrm>
                          <a:off x="3194" y="5495"/>
                          <a:ext cx="322" cy="259"/>
                          <a:chOff x="3084" y="5385"/>
                          <a:chExt cx="322" cy="259"/>
                        </a:xfrm>
                      </p:grpSpPr>
                      <p:sp>
                        <p:nvSpPr>
                          <p:cNvPr id="110" name="AutoShape 559"/>
                          <p:cNvSpPr>
                            <a:spLocks noChangeShapeType="1"/>
                          </p:cNvSpPr>
                          <p:nvPr/>
                        </p:nvSpPr>
                        <p:spPr bwMode="auto">
                          <a:xfrm>
                            <a:off x="3084" y="5642"/>
                            <a:ext cx="32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11" name="AutoShape 560"/>
                          <p:cNvSpPr>
                            <a:spLocks noChangeShapeType="1"/>
                          </p:cNvSpPr>
                          <p:nvPr/>
                        </p:nvSpPr>
                        <p:spPr bwMode="auto">
                          <a:xfrm>
                            <a:off x="3245" y="5385"/>
                            <a:ext cx="1"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grpSp>
                    <p:nvGrpSpPr>
                      <p:cNvPr id="100" name="Group 561"/>
                      <p:cNvGrpSpPr>
                        <a:grpSpLocks/>
                      </p:cNvGrpSpPr>
                      <p:nvPr/>
                    </p:nvGrpSpPr>
                    <p:grpSpPr bwMode="auto">
                      <a:xfrm>
                        <a:off x="2960" y="5769"/>
                        <a:ext cx="323" cy="589"/>
                        <a:chOff x="3193" y="5495"/>
                        <a:chExt cx="323" cy="589"/>
                      </a:xfrm>
                    </p:grpSpPr>
                    <p:grpSp>
                      <p:nvGrpSpPr>
                        <p:cNvPr id="102" name="Group 562"/>
                        <p:cNvGrpSpPr>
                          <a:grpSpLocks/>
                        </p:cNvGrpSpPr>
                        <p:nvPr/>
                      </p:nvGrpSpPr>
                      <p:grpSpPr bwMode="auto">
                        <a:xfrm>
                          <a:off x="3193" y="5823"/>
                          <a:ext cx="321" cy="261"/>
                          <a:chOff x="3084" y="5997"/>
                          <a:chExt cx="321" cy="261"/>
                        </a:xfrm>
                      </p:grpSpPr>
                      <p:sp>
                        <p:nvSpPr>
                          <p:cNvPr id="106" name="AutoShape 563"/>
                          <p:cNvSpPr>
                            <a:spLocks noChangeShapeType="1"/>
                          </p:cNvSpPr>
                          <p:nvPr/>
                        </p:nvSpPr>
                        <p:spPr bwMode="auto">
                          <a:xfrm>
                            <a:off x="3084" y="5997"/>
                            <a:ext cx="321"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07" name="AutoShape 564"/>
                          <p:cNvSpPr>
                            <a:spLocks noChangeShapeType="1"/>
                          </p:cNvSpPr>
                          <p:nvPr/>
                        </p:nvSpPr>
                        <p:spPr bwMode="auto">
                          <a:xfrm>
                            <a:off x="3246" y="5999"/>
                            <a:ext cx="0"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nvGrpSpPr>
                        <p:cNvPr id="103" name="Group 565"/>
                        <p:cNvGrpSpPr>
                          <a:grpSpLocks/>
                        </p:cNvGrpSpPr>
                        <p:nvPr/>
                      </p:nvGrpSpPr>
                      <p:grpSpPr bwMode="auto">
                        <a:xfrm>
                          <a:off x="3194" y="5495"/>
                          <a:ext cx="322" cy="259"/>
                          <a:chOff x="3084" y="5385"/>
                          <a:chExt cx="322" cy="259"/>
                        </a:xfrm>
                      </p:grpSpPr>
                      <p:sp>
                        <p:nvSpPr>
                          <p:cNvPr id="104" name="AutoShape 566"/>
                          <p:cNvSpPr>
                            <a:spLocks noChangeShapeType="1"/>
                          </p:cNvSpPr>
                          <p:nvPr/>
                        </p:nvSpPr>
                        <p:spPr bwMode="auto">
                          <a:xfrm>
                            <a:off x="3084" y="5642"/>
                            <a:ext cx="32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05" name="AutoShape 567"/>
                          <p:cNvSpPr>
                            <a:spLocks noChangeShapeType="1"/>
                          </p:cNvSpPr>
                          <p:nvPr/>
                        </p:nvSpPr>
                        <p:spPr bwMode="auto">
                          <a:xfrm>
                            <a:off x="3245" y="5385"/>
                            <a:ext cx="1"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sp>
                    <p:nvSpPr>
                      <p:cNvPr id="101" name="Oval 568"/>
                      <p:cNvSpPr>
                        <a:spLocks noChangeArrowheads="1"/>
                      </p:cNvSpPr>
                      <p:nvPr/>
                    </p:nvSpPr>
                    <p:spPr bwMode="auto">
                      <a:xfrm>
                        <a:off x="3090" y="5718"/>
                        <a:ext cx="64" cy="6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grpSp>
                <p:grpSp>
                  <p:nvGrpSpPr>
                    <p:cNvPr id="84" name="Group 569"/>
                    <p:cNvGrpSpPr>
                      <a:grpSpLocks/>
                    </p:cNvGrpSpPr>
                    <p:nvPr/>
                  </p:nvGrpSpPr>
                  <p:grpSpPr bwMode="auto">
                    <a:xfrm>
                      <a:off x="3334" y="5166"/>
                      <a:ext cx="1484" cy="1263"/>
                      <a:chOff x="3334" y="5166"/>
                      <a:chExt cx="1484" cy="1263"/>
                    </a:xfrm>
                  </p:grpSpPr>
                  <p:grpSp>
                    <p:nvGrpSpPr>
                      <p:cNvPr id="85" name="Group 570"/>
                      <p:cNvGrpSpPr>
                        <a:grpSpLocks/>
                      </p:cNvGrpSpPr>
                      <p:nvPr/>
                    </p:nvGrpSpPr>
                    <p:grpSpPr bwMode="auto">
                      <a:xfrm>
                        <a:off x="3680" y="5396"/>
                        <a:ext cx="322" cy="787"/>
                        <a:chOff x="3084" y="5396"/>
                        <a:chExt cx="322" cy="787"/>
                      </a:xfrm>
                    </p:grpSpPr>
                    <p:sp>
                      <p:nvSpPr>
                        <p:cNvPr id="92" name="Rectangle 571"/>
                        <p:cNvSpPr>
                          <a:spLocks noChangeArrowheads="1"/>
                        </p:cNvSpPr>
                        <p:nvPr/>
                      </p:nvSpPr>
                      <p:spPr bwMode="auto">
                        <a:xfrm>
                          <a:off x="3084" y="5718"/>
                          <a:ext cx="322" cy="1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800"/>
                        </a:p>
                      </p:txBody>
                    </p:sp>
                    <p:grpSp>
                      <p:nvGrpSpPr>
                        <p:cNvPr id="93" name="Group 572"/>
                        <p:cNvGrpSpPr>
                          <a:grpSpLocks/>
                        </p:cNvGrpSpPr>
                        <p:nvPr/>
                      </p:nvGrpSpPr>
                      <p:grpSpPr bwMode="auto">
                        <a:xfrm>
                          <a:off x="3084" y="5922"/>
                          <a:ext cx="321" cy="261"/>
                          <a:chOff x="3084" y="5997"/>
                          <a:chExt cx="321" cy="261"/>
                        </a:xfrm>
                      </p:grpSpPr>
                      <p:sp>
                        <p:nvSpPr>
                          <p:cNvPr id="97" name="AutoShape 573"/>
                          <p:cNvSpPr>
                            <a:spLocks noChangeShapeType="1"/>
                          </p:cNvSpPr>
                          <p:nvPr/>
                        </p:nvSpPr>
                        <p:spPr bwMode="auto">
                          <a:xfrm>
                            <a:off x="3084" y="5997"/>
                            <a:ext cx="321"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98" name="AutoShape 574"/>
                          <p:cNvSpPr>
                            <a:spLocks noChangeShapeType="1"/>
                          </p:cNvSpPr>
                          <p:nvPr/>
                        </p:nvSpPr>
                        <p:spPr bwMode="auto">
                          <a:xfrm>
                            <a:off x="3246" y="5999"/>
                            <a:ext cx="0"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nvGrpSpPr>
                        <p:cNvPr id="94" name="Group 575"/>
                        <p:cNvGrpSpPr>
                          <a:grpSpLocks/>
                        </p:cNvGrpSpPr>
                        <p:nvPr/>
                      </p:nvGrpSpPr>
                      <p:grpSpPr bwMode="auto">
                        <a:xfrm>
                          <a:off x="3084" y="5396"/>
                          <a:ext cx="322" cy="259"/>
                          <a:chOff x="3084" y="5385"/>
                          <a:chExt cx="322" cy="259"/>
                        </a:xfrm>
                      </p:grpSpPr>
                      <p:sp>
                        <p:nvSpPr>
                          <p:cNvPr id="95" name="AutoShape 576"/>
                          <p:cNvSpPr>
                            <a:spLocks noChangeShapeType="1"/>
                          </p:cNvSpPr>
                          <p:nvPr/>
                        </p:nvSpPr>
                        <p:spPr bwMode="auto">
                          <a:xfrm>
                            <a:off x="3084" y="5642"/>
                            <a:ext cx="32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96" name="AutoShape 577"/>
                          <p:cNvSpPr>
                            <a:spLocks noChangeShapeType="1"/>
                          </p:cNvSpPr>
                          <p:nvPr/>
                        </p:nvSpPr>
                        <p:spPr bwMode="auto">
                          <a:xfrm>
                            <a:off x="3245" y="5385"/>
                            <a:ext cx="1"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sp>
                    <p:nvSpPr>
                      <p:cNvPr id="86" name="Oval 578"/>
                      <p:cNvSpPr>
                        <a:spLocks noChangeArrowheads="1"/>
                      </p:cNvSpPr>
                      <p:nvPr/>
                    </p:nvSpPr>
                    <p:spPr bwMode="auto">
                      <a:xfrm>
                        <a:off x="3808" y="5166"/>
                        <a:ext cx="64" cy="6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87" name="Oval 579"/>
                      <p:cNvSpPr>
                        <a:spLocks noChangeArrowheads="1"/>
                      </p:cNvSpPr>
                      <p:nvPr/>
                    </p:nvSpPr>
                    <p:spPr bwMode="auto">
                      <a:xfrm>
                        <a:off x="3808" y="6360"/>
                        <a:ext cx="64" cy="6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88" name="AutoShape 580"/>
                      <p:cNvSpPr>
                        <a:spLocks noChangeShapeType="1"/>
                      </p:cNvSpPr>
                      <p:nvPr/>
                    </p:nvSpPr>
                    <p:spPr bwMode="auto">
                      <a:xfrm>
                        <a:off x="3336" y="5206"/>
                        <a:ext cx="148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89" name="AutoShape 581"/>
                      <p:cNvSpPr>
                        <a:spLocks noChangeShapeType="1"/>
                      </p:cNvSpPr>
                      <p:nvPr/>
                    </p:nvSpPr>
                    <p:spPr bwMode="auto">
                      <a:xfrm>
                        <a:off x="3334" y="6398"/>
                        <a:ext cx="148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90" name="AutoShape 582"/>
                      <p:cNvSpPr>
                        <a:spLocks noChangeShapeType="1"/>
                      </p:cNvSpPr>
                      <p:nvPr/>
                    </p:nvSpPr>
                    <p:spPr bwMode="auto">
                      <a:xfrm flipV="1">
                        <a:off x="3842" y="5206"/>
                        <a:ext cx="0" cy="1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91" name="AutoShape 583"/>
                      <p:cNvSpPr>
                        <a:spLocks noChangeShapeType="1"/>
                      </p:cNvSpPr>
                      <p:nvPr/>
                    </p:nvSpPr>
                    <p:spPr bwMode="auto">
                      <a:xfrm flipV="1">
                        <a:off x="3839" y="6195"/>
                        <a:ext cx="3" cy="19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grpSp>
            <p:grpSp>
              <p:nvGrpSpPr>
                <p:cNvPr id="225" name="Group 584"/>
                <p:cNvGrpSpPr>
                  <a:grpSpLocks/>
                </p:cNvGrpSpPr>
                <p:nvPr/>
              </p:nvGrpSpPr>
              <p:grpSpPr bwMode="auto">
                <a:xfrm>
                  <a:off x="4354" y="5180"/>
                  <a:ext cx="5786" cy="1558"/>
                  <a:chOff x="4354" y="5180"/>
                  <a:chExt cx="5786" cy="1558"/>
                </a:xfrm>
              </p:grpSpPr>
              <p:grpSp>
                <p:nvGrpSpPr>
                  <p:cNvPr id="227" name="Group 585"/>
                  <p:cNvGrpSpPr>
                    <a:grpSpLocks/>
                  </p:cNvGrpSpPr>
                  <p:nvPr/>
                </p:nvGrpSpPr>
                <p:grpSpPr bwMode="auto">
                  <a:xfrm>
                    <a:off x="4354" y="5213"/>
                    <a:ext cx="920" cy="1180"/>
                    <a:chOff x="4356" y="5213"/>
                    <a:chExt cx="920" cy="1180"/>
                  </a:xfrm>
                </p:grpSpPr>
                <p:sp>
                  <p:nvSpPr>
                    <p:cNvPr id="78" name="Rectangle 586"/>
                    <p:cNvSpPr>
                      <a:spLocks noChangeArrowheads="1"/>
                    </p:cNvSpPr>
                    <p:nvPr/>
                  </p:nvSpPr>
                  <p:spPr bwMode="auto">
                    <a:xfrm>
                      <a:off x="4356" y="5564"/>
                      <a:ext cx="920" cy="4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振</a:t>
                      </a:r>
                      <a:r>
                        <a:rPr kumimoji="0" lang="zh-CN"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荡器</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9" name="AutoShape 587"/>
                    <p:cNvSpPr>
                      <a:spLocks noChangeShapeType="1"/>
                    </p:cNvSpPr>
                    <p:nvPr/>
                  </p:nvSpPr>
                  <p:spPr bwMode="auto">
                    <a:xfrm>
                      <a:off x="4814" y="5213"/>
                      <a:ext cx="2" cy="35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80" name="AutoShape 588"/>
                    <p:cNvSpPr>
                      <a:spLocks noChangeShapeType="1"/>
                    </p:cNvSpPr>
                    <p:nvPr/>
                  </p:nvSpPr>
                  <p:spPr bwMode="auto">
                    <a:xfrm flipH="1">
                      <a:off x="4814" y="6042"/>
                      <a:ext cx="2" cy="35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nvGrpSpPr>
                  <p:cNvPr id="228" name="Group 589"/>
                  <p:cNvGrpSpPr>
                    <a:grpSpLocks/>
                  </p:cNvGrpSpPr>
                  <p:nvPr/>
                </p:nvGrpSpPr>
                <p:grpSpPr bwMode="auto">
                  <a:xfrm>
                    <a:off x="4809" y="5207"/>
                    <a:ext cx="1676" cy="1504"/>
                    <a:chOff x="4809" y="5207"/>
                    <a:chExt cx="1676" cy="1504"/>
                  </a:xfrm>
                </p:grpSpPr>
                <p:sp>
                  <p:nvSpPr>
                    <p:cNvPr id="255" name="AutoShape 590"/>
                    <p:cNvSpPr>
                      <a:spLocks noChangeShapeType="1"/>
                    </p:cNvSpPr>
                    <p:nvPr/>
                  </p:nvSpPr>
                  <p:spPr bwMode="auto">
                    <a:xfrm>
                      <a:off x="4809" y="5211"/>
                      <a:ext cx="75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65" name="Group 591"/>
                    <p:cNvGrpSpPr>
                      <a:grpSpLocks/>
                    </p:cNvGrpSpPr>
                    <p:nvPr/>
                  </p:nvGrpSpPr>
                  <p:grpSpPr bwMode="auto">
                    <a:xfrm>
                      <a:off x="5274" y="5207"/>
                      <a:ext cx="1211" cy="1504"/>
                      <a:chOff x="5274" y="5207"/>
                      <a:chExt cx="1211" cy="1504"/>
                    </a:xfrm>
                  </p:grpSpPr>
                  <p:grpSp>
                    <p:nvGrpSpPr>
                      <p:cNvPr id="66" name="Group 592"/>
                      <p:cNvGrpSpPr>
                        <a:grpSpLocks/>
                      </p:cNvGrpSpPr>
                      <p:nvPr/>
                    </p:nvGrpSpPr>
                    <p:grpSpPr bwMode="auto">
                      <a:xfrm>
                        <a:off x="5274" y="5207"/>
                        <a:ext cx="751" cy="1504"/>
                        <a:chOff x="5276" y="5207"/>
                        <a:chExt cx="751" cy="1504"/>
                      </a:xfrm>
                    </p:grpSpPr>
                    <p:sp>
                      <p:nvSpPr>
                        <p:cNvPr id="70" name="AutoShape 593"/>
                        <p:cNvSpPr>
                          <a:spLocks noChangeShapeType="1"/>
                        </p:cNvSpPr>
                        <p:nvPr/>
                      </p:nvSpPr>
                      <p:spPr bwMode="auto">
                        <a:xfrm>
                          <a:off x="5569" y="5207"/>
                          <a:ext cx="0" cy="4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71" name="Group 594"/>
                        <p:cNvGrpSpPr>
                          <a:grpSpLocks/>
                        </p:cNvGrpSpPr>
                        <p:nvPr/>
                      </p:nvGrpSpPr>
                      <p:grpSpPr bwMode="auto">
                        <a:xfrm>
                          <a:off x="5276" y="5655"/>
                          <a:ext cx="751" cy="1056"/>
                          <a:chOff x="5276" y="5655"/>
                          <a:chExt cx="751" cy="1056"/>
                        </a:xfrm>
                      </p:grpSpPr>
                      <p:grpSp>
                        <p:nvGrpSpPr>
                          <p:cNvPr id="72" name="Group 595"/>
                          <p:cNvGrpSpPr>
                            <a:grpSpLocks/>
                          </p:cNvGrpSpPr>
                          <p:nvPr/>
                        </p:nvGrpSpPr>
                        <p:grpSpPr bwMode="auto">
                          <a:xfrm>
                            <a:off x="5276" y="5810"/>
                            <a:ext cx="751" cy="901"/>
                            <a:chOff x="5276" y="5810"/>
                            <a:chExt cx="751" cy="901"/>
                          </a:xfrm>
                        </p:grpSpPr>
                        <p:sp>
                          <p:nvSpPr>
                            <p:cNvPr id="75" name="AutoShape 597"/>
                            <p:cNvSpPr>
                              <a:spLocks noChangeShapeType="1"/>
                            </p:cNvSpPr>
                            <p:nvPr/>
                          </p:nvSpPr>
                          <p:spPr bwMode="auto">
                            <a:xfrm>
                              <a:off x="5276" y="5810"/>
                              <a:ext cx="75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77" name="AutoShape 598"/>
                            <p:cNvSpPr>
                              <a:spLocks noChangeShapeType="1"/>
                            </p:cNvSpPr>
                            <p:nvPr/>
                          </p:nvSpPr>
                          <p:spPr bwMode="auto">
                            <a:xfrm>
                              <a:off x="5572" y="5811"/>
                              <a:ext cx="1" cy="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73" name="AutoShape 599"/>
                          <p:cNvSpPr>
                            <a:spLocks noChangeShapeType="1"/>
                          </p:cNvSpPr>
                          <p:nvPr/>
                        </p:nvSpPr>
                        <p:spPr bwMode="auto">
                          <a:xfrm>
                            <a:off x="5569" y="5655"/>
                            <a:ext cx="45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grpSp>
                    <p:nvGrpSpPr>
                      <p:cNvPr id="67" name="Group 600"/>
                      <p:cNvGrpSpPr>
                        <a:grpSpLocks/>
                      </p:cNvGrpSpPr>
                      <p:nvPr/>
                    </p:nvGrpSpPr>
                    <p:grpSpPr bwMode="auto">
                      <a:xfrm>
                        <a:off x="6025" y="5478"/>
                        <a:ext cx="460" cy="504"/>
                        <a:chOff x="5880" y="5502"/>
                        <a:chExt cx="460" cy="504"/>
                      </a:xfrm>
                    </p:grpSpPr>
                    <p:sp>
                      <p:nvSpPr>
                        <p:cNvPr id="68" name="Rectangle 601"/>
                        <p:cNvSpPr>
                          <a:spLocks noChangeArrowheads="1"/>
                        </p:cNvSpPr>
                        <p:nvPr/>
                      </p:nvSpPr>
                      <p:spPr bwMode="auto">
                        <a:xfrm>
                          <a:off x="5880" y="5502"/>
                          <a:ext cx="396" cy="5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&amp;</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9" name="Oval 602"/>
                        <p:cNvSpPr>
                          <a:spLocks noChangeArrowheads="1"/>
                        </p:cNvSpPr>
                        <p:nvPr/>
                      </p:nvSpPr>
                      <p:spPr bwMode="auto">
                        <a:xfrm>
                          <a:off x="6276" y="5715"/>
                          <a:ext cx="64" cy="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grpSp>
              <p:grpSp>
                <p:nvGrpSpPr>
                  <p:cNvPr id="229" name="Group 603"/>
                  <p:cNvGrpSpPr>
                    <a:grpSpLocks/>
                  </p:cNvGrpSpPr>
                  <p:nvPr/>
                </p:nvGrpSpPr>
                <p:grpSpPr bwMode="auto">
                  <a:xfrm>
                    <a:off x="6484" y="5180"/>
                    <a:ext cx="3656" cy="1558"/>
                    <a:chOff x="6484" y="5180"/>
                    <a:chExt cx="3656" cy="1558"/>
                  </a:xfrm>
                </p:grpSpPr>
                <p:grpSp>
                  <p:nvGrpSpPr>
                    <p:cNvPr id="230" name="Group 604"/>
                    <p:cNvGrpSpPr>
                      <a:grpSpLocks/>
                    </p:cNvGrpSpPr>
                    <p:nvPr/>
                  </p:nvGrpSpPr>
                  <p:grpSpPr bwMode="auto">
                    <a:xfrm>
                      <a:off x="7650" y="5180"/>
                      <a:ext cx="2490" cy="1558"/>
                      <a:chOff x="7650" y="5180"/>
                      <a:chExt cx="2490" cy="1558"/>
                    </a:xfrm>
                  </p:grpSpPr>
                  <p:grpSp>
                    <p:nvGrpSpPr>
                      <p:cNvPr id="234" name="Group 605"/>
                      <p:cNvGrpSpPr>
                        <a:grpSpLocks/>
                      </p:cNvGrpSpPr>
                      <p:nvPr/>
                    </p:nvGrpSpPr>
                    <p:grpSpPr bwMode="auto">
                      <a:xfrm>
                        <a:off x="7650" y="5180"/>
                        <a:ext cx="2490" cy="1045"/>
                        <a:chOff x="7650" y="5180"/>
                        <a:chExt cx="2490" cy="1045"/>
                      </a:xfrm>
                    </p:grpSpPr>
                    <p:sp>
                      <p:nvSpPr>
                        <p:cNvPr id="251" name="AutoShape 606"/>
                        <p:cNvSpPr>
                          <a:spLocks noChangeShapeType="1"/>
                        </p:cNvSpPr>
                        <p:nvPr/>
                      </p:nvSpPr>
                      <p:spPr bwMode="auto">
                        <a:xfrm>
                          <a:off x="7650" y="5718"/>
                          <a:ext cx="1376" cy="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252" name="Group 607"/>
                        <p:cNvGrpSpPr>
                          <a:grpSpLocks/>
                        </p:cNvGrpSpPr>
                        <p:nvPr/>
                      </p:nvGrpSpPr>
                      <p:grpSpPr bwMode="auto">
                        <a:xfrm>
                          <a:off x="8880" y="5180"/>
                          <a:ext cx="1260" cy="1045"/>
                          <a:chOff x="8882" y="5180"/>
                          <a:chExt cx="1260" cy="1045"/>
                        </a:xfrm>
                      </p:grpSpPr>
                      <p:sp>
                        <p:nvSpPr>
                          <p:cNvPr id="253" name="Rectangle 608"/>
                          <p:cNvSpPr>
                            <a:spLocks noChangeArrowheads="1"/>
                          </p:cNvSpPr>
                          <p:nvPr/>
                        </p:nvSpPr>
                        <p:spPr bwMode="auto">
                          <a:xfrm>
                            <a:off x="9300" y="5180"/>
                            <a:ext cx="842" cy="10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楷体" pitchFamily="49" charset="-122"/>
                                <a:ea typeface="楷体" pitchFamily="49" charset="-122"/>
                                <a:cs typeface="Times New Roman" pitchFamily="18" charset="0"/>
                              </a:rPr>
                              <a:t>中断</a:t>
                            </a:r>
                            <a:endParaRPr kumimoji="0" lang="zh-CN" altLang="zh-CN" sz="105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楷体" pitchFamily="49" charset="-122"/>
                                <a:ea typeface="楷体" pitchFamily="49" charset="-122"/>
                                <a:cs typeface="Times New Roman" pitchFamily="18" charset="0"/>
                              </a:rPr>
                              <a:t>串行口</a:t>
                            </a:r>
                            <a:endParaRPr kumimoji="0" lang="zh-CN" altLang="zh-CN" sz="105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楷体" pitchFamily="49" charset="-122"/>
                                <a:ea typeface="楷体" pitchFamily="49" charset="-122"/>
                                <a:cs typeface="Times New Roman" pitchFamily="18" charset="0"/>
                              </a:rPr>
                              <a:t>定时器</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54" name="Rectangle 609"/>
                          <p:cNvSpPr>
                            <a:spLocks noChangeArrowheads="1"/>
                          </p:cNvSpPr>
                          <p:nvPr/>
                        </p:nvSpPr>
                        <p:spPr bwMode="auto">
                          <a:xfrm>
                            <a:off x="8882" y="5511"/>
                            <a:ext cx="404" cy="3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至</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grpSp>
                    <p:nvGrpSpPr>
                      <p:cNvPr id="235" name="Group 610"/>
                      <p:cNvGrpSpPr>
                        <a:grpSpLocks/>
                      </p:cNvGrpSpPr>
                      <p:nvPr/>
                    </p:nvGrpSpPr>
                    <p:grpSpPr bwMode="auto">
                      <a:xfrm>
                        <a:off x="7828" y="5691"/>
                        <a:ext cx="2296" cy="1047"/>
                        <a:chOff x="7852" y="5691"/>
                        <a:chExt cx="2296" cy="1047"/>
                      </a:xfrm>
                    </p:grpSpPr>
                    <p:sp>
                      <p:nvSpPr>
                        <p:cNvPr id="236" name="AutoShape 611"/>
                        <p:cNvSpPr>
                          <a:spLocks noChangeShapeType="1"/>
                        </p:cNvSpPr>
                        <p:nvPr/>
                      </p:nvSpPr>
                      <p:spPr bwMode="auto">
                        <a:xfrm>
                          <a:off x="7897" y="6475"/>
                          <a:ext cx="1" cy="2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244" name="Group 614"/>
                        <p:cNvGrpSpPr>
                          <a:grpSpLocks/>
                        </p:cNvGrpSpPr>
                        <p:nvPr/>
                      </p:nvGrpSpPr>
                      <p:grpSpPr bwMode="auto">
                        <a:xfrm>
                          <a:off x="7903" y="6144"/>
                          <a:ext cx="2245" cy="507"/>
                          <a:chOff x="7897" y="5994"/>
                          <a:chExt cx="2245" cy="507"/>
                        </a:xfrm>
                      </p:grpSpPr>
                      <p:grpSp>
                        <p:nvGrpSpPr>
                          <p:cNvPr id="245" name="Group 615"/>
                          <p:cNvGrpSpPr>
                            <a:grpSpLocks/>
                          </p:cNvGrpSpPr>
                          <p:nvPr/>
                        </p:nvGrpSpPr>
                        <p:grpSpPr bwMode="auto">
                          <a:xfrm>
                            <a:off x="7897" y="5997"/>
                            <a:ext cx="1286" cy="504"/>
                            <a:chOff x="8112" y="5904"/>
                            <a:chExt cx="1286" cy="504"/>
                          </a:xfrm>
                        </p:grpSpPr>
                        <p:sp>
                          <p:nvSpPr>
                            <p:cNvPr id="247" name="Rectangle 616"/>
                            <p:cNvSpPr>
                              <a:spLocks noChangeArrowheads="1"/>
                            </p:cNvSpPr>
                            <p:nvPr/>
                          </p:nvSpPr>
                          <p:spPr bwMode="auto">
                            <a:xfrm>
                              <a:off x="8570" y="5904"/>
                              <a:ext cx="396" cy="5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&amp;</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48" name="AutoShape 617"/>
                            <p:cNvSpPr>
                              <a:spLocks noChangeShapeType="1"/>
                            </p:cNvSpPr>
                            <p:nvPr/>
                          </p:nvSpPr>
                          <p:spPr bwMode="auto">
                            <a:xfrm>
                              <a:off x="8112" y="6222"/>
                              <a:ext cx="45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49" name="AutoShape 618"/>
                            <p:cNvSpPr>
                              <a:spLocks noChangeShapeType="1"/>
                            </p:cNvSpPr>
                            <p:nvPr/>
                          </p:nvSpPr>
                          <p:spPr bwMode="auto">
                            <a:xfrm>
                              <a:off x="8112" y="6066"/>
                              <a:ext cx="45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50" name="AutoShape 619"/>
                            <p:cNvSpPr>
                              <a:spLocks noChangeShapeType="1"/>
                            </p:cNvSpPr>
                            <p:nvPr/>
                          </p:nvSpPr>
                          <p:spPr bwMode="auto">
                            <a:xfrm>
                              <a:off x="8966" y="6149"/>
                              <a:ext cx="43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246" name="Rectangle 620"/>
                          <p:cNvSpPr>
                            <a:spLocks noChangeArrowheads="1"/>
                          </p:cNvSpPr>
                          <p:nvPr/>
                        </p:nvSpPr>
                        <p:spPr bwMode="auto">
                          <a:xfrm>
                            <a:off x="8886" y="5994"/>
                            <a:ext cx="1256" cy="3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至</a:t>
                            </a:r>
                            <a:r>
                              <a:rPr kumimoji="0" lang="zh-CN" altLang="en-US" sz="1100" b="0" i="0" u="none" strike="noStrike" cap="none" normalizeH="0" baseline="0">
                                <a:ln>
                                  <a:noFill/>
                                </a:ln>
                                <a:solidFill>
                                  <a:schemeClr val="tx1"/>
                                </a:solidFill>
                                <a:effectLst/>
                                <a:latin typeface="Calibri" pitchFamily="34" charset="0"/>
                                <a:ea typeface="宋体" pitchFamily="2" charset="-122"/>
                                <a:cs typeface="Times New Roman" pitchFamily="18" charset="0"/>
                              </a:rPr>
                              <a:t>   </a:t>
                            </a: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CPU</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nvGrpSpPr>
                        <p:cNvPr id="238" name="Group 621"/>
                        <p:cNvGrpSpPr>
                          <a:grpSpLocks/>
                        </p:cNvGrpSpPr>
                        <p:nvPr/>
                      </p:nvGrpSpPr>
                      <p:grpSpPr bwMode="auto">
                        <a:xfrm>
                          <a:off x="7852" y="5691"/>
                          <a:ext cx="64" cy="614"/>
                          <a:chOff x="7852" y="5691"/>
                          <a:chExt cx="64" cy="614"/>
                        </a:xfrm>
                      </p:grpSpPr>
                      <p:grpSp>
                        <p:nvGrpSpPr>
                          <p:cNvPr id="239" name="Group 622"/>
                          <p:cNvGrpSpPr>
                            <a:grpSpLocks/>
                          </p:cNvGrpSpPr>
                          <p:nvPr/>
                        </p:nvGrpSpPr>
                        <p:grpSpPr bwMode="auto">
                          <a:xfrm>
                            <a:off x="7852" y="5691"/>
                            <a:ext cx="64" cy="381"/>
                            <a:chOff x="7854" y="5691"/>
                            <a:chExt cx="64" cy="375"/>
                          </a:xfrm>
                        </p:grpSpPr>
                        <p:sp>
                          <p:nvSpPr>
                            <p:cNvPr id="241" name="Oval 623"/>
                            <p:cNvSpPr>
                              <a:spLocks noChangeArrowheads="1"/>
                            </p:cNvSpPr>
                            <p:nvPr/>
                          </p:nvSpPr>
                          <p:spPr bwMode="auto">
                            <a:xfrm>
                              <a:off x="7854" y="5691"/>
                              <a:ext cx="64" cy="6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242" name="AutoShape 624"/>
                            <p:cNvSpPr>
                              <a:spLocks noChangeShapeType="1"/>
                            </p:cNvSpPr>
                            <p:nvPr/>
                          </p:nvSpPr>
                          <p:spPr bwMode="auto">
                            <a:xfrm flipV="1">
                              <a:off x="7887" y="5718"/>
                              <a:ext cx="1" cy="34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240" name="AutoShape 625"/>
                          <p:cNvSpPr>
                            <a:spLocks noChangeShapeType="1"/>
                          </p:cNvSpPr>
                          <p:nvPr/>
                        </p:nvSpPr>
                        <p:spPr bwMode="auto">
                          <a:xfrm>
                            <a:off x="7885" y="6042"/>
                            <a:ext cx="1" cy="2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grpSp>
                <p:grpSp>
                  <p:nvGrpSpPr>
                    <p:cNvPr id="231" name="Group 626"/>
                    <p:cNvGrpSpPr>
                      <a:grpSpLocks/>
                    </p:cNvGrpSpPr>
                    <p:nvPr/>
                  </p:nvGrpSpPr>
                  <p:grpSpPr bwMode="auto">
                    <a:xfrm>
                      <a:off x="6484" y="5310"/>
                      <a:ext cx="1166" cy="820"/>
                      <a:chOff x="6486" y="5363"/>
                      <a:chExt cx="1166" cy="709"/>
                    </a:xfrm>
                  </p:grpSpPr>
                  <p:sp>
                    <p:nvSpPr>
                      <p:cNvPr id="232" name="AutoShape 627"/>
                      <p:cNvSpPr>
                        <a:spLocks noChangeShapeType="1"/>
                      </p:cNvSpPr>
                      <p:nvPr/>
                    </p:nvSpPr>
                    <p:spPr bwMode="auto">
                      <a:xfrm flipV="1">
                        <a:off x="6486" y="5718"/>
                        <a:ext cx="284" cy="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33" name="Rectangle 628"/>
                      <p:cNvSpPr>
                        <a:spLocks noChangeArrowheads="1"/>
                      </p:cNvSpPr>
                      <p:nvPr/>
                    </p:nvSpPr>
                    <p:spPr bwMode="auto">
                      <a:xfrm>
                        <a:off x="6776" y="5363"/>
                        <a:ext cx="876" cy="70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时钟</a:t>
                        </a:r>
                        <a:endParaRPr kumimoji="0" lang="zh-CN" altLang="zh-CN" sz="105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发生器</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grpSp>
          </p:grpSp>
          <p:sp>
            <p:nvSpPr>
              <p:cNvPr id="31" name="AutoShape 629"/>
              <p:cNvSpPr>
                <a:spLocks noChangeArrowheads="1"/>
              </p:cNvSpPr>
              <p:nvPr/>
            </p:nvSpPr>
            <p:spPr bwMode="auto">
              <a:xfrm>
                <a:off x="4236" y="4659"/>
                <a:ext cx="5962" cy="2541"/>
              </a:xfrm>
              <a:prstGeom prst="roundRect">
                <a:avLst>
                  <a:gd name="adj" fmla="val 16667"/>
                </a:avLst>
              </a:prstGeom>
              <a:noFill/>
              <a:ln w="12700">
                <a:solidFill>
                  <a:srgbClr val="00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27" name="Rectangle 630"/>
            <p:cNvSpPr>
              <a:spLocks noChangeArrowheads="1"/>
            </p:cNvSpPr>
            <p:nvPr/>
          </p:nvSpPr>
          <p:spPr bwMode="auto">
            <a:xfrm>
              <a:off x="26873" y="0"/>
              <a:ext cx="6680" cy="2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MCS-51</a:t>
              </a:r>
              <a:endParaRPr kumimoji="0" lang="en-US"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 name="AutoShape 632"/>
            <p:cNvSpPr>
              <a:spLocks/>
            </p:cNvSpPr>
            <p:nvPr/>
          </p:nvSpPr>
          <p:spPr bwMode="auto">
            <a:xfrm>
              <a:off x="42887" y="7537"/>
              <a:ext cx="566" cy="4661"/>
            </a:xfrm>
            <a:prstGeom prst="leftBrace">
              <a:avLst>
                <a:gd name="adj1" fmla="val 6862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mc:AlternateContent xmlns:mc="http://schemas.openxmlformats.org/markup-compatibility/2006" xmlns:a14="http://schemas.microsoft.com/office/drawing/2010/main">
        <mc:Choice Requires="a14">
          <p:sp>
            <p:nvSpPr>
              <p:cNvPr id="122" name="矩形 121"/>
              <p:cNvSpPr/>
              <p:nvPr/>
            </p:nvSpPr>
            <p:spPr>
              <a:xfrm>
                <a:off x="3434582" y="3573848"/>
                <a:ext cx="44595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zh-CN" sz="1400" i="1">
                              <a:latin typeface="Cambria Math"/>
                            </a:rPr>
                          </m:ctrlPr>
                        </m:accPr>
                        <m:e>
                          <m:r>
                            <m:rPr>
                              <m:sty m:val="p"/>
                            </m:rPr>
                            <a:rPr lang="en-US" altLang="zh-CN" sz="1400">
                              <a:latin typeface="Cambria Math" panose="02040503050406030204" pitchFamily="18" charset="0"/>
                            </a:rPr>
                            <m:t>PD</m:t>
                          </m:r>
                        </m:e>
                      </m:acc>
                    </m:oMath>
                  </m:oMathPara>
                </a14:m>
                <a:endParaRPr lang="zh-CN" altLang="zh-CN" dirty="0"/>
              </a:p>
            </p:txBody>
          </p:sp>
        </mc:Choice>
        <mc:Fallback xmlns="">
          <p:sp>
            <p:nvSpPr>
              <p:cNvPr id="122" name="矩形 121"/>
              <p:cNvSpPr>
                <a:spLocks noRot="1" noChangeAspect="1" noMove="1" noResize="1" noEditPoints="1" noAdjustHandles="1" noChangeArrowheads="1" noChangeShapeType="1" noTextEdit="1"/>
              </p:cNvSpPr>
              <p:nvPr/>
            </p:nvSpPr>
            <p:spPr>
              <a:xfrm>
                <a:off x="3434582" y="3573848"/>
                <a:ext cx="445955" cy="307777"/>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矩形 122"/>
              <p:cNvSpPr/>
              <p:nvPr/>
            </p:nvSpPr>
            <p:spPr>
              <a:xfrm>
                <a:off x="5156188" y="3557570"/>
                <a:ext cx="49725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zh-CN" sz="1400" i="1">
                              <a:latin typeface="Cambria Math"/>
                            </a:rPr>
                          </m:ctrlPr>
                        </m:accPr>
                        <m:e>
                          <m:r>
                            <m:rPr>
                              <m:sty m:val="p"/>
                            </m:rPr>
                            <a:rPr lang="en-US" altLang="zh-CN" sz="1400">
                              <a:latin typeface="Cambria Math" panose="02040503050406030204" pitchFamily="18" charset="0"/>
                            </a:rPr>
                            <m:t>IDL</m:t>
                          </m:r>
                        </m:e>
                      </m:acc>
                    </m:oMath>
                  </m:oMathPara>
                </a14:m>
                <a:endParaRPr lang="zh-CN" altLang="zh-CN" dirty="0"/>
              </a:p>
            </p:txBody>
          </p:sp>
        </mc:Choice>
        <mc:Fallback xmlns="">
          <p:sp>
            <p:nvSpPr>
              <p:cNvPr id="123" name="矩形 122"/>
              <p:cNvSpPr>
                <a:spLocks noRot="1" noChangeAspect="1" noMove="1" noResize="1" noEditPoints="1" noAdjustHandles="1" noChangeArrowheads="1" noChangeShapeType="1" noTextEdit="1"/>
              </p:cNvSpPr>
              <p:nvPr/>
            </p:nvSpPr>
            <p:spPr>
              <a:xfrm>
                <a:off x="5156188" y="3557570"/>
                <a:ext cx="497251" cy="307777"/>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1097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2.6  MCS-51</a:t>
            </a:r>
            <a:r>
              <a:rPr lang="zh-CN" altLang="zh-CN" b="1" dirty="0"/>
              <a:t>单片机的工作方式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611560" y="1059582"/>
            <a:ext cx="7416824" cy="400110"/>
          </a:xfrm>
          <a:prstGeom prst="rect">
            <a:avLst/>
          </a:prstGeom>
        </p:spPr>
        <p:txBody>
          <a:bodyPr wrap="square">
            <a:spAutoFit/>
          </a:bodyPr>
          <a:lstStyle/>
          <a:p>
            <a:pPr marL="0" lvl="1"/>
            <a:r>
              <a:rPr lang="zh-CN" altLang="en-US" sz="2000" dirty="0">
                <a:latin typeface="华文楷体" panose="02010600040101010101" pitchFamily="2" charset="-122"/>
                <a:ea typeface="华文楷体" panose="02010600040101010101" pitchFamily="2" charset="-122"/>
              </a:rPr>
              <a:t>编程校验</a:t>
            </a:r>
            <a:r>
              <a:rPr lang="zh-CN" altLang="zh-CN" sz="2000" dirty="0">
                <a:latin typeface="华文楷体" panose="02010600040101010101" pitchFamily="2" charset="-122"/>
                <a:ea typeface="华文楷体" panose="02010600040101010101" pitchFamily="2" charset="-122"/>
              </a:rPr>
              <a:t>方式</a:t>
            </a:r>
            <a:endParaRPr lang="en-US" altLang="zh-CN" sz="2000" dirty="0">
              <a:latin typeface="华文楷体" panose="02010600040101010101" pitchFamily="2" charset="-122"/>
              <a:ea typeface="华文楷体" panose="02010600040101010101" pitchFamily="2" charset="-122"/>
            </a:endParaRPr>
          </a:p>
        </p:txBody>
      </p:sp>
      <p:sp>
        <p:nvSpPr>
          <p:cNvPr id="13" name="Rectangle 1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4" name="Rectangle 9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矩形 22"/>
          <p:cNvSpPr/>
          <p:nvPr/>
        </p:nvSpPr>
        <p:spPr>
          <a:xfrm>
            <a:off x="611560" y="1491630"/>
            <a:ext cx="7344816" cy="923330"/>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向单片机的程序存储器</a:t>
            </a:r>
            <a:r>
              <a:rPr lang="en-US" altLang="zh-CN" dirty="0">
                <a:latin typeface="华文楷体" panose="02010600040101010101" pitchFamily="2" charset="-122"/>
                <a:ea typeface="华文楷体" panose="02010600040101010101" pitchFamily="2" charset="-122"/>
              </a:rPr>
              <a:t>ROM</a:t>
            </a:r>
            <a:r>
              <a:rPr lang="zh-CN" altLang="zh-CN" dirty="0">
                <a:latin typeface="华文楷体" panose="02010600040101010101" pitchFamily="2" charset="-122"/>
                <a:ea typeface="华文楷体" panose="02010600040101010101" pitchFamily="2" charset="-122"/>
              </a:rPr>
              <a:t>中写入数据（包括程序代码和常量）的过程叫做编程。将写入的数据（包括程序代码和常量）从程序存储器中读出，然后与原数据进行比较验证的过程，称为校验。</a:t>
            </a:r>
            <a:endParaRPr lang="zh-CN" altLang="en-US" dirty="0">
              <a:latin typeface="华文楷体" panose="02010600040101010101" pitchFamily="2" charset="-122"/>
              <a:ea typeface="华文楷体" panose="02010600040101010101" pitchFamily="2" charset="-122"/>
            </a:endParaRPr>
          </a:p>
        </p:txBody>
      </p:sp>
      <p:pic>
        <p:nvPicPr>
          <p:cNvPr id="1740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0651" y="3124052"/>
            <a:ext cx="1584176" cy="1207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636" y="2544440"/>
            <a:ext cx="2088232" cy="1838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下箭头 14"/>
          <p:cNvSpPr/>
          <p:nvPr/>
        </p:nvSpPr>
        <p:spPr>
          <a:xfrm>
            <a:off x="4498080" y="2987461"/>
            <a:ext cx="114659" cy="21336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7" name="虚尾箭头 16"/>
          <p:cNvSpPr/>
          <p:nvPr/>
        </p:nvSpPr>
        <p:spPr>
          <a:xfrm>
            <a:off x="3347864" y="3889970"/>
            <a:ext cx="647798" cy="45719"/>
          </a:xfrm>
          <a:prstGeom prst="strip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0" name="矩形 29"/>
          <p:cNvSpPr/>
          <p:nvPr/>
        </p:nvSpPr>
        <p:spPr>
          <a:xfrm>
            <a:off x="588714" y="2862442"/>
            <a:ext cx="576611" cy="523220"/>
          </a:xfrm>
          <a:prstGeom prst="rect">
            <a:avLst/>
          </a:prstGeom>
        </p:spPr>
        <p:txBody>
          <a:bodyPr wrap="square">
            <a:spAutoFit/>
          </a:bodyPr>
          <a:lstStyle/>
          <a:p>
            <a:pPr marL="0" lvl="1"/>
            <a:r>
              <a:rPr lang="zh-CN" altLang="en-US" sz="1400" dirty="0">
                <a:latin typeface="华文楷体" panose="02010600040101010101" pitchFamily="2" charset="-122"/>
                <a:ea typeface="华文楷体" panose="02010600040101010101" pitchFamily="2" charset="-122"/>
              </a:rPr>
              <a:t>离线编程</a:t>
            </a:r>
            <a:endParaRPr lang="en-US" altLang="zh-CN" sz="1400" dirty="0">
              <a:latin typeface="华文楷体" panose="02010600040101010101" pitchFamily="2" charset="-122"/>
              <a:ea typeface="华文楷体" panose="02010600040101010101" pitchFamily="2" charset="-122"/>
            </a:endParaRPr>
          </a:p>
        </p:txBody>
      </p:sp>
      <p:sp>
        <p:nvSpPr>
          <p:cNvPr id="31" name="矩形 30"/>
          <p:cNvSpPr/>
          <p:nvPr/>
        </p:nvSpPr>
        <p:spPr>
          <a:xfrm>
            <a:off x="3419051" y="3610362"/>
            <a:ext cx="576611" cy="307777"/>
          </a:xfrm>
          <a:prstGeom prst="rect">
            <a:avLst/>
          </a:prstGeom>
        </p:spPr>
        <p:txBody>
          <a:bodyPr wrap="square">
            <a:spAutoFit/>
          </a:bodyPr>
          <a:lstStyle/>
          <a:p>
            <a:pPr marL="0" lvl="1"/>
            <a:r>
              <a:rPr lang="zh-CN" altLang="en-US" sz="1400" dirty="0">
                <a:latin typeface="华文楷体" panose="02010600040101010101" pitchFamily="2" charset="-122"/>
                <a:ea typeface="华文楷体" panose="02010600040101010101" pitchFamily="2" charset="-122"/>
              </a:rPr>
              <a:t>程序</a:t>
            </a:r>
            <a:endParaRPr lang="en-US" altLang="zh-CN" sz="1400" dirty="0">
              <a:latin typeface="华文楷体" panose="02010600040101010101" pitchFamily="2" charset="-122"/>
              <a:ea typeface="华文楷体" panose="02010600040101010101" pitchFamily="2" charset="-122"/>
            </a:endParaRPr>
          </a:p>
        </p:txBody>
      </p:sp>
      <p:sp>
        <p:nvSpPr>
          <p:cNvPr id="18" name="矩形 17"/>
          <p:cNvSpPr/>
          <p:nvPr/>
        </p:nvSpPr>
        <p:spPr>
          <a:xfrm>
            <a:off x="5796136" y="2810143"/>
            <a:ext cx="2912728" cy="954107"/>
          </a:xfrm>
          <a:prstGeom prst="rect">
            <a:avLst/>
          </a:prstGeom>
        </p:spPr>
        <p:txBody>
          <a:bodyPr wrap="square">
            <a:spAutoFit/>
          </a:bodyPr>
          <a:lstStyle/>
          <a:p>
            <a:r>
              <a:rPr lang="zh-CN" altLang="en-US" sz="1400" dirty="0">
                <a:latin typeface="华文楷体" panose="02010600040101010101" pitchFamily="2" charset="-122"/>
                <a:ea typeface="华文楷体" panose="02010600040101010101" pitchFamily="2" charset="-122"/>
              </a:rPr>
              <a:t>在线编程，设计电路板时只要板子上预留一个下载程序用的接口，就可以在不拆卸单片机芯片的情况下直接通过该接口写入新的程序。</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840" y="2612815"/>
            <a:ext cx="1602000" cy="96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2976" y="2378391"/>
            <a:ext cx="710208" cy="468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267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30" grpId="0"/>
      <p:bldP spid="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2.6  MCS-51</a:t>
            </a:r>
            <a:r>
              <a:rPr lang="zh-CN" altLang="zh-CN" b="1" dirty="0"/>
              <a:t>单片机的工作方式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611560" y="1059582"/>
            <a:ext cx="7416824" cy="400110"/>
          </a:xfrm>
          <a:prstGeom prst="rect">
            <a:avLst/>
          </a:prstGeom>
        </p:spPr>
        <p:txBody>
          <a:bodyPr wrap="square">
            <a:spAutoFit/>
          </a:bodyPr>
          <a:lstStyle/>
          <a:p>
            <a:pPr marL="0" lvl="1"/>
            <a:r>
              <a:rPr lang="zh-CN" altLang="en-US" sz="2000" dirty="0">
                <a:latin typeface="华文楷体" panose="02010600040101010101" pitchFamily="2" charset="-122"/>
                <a:ea typeface="华文楷体" panose="02010600040101010101" pitchFamily="2" charset="-122"/>
              </a:rPr>
              <a:t>单片机的最小系统</a:t>
            </a:r>
            <a:endParaRPr lang="en-US" altLang="zh-CN" sz="2000" dirty="0">
              <a:latin typeface="华文楷体" panose="02010600040101010101" pitchFamily="2" charset="-122"/>
              <a:ea typeface="华文楷体" panose="02010600040101010101" pitchFamily="2" charset="-122"/>
            </a:endParaRPr>
          </a:p>
        </p:txBody>
      </p:sp>
      <p:sp>
        <p:nvSpPr>
          <p:cNvPr id="13" name="Rectangle 1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4" name="Rectangle 9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0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Group 3"/>
          <p:cNvGrpSpPr>
            <a:grpSpLocks/>
          </p:cNvGrpSpPr>
          <p:nvPr/>
        </p:nvGrpSpPr>
        <p:grpSpPr bwMode="auto">
          <a:xfrm>
            <a:off x="2303720" y="1259637"/>
            <a:ext cx="3651250" cy="3595370"/>
            <a:chOff x="2792" y="2216"/>
            <a:chExt cx="5750" cy="5662"/>
          </a:xfrm>
        </p:grpSpPr>
        <p:grpSp>
          <p:nvGrpSpPr>
            <p:cNvPr id="20" name="Group 431"/>
            <p:cNvGrpSpPr>
              <a:grpSpLocks/>
            </p:cNvGrpSpPr>
            <p:nvPr/>
          </p:nvGrpSpPr>
          <p:grpSpPr bwMode="auto">
            <a:xfrm>
              <a:off x="2962" y="5550"/>
              <a:ext cx="1771" cy="1352"/>
              <a:chOff x="2187" y="10563"/>
              <a:chExt cx="1771" cy="1352"/>
            </a:xfrm>
          </p:grpSpPr>
          <p:sp>
            <p:nvSpPr>
              <p:cNvPr id="159" name="Rectangle 432"/>
              <p:cNvSpPr>
                <a:spLocks noChangeArrowheads="1"/>
              </p:cNvSpPr>
              <p:nvPr/>
            </p:nvSpPr>
            <p:spPr bwMode="auto">
              <a:xfrm>
                <a:off x="3397" y="11065"/>
                <a:ext cx="561" cy="4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Y1</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0" name="Rectangle 433"/>
              <p:cNvSpPr>
                <a:spLocks noChangeArrowheads="1"/>
              </p:cNvSpPr>
              <p:nvPr/>
            </p:nvSpPr>
            <p:spPr bwMode="auto">
              <a:xfrm>
                <a:off x="2187" y="11549"/>
                <a:ext cx="657" cy="3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C1</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1" name="Rectangle 434"/>
              <p:cNvSpPr>
                <a:spLocks noChangeArrowheads="1"/>
              </p:cNvSpPr>
              <p:nvPr/>
            </p:nvSpPr>
            <p:spPr bwMode="auto">
              <a:xfrm>
                <a:off x="2222" y="10563"/>
                <a:ext cx="610" cy="3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C2</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grpSp>
          <p:nvGrpSpPr>
            <p:cNvPr id="21" name="Group 80"/>
            <p:cNvGrpSpPr>
              <a:grpSpLocks/>
            </p:cNvGrpSpPr>
            <p:nvPr/>
          </p:nvGrpSpPr>
          <p:grpSpPr bwMode="auto">
            <a:xfrm>
              <a:off x="4947" y="2381"/>
              <a:ext cx="3595" cy="5383"/>
              <a:chOff x="13436" y="5537"/>
              <a:chExt cx="22826" cy="34182"/>
            </a:xfrm>
          </p:grpSpPr>
          <p:grpSp>
            <p:nvGrpSpPr>
              <p:cNvPr id="137" name="Group 479"/>
              <p:cNvGrpSpPr>
                <a:grpSpLocks/>
              </p:cNvGrpSpPr>
              <p:nvPr/>
            </p:nvGrpSpPr>
            <p:grpSpPr bwMode="auto">
              <a:xfrm>
                <a:off x="20991" y="9988"/>
                <a:ext cx="15271" cy="23533"/>
                <a:chOff x="5356" y="7949"/>
                <a:chExt cx="2405" cy="3852"/>
              </a:xfrm>
            </p:grpSpPr>
            <p:grpSp>
              <p:nvGrpSpPr>
                <p:cNvPr id="147" name="Group 480"/>
                <p:cNvGrpSpPr>
                  <a:grpSpLocks/>
                </p:cNvGrpSpPr>
                <p:nvPr/>
              </p:nvGrpSpPr>
              <p:grpSpPr bwMode="auto">
                <a:xfrm>
                  <a:off x="5413" y="11405"/>
                  <a:ext cx="2348" cy="396"/>
                  <a:chOff x="5413" y="8792"/>
                  <a:chExt cx="2348" cy="396"/>
                </a:xfrm>
              </p:grpSpPr>
              <p:sp>
                <p:nvSpPr>
                  <p:cNvPr id="157" name="Rectangle 481"/>
                  <p:cNvSpPr>
                    <a:spLocks noChangeArrowheads="1"/>
                  </p:cNvSpPr>
                  <p:nvPr/>
                </p:nvSpPr>
                <p:spPr bwMode="auto">
                  <a:xfrm>
                    <a:off x="5413" y="8792"/>
                    <a:ext cx="1388" cy="3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P3.7</a:t>
                    </a:r>
                    <a:r>
                      <a:rPr kumimoji="0" lang="zh-CN" altLang="en-US" sz="12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P3.0</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8" name="AutoShape 482"/>
                  <p:cNvSpPr>
                    <a:spLocks noChangeArrowheads="1"/>
                  </p:cNvSpPr>
                  <p:nvPr/>
                </p:nvSpPr>
                <p:spPr bwMode="auto">
                  <a:xfrm>
                    <a:off x="6801" y="8878"/>
                    <a:ext cx="960" cy="257"/>
                  </a:xfrm>
                  <a:prstGeom prst="leftRightArrow">
                    <a:avLst>
                      <a:gd name="adj1" fmla="val 50000"/>
                      <a:gd name="adj2" fmla="val 7470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48" name="Group 483"/>
                <p:cNvGrpSpPr>
                  <a:grpSpLocks/>
                </p:cNvGrpSpPr>
                <p:nvPr/>
              </p:nvGrpSpPr>
              <p:grpSpPr bwMode="auto">
                <a:xfrm>
                  <a:off x="5413" y="10538"/>
                  <a:ext cx="2348" cy="396"/>
                  <a:chOff x="5413" y="7998"/>
                  <a:chExt cx="2348" cy="396"/>
                </a:xfrm>
              </p:grpSpPr>
              <p:sp>
                <p:nvSpPr>
                  <p:cNvPr id="155" name="Rectangle 484"/>
                  <p:cNvSpPr>
                    <a:spLocks noChangeArrowheads="1"/>
                  </p:cNvSpPr>
                  <p:nvPr/>
                </p:nvSpPr>
                <p:spPr bwMode="auto">
                  <a:xfrm>
                    <a:off x="5413" y="7998"/>
                    <a:ext cx="1418" cy="3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P2.7</a:t>
                    </a:r>
                    <a:r>
                      <a:rPr kumimoji="0" lang="zh-CN" altLang="en-US" sz="12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P2.0</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6" name="AutoShape 485"/>
                  <p:cNvSpPr>
                    <a:spLocks noChangeArrowheads="1"/>
                  </p:cNvSpPr>
                  <p:nvPr/>
                </p:nvSpPr>
                <p:spPr bwMode="auto">
                  <a:xfrm>
                    <a:off x="6801" y="8084"/>
                    <a:ext cx="960" cy="257"/>
                  </a:xfrm>
                  <a:prstGeom prst="leftRightArrow">
                    <a:avLst>
                      <a:gd name="adj1" fmla="val 50000"/>
                      <a:gd name="adj2" fmla="val 7470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49" name="Group 486"/>
                <p:cNvGrpSpPr>
                  <a:grpSpLocks/>
                </p:cNvGrpSpPr>
                <p:nvPr/>
              </p:nvGrpSpPr>
              <p:grpSpPr bwMode="auto">
                <a:xfrm>
                  <a:off x="5356" y="8816"/>
                  <a:ext cx="2405" cy="396"/>
                  <a:chOff x="5356" y="8792"/>
                  <a:chExt cx="2405" cy="396"/>
                </a:xfrm>
              </p:grpSpPr>
              <p:sp>
                <p:nvSpPr>
                  <p:cNvPr id="153" name="Rectangle 487"/>
                  <p:cNvSpPr>
                    <a:spLocks noChangeArrowheads="1"/>
                  </p:cNvSpPr>
                  <p:nvPr/>
                </p:nvSpPr>
                <p:spPr bwMode="auto">
                  <a:xfrm>
                    <a:off x="5356" y="8792"/>
                    <a:ext cx="1445" cy="3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P0.7</a:t>
                    </a:r>
                    <a:r>
                      <a:rPr kumimoji="0" lang="zh-CN" altLang="en-US" sz="12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P0.0</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4" name="AutoShape 488"/>
                  <p:cNvSpPr>
                    <a:spLocks noChangeArrowheads="1"/>
                  </p:cNvSpPr>
                  <p:nvPr/>
                </p:nvSpPr>
                <p:spPr bwMode="auto">
                  <a:xfrm>
                    <a:off x="6801" y="8878"/>
                    <a:ext cx="960" cy="257"/>
                  </a:xfrm>
                  <a:prstGeom prst="leftRightArrow">
                    <a:avLst>
                      <a:gd name="adj1" fmla="val 50000"/>
                      <a:gd name="adj2" fmla="val 7470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50" name="Group 489"/>
                <p:cNvGrpSpPr>
                  <a:grpSpLocks/>
                </p:cNvGrpSpPr>
                <p:nvPr/>
              </p:nvGrpSpPr>
              <p:grpSpPr bwMode="auto">
                <a:xfrm>
                  <a:off x="5356" y="7949"/>
                  <a:ext cx="2405" cy="396"/>
                  <a:chOff x="5356" y="7998"/>
                  <a:chExt cx="2405" cy="396"/>
                </a:xfrm>
              </p:grpSpPr>
              <p:sp>
                <p:nvSpPr>
                  <p:cNvPr id="151" name="Rectangle 490"/>
                  <p:cNvSpPr>
                    <a:spLocks noChangeArrowheads="1"/>
                  </p:cNvSpPr>
                  <p:nvPr/>
                </p:nvSpPr>
                <p:spPr bwMode="auto">
                  <a:xfrm>
                    <a:off x="5356" y="7998"/>
                    <a:ext cx="1445" cy="3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P1.7</a:t>
                    </a:r>
                    <a:r>
                      <a:rPr kumimoji="0" lang="zh-CN" altLang="en-US" sz="12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a:ln>
                          <a:noFill/>
                        </a:ln>
                        <a:solidFill>
                          <a:schemeClr val="tx1"/>
                        </a:solidFill>
                        <a:effectLst/>
                        <a:ea typeface="宋体" pitchFamily="2" charset="-122"/>
                        <a:cs typeface="Times New Roman" pitchFamily="18" charset="0"/>
                      </a:rPr>
                      <a:t>P1.0</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2" name="AutoShape 491"/>
                  <p:cNvSpPr>
                    <a:spLocks noChangeArrowheads="1"/>
                  </p:cNvSpPr>
                  <p:nvPr/>
                </p:nvSpPr>
                <p:spPr bwMode="auto">
                  <a:xfrm>
                    <a:off x="6801" y="8084"/>
                    <a:ext cx="960" cy="257"/>
                  </a:xfrm>
                  <a:prstGeom prst="leftRightArrow">
                    <a:avLst>
                      <a:gd name="adj1" fmla="val 50000"/>
                      <a:gd name="adj2" fmla="val 7470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grpSp>
          </p:grpSp>
          <p:sp>
            <p:nvSpPr>
              <p:cNvPr id="138" name="Rectangle 492"/>
              <p:cNvSpPr>
                <a:spLocks noChangeArrowheads="1"/>
              </p:cNvSpPr>
              <p:nvPr/>
            </p:nvSpPr>
            <p:spPr bwMode="auto">
              <a:xfrm>
                <a:off x="19075" y="21095"/>
                <a:ext cx="9119" cy="30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MCS-51</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39" name="Group 493"/>
              <p:cNvGrpSpPr>
                <a:grpSpLocks/>
              </p:cNvGrpSpPr>
              <p:nvPr/>
            </p:nvGrpSpPr>
            <p:grpSpPr bwMode="auto">
              <a:xfrm>
                <a:off x="13436" y="5537"/>
                <a:ext cx="6477" cy="34182"/>
                <a:chOff x="4166" y="7220"/>
                <a:chExt cx="1020" cy="5596"/>
              </a:xfrm>
            </p:grpSpPr>
            <p:sp>
              <p:nvSpPr>
                <p:cNvPr id="140" name="Rectangle 494"/>
                <p:cNvSpPr>
                  <a:spLocks noChangeArrowheads="1"/>
                </p:cNvSpPr>
                <p:nvPr/>
              </p:nvSpPr>
              <p:spPr bwMode="auto">
                <a:xfrm>
                  <a:off x="4166" y="7220"/>
                  <a:ext cx="1020" cy="3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VCC</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1" name="Rectangle 495"/>
                <p:cNvSpPr>
                  <a:spLocks noChangeArrowheads="1"/>
                </p:cNvSpPr>
                <p:nvPr/>
              </p:nvSpPr>
              <p:spPr bwMode="auto">
                <a:xfrm>
                  <a:off x="4166" y="9120"/>
                  <a:ext cx="780"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RST</a:t>
                  </a:r>
                  <a:endParaRPr kumimoji="0" lang="en-US" altLang="zh-CN" sz="32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42" name="Rectangle 496"/>
                <p:cNvSpPr>
                  <a:spLocks noChangeArrowheads="1"/>
                </p:cNvSpPr>
                <p:nvPr/>
              </p:nvSpPr>
              <p:spPr bwMode="auto">
                <a:xfrm>
                  <a:off x="4166" y="12340"/>
                  <a:ext cx="780"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GND</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4" name="Rectangle 497"/>
                <p:cNvSpPr>
                  <a:spLocks noChangeArrowheads="1"/>
                </p:cNvSpPr>
                <p:nvPr/>
              </p:nvSpPr>
              <p:spPr bwMode="auto">
                <a:xfrm>
                  <a:off x="4166" y="11624"/>
                  <a:ext cx="888"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XTAL1</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5" name="Rectangle 498"/>
                <p:cNvSpPr>
                  <a:spLocks noChangeArrowheads="1"/>
                </p:cNvSpPr>
                <p:nvPr/>
              </p:nvSpPr>
              <p:spPr bwMode="auto">
                <a:xfrm>
                  <a:off x="4166" y="10430"/>
                  <a:ext cx="1020"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XTAL2</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6" name="Rectangle 499"/>
                <p:cNvSpPr>
                  <a:spLocks noChangeArrowheads="1"/>
                </p:cNvSpPr>
                <p:nvPr/>
              </p:nvSpPr>
              <p:spPr bwMode="auto">
                <a:xfrm>
                  <a:off x="4166" y="7700"/>
                  <a:ext cx="780" cy="5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EA</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grpSp>
        <p:grpSp>
          <p:nvGrpSpPr>
            <p:cNvPr id="22" name="Group 78"/>
            <p:cNvGrpSpPr>
              <a:grpSpLocks/>
            </p:cNvGrpSpPr>
            <p:nvPr/>
          </p:nvGrpSpPr>
          <p:grpSpPr bwMode="auto">
            <a:xfrm>
              <a:off x="4945" y="2277"/>
              <a:ext cx="2637" cy="5601"/>
              <a:chOff x="13423" y="4877"/>
              <a:chExt cx="16745" cy="35566"/>
            </a:xfrm>
          </p:grpSpPr>
          <p:sp>
            <p:nvSpPr>
              <p:cNvPr id="136" name="Rectangle 500"/>
              <p:cNvSpPr>
                <a:spLocks noChangeArrowheads="1"/>
              </p:cNvSpPr>
              <p:nvPr/>
            </p:nvSpPr>
            <p:spPr bwMode="auto">
              <a:xfrm>
                <a:off x="13423" y="4877"/>
                <a:ext cx="16745" cy="355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25" name="Group 437"/>
            <p:cNvGrpSpPr>
              <a:grpSpLocks/>
            </p:cNvGrpSpPr>
            <p:nvPr/>
          </p:nvGrpSpPr>
          <p:grpSpPr bwMode="auto">
            <a:xfrm>
              <a:off x="2792" y="5616"/>
              <a:ext cx="2157" cy="1215"/>
              <a:chOff x="2020" y="10607"/>
              <a:chExt cx="2157" cy="1263"/>
            </a:xfrm>
          </p:grpSpPr>
          <p:sp>
            <p:nvSpPr>
              <p:cNvPr id="94" name="AutoShape 438"/>
              <p:cNvSpPr>
                <a:spLocks noChangeShapeType="1"/>
              </p:cNvSpPr>
              <p:nvPr/>
            </p:nvSpPr>
            <p:spPr bwMode="auto">
              <a:xfrm flipH="1">
                <a:off x="2154" y="11235"/>
                <a:ext cx="5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95" name="Group 439"/>
              <p:cNvGrpSpPr>
                <a:grpSpLocks/>
              </p:cNvGrpSpPr>
              <p:nvPr/>
            </p:nvGrpSpPr>
            <p:grpSpPr bwMode="auto">
              <a:xfrm>
                <a:off x="2020" y="11236"/>
                <a:ext cx="244" cy="401"/>
                <a:chOff x="2020" y="11236"/>
                <a:chExt cx="244" cy="401"/>
              </a:xfrm>
            </p:grpSpPr>
            <p:sp>
              <p:nvSpPr>
                <p:cNvPr id="131" name="AutoShape 440"/>
                <p:cNvSpPr>
                  <a:spLocks noChangeShapeType="1"/>
                </p:cNvSpPr>
                <p:nvPr/>
              </p:nvSpPr>
              <p:spPr bwMode="auto">
                <a:xfrm>
                  <a:off x="2154" y="11236"/>
                  <a:ext cx="0" cy="2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132" name="Group 441"/>
                <p:cNvGrpSpPr>
                  <a:grpSpLocks/>
                </p:cNvGrpSpPr>
                <p:nvPr/>
              </p:nvGrpSpPr>
              <p:grpSpPr bwMode="auto">
                <a:xfrm>
                  <a:off x="2020" y="11513"/>
                  <a:ext cx="244" cy="124"/>
                  <a:chOff x="2672" y="6072"/>
                  <a:chExt cx="244" cy="124"/>
                </a:xfrm>
              </p:grpSpPr>
              <p:sp>
                <p:nvSpPr>
                  <p:cNvPr id="133" name="AutoShape 442"/>
                  <p:cNvSpPr>
                    <a:spLocks noChangeShapeType="1"/>
                  </p:cNvSpPr>
                  <p:nvPr/>
                </p:nvSpPr>
                <p:spPr bwMode="auto">
                  <a:xfrm>
                    <a:off x="2672" y="6072"/>
                    <a:ext cx="24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34" name="AutoShape 443"/>
                  <p:cNvSpPr>
                    <a:spLocks noChangeShapeType="1"/>
                  </p:cNvSpPr>
                  <p:nvPr/>
                </p:nvSpPr>
                <p:spPr bwMode="auto">
                  <a:xfrm>
                    <a:off x="2736" y="6132"/>
                    <a:ext cx="13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35" name="AutoShape 444"/>
                  <p:cNvSpPr>
                    <a:spLocks noChangeShapeType="1"/>
                  </p:cNvSpPr>
                  <p:nvPr/>
                </p:nvSpPr>
                <p:spPr bwMode="auto">
                  <a:xfrm>
                    <a:off x="2758" y="6195"/>
                    <a:ext cx="8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grpSp>
            <p:nvGrpSpPr>
              <p:cNvPr id="96" name="Group 445"/>
              <p:cNvGrpSpPr>
                <a:grpSpLocks/>
              </p:cNvGrpSpPr>
              <p:nvPr/>
            </p:nvGrpSpPr>
            <p:grpSpPr bwMode="auto">
              <a:xfrm>
                <a:off x="2530" y="10607"/>
                <a:ext cx="1647" cy="1263"/>
                <a:chOff x="3171" y="5166"/>
                <a:chExt cx="1647" cy="1263"/>
              </a:xfrm>
            </p:grpSpPr>
            <p:grpSp>
              <p:nvGrpSpPr>
                <p:cNvPr id="97" name="Group 446"/>
                <p:cNvGrpSpPr>
                  <a:grpSpLocks/>
                </p:cNvGrpSpPr>
                <p:nvPr/>
              </p:nvGrpSpPr>
              <p:grpSpPr bwMode="auto">
                <a:xfrm>
                  <a:off x="3171" y="5206"/>
                  <a:ext cx="325" cy="1193"/>
                  <a:chOff x="2960" y="5165"/>
                  <a:chExt cx="325" cy="1193"/>
                </a:xfrm>
              </p:grpSpPr>
              <p:grpSp>
                <p:nvGrpSpPr>
                  <p:cNvPr id="113" name="Group 447"/>
                  <p:cNvGrpSpPr>
                    <a:grpSpLocks/>
                  </p:cNvGrpSpPr>
                  <p:nvPr/>
                </p:nvGrpSpPr>
                <p:grpSpPr bwMode="auto">
                  <a:xfrm>
                    <a:off x="2962" y="5165"/>
                    <a:ext cx="323" cy="589"/>
                    <a:chOff x="3193" y="5495"/>
                    <a:chExt cx="323" cy="589"/>
                  </a:xfrm>
                </p:grpSpPr>
                <p:grpSp>
                  <p:nvGrpSpPr>
                    <p:cNvPr id="122" name="Group 448"/>
                    <p:cNvGrpSpPr>
                      <a:grpSpLocks/>
                    </p:cNvGrpSpPr>
                    <p:nvPr/>
                  </p:nvGrpSpPr>
                  <p:grpSpPr bwMode="auto">
                    <a:xfrm>
                      <a:off x="3193" y="5823"/>
                      <a:ext cx="321" cy="261"/>
                      <a:chOff x="3084" y="5997"/>
                      <a:chExt cx="321" cy="261"/>
                    </a:xfrm>
                  </p:grpSpPr>
                  <p:sp>
                    <p:nvSpPr>
                      <p:cNvPr id="129" name="AutoShape 449"/>
                      <p:cNvSpPr>
                        <a:spLocks noChangeShapeType="1"/>
                      </p:cNvSpPr>
                      <p:nvPr/>
                    </p:nvSpPr>
                    <p:spPr bwMode="auto">
                      <a:xfrm>
                        <a:off x="3084" y="5997"/>
                        <a:ext cx="321"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30" name="AutoShape 450"/>
                      <p:cNvSpPr>
                        <a:spLocks noChangeShapeType="1"/>
                      </p:cNvSpPr>
                      <p:nvPr/>
                    </p:nvSpPr>
                    <p:spPr bwMode="auto">
                      <a:xfrm>
                        <a:off x="3246" y="5999"/>
                        <a:ext cx="0"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23" name="Group 451"/>
                    <p:cNvGrpSpPr>
                      <a:grpSpLocks/>
                    </p:cNvGrpSpPr>
                    <p:nvPr/>
                  </p:nvGrpSpPr>
                  <p:grpSpPr bwMode="auto">
                    <a:xfrm>
                      <a:off x="3194" y="5495"/>
                      <a:ext cx="322" cy="259"/>
                      <a:chOff x="3084" y="5385"/>
                      <a:chExt cx="322" cy="259"/>
                    </a:xfrm>
                  </p:grpSpPr>
                  <p:sp>
                    <p:nvSpPr>
                      <p:cNvPr id="124" name="AutoShape 452"/>
                      <p:cNvSpPr>
                        <a:spLocks noChangeShapeType="1"/>
                      </p:cNvSpPr>
                      <p:nvPr/>
                    </p:nvSpPr>
                    <p:spPr bwMode="auto">
                      <a:xfrm>
                        <a:off x="3084" y="5642"/>
                        <a:ext cx="32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25" name="AutoShape 453"/>
                      <p:cNvSpPr>
                        <a:spLocks noChangeShapeType="1"/>
                      </p:cNvSpPr>
                      <p:nvPr/>
                    </p:nvSpPr>
                    <p:spPr bwMode="auto">
                      <a:xfrm>
                        <a:off x="3245" y="5385"/>
                        <a:ext cx="1"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grpSp>
                <p:nvGrpSpPr>
                  <p:cNvPr id="114" name="Group 454"/>
                  <p:cNvGrpSpPr>
                    <a:grpSpLocks/>
                  </p:cNvGrpSpPr>
                  <p:nvPr/>
                </p:nvGrpSpPr>
                <p:grpSpPr bwMode="auto">
                  <a:xfrm>
                    <a:off x="2960" y="5769"/>
                    <a:ext cx="323" cy="589"/>
                    <a:chOff x="3193" y="5495"/>
                    <a:chExt cx="323" cy="589"/>
                  </a:xfrm>
                </p:grpSpPr>
                <p:grpSp>
                  <p:nvGrpSpPr>
                    <p:cNvPr id="116" name="Group 455"/>
                    <p:cNvGrpSpPr>
                      <a:grpSpLocks/>
                    </p:cNvGrpSpPr>
                    <p:nvPr/>
                  </p:nvGrpSpPr>
                  <p:grpSpPr bwMode="auto">
                    <a:xfrm>
                      <a:off x="3193" y="5823"/>
                      <a:ext cx="321" cy="261"/>
                      <a:chOff x="3084" y="5997"/>
                      <a:chExt cx="321" cy="261"/>
                    </a:xfrm>
                  </p:grpSpPr>
                  <p:sp>
                    <p:nvSpPr>
                      <p:cNvPr id="120" name="AutoShape 456"/>
                      <p:cNvSpPr>
                        <a:spLocks noChangeShapeType="1"/>
                      </p:cNvSpPr>
                      <p:nvPr/>
                    </p:nvSpPr>
                    <p:spPr bwMode="auto">
                      <a:xfrm>
                        <a:off x="3084" y="5997"/>
                        <a:ext cx="321"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21" name="AutoShape 457"/>
                      <p:cNvSpPr>
                        <a:spLocks noChangeShapeType="1"/>
                      </p:cNvSpPr>
                      <p:nvPr/>
                    </p:nvSpPr>
                    <p:spPr bwMode="auto">
                      <a:xfrm>
                        <a:off x="3246" y="5999"/>
                        <a:ext cx="0"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17" name="Group 458"/>
                    <p:cNvGrpSpPr>
                      <a:grpSpLocks/>
                    </p:cNvGrpSpPr>
                    <p:nvPr/>
                  </p:nvGrpSpPr>
                  <p:grpSpPr bwMode="auto">
                    <a:xfrm>
                      <a:off x="3194" y="5495"/>
                      <a:ext cx="322" cy="259"/>
                      <a:chOff x="3084" y="5385"/>
                      <a:chExt cx="322" cy="259"/>
                    </a:xfrm>
                  </p:grpSpPr>
                  <p:sp>
                    <p:nvSpPr>
                      <p:cNvPr id="118" name="AutoShape 459"/>
                      <p:cNvSpPr>
                        <a:spLocks noChangeShapeType="1"/>
                      </p:cNvSpPr>
                      <p:nvPr/>
                    </p:nvSpPr>
                    <p:spPr bwMode="auto">
                      <a:xfrm>
                        <a:off x="3084" y="5642"/>
                        <a:ext cx="32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9" name="AutoShape 460"/>
                      <p:cNvSpPr>
                        <a:spLocks noChangeShapeType="1"/>
                      </p:cNvSpPr>
                      <p:nvPr/>
                    </p:nvSpPr>
                    <p:spPr bwMode="auto">
                      <a:xfrm>
                        <a:off x="3245" y="5385"/>
                        <a:ext cx="1"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sp>
                <p:nvSpPr>
                  <p:cNvPr id="115" name="Oval 461"/>
                  <p:cNvSpPr>
                    <a:spLocks noChangeArrowheads="1"/>
                  </p:cNvSpPr>
                  <p:nvPr/>
                </p:nvSpPr>
                <p:spPr bwMode="auto">
                  <a:xfrm>
                    <a:off x="3090" y="5718"/>
                    <a:ext cx="64" cy="6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98" name="Group 462"/>
                <p:cNvGrpSpPr>
                  <a:grpSpLocks/>
                </p:cNvGrpSpPr>
                <p:nvPr/>
              </p:nvGrpSpPr>
              <p:grpSpPr bwMode="auto">
                <a:xfrm>
                  <a:off x="3334" y="5166"/>
                  <a:ext cx="1484" cy="1263"/>
                  <a:chOff x="3334" y="5166"/>
                  <a:chExt cx="1484" cy="1263"/>
                </a:xfrm>
              </p:grpSpPr>
              <p:grpSp>
                <p:nvGrpSpPr>
                  <p:cNvPr id="99" name="Group 463"/>
                  <p:cNvGrpSpPr>
                    <a:grpSpLocks/>
                  </p:cNvGrpSpPr>
                  <p:nvPr/>
                </p:nvGrpSpPr>
                <p:grpSpPr bwMode="auto">
                  <a:xfrm>
                    <a:off x="3680" y="5396"/>
                    <a:ext cx="322" cy="787"/>
                    <a:chOff x="3084" y="5396"/>
                    <a:chExt cx="322" cy="787"/>
                  </a:xfrm>
                </p:grpSpPr>
                <p:sp>
                  <p:nvSpPr>
                    <p:cNvPr id="106" name="Rectangle 464"/>
                    <p:cNvSpPr>
                      <a:spLocks noChangeArrowheads="1"/>
                    </p:cNvSpPr>
                    <p:nvPr/>
                  </p:nvSpPr>
                  <p:spPr bwMode="auto">
                    <a:xfrm>
                      <a:off x="3084" y="5718"/>
                      <a:ext cx="322" cy="1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grpSp>
                  <p:nvGrpSpPr>
                    <p:cNvPr id="107" name="Group 465"/>
                    <p:cNvGrpSpPr>
                      <a:grpSpLocks/>
                    </p:cNvGrpSpPr>
                    <p:nvPr/>
                  </p:nvGrpSpPr>
                  <p:grpSpPr bwMode="auto">
                    <a:xfrm>
                      <a:off x="3084" y="5922"/>
                      <a:ext cx="321" cy="261"/>
                      <a:chOff x="3084" y="5997"/>
                      <a:chExt cx="321" cy="261"/>
                    </a:xfrm>
                  </p:grpSpPr>
                  <p:sp>
                    <p:nvSpPr>
                      <p:cNvPr id="111" name="AutoShape 466"/>
                      <p:cNvSpPr>
                        <a:spLocks noChangeShapeType="1"/>
                      </p:cNvSpPr>
                      <p:nvPr/>
                    </p:nvSpPr>
                    <p:spPr bwMode="auto">
                      <a:xfrm>
                        <a:off x="3084" y="5997"/>
                        <a:ext cx="321"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2" name="AutoShape 467"/>
                      <p:cNvSpPr>
                        <a:spLocks noChangeShapeType="1"/>
                      </p:cNvSpPr>
                      <p:nvPr/>
                    </p:nvSpPr>
                    <p:spPr bwMode="auto">
                      <a:xfrm>
                        <a:off x="3246" y="5999"/>
                        <a:ext cx="0"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08" name="Group 468"/>
                    <p:cNvGrpSpPr>
                      <a:grpSpLocks/>
                    </p:cNvGrpSpPr>
                    <p:nvPr/>
                  </p:nvGrpSpPr>
                  <p:grpSpPr bwMode="auto">
                    <a:xfrm>
                      <a:off x="3084" y="5396"/>
                      <a:ext cx="322" cy="259"/>
                      <a:chOff x="3084" y="5385"/>
                      <a:chExt cx="322" cy="259"/>
                    </a:xfrm>
                  </p:grpSpPr>
                  <p:sp>
                    <p:nvSpPr>
                      <p:cNvPr id="109" name="AutoShape 469"/>
                      <p:cNvSpPr>
                        <a:spLocks noChangeShapeType="1"/>
                      </p:cNvSpPr>
                      <p:nvPr/>
                    </p:nvSpPr>
                    <p:spPr bwMode="auto">
                      <a:xfrm>
                        <a:off x="3084" y="5642"/>
                        <a:ext cx="32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10" name="AutoShape 470"/>
                      <p:cNvSpPr>
                        <a:spLocks noChangeShapeType="1"/>
                      </p:cNvSpPr>
                      <p:nvPr/>
                    </p:nvSpPr>
                    <p:spPr bwMode="auto">
                      <a:xfrm>
                        <a:off x="3245" y="5385"/>
                        <a:ext cx="1" cy="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sp>
                <p:nvSpPr>
                  <p:cNvPr id="100" name="Oval 471"/>
                  <p:cNvSpPr>
                    <a:spLocks noChangeArrowheads="1"/>
                  </p:cNvSpPr>
                  <p:nvPr/>
                </p:nvSpPr>
                <p:spPr bwMode="auto">
                  <a:xfrm>
                    <a:off x="3808" y="5166"/>
                    <a:ext cx="64" cy="6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101" name="Oval 472"/>
                  <p:cNvSpPr>
                    <a:spLocks noChangeArrowheads="1"/>
                  </p:cNvSpPr>
                  <p:nvPr/>
                </p:nvSpPr>
                <p:spPr bwMode="auto">
                  <a:xfrm>
                    <a:off x="3808" y="6360"/>
                    <a:ext cx="64" cy="6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102" name="AutoShape 473"/>
                  <p:cNvSpPr>
                    <a:spLocks noChangeShapeType="1"/>
                  </p:cNvSpPr>
                  <p:nvPr/>
                </p:nvSpPr>
                <p:spPr bwMode="auto">
                  <a:xfrm>
                    <a:off x="3336" y="5206"/>
                    <a:ext cx="148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03" name="AutoShape 474"/>
                  <p:cNvSpPr>
                    <a:spLocks noChangeShapeType="1"/>
                  </p:cNvSpPr>
                  <p:nvPr/>
                </p:nvSpPr>
                <p:spPr bwMode="auto">
                  <a:xfrm>
                    <a:off x="3334" y="6398"/>
                    <a:ext cx="148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04" name="AutoShape 475"/>
                  <p:cNvSpPr>
                    <a:spLocks noChangeShapeType="1"/>
                  </p:cNvSpPr>
                  <p:nvPr/>
                </p:nvSpPr>
                <p:spPr bwMode="auto">
                  <a:xfrm flipV="1">
                    <a:off x="3842" y="5206"/>
                    <a:ext cx="0" cy="1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05" name="AutoShape 476"/>
                  <p:cNvSpPr>
                    <a:spLocks noChangeShapeType="1"/>
                  </p:cNvSpPr>
                  <p:nvPr/>
                </p:nvSpPr>
                <p:spPr bwMode="auto">
                  <a:xfrm flipV="1">
                    <a:off x="3839" y="6195"/>
                    <a:ext cx="3" cy="19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grpSp>
        <p:grpSp>
          <p:nvGrpSpPr>
            <p:cNvPr id="26" name="Group 501"/>
            <p:cNvGrpSpPr>
              <a:grpSpLocks/>
            </p:cNvGrpSpPr>
            <p:nvPr/>
          </p:nvGrpSpPr>
          <p:grpSpPr bwMode="auto">
            <a:xfrm>
              <a:off x="4239" y="7536"/>
              <a:ext cx="708" cy="341"/>
              <a:chOff x="3458" y="12578"/>
              <a:chExt cx="708" cy="355"/>
            </a:xfrm>
          </p:grpSpPr>
          <p:sp>
            <p:nvSpPr>
              <p:cNvPr id="88" name="AutoShape 502"/>
              <p:cNvSpPr>
                <a:spLocks noChangeShapeType="1"/>
              </p:cNvSpPr>
              <p:nvPr/>
            </p:nvSpPr>
            <p:spPr bwMode="auto">
              <a:xfrm flipH="1">
                <a:off x="3570" y="12578"/>
                <a:ext cx="596" cy="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89" name="Group 503"/>
              <p:cNvGrpSpPr>
                <a:grpSpLocks/>
              </p:cNvGrpSpPr>
              <p:nvPr/>
            </p:nvGrpSpPr>
            <p:grpSpPr bwMode="auto">
              <a:xfrm>
                <a:off x="3458" y="12581"/>
                <a:ext cx="216" cy="352"/>
                <a:chOff x="3458" y="12581"/>
                <a:chExt cx="216" cy="352"/>
              </a:xfrm>
            </p:grpSpPr>
            <p:sp>
              <p:nvSpPr>
                <p:cNvPr id="90" name="AutoShape 504"/>
                <p:cNvSpPr>
                  <a:spLocks noChangeShapeType="1"/>
                </p:cNvSpPr>
                <p:nvPr/>
              </p:nvSpPr>
              <p:spPr bwMode="auto">
                <a:xfrm>
                  <a:off x="3570" y="12581"/>
                  <a:ext cx="0" cy="2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1" name="AutoShape 505"/>
                <p:cNvSpPr>
                  <a:spLocks noChangeShapeType="1"/>
                </p:cNvSpPr>
                <p:nvPr/>
              </p:nvSpPr>
              <p:spPr bwMode="auto">
                <a:xfrm flipH="1">
                  <a:off x="3458" y="12817"/>
                  <a:ext cx="21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2" name="AutoShape 506"/>
                <p:cNvSpPr>
                  <a:spLocks noChangeShapeType="1"/>
                </p:cNvSpPr>
                <p:nvPr/>
              </p:nvSpPr>
              <p:spPr bwMode="auto">
                <a:xfrm flipH="1">
                  <a:off x="3484" y="12872"/>
                  <a:ext cx="16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3" name="AutoShape 507"/>
                <p:cNvSpPr>
                  <a:spLocks noChangeShapeType="1"/>
                </p:cNvSpPr>
                <p:nvPr/>
              </p:nvSpPr>
              <p:spPr bwMode="auto">
                <a:xfrm flipH="1">
                  <a:off x="3516" y="12932"/>
                  <a:ext cx="10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grpSp>
          <p:nvGrpSpPr>
            <p:cNvPr id="27" name="Group 508"/>
            <p:cNvGrpSpPr>
              <a:grpSpLocks/>
            </p:cNvGrpSpPr>
            <p:nvPr/>
          </p:nvGrpSpPr>
          <p:grpSpPr bwMode="auto">
            <a:xfrm>
              <a:off x="3453" y="3511"/>
              <a:ext cx="1486" cy="1777"/>
              <a:chOff x="2686" y="8168"/>
              <a:chExt cx="1486" cy="1847"/>
            </a:xfrm>
          </p:grpSpPr>
          <p:grpSp>
            <p:nvGrpSpPr>
              <p:cNvPr id="68" name="Group 509"/>
              <p:cNvGrpSpPr>
                <a:grpSpLocks/>
              </p:cNvGrpSpPr>
              <p:nvPr/>
            </p:nvGrpSpPr>
            <p:grpSpPr bwMode="auto">
              <a:xfrm>
                <a:off x="3158" y="8573"/>
                <a:ext cx="1014" cy="1442"/>
                <a:chOff x="3152" y="8573"/>
                <a:chExt cx="1014" cy="1442"/>
              </a:xfrm>
            </p:grpSpPr>
            <p:sp>
              <p:nvSpPr>
                <p:cNvPr id="70" name="AutoShape 510"/>
                <p:cNvSpPr>
                  <a:spLocks noChangeShapeType="1"/>
                </p:cNvSpPr>
                <p:nvPr/>
              </p:nvSpPr>
              <p:spPr bwMode="auto">
                <a:xfrm>
                  <a:off x="3294" y="9129"/>
                  <a:ext cx="87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71" name="Group 511"/>
                <p:cNvGrpSpPr>
                  <a:grpSpLocks/>
                </p:cNvGrpSpPr>
                <p:nvPr/>
              </p:nvGrpSpPr>
              <p:grpSpPr bwMode="auto">
                <a:xfrm>
                  <a:off x="3157" y="8652"/>
                  <a:ext cx="266" cy="478"/>
                  <a:chOff x="3028" y="8546"/>
                  <a:chExt cx="266" cy="478"/>
                </a:xfrm>
              </p:grpSpPr>
              <p:sp>
                <p:nvSpPr>
                  <p:cNvPr id="84" name="AutoShape 512"/>
                  <p:cNvSpPr>
                    <a:spLocks noChangeShapeType="1"/>
                  </p:cNvSpPr>
                  <p:nvPr/>
                </p:nvSpPr>
                <p:spPr bwMode="auto">
                  <a:xfrm>
                    <a:off x="3028" y="8756"/>
                    <a:ext cx="26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5" name="AutoShape 513"/>
                  <p:cNvSpPr>
                    <a:spLocks noChangeShapeType="1"/>
                  </p:cNvSpPr>
                  <p:nvPr/>
                </p:nvSpPr>
                <p:spPr bwMode="auto">
                  <a:xfrm>
                    <a:off x="3028" y="8813"/>
                    <a:ext cx="26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6" name="AutoShape 514"/>
                  <p:cNvSpPr>
                    <a:spLocks noChangeShapeType="1"/>
                  </p:cNvSpPr>
                  <p:nvPr/>
                </p:nvSpPr>
                <p:spPr bwMode="auto">
                  <a:xfrm flipV="1">
                    <a:off x="3156" y="8546"/>
                    <a:ext cx="0" cy="21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7" name="AutoShape 515"/>
                  <p:cNvSpPr>
                    <a:spLocks noChangeShapeType="1"/>
                  </p:cNvSpPr>
                  <p:nvPr/>
                </p:nvSpPr>
                <p:spPr bwMode="auto">
                  <a:xfrm flipV="1">
                    <a:off x="3156" y="8814"/>
                    <a:ext cx="1" cy="21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72" name="Group 516"/>
                <p:cNvGrpSpPr>
                  <a:grpSpLocks/>
                </p:cNvGrpSpPr>
                <p:nvPr/>
              </p:nvGrpSpPr>
              <p:grpSpPr bwMode="auto">
                <a:xfrm>
                  <a:off x="3221" y="9129"/>
                  <a:ext cx="129" cy="485"/>
                  <a:chOff x="3221" y="9129"/>
                  <a:chExt cx="129" cy="485"/>
                </a:xfrm>
              </p:grpSpPr>
              <p:sp>
                <p:nvSpPr>
                  <p:cNvPr id="82" name="AutoShape 517"/>
                  <p:cNvSpPr>
                    <a:spLocks noChangeShapeType="1"/>
                  </p:cNvSpPr>
                  <p:nvPr/>
                </p:nvSpPr>
                <p:spPr bwMode="auto">
                  <a:xfrm>
                    <a:off x="3285" y="9129"/>
                    <a:ext cx="1" cy="2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3" name="Rectangle 518"/>
                  <p:cNvSpPr>
                    <a:spLocks noChangeArrowheads="1"/>
                  </p:cNvSpPr>
                  <p:nvPr/>
                </p:nvSpPr>
                <p:spPr bwMode="auto">
                  <a:xfrm>
                    <a:off x="3221" y="9329"/>
                    <a:ext cx="129" cy="2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73" name="Group 519"/>
                <p:cNvGrpSpPr>
                  <a:grpSpLocks/>
                </p:cNvGrpSpPr>
                <p:nvPr/>
              </p:nvGrpSpPr>
              <p:grpSpPr bwMode="auto">
                <a:xfrm>
                  <a:off x="3152" y="9614"/>
                  <a:ext cx="244" cy="401"/>
                  <a:chOff x="2020" y="11236"/>
                  <a:chExt cx="244" cy="401"/>
                </a:xfrm>
              </p:grpSpPr>
              <p:sp>
                <p:nvSpPr>
                  <p:cNvPr id="77" name="AutoShape 520"/>
                  <p:cNvSpPr>
                    <a:spLocks noChangeShapeType="1"/>
                  </p:cNvSpPr>
                  <p:nvPr/>
                </p:nvSpPr>
                <p:spPr bwMode="auto">
                  <a:xfrm>
                    <a:off x="2154" y="11236"/>
                    <a:ext cx="0" cy="2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78" name="Group 521"/>
                  <p:cNvGrpSpPr>
                    <a:grpSpLocks/>
                  </p:cNvGrpSpPr>
                  <p:nvPr/>
                </p:nvGrpSpPr>
                <p:grpSpPr bwMode="auto">
                  <a:xfrm>
                    <a:off x="2020" y="11513"/>
                    <a:ext cx="244" cy="124"/>
                    <a:chOff x="2672" y="6072"/>
                    <a:chExt cx="244" cy="124"/>
                  </a:xfrm>
                </p:grpSpPr>
                <p:sp>
                  <p:nvSpPr>
                    <p:cNvPr id="79" name="AutoShape 522"/>
                    <p:cNvSpPr>
                      <a:spLocks noChangeShapeType="1"/>
                    </p:cNvSpPr>
                    <p:nvPr/>
                  </p:nvSpPr>
                  <p:spPr bwMode="auto">
                    <a:xfrm>
                      <a:off x="2672" y="6072"/>
                      <a:ext cx="24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0" name="AutoShape 523"/>
                    <p:cNvSpPr>
                      <a:spLocks noChangeShapeType="1"/>
                    </p:cNvSpPr>
                    <p:nvPr/>
                  </p:nvSpPr>
                  <p:spPr bwMode="auto">
                    <a:xfrm>
                      <a:off x="2736" y="6132"/>
                      <a:ext cx="13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1" name="AutoShape 524"/>
                    <p:cNvSpPr>
                      <a:spLocks noChangeShapeType="1"/>
                    </p:cNvSpPr>
                    <p:nvPr/>
                  </p:nvSpPr>
                  <p:spPr bwMode="auto">
                    <a:xfrm>
                      <a:off x="2758" y="6195"/>
                      <a:ext cx="8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sp>
              <p:nvSpPr>
                <p:cNvPr id="74" name="Oval 525"/>
                <p:cNvSpPr>
                  <a:spLocks noChangeArrowheads="1"/>
                </p:cNvSpPr>
                <p:nvPr/>
              </p:nvSpPr>
              <p:spPr bwMode="auto">
                <a:xfrm>
                  <a:off x="3248" y="9093"/>
                  <a:ext cx="74" cy="5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sp>
              <p:nvSpPr>
                <p:cNvPr id="75" name="Oval 526"/>
                <p:cNvSpPr>
                  <a:spLocks noChangeArrowheads="1"/>
                </p:cNvSpPr>
                <p:nvPr/>
              </p:nvSpPr>
              <p:spPr bwMode="auto">
                <a:xfrm>
                  <a:off x="3241" y="8573"/>
                  <a:ext cx="95" cy="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grpSp>
          <p:sp>
            <p:nvSpPr>
              <p:cNvPr id="69" name="Rectangle 527"/>
              <p:cNvSpPr>
                <a:spLocks noChangeArrowheads="1"/>
              </p:cNvSpPr>
              <p:nvPr/>
            </p:nvSpPr>
            <p:spPr bwMode="auto">
              <a:xfrm>
                <a:off x="2686" y="8168"/>
                <a:ext cx="938" cy="3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+5V</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28" name="AutoShape 530"/>
            <p:cNvSpPr>
              <a:spLocks noChangeShapeType="1"/>
            </p:cNvSpPr>
            <p:nvPr/>
          </p:nvSpPr>
          <p:spPr bwMode="auto">
            <a:xfrm>
              <a:off x="4520" y="2664"/>
              <a:ext cx="41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29" name="AutoShape 531"/>
            <p:cNvSpPr>
              <a:spLocks noChangeShapeType="1"/>
            </p:cNvSpPr>
            <p:nvPr/>
          </p:nvSpPr>
          <p:spPr bwMode="auto">
            <a:xfrm>
              <a:off x="4525" y="3081"/>
              <a:ext cx="41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30" name="Group 5"/>
            <p:cNvGrpSpPr>
              <a:grpSpLocks/>
            </p:cNvGrpSpPr>
            <p:nvPr/>
          </p:nvGrpSpPr>
          <p:grpSpPr bwMode="auto">
            <a:xfrm>
              <a:off x="4489" y="2277"/>
              <a:ext cx="62" cy="805"/>
              <a:chOff x="4551" y="2277"/>
              <a:chExt cx="62" cy="805"/>
            </a:xfrm>
          </p:grpSpPr>
          <p:grpSp>
            <p:nvGrpSpPr>
              <p:cNvPr id="65" name="Group 7"/>
              <p:cNvGrpSpPr>
                <a:grpSpLocks/>
              </p:cNvGrpSpPr>
              <p:nvPr/>
            </p:nvGrpSpPr>
            <p:grpSpPr bwMode="auto">
              <a:xfrm>
                <a:off x="4551" y="2634"/>
                <a:ext cx="62" cy="62"/>
                <a:chOff x="10439" y="6928"/>
                <a:chExt cx="692" cy="520"/>
              </a:xfrm>
            </p:grpSpPr>
            <p:sp>
              <p:nvSpPr>
                <p:cNvPr id="67" name="Oval 435"/>
                <p:cNvSpPr>
                  <a:spLocks noChangeArrowheads="1"/>
                </p:cNvSpPr>
                <p:nvPr/>
              </p:nvSpPr>
              <p:spPr bwMode="auto">
                <a:xfrm>
                  <a:off x="10439" y="6928"/>
                  <a:ext cx="692" cy="52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grpSp>
          <p:sp>
            <p:nvSpPr>
              <p:cNvPr id="66" name="AutoShape 532"/>
              <p:cNvSpPr>
                <a:spLocks noChangeShapeType="1"/>
              </p:cNvSpPr>
              <p:nvPr/>
            </p:nvSpPr>
            <p:spPr bwMode="auto">
              <a:xfrm flipV="1">
                <a:off x="4582" y="2277"/>
                <a:ext cx="0" cy="8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31" name="Oval 533"/>
            <p:cNvSpPr>
              <a:spLocks noChangeArrowheads="1"/>
            </p:cNvSpPr>
            <p:nvPr/>
          </p:nvSpPr>
          <p:spPr bwMode="auto">
            <a:xfrm>
              <a:off x="4467" y="2216"/>
              <a:ext cx="115" cy="1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3200"/>
            </a:p>
          </p:txBody>
        </p:sp>
      </p:grpSp>
      <p:sp>
        <p:nvSpPr>
          <p:cNvPr id="19" name="Rectangle 534"/>
          <p:cNvSpPr>
            <a:spLocks noChangeArrowheads="1"/>
          </p:cNvSpPr>
          <p:nvPr/>
        </p:nvSpPr>
        <p:spPr bwMode="auto">
          <a:xfrm>
            <a:off x="2950785" y="1259637"/>
            <a:ext cx="501590" cy="24193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+5V</a:t>
            </a:r>
            <a:endParaRPr kumimoji="0" lang="en-US" alt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270" name="直接连接符 269"/>
          <p:cNvCxnSpPr/>
          <p:nvPr/>
        </p:nvCxnSpPr>
        <p:spPr>
          <a:xfrm>
            <a:off x="3779912" y="1707654"/>
            <a:ext cx="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3" name="矩形 272"/>
          <p:cNvSpPr/>
          <p:nvPr/>
        </p:nvSpPr>
        <p:spPr>
          <a:xfrm>
            <a:off x="1259632" y="3601946"/>
            <a:ext cx="972108" cy="307777"/>
          </a:xfrm>
          <a:prstGeom prst="rect">
            <a:avLst/>
          </a:prstGeom>
        </p:spPr>
        <p:txBody>
          <a:bodyPr wrap="square">
            <a:spAutoFit/>
          </a:bodyPr>
          <a:lstStyle/>
          <a:p>
            <a:pPr marL="0" lvl="1"/>
            <a:r>
              <a:rPr lang="zh-CN" altLang="en-US" sz="1400" dirty="0">
                <a:latin typeface="华文楷体" panose="02010600040101010101" pitchFamily="2" charset="-122"/>
                <a:ea typeface="华文楷体" panose="02010600040101010101" pitchFamily="2" charset="-122"/>
              </a:rPr>
              <a:t>晶振电路</a:t>
            </a:r>
            <a:endParaRPr lang="en-US" altLang="zh-CN" sz="1400" dirty="0">
              <a:latin typeface="华文楷体" panose="02010600040101010101" pitchFamily="2" charset="-122"/>
              <a:ea typeface="华文楷体" panose="02010600040101010101" pitchFamily="2" charset="-122"/>
            </a:endParaRPr>
          </a:p>
        </p:txBody>
      </p:sp>
      <p:sp>
        <p:nvSpPr>
          <p:cNvPr id="274" name="椭圆 273"/>
          <p:cNvSpPr/>
          <p:nvPr/>
        </p:nvSpPr>
        <p:spPr>
          <a:xfrm>
            <a:off x="2231740" y="3230114"/>
            <a:ext cx="1620172" cy="111514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75" name="矩形 274"/>
          <p:cNvSpPr/>
          <p:nvPr/>
        </p:nvSpPr>
        <p:spPr>
          <a:xfrm>
            <a:off x="1439562" y="2544419"/>
            <a:ext cx="972108" cy="307777"/>
          </a:xfrm>
          <a:prstGeom prst="rect">
            <a:avLst/>
          </a:prstGeom>
        </p:spPr>
        <p:txBody>
          <a:bodyPr wrap="square">
            <a:spAutoFit/>
          </a:bodyPr>
          <a:lstStyle/>
          <a:p>
            <a:pPr marL="0" lvl="1"/>
            <a:r>
              <a:rPr lang="zh-CN" altLang="en-US" sz="1400" dirty="0">
                <a:latin typeface="华文楷体" panose="02010600040101010101" pitchFamily="2" charset="-122"/>
                <a:ea typeface="华文楷体" panose="02010600040101010101" pitchFamily="2" charset="-122"/>
              </a:rPr>
              <a:t>复位电路</a:t>
            </a:r>
            <a:endParaRPr lang="en-US" altLang="zh-CN" sz="1400" dirty="0">
              <a:latin typeface="华文楷体" panose="02010600040101010101" pitchFamily="2" charset="-122"/>
              <a:ea typeface="华文楷体" panose="02010600040101010101" pitchFamily="2" charset="-122"/>
            </a:endParaRPr>
          </a:p>
        </p:txBody>
      </p:sp>
      <p:sp>
        <p:nvSpPr>
          <p:cNvPr id="276" name="椭圆 275"/>
          <p:cNvSpPr/>
          <p:nvPr/>
        </p:nvSpPr>
        <p:spPr>
          <a:xfrm>
            <a:off x="2411670" y="2172587"/>
            <a:ext cx="1620172" cy="111514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77" name="椭圆 276"/>
          <p:cNvSpPr/>
          <p:nvPr/>
        </p:nvSpPr>
        <p:spPr>
          <a:xfrm>
            <a:off x="3529497" y="1332661"/>
            <a:ext cx="706604" cy="328117"/>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78" name="椭圆 277"/>
          <p:cNvSpPr/>
          <p:nvPr/>
        </p:nvSpPr>
        <p:spPr>
          <a:xfrm>
            <a:off x="3529477" y="4473180"/>
            <a:ext cx="706604" cy="328117"/>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79" name="矩形 278"/>
          <p:cNvSpPr/>
          <p:nvPr/>
        </p:nvSpPr>
        <p:spPr>
          <a:xfrm>
            <a:off x="2078016" y="1525067"/>
            <a:ext cx="972108" cy="307777"/>
          </a:xfrm>
          <a:prstGeom prst="rect">
            <a:avLst/>
          </a:prstGeom>
        </p:spPr>
        <p:txBody>
          <a:bodyPr wrap="square">
            <a:spAutoFit/>
          </a:bodyPr>
          <a:lstStyle/>
          <a:p>
            <a:pPr marL="0" lvl="1"/>
            <a:r>
              <a:rPr lang="zh-CN" altLang="en-US" sz="1400" dirty="0">
                <a:latin typeface="华文楷体" panose="02010600040101010101" pitchFamily="2" charset="-122"/>
                <a:ea typeface="华文楷体" panose="02010600040101010101" pitchFamily="2" charset="-122"/>
              </a:rPr>
              <a:t>电源电路</a:t>
            </a:r>
            <a:endParaRPr lang="en-US" altLang="zh-CN" sz="1400" dirty="0">
              <a:latin typeface="华文楷体" panose="02010600040101010101" pitchFamily="2" charset="-122"/>
              <a:ea typeface="华文楷体" panose="02010600040101010101" pitchFamily="2" charset="-122"/>
            </a:endParaRPr>
          </a:p>
        </p:txBody>
      </p:sp>
      <p:sp>
        <p:nvSpPr>
          <p:cNvPr id="280" name="矩形 279"/>
          <p:cNvSpPr/>
          <p:nvPr/>
        </p:nvSpPr>
        <p:spPr>
          <a:xfrm>
            <a:off x="5661524" y="1380604"/>
            <a:ext cx="1142723" cy="307777"/>
          </a:xfrm>
          <a:prstGeom prst="rect">
            <a:avLst/>
          </a:prstGeom>
        </p:spPr>
        <p:txBody>
          <a:bodyPr wrap="square">
            <a:spAutoFit/>
          </a:bodyPr>
          <a:lstStyle/>
          <a:p>
            <a:pPr marL="0" lvl="1"/>
            <a:r>
              <a:rPr lang="zh-CN" altLang="en-US" sz="1400" dirty="0">
                <a:latin typeface="华文楷体" panose="02010600040101010101" pitchFamily="2" charset="-122"/>
                <a:ea typeface="华文楷体" panose="02010600040101010101" pitchFamily="2" charset="-122"/>
              </a:rPr>
              <a:t>必要的软件</a:t>
            </a:r>
            <a:endParaRPr lang="en-US" altLang="zh-CN" sz="1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5380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gtEl>
                                        <p:attrNameLst>
                                          <p:attrName>style.visibility</p:attrName>
                                        </p:attrNameLst>
                                      </p:cBhvr>
                                      <p:to>
                                        <p:strVal val="visible"/>
                                      </p:to>
                                    </p:set>
                                  </p:childTnLst>
                                </p:cTn>
                              </p:par>
                              <p:par>
                                <p:cTn id="15" presetID="10" presetClass="exit" presetSubtype="0" fill="hold" grpId="1" nodeType="withEffect">
                                  <p:stCondLst>
                                    <p:cond delay="0"/>
                                  </p:stCondLst>
                                  <p:childTnLst>
                                    <p:animEffect transition="out" filter="fade">
                                      <p:cBhvr>
                                        <p:cTn id="16" dur="500"/>
                                        <p:tgtEl>
                                          <p:spTgt spid="277"/>
                                        </p:tgtEl>
                                      </p:cBhvr>
                                    </p:animEffect>
                                    <p:set>
                                      <p:cBhvr>
                                        <p:cTn id="17" dur="1" fill="hold">
                                          <p:stCondLst>
                                            <p:cond delay="499"/>
                                          </p:stCondLst>
                                        </p:cTn>
                                        <p:tgtEl>
                                          <p:spTgt spid="27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800"/>
                                        <p:tgtEl>
                                          <p:spTgt spid="278"/>
                                        </p:tgtEl>
                                      </p:cBhvr>
                                    </p:animEffect>
                                    <p:set>
                                      <p:cBhvr>
                                        <p:cTn id="20" dur="1" fill="hold">
                                          <p:stCondLst>
                                            <p:cond delay="799"/>
                                          </p:stCondLst>
                                        </p:cTn>
                                        <p:tgtEl>
                                          <p:spTgt spid="27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
                                        </p:tgtEl>
                                        <p:attrNameLst>
                                          <p:attrName>style.visibility</p:attrName>
                                        </p:attrNameLst>
                                      </p:cBhvr>
                                      <p:to>
                                        <p:strVal val="visible"/>
                                      </p:to>
                                    </p:set>
                                  </p:childTnLst>
                                </p:cTn>
                              </p:par>
                              <p:par>
                                <p:cTn id="27" presetID="10" presetClass="exit" presetSubtype="0" fill="hold" grpId="1" nodeType="withEffect">
                                  <p:stCondLst>
                                    <p:cond delay="0"/>
                                  </p:stCondLst>
                                  <p:childTnLst>
                                    <p:animEffect transition="out" filter="fade">
                                      <p:cBhvr>
                                        <p:cTn id="28" dur="500"/>
                                        <p:tgtEl>
                                          <p:spTgt spid="274"/>
                                        </p:tgtEl>
                                      </p:cBhvr>
                                    </p:animEffect>
                                    <p:set>
                                      <p:cBhvr>
                                        <p:cTn id="29" dur="1" fill="hold">
                                          <p:stCondLst>
                                            <p:cond delay="499"/>
                                          </p:stCondLst>
                                        </p:cTn>
                                        <p:tgtEl>
                                          <p:spTgt spid="274"/>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279"/>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276"/>
                                        </p:tgtEl>
                                      </p:cBhvr>
                                    </p:animEffect>
                                    <p:set>
                                      <p:cBhvr>
                                        <p:cTn id="34" dur="1" fill="hold">
                                          <p:stCondLst>
                                            <p:cond delay="499"/>
                                          </p:stCondLst>
                                        </p:cTn>
                                        <p:tgtEl>
                                          <p:spTgt spid="27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p:bldP spid="274" grpId="0" animBg="1"/>
      <p:bldP spid="274" grpId="1" animBg="1"/>
      <p:bldP spid="275" grpId="0"/>
      <p:bldP spid="276" grpId="0" animBg="1"/>
      <p:bldP spid="276" grpId="1" animBg="1"/>
      <p:bldP spid="277" grpId="0" animBg="1"/>
      <p:bldP spid="277" grpId="1" animBg="1"/>
      <p:bldP spid="278" grpId="0" animBg="1"/>
      <p:bldP spid="278" grpId="1" animBg="1"/>
      <p:bldP spid="279" grpId="0"/>
      <p:bldP spid="28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2.6  MCS-51</a:t>
            </a:r>
            <a:r>
              <a:rPr lang="zh-CN" altLang="zh-CN" b="1" dirty="0"/>
              <a:t>单片机的工作方式</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03598"/>
            <a:ext cx="494347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924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2.3  MCS-51</a:t>
            </a:r>
            <a:r>
              <a:rPr lang="zh-CN" altLang="zh-CN" b="1" dirty="0"/>
              <a:t>单片机的</a:t>
            </a:r>
            <a:r>
              <a:rPr lang="en-US" altLang="zh-CN" b="1" dirty="0"/>
              <a:t>CPU</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TextBox 2"/>
          <p:cNvSpPr txBox="1"/>
          <p:nvPr/>
        </p:nvSpPr>
        <p:spPr>
          <a:xfrm>
            <a:off x="3350293" y="1197917"/>
            <a:ext cx="88408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dirty="0"/>
              <a:t>CPU</a:t>
            </a:r>
            <a:endParaRPr lang="zh-CN" altLang="en-US" dirty="0"/>
          </a:p>
        </p:txBody>
      </p:sp>
      <p:sp>
        <p:nvSpPr>
          <p:cNvPr id="22" name="TextBox 21"/>
          <p:cNvSpPr txBox="1"/>
          <p:nvPr/>
        </p:nvSpPr>
        <p:spPr>
          <a:xfrm>
            <a:off x="1575074" y="1207785"/>
            <a:ext cx="936104"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运算器</a:t>
            </a:r>
          </a:p>
        </p:txBody>
      </p:sp>
      <p:sp>
        <p:nvSpPr>
          <p:cNvPr id="23" name="TextBox 22"/>
          <p:cNvSpPr txBox="1"/>
          <p:nvPr/>
        </p:nvSpPr>
        <p:spPr>
          <a:xfrm>
            <a:off x="5358144" y="1202851"/>
            <a:ext cx="936104"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控制器</a:t>
            </a:r>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7" name="画布 34596"/>
          <p:cNvGrpSpPr>
            <a:grpSpLocks/>
          </p:cNvGrpSpPr>
          <p:nvPr/>
        </p:nvGrpSpPr>
        <p:grpSpPr bwMode="auto">
          <a:xfrm>
            <a:off x="3889573" y="1491630"/>
            <a:ext cx="4714875" cy="3171825"/>
            <a:chOff x="0" y="0"/>
            <a:chExt cx="47148" cy="31718"/>
          </a:xfrm>
        </p:grpSpPr>
        <p:sp>
          <p:nvSpPr>
            <p:cNvPr id="78" name="AutoShape 131"/>
            <p:cNvSpPr>
              <a:spLocks noChangeAspect="1" noChangeArrowheads="1"/>
            </p:cNvSpPr>
            <p:nvPr/>
          </p:nvSpPr>
          <p:spPr bwMode="auto">
            <a:xfrm>
              <a:off x="0" y="0"/>
              <a:ext cx="47148" cy="317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nvGrpSpPr>
            <p:cNvPr id="79" name="Group 1717"/>
            <p:cNvGrpSpPr>
              <a:grpSpLocks/>
            </p:cNvGrpSpPr>
            <p:nvPr/>
          </p:nvGrpSpPr>
          <p:grpSpPr bwMode="auto">
            <a:xfrm>
              <a:off x="0" y="990"/>
              <a:ext cx="47123" cy="29718"/>
              <a:chOff x="2162" y="10334"/>
              <a:chExt cx="7421" cy="4680"/>
            </a:xfrm>
          </p:grpSpPr>
          <p:grpSp>
            <p:nvGrpSpPr>
              <p:cNvPr id="80" name="Group 1718"/>
              <p:cNvGrpSpPr>
                <a:grpSpLocks/>
              </p:cNvGrpSpPr>
              <p:nvPr/>
            </p:nvGrpSpPr>
            <p:grpSpPr bwMode="auto">
              <a:xfrm>
                <a:off x="2162" y="10334"/>
                <a:ext cx="5792" cy="4680"/>
                <a:chOff x="2162" y="10334"/>
                <a:chExt cx="5792" cy="4680"/>
              </a:xfrm>
            </p:grpSpPr>
            <p:sp>
              <p:nvSpPr>
                <p:cNvPr id="87" name="AutoShape 1719"/>
                <p:cNvSpPr>
                  <a:spLocks noChangeArrowheads="1"/>
                </p:cNvSpPr>
                <p:nvPr/>
              </p:nvSpPr>
              <p:spPr bwMode="auto">
                <a:xfrm>
                  <a:off x="2162" y="10334"/>
                  <a:ext cx="5792" cy="4680"/>
                </a:xfrm>
                <a:prstGeom prst="roundRect">
                  <a:avLst>
                    <a:gd name="adj" fmla="val 16667"/>
                  </a:avLst>
                </a:prstGeom>
                <a:solidFill>
                  <a:srgbClr val="FFFFFF"/>
                </a:solidFill>
                <a:ln w="12700">
                  <a:solidFill>
                    <a:srgbClr val="8064A2"/>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sz="2400"/>
                </a:p>
              </p:txBody>
            </p:sp>
            <p:grpSp>
              <p:nvGrpSpPr>
                <p:cNvPr id="88" name="Group 1720"/>
                <p:cNvGrpSpPr>
                  <a:grpSpLocks/>
                </p:cNvGrpSpPr>
                <p:nvPr/>
              </p:nvGrpSpPr>
              <p:grpSpPr bwMode="auto">
                <a:xfrm>
                  <a:off x="2443" y="10720"/>
                  <a:ext cx="5420" cy="4212"/>
                  <a:chOff x="2443" y="10720"/>
                  <a:chExt cx="5420" cy="4212"/>
                </a:xfrm>
              </p:grpSpPr>
              <p:grpSp>
                <p:nvGrpSpPr>
                  <p:cNvPr id="89" name="Group 1721"/>
                  <p:cNvGrpSpPr>
                    <a:grpSpLocks/>
                  </p:cNvGrpSpPr>
                  <p:nvPr/>
                </p:nvGrpSpPr>
                <p:grpSpPr bwMode="auto">
                  <a:xfrm>
                    <a:off x="5420" y="10720"/>
                    <a:ext cx="2443" cy="4212"/>
                    <a:chOff x="5420" y="10720"/>
                    <a:chExt cx="2443" cy="4212"/>
                  </a:xfrm>
                </p:grpSpPr>
                <p:sp>
                  <p:nvSpPr>
                    <p:cNvPr id="123" name="Rectangle 1722"/>
                    <p:cNvSpPr>
                      <a:spLocks noChangeArrowheads="1"/>
                    </p:cNvSpPr>
                    <p:nvPr/>
                  </p:nvSpPr>
                  <p:spPr bwMode="auto">
                    <a:xfrm>
                      <a:off x="5963" y="11894"/>
                      <a:ext cx="157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地址形成电路</a:t>
                      </a:r>
                      <a:endParaRPr kumimoji="0" lang="zh-CN"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4" name="Rectangle 1723"/>
                    <p:cNvSpPr>
                      <a:spLocks noChangeArrowheads="1"/>
                    </p:cNvSpPr>
                    <p:nvPr/>
                  </p:nvSpPr>
                  <p:spPr bwMode="auto">
                    <a:xfrm>
                      <a:off x="6144" y="10720"/>
                      <a:ext cx="1086"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自动加</a:t>
                      </a: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1</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6" name="Rectangle 1725"/>
                    <p:cNvSpPr>
                      <a:spLocks noChangeArrowheads="1"/>
                    </p:cNvSpPr>
                    <p:nvPr/>
                  </p:nvSpPr>
                  <p:spPr bwMode="auto">
                    <a:xfrm>
                      <a:off x="5963" y="11114"/>
                      <a:ext cx="157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程序计数器</a:t>
                      </a: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PC</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6" name="AutoShape 1727"/>
                    <p:cNvSpPr>
                      <a:spLocks noChangeArrowheads="1"/>
                    </p:cNvSpPr>
                    <p:nvPr/>
                  </p:nvSpPr>
                  <p:spPr bwMode="auto">
                    <a:xfrm>
                      <a:off x="6687" y="12362"/>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27" name="AutoShape 1728"/>
                    <p:cNvSpPr>
                      <a:spLocks noChangeArrowheads="1"/>
                    </p:cNvSpPr>
                    <p:nvPr/>
                  </p:nvSpPr>
                  <p:spPr bwMode="auto">
                    <a:xfrm>
                      <a:off x="6687" y="11582"/>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28" name="Rectangle 1729"/>
                    <p:cNvSpPr>
                      <a:spLocks noChangeArrowheads="1"/>
                    </p:cNvSpPr>
                    <p:nvPr/>
                  </p:nvSpPr>
                  <p:spPr bwMode="auto">
                    <a:xfrm>
                      <a:off x="5963" y="14234"/>
                      <a:ext cx="1448" cy="6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数据指针</a:t>
                      </a: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DPTR</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29" name="Group 1730"/>
                    <p:cNvGrpSpPr>
                      <a:grpSpLocks/>
                    </p:cNvGrpSpPr>
                    <p:nvPr/>
                  </p:nvGrpSpPr>
                  <p:grpSpPr bwMode="auto">
                    <a:xfrm>
                      <a:off x="5782" y="12674"/>
                      <a:ext cx="2081" cy="936"/>
                      <a:chOff x="3791" y="12674"/>
                      <a:chExt cx="2081" cy="936"/>
                    </a:xfrm>
                  </p:grpSpPr>
                  <p:grpSp>
                    <p:nvGrpSpPr>
                      <p:cNvPr id="132" name="Group 1731"/>
                      <p:cNvGrpSpPr>
                        <a:grpSpLocks/>
                      </p:cNvGrpSpPr>
                      <p:nvPr/>
                    </p:nvGrpSpPr>
                    <p:grpSpPr bwMode="auto">
                      <a:xfrm>
                        <a:off x="3791" y="12674"/>
                        <a:ext cx="2081" cy="468"/>
                        <a:chOff x="3791" y="12674"/>
                        <a:chExt cx="2081" cy="468"/>
                      </a:xfrm>
                    </p:grpSpPr>
                    <p:sp>
                      <p:nvSpPr>
                        <p:cNvPr id="134" name="Rectangle 1732"/>
                        <p:cNvSpPr>
                          <a:spLocks noChangeArrowheads="1"/>
                        </p:cNvSpPr>
                        <p:nvPr/>
                      </p:nvSpPr>
                      <p:spPr bwMode="auto">
                        <a:xfrm>
                          <a:off x="3791" y="12674"/>
                          <a:ext cx="1086"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操作码</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5" name="Rectangle 1733"/>
                        <p:cNvSpPr>
                          <a:spLocks noChangeArrowheads="1"/>
                        </p:cNvSpPr>
                        <p:nvPr/>
                      </p:nvSpPr>
                      <p:spPr bwMode="auto">
                        <a:xfrm>
                          <a:off x="4831" y="12674"/>
                          <a:ext cx="1041"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操作数</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33" name="Rectangle 1734"/>
                      <p:cNvSpPr>
                        <a:spLocks noChangeArrowheads="1"/>
                      </p:cNvSpPr>
                      <p:nvPr/>
                    </p:nvSpPr>
                    <p:spPr bwMode="auto">
                      <a:xfrm>
                        <a:off x="3791" y="13142"/>
                        <a:ext cx="2081"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指令寄存器</a:t>
                        </a: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IR</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130" name="AutoShape 1735"/>
                    <p:cNvSpPr>
                      <a:spLocks noChangeArrowheads="1"/>
                    </p:cNvSpPr>
                    <p:nvPr/>
                  </p:nvSpPr>
                  <p:spPr bwMode="auto">
                    <a:xfrm>
                      <a:off x="5420" y="12986"/>
                      <a:ext cx="362" cy="156"/>
                    </a:xfrm>
                    <a:prstGeom prst="leftArrow">
                      <a:avLst>
                        <a:gd name="adj1" fmla="val 50000"/>
                        <a:gd name="adj2" fmla="val 5801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31" name="AutoShape 1736"/>
                    <p:cNvSpPr>
                      <a:spLocks noChangeArrowheads="1"/>
                    </p:cNvSpPr>
                    <p:nvPr/>
                  </p:nvSpPr>
                  <p:spPr bwMode="auto">
                    <a:xfrm>
                      <a:off x="6687" y="13610"/>
                      <a:ext cx="181" cy="624"/>
                    </a:xfrm>
                    <a:prstGeom prst="upDownArrow">
                      <a:avLst>
                        <a:gd name="adj1" fmla="val 50000"/>
                        <a:gd name="adj2" fmla="val 6895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grpSp>
              <p:grpSp>
                <p:nvGrpSpPr>
                  <p:cNvPr id="91" name="Group 1738"/>
                  <p:cNvGrpSpPr>
                    <a:grpSpLocks/>
                  </p:cNvGrpSpPr>
                  <p:nvPr/>
                </p:nvGrpSpPr>
                <p:grpSpPr bwMode="auto">
                  <a:xfrm>
                    <a:off x="2443" y="10877"/>
                    <a:ext cx="3339" cy="3825"/>
                    <a:chOff x="2443" y="10877"/>
                    <a:chExt cx="3339" cy="3825"/>
                  </a:xfrm>
                </p:grpSpPr>
                <p:grpSp>
                  <p:nvGrpSpPr>
                    <p:cNvPr id="92" name="Group 1739"/>
                    <p:cNvGrpSpPr>
                      <a:grpSpLocks/>
                    </p:cNvGrpSpPr>
                    <p:nvPr/>
                  </p:nvGrpSpPr>
                  <p:grpSpPr bwMode="auto">
                    <a:xfrm>
                      <a:off x="2443" y="10877"/>
                      <a:ext cx="2977" cy="2265"/>
                      <a:chOff x="1538" y="10877"/>
                      <a:chExt cx="2977" cy="2265"/>
                    </a:xfrm>
                  </p:grpSpPr>
                  <p:grpSp>
                    <p:nvGrpSpPr>
                      <p:cNvPr id="102" name="Group 1740"/>
                      <p:cNvGrpSpPr>
                        <a:grpSpLocks/>
                      </p:cNvGrpSpPr>
                      <p:nvPr/>
                    </p:nvGrpSpPr>
                    <p:grpSpPr bwMode="auto">
                      <a:xfrm>
                        <a:off x="1800" y="12362"/>
                        <a:ext cx="2172" cy="780"/>
                        <a:chOff x="1800" y="12362"/>
                        <a:chExt cx="2172" cy="780"/>
                      </a:xfrm>
                    </p:grpSpPr>
                    <p:sp>
                      <p:nvSpPr>
                        <p:cNvPr id="120" name="AutoShape 1741"/>
                        <p:cNvSpPr>
                          <a:spLocks noChangeArrowheads="1"/>
                        </p:cNvSpPr>
                        <p:nvPr/>
                      </p:nvSpPr>
                      <p:spPr bwMode="auto">
                        <a:xfrm>
                          <a:off x="3791" y="12362"/>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21" name="Rectangle 1742"/>
                        <p:cNvSpPr>
                          <a:spLocks noChangeArrowheads="1"/>
                        </p:cNvSpPr>
                        <p:nvPr/>
                      </p:nvSpPr>
                      <p:spPr bwMode="auto">
                        <a:xfrm>
                          <a:off x="1800" y="12674"/>
                          <a:ext cx="1267"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时序电路</a:t>
                          </a:r>
                          <a:endParaRPr kumimoji="0" lang="zh-CN"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2" name="AutoShape 1743"/>
                        <p:cNvSpPr>
                          <a:spLocks noChangeArrowheads="1"/>
                        </p:cNvSpPr>
                        <p:nvPr/>
                      </p:nvSpPr>
                      <p:spPr bwMode="auto">
                        <a:xfrm>
                          <a:off x="2343" y="12362"/>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grpSp>
                  <p:grpSp>
                    <p:nvGrpSpPr>
                      <p:cNvPr id="103" name="Group 1744"/>
                      <p:cNvGrpSpPr>
                        <a:grpSpLocks/>
                      </p:cNvGrpSpPr>
                      <p:nvPr/>
                    </p:nvGrpSpPr>
                    <p:grpSpPr bwMode="auto">
                      <a:xfrm>
                        <a:off x="1538" y="10877"/>
                        <a:ext cx="2977" cy="1485"/>
                        <a:chOff x="1538" y="10877"/>
                        <a:chExt cx="2977" cy="1485"/>
                      </a:xfrm>
                    </p:grpSpPr>
                    <p:sp>
                      <p:nvSpPr>
                        <p:cNvPr id="104" name="Rectangle 1745"/>
                        <p:cNvSpPr>
                          <a:spLocks noChangeArrowheads="1"/>
                        </p:cNvSpPr>
                        <p:nvPr/>
                      </p:nvSpPr>
                      <p:spPr bwMode="auto">
                        <a:xfrm>
                          <a:off x="1538" y="10877"/>
                          <a:ext cx="2977"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至内部各部件的微操作信号</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05" name="Group 1746"/>
                        <p:cNvGrpSpPr>
                          <a:grpSpLocks/>
                        </p:cNvGrpSpPr>
                        <p:nvPr/>
                      </p:nvGrpSpPr>
                      <p:grpSpPr bwMode="auto">
                        <a:xfrm>
                          <a:off x="1800" y="11426"/>
                          <a:ext cx="2534" cy="936"/>
                          <a:chOff x="1800" y="11426"/>
                          <a:chExt cx="2534" cy="936"/>
                        </a:xfrm>
                      </p:grpSpPr>
                      <p:sp>
                        <p:nvSpPr>
                          <p:cNvPr id="106" name="Rectangle 1747"/>
                          <p:cNvSpPr>
                            <a:spLocks noChangeArrowheads="1"/>
                          </p:cNvSpPr>
                          <p:nvPr/>
                        </p:nvSpPr>
                        <p:spPr bwMode="auto">
                          <a:xfrm>
                            <a:off x="1800" y="11894"/>
                            <a:ext cx="2534"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微操作控制部件</a:t>
                            </a:r>
                            <a:endParaRPr kumimoji="0" lang="zh-CN"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7" name="AutoShape 1748"/>
                          <p:cNvSpPr>
                            <a:spLocks noChangeShapeType="1"/>
                          </p:cNvSpPr>
                          <p:nvPr/>
                        </p:nvSpPr>
                        <p:spPr bwMode="auto">
                          <a:xfrm flipV="1">
                            <a:off x="1981"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8" name="AutoShape 1749"/>
                          <p:cNvSpPr>
                            <a:spLocks noChangeShapeType="1"/>
                          </p:cNvSpPr>
                          <p:nvPr/>
                        </p:nvSpPr>
                        <p:spPr bwMode="auto">
                          <a:xfrm flipV="1">
                            <a:off x="2162"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9" name="AutoShape 1750"/>
                          <p:cNvSpPr>
                            <a:spLocks noChangeShapeType="1"/>
                          </p:cNvSpPr>
                          <p:nvPr/>
                        </p:nvSpPr>
                        <p:spPr bwMode="auto">
                          <a:xfrm flipV="1">
                            <a:off x="2342"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0" name="AutoShape 1751"/>
                          <p:cNvSpPr>
                            <a:spLocks noChangeShapeType="1"/>
                          </p:cNvSpPr>
                          <p:nvPr/>
                        </p:nvSpPr>
                        <p:spPr bwMode="auto">
                          <a:xfrm flipV="1">
                            <a:off x="2523"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1" name="AutoShape 1752"/>
                          <p:cNvSpPr>
                            <a:spLocks noChangeShapeType="1"/>
                          </p:cNvSpPr>
                          <p:nvPr/>
                        </p:nvSpPr>
                        <p:spPr bwMode="auto">
                          <a:xfrm flipV="1">
                            <a:off x="2705"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2" name="AutoShape 1753"/>
                          <p:cNvSpPr>
                            <a:spLocks noChangeShapeType="1"/>
                          </p:cNvSpPr>
                          <p:nvPr/>
                        </p:nvSpPr>
                        <p:spPr bwMode="auto">
                          <a:xfrm flipV="1">
                            <a:off x="2886"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3" name="AutoShape 1754"/>
                          <p:cNvSpPr>
                            <a:spLocks noChangeShapeType="1"/>
                          </p:cNvSpPr>
                          <p:nvPr/>
                        </p:nvSpPr>
                        <p:spPr bwMode="auto">
                          <a:xfrm flipV="1">
                            <a:off x="3066"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4" name="AutoShape 1755"/>
                          <p:cNvSpPr>
                            <a:spLocks noChangeShapeType="1"/>
                          </p:cNvSpPr>
                          <p:nvPr/>
                        </p:nvSpPr>
                        <p:spPr bwMode="auto">
                          <a:xfrm flipV="1">
                            <a:off x="3247"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5" name="AutoShape 1756"/>
                          <p:cNvSpPr>
                            <a:spLocks noChangeShapeType="1"/>
                          </p:cNvSpPr>
                          <p:nvPr/>
                        </p:nvSpPr>
                        <p:spPr bwMode="auto">
                          <a:xfrm flipV="1">
                            <a:off x="3429"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6" name="AutoShape 1757"/>
                          <p:cNvSpPr>
                            <a:spLocks noChangeShapeType="1"/>
                          </p:cNvSpPr>
                          <p:nvPr/>
                        </p:nvSpPr>
                        <p:spPr bwMode="auto">
                          <a:xfrm flipV="1">
                            <a:off x="3610"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7" name="AutoShape 1758"/>
                          <p:cNvSpPr>
                            <a:spLocks noChangeShapeType="1"/>
                          </p:cNvSpPr>
                          <p:nvPr/>
                        </p:nvSpPr>
                        <p:spPr bwMode="auto">
                          <a:xfrm flipV="1">
                            <a:off x="3790"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8" name="AutoShape 1759"/>
                          <p:cNvSpPr>
                            <a:spLocks noChangeShapeType="1"/>
                          </p:cNvSpPr>
                          <p:nvPr/>
                        </p:nvSpPr>
                        <p:spPr bwMode="auto">
                          <a:xfrm flipV="1">
                            <a:off x="3971"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19" name="AutoShape 1760"/>
                          <p:cNvSpPr>
                            <a:spLocks noChangeShapeType="1"/>
                          </p:cNvSpPr>
                          <p:nvPr/>
                        </p:nvSpPr>
                        <p:spPr bwMode="auto">
                          <a:xfrm flipV="1">
                            <a:off x="4153" y="11426"/>
                            <a:ext cx="1" cy="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grpSp>
                </p:grpSp>
                <p:sp>
                  <p:nvSpPr>
                    <p:cNvPr id="93" name="Rectangle 1761"/>
                    <p:cNvSpPr>
                      <a:spLocks noChangeArrowheads="1"/>
                    </p:cNvSpPr>
                    <p:nvPr/>
                  </p:nvSpPr>
                  <p:spPr bwMode="auto">
                    <a:xfrm>
                      <a:off x="4153" y="12674"/>
                      <a:ext cx="1267"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指令译码器</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ID</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94" name="Group 1762"/>
                    <p:cNvGrpSpPr>
                      <a:grpSpLocks/>
                    </p:cNvGrpSpPr>
                    <p:nvPr/>
                  </p:nvGrpSpPr>
                  <p:grpSpPr bwMode="auto">
                    <a:xfrm>
                      <a:off x="2705" y="13142"/>
                      <a:ext cx="3077" cy="1560"/>
                      <a:chOff x="2705" y="13142"/>
                      <a:chExt cx="3077" cy="1560"/>
                    </a:xfrm>
                  </p:grpSpPr>
                  <p:sp>
                    <p:nvSpPr>
                      <p:cNvPr id="95" name="AutoShape 1763"/>
                      <p:cNvSpPr>
                        <a:spLocks noChangeArrowheads="1"/>
                      </p:cNvSpPr>
                      <p:nvPr/>
                    </p:nvSpPr>
                    <p:spPr bwMode="auto">
                      <a:xfrm>
                        <a:off x="3248" y="13142"/>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96" name="Rectangle 1764"/>
                      <p:cNvSpPr>
                        <a:spLocks noChangeArrowheads="1"/>
                      </p:cNvSpPr>
                      <p:nvPr/>
                    </p:nvSpPr>
                    <p:spPr bwMode="auto">
                      <a:xfrm>
                        <a:off x="2705" y="13454"/>
                        <a:ext cx="1267"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启停控制</a:t>
                        </a:r>
                        <a:endParaRPr kumimoji="0" lang="zh-CN"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7" name="AutoShape 1765"/>
                      <p:cNvSpPr>
                        <a:spLocks noChangeArrowheads="1"/>
                      </p:cNvSpPr>
                      <p:nvPr/>
                    </p:nvSpPr>
                    <p:spPr bwMode="auto">
                      <a:xfrm>
                        <a:off x="3248" y="13922"/>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grpSp>
                    <p:nvGrpSpPr>
                      <p:cNvPr id="98" name="Group 1766"/>
                      <p:cNvGrpSpPr>
                        <a:grpSpLocks/>
                      </p:cNvGrpSpPr>
                      <p:nvPr/>
                    </p:nvGrpSpPr>
                    <p:grpSpPr bwMode="auto">
                      <a:xfrm>
                        <a:off x="3972" y="13688"/>
                        <a:ext cx="1810" cy="702"/>
                        <a:chOff x="3067" y="13688"/>
                        <a:chExt cx="1810" cy="702"/>
                      </a:xfrm>
                    </p:grpSpPr>
                    <p:sp>
                      <p:nvSpPr>
                        <p:cNvPr id="100" name="AutoShape 1767"/>
                        <p:cNvSpPr>
                          <a:spLocks noChangeShapeType="1"/>
                        </p:cNvSpPr>
                        <p:nvPr/>
                      </p:nvSpPr>
                      <p:spPr bwMode="auto">
                        <a:xfrm rot="10800000">
                          <a:off x="3067" y="13688"/>
                          <a:ext cx="543" cy="234"/>
                        </a:xfrm>
                        <a:prstGeom prst="bentConnector3">
                          <a:avLst>
                            <a:gd name="adj1" fmla="val -129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01" name="Rectangle 1768"/>
                        <p:cNvSpPr>
                          <a:spLocks noChangeArrowheads="1"/>
                        </p:cNvSpPr>
                        <p:nvPr/>
                      </p:nvSpPr>
                      <p:spPr bwMode="auto">
                        <a:xfrm>
                          <a:off x="3067" y="13922"/>
                          <a:ext cx="181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低功耗控制信号</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sp>
                    <p:nvSpPr>
                      <p:cNvPr id="99" name="Rectangle 1769"/>
                      <p:cNvSpPr>
                        <a:spLocks noChangeArrowheads="1"/>
                      </p:cNvSpPr>
                      <p:nvPr/>
                    </p:nvSpPr>
                    <p:spPr bwMode="auto">
                      <a:xfrm>
                        <a:off x="2705" y="14234"/>
                        <a:ext cx="1267"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振荡电路</a:t>
                        </a:r>
                        <a:endParaRPr kumimoji="0" lang="zh-CN"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grpSp>
          </p:grpSp>
          <p:grpSp>
            <p:nvGrpSpPr>
              <p:cNvPr id="81" name="Group 1770"/>
              <p:cNvGrpSpPr>
                <a:grpSpLocks/>
              </p:cNvGrpSpPr>
              <p:nvPr/>
            </p:nvGrpSpPr>
            <p:grpSpPr bwMode="auto">
              <a:xfrm>
                <a:off x="6868" y="10931"/>
                <a:ext cx="2715" cy="3615"/>
                <a:chOff x="6868" y="10931"/>
                <a:chExt cx="2715" cy="3615"/>
              </a:xfrm>
            </p:grpSpPr>
            <p:sp>
              <p:nvSpPr>
                <p:cNvPr id="82" name="Rectangle 1771"/>
                <p:cNvSpPr>
                  <a:spLocks noChangeArrowheads="1"/>
                </p:cNvSpPr>
                <p:nvPr/>
              </p:nvSpPr>
              <p:spPr bwMode="auto">
                <a:xfrm>
                  <a:off x="8048" y="14078"/>
                  <a:ext cx="1312"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数据总线</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3" name="Rectangle 1772"/>
                <p:cNvSpPr>
                  <a:spLocks noChangeArrowheads="1"/>
                </p:cNvSpPr>
                <p:nvPr/>
              </p:nvSpPr>
              <p:spPr bwMode="auto">
                <a:xfrm>
                  <a:off x="8049" y="10931"/>
                  <a:ext cx="1311"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地址总线</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4" name="Text Box 1773"/>
                <p:cNvSpPr txBox="1">
                  <a:spLocks noChangeArrowheads="1"/>
                </p:cNvSpPr>
                <p:nvPr/>
              </p:nvSpPr>
              <p:spPr bwMode="auto">
                <a:xfrm>
                  <a:off x="8859" y="11270"/>
                  <a:ext cx="724" cy="2808"/>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Calibri" pitchFamily="34" charset="0"/>
                      <a:ea typeface="宋体" pitchFamily="2" charset="-122"/>
                      <a:cs typeface="Times New Roman" pitchFamily="18" charset="0"/>
                    </a:rPr>
                    <a:t>程序存储器</a:t>
                  </a:r>
                  <a:endParaRPr kumimoji="0" lang="zh-CN"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5" name="AutoShape 1774"/>
                <p:cNvSpPr>
                  <a:spLocks noChangeArrowheads="1"/>
                </p:cNvSpPr>
                <p:nvPr/>
              </p:nvSpPr>
              <p:spPr bwMode="auto">
                <a:xfrm>
                  <a:off x="7533" y="11349"/>
                  <a:ext cx="1326" cy="228"/>
                </a:xfrm>
                <a:prstGeom prst="rightArrow">
                  <a:avLst>
                    <a:gd name="adj1" fmla="val 50000"/>
                    <a:gd name="adj2" fmla="val 14539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86" name="AutoShape 1775"/>
                <p:cNvSpPr>
                  <a:spLocks noChangeArrowheads="1"/>
                </p:cNvSpPr>
                <p:nvPr/>
              </p:nvSpPr>
              <p:spPr bwMode="auto">
                <a:xfrm>
                  <a:off x="6868" y="13766"/>
                  <a:ext cx="1991" cy="312"/>
                </a:xfrm>
                <a:prstGeom prst="leftRightArrow">
                  <a:avLst>
                    <a:gd name="adj1" fmla="val 30130"/>
                    <a:gd name="adj2" fmla="val 8216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grpSp>
        </p:grpSp>
      </p:grpSp>
      <p:sp>
        <p:nvSpPr>
          <p:cNvPr id="138" name="左箭头 137"/>
          <p:cNvSpPr/>
          <p:nvPr/>
        </p:nvSpPr>
        <p:spPr>
          <a:xfrm>
            <a:off x="2791263" y="1290250"/>
            <a:ext cx="344814" cy="184666"/>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39" name="左箭头 138"/>
          <p:cNvSpPr/>
          <p:nvPr/>
        </p:nvSpPr>
        <p:spPr>
          <a:xfrm rot="10800000">
            <a:off x="4637289" y="1287325"/>
            <a:ext cx="344814" cy="184666"/>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1" name="圆角矩形标注 140"/>
          <p:cNvSpPr/>
          <p:nvPr/>
        </p:nvSpPr>
        <p:spPr>
          <a:xfrm>
            <a:off x="6738064" y="699542"/>
            <a:ext cx="2082408" cy="829316"/>
          </a:xfrm>
          <a:prstGeom prst="wedgeRoundRectCallout">
            <a:avLst>
              <a:gd name="adj1" fmla="val -37515"/>
              <a:gd name="adj2" fmla="val 7078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1400" dirty="0">
                <a:latin typeface="华文楷体" panose="02010600040101010101" pitchFamily="2" charset="-122"/>
                <a:ea typeface="华文楷体" panose="02010600040101010101" pitchFamily="2" charset="-122"/>
              </a:rPr>
              <a:t>控制器负责指挥整个单片机系统的各个微操作部件的同步运行</a:t>
            </a:r>
            <a:endParaRPr lang="zh-CN" altLang="en-US" sz="1400" dirty="0">
              <a:latin typeface="华文楷体" panose="02010600040101010101" pitchFamily="2" charset="-122"/>
              <a:ea typeface="华文楷体" panose="02010600040101010101" pitchFamily="2" charset="-122"/>
            </a:endParaRPr>
          </a:p>
        </p:txBody>
      </p:sp>
      <p:sp>
        <p:nvSpPr>
          <p:cNvPr id="142" name="圆角矩形 141"/>
          <p:cNvSpPr/>
          <p:nvPr/>
        </p:nvSpPr>
        <p:spPr>
          <a:xfrm>
            <a:off x="1495193" y="4661732"/>
            <a:ext cx="6011311" cy="3582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400" dirty="0">
                <a:latin typeface="华文楷体" panose="02010600040101010101" pitchFamily="2" charset="-122"/>
                <a:ea typeface="华文楷体" panose="02010600040101010101" pitchFamily="2" charset="-122"/>
              </a:rPr>
              <a:t>CPU</a:t>
            </a:r>
            <a:r>
              <a:rPr lang="zh-CN" altLang="zh-CN" sz="1400" dirty="0">
                <a:latin typeface="华文楷体" panose="02010600040101010101" pitchFamily="2" charset="-122"/>
                <a:ea typeface="华文楷体" panose="02010600040101010101" pitchFamily="2" charset="-122"/>
              </a:rPr>
              <a:t>决定了单片机的主要性能指标，如字长、运算速度、数据处理能力等</a:t>
            </a:r>
            <a:endParaRPr lang="en-US" altLang="zh-CN" sz="1400" dirty="0">
              <a:latin typeface="华文楷体" panose="02010600040101010101" pitchFamily="2" charset="-122"/>
              <a:ea typeface="华文楷体" panose="02010600040101010101" pitchFamily="2" charset="-122"/>
            </a:endParaRPr>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5" name="AutoShape 202"/>
          <p:cNvSpPr>
            <a:spLocks noChangeAspect="1" noChangeArrowheads="1"/>
          </p:cNvSpPr>
          <p:nvPr/>
        </p:nvSpPr>
        <p:spPr bwMode="auto">
          <a:xfrm>
            <a:off x="765373" y="1347614"/>
            <a:ext cx="3124200"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47" name="Rectangle 1779"/>
          <p:cNvSpPr>
            <a:spLocks noChangeArrowheads="1"/>
          </p:cNvSpPr>
          <p:nvPr/>
        </p:nvSpPr>
        <p:spPr bwMode="auto">
          <a:xfrm>
            <a:off x="2745252" y="2834114"/>
            <a:ext cx="229876" cy="2965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Y</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49" name="Rectangle 1783"/>
          <p:cNvSpPr>
            <a:spLocks noChangeArrowheads="1"/>
          </p:cNvSpPr>
          <p:nvPr/>
        </p:nvSpPr>
        <p:spPr bwMode="auto">
          <a:xfrm>
            <a:off x="1693663" y="2833479"/>
            <a:ext cx="229876" cy="297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X</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153" name="Group 1786"/>
          <p:cNvGrpSpPr>
            <a:grpSpLocks/>
          </p:cNvGrpSpPr>
          <p:nvPr/>
        </p:nvGrpSpPr>
        <p:grpSpPr bwMode="auto">
          <a:xfrm>
            <a:off x="1118972" y="3824068"/>
            <a:ext cx="2413699" cy="792470"/>
            <a:chOff x="4392" y="10229"/>
            <a:chExt cx="3801" cy="1248"/>
          </a:xfrm>
        </p:grpSpPr>
        <p:sp>
          <p:nvSpPr>
            <p:cNvPr id="185" name="AutoShape 1787"/>
            <p:cNvSpPr>
              <a:spLocks noChangeArrowheads="1"/>
            </p:cNvSpPr>
            <p:nvPr/>
          </p:nvSpPr>
          <p:spPr bwMode="auto">
            <a:xfrm>
              <a:off x="4392" y="11165"/>
              <a:ext cx="3570" cy="312"/>
            </a:xfrm>
            <a:prstGeom prst="rightArrow">
              <a:avLst>
                <a:gd name="adj1" fmla="val 32694"/>
                <a:gd name="adj2" fmla="val 3782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grpSp>
          <p:nvGrpSpPr>
            <p:cNvPr id="186" name="Group 1788"/>
            <p:cNvGrpSpPr>
              <a:grpSpLocks/>
            </p:cNvGrpSpPr>
            <p:nvPr/>
          </p:nvGrpSpPr>
          <p:grpSpPr bwMode="auto">
            <a:xfrm>
              <a:off x="5066" y="10229"/>
              <a:ext cx="3127" cy="1092"/>
              <a:chOff x="4573" y="10229"/>
              <a:chExt cx="3127" cy="1092"/>
            </a:xfrm>
          </p:grpSpPr>
          <p:sp>
            <p:nvSpPr>
              <p:cNvPr id="187" name="AutoShape 1789"/>
              <p:cNvSpPr>
                <a:spLocks noChangeArrowheads="1"/>
              </p:cNvSpPr>
              <p:nvPr/>
            </p:nvSpPr>
            <p:spPr bwMode="auto">
              <a:xfrm>
                <a:off x="4754" y="10229"/>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88" name="Rectangle 1790"/>
              <p:cNvSpPr>
                <a:spLocks noChangeArrowheads="1"/>
              </p:cNvSpPr>
              <p:nvPr/>
            </p:nvSpPr>
            <p:spPr bwMode="auto">
              <a:xfrm>
                <a:off x="4573" y="10541"/>
                <a:ext cx="724"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ACC</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9" name="Rectangle 1791"/>
              <p:cNvSpPr>
                <a:spLocks noChangeArrowheads="1"/>
              </p:cNvSpPr>
              <p:nvPr/>
            </p:nvSpPr>
            <p:spPr bwMode="auto">
              <a:xfrm>
                <a:off x="6976" y="10541"/>
                <a:ext cx="724"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B</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90" name="AutoShape 1792"/>
              <p:cNvSpPr>
                <a:spLocks noChangeArrowheads="1"/>
              </p:cNvSpPr>
              <p:nvPr/>
            </p:nvSpPr>
            <p:spPr bwMode="auto">
              <a:xfrm>
                <a:off x="7157" y="10229"/>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91" name="AutoShape 1793"/>
              <p:cNvSpPr>
                <a:spLocks noChangeArrowheads="1"/>
              </p:cNvSpPr>
              <p:nvPr/>
            </p:nvSpPr>
            <p:spPr bwMode="auto">
              <a:xfrm rot="5400000">
                <a:off x="5437" y="10139"/>
                <a:ext cx="543" cy="72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1392 w 21600"/>
                  <a:gd name="T25" fmla="*/ 15902 h 21600"/>
                  <a:gd name="T26" fmla="*/ 18497 w 21600"/>
                  <a:gd name="T27" fmla="*/ 1849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7204" y="0"/>
                    </a:moveTo>
                    <a:lnTo>
                      <a:pt x="12808" y="4791"/>
                    </a:lnTo>
                    <a:lnTo>
                      <a:pt x="15911" y="4791"/>
                    </a:lnTo>
                    <a:lnTo>
                      <a:pt x="15911" y="15911"/>
                    </a:lnTo>
                    <a:lnTo>
                      <a:pt x="4791" y="15911"/>
                    </a:lnTo>
                    <a:lnTo>
                      <a:pt x="4791" y="12808"/>
                    </a:lnTo>
                    <a:lnTo>
                      <a:pt x="0" y="17204"/>
                    </a:lnTo>
                    <a:lnTo>
                      <a:pt x="4791" y="21600"/>
                    </a:lnTo>
                    <a:lnTo>
                      <a:pt x="4791" y="18497"/>
                    </a:lnTo>
                    <a:lnTo>
                      <a:pt x="18497" y="18497"/>
                    </a:lnTo>
                    <a:lnTo>
                      <a:pt x="18497" y="4791"/>
                    </a:lnTo>
                    <a:lnTo>
                      <a:pt x="21600" y="4791"/>
                    </a:lnTo>
                    <a:lnTo>
                      <a:pt x="17204" y="0"/>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92" name="AutoShape 1794"/>
              <p:cNvSpPr>
                <a:spLocks noChangeArrowheads="1"/>
              </p:cNvSpPr>
              <p:nvPr/>
            </p:nvSpPr>
            <p:spPr bwMode="auto">
              <a:xfrm>
                <a:off x="6252" y="10229"/>
                <a:ext cx="543" cy="5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1392 w 21600"/>
                  <a:gd name="T25" fmla="*/ 15912 h 21600"/>
                  <a:gd name="T26" fmla="*/ 18497 w 21600"/>
                  <a:gd name="T27" fmla="*/ 1849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7204" y="0"/>
                    </a:moveTo>
                    <a:lnTo>
                      <a:pt x="12808" y="4791"/>
                    </a:lnTo>
                    <a:lnTo>
                      <a:pt x="15911" y="4791"/>
                    </a:lnTo>
                    <a:lnTo>
                      <a:pt x="15911" y="15911"/>
                    </a:lnTo>
                    <a:lnTo>
                      <a:pt x="4791" y="15911"/>
                    </a:lnTo>
                    <a:lnTo>
                      <a:pt x="4791" y="12808"/>
                    </a:lnTo>
                    <a:lnTo>
                      <a:pt x="0" y="17204"/>
                    </a:lnTo>
                    <a:lnTo>
                      <a:pt x="4791" y="21600"/>
                    </a:lnTo>
                    <a:lnTo>
                      <a:pt x="4791" y="18497"/>
                    </a:lnTo>
                    <a:lnTo>
                      <a:pt x="18497" y="18497"/>
                    </a:lnTo>
                    <a:lnTo>
                      <a:pt x="18497" y="4791"/>
                    </a:lnTo>
                    <a:lnTo>
                      <a:pt x="21600" y="4791"/>
                    </a:lnTo>
                    <a:lnTo>
                      <a:pt x="17204" y="0"/>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93" name="AutoShape 1795"/>
              <p:cNvSpPr>
                <a:spLocks noChangeArrowheads="1"/>
              </p:cNvSpPr>
              <p:nvPr/>
            </p:nvSpPr>
            <p:spPr bwMode="auto">
              <a:xfrm rot="16200000">
                <a:off x="5694" y="10581"/>
                <a:ext cx="936" cy="543"/>
              </a:xfrm>
              <a:prstGeom prst="leftRightArrow">
                <a:avLst>
                  <a:gd name="adj1" fmla="val 33704"/>
                  <a:gd name="adj2" fmla="val 2182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94" name="AutoShape 1796"/>
              <p:cNvSpPr>
                <a:spLocks noChangeArrowheads="1"/>
              </p:cNvSpPr>
              <p:nvPr/>
            </p:nvSpPr>
            <p:spPr bwMode="auto">
              <a:xfrm>
                <a:off x="4804" y="11009"/>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95" name="AutoShape 1797"/>
              <p:cNvSpPr>
                <a:spLocks noChangeArrowheads="1"/>
              </p:cNvSpPr>
              <p:nvPr/>
            </p:nvSpPr>
            <p:spPr bwMode="auto">
              <a:xfrm>
                <a:off x="7157" y="11009"/>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grpSp>
      </p:grpSp>
      <p:grpSp>
        <p:nvGrpSpPr>
          <p:cNvPr id="155" name="Group 1799"/>
          <p:cNvGrpSpPr>
            <a:grpSpLocks/>
          </p:cNvGrpSpPr>
          <p:nvPr/>
        </p:nvGrpSpPr>
        <p:grpSpPr bwMode="auto">
          <a:xfrm>
            <a:off x="1578725" y="2833480"/>
            <a:ext cx="1953948" cy="990588"/>
            <a:chOff x="4573" y="8669"/>
            <a:chExt cx="3077" cy="1560"/>
          </a:xfrm>
        </p:grpSpPr>
        <p:sp>
          <p:nvSpPr>
            <p:cNvPr id="177" name="AutoShape 1800"/>
            <p:cNvSpPr>
              <a:spLocks noChangeArrowheads="1"/>
            </p:cNvSpPr>
            <p:nvPr/>
          </p:nvSpPr>
          <p:spPr bwMode="auto">
            <a:xfrm>
              <a:off x="5116" y="9449"/>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78" name="AutoShape 1801"/>
            <p:cNvSpPr>
              <a:spLocks noChangeArrowheads="1"/>
            </p:cNvSpPr>
            <p:nvPr/>
          </p:nvSpPr>
          <p:spPr bwMode="auto">
            <a:xfrm>
              <a:off x="6745" y="9449"/>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79" name="Rectangle 1802"/>
            <p:cNvSpPr>
              <a:spLocks noChangeArrowheads="1"/>
            </p:cNvSpPr>
            <p:nvPr/>
          </p:nvSpPr>
          <p:spPr bwMode="auto">
            <a:xfrm>
              <a:off x="4573" y="9761"/>
              <a:ext cx="1177"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多路开关</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0" name="Rectangle 1803"/>
            <p:cNvSpPr>
              <a:spLocks noChangeArrowheads="1"/>
            </p:cNvSpPr>
            <p:nvPr/>
          </p:nvSpPr>
          <p:spPr bwMode="auto">
            <a:xfrm>
              <a:off x="6383" y="9761"/>
              <a:ext cx="1267"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多路开关</a:t>
              </a:r>
              <a:endParaRPr kumimoji="0" lang="zh-CN"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1" name="AutoShape 1804"/>
            <p:cNvSpPr>
              <a:spLocks noChangeArrowheads="1"/>
            </p:cNvSpPr>
            <p:nvPr/>
          </p:nvSpPr>
          <p:spPr bwMode="auto">
            <a:xfrm>
              <a:off x="5116" y="8670"/>
              <a:ext cx="181" cy="311"/>
            </a:xfrm>
            <a:prstGeom prst="upArrow">
              <a:avLst>
                <a:gd name="adj1" fmla="val 50000"/>
                <a:gd name="adj2" fmla="val 4295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82" name="AutoShape 1805"/>
            <p:cNvSpPr>
              <a:spLocks noChangeArrowheads="1"/>
            </p:cNvSpPr>
            <p:nvPr/>
          </p:nvSpPr>
          <p:spPr bwMode="auto">
            <a:xfrm>
              <a:off x="6745" y="8669"/>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83" name="Rectangle 1806"/>
            <p:cNvSpPr>
              <a:spLocks noChangeArrowheads="1"/>
            </p:cNvSpPr>
            <p:nvPr/>
          </p:nvSpPr>
          <p:spPr bwMode="auto">
            <a:xfrm>
              <a:off x="4804" y="8981"/>
              <a:ext cx="948"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暂存器</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4" name="Rectangle 1807"/>
            <p:cNvSpPr>
              <a:spLocks noChangeArrowheads="1"/>
            </p:cNvSpPr>
            <p:nvPr/>
          </p:nvSpPr>
          <p:spPr bwMode="auto">
            <a:xfrm>
              <a:off x="6433" y="8981"/>
              <a:ext cx="1036"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暂存器</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grpSp>
        <p:nvGrpSpPr>
          <p:cNvPr id="166" name="Group 1810"/>
          <p:cNvGrpSpPr>
            <a:grpSpLocks/>
          </p:cNvGrpSpPr>
          <p:nvPr/>
        </p:nvGrpSpPr>
        <p:grpSpPr bwMode="auto">
          <a:xfrm>
            <a:off x="1808602" y="2140068"/>
            <a:ext cx="1379257" cy="694682"/>
            <a:chOff x="4935" y="7577"/>
            <a:chExt cx="2172" cy="1094"/>
          </a:xfrm>
        </p:grpSpPr>
        <p:sp>
          <p:nvSpPr>
            <p:cNvPr id="168" name="Rectangle 1811"/>
            <p:cNvSpPr>
              <a:spLocks noChangeArrowheads="1"/>
            </p:cNvSpPr>
            <p:nvPr/>
          </p:nvSpPr>
          <p:spPr bwMode="auto">
            <a:xfrm>
              <a:off x="5297" y="7577"/>
              <a:ext cx="543"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Z</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169" name="Group 1812"/>
            <p:cNvGrpSpPr>
              <a:grpSpLocks/>
            </p:cNvGrpSpPr>
            <p:nvPr/>
          </p:nvGrpSpPr>
          <p:grpSpPr bwMode="auto">
            <a:xfrm>
              <a:off x="4935" y="7889"/>
              <a:ext cx="2172" cy="782"/>
              <a:chOff x="4985" y="7889"/>
              <a:chExt cx="2172" cy="782"/>
            </a:xfrm>
          </p:grpSpPr>
          <p:sp>
            <p:nvSpPr>
              <p:cNvPr id="170" name="AutoShape 1813"/>
              <p:cNvSpPr>
                <a:spLocks noChangeShapeType="1"/>
              </p:cNvSpPr>
              <p:nvPr/>
            </p:nvSpPr>
            <p:spPr bwMode="auto">
              <a:xfrm>
                <a:off x="5718" y="7889"/>
                <a:ext cx="71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71" name="AutoShape 1814"/>
              <p:cNvSpPr>
                <a:spLocks noChangeShapeType="1"/>
              </p:cNvSpPr>
              <p:nvPr/>
            </p:nvSpPr>
            <p:spPr bwMode="auto">
              <a:xfrm>
                <a:off x="6433" y="7890"/>
                <a:ext cx="724" cy="7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72" name="AutoShape 1815"/>
              <p:cNvSpPr>
                <a:spLocks noChangeShapeType="1"/>
              </p:cNvSpPr>
              <p:nvPr/>
            </p:nvSpPr>
            <p:spPr bwMode="auto">
              <a:xfrm flipH="1">
                <a:off x="4985" y="7890"/>
                <a:ext cx="733" cy="7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73" name="AutoShape 1816"/>
              <p:cNvSpPr>
                <a:spLocks noChangeShapeType="1"/>
              </p:cNvSpPr>
              <p:nvPr/>
            </p:nvSpPr>
            <p:spPr bwMode="auto">
              <a:xfrm>
                <a:off x="4985" y="8669"/>
                <a:ext cx="9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74" name="AutoShape 1817"/>
              <p:cNvSpPr>
                <a:spLocks noChangeShapeType="1"/>
              </p:cNvSpPr>
              <p:nvPr/>
            </p:nvSpPr>
            <p:spPr bwMode="auto">
              <a:xfrm flipH="1">
                <a:off x="6252" y="8670"/>
                <a:ext cx="90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75" name="AutoShape 1818"/>
              <p:cNvSpPr>
                <a:spLocks noChangeShapeType="1"/>
              </p:cNvSpPr>
              <p:nvPr/>
            </p:nvSpPr>
            <p:spPr bwMode="auto">
              <a:xfrm flipV="1">
                <a:off x="5890" y="8513"/>
                <a:ext cx="181" cy="1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76" name="AutoShape 1819"/>
              <p:cNvSpPr>
                <a:spLocks noChangeShapeType="1"/>
              </p:cNvSpPr>
              <p:nvPr/>
            </p:nvSpPr>
            <p:spPr bwMode="auto">
              <a:xfrm>
                <a:off x="6071" y="8513"/>
                <a:ext cx="181" cy="1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grpSp>
      <p:sp>
        <p:nvSpPr>
          <p:cNvPr id="167" name="Rectangle 1820"/>
          <p:cNvSpPr>
            <a:spLocks noChangeArrowheads="1"/>
          </p:cNvSpPr>
          <p:nvPr/>
        </p:nvSpPr>
        <p:spPr bwMode="auto">
          <a:xfrm>
            <a:off x="2300105" y="2437245"/>
            <a:ext cx="459752" cy="297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ALU</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58" name="Group 1821"/>
          <p:cNvGrpSpPr>
            <a:grpSpLocks/>
          </p:cNvGrpSpPr>
          <p:nvPr/>
        </p:nvGrpSpPr>
        <p:grpSpPr bwMode="auto">
          <a:xfrm>
            <a:off x="1265662" y="1545715"/>
            <a:ext cx="2037135" cy="792471"/>
            <a:chOff x="4080" y="6641"/>
            <a:chExt cx="3208" cy="1248"/>
          </a:xfrm>
        </p:grpSpPr>
        <p:sp>
          <p:nvSpPr>
            <p:cNvPr id="159" name="Rectangle 1822"/>
            <p:cNvSpPr>
              <a:spLocks noChangeArrowheads="1"/>
            </p:cNvSpPr>
            <p:nvPr/>
          </p:nvSpPr>
          <p:spPr bwMode="auto">
            <a:xfrm>
              <a:off x="6564" y="7109"/>
              <a:ext cx="724"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0" i="0" u="none" strike="noStrike" cap="none" normalizeH="0" baseline="0">
                  <a:ln>
                    <a:noFill/>
                  </a:ln>
                  <a:solidFill>
                    <a:schemeClr val="tx1"/>
                  </a:solidFill>
                  <a:effectLst/>
                  <a:latin typeface="Calibri" pitchFamily="34" charset="0"/>
                  <a:ea typeface="宋体" pitchFamily="2" charset="-122"/>
                  <a:cs typeface="Times New Roman" pitchFamily="18" charset="0"/>
                </a:rPr>
                <a:t>PSW</a:t>
              </a:r>
              <a:endParaRPr kumimoji="0" lang="en-US" altLang="zh-CN" sz="24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0" name="Rectangle 1823"/>
            <p:cNvSpPr>
              <a:spLocks noChangeArrowheads="1"/>
            </p:cNvSpPr>
            <p:nvPr/>
          </p:nvSpPr>
          <p:spPr bwMode="auto">
            <a:xfrm>
              <a:off x="4845" y="7109"/>
              <a:ext cx="1177"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多路开关</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1" name="AutoShape 1824"/>
            <p:cNvSpPr>
              <a:spLocks noChangeArrowheads="1"/>
            </p:cNvSpPr>
            <p:nvPr/>
          </p:nvSpPr>
          <p:spPr bwMode="auto">
            <a:xfrm>
              <a:off x="5659" y="7577"/>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62" name="AutoShape 1825"/>
            <p:cNvSpPr>
              <a:spLocks noChangeArrowheads="1"/>
            </p:cNvSpPr>
            <p:nvPr/>
          </p:nvSpPr>
          <p:spPr bwMode="auto">
            <a:xfrm rot="10800000">
              <a:off x="4080" y="6641"/>
              <a:ext cx="3027" cy="312"/>
            </a:xfrm>
            <a:prstGeom prst="rightArrow">
              <a:avLst>
                <a:gd name="adj1" fmla="val 30778"/>
                <a:gd name="adj2" fmla="val 5672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63" name="AutoShape 1826"/>
            <p:cNvSpPr>
              <a:spLocks noChangeArrowheads="1"/>
            </p:cNvSpPr>
            <p:nvPr/>
          </p:nvSpPr>
          <p:spPr bwMode="auto">
            <a:xfrm>
              <a:off x="6926" y="6797"/>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64" name="AutoShape 1827"/>
            <p:cNvSpPr>
              <a:spLocks noChangeArrowheads="1"/>
            </p:cNvSpPr>
            <p:nvPr/>
          </p:nvSpPr>
          <p:spPr bwMode="auto">
            <a:xfrm>
              <a:off x="5297" y="6797"/>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65" name="AutoShape 1828"/>
            <p:cNvSpPr>
              <a:spLocks noChangeArrowheads="1"/>
            </p:cNvSpPr>
            <p:nvPr/>
          </p:nvSpPr>
          <p:spPr bwMode="auto">
            <a:xfrm>
              <a:off x="6202" y="7265"/>
              <a:ext cx="362" cy="624"/>
            </a:xfrm>
            <a:custGeom>
              <a:avLst/>
              <a:gdLst>
                <a:gd name="T0" fmla="*/ 0 w 21600"/>
                <a:gd name="T1" fmla="*/ 0 h 21600"/>
                <a:gd name="T2" fmla="*/ 0 w 21600"/>
                <a:gd name="T3" fmla="*/ 0 h 21600"/>
                <a:gd name="T4" fmla="*/ 0 w 21600"/>
                <a:gd name="T5" fmla="*/ 1 h 21600"/>
                <a:gd name="T6" fmla="*/ 0 w 21600"/>
                <a:gd name="T7" fmla="*/ 0 h 21600"/>
                <a:gd name="T8" fmla="*/ 17694720 60000 65536"/>
                <a:gd name="T9" fmla="*/ 5898240 60000 65536"/>
                <a:gd name="T10" fmla="*/ 5898240 60000 65536"/>
                <a:gd name="T11" fmla="*/ 0 60000 65536"/>
                <a:gd name="T12" fmla="*/ 12411 w 21600"/>
                <a:gd name="T13" fmla="*/ 3946 h 21600"/>
                <a:gd name="T14" fmla="*/ 18378 w 21600"/>
                <a:gd name="T15" fmla="*/ 8204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3946"/>
                  </a:lnTo>
                  <a:cubicBezTo>
                    <a:pt x="5564" y="3946"/>
                    <a:pt x="0" y="7623"/>
                    <a:pt x="0" y="12158"/>
                  </a:cubicBezTo>
                  <a:lnTo>
                    <a:pt x="0" y="21600"/>
                  </a:lnTo>
                  <a:lnTo>
                    <a:pt x="4360" y="21600"/>
                  </a:lnTo>
                  <a:lnTo>
                    <a:pt x="4360" y="12158"/>
                  </a:lnTo>
                  <a:cubicBezTo>
                    <a:pt x="4360" y="9979"/>
                    <a:pt x="7972" y="8212"/>
                    <a:pt x="12427" y="8212"/>
                  </a:cubicBezTo>
                  <a:lnTo>
                    <a:pt x="12427" y="12158"/>
                  </a:lnTo>
                  <a:lnTo>
                    <a:pt x="21600" y="6079"/>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grpSp>
      <p:sp>
        <p:nvSpPr>
          <p:cNvPr id="152" name="AutoShape 1829"/>
          <p:cNvSpPr>
            <a:spLocks noChangeArrowheads="1"/>
          </p:cNvSpPr>
          <p:nvPr/>
        </p:nvSpPr>
        <p:spPr bwMode="auto">
          <a:xfrm>
            <a:off x="1118973" y="1545715"/>
            <a:ext cx="229876" cy="2971764"/>
          </a:xfrm>
          <a:prstGeom prst="downArrow">
            <a:avLst>
              <a:gd name="adj1" fmla="val 28176"/>
              <a:gd name="adj2" fmla="val 4722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140" name="圆角矩形标注 139"/>
          <p:cNvSpPr/>
          <p:nvPr/>
        </p:nvSpPr>
        <p:spPr>
          <a:xfrm>
            <a:off x="79115" y="993913"/>
            <a:ext cx="1505298" cy="592674"/>
          </a:xfrm>
          <a:prstGeom prst="wedgeRoundRectCallout">
            <a:avLst>
              <a:gd name="adj1" fmla="val 42861"/>
              <a:gd name="adj2" fmla="val 8259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1400" dirty="0">
                <a:latin typeface="华文楷体" panose="02010600040101010101" pitchFamily="2" charset="-122"/>
                <a:ea typeface="华文楷体" panose="02010600040101010101" pitchFamily="2" charset="-122"/>
              </a:rPr>
              <a:t>运算器负责算术运算和逻辑运算</a:t>
            </a:r>
            <a:endParaRPr lang="zh-CN" altLang="en-US" sz="1400" dirty="0">
              <a:latin typeface="华文楷体" panose="02010600040101010101" pitchFamily="2" charset="-122"/>
              <a:ea typeface="华文楷体" panose="02010600040101010101" pitchFamily="2" charset="-122"/>
            </a:endParaRPr>
          </a:p>
        </p:txBody>
      </p:sp>
      <p:sp>
        <p:nvSpPr>
          <p:cNvPr id="196" name="椭圆 195">
            <a:hlinkClick r:id="" action="ppaction://hlinkshowjump?jump=nextslide"/>
          </p:cNvPr>
          <p:cNvSpPr/>
          <p:nvPr/>
        </p:nvSpPr>
        <p:spPr>
          <a:xfrm>
            <a:off x="1475656" y="3968090"/>
            <a:ext cx="600754" cy="39624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97" name="椭圆 196"/>
          <p:cNvSpPr/>
          <p:nvPr/>
        </p:nvSpPr>
        <p:spPr>
          <a:xfrm>
            <a:off x="3006139" y="3972651"/>
            <a:ext cx="600754" cy="39624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98" name="圆角矩形标注 197"/>
          <p:cNvSpPr/>
          <p:nvPr/>
        </p:nvSpPr>
        <p:spPr>
          <a:xfrm>
            <a:off x="788757" y="2290372"/>
            <a:ext cx="1120183" cy="296337"/>
          </a:xfrm>
          <a:prstGeom prst="wedgeRoundRectCallout">
            <a:avLst>
              <a:gd name="adj1" fmla="val 42861"/>
              <a:gd name="adj2" fmla="val 8259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dirty="0">
                <a:latin typeface="华文楷体" panose="02010600040101010101" pitchFamily="2" charset="-122"/>
                <a:ea typeface="华文楷体" panose="02010600040101010101" pitchFamily="2" charset="-122"/>
              </a:rPr>
              <a:t>全加器</a:t>
            </a:r>
          </a:p>
        </p:txBody>
      </p:sp>
    </p:spTree>
    <p:extLst>
      <p:ext uri="{BB962C8B-B14F-4D97-AF65-F5344CB8AC3E}">
        <p14:creationId xmlns:p14="http://schemas.microsoft.com/office/powerpoint/2010/main" val="133792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2"/>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67"/>
                                        </p:tgtEl>
                                        <p:attrNameLst>
                                          <p:attrName>fillcolor</p:attrName>
                                        </p:attrNameLst>
                                      </p:cBhvr>
                                      <p:to>
                                        <a:schemeClr val="accent2"/>
                                      </p:to>
                                    </p:animClr>
                                    <p:set>
                                      <p:cBhvr>
                                        <p:cTn id="57" dur="2000" fill="hold"/>
                                        <p:tgtEl>
                                          <p:spTgt spid="167"/>
                                        </p:tgtEl>
                                        <p:attrNameLst>
                                          <p:attrName>fill.type</p:attrName>
                                        </p:attrNameLst>
                                      </p:cBhvr>
                                      <p:to>
                                        <p:strVal val="solid"/>
                                      </p:to>
                                    </p:set>
                                    <p:set>
                                      <p:cBhvr>
                                        <p:cTn id="58" dur="2000" fill="hold"/>
                                        <p:tgtEl>
                                          <p:spTgt spid="167"/>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p:bldP spid="23" grpId="0"/>
      <p:bldP spid="138" grpId="0" animBg="1"/>
      <p:bldP spid="139" grpId="0" animBg="1"/>
      <p:bldP spid="141" grpId="0" animBg="1"/>
      <p:bldP spid="142" grpId="0" animBg="1"/>
      <p:bldP spid="145" grpId="0"/>
      <p:bldP spid="147" grpId="0" animBg="1"/>
      <p:bldP spid="149" grpId="0" animBg="1"/>
      <p:bldP spid="167" grpId="0" animBg="1"/>
      <p:bldP spid="167" grpId="1" animBg="1"/>
      <p:bldP spid="152" grpId="0" animBg="1"/>
      <p:bldP spid="140" grpId="0" animBg="1"/>
      <p:bldP spid="196" grpId="0" animBg="1"/>
      <p:bldP spid="197" grpId="0" animBg="1"/>
      <p:bldP spid="1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2.3  MCS-51</a:t>
            </a:r>
            <a:r>
              <a:rPr lang="zh-CN" altLang="zh-CN" b="1" dirty="0"/>
              <a:t>单片机的</a:t>
            </a:r>
            <a:r>
              <a:rPr lang="en-US" altLang="zh-CN" b="1" dirty="0"/>
              <a:t>CPU</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5" name="圆角矩形 124"/>
          <p:cNvSpPr/>
          <p:nvPr/>
        </p:nvSpPr>
        <p:spPr>
          <a:xfrm>
            <a:off x="755576" y="1275606"/>
            <a:ext cx="7272808" cy="86409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zh-CN" b="1" dirty="0">
                <a:solidFill>
                  <a:schemeClr val="accent5"/>
                </a:solidFill>
                <a:latin typeface="华文楷体" panose="02010600040101010101" pitchFamily="2" charset="-122"/>
                <a:ea typeface="华文楷体" panose="02010600040101010101" pitchFamily="2" charset="-122"/>
              </a:rPr>
              <a:t>累加器</a:t>
            </a:r>
            <a:r>
              <a:rPr lang="en-US" altLang="zh-CN" b="1" dirty="0">
                <a:solidFill>
                  <a:schemeClr val="accent5"/>
                </a:solidFill>
                <a:latin typeface="华文楷体" panose="02010600040101010101" pitchFamily="2" charset="-122"/>
                <a:ea typeface="华文楷体" panose="02010600040101010101" pitchFamily="2" charset="-122"/>
              </a:rPr>
              <a:t>ACC  </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在内部</a:t>
            </a:r>
            <a:r>
              <a:rPr lang="en-US" altLang="zh-CN" b="1" dirty="0">
                <a:latin typeface="华文楷体" panose="02010600040101010101" pitchFamily="2" charset="-122"/>
                <a:ea typeface="华文楷体" panose="02010600040101010101" pitchFamily="2" charset="-122"/>
              </a:rPr>
              <a:t>RAM</a:t>
            </a:r>
            <a:r>
              <a:rPr lang="zh-CN" altLang="en-US" b="1" dirty="0">
                <a:latin typeface="华文楷体" panose="02010600040101010101" pitchFamily="2" charset="-122"/>
                <a:ea typeface="华文楷体" panose="02010600040101010101" pitchFamily="2" charset="-122"/>
              </a:rPr>
              <a:t>中</a:t>
            </a:r>
            <a:r>
              <a:rPr lang="en-US" altLang="zh-CN" b="1" dirty="0">
                <a:latin typeface="华文楷体" panose="02010600040101010101" pitchFamily="2" charset="-122"/>
                <a:ea typeface="华文楷体" panose="02010600040101010101" pitchFamily="2" charset="-122"/>
              </a:rPr>
              <a:t>)</a:t>
            </a:r>
            <a:endParaRPr lang="zh-CN" altLang="zh-CN" b="1"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累加器是</a:t>
            </a:r>
            <a:r>
              <a:rPr lang="en-US" altLang="zh-CN" dirty="0">
                <a:latin typeface="华文楷体" panose="02010600040101010101" pitchFamily="2" charset="-122"/>
                <a:ea typeface="华文楷体" panose="02010600040101010101" pitchFamily="2" charset="-122"/>
              </a:rPr>
              <a:t>CPU</a:t>
            </a:r>
            <a:r>
              <a:rPr lang="zh-CN" altLang="zh-CN" dirty="0">
                <a:latin typeface="华文楷体" panose="02010600040101010101" pitchFamily="2" charset="-122"/>
                <a:ea typeface="华文楷体" panose="02010600040101010101" pitchFamily="2" charset="-122"/>
              </a:rPr>
              <a:t>中使用最频繁的</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位寄存器，简称为</a:t>
            </a:r>
            <a:r>
              <a:rPr lang="en-US" altLang="zh-CN" dirty="0">
                <a:latin typeface="华文楷体" panose="02010600040101010101" pitchFamily="2" charset="-122"/>
                <a:ea typeface="华文楷体" panose="02010600040101010101" pitchFamily="2" charset="-122"/>
              </a:rPr>
              <a:t>ACC</a:t>
            </a:r>
            <a:r>
              <a:rPr lang="zh-CN" altLang="zh-CN" dirty="0">
                <a:latin typeface="华文楷体" panose="02010600040101010101" pitchFamily="2" charset="-122"/>
                <a:ea typeface="华文楷体" panose="02010600040101010101" pitchFamily="2" charset="-122"/>
              </a:rPr>
              <a:t>或</a:t>
            </a:r>
            <a:r>
              <a:rPr lang="en-US" altLang="zh-CN" dirty="0">
                <a:latin typeface="华文楷体" panose="02010600040101010101" pitchFamily="2" charset="-122"/>
                <a:ea typeface="华文楷体" panose="02010600040101010101" pitchFamily="2" charset="-122"/>
              </a:rPr>
              <a:t>A</a:t>
            </a:r>
            <a:r>
              <a:rPr lang="zh-CN" altLang="zh-CN" dirty="0">
                <a:latin typeface="华文楷体" panose="02010600040101010101" pitchFamily="2" charset="-122"/>
                <a:ea typeface="华文楷体" panose="02010600040101010101" pitchFamily="2" charset="-122"/>
              </a:rPr>
              <a:t>，用于向</a:t>
            </a:r>
            <a:r>
              <a:rPr lang="en-US" altLang="zh-CN" dirty="0">
                <a:latin typeface="华文楷体" panose="02010600040101010101" pitchFamily="2" charset="-122"/>
                <a:ea typeface="华文楷体" panose="02010600040101010101" pitchFamily="2" charset="-122"/>
              </a:rPr>
              <a:t>ALU</a:t>
            </a:r>
            <a:r>
              <a:rPr lang="zh-CN" altLang="zh-CN" dirty="0">
                <a:latin typeface="华文楷体" panose="02010600040101010101" pitchFamily="2" charset="-122"/>
                <a:ea typeface="华文楷体" panose="02010600040101010101" pitchFamily="2" charset="-122"/>
              </a:rPr>
              <a:t>提供操作数和存放运算的结果。</a:t>
            </a:r>
            <a:endParaRPr lang="en-US" altLang="zh-CN" dirty="0">
              <a:latin typeface="华文楷体" panose="02010600040101010101" pitchFamily="2" charset="-122"/>
              <a:ea typeface="华文楷体"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734640"/>
              </p:ext>
            </p:extLst>
          </p:nvPr>
        </p:nvGraphicFramePr>
        <p:xfrm>
          <a:off x="1203225" y="2427734"/>
          <a:ext cx="6377509" cy="307308"/>
        </p:xfrm>
        <a:graphic>
          <a:graphicData uri="http://schemas.openxmlformats.org/drawingml/2006/table">
            <a:tbl>
              <a:tblPr firstRow="1" firstCol="1" bandRow="1">
                <a:tableStyleId>{5940675A-B579-460E-94D1-54222C63F5DA}</a:tableStyleId>
              </a:tblPr>
              <a:tblGrid>
                <a:gridCol w="727686">
                  <a:extLst>
                    <a:ext uri="{9D8B030D-6E8A-4147-A177-3AD203B41FA5}">
                      <a16:colId xmlns="" xmlns:a16="http://schemas.microsoft.com/office/drawing/2014/main" val="20000"/>
                    </a:ext>
                  </a:extLst>
                </a:gridCol>
                <a:gridCol w="612943">
                  <a:extLst>
                    <a:ext uri="{9D8B030D-6E8A-4147-A177-3AD203B41FA5}">
                      <a16:colId xmlns="" xmlns:a16="http://schemas.microsoft.com/office/drawing/2014/main" val="20001"/>
                    </a:ext>
                  </a:extLst>
                </a:gridCol>
                <a:gridCol w="610531">
                  <a:extLst>
                    <a:ext uri="{9D8B030D-6E8A-4147-A177-3AD203B41FA5}">
                      <a16:colId xmlns="" xmlns:a16="http://schemas.microsoft.com/office/drawing/2014/main" val="20002"/>
                    </a:ext>
                  </a:extLst>
                </a:gridCol>
                <a:gridCol w="610531">
                  <a:extLst>
                    <a:ext uri="{9D8B030D-6E8A-4147-A177-3AD203B41FA5}">
                      <a16:colId xmlns="" xmlns:a16="http://schemas.microsoft.com/office/drawing/2014/main" val="20003"/>
                    </a:ext>
                  </a:extLst>
                </a:gridCol>
                <a:gridCol w="610531">
                  <a:extLst>
                    <a:ext uri="{9D8B030D-6E8A-4147-A177-3AD203B41FA5}">
                      <a16:colId xmlns="" xmlns:a16="http://schemas.microsoft.com/office/drawing/2014/main" val="20004"/>
                    </a:ext>
                  </a:extLst>
                </a:gridCol>
                <a:gridCol w="610531">
                  <a:extLst>
                    <a:ext uri="{9D8B030D-6E8A-4147-A177-3AD203B41FA5}">
                      <a16:colId xmlns="" xmlns:a16="http://schemas.microsoft.com/office/drawing/2014/main" val="20005"/>
                    </a:ext>
                  </a:extLst>
                </a:gridCol>
                <a:gridCol w="610531">
                  <a:extLst>
                    <a:ext uri="{9D8B030D-6E8A-4147-A177-3AD203B41FA5}">
                      <a16:colId xmlns="" xmlns:a16="http://schemas.microsoft.com/office/drawing/2014/main" val="20006"/>
                    </a:ext>
                  </a:extLst>
                </a:gridCol>
                <a:gridCol w="610531">
                  <a:extLst>
                    <a:ext uri="{9D8B030D-6E8A-4147-A177-3AD203B41FA5}">
                      <a16:colId xmlns="" xmlns:a16="http://schemas.microsoft.com/office/drawing/2014/main" val="20007"/>
                    </a:ext>
                  </a:extLst>
                </a:gridCol>
                <a:gridCol w="610531">
                  <a:extLst>
                    <a:ext uri="{9D8B030D-6E8A-4147-A177-3AD203B41FA5}">
                      <a16:colId xmlns="" xmlns:a16="http://schemas.microsoft.com/office/drawing/2014/main" val="20008"/>
                    </a:ext>
                  </a:extLst>
                </a:gridCol>
                <a:gridCol w="763163">
                  <a:extLst>
                    <a:ext uri="{9D8B030D-6E8A-4147-A177-3AD203B41FA5}">
                      <a16:colId xmlns="" xmlns:a16="http://schemas.microsoft.com/office/drawing/2014/main" val="20009"/>
                    </a:ext>
                  </a:extLst>
                </a:gridCol>
              </a:tblGrid>
              <a:tr h="307308">
                <a:tc>
                  <a:txBody>
                    <a:bodyPr/>
                    <a:lstStyle/>
                    <a:p>
                      <a:pPr algn="ctr">
                        <a:spcAft>
                          <a:spcPts val="0"/>
                        </a:spcAft>
                      </a:pPr>
                      <a:r>
                        <a:rPr lang="en-US" sz="1200" kern="100" dirty="0">
                          <a:effectLst/>
                        </a:rPr>
                        <a:t>ACC</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D7</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D6</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D5</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D4</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D3</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D2</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D1</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200" kern="100" dirty="0">
                          <a:effectLst/>
                        </a:rPr>
                        <a:t>D0</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zh-CN" sz="1200" kern="100" dirty="0">
                          <a:effectLst/>
                        </a:rPr>
                        <a:t>字节地址</a:t>
                      </a:r>
                      <a:endParaRPr lang="zh-CN" sz="120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0"/>
                  </a:ext>
                </a:extLst>
              </a:tr>
            </a:tbl>
          </a:graphicData>
        </a:graphic>
      </p:graphicFrame>
      <p:sp>
        <p:nvSpPr>
          <p:cNvPr id="137" name="圆角矩形 136"/>
          <p:cNvSpPr/>
          <p:nvPr/>
        </p:nvSpPr>
        <p:spPr>
          <a:xfrm>
            <a:off x="755576" y="3579862"/>
            <a:ext cx="7272808" cy="8280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b="1" dirty="0">
                <a:latin typeface="华文楷体" panose="02010600040101010101" pitchFamily="2" charset="-122"/>
                <a:ea typeface="华文楷体" panose="02010600040101010101" pitchFamily="2" charset="-122"/>
              </a:rPr>
              <a:t>MOV A, #05H</a:t>
            </a:r>
          </a:p>
          <a:p>
            <a:r>
              <a:rPr lang="en-US" altLang="zh-CN" b="1" dirty="0">
                <a:latin typeface="华文楷体" panose="02010600040101010101" pitchFamily="2" charset="-122"/>
                <a:ea typeface="华文楷体" panose="02010600040101010101" pitchFamily="2" charset="-122"/>
              </a:rPr>
              <a:t>ADD A, #02H</a:t>
            </a:r>
            <a:endParaRPr lang="en-US" altLang="zh-CN" dirty="0">
              <a:latin typeface="华文楷体" panose="02010600040101010101" pitchFamily="2" charset="-122"/>
              <a:ea typeface="华文楷体" panose="0201060004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21648042"/>
              </p:ext>
            </p:extLst>
          </p:nvPr>
        </p:nvGraphicFramePr>
        <p:xfrm>
          <a:off x="1946513" y="2787774"/>
          <a:ext cx="5649823" cy="307308"/>
        </p:xfrm>
        <a:graphic>
          <a:graphicData uri="http://schemas.openxmlformats.org/drawingml/2006/table">
            <a:tbl>
              <a:tblPr firstRow="1" firstCol="1" bandRow="1">
                <a:tableStyleId>{22838BEF-8BB2-4498-84A7-C5851F593DF1}</a:tableStyleId>
              </a:tblPr>
              <a:tblGrid>
                <a:gridCol w="612943">
                  <a:extLst>
                    <a:ext uri="{9D8B030D-6E8A-4147-A177-3AD203B41FA5}">
                      <a16:colId xmlns="" xmlns:a16="http://schemas.microsoft.com/office/drawing/2014/main" val="20000"/>
                    </a:ext>
                  </a:extLst>
                </a:gridCol>
                <a:gridCol w="610531">
                  <a:extLst>
                    <a:ext uri="{9D8B030D-6E8A-4147-A177-3AD203B41FA5}">
                      <a16:colId xmlns="" xmlns:a16="http://schemas.microsoft.com/office/drawing/2014/main" val="20001"/>
                    </a:ext>
                  </a:extLst>
                </a:gridCol>
                <a:gridCol w="610531">
                  <a:extLst>
                    <a:ext uri="{9D8B030D-6E8A-4147-A177-3AD203B41FA5}">
                      <a16:colId xmlns="" xmlns:a16="http://schemas.microsoft.com/office/drawing/2014/main" val="20002"/>
                    </a:ext>
                  </a:extLst>
                </a:gridCol>
                <a:gridCol w="610531">
                  <a:extLst>
                    <a:ext uri="{9D8B030D-6E8A-4147-A177-3AD203B41FA5}">
                      <a16:colId xmlns="" xmlns:a16="http://schemas.microsoft.com/office/drawing/2014/main" val="20003"/>
                    </a:ext>
                  </a:extLst>
                </a:gridCol>
                <a:gridCol w="610531">
                  <a:extLst>
                    <a:ext uri="{9D8B030D-6E8A-4147-A177-3AD203B41FA5}">
                      <a16:colId xmlns="" xmlns:a16="http://schemas.microsoft.com/office/drawing/2014/main" val="20004"/>
                    </a:ext>
                  </a:extLst>
                </a:gridCol>
                <a:gridCol w="610531">
                  <a:extLst>
                    <a:ext uri="{9D8B030D-6E8A-4147-A177-3AD203B41FA5}">
                      <a16:colId xmlns="" xmlns:a16="http://schemas.microsoft.com/office/drawing/2014/main" val="20005"/>
                    </a:ext>
                  </a:extLst>
                </a:gridCol>
                <a:gridCol w="610531">
                  <a:extLst>
                    <a:ext uri="{9D8B030D-6E8A-4147-A177-3AD203B41FA5}">
                      <a16:colId xmlns="" xmlns:a16="http://schemas.microsoft.com/office/drawing/2014/main" val="20006"/>
                    </a:ext>
                  </a:extLst>
                </a:gridCol>
                <a:gridCol w="610531">
                  <a:extLst>
                    <a:ext uri="{9D8B030D-6E8A-4147-A177-3AD203B41FA5}">
                      <a16:colId xmlns="" xmlns:a16="http://schemas.microsoft.com/office/drawing/2014/main" val="20007"/>
                    </a:ext>
                  </a:extLst>
                </a:gridCol>
                <a:gridCol w="763163">
                  <a:extLst>
                    <a:ext uri="{9D8B030D-6E8A-4147-A177-3AD203B41FA5}">
                      <a16:colId xmlns="" xmlns:a16="http://schemas.microsoft.com/office/drawing/2014/main" val="20008"/>
                    </a:ext>
                  </a:extLst>
                </a:gridCol>
              </a:tblGrid>
              <a:tr h="307308">
                <a:tc>
                  <a:txBody>
                    <a:bodyPr/>
                    <a:lstStyle/>
                    <a:p>
                      <a:pPr algn="ctr">
                        <a:spcAft>
                          <a:spcPts val="0"/>
                        </a:spcAft>
                      </a:pPr>
                      <a:r>
                        <a:rPr lang="en-US" altLang="zh-CN" sz="1200" kern="100" dirty="0">
                          <a:effectLst/>
                        </a:rPr>
                        <a:t>0</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200" kern="100" dirty="0">
                          <a:effectLst/>
                        </a:rPr>
                        <a:t>0</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200" kern="100" dirty="0">
                          <a:effectLst/>
                        </a:rPr>
                        <a:t>0</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200" kern="100" dirty="0">
                          <a:effectLst/>
                        </a:rPr>
                        <a:t>0</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200" kern="100" dirty="0">
                          <a:effectLst/>
                        </a:rPr>
                        <a:t>0</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200" kern="100" dirty="0">
                          <a:effectLst/>
                        </a:rPr>
                        <a:t>1</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200" kern="100" dirty="0">
                          <a:effectLst/>
                        </a:rPr>
                        <a:t>0</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200" kern="100" dirty="0">
                          <a:effectLst/>
                        </a:rPr>
                        <a:t>1</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200" kern="100" dirty="0">
                          <a:effectLst/>
                        </a:rPr>
                        <a:t>E0H</a:t>
                      </a:r>
                      <a:endParaRPr lang="zh-CN" sz="120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0"/>
                  </a:ext>
                </a:extLst>
              </a:tr>
            </a:tbl>
          </a:graphicData>
        </a:graphic>
      </p:graphicFrame>
      <p:graphicFrame>
        <p:nvGraphicFramePr>
          <p:cNvPr id="144" name="表格 143"/>
          <p:cNvGraphicFramePr>
            <a:graphicFrameLocks noGrp="1"/>
          </p:cNvGraphicFramePr>
          <p:nvPr>
            <p:extLst>
              <p:ext uri="{D42A27DB-BD31-4B8C-83A1-F6EECF244321}">
                <p14:modId xmlns:p14="http://schemas.microsoft.com/office/powerpoint/2010/main" val="2748832697"/>
              </p:ext>
            </p:extLst>
          </p:nvPr>
        </p:nvGraphicFramePr>
        <p:xfrm>
          <a:off x="1946513" y="3128538"/>
          <a:ext cx="5649823" cy="307308"/>
        </p:xfrm>
        <a:graphic>
          <a:graphicData uri="http://schemas.openxmlformats.org/drawingml/2006/table">
            <a:tbl>
              <a:tblPr firstRow="1" firstCol="1" bandRow="1">
                <a:tableStyleId>{5940675A-B579-460E-94D1-54222C63F5DA}</a:tableStyleId>
              </a:tblPr>
              <a:tblGrid>
                <a:gridCol w="612943">
                  <a:extLst>
                    <a:ext uri="{9D8B030D-6E8A-4147-A177-3AD203B41FA5}">
                      <a16:colId xmlns="" xmlns:a16="http://schemas.microsoft.com/office/drawing/2014/main" val="20000"/>
                    </a:ext>
                  </a:extLst>
                </a:gridCol>
                <a:gridCol w="610531">
                  <a:extLst>
                    <a:ext uri="{9D8B030D-6E8A-4147-A177-3AD203B41FA5}">
                      <a16:colId xmlns="" xmlns:a16="http://schemas.microsoft.com/office/drawing/2014/main" val="20001"/>
                    </a:ext>
                  </a:extLst>
                </a:gridCol>
                <a:gridCol w="610531">
                  <a:extLst>
                    <a:ext uri="{9D8B030D-6E8A-4147-A177-3AD203B41FA5}">
                      <a16:colId xmlns="" xmlns:a16="http://schemas.microsoft.com/office/drawing/2014/main" val="20002"/>
                    </a:ext>
                  </a:extLst>
                </a:gridCol>
                <a:gridCol w="610531">
                  <a:extLst>
                    <a:ext uri="{9D8B030D-6E8A-4147-A177-3AD203B41FA5}">
                      <a16:colId xmlns="" xmlns:a16="http://schemas.microsoft.com/office/drawing/2014/main" val="20003"/>
                    </a:ext>
                  </a:extLst>
                </a:gridCol>
                <a:gridCol w="610531">
                  <a:extLst>
                    <a:ext uri="{9D8B030D-6E8A-4147-A177-3AD203B41FA5}">
                      <a16:colId xmlns="" xmlns:a16="http://schemas.microsoft.com/office/drawing/2014/main" val="20004"/>
                    </a:ext>
                  </a:extLst>
                </a:gridCol>
                <a:gridCol w="610531">
                  <a:extLst>
                    <a:ext uri="{9D8B030D-6E8A-4147-A177-3AD203B41FA5}">
                      <a16:colId xmlns="" xmlns:a16="http://schemas.microsoft.com/office/drawing/2014/main" val="20005"/>
                    </a:ext>
                  </a:extLst>
                </a:gridCol>
                <a:gridCol w="610531">
                  <a:extLst>
                    <a:ext uri="{9D8B030D-6E8A-4147-A177-3AD203B41FA5}">
                      <a16:colId xmlns="" xmlns:a16="http://schemas.microsoft.com/office/drawing/2014/main" val="20006"/>
                    </a:ext>
                  </a:extLst>
                </a:gridCol>
                <a:gridCol w="610531">
                  <a:extLst>
                    <a:ext uri="{9D8B030D-6E8A-4147-A177-3AD203B41FA5}">
                      <a16:colId xmlns="" xmlns:a16="http://schemas.microsoft.com/office/drawing/2014/main" val="20007"/>
                    </a:ext>
                  </a:extLst>
                </a:gridCol>
                <a:gridCol w="763163">
                  <a:extLst>
                    <a:ext uri="{9D8B030D-6E8A-4147-A177-3AD203B41FA5}">
                      <a16:colId xmlns="" xmlns:a16="http://schemas.microsoft.com/office/drawing/2014/main" val="20008"/>
                    </a:ext>
                  </a:extLst>
                </a:gridCol>
              </a:tblGrid>
              <a:tr h="307308">
                <a:tc>
                  <a:txBody>
                    <a:bodyPr/>
                    <a:lstStyle/>
                    <a:p>
                      <a:pPr algn="ctr">
                        <a:spcAft>
                          <a:spcPts val="0"/>
                        </a:spcAft>
                      </a:pPr>
                      <a:r>
                        <a:rPr lang="en-US" altLang="zh-CN" sz="1200" b="1" kern="100" dirty="0">
                          <a:effectLst/>
                          <a:latin typeface="Calibri"/>
                          <a:ea typeface="宋体"/>
                          <a:cs typeface="Times New Roman"/>
                        </a:rPr>
                        <a:t>0</a:t>
                      </a:r>
                      <a:endParaRPr lang="zh-CN" sz="1200" b="1" kern="100" dirty="0">
                        <a:effectLst/>
                        <a:latin typeface="Calibri"/>
                        <a:ea typeface="宋体"/>
                        <a:cs typeface="Times New Roman"/>
                      </a:endParaRPr>
                    </a:p>
                  </a:txBody>
                  <a:tcPr marL="68580" marR="68580" marT="0" marB="0" anchor="ctr">
                    <a:solidFill>
                      <a:srgbClr val="FFFF00"/>
                    </a:solidFill>
                  </a:tcPr>
                </a:tc>
                <a:tc>
                  <a:txBody>
                    <a:bodyPr/>
                    <a:lstStyle/>
                    <a:p>
                      <a:pPr algn="ctr">
                        <a:spcAft>
                          <a:spcPts val="0"/>
                        </a:spcAft>
                      </a:pPr>
                      <a:r>
                        <a:rPr lang="en-US" altLang="zh-CN" sz="1200" b="1" kern="100" dirty="0">
                          <a:effectLst/>
                          <a:latin typeface="Calibri"/>
                          <a:ea typeface="宋体"/>
                          <a:cs typeface="Times New Roman"/>
                        </a:rPr>
                        <a:t>0</a:t>
                      </a:r>
                      <a:endParaRPr lang="zh-CN" sz="1200" b="1" kern="100" dirty="0">
                        <a:effectLst/>
                        <a:latin typeface="Calibri"/>
                        <a:ea typeface="宋体"/>
                        <a:cs typeface="Times New Roman"/>
                      </a:endParaRPr>
                    </a:p>
                  </a:txBody>
                  <a:tcPr marL="68580" marR="68580" marT="0" marB="0" anchor="ctr">
                    <a:solidFill>
                      <a:srgbClr val="FFFF00"/>
                    </a:solidFill>
                  </a:tcPr>
                </a:tc>
                <a:tc>
                  <a:txBody>
                    <a:bodyPr/>
                    <a:lstStyle/>
                    <a:p>
                      <a:pPr algn="ctr">
                        <a:spcAft>
                          <a:spcPts val="0"/>
                        </a:spcAft>
                      </a:pPr>
                      <a:r>
                        <a:rPr lang="en-US" altLang="zh-CN" sz="1200" b="1" kern="100" dirty="0">
                          <a:effectLst/>
                          <a:latin typeface="Calibri"/>
                          <a:ea typeface="宋体"/>
                          <a:cs typeface="Times New Roman"/>
                        </a:rPr>
                        <a:t>0</a:t>
                      </a:r>
                      <a:endParaRPr lang="zh-CN" sz="1200" b="1" kern="100" dirty="0">
                        <a:effectLst/>
                        <a:latin typeface="Calibri"/>
                        <a:ea typeface="宋体"/>
                        <a:cs typeface="Times New Roman"/>
                      </a:endParaRPr>
                    </a:p>
                  </a:txBody>
                  <a:tcPr marL="68580" marR="68580" marT="0" marB="0" anchor="ctr">
                    <a:solidFill>
                      <a:srgbClr val="FFFF00"/>
                    </a:solidFill>
                  </a:tcPr>
                </a:tc>
                <a:tc>
                  <a:txBody>
                    <a:bodyPr/>
                    <a:lstStyle/>
                    <a:p>
                      <a:pPr algn="ctr">
                        <a:spcAft>
                          <a:spcPts val="0"/>
                        </a:spcAft>
                      </a:pPr>
                      <a:r>
                        <a:rPr lang="en-US" altLang="zh-CN" sz="1200" b="1" kern="100" dirty="0">
                          <a:effectLst/>
                          <a:latin typeface="Calibri"/>
                          <a:ea typeface="宋体"/>
                          <a:cs typeface="Times New Roman"/>
                        </a:rPr>
                        <a:t>0</a:t>
                      </a:r>
                      <a:endParaRPr lang="zh-CN" sz="1200" b="1" kern="100" dirty="0">
                        <a:effectLst/>
                        <a:latin typeface="Calibri"/>
                        <a:ea typeface="宋体"/>
                        <a:cs typeface="Times New Roman"/>
                      </a:endParaRPr>
                    </a:p>
                  </a:txBody>
                  <a:tcPr marL="68580" marR="68580" marT="0" marB="0" anchor="ctr">
                    <a:solidFill>
                      <a:srgbClr val="FFFF00"/>
                    </a:solidFill>
                  </a:tcPr>
                </a:tc>
                <a:tc>
                  <a:txBody>
                    <a:bodyPr/>
                    <a:lstStyle/>
                    <a:p>
                      <a:pPr algn="ctr">
                        <a:spcAft>
                          <a:spcPts val="0"/>
                        </a:spcAft>
                      </a:pPr>
                      <a:r>
                        <a:rPr lang="en-US" altLang="zh-CN" sz="1200" b="1" kern="100" dirty="0">
                          <a:effectLst/>
                          <a:latin typeface="Calibri"/>
                          <a:ea typeface="宋体"/>
                          <a:cs typeface="Times New Roman"/>
                        </a:rPr>
                        <a:t>0</a:t>
                      </a:r>
                      <a:endParaRPr lang="zh-CN" sz="1200" b="1" kern="100" dirty="0">
                        <a:effectLst/>
                        <a:latin typeface="Calibri"/>
                        <a:ea typeface="宋体"/>
                        <a:cs typeface="Times New Roman"/>
                      </a:endParaRPr>
                    </a:p>
                  </a:txBody>
                  <a:tcPr marL="68580" marR="68580" marT="0" marB="0" anchor="ctr">
                    <a:solidFill>
                      <a:srgbClr val="FFFF00"/>
                    </a:solidFill>
                  </a:tcPr>
                </a:tc>
                <a:tc>
                  <a:txBody>
                    <a:bodyPr/>
                    <a:lstStyle/>
                    <a:p>
                      <a:pPr algn="ctr">
                        <a:spcAft>
                          <a:spcPts val="0"/>
                        </a:spcAft>
                      </a:pPr>
                      <a:r>
                        <a:rPr lang="en-US" altLang="zh-CN" sz="1200" b="1" kern="100" dirty="0">
                          <a:effectLst/>
                          <a:latin typeface="Calibri"/>
                          <a:ea typeface="宋体"/>
                          <a:cs typeface="Times New Roman"/>
                        </a:rPr>
                        <a:t>1</a:t>
                      </a:r>
                      <a:endParaRPr lang="zh-CN" sz="1200" b="1" kern="100" dirty="0">
                        <a:effectLst/>
                        <a:latin typeface="Calibri"/>
                        <a:ea typeface="宋体"/>
                        <a:cs typeface="Times New Roman"/>
                      </a:endParaRPr>
                    </a:p>
                  </a:txBody>
                  <a:tcPr marL="68580" marR="68580" marT="0" marB="0" anchor="ctr">
                    <a:solidFill>
                      <a:srgbClr val="FFFF00"/>
                    </a:solidFill>
                  </a:tcPr>
                </a:tc>
                <a:tc>
                  <a:txBody>
                    <a:bodyPr/>
                    <a:lstStyle/>
                    <a:p>
                      <a:pPr algn="ctr">
                        <a:spcAft>
                          <a:spcPts val="0"/>
                        </a:spcAft>
                      </a:pPr>
                      <a:r>
                        <a:rPr lang="en-US" altLang="zh-CN" sz="1200" b="1" kern="100" dirty="0">
                          <a:effectLst/>
                          <a:latin typeface="Calibri"/>
                          <a:ea typeface="宋体"/>
                          <a:cs typeface="Times New Roman"/>
                        </a:rPr>
                        <a:t>1</a:t>
                      </a:r>
                      <a:endParaRPr lang="zh-CN" sz="1200" b="1" kern="100" dirty="0">
                        <a:effectLst/>
                        <a:latin typeface="Calibri"/>
                        <a:ea typeface="宋体"/>
                        <a:cs typeface="Times New Roman"/>
                      </a:endParaRPr>
                    </a:p>
                  </a:txBody>
                  <a:tcPr marL="68580" marR="68580" marT="0" marB="0" anchor="ctr">
                    <a:solidFill>
                      <a:srgbClr val="FFFF00"/>
                    </a:solidFill>
                  </a:tcPr>
                </a:tc>
                <a:tc>
                  <a:txBody>
                    <a:bodyPr/>
                    <a:lstStyle/>
                    <a:p>
                      <a:pPr algn="ctr">
                        <a:spcAft>
                          <a:spcPts val="0"/>
                        </a:spcAft>
                      </a:pPr>
                      <a:r>
                        <a:rPr lang="en-US" altLang="zh-CN" sz="1200" b="1" kern="100" dirty="0">
                          <a:effectLst/>
                          <a:latin typeface="Calibri"/>
                          <a:ea typeface="宋体"/>
                          <a:cs typeface="Times New Roman"/>
                        </a:rPr>
                        <a:t>1</a:t>
                      </a:r>
                      <a:endParaRPr lang="zh-CN" sz="1200" b="1" kern="100" dirty="0">
                        <a:effectLst/>
                        <a:latin typeface="Calibri"/>
                        <a:ea typeface="宋体"/>
                        <a:cs typeface="Times New Roman"/>
                      </a:endParaRPr>
                    </a:p>
                  </a:txBody>
                  <a:tcPr marL="68580" marR="68580" marT="0" marB="0" anchor="ctr">
                    <a:solidFill>
                      <a:srgbClr val="FFFF00"/>
                    </a:solidFill>
                  </a:tcPr>
                </a:tc>
                <a:tc>
                  <a:txBody>
                    <a:bodyPr/>
                    <a:lstStyle/>
                    <a:p>
                      <a:pPr algn="ctr">
                        <a:spcAft>
                          <a:spcPts val="0"/>
                        </a:spcAft>
                      </a:pPr>
                      <a:r>
                        <a:rPr lang="en-US" altLang="zh-CN" sz="1200" b="1" kern="100" dirty="0">
                          <a:effectLst/>
                          <a:latin typeface="Calibri"/>
                          <a:ea typeface="宋体"/>
                          <a:cs typeface="Times New Roman"/>
                        </a:rPr>
                        <a:t>E0H</a:t>
                      </a:r>
                      <a:endParaRPr lang="zh-CN" sz="1200" b="1" kern="100" dirty="0">
                        <a:effectLst/>
                        <a:latin typeface="Calibri"/>
                        <a:ea typeface="宋体"/>
                        <a:cs typeface="Times New Roman"/>
                      </a:endParaRPr>
                    </a:p>
                  </a:txBody>
                  <a:tcPr marL="68580" marR="68580" marT="0" marB="0" anchor="ctr">
                    <a:solidFill>
                      <a:srgbClr val="FFFF00"/>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12438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r>
            <a:br>
              <a:rPr lang="en-US" altLang="zh-CN" dirty="0"/>
            </a:br>
            <a:r>
              <a:rPr lang="en-US" altLang="zh-CN" dirty="0"/>
              <a:t/>
            </a:r>
            <a:br>
              <a:rPr lang="en-US" altLang="zh-CN" dirty="0"/>
            </a:br>
            <a:r>
              <a:rPr lang="en-US" altLang="zh-CN" dirty="0"/>
              <a:t/>
            </a:r>
            <a:br>
              <a:rPr lang="en-US" altLang="zh-CN" dirty="0"/>
            </a:br>
            <a:r>
              <a:rPr lang="en-US" altLang="zh-CN" b="1" dirty="0"/>
              <a:t>2.3  MCS-51</a:t>
            </a:r>
            <a:r>
              <a:rPr lang="zh-CN" altLang="zh-CN" b="1" dirty="0"/>
              <a:t>单片机的</a:t>
            </a:r>
            <a:r>
              <a:rPr lang="en-US" altLang="zh-CN" b="1" dirty="0"/>
              <a:t>CPU</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5" name="圆角矩形 124"/>
          <p:cNvSpPr/>
          <p:nvPr/>
        </p:nvSpPr>
        <p:spPr>
          <a:xfrm>
            <a:off x="755576" y="1131590"/>
            <a:ext cx="7272808" cy="11521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zh-CN" b="1" dirty="0">
                <a:solidFill>
                  <a:schemeClr val="accent5"/>
                </a:solidFill>
                <a:latin typeface="华文楷体" panose="02010600040101010101" pitchFamily="2" charset="-122"/>
                <a:ea typeface="华文楷体" panose="02010600040101010101" pitchFamily="2" charset="-122"/>
              </a:rPr>
              <a:t>程序状态字</a:t>
            </a:r>
            <a:r>
              <a:rPr lang="en-US" altLang="zh-CN" b="1" dirty="0">
                <a:solidFill>
                  <a:schemeClr val="accent5"/>
                </a:solidFill>
                <a:latin typeface="华文楷体" panose="02010600040101010101" pitchFamily="2" charset="-122"/>
                <a:ea typeface="华文楷体" panose="02010600040101010101" pitchFamily="2" charset="-122"/>
              </a:rPr>
              <a:t>PSW</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在内部</a:t>
            </a:r>
            <a:r>
              <a:rPr lang="en-US" altLang="zh-CN" b="1" dirty="0">
                <a:latin typeface="华文楷体" panose="02010600040101010101" pitchFamily="2" charset="-122"/>
                <a:ea typeface="华文楷体" panose="02010600040101010101" pitchFamily="2" charset="-122"/>
              </a:rPr>
              <a:t>RAM</a:t>
            </a:r>
            <a:r>
              <a:rPr lang="zh-CN" altLang="en-US" b="1" dirty="0">
                <a:latin typeface="华文楷体" panose="02010600040101010101" pitchFamily="2" charset="-122"/>
                <a:ea typeface="华文楷体" panose="02010600040101010101" pitchFamily="2" charset="-122"/>
              </a:rPr>
              <a:t>中</a:t>
            </a:r>
            <a:r>
              <a:rPr lang="en-US" altLang="zh-CN" b="1" dirty="0">
                <a:latin typeface="华文楷体" panose="02010600040101010101" pitchFamily="2" charset="-122"/>
                <a:ea typeface="华文楷体" panose="02010600040101010101" pitchFamily="2" charset="-122"/>
              </a:rPr>
              <a:t>)</a:t>
            </a:r>
            <a:endParaRPr lang="zh-CN" altLang="zh-CN" b="1" dirty="0">
              <a:solidFill>
                <a:schemeClr val="accent5"/>
              </a:solidFill>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程序状态字</a:t>
            </a:r>
            <a:r>
              <a:rPr lang="en-US" altLang="zh-CN" dirty="0">
                <a:latin typeface="华文楷体" panose="02010600040101010101" pitchFamily="2" charset="-122"/>
                <a:ea typeface="华文楷体" panose="02010600040101010101" pitchFamily="2" charset="-122"/>
              </a:rPr>
              <a:t>PSW</a:t>
            </a:r>
            <a:r>
              <a:rPr lang="zh-CN" altLang="zh-CN" dirty="0">
                <a:latin typeface="华文楷体" panose="02010600040101010101" pitchFamily="2" charset="-122"/>
                <a:ea typeface="华文楷体" panose="02010600040101010101" pitchFamily="2" charset="-122"/>
              </a:rPr>
              <a:t>是一个</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位的程序状态字专用寄存器，可以按位进行访问。主要用于存放</a:t>
            </a:r>
            <a:r>
              <a:rPr lang="en-US" altLang="zh-CN" dirty="0">
                <a:latin typeface="华文楷体" panose="02010600040101010101" pitchFamily="2" charset="-122"/>
                <a:ea typeface="华文楷体" panose="02010600040101010101" pitchFamily="2" charset="-122"/>
              </a:rPr>
              <a:t>ALU</a:t>
            </a:r>
            <a:r>
              <a:rPr lang="zh-CN" altLang="zh-CN" dirty="0">
                <a:latin typeface="华文楷体" panose="02010600040101010101" pitchFamily="2" charset="-122"/>
                <a:ea typeface="华文楷体" panose="02010600040101010101" pitchFamily="2" charset="-122"/>
              </a:rPr>
              <a:t>当前运算结果的某些状态特征，由硬件决定；其余一些位可以由软件设置。</a:t>
            </a:r>
            <a:endParaRPr lang="en-US" altLang="zh-CN" dirty="0">
              <a:latin typeface="华文楷体" panose="02010600040101010101" pitchFamily="2" charset="-122"/>
              <a:ea typeface="华文楷体" panose="0201060004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157800370"/>
              </p:ext>
            </p:extLst>
          </p:nvPr>
        </p:nvGraphicFramePr>
        <p:xfrm>
          <a:off x="1259632" y="2571750"/>
          <a:ext cx="6336703" cy="720080"/>
        </p:xfrm>
        <a:graphic>
          <a:graphicData uri="http://schemas.openxmlformats.org/drawingml/2006/table">
            <a:tbl>
              <a:tblPr firstRow="1" firstCol="1" bandRow="1">
                <a:tableStyleId>{8A107856-5554-42FB-B03E-39F5DBC370BA}</a:tableStyleId>
              </a:tblPr>
              <a:tblGrid>
                <a:gridCol w="723028">
                  <a:extLst>
                    <a:ext uri="{9D8B030D-6E8A-4147-A177-3AD203B41FA5}">
                      <a16:colId xmlns="" xmlns:a16="http://schemas.microsoft.com/office/drawing/2014/main" val="20000"/>
                    </a:ext>
                  </a:extLst>
                </a:gridCol>
                <a:gridCol w="555391">
                  <a:extLst>
                    <a:ext uri="{9D8B030D-6E8A-4147-A177-3AD203B41FA5}">
                      <a16:colId xmlns="" xmlns:a16="http://schemas.microsoft.com/office/drawing/2014/main" val="20001"/>
                    </a:ext>
                  </a:extLst>
                </a:gridCol>
                <a:gridCol w="555391">
                  <a:extLst>
                    <a:ext uri="{9D8B030D-6E8A-4147-A177-3AD203B41FA5}">
                      <a16:colId xmlns="" xmlns:a16="http://schemas.microsoft.com/office/drawing/2014/main" val="20002"/>
                    </a:ext>
                  </a:extLst>
                </a:gridCol>
                <a:gridCol w="555391">
                  <a:extLst>
                    <a:ext uri="{9D8B030D-6E8A-4147-A177-3AD203B41FA5}">
                      <a16:colId xmlns="" xmlns:a16="http://schemas.microsoft.com/office/drawing/2014/main" val="20003"/>
                    </a:ext>
                  </a:extLst>
                </a:gridCol>
                <a:gridCol w="555391">
                  <a:extLst>
                    <a:ext uri="{9D8B030D-6E8A-4147-A177-3AD203B41FA5}">
                      <a16:colId xmlns="" xmlns:a16="http://schemas.microsoft.com/office/drawing/2014/main" val="20004"/>
                    </a:ext>
                  </a:extLst>
                </a:gridCol>
                <a:gridCol w="555391">
                  <a:extLst>
                    <a:ext uri="{9D8B030D-6E8A-4147-A177-3AD203B41FA5}">
                      <a16:colId xmlns="" xmlns:a16="http://schemas.microsoft.com/office/drawing/2014/main" val="20005"/>
                    </a:ext>
                  </a:extLst>
                </a:gridCol>
                <a:gridCol w="555391">
                  <a:extLst>
                    <a:ext uri="{9D8B030D-6E8A-4147-A177-3AD203B41FA5}">
                      <a16:colId xmlns="" xmlns:a16="http://schemas.microsoft.com/office/drawing/2014/main" val="20006"/>
                    </a:ext>
                  </a:extLst>
                </a:gridCol>
                <a:gridCol w="555391">
                  <a:extLst>
                    <a:ext uri="{9D8B030D-6E8A-4147-A177-3AD203B41FA5}">
                      <a16:colId xmlns="" xmlns:a16="http://schemas.microsoft.com/office/drawing/2014/main" val="20007"/>
                    </a:ext>
                  </a:extLst>
                </a:gridCol>
                <a:gridCol w="862969">
                  <a:extLst>
                    <a:ext uri="{9D8B030D-6E8A-4147-A177-3AD203B41FA5}">
                      <a16:colId xmlns="" xmlns:a16="http://schemas.microsoft.com/office/drawing/2014/main" val="20008"/>
                    </a:ext>
                  </a:extLst>
                </a:gridCol>
                <a:gridCol w="862969">
                  <a:extLst>
                    <a:ext uri="{9D8B030D-6E8A-4147-A177-3AD203B41FA5}">
                      <a16:colId xmlns="" xmlns:a16="http://schemas.microsoft.com/office/drawing/2014/main" val="20009"/>
                    </a:ext>
                  </a:extLst>
                </a:gridCol>
              </a:tblGrid>
              <a:tr h="360040">
                <a:tc rowSpan="2">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PSW:</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D7</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D6</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D5</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D4</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D3</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D2</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D1</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D0</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400" kern="100">
                          <a:effectLst/>
                          <a:latin typeface="华文楷体" panose="02010600040101010101" pitchFamily="2" charset="-122"/>
                          <a:ea typeface="华文楷体" panose="02010600040101010101" pitchFamily="2" charset="-122"/>
                        </a:rPr>
                        <a:t>字节地址</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0"/>
                  </a:ext>
                </a:extLst>
              </a:tr>
              <a:tr h="360040">
                <a:tc vMerge="1">
                  <a:txBody>
                    <a:bodyPr/>
                    <a:lstStyle/>
                    <a:p>
                      <a:endParaRPr lang="zh-CN" altLang="en-US"/>
                    </a:p>
                  </a:txBody>
                  <a:tcP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CY</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AC</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a:effectLst/>
                          <a:latin typeface="华文楷体" panose="02010600040101010101" pitchFamily="2" charset="-122"/>
                          <a:ea typeface="华文楷体" panose="02010600040101010101" pitchFamily="2" charset="-122"/>
                        </a:rPr>
                        <a:t>F0</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RS1</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RS0</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OV</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P</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D0H</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extLst>
                  <a:ext uri="{0D108BD9-81ED-4DB2-BD59-A6C34878D82A}">
                    <a16:rowId xmlns="" xmlns:a16="http://schemas.microsoft.com/office/drawing/2014/main" val="10001"/>
                  </a:ext>
                </a:extLst>
              </a:tr>
            </a:tbl>
          </a:graphicData>
        </a:graphic>
      </p:graphicFrame>
      <p:sp>
        <p:nvSpPr>
          <p:cNvPr id="13" name="圆角矩形 12"/>
          <p:cNvSpPr/>
          <p:nvPr/>
        </p:nvSpPr>
        <p:spPr>
          <a:xfrm>
            <a:off x="3707904" y="3435846"/>
            <a:ext cx="2880320" cy="11161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600" dirty="0">
                <a:latin typeface="华文楷体" panose="02010600040101010101" pitchFamily="2" charset="-122"/>
                <a:ea typeface="华文楷体" panose="02010600040101010101" pitchFamily="2" charset="-122"/>
              </a:rPr>
              <a:t>例子：</a:t>
            </a:r>
            <a:r>
              <a:rPr lang="en-US" altLang="zh-CN" sz="1600" dirty="0">
                <a:latin typeface="华文楷体" panose="02010600040101010101" pitchFamily="2" charset="-122"/>
                <a:ea typeface="华文楷体" panose="02010600040101010101" pitchFamily="2" charset="-122"/>
              </a:rPr>
              <a:t>MOV A,#15H</a:t>
            </a:r>
          </a:p>
          <a:p>
            <a:r>
              <a:rPr lang="en-US" altLang="zh-CN" sz="1600" dirty="0">
                <a:latin typeface="华文楷体" panose="02010600040101010101" pitchFamily="2" charset="-122"/>
                <a:ea typeface="华文楷体" panose="02010600040101010101" pitchFamily="2" charset="-122"/>
              </a:rPr>
              <a:t>            ADD A,#3FH</a:t>
            </a:r>
          </a:p>
          <a:p>
            <a:r>
              <a:rPr lang="en-US" altLang="zh-CN" sz="1600" dirty="0">
                <a:latin typeface="华文楷体" panose="02010600040101010101" pitchFamily="2" charset="-122"/>
                <a:ea typeface="华文楷体" panose="02010600040101010101" pitchFamily="2" charset="-122"/>
              </a:rPr>
              <a:t>CY= ?  AC= ?    OV= ?   P= ? </a:t>
            </a:r>
          </a:p>
          <a:p>
            <a:r>
              <a:rPr lang="en-US" altLang="zh-CN" sz="1600" dirty="0">
                <a:latin typeface="华文楷体" panose="02010600040101010101" pitchFamily="2" charset="-122"/>
                <a:ea typeface="华文楷体" panose="02010600040101010101" pitchFamily="2" charset="-122"/>
              </a:rPr>
              <a:t>(A)= ?               </a:t>
            </a:r>
          </a:p>
        </p:txBody>
      </p:sp>
      <p:sp>
        <p:nvSpPr>
          <p:cNvPr id="8" name="矩形 7"/>
          <p:cNvSpPr/>
          <p:nvPr/>
        </p:nvSpPr>
        <p:spPr>
          <a:xfrm>
            <a:off x="899592" y="3435846"/>
            <a:ext cx="2376264" cy="1569660"/>
          </a:xfrm>
          <a:prstGeom prst="rect">
            <a:avLst/>
          </a:prstGeom>
        </p:spPr>
        <p:txBody>
          <a:bodyPr wrap="square">
            <a:spAutoFit/>
          </a:bodyPr>
          <a:lstStyle/>
          <a:p>
            <a:r>
              <a:rPr lang="en-US" altLang="zh-CN" sz="1600" dirty="0">
                <a:latin typeface="华文楷体" panose="02010600040101010101" pitchFamily="2" charset="-122"/>
                <a:ea typeface="华文楷体" panose="02010600040101010101" pitchFamily="2" charset="-122"/>
              </a:rPr>
              <a:t>CY: </a:t>
            </a:r>
            <a:r>
              <a:rPr lang="zh-CN" altLang="en-US" sz="1600" dirty="0">
                <a:latin typeface="华文楷体" panose="02010600040101010101" pitchFamily="2" charset="-122"/>
                <a:ea typeface="华文楷体" panose="02010600040101010101" pitchFamily="2" charset="-122"/>
              </a:rPr>
              <a:t>进位标志位</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AC: </a:t>
            </a:r>
            <a:r>
              <a:rPr lang="zh-CN" altLang="en-US" sz="1600" dirty="0">
                <a:latin typeface="华文楷体" panose="02010600040101010101" pitchFamily="2" charset="-122"/>
                <a:ea typeface="华文楷体" panose="02010600040101010101" pitchFamily="2" charset="-122"/>
              </a:rPr>
              <a:t>半字节进位标志位</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OV</a:t>
            </a:r>
            <a:r>
              <a:rPr lang="zh-CN" altLang="en-US" sz="1600" dirty="0">
                <a:latin typeface="华文楷体" panose="02010600040101010101" pitchFamily="2" charset="-122"/>
                <a:ea typeface="华文楷体" panose="02010600040101010101" pitchFamily="2" charset="-122"/>
              </a:rPr>
              <a:t>：溢出标志位</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P</a:t>
            </a:r>
            <a:r>
              <a:rPr lang="zh-CN" altLang="en-US" sz="1600" dirty="0">
                <a:latin typeface="华文楷体" panose="02010600040101010101" pitchFamily="2" charset="-122"/>
                <a:ea typeface="华文楷体" panose="02010600040101010101" pitchFamily="2" charset="-122"/>
              </a:rPr>
              <a:t>：奇偶标志位</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RS1  RS0:</a:t>
            </a:r>
            <a:r>
              <a:rPr lang="zh-CN" altLang="en-US" sz="1600" dirty="0">
                <a:latin typeface="华文楷体" panose="02010600040101010101" pitchFamily="2" charset="-122"/>
                <a:ea typeface="华文楷体" panose="02010600040101010101" pitchFamily="2" charset="-122"/>
              </a:rPr>
              <a:t>工作寄存器区选择位</a:t>
            </a:r>
            <a:endParaRPr lang="en-US" altLang="zh-CN" sz="1600" dirty="0">
              <a:latin typeface="华文楷体" panose="02010600040101010101" pitchFamily="2" charset="-122"/>
              <a:ea typeface="华文楷体" panose="02010600040101010101" pitchFamily="2" charset="-122"/>
            </a:endParaRPr>
          </a:p>
        </p:txBody>
      </p:sp>
      <p:sp>
        <p:nvSpPr>
          <p:cNvPr id="16" name="矩形 15"/>
          <p:cNvSpPr/>
          <p:nvPr/>
        </p:nvSpPr>
        <p:spPr>
          <a:xfrm>
            <a:off x="6588224" y="3459827"/>
            <a:ext cx="2376264" cy="1323439"/>
          </a:xfrm>
          <a:prstGeom prst="rect">
            <a:avLst/>
          </a:prstGeom>
        </p:spPr>
        <p:txBody>
          <a:bodyPr wrap="square">
            <a:spAutoFit/>
          </a:bodyPr>
          <a:lstStyle/>
          <a:p>
            <a:r>
              <a:rPr lang="en-US" altLang="zh-CN" sz="1600" dirty="0">
                <a:latin typeface="华文楷体" panose="02010600040101010101" pitchFamily="2" charset="-122"/>
                <a:ea typeface="华文楷体" panose="02010600040101010101" pitchFamily="2" charset="-122"/>
              </a:rPr>
              <a:t>     0001 0101</a:t>
            </a:r>
          </a:p>
          <a:p>
            <a:r>
              <a:rPr lang="en-US" altLang="zh-CN" sz="1600" dirty="0">
                <a:latin typeface="华文楷体" panose="02010600040101010101" pitchFamily="2" charset="-122"/>
                <a:ea typeface="华文楷体" panose="02010600040101010101" pitchFamily="2" charset="-122"/>
              </a:rPr>
              <a:t>+  0011 1111</a:t>
            </a:r>
          </a:p>
          <a:p>
            <a:r>
              <a:rPr lang="en-US" altLang="zh-CN" sz="1600" dirty="0">
                <a:latin typeface="华文楷体" panose="02010600040101010101" pitchFamily="2" charset="-122"/>
                <a:ea typeface="华文楷体" panose="02010600040101010101" pitchFamily="2" charset="-122"/>
              </a:rPr>
              <a:t>     0101 0100</a:t>
            </a:r>
          </a:p>
          <a:p>
            <a:r>
              <a:rPr lang="en-US" altLang="zh-CN" sz="1600" dirty="0">
                <a:latin typeface="华文楷体" panose="02010600040101010101" pitchFamily="2" charset="-122"/>
                <a:ea typeface="华文楷体" panose="02010600040101010101" pitchFamily="2" charset="-122"/>
              </a:rPr>
              <a:t>CY=0; </a:t>
            </a:r>
            <a:r>
              <a:rPr lang="en-US" altLang="zh-CN" sz="1600" dirty="0" smtClean="0">
                <a:latin typeface="华文楷体" panose="02010600040101010101" pitchFamily="2" charset="-122"/>
                <a:ea typeface="华文楷体" panose="02010600040101010101" pitchFamily="2" charset="-122"/>
              </a:rPr>
              <a:t>AC=1</a:t>
            </a:r>
            <a:r>
              <a:rPr lang="en-US" altLang="zh-CN" sz="1600" dirty="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OV=0 </a:t>
            </a:r>
            <a:r>
              <a:rPr lang="en-US" altLang="zh-CN" sz="1600" dirty="0">
                <a:latin typeface="华文楷体" panose="02010600040101010101" pitchFamily="2" charset="-122"/>
                <a:ea typeface="华文楷体" panose="02010600040101010101" pitchFamily="2" charset="-122"/>
              </a:rPr>
              <a:t>;P=1;</a:t>
            </a:r>
          </a:p>
          <a:p>
            <a:r>
              <a:rPr lang="en-US" altLang="zh-CN" sz="1600" dirty="0">
                <a:latin typeface="华文楷体" panose="02010600040101010101" pitchFamily="2" charset="-122"/>
                <a:ea typeface="华文楷体" panose="02010600040101010101" pitchFamily="2" charset="-122"/>
              </a:rPr>
              <a:t>(A)=54H</a:t>
            </a:r>
          </a:p>
        </p:txBody>
      </p:sp>
      <p:cxnSp>
        <p:nvCxnSpPr>
          <p:cNvPr id="11" name="直接连接符 10"/>
          <p:cNvCxnSpPr/>
          <p:nvPr/>
        </p:nvCxnSpPr>
        <p:spPr>
          <a:xfrm>
            <a:off x="6804248" y="3998436"/>
            <a:ext cx="97210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596336" y="3459827"/>
            <a:ext cx="45719" cy="480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椭圆 19"/>
          <p:cNvSpPr/>
          <p:nvPr/>
        </p:nvSpPr>
        <p:spPr>
          <a:xfrm>
            <a:off x="7478609" y="3459827"/>
            <a:ext cx="45719" cy="480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椭圆 20"/>
          <p:cNvSpPr/>
          <p:nvPr/>
        </p:nvSpPr>
        <p:spPr>
          <a:xfrm>
            <a:off x="7380312" y="3459827"/>
            <a:ext cx="45719" cy="480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2" name="椭圆 21"/>
          <p:cNvSpPr/>
          <p:nvPr/>
        </p:nvSpPr>
        <p:spPr>
          <a:xfrm>
            <a:off x="7236296" y="3459827"/>
            <a:ext cx="45719" cy="480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3" name="椭圆 22"/>
          <p:cNvSpPr/>
          <p:nvPr/>
        </p:nvSpPr>
        <p:spPr>
          <a:xfrm>
            <a:off x="7118569" y="3459827"/>
            <a:ext cx="45719" cy="480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144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
                                            <p:txEl>
                                              <p:pRg st="2" end="2"/>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6">
                                            <p:txEl>
                                              <p:pRg st="3" end="3"/>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3" grpId="0" animBg="1"/>
      <p:bldP spid="12"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b="1" dirty="0"/>
              <a:t>2.3  MCS-51</a:t>
            </a:r>
            <a:r>
              <a:rPr lang="zh-CN" altLang="zh-CN" b="1" dirty="0"/>
              <a:t>单片机的</a:t>
            </a:r>
            <a:r>
              <a:rPr lang="en-US" altLang="zh-CN" b="1" dirty="0"/>
              <a:t>CPU</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131"/>
          <p:cNvSpPr>
            <a:spLocks noChangeAspect="1" noChangeArrowheads="1"/>
          </p:cNvSpPr>
          <p:nvPr/>
        </p:nvSpPr>
        <p:spPr bwMode="auto">
          <a:xfrm>
            <a:off x="899592" y="1303687"/>
            <a:ext cx="4714875" cy="3171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33" name="AutoShape 1719"/>
          <p:cNvSpPr>
            <a:spLocks noChangeArrowheads="1"/>
          </p:cNvSpPr>
          <p:nvPr/>
        </p:nvSpPr>
        <p:spPr bwMode="auto">
          <a:xfrm>
            <a:off x="899592" y="1402688"/>
            <a:ext cx="3677951" cy="2971823"/>
          </a:xfrm>
          <a:prstGeom prst="roundRect">
            <a:avLst>
              <a:gd name="adj" fmla="val 16667"/>
            </a:avLst>
          </a:prstGeom>
          <a:solidFill>
            <a:srgbClr val="FFFFFF"/>
          </a:solidFill>
          <a:ln w="12700">
            <a:solidFill>
              <a:srgbClr val="8064A2"/>
            </a:solidFill>
            <a:prstDash val="dash"/>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8" name="Rectangle 1722"/>
          <p:cNvSpPr>
            <a:spLocks noChangeArrowheads="1"/>
          </p:cNvSpPr>
          <p:nvPr/>
        </p:nvSpPr>
        <p:spPr bwMode="auto">
          <a:xfrm>
            <a:off x="3313248" y="2393296"/>
            <a:ext cx="996958" cy="29718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地址形成电路</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9" name="Rectangle 1723"/>
          <p:cNvSpPr>
            <a:spLocks noChangeArrowheads="1"/>
          </p:cNvSpPr>
          <p:nvPr/>
        </p:nvSpPr>
        <p:spPr bwMode="auto">
          <a:xfrm>
            <a:off x="3428184" y="1647800"/>
            <a:ext cx="689616" cy="297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自动加</a:t>
            </a: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0" name="Rectangle 1725"/>
          <p:cNvSpPr>
            <a:spLocks noChangeArrowheads="1"/>
          </p:cNvSpPr>
          <p:nvPr/>
        </p:nvSpPr>
        <p:spPr bwMode="auto">
          <a:xfrm>
            <a:off x="3313248" y="1897992"/>
            <a:ext cx="996958" cy="29718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程序计数器</a:t>
            </a:r>
            <a:r>
              <a:rPr kumimoji="0" lang="en-US"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PC</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1" name="AutoShape 1727"/>
          <p:cNvSpPr>
            <a:spLocks noChangeArrowheads="1"/>
          </p:cNvSpPr>
          <p:nvPr/>
        </p:nvSpPr>
        <p:spPr bwMode="auto">
          <a:xfrm>
            <a:off x="3772992" y="2690478"/>
            <a:ext cx="114936" cy="19812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72" name="AutoShape 1728"/>
          <p:cNvSpPr>
            <a:spLocks noChangeArrowheads="1"/>
          </p:cNvSpPr>
          <p:nvPr/>
        </p:nvSpPr>
        <p:spPr bwMode="auto">
          <a:xfrm>
            <a:off x="3772992" y="2195174"/>
            <a:ext cx="114936" cy="19812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73" name="Rectangle 1729"/>
          <p:cNvSpPr>
            <a:spLocks noChangeArrowheads="1"/>
          </p:cNvSpPr>
          <p:nvPr/>
        </p:nvSpPr>
        <p:spPr bwMode="auto">
          <a:xfrm>
            <a:off x="3313248" y="3879208"/>
            <a:ext cx="919488" cy="4432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数据指针</a:t>
            </a: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DPTR</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78" name="Group 1731"/>
          <p:cNvGrpSpPr>
            <a:grpSpLocks/>
          </p:cNvGrpSpPr>
          <p:nvPr/>
        </p:nvGrpSpPr>
        <p:grpSpPr bwMode="auto">
          <a:xfrm>
            <a:off x="3198312" y="2888600"/>
            <a:ext cx="1321446" cy="297183"/>
            <a:chOff x="3791" y="12674"/>
            <a:chExt cx="2081" cy="468"/>
          </a:xfrm>
        </p:grpSpPr>
        <p:sp>
          <p:nvSpPr>
            <p:cNvPr id="80" name="Rectangle 1732"/>
            <p:cNvSpPr>
              <a:spLocks noChangeArrowheads="1"/>
            </p:cNvSpPr>
            <p:nvPr/>
          </p:nvSpPr>
          <p:spPr bwMode="auto">
            <a:xfrm>
              <a:off x="3791" y="12674"/>
              <a:ext cx="1086"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操作码</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1" name="Rectangle 1733"/>
            <p:cNvSpPr>
              <a:spLocks noChangeArrowheads="1"/>
            </p:cNvSpPr>
            <p:nvPr/>
          </p:nvSpPr>
          <p:spPr bwMode="auto">
            <a:xfrm>
              <a:off x="4831" y="12674"/>
              <a:ext cx="1041"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操作数</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79" name="Rectangle 1734"/>
          <p:cNvSpPr>
            <a:spLocks noChangeArrowheads="1"/>
          </p:cNvSpPr>
          <p:nvPr/>
        </p:nvSpPr>
        <p:spPr bwMode="auto">
          <a:xfrm>
            <a:off x="3198312" y="3185783"/>
            <a:ext cx="1321446" cy="2971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指令寄存器</a:t>
            </a: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IR</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5" name="AutoShape 1735"/>
          <p:cNvSpPr>
            <a:spLocks noChangeArrowheads="1"/>
          </p:cNvSpPr>
          <p:nvPr/>
        </p:nvSpPr>
        <p:spPr bwMode="auto">
          <a:xfrm>
            <a:off x="2968440" y="3086721"/>
            <a:ext cx="229872" cy="99061"/>
          </a:xfrm>
          <a:prstGeom prst="leftArrow">
            <a:avLst>
              <a:gd name="adj1" fmla="val 50000"/>
              <a:gd name="adj2" fmla="val 5801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77" name="AutoShape 1736"/>
          <p:cNvSpPr>
            <a:spLocks noChangeArrowheads="1"/>
          </p:cNvSpPr>
          <p:nvPr/>
        </p:nvSpPr>
        <p:spPr bwMode="auto">
          <a:xfrm>
            <a:off x="3772992" y="3482964"/>
            <a:ext cx="114936" cy="396243"/>
          </a:xfrm>
          <a:prstGeom prst="upDownArrow">
            <a:avLst>
              <a:gd name="adj1" fmla="val 50000"/>
              <a:gd name="adj2" fmla="val 6895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65" name="AutoShape 1741"/>
          <p:cNvSpPr>
            <a:spLocks noChangeArrowheads="1"/>
          </p:cNvSpPr>
          <p:nvPr/>
        </p:nvSpPr>
        <p:spPr bwMode="auto">
          <a:xfrm>
            <a:off x="2508696" y="2690478"/>
            <a:ext cx="114936" cy="19812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66" name="Rectangle 1742"/>
          <p:cNvSpPr>
            <a:spLocks noChangeArrowheads="1"/>
          </p:cNvSpPr>
          <p:nvPr/>
        </p:nvSpPr>
        <p:spPr bwMode="auto">
          <a:xfrm>
            <a:off x="1244400" y="2888600"/>
            <a:ext cx="804552" cy="29718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时序电路</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7" name="AutoShape 1743"/>
          <p:cNvSpPr>
            <a:spLocks noChangeArrowheads="1"/>
          </p:cNvSpPr>
          <p:nvPr/>
        </p:nvSpPr>
        <p:spPr bwMode="auto">
          <a:xfrm>
            <a:off x="1589208" y="2690478"/>
            <a:ext cx="114936" cy="19812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49" name="Rectangle 1745"/>
          <p:cNvSpPr>
            <a:spLocks noChangeArrowheads="1"/>
          </p:cNvSpPr>
          <p:nvPr/>
        </p:nvSpPr>
        <p:spPr bwMode="auto">
          <a:xfrm>
            <a:off x="1078029" y="1747496"/>
            <a:ext cx="1890411" cy="297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至内部各部件的微操作信号</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1" name="Rectangle 1747"/>
          <p:cNvSpPr>
            <a:spLocks noChangeArrowheads="1"/>
          </p:cNvSpPr>
          <p:nvPr/>
        </p:nvSpPr>
        <p:spPr bwMode="auto">
          <a:xfrm>
            <a:off x="1244400" y="2393296"/>
            <a:ext cx="1609104" cy="29718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微操作控制部件</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2" name="AutoShape 1748"/>
          <p:cNvSpPr>
            <a:spLocks noChangeShapeType="1"/>
          </p:cNvSpPr>
          <p:nvPr/>
        </p:nvSpPr>
        <p:spPr bwMode="auto">
          <a:xfrm flipV="1">
            <a:off x="1359336"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53" name="AutoShape 1749"/>
          <p:cNvSpPr>
            <a:spLocks noChangeShapeType="1"/>
          </p:cNvSpPr>
          <p:nvPr/>
        </p:nvSpPr>
        <p:spPr bwMode="auto">
          <a:xfrm flipV="1">
            <a:off x="1474272"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54" name="AutoShape 1750"/>
          <p:cNvSpPr>
            <a:spLocks noChangeShapeType="1"/>
          </p:cNvSpPr>
          <p:nvPr/>
        </p:nvSpPr>
        <p:spPr bwMode="auto">
          <a:xfrm flipV="1">
            <a:off x="1588573"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55" name="AutoShape 1751"/>
          <p:cNvSpPr>
            <a:spLocks noChangeShapeType="1"/>
          </p:cNvSpPr>
          <p:nvPr/>
        </p:nvSpPr>
        <p:spPr bwMode="auto">
          <a:xfrm flipV="1">
            <a:off x="1703509"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56" name="AutoShape 1752"/>
          <p:cNvSpPr>
            <a:spLocks noChangeShapeType="1"/>
          </p:cNvSpPr>
          <p:nvPr/>
        </p:nvSpPr>
        <p:spPr bwMode="auto">
          <a:xfrm flipV="1">
            <a:off x="1819080"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57" name="AutoShape 1753"/>
          <p:cNvSpPr>
            <a:spLocks noChangeShapeType="1"/>
          </p:cNvSpPr>
          <p:nvPr/>
        </p:nvSpPr>
        <p:spPr bwMode="auto">
          <a:xfrm flipV="1">
            <a:off x="1934016"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58" name="AutoShape 1754"/>
          <p:cNvSpPr>
            <a:spLocks noChangeShapeType="1"/>
          </p:cNvSpPr>
          <p:nvPr/>
        </p:nvSpPr>
        <p:spPr bwMode="auto">
          <a:xfrm flipV="1">
            <a:off x="2048317"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59" name="AutoShape 1755"/>
          <p:cNvSpPr>
            <a:spLocks noChangeShapeType="1"/>
          </p:cNvSpPr>
          <p:nvPr/>
        </p:nvSpPr>
        <p:spPr bwMode="auto">
          <a:xfrm flipV="1">
            <a:off x="2163253"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0" name="AutoShape 1756"/>
          <p:cNvSpPr>
            <a:spLocks noChangeShapeType="1"/>
          </p:cNvSpPr>
          <p:nvPr/>
        </p:nvSpPr>
        <p:spPr bwMode="auto">
          <a:xfrm flipV="1">
            <a:off x="2278824"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1" name="AutoShape 1757"/>
          <p:cNvSpPr>
            <a:spLocks noChangeShapeType="1"/>
          </p:cNvSpPr>
          <p:nvPr/>
        </p:nvSpPr>
        <p:spPr bwMode="auto">
          <a:xfrm flipV="1">
            <a:off x="2393760"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2" name="AutoShape 1758"/>
          <p:cNvSpPr>
            <a:spLocks noChangeShapeType="1"/>
          </p:cNvSpPr>
          <p:nvPr/>
        </p:nvSpPr>
        <p:spPr bwMode="auto">
          <a:xfrm flipV="1">
            <a:off x="2508061"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3" name="AutoShape 1759"/>
          <p:cNvSpPr>
            <a:spLocks noChangeShapeType="1"/>
          </p:cNvSpPr>
          <p:nvPr/>
        </p:nvSpPr>
        <p:spPr bwMode="auto">
          <a:xfrm flipV="1">
            <a:off x="2622997"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64" name="AutoShape 1760"/>
          <p:cNvSpPr>
            <a:spLocks noChangeShapeType="1"/>
          </p:cNvSpPr>
          <p:nvPr/>
        </p:nvSpPr>
        <p:spPr bwMode="auto">
          <a:xfrm flipV="1">
            <a:off x="2738568" y="2096114"/>
            <a:ext cx="635" cy="2971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38" name="Rectangle 1761"/>
          <p:cNvSpPr>
            <a:spLocks noChangeArrowheads="1"/>
          </p:cNvSpPr>
          <p:nvPr/>
        </p:nvSpPr>
        <p:spPr bwMode="auto">
          <a:xfrm>
            <a:off x="2163888" y="2888600"/>
            <a:ext cx="804552" cy="4953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指令译码器</a:t>
            </a:r>
            <a:endParaRPr kumimoji="0" lang="zh-CN"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ID</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39" name="Group 1762"/>
          <p:cNvGrpSpPr>
            <a:grpSpLocks/>
          </p:cNvGrpSpPr>
          <p:nvPr/>
        </p:nvGrpSpPr>
        <p:grpSpPr bwMode="auto">
          <a:xfrm>
            <a:off x="1244400" y="3185782"/>
            <a:ext cx="1953912" cy="990608"/>
            <a:chOff x="2705" y="13142"/>
            <a:chExt cx="3077" cy="1560"/>
          </a:xfrm>
        </p:grpSpPr>
        <p:sp>
          <p:nvSpPr>
            <p:cNvPr id="40" name="AutoShape 1763"/>
            <p:cNvSpPr>
              <a:spLocks noChangeArrowheads="1"/>
            </p:cNvSpPr>
            <p:nvPr/>
          </p:nvSpPr>
          <p:spPr bwMode="auto">
            <a:xfrm>
              <a:off x="3248" y="13142"/>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sp>
          <p:nvSpPr>
            <p:cNvPr id="41" name="Rectangle 1764"/>
            <p:cNvSpPr>
              <a:spLocks noChangeArrowheads="1"/>
            </p:cNvSpPr>
            <p:nvPr/>
          </p:nvSpPr>
          <p:spPr bwMode="auto">
            <a:xfrm>
              <a:off x="2705" y="13454"/>
              <a:ext cx="1267"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启停控制</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 name="AutoShape 1765"/>
            <p:cNvSpPr>
              <a:spLocks noChangeArrowheads="1"/>
            </p:cNvSpPr>
            <p:nvPr/>
          </p:nvSpPr>
          <p:spPr bwMode="auto">
            <a:xfrm>
              <a:off x="3248" y="13922"/>
              <a:ext cx="181" cy="312"/>
            </a:xfrm>
            <a:prstGeom prst="upArrow">
              <a:avLst>
                <a:gd name="adj1" fmla="val 50000"/>
                <a:gd name="adj2" fmla="val 4309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2400"/>
            </a:p>
          </p:txBody>
        </p:sp>
        <p:grpSp>
          <p:nvGrpSpPr>
            <p:cNvPr id="43" name="Group 1766"/>
            <p:cNvGrpSpPr>
              <a:grpSpLocks/>
            </p:cNvGrpSpPr>
            <p:nvPr/>
          </p:nvGrpSpPr>
          <p:grpSpPr bwMode="auto">
            <a:xfrm>
              <a:off x="3972" y="13688"/>
              <a:ext cx="1810" cy="702"/>
              <a:chOff x="3067" y="13688"/>
              <a:chExt cx="1810" cy="702"/>
            </a:xfrm>
          </p:grpSpPr>
          <p:sp>
            <p:nvSpPr>
              <p:cNvPr id="45" name="AutoShape 1767"/>
              <p:cNvSpPr>
                <a:spLocks noChangeShapeType="1"/>
              </p:cNvSpPr>
              <p:nvPr/>
            </p:nvSpPr>
            <p:spPr bwMode="auto">
              <a:xfrm rot="10800000">
                <a:off x="3067" y="13688"/>
                <a:ext cx="543" cy="234"/>
              </a:xfrm>
              <a:prstGeom prst="bentConnector3">
                <a:avLst>
                  <a:gd name="adj1" fmla="val -129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46" name="Rectangle 1768"/>
              <p:cNvSpPr>
                <a:spLocks noChangeArrowheads="1"/>
              </p:cNvSpPr>
              <p:nvPr/>
            </p:nvSpPr>
            <p:spPr bwMode="auto">
              <a:xfrm>
                <a:off x="3067" y="13922"/>
                <a:ext cx="181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低功耗控制信号</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44" name="Rectangle 1769"/>
            <p:cNvSpPr>
              <a:spLocks noChangeArrowheads="1"/>
            </p:cNvSpPr>
            <p:nvPr/>
          </p:nvSpPr>
          <p:spPr bwMode="auto">
            <a:xfrm>
              <a:off x="2705" y="14234"/>
              <a:ext cx="1267"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振荡电路</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28" name="Rectangle 1771"/>
          <p:cNvSpPr>
            <a:spLocks noChangeArrowheads="1"/>
          </p:cNvSpPr>
          <p:nvPr/>
        </p:nvSpPr>
        <p:spPr bwMode="auto">
          <a:xfrm>
            <a:off x="4637234" y="3780147"/>
            <a:ext cx="833127" cy="297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数据总线</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 name="Rectangle 1772"/>
          <p:cNvSpPr>
            <a:spLocks noChangeArrowheads="1"/>
          </p:cNvSpPr>
          <p:nvPr/>
        </p:nvSpPr>
        <p:spPr bwMode="auto">
          <a:xfrm>
            <a:off x="4637869" y="1781786"/>
            <a:ext cx="832492" cy="297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地址总线</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0" name="Text Box 1773"/>
          <p:cNvSpPr txBox="1">
            <a:spLocks noChangeArrowheads="1"/>
          </p:cNvSpPr>
          <p:nvPr/>
        </p:nvSpPr>
        <p:spPr bwMode="auto">
          <a:xfrm>
            <a:off x="5152223" y="1997053"/>
            <a:ext cx="459744" cy="1783094"/>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程序存储器</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 name="AutoShape 1774"/>
          <p:cNvSpPr>
            <a:spLocks noChangeArrowheads="1"/>
          </p:cNvSpPr>
          <p:nvPr/>
        </p:nvSpPr>
        <p:spPr bwMode="auto">
          <a:xfrm>
            <a:off x="4310206" y="2047218"/>
            <a:ext cx="842017" cy="144781"/>
          </a:xfrm>
          <a:prstGeom prst="rightArrow">
            <a:avLst>
              <a:gd name="adj1" fmla="val 50000"/>
              <a:gd name="adj2" fmla="val 14539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32" name="AutoShape 1775"/>
          <p:cNvSpPr>
            <a:spLocks noChangeArrowheads="1"/>
          </p:cNvSpPr>
          <p:nvPr/>
        </p:nvSpPr>
        <p:spPr bwMode="auto">
          <a:xfrm>
            <a:off x="3887927" y="3582025"/>
            <a:ext cx="1264296" cy="198122"/>
          </a:xfrm>
          <a:prstGeom prst="leftRightArrow">
            <a:avLst>
              <a:gd name="adj1" fmla="val 30130"/>
              <a:gd name="adj2" fmla="val 8216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82" name="TextBox 81"/>
          <p:cNvSpPr txBox="1"/>
          <p:nvPr/>
        </p:nvSpPr>
        <p:spPr>
          <a:xfrm>
            <a:off x="2320925" y="1119021"/>
            <a:ext cx="936104"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控制器</a:t>
            </a:r>
          </a:p>
        </p:txBody>
      </p:sp>
      <p:cxnSp>
        <p:nvCxnSpPr>
          <p:cNvPr id="89" name="曲线连接符 88"/>
          <p:cNvCxnSpPr>
            <a:stCxn id="70" idx="1"/>
            <a:endCxn id="70" idx="3"/>
          </p:cNvCxnSpPr>
          <p:nvPr/>
        </p:nvCxnSpPr>
        <p:spPr>
          <a:xfrm rot="10800000" flipH="1">
            <a:off x="3313248" y="2046583"/>
            <a:ext cx="996958" cy="12700"/>
          </a:xfrm>
          <a:prstGeom prst="curvedConnector5">
            <a:avLst>
              <a:gd name="adj1" fmla="val -22930"/>
              <a:gd name="adj2" fmla="val 2970008"/>
              <a:gd name="adj3" fmla="val 122930"/>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Rectangle 1725"/>
          <p:cNvSpPr>
            <a:spLocks noChangeArrowheads="1"/>
          </p:cNvSpPr>
          <p:nvPr/>
        </p:nvSpPr>
        <p:spPr bwMode="auto">
          <a:xfrm>
            <a:off x="3316947" y="1897992"/>
            <a:ext cx="996958" cy="29718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程序计数器</a:t>
            </a:r>
            <a:r>
              <a:rPr kumimoji="0" lang="en-US" altLang="zh-CN" sz="105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PC</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6" name="Rectangle 1772"/>
          <p:cNvSpPr>
            <a:spLocks noChangeArrowheads="1"/>
          </p:cNvSpPr>
          <p:nvPr/>
        </p:nvSpPr>
        <p:spPr bwMode="auto">
          <a:xfrm>
            <a:off x="4641568" y="1781786"/>
            <a:ext cx="832492" cy="297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地址总线</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7" name="Text Box 1773"/>
          <p:cNvSpPr txBox="1">
            <a:spLocks noChangeArrowheads="1"/>
          </p:cNvSpPr>
          <p:nvPr/>
        </p:nvSpPr>
        <p:spPr bwMode="auto">
          <a:xfrm>
            <a:off x="5155922" y="1997053"/>
            <a:ext cx="459744" cy="1783094"/>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程序存储器</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8" name="AutoShape 1774"/>
          <p:cNvSpPr>
            <a:spLocks noChangeArrowheads="1"/>
          </p:cNvSpPr>
          <p:nvPr/>
        </p:nvSpPr>
        <p:spPr bwMode="auto">
          <a:xfrm>
            <a:off x="4313905" y="2047218"/>
            <a:ext cx="842017" cy="144781"/>
          </a:xfrm>
          <a:prstGeom prst="rightArrow">
            <a:avLst>
              <a:gd name="adj1" fmla="val 50000"/>
              <a:gd name="adj2" fmla="val 14539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99" name="圆角矩形 98"/>
          <p:cNvSpPr/>
          <p:nvPr/>
        </p:nvSpPr>
        <p:spPr>
          <a:xfrm>
            <a:off x="5868144" y="987574"/>
            <a:ext cx="3024336" cy="9410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zh-CN" sz="1400" dirty="0">
                <a:latin typeface="华文楷体" panose="02010600040101010101" pitchFamily="2" charset="-122"/>
                <a:ea typeface="华文楷体" panose="02010600040101010101" pitchFamily="2" charset="-122"/>
              </a:rPr>
              <a:t>程序计数器</a:t>
            </a:r>
            <a:r>
              <a:rPr lang="en-US" altLang="zh-CN" sz="1400" dirty="0">
                <a:latin typeface="华文楷体" panose="02010600040101010101" pitchFamily="2" charset="-122"/>
                <a:ea typeface="华文楷体" panose="02010600040101010101" pitchFamily="2" charset="-122"/>
              </a:rPr>
              <a:t>PC</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Program  Counter</a:t>
            </a:r>
            <a:r>
              <a:rPr lang="zh-CN" altLang="zh-CN" sz="1400" dirty="0" smtClean="0">
                <a:latin typeface="华文楷体" panose="02010600040101010101" pitchFamily="2" charset="-122"/>
                <a:ea typeface="华文楷体" panose="02010600040101010101" pitchFamily="2" charset="-122"/>
              </a:rPr>
              <a:t>）</a:t>
            </a:r>
            <a:r>
              <a:rPr lang="zh-CN" altLang="en-US" sz="1400" dirty="0" smtClean="0">
                <a:latin typeface="华文楷体" panose="02010600040101010101" pitchFamily="2" charset="-122"/>
                <a:ea typeface="华文楷体" panose="02010600040101010101" pitchFamily="2" charset="-122"/>
              </a:rPr>
              <a:t>：</a:t>
            </a:r>
            <a:r>
              <a:rPr lang="zh-CN" altLang="zh-CN" sz="1400" dirty="0" smtClean="0">
                <a:latin typeface="华文楷体" panose="02010600040101010101" pitchFamily="2" charset="-122"/>
                <a:ea typeface="华文楷体" panose="02010600040101010101" pitchFamily="2" charset="-122"/>
              </a:rPr>
              <a:t>一</a:t>
            </a:r>
            <a:r>
              <a:rPr lang="zh-CN" altLang="zh-CN" sz="1400" dirty="0">
                <a:latin typeface="华文楷体" panose="02010600040101010101" pitchFamily="2" charset="-122"/>
                <a:ea typeface="华文楷体" panose="02010600040101010101" pitchFamily="2" charset="-122"/>
              </a:rPr>
              <a:t>个</a:t>
            </a:r>
            <a:r>
              <a:rPr lang="en-US" altLang="zh-CN" sz="1400" dirty="0">
                <a:latin typeface="华文楷体" panose="02010600040101010101" pitchFamily="2" charset="-122"/>
                <a:ea typeface="华文楷体" panose="02010600040101010101" pitchFamily="2" charset="-122"/>
              </a:rPr>
              <a:t>16</a:t>
            </a:r>
            <a:r>
              <a:rPr lang="zh-CN" altLang="zh-CN" sz="1400" dirty="0">
                <a:latin typeface="华文楷体" panose="02010600040101010101" pitchFamily="2" charset="-122"/>
                <a:ea typeface="华文楷体" panose="02010600040101010101" pitchFamily="2" charset="-122"/>
              </a:rPr>
              <a:t>位的专用寄存器，用于存放下一条将要执行的指令的起始地址</a:t>
            </a:r>
            <a:endParaRPr lang="en-US" altLang="zh-CN" sz="1400" dirty="0">
              <a:latin typeface="华文楷体" panose="02010600040101010101" pitchFamily="2" charset="-122"/>
              <a:ea typeface="华文楷体" panose="02010600040101010101" pitchFamily="2" charset="-122"/>
            </a:endParaRPr>
          </a:p>
        </p:txBody>
      </p:sp>
      <p:sp>
        <p:nvSpPr>
          <p:cNvPr id="102" name="圆角矩形 101"/>
          <p:cNvSpPr/>
          <p:nvPr/>
        </p:nvSpPr>
        <p:spPr>
          <a:xfrm>
            <a:off x="5868144" y="1995686"/>
            <a:ext cx="3024336" cy="85441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400" dirty="0">
                <a:latin typeface="华文楷体" panose="02010600040101010101" pitchFamily="2" charset="-122"/>
                <a:ea typeface="华文楷体" panose="02010600040101010101" pitchFamily="2" charset="-122"/>
              </a:rPr>
              <a:t>PC</a:t>
            </a:r>
            <a:r>
              <a:rPr lang="zh-CN" altLang="zh-CN" sz="1400" dirty="0">
                <a:latin typeface="华文楷体" panose="02010600040101010101" pitchFamily="2" charset="-122"/>
                <a:ea typeface="华文楷体" panose="02010600040101010101" pitchFamily="2" charset="-122"/>
              </a:rPr>
              <a:t>的位宽为</a:t>
            </a:r>
            <a:r>
              <a:rPr lang="en-US" altLang="zh-CN" sz="1400" dirty="0">
                <a:latin typeface="华文楷体" panose="02010600040101010101" pitchFamily="2" charset="-122"/>
                <a:ea typeface="华文楷体" panose="02010600040101010101" pitchFamily="2" charset="-122"/>
              </a:rPr>
              <a:t>16</a:t>
            </a:r>
            <a:r>
              <a:rPr lang="zh-CN" altLang="zh-CN" sz="1400" dirty="0">
                <a:latin typeface="华文楷体" panose="02010600040101010101" pitchFamily="2" charset="-122"/>
                <a:ea typeface="华文楷体" panose="02010600040101010101" pitchFamily="2" charset="-122"/>
              </a:rPr>
              <a:t>，这决定了单片机对程序存储器可以直接寻址的空间范围为</a:t>
            </a:r>
            <a:r>
              <a:rPr lang="en-US" altLang="zh-CN" sz="1400" dirty="0">
                <a:latin typeface="华文楷体" panose="02010600040101010101" pitchFamily="2" charset="-122"/>
                <a:ea typeface="华文楷体" panose="02010600040101010101" pitchFamily="2" charset="-122"/>
              </a:rPr>
              <a:t>64KB</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2</a:t>
            </a:r>
            <a:r>
              <a:rPr lang="en-US" altLang="zh-CN" sz="1400" baseline="30000" dirty="0">
                <a:latin typeface="华文楷体" panose="02010600040101010101" pitchFamily="2" charset="-122"/>
                <a:ea typeface="华文楷体" panose="02010600040101010101" pitchFamily="2" charset="-122"/>
              </a:rPr>
              <a:t>16</a:t>
            </a:r>
            <a:r>
              <a:rPr lang="en-US" altLang="zh-CN" sz="1400" dirty="0">
                <a:latin typeface="华文楷体" panose="02010600040101010101" pitchFamily="2" charset="-122"/>
                <a:ea typeface="华文楷体" panose="02010600040101010101" pitchFamily="2" charset="-122"/>
              </a:rPr>
              <a:t> = 65536 = 64KB</a:t>
            </a:r>
            <a:r>
              <a:rPr lang="zh-CN" altLang="zh-CN" sz="14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p:txBody>
      </p:sp>
      <p:sp>
        <p:nvSpPr>
          <p:cNvPr id="104" name="圆角矩形 103"/>
          <p:cNvSpPr/>
          <p:nvPr/>
        </p:nvSpPr>
        <p:spPr>
          <a:xfrm>
            <a:off x="5862059" y="2931790"/>
            <a:ext cx="3024336" cy="11521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400" dirty="0">
                <a:latin typeface="华文楷体" panose="02010600040101010101" pitchFamily="2" charset="-122"/>
                <a:ea typeface="华文楷体" panose="02010600040101010101" pitchFamily="2" charset="-122"/>
              </a:rPr>
              <a:t>PC</a:t>
            </a:r>
            <a:r>
              <a:rPr lang="zh-CN" altLang="zh-CN" sz="1400" dirty="0">
                <a:latin typeface="华文楷体" panose="02010600040101010101" pitchFamily="2" charset="-122"/>
                <a:ea typeface="华文楷体" panose="02010600040101010101" pitchFamily="2" charset="-122"/>
              </a:rPr>
              <a:t>的基本工作方式有如下几种：</a:t>
            </a:r>
          </a:p>
          <a:p>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1</a:t>
            </a:r>
            <a:r>
              <a:rPr lang="zh-CN" altLang="zh-CN" sz="1400" dirty="0">
                <a:latin typeface="华文楷体" panose="02010600040101010101" pitchFamily="2" charset="-122"/>
                <a:ea typeface="华文楷体" panose="02010600040101010101" pitchFamily="2" charset="-122"/>
              </a:rPr>
              <a:t>）自动加</a:t>
            </a:r>
            <a:r>
              <a:rPr lang="en-US" altLang="zh-CN" sz="1400" dirty="0">
                <a:latin typeface="华文楷体" panose="02010600040101010101" pitchFamily="2" charset="-122"/>
                <a:ea typeface="华文楷体" panose="02010600040101010101" pitchFamily="2" charset="-122"/>
              </a:rPr>
              <a:t>1</a:t>
            </a:r>
            <a:r>
              <a:rPr lang="zh-CN" altLang="zh-CN" sz="1400" dirty="0">
                <a:latin typeface="华文楷体" panose="02010600040101010101" pitchFamily="2" charset="-122"/>
                <a:ea typeface="华文楷体" panose="02010600040101010101" pitchFamily="2" charset="-122"/>
              </a:rPr>
              <a:t>计数操作工作方式</a:t>
            </a:r>
            <a:r>
              <a:rPr lang="zh-CN" altLang="zh-CN" sz="1400" dirty="0" smtClean="0">
                <a:latin typeface="华文楷体" panose="02010600040101010101" pitchFamily="2" charset="-122"/>
                <a:ea typeface="华文楷体" panose="02010600040101010101" pitchFamily="2" charset="-122"/>
              </a:rPr>
              <a:t>。</a:t>
            </a:r>
            <a:endParaRPr lang="en-US" altLang="zh-CN" sz="1400" dirty="0" smtClean="0">
              <a:latin typeface="华文楷体" panose="02010600040101010101" pitchFamily="2" charset="-122"/>
              <a:ea typeface="华文楷体" panose="02010600040101010101" pitchFamily="2" charset="-122"/>
            </a:endParaRPr>
          </a:p>
          <a:p>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2</a:t>
            </a:r>
            <a:r>
              <a:rPr lang="zh-CN" altLang="zh-CN" sz="1400" dirty="0">
                <a:latin typeface="华文楷体" panose="02010600040101010101" pitchFamily="2" charset="-122"/>
                <a:ea typeface="华文楷体" panose="02010600040101010101" pitchFamily="2" charset="-122"/>
              </a:rPr>
              <a:t>）复位工作方式</a:t>
            </a:r>
            <a:r>
              <a:rPr lang="zh-CN" altLang="zh-CN" sz="1400" dirty="0" smtClean="0">
                <a:latin typeface="华文楷体" panose="02010600040101010101" pitchFamily="2" charset="-122"/>
                <a:ea typeface="华文楷体" panose="02010600040101010101" pitchFamily="2" charset="-122"/>
              </a:rPr>
              <a:t>。</a:t>
            </a:r>
            <a:r>
              <a:rPr lang="zh-CN" altLang="en-US" sz="1400" dirty="0" smtClean="0">
                <a:latin typeface="华文楷体" panose="02010600040101010101" pitchFamily="2" charset="-122"/>
                <a:ea typeface="华文楷体" panose="02010600040101010101" pitchFamily="2" charset="-122"/>
              </a:rPr>
              <a:t>上电复位后从</a:t>
            </a:r>
            <a:r>
              <a:rPr lang="en-US" altLang="zh-CN" sz="1400" dirty="0" smtClean="0">
                <a:latin typeface="华文楷体" panose="02010600040101010101" pitchFamily="2" charset="-122"/>
                <a:ea typeface="华文楷体" panose="02010600040101010101" pitchFamily="2" charset="-122"/>
              </a:rPr>
              <a:t>0000H</a:t>
            </a:r>
            <a:r>
              <a:rPr lang="zh-CN" altLang="en-US" sz="1400" dirty="0" smtClean="0">
                <a:latin typeface="华文楷体" panose="02010600040101010101" pitchFamily="2" charset="-122"/>
                <a:ea typeface="华文楷体" panose="02010600040101010101" pitchFamily="2" charset="-122"/>
              </a:rPr>
              <a:t>开始执行程序。</a:t>
            </a:r>
            <a:endParaRPr lang="en-US" altLang="zh-CN" sz="1400" dirty="0" smtClean="0">
              <a:latin typeface="华文楷体" panose="02010600040101010101" pitchFamily="2" charset="-122"/>
              <a:ea typeface="华文楷体" panose="02010600040101010101" pitchFamily="2" charset="-122"/>
            </a:endParaRPr>
          </a:p>
          <a:p>
            <a:r>
              <a:rPr lang="zh-CN" altLang="zh-CN" sz="1400" dirty="0" smtClean="0">
                <a:latin typeface="华文楷体" panose="02010600040101010101" pitchFamily="2" charset="-122"/>
                <a:ea typeface="华文楷体" panose="02010600040101010101" pitchFamily="2" charset="-122"/>
              </a:rPr>
              <a:t>（</a:t>
            </a:r>
            <a:r>
              <a:rPr lang="en-US" altLang="zh-CN" sz="1400" dirty="0" smtClean="0">
                <a:latin typeface="华文楷体" panose="02010600040101010101" pitchFamily="2" charset="-122"/>
                <a:ea typeface="华文楷体" panose="02010600040101010101" pitchFamily="2" charset="-122"/>
              </a:rPr>
              <a:t>3</a:t>
            </a:r>
            <a:r>
              <a:rPr lang="zh-CN" altLang="zh-CN" sz="1400" dirty="0" smtClean="0">
                <a:latin typeface="华文楷体" panose="02010600040101010101" pitchFamily="2" charset="-122"/>
                <a:ea typeface="华文楷体" panose="02010600040101010101" pitchFamily="2" charset="-122"/>
              </a:rPr>
              <a:t>）赋值工作方式。</a:t>
            </a:r>
            <a:endParaRPr lang="en-US" altLang="zh-CN" sz="1400" dirty="0">
              <a:latin typeface="华文楷体" panose="02010600040101010101" pitchFamily="2" charset="-122"/>
              <a:ea typeface="华文楷体" panose="02010600040101010101" pitchFamily="2" charset="-122"/>
            </a:endParaRPr>
          </a:p>
        </p:txBody>
      </p:sp>
      <p:sp>
        <p:nvSpPr>
          <p:cNvPr id="74" name="圆角矩形 73"/>
          <p:cNvSpPr/>
          <p:nvPr/>
        </p:nvSpPr>
        <p:spPr>
          <a:xfrm>
            <a:off x="5868144" y="4227934"/>
            <a:ext cx="3024336" cy="6959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400" dirty="0" smtClean="0">
                <a:latin typeface="华文楷体" panose="02010600040101010101" pitchFamily="2" charset="-122"/>
                <a:ea typeface="华文楷体" panose="02010600040101010101" pitchFamily="2" charset="-122"/>
              </a:rPr>
              <a:t>DPTR:16</a:t>
            </a:r>
            <a:r>
              <a:rPr lang="zh-CN" altLang="en-US" sz="1400" dirty="0" smtClean="0">
                <a:latin typeface="华文楷体" panose="02010600040101010101" pitchFamily="2" charset="-122"/>
                <a:ea typeface="华文楷体" panose="02010600040101010101" pitchFamily="2" charset="-122"/>
              </a:rPr>
              <a:t>位特殊功能寄存器，可以拆分成</a:t>
            </a:r>
            <a:r>
              <a:rPr lang="en-US" altLang="zh-CN" sz="1400" dirty="0" smtClean="0">
                <a:latin typeface="华文楷体" panose="02010600040101010101" pitchFamily="2" charset="-122"/>
                <a:ea typeface="华文楷体" panose="02010600040101010101" pitchFamily="2" charset="-122"/>
              </a:rPr>
              <a:t>DPH</a:t>
            </a:r>
            <a:r>
              <a:rPr lang="zh-CN" altLang="en-US" sz="1400" dirty="0" smtClean="0">
                <a:latin typeface="华文楷体" panose="02010600040101010101" pitchFamily="2" charset="-122"/>
                <a:ea typeface="华文楷体" panose="02010600040101010101" pitchFamily="2" charset="-122"/>
              </a:rPr>
              <a:t>和</a:t>
            </a:r>
            <a:r>
              <a:rPr lang="en-US" altLang="zh-CN" sz="1400" dirty="0" smtClean="0">
                <a:latin typeface="华文楷体" panose="02010600040101010101" pitchFamily="2" charset="-122"/>
                <a:ea typeface="华文楷体" panose="02010600040101010101" pitchFamily="2" charset="-122"/>
              </a:rPr>
              <a:t>DPL</a:t>
            </a:r>
            <a:endParaRPr lang="en-US" altLang="zh-CN" sz="1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982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95"/>
                                        </p:tgtEl>
                                        <p:attrNameLst>
                                          <p:attrName>fillcolor</p:attrName>
                                        </p:attrNameLst>
                                      </p:cBhvr>
                                      <p:to>
                                        <a:schemeClr val="accent2"/>
                                      </p:to>
                                    </p:animClr>
                                    <p:set>
                                      <p:cBhvr>
                                        <p:cTn id="11" dur="2000" fill="hold"/>
                                        <p:tgtEl>
                                          <p:spTgt spid="95"/>
                                        </p:tgtEl>
                                        <p:attrNameLst>
                                          <p:attrName>fill.type</p:attrName>
                                        </p:attrNameLst>
                                      </p:cBhvr>
                                      <p:to>
                                        <p:strVal val="solid"/>
                                      </p:to>
                                    </p:set>
                                    <p:set>
                                      <p:cBhvr>
                                        <p:cTn id="12" dur="2000" fill="hold"/>
                                        <p:tgtEl>
                                          <p:spTgt spid="95"/>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97"/>
                                        </p:tgtEl>
                                        <p:attrNameLst>
                                          <p:attrName>fillcolor</p:attrName>
                                        </p:attrNameLst>
                                      </p:cBhvr>
                                      <p:to>
                                        <a:schemeClr val="accent2"/>
                                      </p:to>
                                    </p:animClr>
                                    <p:set>
                                      <p:cBhvr>
                                        <p:cTn id="15" dur="2000" fill="hold"/>
                                        <p:tgtEl>
                                          <p:spTgt spid="97"/>
                                        </p:tgtEl>
                                        <p:attrNameLst>
                                          <p:attrName>fill.type</p:attrName>
                                        </p:attrNameLst>
                                      </p:cBhvr>
                                      <p:to>
                                        <p:strVal val="solid"/>
                                      </p:to>
                                    </p:set>
                                    <p:set>
                                      <p:cBhvr>
                                        <p:cTn id="16" dur="2000" fill="hold"/>
                                        <p:tgtEl>
                                          <p:spTgt spid="97"/>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98"/>
                                        </p:tgtEl>
                                        <p:attrNameLst>
                                          <p:attrName>fillcolor</p:attrName>
                                        </p:attrNameLst>
                                      </p:cBhvr>
                                      <p:to>
                                        <a:schemeClr val="accent2"/>
                                      </p:to>
                                    </p:animClr>
                                    <p:set>
                                      <p:cBhvr>
                                        <p:cTn id="19" dur="2000" fill="hold"/>
                                        <p:tgtEl>
                                          <p:spTgt spid="98"/>
                                        </p:tgtEl>
                                        <p:attrNameLst>
                                          <p:attrName>fill.type</p:attrName>
                                        </p:attrNameLst>
                                      </p:cBhvr>
                                      <p:to>
                                        <p:strVal val="solid"/>
                                      </p:to>
                                    </p:set>
                                    <p:set>
                                      <p:cBhvr>
                                        <p:cTn id="20" dur="2000" fill="hold"/>
                                        <p:tgtEl>
                                          <p:spTgt spid="98"/>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77"/>
                                        </p:tgtEl>
                                        <p:attrNameLst>
                                          <p:attrName>fillcolor</p:attrName>
                                        </p:attrNameLst>
                                      </p:cBhvr>
                                      <p:to>
                                        <a:schemeClr val="accent2"/>
                                      </p:to>
                                    </p:animClr>
                                    <p:set>
                                      <p:cBhvr>
                                        <p:cTn id="25" dur="2000" fill="hold"/>
                                        <p:tgtEl>
                                          <p:spTgt spid="77"/>
                                        </p:tgtEl>
                                        <p:attrNameLst>
                                          <p:attrName>fill.type</p:attrName>
                                        </p:attrNameLst>
                                      </p:cBhvr>
                                      <p:to>
                                        <p:strVal val="solid"/>
                                      </p:to>
                                    </p:set>
                                    <p:set>
                                      <p:cBhvr>
                                        <p:cTn id="26" dur="2000" fill="hold"/>
                                        <p:tgtEl>
                                          <p:spTgt spid="77"/>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32"/>
                                        </p:tgtEl>
                                        <p:attrNameLst>
                                          <p:attrName>fillcolor</p:attrName>
                                        </p:attrNameLst>
                                      </p:cBhvr>
                                      <p:to>
                                        <a:schemeClr val="accent2"/>
                                      </p:to>
                                    </p:animClr>
                                    <p:set>
                                      <p:cBhvr>
                                        <p:cTn id="29" dur="2000" fill="hold"/>
                                        <p:tgtEl>
                                          <p:spTgt spid="32"/>
                                        </p:tgtEl>
                                        <p:attrNameLst>
                                          <p:attrName>fill.type</p:attrName>
                                        </p:attrNameLst>
                                      </p:cBhvr>
                                      <p:to>
                                        <p:strVal val="solid"/>
                                      </p:to>
                                    </p:set>
                                    <p:set>
                                      <p:cBhvr>
                                        <p:cTn id="30" dur="2000" fill="hold"/>
                                        <p:tgtEl>
                                          <p:spTgt spid="3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2000" fill="hold"/>
                                        <p:tgtEl>
                                          <p:spTgt spid="79"/>
                                        </p:tgtEl>
                                        <p:attrNameLst>
                                          <p:attrName>fillcolor</p:attrName>
                                        </p:attrNameLst>
                                      </p:cBhvr>
                                      <p:to>
                                        <a:schemeClr val="accent2"/>
                                      </p:to>
                                    </p:animClr>
                                    <p:set>
                                      <p:cBhvr>
                                        <p:cTn id="33" dur="2000" fill="hold"/>
                                        <p:tgtEl>
                                          <p:spTgt spid="79"/>
                                        </p:tgtEl>
                                        <p:attrNameLst>
                                          <p:attrName>fill.type</p:attrName>
                                        </p:attrNameLst>
                                      </p:cBhvr>
                                      <p:to>
                                        <p:strVal val="solid"/>
                                      </p:to>
                                    </p:set>
                                    <p:set>
                                      <p:cBhvr>
                                        <p:cTn id="34" dur="2000" fill="hold"/>
                                        <p:tgtEl>
                                          <p:spTgt spid="79"/>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38"/>
                                        </p:tgtEl>
                                        <p:attrNameLst>
                                          <p:attrName>fillcolor</p:attrName>
                                        </p:attrNameLst>
                                      </p:cBhvr>
                                      <p:to>
                                        <a:schemeClr val="accent2"/>
                                      </p:to>
                                    </p:animClr>
                                    <p:set>
                                      <p:cBhvr>
                                        <p:cTn id="39" dur="2000" fill="hold"/>
                                        <p:tgtEl>
                                          <p:spTgt spid="38"/>
                                        </p:tgtEl>
                                        <p:attrNameLst>
                                          <p:attrName>fill.type</p:attrName>
                                        </p:attrNameLst>
                                      </p:cBhvr>
                                      <p:to>
                                        <p:strVal val="solid"/>
                                      </p:to>
                                    </p:set>
                                    <p:set>
                                      <p:cBhvr>
                                        <p:cTn id="40" dur="2000" fill="hold"/>
                                        <p:tgtEl>
                                          <p:spTgt spid="38"/>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75"/>
                                        </p:tgtEl>
                                        <p:attrNameLst>
                                          <p:attrName>fillcolor</p:attrName>
                                        </p:attrNameLst>
                                      </p:cBhvr>
                                      <p:to>
                                        <a:schemeClr val="accent2"/>
                                      </p:to>
                                    </p:animClr>
                                    <p:set>
                                      <p:cBhvr>
                                        <p:cTn id="43" dur="2000" fill="hold"/>
                                        <p:tgtEl>
                                          <p:spTgt spid="75"/>
                                        </p:tgtEl>
                                        <p:attrNameLst>
                                          <p:attrName>fill.type</p:attrName>
                                        </p:attrNameLst>
                                      </p:cBhvr>
                                      <p:to>
                                        <p:strVal val="solid"/>
                                      </p:to>
                                    </p:set>
                                    <p:set>
                                      <p:cBhvr>
                                        <p:cTn id="44" dur="2000" fill="hold"/>
                                        <p:tgtEl>
                                          <p:spTgt spid="75"/>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51"/>
                                        </p:tgtEl>
                                        <p:attrNameLst>
                                          <p:attrName>fillcolor</p:attrName>
                                        </p:attrNameLst>
                                      </p:cBhvr>
                                      <p:to>
                                        <a:schemeClr val="accent2"/>
                                      </p:to>
                                    </p:animClr>
                                    <p:set>
                                      <p:cBhvr>
                                        <p:cTn id="49" dur="2000" fill="hold"/>
                                        <p:tgtEl>
                                          <p:spTgt spid="51"/>
                                        </p:tgtEl>
                                        <p:attrNameLst>
                                          <p:attrName>fill.type</p:attrName>
                                        </p:attrNameLst>
                                      </p:cBhvr>
                                      <p:to>
                                        <p:strVal val="solid"/>
                                      </p:to>
                                    </p:set>
                                    <p:set>
                                      <p:cBhvr>
                                        <p:cTn id="50" dur="2000" fill="hold"/>
                                        <p:tgtEl>
                                          <p:spTgt spid="51"/>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65"/>
                                        </p:tgtEl>
                                        <p:attrNameLst>
                                          <p:attrName>fillcolor</p:attrName>
                                        </p:attrNameLst>
                                      </p:cBhvr>
                                      <p:to>
                                        <a:schemeClr val="accent2"/>
                                      </p:to>
                                    </p:animClr>
                                    <p:set>
                                      <p:cBhvr>
                                        <p:cTn id="53" dur="2000" fill="hold"/>
                                        <p:tgtEl>
                                          <p:spTgt spid="65"/>
                                        </p:tgtEl>
                                        <p:attrNameLst>
                                          <p:attrName>fill.type</p:attrName>
                                        </p:attrNameLst>
                                      </p:cBhvr>
                                      <p:to>
                                        <p:strVal val="solid"/>
                                      </p:to>
                                    </p:set>
                                    <p:set>
                                      <p:cBhvr>
                                        <p:cTn id="54" dur="2000" fill="hold"/>
                                        <p:tgtEl>
                                          <p:spTgt spid="65"/>
                                        </p:tgtEl>
                                        <p:attrNameLst>
                                          <p:attrName>fill.on</p:attrName>
                                        </p:attrNameLst>
                                      </p:cBhvr>
                                      <p:to>
                                        <p:strVal val="true"/>
                                      </p:to>
                                    </p:set>
                                  </p:childTnLst>
                                </p:cTn>
                              </p:par>
                              <p:par>
                                <p:cTn id="55" presetID="1" presetClass="emph" presetSubtype="2" fill="hold" nodeType="withEffect">
                                  <p:stCondLst>
                                    <p:cond delay="0"/>
                                  </p:stCondLst>
                                  <p:childTnLst>
                                    <p:animClr clrSpc="rgb" dir="cw">
                                      <p:cBhvr>
                                        <p:cTn id="56" dur="2000" fill="hold"/>
                                        <p:tgtEl>
                                          <p:spTgt spid="49"/>
                                        </p:tgtEl>
                                        <p:attrNameLst>
                                          <p:attrName>fillcolor</p:attrName>
                                        </p:attrNameLst>
                                      </p:cBhvr>
                                      <p:to>
                                        <a:schemeClr val="accent2"/>
                                      </p:to>
                                    </p:animClr>
                                    <p:set>
                                      <p:cBhvr>
                                        <p:cTn id="57" dur="2000" fill="hold"/>
                                        <p:tgtEl>
                                          <p:spTgt spid="49"/>
                                        </p:tgtEl>
                                        <p:attrNameLst>
                                          <p:attrName>fill.type</p:attrName>
                                        </p:attrNameLst>
                                      </p:cBhvr>
                                      <p:to>
                                        <p:strVal val="solid"/>
                                      </p:to>
                                    </p:set>
                                    <p:set>
                                      <p:cBhvr>
                                        <p:cTn id="58" dur="2000" fill="hold"/>
                                        <p:tgtEl>
                                          <p:spTgt spid="4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99" grpId="0" animBg="1"/>
      <p:bldP spid="102" grpId="0" animBg="1"/>
      <p:bldP spid="104" grpId="0" animBg="1"/>
      <p:bldP spid="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b="1" dirty="0"/>
              <a:t>2.3  MCS-51</a:t>
            </a:r>
            <a:r>
              <a:rPr lang="zh-CN" altLang="zh-CN" b="1" dirty="0"/>
              <a:t>单片机的</a:t>
            </a:r>
            <a:r>
              <a:rPr lang="en-US" altLang="zh-CN" b="1" dirty="0"/>
              <a:t>CPU</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2" name="TextBox 81"/>
          <p:cNvSpPr txBox="1"/>
          <p:nvPr/>
        </p:nvSpPr>
        <p:spPr>
          <a:xfrm>
            <a:off x="1043608" y="1101973"/>
            <a:ext cx="2853730" cy="461665"/>
          </a:xfrm>
          <a:prstGeom prst="rect">
            <a:avLst/>
          </a:prstGeom>
          <a:noFill/>
        </p:spPr>
        <p:txBody>
          <a:bodyPr wrap="square" rtlCol="0">
            <a:spAutoFit/>
          </a:bodyPr>
          <a:lstStyle/>
          <a:p>
            <a:r>
              <a:rPr lang="zh-CN" altLang="zh-CN" sz="2400" dirty="0">
                <a:latin typeface="华文楷体" panose="02010600040101010101" pitchFamily="2" charset="-122"/>
                <a:ea typeface="华文楷体" panose="02010600040101010101" pitchFamily="2" charset="-122"/>
              </a:rPr>
              <a:t>振荡器和时钟电路</a:t>
            </a:r>
            <a:endParaRPr lang="zh-CN" altLang="en-US" sz="2400" dirty="0">
              <a:latin typeface="华文楷体" panose="02010600040101010101" pitchFamily="2" charset="-122"/>
              <a:ea typeface="华文楷体" panose="02010600040101010101" pitchFamily="2" charset="-122"/>
            </a:endParaRPr>
          </a:p>
        </p:txBody>
      </p:sp>
      <p:sp>
        <p:nvSpPr>
          <p:cNvPr id="3" name="矩形 2"/>
          <p:cNvSpPr/>
          <p:nvPr/>
        </p:nvSpPr>
        <p:spPr>
          <a:xfrm>
            <a:off x="971600" y="1576412"/>
            <a:ext cx="7128792"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单片机在</a:t>
            </a:r>
            <a:r>
              <a:rPr lang="zh-CN" altLang="zh-CN" dirty="0" smtClean="0">
                <a:latin typeface="华文楷体" panose="02010600040101010101" pitchFamily="2" charset="-122"/>
                <a:ea typeface="华文楷体" panose="02010600040101010101" pitchFamily="2" charset="-122"/>
              </a:rPr>
              <a:t>工作</a:t>
            </a:r>
            <a:r>
              <a:rPr lang="zh-CN" altLang="zh-CN" dirty="0">
                <a:latin typeface="华文楷体" panose="02010600040101010101" pitchFamily="2" charset="-122"/>
                <a:ea typeface="华文楷体" panose="02010600040101010101" pitchFamily="2" charset="-122"/>
              </a:rPr>
              <a:t>时，需要在统一的时钟脉冲控制下一拍一拍地进行。时序部件是用来产生单片机所需要的各种时序信号的。</a:t>
            </a:r>
          </a:p>
        </p:txBody>
      </p:sp>
      <p:sp>
        <p:nvSpPr>
          <p:cNvPr id="4" name="矩形 3"/>
          <p:cNvSpPr/>
          <p:nvPr/>
        </p:nvSpPr>
        <p:spPr>
          <a:xfrm>
            <a:off x="971600" y="2211710"/>
            <a:ext cx="7128792"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时钟电路负责</a:t>
            </a:r>
            <a:r>
              <a:rPr lang="zh-CN" altLang="zh-CN" dirty="0">
                <a:latin typeface="华文楷体" panose="02010600040101010101" pitchFamily="2" charset="-122"/>
                <a:ea typeface="华文楷体" panose="02010600040101010101" pitchFamily="2" charset="-122"/>
              </a:rPr>
              <a:t>将内部振荡电路产生的或外部输入的时钟信号进行分频，送往</a:t>
            </a:r>
            <a:r>
              <a:rPr lang="en-US" altLang="zh-CN" dirty="0">
                <a:latin typeface="华文楷体" panose="02010600040101010101" pitchFamily="2" charset="-122"/>
                <a:ea typeface="华文楷体" panose="02010600040101010101" pitchFamily="2" charset="-122"/>
              </a:rPr>
              <a:t>CPU</a:t>
            </a:r>
            <a:r>
              <a:rPr lang="zh-CN" altLang="zh-CN" dirty="0">
                <a:latin typeface="华文楷体" panose="02010600040101010101" pitchFamily="2" charset="-122"/>
                <a:ea typeface="华文楷体" panose="02010600040101010101" pitchFamily="2" charset="-122"/>
              </a:rPr>
              <a:t>以及其它功能电路。时钟信号可以由两种方式产生：内部时钟方式和外部时钟方式。</a:t>
            </a:r>
            <a:endParaRPr lang="zh-CN" altLang="en-US" dirty="0">
              <a:latin typeface="华文楷体" panose="02010600040101010101" pitchFamily="2" charset="-122"/>
              <a:ea typeface="华文楷体" panose="02010600040101010101" pitchFamily="2" charset="-122"/>
            </a:endParaRPr>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画布 34536"/>
          <p:cNvGrpSpPr>
            <a:grpSpLocks/>
          </p:cNvGrpSpPr>
          <p:nvPr/>
        </p:nvGrpSpPr>
        <p:grpSpPr bwMode="auto">
          <a:xfrm>
            <a:off x="1875284" y="3159547"/>
            <a:ext cx="2552700" cy="1654175"/>
            <a:chOff x="0" y="0"/>
            <a:chExt cx="25527" cy="16535"/>
          </a:xfrm>
        </p:grpSpPr>
        <p:sp>
          <p:nvSpPr>
            <p:cNvPr id="9" name="AutoShape 61"/>
            <p:cNvSpPr>
              <a:spLocks noChangeAspect="1" noChangeArrowheads="1"/>
            </p:cNvSpPr>
            <p:nvPr/>
          </p:nvSpPr>
          <p:spPr bwMode="auto">
            <a:xfrm>
              <a:off x="0" y="0"/>
              <a:ext cx="25527" cy="165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653"/>
            <p:cNvSpPr>
              <a:spLocks noChangeArrowheads="1"/>
            </p:cNvSpPr>
            <p:nvPr/>
          </p:nvSpPr>
          <p:spPr bwMode="auto">
            <a:xfrm>
              <a:off x="12757" y="0"/>
              <a:ext cx="6268" cy="2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MCS-51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1" name="Group 1654"/>
            <p:cNvGrpSpPr>
              <a:grpSpLocks/>
            </p:cNvGrpSpPr>
            <p:nvPr/>
          </p:nvGrpSpPr>
          <p:grpSpPr bwMode="auto">
            <a:xfrm>
              <a:off x="4902" y="2076"/>
              <a:ext cx="18313" cy="14103"/>
              <a:chOff x="3820" y="2106"/>
              <a:chExt cx="2884" cy="2220"/>
            </a:xfrm>
          </p:grpSpPr>
          <p:sp>
            <p:nvSpPr>
              <p:cNvPr id="122" name="Rectangle 1655"/>
              <p:cNvSpPr>
                <a:spLocks noChangeArrowheads="1"/>
              </p:cNvSpPr>
              <p:nvPr/>
            </p:nvSpPr>
            <p:spPr bwMode="auto">
              <a:xfrm>
                <a:off x="3824" y="3615"/>
                <a:ext cx="820" cy="7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晶振</a:t>
                </a:r>
                <a:endPar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XTAL1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3" name="Rectangle 1656"/>
              <p:cNvSpPr>
                <a:spLocks noChangeArrowheads="1"/>
              </p:cNvSpPr>
              <p:nvPr/>
            </p:nvSpPr>
            <p:spPr bwMode="auto">
              <a:xfrm>
                <a:off x="3820" y="2106"/>
                <a:ext cx="820" cy="4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XTAL2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4" name="Rectangle 1657"/>
              <p:cNvSpPr>
                <a:spLocks noChangeArrowheads="1"/>
              </p:cNvSpPr>
              <p:nvPr/>
            </p:nvSpPr>
            <p:spPr bwMode="auto">
              <a:xfrm>
                <a:off x="4548" y="2169"/>
                <a:ext cx="2156" cy="2133"/>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Rectangle 1658"/>
            <p:cNvSpPr>
              <a:spLocks noChangeArrowheads="1"/>
            </p:cNvSpPr>
            <p:nvPr/>
          </p:nvSpPr>
          <p:spPr bwMode="auto">
            <a:xfrm>
              <a:off x="10591" y="12959"/>
              <a:ext cx="11672" cy="29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至内部时钟发生器</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AutoShape 1659"/>
            <p:cNvSpPr>
              <a:spLocks noChangeShapeType="1"/>
            </p:cNvSpPr>
            <p:nvPr/>
          </p:nvSpPr>
          <p:spPr bwMode="auto">
            <a:xfrm>
              <a:off x="5219" y="4668"/>
              <a:ext cx="5144"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1660"/>
            <p:cNvSpPr>
              <a:spLocks noChangeShapeType="1"/>
            </p:cNvSpPr>
            <p:nvPr/>
          </p:nvSpPr>
          <p:spPr bwMode="auto">
            <a:xfrm>
              <a:off x="5168" y="11948"/>
              <a:ext cx="11710"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5" name="Group 1661"/>
            <p:cNvGrpSpPr>
              <a:grpSpLocks/>
            </p:cNvGrpSpPr>
            <p:nvPr/>
          </p:nvGrpSpPr>
          <p:grpSpPr bwMode="auto">
            <a:xfrm>
              <a:off x="1574" y="4668"/>
              <a:ext cx="4572" cy="7432"/>
              <a:chOff x="3296" y="2514"/>
              <a:chExt cx="720" cy="1170"/>
            </a:xfrm>
          </p:grpSpPr>
          <p:grpSp>
            <p:nvGrpSpPr>
              <p:cNvPr id="91" name="Group 1662"/>
              <p:cNvGrpSpPr>
                <a:grpSpLocks/>
              </p:cNvGrpSpPr>
              <p:nvPr/>
            </p:nvGrpSpPr>
            <p:grpSpPr bwMode="auto">
              <a:xfrm>
                <a:off x="3296" y="2549"/>
                <a:ext cx="534" cy="1135"/>
                <a:chOff x="3296" y="2549"/>
                <a:chExt cx="534" cy="1135"/>
              </a:xfrm>
            </p:grpSpPr>
            <p:sp>
              <p:nvSpPr>
                <p:cNvPr id="120" name="Rectangle 1663"/>
                <p:cNvSpPr>
                  <a:spLocks noChangeArrowheads="1"/>
                </p:cNvSpPr>
                <p:nvPr/>
              </p:nvSpPr>
              <p:spPr bwMode="auto">
                <a:xfrm>
                  <a:off x="3296" y="3308"/>
                  <a:ext cx="52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C21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1" name="Rectangle 1664"/>
                <p:cNvSpPr>
                  <a:spLocks noChangeArrowheads="1"/>
                </p:cNvSpPr>
                <p:nvPr/>
              </p:nvSpPr>
              <p:spPr bwMode="auto">
                <a:xfrm>
                  <a:off x="3304" y="2549"/>
                  <a:ext cx="52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C11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92" name="Group 1665"/>
              <p:cNvGrpSpPr>
                <a:grpSpLocks/>
              </p:cNvGrpSpPr>
              <p:nvPr/>
            </p:nvGrpSpPr>
            <p:grpSpPr bwMode="auto">
              <a:xfrm>
                <a:off x="3336" y="2514"/>
                <a:ext cx="680" cy="1146"/>
                <a:chOff x="3600" y="2514"/>
                <a:chExt cx="680" cy="1146"/>
              </a:xfrm>
            </p:grpSpPr>
            <p:sp>
              <p:nvSpPr>
                <p:cNvPr id="93" name="Oval 1666"/>
                <p:cNvSpPr>
                  <a:spLocks noChangeArrowheads="1"/>
                </p:cNvSpPr>
                <p:nvPr/>
              </p:nvSpPr>
              <p:spPr bwMode="auto">
                <a:xfrm>
                  <a:off x="4110" y="3066"/>
                  <a:ext cx="36" cy="36"/>
                </a:xfrm>
                <a:prstGeom prst="ellipse">
                  <a:avLst/>
                </a:prstGeom>
                <a:solidFill>
                  <a:srgbClr val="0000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4" name="Group 1667"/>
                <p:cNvGrpSpPr>
                  <a:grpSpLocks/>
                </p:cNvGrpSpPr>
                <p:nvPr/>
              </p:nvGrpSpPr>
              <p:grpSpPr bwMode="auto">
                <a:xfrm>
                  <a:off x="3600" y="2514"/>
                  <a:ext cx="680" cy="1146"/>
                  <a:chOff x="3602" y="2514"/>
                  <a:chExt cx="680" cy="1146"/>
                </a:xfrm>
              </p:grpSpPr>
              <p:grpSp>
                <p:nvGrpSpPr>
                  <p:cNvPr id="100" name="Group 1668"/>
                  <p:cNvGrpSpPr>
                    <a:grpSpLocks/>
                  </p:cNvGrpSpPr>
                  <p:nvPr/>
                </p:nvGrpSpPr>
                <p:grpSpPr bwMode="auto">
                  <a:xfrm>
                    <a:off x="3986" y="2514"/>
                    <a:ext cx="296" cy="570"/>
                    <a:chOff x="3986" y="2514"/>
                    <a:chExt cx="296" cy="570"/>
                  </a:xfrm>
                </p:grpSpPr>
                <p:sp>
                  <p:nvSpPr>
                    <p:cNvPr id="116" name="AutoShape 1669"/>
                    <p:cNvSpPr>
                      <a:spLocks noChangeShapeType="1"/>
                    </p:cNvSpPr>
                    <p:nvPr/>
                  </p:nvSpPr>
                  <p:spPr bwMode="auto">
                    <a:xfrm>
                      <a:off x="4136" y="2514"/>
                      <a:ext cx="0" cy="23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AutoShape 1670"/>
                    <p:cNvSpPr>
                      <a:spLocks noChangeShapeType="1"/>
                    </p:cNvSpPr>
                    <p:nvPr/>
                  </p:nvSpPr>
                  <p:spPr bwMode="auto">
                    <a:xfrm>
                      <a:off x="3986" y="2748"/>
                      <a:ext cx="29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AutoShape 1671"/>
                    <p:cNvSpPr>
                      <a:spLocks noChangeShapeType="1"/>
                    </p:cNvSpPr>
                    <p:nvPr/>
                  </p:nvSpPr>
                  <p:spPr bwMode="auto">
                    <a:xfrm>
                      <a:off x="3990" y="2850"/>
                      <a:ext cx="29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AutoShape 1672"/>
                    <p:cNvSpPr>
                      <a:spLocks noChangeShapeType="1"/>
                    </p:cNvSpPr>
                    <p:nvPr/>
                  </p:nvSpPr>
                  <p:spPr bwMode="auto">
                    <a:xfrm>
                      <a:off x="4132" y="2850"/>
                      <a:ext cx="1" cy="23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Group 1673"/>
                  <p:cNvGrpSpPr>
                    <a:grpSpLocks/>
                  </p:cNvGrpSpPr>
                  <p:nvPr/>
                </p:nvGrpSpPr>
                <p:grpSpPr bwMode="auto">
                  <a:xfrm>
                    <a:off x="3982" y="3090"/>
                    <a:ext cx="296" cy="570"/>
                    <a:chOff x="3986" y="2514"/>
                    <a:chExt cx="296" cy="570"/>
                  </a:xfrm>
                </p:grpSpPr>
                <p:sp>
                  <p:nvSpPr>
                    <p:cNvPr id="112" name="AutoShape 1674"/>
                    <p:cNvSpPr>
                      <a:spLocks noChangeShapeType="1"/>
                    </p:cNvSpPr>
                    <p:nvPr/>
                  </p:nvSpPr>
                  <p:spPr bwMode="auto">
                    <a:xfrm>
                      <a:off x="4136" y="2514"/>
                      <a:ext cx="0" cy="23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AutoShape 1675"/>
                    <p:cNvSpPr>
                      <a:spLocks noChangeShapeType="1"/>
                    </p:cNvSpPr>
                    <p:nvPr/>
                  </p:nvSpPr>
                  <p:spPr bwMode="auto">
                    <a:xfrm>
                      <a:off x="3986" y="2748"/>
                      <a:ext cx="29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AutoShape 1676"/>
                    <p:cNvSpPr>
                      <a:spLocks noChangeShapeType="1"/>
                    </p:cNvSpPr>
                    <p:nvPr/>
                  </p:nvSpPr>
                  <p:spPr bwMode="auto">
                    <a:xfrm>
                      <a:off x="3990" y="2850"/>
                      <a:ext cx="29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AutoShape 1677"/>
                    <p:cNvSpPr>
                      <a:spLocks noChangeShapeType="1"/>
                    </p:cNvSpPr>
                    <p:nvPr/>
                  </p:nvSpPr>
                  <p:spPr bwMode="auto">
                    <a:xfrm>
                      <a:off x="4132" y="2850"/>
                      <a:ext cx="1" cy="23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Group 1678"/>
                  <p:cNvGrpSpPr>
                    <a:grpSpLocks/>
                  </p:cNvGrpSpPr>
                  <p:nvPr/>
                </p:nvGrpSpPr>
                <p:grpSpPr bwMode="auto">
                  <a:xfrm>
                    <a:off x="3602" y="3090"/>
                    <a:ext cx="531" cy="319"/>
                    <a:chOff x="3602" y="3090"/>
                    <a:chExt cx="531" cy="319"/>
                  </a:xfrm>
                </p:grpSpPr>
                <p:sp>
                  <p:nvSpPr>
                    <p:cNvPr id="105" name="AutoShape 1679"/>
                    <p:cNvSpPr>
                      <a:spLocks noChangeShapeType="1"/>
                    </p:cNvSpPr>
                    <p:nvPr/>
                  </p:nvSpPr>
                  <p:spPr bwMode="auto">
                    <a:xfrm flipH="1">
                      <a:off x="3720" y="3090"/>
                      <a:ext cx="41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6" name="Group 1680"/>
                    <p:cNvGrpSpPr>
                      <a:grpSpLocks/>
                    </p:cNvGrpSpPr>
                    <p:nvPr/>
                  </p:nvGrpSpPr>
                  <p:grpSpPr bwMode="auto">
                    <a:xfrm>
                      <a:off x="3602" y="3091"/>
                      <a:ext cx="204" cy="318"/>
                      <a:chOff x="3486" y="3091"/>
                      <a:chExt cx="204" cy="318"/>
                    </a:xfrm>
                  </p:grpSpPr>
                  <p:sp>
                    <p:nvSpPr>
                      <p:cNvPr id="107" name="AutoShape 1681"/>
                      <p:cNvSpPr>
                        <a:spLocks noChangeShapeType="1"/>
                      </p:cNvSpPr>
                      <p:nvPr/>
                    </p:nvSpPr>
                    <p:spPr bwMode="auto">
                      <a:xfrm>
                        <a:off x="3594" y="3091"/>
                        <a:ext cx="0" cy="23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8" name="Group 1682"/>
                      <p:cNvGrpSpPr>
                        <a:grpSpLocks/>
                      </p:cNvGrpSpPr>
                      <p:nvPr/>
                    </p:nvGrpSpPr>
                    <p:grpSpPr bwMode="auto">
                      <a:xfrm>
                        <a:off x="3486" y="3324"/>
                        <a:ext cx="204" cy="85"/>
                        <a:chOff x="3486" y="3324"/>
                        <a:chExt cx="204" cy="85"/>
                      </a:xfrm>
                    </p:grpSpPr>
                    <p:sp>
                      <p:nvSpPr>
                        <p:cNvPr id="109" name="AutoShape 1683"/>
                        <p:cNvSpPr>
                          <a:spLocks noChangeShapeType="1"/>
                        </p:cNvSpPr>
                        <p:nvPr/>
                      </p:nvSpPr>
                      <p:spPr bwMode="auto">
                        <a:xfrm>
                          <a:off x="3486" y="3324"/>
                          <a:ext cx="204"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AutoShape 1684"/>
                        <p:cNvSpPr>
                          <a:spLocks noChangeShapeType="1"/>
                        </p:cNvSpPr>
                        <p:nvPr/>
                      </p:nvSpPr>
                      <p:spPr bwMode="auto">
                        <a:xfrm>
                          <a:off x="3514" y="3363"/>
                          <a:ext cx="14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AutoShape 1685"/>
                        <p:cNvSpPr>
                          <a:spLocks noChangeShapeType="1"/>
                        </p:cNvSpPr>
                        <p:nvPr/>
                      </p:nvSpPr>
                      <p:spPr bwMode="auto">
                        <a:xfrm>
                          <a:off x="3542" y="3408"/>
                          <a:ext cx="8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grpSp>
        <p:sp>
          <p:nvSpPr>
            <p:cNvPr id="16" name="Rectangle 1686"/>
            <p:cNvSpPr>
              <a:spLocks noChangeArrowheads="1"/>
            </p:cNvSpPr>
            <p:nvPr/>
          </p:nvSpPr>
          <p:spPr bwMode="auto">
            <a:xfrm>
              <a:off x="10363" y="4299"/>
              <a:ext cx="1714" cy="6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AutoShape 1687"/>
            <p:cNvSpPr>
              <a:spLocks noChangeShapeType="1"/>
            </p:cNvSpPr>
            <p:nvPr/>
          </p:nvSpPr>
          <p:spPr bwMode="auto">
            <a:xfrm>
              <a:off x="12077" y="4630"/>
              <a:ext cx="5601"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688"/>
            <p:cNvSpPr>
              <a:spLocks noChangeArrowheads="1"/>
            </p:cNvSpPr>
            <p:nvPr/>
          </p:nvSpPr>
          <p:spPr bwMode="auto">
            <a:xfrm rot="5400000">
              <a:off x="12201" y="7693"/>
              <a:ext cx="1715" cy="65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AutoShape 1689"/>
            <p:cNvSpPr>
              <a:spLocks noChangeShapeType="1"/>
            </p:cNvSpPr>
            <p:nvPr/>
          </p:nvSpPr>
          <p:spPr bwMode="auto">
            <a:xfrm flipV="1">
              <a:off x="13061" y="4630"/>
              <a:ext cx="7" cy="254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690"/>
            <p:cNvSpPr>
              <a:spLocks noChangeArrowheads="1"/>
            </p:cNvSpPr>
            <p:nvPr/>
          </p:nvSpPr>
          <p:spPr bwMode="auto">
            <a:xfrm>
              <a:off x="12928" y="4553"/>
              <a:ext cx="229" cy="229"/>
            </a:xfrm>
            <a:prstGeom prst="ellipse">
              <a:avLst/>
            </a:prstGeom>
            <a:solidFill>
              <a:srgbClr val="0000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1691"/>
            <p:cNvSpPr>
              <a:spLocks noChangeShapeType="1"/>
            </p:cNvSpPr>
            <p:nvPr/>
          </p:nvSpPr>
          <p:spPr bwMode="auto">
            <a:xfrm flipV="1">
              <a:off x="13074" y="8880"/>
              <a:ext cx="7" cy="30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692"/>
            <p:cNvSpPr>
              <a:spLocks noChangeArrowheads="1"/>
            </p:cNvSpPr>
            <p:nvPr/>
          </p:nvSpPr>
          <p:spPr bwMode="auto">
            <a:xfrm>
              <a:off x="16357" y="6459"/>
              <a:ext cx="2667" cy="30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&amp;</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 name="Oval 1693"/>
            <p:cNvSpPr>
              <a:spLocks noChangeArrowheads="1"/>
            </p:cNvSpPr>
            <p:nvPr/>
          </p:nvSpPr>
          <p:spPr bwMode="auto">
            <a:xfrm>
              <a:off x="17500" y="5977"/>
              <a:ext cx="419" cy="38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AutoShape 1694"/>
            <p:cNvSpPr>
              <a:spLocks noChangeShapeType="1"/>
            </p:cNvSpPr>
            <p:nvPr/>
          </p:nvSpPr>
          <p:spPr bwMode="auto">
            <a:xfrm flipH="1" flipV="1">
              <a:off x="17678" y="4668"/>
              <a:ext cx="32" cy="13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1695"/>
            <p:cNvSpPr>
              <a:spLocks noChangeArrowheads="1"/>
            </p:cNvSpPr>
            <p:nvPr/>
          </p:nvSpPr>
          <p:spPr bwMode="auto">
            <a:xfrm>
              <a:off x="12954" y="11795"/>
              <a:ext cx="228" cy="229"/>
            </a:xfrm>
            <a:prstGeom prst="ellipse">
              <a:avLst/>
            </a:prstGeom>
            <a:solidFill>
              <a:srgbClr val="0000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1696"/>
            <p:cNvSpPr>
              <a:spLocks noChangeShapeType="1"/>
            </p:cNvSpPr>
            <p:nvPr/>
          </p:nvSpPr>
          <p:spPr bwMode="auto">
            <a:xfrm flipV="1">
              <a:off x="16871" y="9508"/>
              <a:ext cx="7" cy="3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AutoShape 1697"/>
            <p:cNvSpPr>
              <a:spLocks noChangeShapeType="1"/>
            </p:cNvSpPr>
            <p:nvPr/>
          </p:nvSpPr>
          <p:spPr bwMode="auto">
            <a:xfrm flipV="1">
              <a:off x="18395" y="9489"/>
              <a:ext cx="7" cy="3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AutoShape 1698"/>
            <p:cNvSpPr>
              <a:spLocks noChangeShapeType="1"/>
            </p:cNvSpPr>
            <p:nvPr/>
          </p:nvSpPr>
          <p:spPr bwMode="auto">
            <a:xfrm>
              <a:off x="16878" y="12564"/>
              <a:ext cx="6" cy="106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1699"/>
            <p:cNvSpPr>
              <a:spLocks noChangeArrowheads="1"/>
            </p:cNvSpPr>
            <p:nvPr/>
          </p:nvSpPr>
          <p:spPr bwMode="auto">
            <a:xfrm>
              <a:off x="16738" y="11872"/>
              <a:ext cx="229" cy="228"/>
            </a:xfrm>
            <a:prstGeom prst="ellipse">
              <a:avLst/>
            </a:prstGeom>
            <a:solidFill>
              <a:srgbClr val="0000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7" name="Group 1700"/>
            <p:cNvGrpSpPr>
              <a:grpSpLocks/>
            </p:cNvGrpSpPr>
            <p:nvPr/>
          </p:nvGrpSpPr>
          <p:grpSpPr bwMode="auto">
            <a:xfrm>
              <a:off x="6654" y="4553"/>
              <a:ext cx="1486" cy="7471"/>
              <a:chOff x="4136" y="2496"/>
              <a:chExt cx="234" cy="1176"/>
            </a:xfrm>
          </p:grpSpPr>
          <p:grpSp>
            <p:nvGrpSpPr>
              <p:cNvPr id="47" name="Group 1701"/>
              <p:cNvGrpSpPr>
                <a:grpSpLocks/>
              </p:cNvGrpSpPr>
              <p:nvPr/>
            </p:nvGrpSpPr>
            <p:grpSpPr bwMode="auto">
              <a:xfrm>
                <a:off x="4136" y="2823"/>
                <a:ext cx="234" cy="534"/>
                <a:chOff x="4226" y="2796"/>
                <a:chExt cx="234" cy="534"/>
              </a:xfrm>
            </p:grpSpPr>
            <p:sp>
              <p:nvSpPr>
                <p:cNvPr id="85" name="Rectangle 1702"/>
                <p:cNvSpPr>
                  <a:spLocks noChangeArrowheads="1"/>
                </p:cNvSpPr>
                <p:nvPr/>
              </p:nvSpPr>
              <p:spPr bwMode="auto">
                <a:xfrm>
                  <a:off x="4226" y="3012"/>
                  <a:ext cx="234" cy="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AutoShape 1703"/>
                <p:cNvSpPr>
                  <a:spLocks noChangeShapeType="1"/>
                </p:cNvSpPr>
                <p:nvPr/>
              </p:nvSpPr>
              <p:spPr bwMode="auto">
                <a:xfrm>
                  <a:off x="4226" y="2960"/>
                  <a:ext cx="23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AutoShape 1704"/>
                <p:cNvSpPr>
                  <a:spLocks noChangeShapeType="1"/>
                </p:cNvSpPr>
                <p:nvPr/>
              </p:nvSpPr>
              <p:spPr bwMode="auto">
                <a:xfrm>
                  <a:off x="4226" y="3162"/>
                  <a:ext cx="23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AutoShape 1705"/>
                <p:cNvSpPr>
                  <a:spLocks noChangeShapeType="1"/>
                </p:cNvSpPr>
                <p:nvPr/>
              </p:nvSpPr>
              <p:spPr bwMode="auto">
                <a:xfrm flipV="1">
                  <a:off x="4350" y="2796"/>
                  <a:ext cx="4" cy="16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AutoShape 1706"/>
                <p:cNvSpPr>
                  <a:spLocks noChangeShapeType="1"/>
                </p:cNvSpPr>
                <p:nvPr/>
              </p:nvSpPr>
              <p:spPr bwMode="auto">
                <a:xfrm flipV="1">
                  <a:off x="4340" y="3166"/>
                  <a:ext cx="4" cy="16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Group 1707"/>
              <p:cNvGrpSpPr>
                <a:grpSpLocks/>
              </p:cNvGrpSpPr>
              <p:nvPr/>
            </p:nvGrpSpPr>
            <p:grpSpPr bwMode="auto">
              <a:xfrm>
                <a:off x="4236" y="2496"/>
                <a:ext cx="44" cy="1176"/>
                <a:chOff x="4236" y="2496"/>
                <a:chExt cx="44" cy="1176"/>
              </a:xfrm>
            </p:grpSpPr>
            <p:sp>
              <p:nvSpPr>
                <p:cNvPr id="50" name="AutoShape 1708"/>
                <p:cNvSpPr>
                  <a:spLocks noChangeShapeType="1"/>
                </p:cNvSpPr>
                <p:nvPr/>
              </p:nvSpPr>
              <p:spPr bwMode="auto">
                <a:xfrm flipV="1">
                  <a:off x="4264" y="2514"/>
                  <a:ext cx="0" cy="3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AutoShape 1709"/>
                <p:cNvSpPr>
                  <a:spLocks noChangeShapeType="1"/>
                </p:cNvSpPr>
                <p:nvPr/>
              </p:nvSpPr>
              <p:spPr bwMode="auto">
                <a:xfrm>
                  <a:off x="4250" y="3357"/>
                  <a:ext cx="6" cy="30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Oval 1710"/>
                <p:cNvSpPr>
                  <a:spLocks noChangeArrowheads="1"/>
                </p:cNvSpPr>
                <p:nvPr/>
              </p:nvSpPr>
              <p:spPr bwMode="auto">
                <a:xfrm>
                  <a:off x="4244" y="2496"/>
                  <a:ext cx="36" cy="36"/>
                </a:xfrm>
                <a:prstGeom prst="ellipse">
                  <a:avLst/>
                </a:prstGeom>
                <a:solidFill>
                  <a:srgbClr val="0000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Oval 1711"/>
                <p:cNvSpPr>
                  <a:spLocks noChangeArrowheads="1"/>
                </p:cNvSpPr>
                <p:nvPr/>
              </p:nvSpPr>
              <p:spPr bwMode="auto">
                <a:xfrm>
                  <a:off x="4236" y="3636"/>
                  <a:ext cx="36" cy="36"/>
                </a:xfrm>
                <a:prstGeom prst="ellipse">
                  <a:avLst/>
                </a:prstGeom>
                <a:solidFill>
                  <a:srgbClr val="0000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7" name="画布 34476"/>
          <p:cNvGrpSpPr>
            <a:grpSpLocks/>
          </p:cNvGrpSpPr>
          <p:nvPr/>
        </p:nvGrpSpPr>
        <p:grpSpPr bwMode="auto">
          <a:xfrm>
            <a:off x="4572000" y="3003798"/>
            <a:ext cx="2609850" cy="1790700"/>
            <a:chOff x="0" y="0"/>
            <a:chExt cx="26098" cy="17907"/>
          </a:xfrm>
        </p:grpSpPr>
        <p:sp>
          <p:nvSpPr>
            <p:cNvPr id="128" name="AutoShape 96"/>
            <p:cNvSpPr>
              <a:spLocks noChangeAspect="1" noChangeArrowheads="1"/>
            </p:cNvSpPr>
            <p:nvPr/>
          </p:nvSpPr>
          <p:spPr bwMode="auto">
            <a:xfrm>
              <a:off x="0" y="0"/>
              <a:ext cx="26098" cy="179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Rectangle 1626"/>
            <p:cNvSpPr>
              <a:spLocks noChangeArrowheads="1"/>
            </p:cNvSpPr>
            <p:nvPr/>
          </p:nvSpPr>
          <p:spPr bwMode="auto">
            <a:xfrm>
              <a:off x="9626" y="8648"/>
              <a:ext cx="3569" cy="2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NC</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30" name="Group 1627"/>
            <p:cNvGrpSpPr>
              <a:grpSpLocks/>
            </p:cNvGrpSpPr>
            <p:nvPr/>
          </p:nvGrpSpPr>
          <p:grpSpPr bwMode="auto">
            <a:xfrm>
              <a:off x="444" y="1441"/>
              <a:ext cx="23863" cy="15704"/>
              <a:chOff x="3976" y="2099"/>
              <a:chExt cx="3758" cy="2473"/>
            </a:xfrm>
          </p:grpSpPr>
          <p:sp>
            <p:nvSpPr>
              <p:cNvPr id="131" name="Rectangle 1628"/>
              <p:cNvSpPr>
                <a:spLocks noChangeArrowheads="1"/>
              </p:cNvSpPr>
              <p:nvPr/>
            </p:nvSpPr>
            <p:spPr bwMode="auto">
              <a:xfrm>
                <a:off x="6564" y="2184"/>
                <a:ext cx="918" cy="4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MCS-51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32" name="Group 1629"/>
              <p:cNvGrpSpPr>
                <a:grpSpLocks/>
              </p:cNvGrpSpPr>
              <p:nvPr/>
            </p:nvGrpSpPr>
            <p:grpSpPr bwMode="auto">
              <a:xfrm>
                <a:off x="3976" y="2099"/>
                <a:ext cx="3758" cy="2473"/>
                <a:chOff x="3976" y="2099"/>
                <a:chExt cx="3758" cy="2473"/>
              </a:xfrm>
            </p:grpSpPr>
            <p:sp>
              <p:nvSpPr>
                <p:cNvPr id="133" name="Rectangle 1630"/>
                <p:cNvSpPr>
                  <a:spLocks noChangeArrowheads="1"/>
                </p:cNvSpPr>
                <p:nvPr/>
              </p:nvSpPr>
              <p:spPr bwMode="auto">
                <a:xfrm>
                  <a:off x="5088" y="2099"/>
                  <a:ext cx="632" cy="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VCC</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4" name="Rectangle 1631"/>
                <p:cNvSpPr>
                  <a:spLocks noChangeArrowheads="1"/>
                </p:cNvSpPr>
                <p:nvPr/>
              </p:nvSpPr>
              <p:spPr bwMode="auto">
                <a:xfrm>
                  <a:off x="3976" y="2720"/>
                  <a:ext cx="564" cy="1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外部时钟信号</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35" name="Group 1632"/>
                <p:cNvGrpSpPr>
                  <a:grpSpLocks/>
                </p:cNvGrpSpPr>
                <p:nvPr/>
              </p:nvGrpSpPr>
              <p:grpSpPr bwMode="auto">
                <a:xfrm>
                  <a:off x="4434" y="2193"/>
                  <a:ext cx="3300" cy="2379"/>
                  <a:chOff x="4434" y="2193"/>
                  <a:chExt cx="3300" cy="2379"/>
                </a:xfrm>
              </p:grpSpPr>
              <p:grpSp>
                <p:nvGrpSpPr>
                  <p:cNvPr id="136" name="Group 1633"/>
                  <p:cNvGrpSpPr>
                    <a:grpSpLocks/>
                  </p:cNvGrpSpPr>
                  <p:nvPr/>
                </p:nvGrpSpPr>
                <p:grpSpPr bwMode="auto">
                  <a:xfrm>
                    <a:off x="5338" y="2193"/>
                    <a:ext cx="2396" cy="2379"/>
                    <a:chOff x="5338" y="2193"/>
                    <a:chExt cx="2396" cy="2379"/>
                  </a:xfrm>
                </p:grpSpPr>
                <p:sp>
                  <p:nvSpPr>
                    <p:cNvPr id="142" name="Rectangle 1634"/>
                    <p:cNvSpPr>
                      <a:spLocks noChangeArrowheads="1"/>
                    </p:cNvSpPr>
                    <p:nvPr/>
                  </p:nvSpPr>
                  <p:spPr bwMode="auto">
                    <a:xfrm>
                      <a:off x="6234" y="2592"/>
                      <a:ext cx="1500" cy="19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XTAL1</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XTAL2</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VSS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4" name="AutoShape 1635"/>
                    <p:cNvSpPr>
                      <a:spLocks noChangeShapeType="1"/>
                    </p:cNvSpPr>
                    <p:nvPr/>
                  </p:nvSpPr>
                  <p:spPr bwMode="auto">
                    <a:xfrm flipH="1">
                      <a:off x="5338" y="3171"/>
                      <a:ext cx="89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AutoShape 1636"/>
                    <p:cNvSpPr>
                      <a:spLocks noChangeShapeType="1"/>
                    </p:cNvSpPr>
                    <p:nvPr/>
                  </p:nvSpPr>
                  <p:spPr bwMode="auto">
                    <a:xfrm flipH="1">
                      <a:off x="5866" y="3461"/>
                      <a:ext cx="37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AutoShape 1637"/>
                    <p:cNvSpPr>
                      <a:spLocks noChangeShapeType="1"/>
                    </p:cNvSpPr>
                    <p:nvPr/>
                  </p:nvSpPr>
                  <p:spPr bwMode="auto">
                    <a:xfrm flipH="1">
                      <a:off x="5844" y="4092"/>
                      <a:ext cx="38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AutoShape 1638"/>
                    <p:cNvSpPr>
                      <a:spLocks noChangeShapeType="1"/>
                    </p:cNvSpPr>
                    <p:nvPr/>
                  </p:nvSpPr>
                  <p:spPr bwMode="auto">
                    <a:xfrm>
                      <a:off x="5844" y="4092"/>
                      <a:ext cx="0" cy="11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AutoShape 1639"/>
                    <p:cNvSpPr>
                      <a:spLocks noChangeShapeType="1"/>
                    </p:cNvSpPr>
                    <p:nvPr/>
                  </p:nvSpPr>
                  <p:spPr bwMode="auto">
                    <a:xfrm>
                      <a:off x="5756" y="4227"/>
                      <a:ext cx="174"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Rectangle 1640"/>
                    <p:cNvSpPr>
                      <a:spLocks noChangeArrowheads="1"/>
                    </p:cNvSpPr>
                    <p:nvPr/>
                  </p:nvSpPr>
                  <p:spPr bwMode="auto">
                    <a:xfrm>
                      <a:off x="5616" y="2592"/>
                      <a:ext cx="92" cy="3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AutoShape 1641"/>
                    <p:cNvSpPr>
                      <a:spLocks noChangeShapeType="1"/>
                    </p:cNvSpPr>
                    <p:nvPr/>
                  </p:nvSpPr>
                  <p:spPr bwMode="auto">
                    <a:xfrm flipH="1" flipV="1">
                      <a:off x="5660" y="2265"/>
                      <a:ext cx="2" cy="32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AutoShape 1642"/>
                    <p:cNvSpPr>
                      <a:spLocks noChangeShapeType="1"/>
                    </p:cNvSpPr>
                    <p:nvPr/>
                  </p:nvSpPr>
                  <p:spPr bwMode="auto">
                    <a:xfrm flipV="1">
                      <a:off x="5659" y="2916"/>
                      <a:ext cx="1" cy="2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Oval 1643"/>
                    <p:cNvSpPr>
                      <a:spLocks noChangeArrowheads="1"/>
                    </p:cNvSpPr>
                    <p:nvPr/>
                  </p:nvSpPr>
                  <p:spPr bwMode="auto">
                    <a:xfrm>
                      <a:off x="5630" y="2193"/>
                      <a:ext cx="56" cy="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Oval 1644"/>
                    <p:cNvSpPr>
                      <a:spLocks noChangeArrowheads="1"/>
                    </p:cNvSpPr>
                    <p:nvPr/>
                  </p:nvSpPr>
                  <p:spPr bwMode="auto">
                    <a:xfrm>
                      <a:off x="5624" y="3138"/>
                      <a:ext cx="56" cy="6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37" name="Group 1645"/>
                  <p:cNvGrpSpPr>
                    <a:grpSpLocks/>
                  </p:cNvGrpSpPr>
                  <p:nvPr/>
                </p:nvGrpSpPr>
                <p:grpSpPr bwMode="auto">
                  <a:xfrm>
                    <a:off x="4434" y="2967"/>
                    <a:ext cx="904" cy="393"/>
                    <a:chOff x="4434" y="2967"/>
                    <a:chExt cx="904" cy="393"/>
                  </a:xfrm>
                </p:grpSpPr>
                <p:grpSp>
                  <p:nvGrpSpPr>
                    <p:cNvPr id="138" name="Group 1646"/>
                    <p:cNvGrpSpPr>
                      <a:grpSpLocks/>
                    </p:cNvGrpSpPr>
                    <p:nvPr/>
                  </p:nvGrpSpPr>
                  <p:grpSpPr bwMode="auto">
                    <a:xfrm>
                      <a:off x="4730" y="2967"/>
                      <a:ext cx="608" cy="393"/>
                      <a:chOff x="4730" y="2967"/>
                      <a:chExt cx="608" cy="393"/>
                    </a:xfrm>
                  </p:grpSpPr>
                  <p:sp>
                    <p:nvSpPr>
                      <p:cNvPr id="140" name="Oval 1647"/>
                      <p:cNvSpPr>
                        <a:spLocks noChangeArrowheads="1"/>
                      </p:cNvSpPr>
                      <p:nvPr/>
                    </p:nvSpPr>
                    <p:spPr bwMode="auto">
                      <a:xfrm>
                        <a:off x="5282" y="3138"/>
                        <a:ext cx="56" cy="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Rectangle 1648"/>
                      <p:cNvSpPr>
                        <a:spLocks noChangeArrowheads="1"/>
                      </p:cNvSpPr>
                      <p:nvPr/>
                    </p:nvSpPr>
                    <p:spPr bwMode="auto">
                      <a:xfrm>
                        <a:off x="4730" y="2967"/>
                        <a:ext cx="544" cy="39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39" name="AutoShape 1649"/>
                    <p:cNvSpPr>
                      <a:spLocks noChangeShapeType="1"/>
                    </p:cNvSpPr>
                    <p:nvPr/>
                  </p:nvSpPr>
                  <p:spPr bwMode="auto">
                    <a:xfrm flipH="1">
                      <a:off x="4434" y="3164"/>
                      <a:ext cx="29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sp>
        <p:nvSpPr>
          <p:cNvPr id="156" name="圆角矩形 155"/>
          <p:cNvSpPr/>
          <p:nvPr/>
        </p:nvSpPr>
        <p:spPr>
          <a:xfrm>
            <a:off x="979508" y="3407270"/>
            <a:ext cx="784180" cy="90624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1600" dirty="0">
                <a:solidFill>
                  <a:schemeClr val="tx1"/>
                </a:solidFill>
                <a:latin typeface="华文楷体" panose="02010600040101010101" pitchFamily="2" charset="-122"/>
                <a:ea typeface="华文楷体" panose="02010600040101010101" pitchFamily="2" charset="-122"/>
              </a:rPr>
              <a:t>内部时钟</a:t>
            </a:r>
            <a:r>
              <a:rPr lang="zh-CN" altLang="zh-CN" sz="1600" dirty="0" smtClean="0">
                <a:solidFill>
                  <a:schemeClr val="tx1"/>
                </a:solidFill>
                <a:latin typeface="华文楷体" panose="02010600040101010101" pitchFamily="2" charset="-122"/>
                <a:ea typeface="华文楷体" panose="02010600040101010101" pitchFamily="2" charset="-122"/>
              </a:rPr>
              <a:t>方式</a:t>
            </a:r>
            <a:endParaRPr lang="zh-CN" altLang="en-US" dirty="0"/>
          </a:p>
        </p:txBody>
      </p:sp>
      <p:sp>
        <p:nvSpPr>
          <p:cNvPr id="157" name="圆角矩形 156"/>
          <p:cNvSpPr/>
          <p:nvPr/>
        </p:nvSpPr>
        <p:spPr>
          <a:xfrm>
            <a:off x="7308304" y="3433283"/>
            <a:ext cx="784180" cy="90624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600" dirty="0" smtClean="0">
                <a:solidFill>
                  <a:schemeClr val="tx1"/>
                </a:solidFill>
                <a:latin typeface="华文楷体" panose="02010600040101010101" pitchFamily="2" charset="-122"/>
                <a:ea typeface="华文楷体" panose="02010600040101010101" pitchFamily="2" charset="-122"/>
              </a:rPr>
              <a:t>外</a:t>
            </a:r>
            <a:r>
              <a:rPr lang="zh-CN" altLang="zh-CN" sz="1600" dirty="0" smtClean="0">
                <a:solidFill>
                  <a:schemeClr val="tx1"/>
                </a:solidFill>
                <a:latin typeface="华文楷体" panose="02010600040101010101" pitchFamily="2" charset="-122"/>
                <a:ea typeface="华文楷体" panose="02010600040101010101" pitchFamily="2" charset="-122"/>
              </a:rPr>
              <a:t>部</a:t>
            </a:r>
            <a:r>
              <a:rPr lang="zh-CN" altLang="zh-CN" sz="1600" dirty="0">
                <a:solidFill>
                  <a:schemeClr val="tx1"/>
                </a:solidFill>
                <a:latin typeface="华文楷体" panose="02010600040101010101" pitchFamily="2" charset="-122"/>
                <a:ea typeface="华文楷体" panose="02010600040101010101" pitchFamily="2" charset="-122"/>
              </a:rPr>
              <a:t>时钟</a:t>
            </a:r>
            <a:r>
              <a:rPr lang="zh-CN" altLang="zh-CN" sz="1600" dirty="0" smtClean="0">
                <a:solidFill>
                  <a:schemeClr val="tx1"/>
                </a:solidFill>
                <a:latin typeface="华文楷体" panose="02010600040101010101" pitchFamily="2" charset="-122"/>
                <a:ea typeface="华文楷体" panose="02010600040101010101" pitchFamily="2" charset="-122"/>
              </a:rPr>
              <a:t>方式</a:t>
            </a:r>
            <a:endParaRPr lang="zh-CN" altLang="en-US" dirty="0"/>
          </a:p>
        </p:txBody>
      </p:sp>
    </p:spTree>
    <p:extLst>
      <p:ext uri="{BB962C8B-B14F-4D97-AF65-F5344CB8AC3E}">
        <p14:creationId xmlns:p14="http://schemas.microsoft.com/office/powerpoint/2010/main" val="116873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3" grpId="0" animBg="1"/>
      <p:bldP spid="4" grpId="0" animBg="1"/>
      <p:bldP spid="156" grpId="0" animBg="1"/>
      <p:bldP spid="1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b="1" dirty="0"/>
              <a:t>2.3  MCS-51</a:t>
            </a:r>
            <a:r>
              <a:rPr lang="zh-CN" altLang="zh-CN" b="1" dirty="0"/>
              <a:t>单片机的</a:t>
            </a:r>
            <a:r>
              <a:rPr lang="en-US" altLang="zh-CN" b="1" dirty="0"/>
              <a:t>CPU</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AutoShape 80"/>
          <p:cNvSpPr>
            <a:spLocks noChangeAspect="1" noChangeArrowheads="1"/>
          </p:cNvSpPr>
          <p:nvPr/>
        </p:nvSpPr>
        <p:spPr bwMode="auto">
          <a:xfrm>
            <a:off x="1211570" y="2413689"/>
            <a:ext cx="6372490" cy="1733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30" name="AutoShape 1544"/>
          <p:cNvSpPr>
            <a:spLocks noChangeShapeType="1"/>
          </p:cNvSpPr>
          <p:nvPr/>
        </p:nvSpPr>
        <p:spPr bwMode="auto">
          <a:xfrm flipV="1">
            <a:off x="3755009" y="3230913"/>
            <a:ext cx="748" cy="39241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31" name="AutoShape 1610"/>
          <p:cNvSpPr>
            <a:spLocks noChangeShapeType="1"/>
          </p:cNvSpPr>
          <p:nvPr/>
        </p:nvSpPr>
        <p:spPr bwMode="auto">
          <a:xfrm flipV="1">
            <a:off x="1368176" y="3406218"/>
            <a:ext cx="748" cy="39241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33" name="Group 1547"/>
          <p:cNvGrpSpPr>
            <a:grpSpLocks/>
          </p:cNvGrpSpPr>
          <p:nvPr/>
        </p:nvGrpSpPr>
        <p:grpSpPr bwMode="auto">
          <a:xfrm>
            <a:off x="1364189" y="3708422"/>
            <a:ext cx="6024376" cy="330214"/>
            <a:chOff x="2423" y="5607"/>
            <a:chExt cx="7615" cy="520"/>
          </a:xfrm>
        </p:grpSpPr>
        <p:grpSp>
          <p:nvGrpSpPr>
            <p:cNvPr id="178" name="Group 1548"/>
            <p:cNvGrpSpPr>
              <a:grpSpLocks/>
            </p:cNvGrpSpPr>
            <p:nvPr/>
          </p:nvGrpSpPr>
          <p:grpSpPr bwMode="auto">
            <a:xfrm>
              <a:off x="2423" y="5607"/>
              <a:ext cx="7615" cy="520"/>
              <a:chOff x="2856" y="3879"/>
              <a:chExt cx="861" cy="520"/>
            </a:xfrm>
          </p:grpSpPr>
          <p:sp>
            <p:nvSpPr>
              <p:cNvPr id="180" name="AutoShape 1549"/>
              <p:cNvSpPr>
                <a:spLocks noChangeShapeType="1"/>
              </p:cNvSpPr>
              <p:nvPr/>
            </p:nvSpPr>
            <p:spPr bwMode="auto">
              <a:xfrm flipV="1">
                <a:off x="285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81" name="AutoShape 1550"/>
              <p:cNvSpPr>
                <a:spLocks noChangeShapeType="1"/>
              </p:cNvSpPr>
              <p:nvPr/>
            </p:nvSpPr>
            <p:spPr bwMode="auto">
              <a:xfrm flipV="1">
                <a:off x="371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82" name="AutoShape 1551"/>
              <p:cNvSpPr>
                <a:spLocks noChangeShapeType="1"/>
              </p:cNvSpPr>
              <p:nvPr/>
            </p:nvSpPr>
            <p:spPr bwMode="auto">
              <a:xfrm>
                <a:off x="2856" y="4125"/>
                <a:ext cx="860"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179" name="AutoShape 1552"/>
            <p:cNvSpPr>
              <a:spLocks noChangeArrowheads="1"/>
            </p:cNvSpPr>
            <p:nvPr/>
          </p:nvSpPr>
          <p:spPr bwMode="auto">
            <a:xfrm>
              <a:off x="5878" y="5628"/>
              <a:ext cx="1336" cy="438"/>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机器周期</a:t>
              </a: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Tm</a:t>
              </a:r>
              <a:endParaRPr kumimoji="0" lang="en-US"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56" name="Group 1554"/>
          <p:cNvGrpSpPr>
            <a:grpSpLocks/>
          </p:cNvGrpSpPr>
          <p:nvPr/>
        </p:nvGrpSpPr>
        <p:grpSpPr bwMode="auto">
          <a:xfrm>
            <a:off x="1368145" y="2578074"/>
            <a:ext cx="1367846" cy="330214"/>
            <a:chOff x="2418" y="3847"/>
            <a:chExt cx="1729" cy="520"/>
          </a:xfrm>
        </p:grpSpPr>
        <p:grpSp>
          <p:nvGrpSpPr>
            <p:cNvPr id="173" name="Group 1555"/>
            <p:cNvGrpSpPr>
              <a:grpSpLocks/>
            </p:cNvGrpSpPr>
            <p:nvPr/>
          </p:nvGrpSpPr>
          <p:grpSpPr bwMode="auto">
            <a:xfrm>
              <a:off x="2418" y="3847"/>
              <a:ext cx="1729" cy="520"/>
              <a:chOff x="2856" y="3879"/>
              <a:chExt cx="861" cy="520"/>
            </a:xfrm>
          </p:grpSpPr>
          <p:sp>
            <p:nvSpPr>
              <p:cNvPr id="175" name="AutoShape 1556"/>
              <p:cNvSpPr>
                <a:spLocks noChangeShapeType="1"/>
              </p:cNvSpPr>
              <p:nvPr/>
            </p:nvSpPr>
            <p:spPr bwMode="auto">
              <a:xfrm flipV="1">
                <a:off x="285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76" name="AutoShape 1557"/>
              <p:cNvSpPr>
                <a:spLocks noChangeShapeType="1"/>
              </p:cNvSpPr>
              <p:nvPr/>
            </p:nvSpPr>
            <p:spPr bwMode="auto">
              <a:xfrm flipV="1">
                <a:off x="371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77" name="AutoShape 1558"/>
              <p:cNvSpPr>
                <a:spLocks noChangeShapeType="1"/>
              </p:cNvSpPr>
              <p:nvPr/>
            </p:nvSpPr>
            <p:spPr bwMode="auto">
              <a:xfrm>
                <a:off x="2856" y="4125"/>
                <a:ext cx="860"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174" name="AutoShape 1559"/>
            <p:cNvSpPr>
              <a:spLocks noChangeArrowheads="1"/>
            </p:cNvSpPr>
            <p:nvPr/>
          </p:nvSpPr>
          <p:spPr bwMode="auto">
            <a:xfrm>
              <a:off x="3040" y="3847"/>
              <a:ext cx="568" cy="438"/>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S1</a:t>
              </a:r>
              <a:endParaRPr kumimoji="0" lang="en-US"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57" name="Group 1560"/>
          <p:cNvGrpSpPr>
            <a:grpSpLocks/>
          </p:cNvGrpSpPr>
          <p:nvPr/>
        </p:nvGrpSpPr>
        <p:grpSpPr bwMode="auto">
          <a:xfrm>
            <a:off x="2737573" y="2578074"/>
            <a:ext cx="1359144" cy="330214"/>
            <a:chOff x="2418" y="3847"/>
            <a:chExt cx="1729" cy="520"/>
          </a:xfrm>
        </p:grpSpPr>
        <p:grpSp>
          <p:nvGrpSpPr>
            <p:cNvPr id="168" name="Group 1561"/>
            <p:cNvGrpSpPr>
              <a:grpSpLocks/>
            </p:cNvGrpSpPr>
            <p:nvPr/>
          </p:nvGrpSpPr>
          <p:grpSpPr bwMode="auto">
            <a:xfrm>
              <a:off x="2418" y="3847"/>
              <a:ext cx="1729" cy="520"/>
              <a:chOff x="2856" y="3879"/>
              <a:chExt cx="861" cy="520"/>
            </a:xfrm>
          </p:grpSpPr>
          <p:sp>
            <p:nvSpPr>
              <p:cNvPr id="170" name="AutoShape 1562"/>
              <p:cNvSpPr>
                <a:spLocks noChangeShapeType="1"/>
              </p:cNvSpPr>
              <p:nvPr/>
            </p:nvSpPr>
            <p:spPr bwMode="auto">
              <a:xfrm flipV="1">
                <a:off x="285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71" name="AutoShape 1563"/>
              <p:cNvSpPr>
                <a:spLocks noChangeShapeType="1"/>
              </p:cNvSpPr>
              <p:nvPr/>
            </p:nvSpPr>
            <p:spPr bwMode="auto">
              <a:xfrm flipV="1">
                <a:off x="371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72" name="AutoShape 1564"/>
              <p:cNvSpPr>
                <a:spLocks noChangeShapeType="1"/>
              </p:cNvSpPr>
              <p:nvPr/>
            </p:nvSpPr>
            <p:spPr bwMode="auto">
              <a:xfrm>
                <a:off x="2856" y="4125"/>
                <a:ext cx="860"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169" name="AutoShape 1565"/>
            <p:cNvSpPr>
              <a:spLocks noChangeArrowheads="1"/>
            </p:cNvSpPr>
            <p:nvPr/>
          </p:nvSpPr>
          <p:spPr bwMode="auto">
            <a:xfrm>
              <a:off x="3040" y="3847"/>
              <a:ext cx="568" cy="438"/>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S2</a:t>
              </a:r>
              <a:endParaRPr kumimoji="0" lang="en-US"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58" name="Group 1566"/>
          <p:cNvGrpSpPr>
            <a:grpSpLocks/>
          </p:cNvGrpSpPr>
          <p:nvPr/>
        </p:nvGrpSpPr>
        <p:grpSpPr bwMode="auto">
          <a:xfrm>
            <a:off x="5638609" y="2572994"/>
            <a:ext cx="1820366" cy="330214"/>
            <a:chOff x="2418" y="3847"/>
            <a:chExt cx="1729" cy="520"/>
          </a:xfrm>
        </p:grpSpPr>
        <p:grpSp>
          <p:nvGrpSpPr>
            <p:cNvPr id="163" name="Group 1567"/>
            <p:cNvGrpSpPr>
              <a:grpSpLocks/>
            </p:cNvGrpSpPr>
            <p:nvPr/>
          </p:nvGrpSpPr>
          <p:grpSpPr bwMode="auto">
            <a:xfrm>
              <a:off x="2418" y="3847"/>
              <a:ext cx="1729" cy="520"/>
              <a:chOff x="2856" y="3879"/>
              <a:chExt cx="861" cy="520"/>
            </a:xfrm>
          </p:grpSpPr>
          <p:sp>
            <p:nvSpPr>
              <p:cNvPr id="165" name="AutoShape 1568"/>
              <p:cNvSpPr>
                <a:spLocks noChangeShapeType="1"/>
              </p:cNvSpPr>
              <p:nvPr/>
            </p:nvSpPr>
            <p:spPr bwMode="auto">
              <a:xfrm flipV="1">
                <a:off x="285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66" name="AutoShape 1569"/>
              <p:cNvSpPr>
                <a:spLocks noChangeShapeType="1"/>
              </p:cNvSpPr>
              <p:nvPr/>
            </p:nvSpPr>
            <p:spPr bwMode="auto">
              <a:xfrm flipV="1">
                <a:off x="371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67" name="AutoShape 1570"/>
              <p:cNvSpPr>
                <a:spLocks noChangeShapeType="1"/>
              </p:cNvSpPr>
              <p:nvPr/>
            </p:nvSpPr>
            <p:spPr bwMode="auto">
              <a:xfrm>
                <a:off x="2856" y="4125"/>
                <a:ext cx="860"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164" name="AutoShape 1571"/>
            <p:cNvSpPr>
              <a:spLocks noChangeArrowheads="1"/>
            </p:cNvSpPr>
            <p:nvPr/>
          </p:nvSpPr>
          <p:spPr bwMode="auto">
            <a:xfrm>
              <a:off x="3040" y="3847"/>
              <a:ext cx="568" cy="438"/>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S6</a:t>
              </a:r>
              <a:endParaRPr kumimoji="0" lang="en-US"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97" name="AutoShape 1575"/>
          <p:cNvSpPr>
            <a:spLocks noChangeShapeType="1"/>
          </p:cNvSpPr>
          <p:nvPr/>
        </p:nvSpPr>
        <p:spPr bwMode="auto">
          <a:xfrm>
            <a:off x="1368145" y="3625234"/>
            <a:ext cx="341764" cy="2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99" name="Group 1577"/>
          <p:cNvGrpSpPr>
            <a:grpSpLocks/>
          </p:cNvGrpSpPr>
          <p:nvPr/>
        </p:nvGrpSpPr>
        <p:grpSpPr bwMode="auto">
          <a:xfrm>
            <a:off x="1714655" y="3234692"/>
            <a:ext cx="680363" cy="393082"/>
            <a:chOff x="3190" y="4401"/>
            <a:chExt cx="860" cy="619"/>
          </a:xfrm>
        </p:grpSpPr>
        <p:sp>
          <p:nvSpPr>
            <p:cNvPr id="159" name="AutoShape 1578"/>
            <p:cNvSpPr>
              <a:spLocks noChangeShapeType="1"/>
            </p:cNvSpPr>
            <p:nvPr/>
          </p:nvSpPr>
          <p:spPr bwMode="auto">
            <a:xfrm flipV="1">
              <a:off x="3190" y="4401"/>
              <a:ext cx="0"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60" name="AutoShape 1579"/>
            <p:cNvSpPr>
              <a:spLocks noChangeShapeType="1"/>
            </p:cNvSpPr>
            <p:nvPr/>
          </p:nvSpPr>
          <p:spPr bwMode="auto">
            <a:xfrm>
              <a:off x="3190" y="4401"/>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61" name="AutoShape 1580"/>
            <p:cNvSpPr>
              <a:spLocks noChangeShapeType="1"/>
            </p:cNvSpPr>
            <p:nvPr/>
          </p:nvSpPr>
          <p:spPr bwMode="auto">
            <a:xfrm flipV="1">
              <a:off x="3620" y="4402"/>
              <a:ext cx="1"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62" name="AutoShape 1581"/>
            <p:cNvSpPr>
              <a:spLocks noChangeShapeType="1"/>
            </p:cNvSpPr>
            <p:nvPr/>
          </p:nvSpPr>
          <p:spPr bwMode="auto">
            <a:xfrm>
              <a:off x="3620" y="5018"/>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102" name="Group 1582"/>
          <p:cNvGrpSpPr>
            <a:grpSpLocks/>
          </p:cNvGrpSpPr>
          <p:nvPr/>
        </p:nvGrpSpPr>
        <p:grpSpPr bwMode="auto">
          <a:xfrm>
            <a:off x="2395018" y="3233422"/>
            <a:ext cx="680363" cy="393082"/>
            <a:chOff x="3190" y="4401"/>
            <a:chExt cx="860" cy="619"/>
          </a:xfrm>
        </p:grpSpPr>
        <p:sp>
          <p:nvSpPr>
            <p:cNvPr id="104" name="AutoShape 1583"/>
            <p:cNvSpPr>
              <a:spLocks noChangeShapeType="1"/>
            </p:cNvSpPr>
            <p:nvPr/>
          </p:nvSpPr>
          <p:spPr bwMode="auto">
            <a:xfrm flipV="1">
              <a:off x="3190" y="4401"/>
              <a:ext cx="0"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54" name="AutoShape 1584"/>
            <p:cNvSpPr>
              <a:spLocks noChangeShapeType="1"/>
            </p:cNvSpPr>
            <p:nvPr/>
          </p:nvSpPr>
          <p:spPr bwMode="auto">
            <a:xfrm>
              <a:off x="3190" y="4401"/>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55" name="AutoShape 1585"/>
            <p:cNvSpPr>
              <a:spLocks noChangeShapeType="1"/>
            </p:cNvSpPr>
            <p:nvPr/>
          </p:nvSpPr>
          <p:spPr bwMode="auto">
            <a:xfrm flipV="1">
              <a:off x="3620" y="4402"/>
              <a:ext cx="1"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158" name="AutoShape 1586"/>
            <p:cNvSpPr>
              <a:spLocks noChangeShapeType="1"/>
            </p:cNvSpPr>
            <p:nvPr/>
          </p:nvSpPr>
          <p:spPr bwMode="auto">
            <a:xfrm>
              <a:off x="3620" y="5018"/>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77" name="Group 1587"/>
          <p:cNvGrpSpPr>
            <a:grpSpLocks/>
          </p:cNvGrpSpPr>
          <p:nvPr/>
        </p:nvGrpSpPr>
        <p:grpSpPr bwMode="auto">
          <a:xfrm>
            <a:off x="3075381" y="3235327"/>
            <a:ext cx="1021335" cy="394352"/>
            <a:chOff x="4576" y="4402"/>
            <a:chExt cx="1291" cy="621"/>
          </a:xfrm>
        </p:grpSpPr>
        <p:grpSp>
          <p:nvGrpSpPr>
            <p:cNvPr id="78" name="Group 1588"/>
            <p:cNvGrpSpPr>
              <a:grpSpLocks/>
            </p:cNvGrpSpPr>
            <p:nvPr/>
          </p:nvGrpSpPr>
          <p:grpSpPr bwMode="auto">
            <a:xfrm>
              <a:off x="4576" y="4404"/>
              <a:ext cx="860" cy="619"/>
              <a:chOff x="3190" y="4401"/>
              <a:chExt cx="860" cy="619"/>
            </a:xfrm>
          </p:grpSpPr>
          <p:sp>
            <p:nvSpPr>
              <p:cNvPr id="81" name="AutoShape 1589"/>
              <p:cNvSpPr>
                <a:spLocks noChangeShapeType="1"/>
              </p:cNvSpPr>
              <p:nvPr/>
            </p:nvSpPr>
            <p:spPr bwMode="auto">
              <a:xfrm flipV="1">
                <a:off x="3190" y="4401"/>
                <a:ext cx="0"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9" name="AutoShape 1590"/>
              <p:cNvSpPr>
                <a:spLocks noChangeShapeType="1"/>
              </p:cNvSpPr>
              <p:nvPr/>
            </p:nvSpPr>
            <p:spPr bwMode="auto">
              <a:xfrm>
                <a:off x="3190" y="4401"/>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5" name="AutoShape 1591"/>
              <p:cNvSpPr>
                <a:spLocks noChangeShapeType="1"/>
              </p:cNvSpPr>
              <p:nvPr/>
            </p:nvSpPr>
            <p:spPr bwMode="auto">
              <a:xfrm flipV="1">
                <a:off x="3620" y="4402"/>
                <a:ext cx="1"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96" name="AutoShape 1592"/>
              <p:cNvSpPr>
                <a:spLocks noChangeShapeType="1"/>
              </p:cNvSpPr>
              <p:nvPr/>
            </p:nvSpPr>
            <p:spPr bwMode="auto">
              <a:xfrm>
                <a:off x="3620" y="5018"/>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79" name="AutoShape 1593"/>
            <p:cNvSpPr>
              <a:spLocks noChangeShapeType="1"/>
            </p:cNvSpPr>
            <p:nvPr/>
          </p:nvSpPr>
          <p:spPr bwMode="auto">
            <a:xfrm>
              <a:off x="5436" y="4402"/>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80" name="AutoShape 1594"/>
            <p:cNvSpPr>
              <a:spLocks noChangeShapeType="1"/>
            </p:cNvSpPr>
            <p:nvPr/>
          </p:nvSpPr>
          <p:spPr bwMode="auto">
            <a:xfrm flipV="1">
              <a:off x="5866" y="4403"/>
              <a:ext cx="1"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62" name="AutoShape 1595"/>
          <p:cNvSpPr>
            <a:spLocks noChangeShapeType="1"/>
          </p:cNvSpPr>
          <p:nvPr/>
        </p:nvSpPr>
        <p:spPr bwMode="auto">
          <a:xfrm>
            <a:off x="4095925" y="3627139"/>
            <a:ext cx="340181"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63" name="Group 1596"/>
          <p:cNvGrpSpPr>
            <a:grpSpLocks/>
          </p:cNvGrpSpPr>
          <p:nvPr/>
        </p:nvGrpSpPr>
        <p:grpSpPr bwMode="auto">
          <a:xfrm>
            <a:off x="6368021" y="3235962"/>
            <a:ext cx="1021335" cy="401972"/>
            <a:chOff x="6930" y="4873"/>
            <a:chExt cx="1291" cy="633"/>
          </a:xfrm>
        </p:grpSpPr>
        <p:sp>
          <p:nvSpPr>
            <p:cNvPr id="65" name="AutoShape 1597"/>
            <p:cNvSpPr>
              <a:spLocks noChangeShapeType="1"/>
            </p:cNvSpPr>
            <p:nvPr/>
          </p:nvSpPr>
          <p:spPr bwMode="auto">
            <a:xfrm flipV="1">
              <a:off x="7790" y="4887"/>
              <a:ext cx="0"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66" name="Group 1598"/>
            <p:cNvGrpSpPr>
              <a:grpSpLocks/>
            </p:cNvGrpSpPr>
            <p:nvPr/>
          </p:nvGrpSpPr>
          <p:grpSpPr bwMode="auto">
            <a:xfrm>
              <a:off x="6930" y="4873"/>
              <a:ext cx="1291" cy="633"/>
              <a:chOff x="6930" y="4873"/>
              <a:chExt cx="1291" cy="633"/>
            </a:xfrm>
          </p:grpSpPr>
          <p:sp>
            <p:nvSpPr>
              <p:cNvPr id="67" name="AutoShape 1599"/>
              <p:cNvSpPr>
                <a:spLocks noChangeShapeType="1"/>
              </p:cNvSpPr>
              <p:nvPr/>
            </p:nvSpPr>
            <p:spPr bwMode="auto">
              <a:xfrm>
                <a:off x="7790" y="4887"/>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68" name="AutoShape 1600"/>
              <p:cNvSpPr>
                <a:spLocks noChangeShapeType="1"/>
              </p:cNvSpPr>
              <p:nvPr/>
            </p:nvSpPr>
            <p:spPr bwMode="auto">
              <a:xfrm flipV="1">
                <a:off x="8220" y="4888"/>
                <a:ext cx="1"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69" name="Group 1601"/>
              <p:cNvGrpSpPr>
                <a:grpSpLocks/>
              </p:cNvGrpSpPr>
              <p:nvPr/>
            </p:nvGrpSpPr>
            <p:grpSpPr bwMode="auto">
              <a:xfrm>
                <a:off x="6930" y="4873"/>
                <a:ext cx="860" cy="619"/>
                <a:chOff x="3190" y="4401"/>
                <a:chExt cx="860" cy="619"/>
              </a:xfrm>
            </p:grpSpPr>
            <p:sp>
              <p:nvSpPr>
                <p:cNvPr id="70" name="AutoShape 1602"/>
                <p:cNvSpPr>
                  <a:spLocks noChangeShapeType="1"/>
                </p:cNvSpPr>
                <p:nvPr/>
              </p:nvSpPr>
              <p:spPr bwMode="auto">
                <a:xfrm flipV="1">
                  <a:off x="3190" y="4401"/>
                  <a:ext cx="0"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1" name="AutoShape 1603"/>
                <p:cNvSpPr>
                  <a:spLocks noChangeShapeType="1"/>
                </p:cNvSpPr>
                <p:nvPr/>
              </p:nvSpPr>
              <p:spPr bwMode="auto">
                <a:xfrm>
                  <a:off x="3190" y="4401"/>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2" name="AutoShape 1604"/>
                <p:cNvSpPr>
                  <a:spLocks noChangeShapeType="1"/>
                </p:cNvSpPr>
                <p:nvPr/>
              </p:nvSpPr>
              <p:spPr bwMode="auto">
                <a:xfrm flipV="1">
                  <a:off x="3620" y="4402"/>
                  <a:ext cx="1" cy="6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73" name="AutoShape 1605"/>
                <p:cNvSpPr>
                  <a:spLocks noChangeShapeType="1"/>
                </p:cNvSpPr>
                <p:nvPr/>
              </p:nvSpPr>
              <p:spPr bwMode="auto">
                <a:xfrm>
                  <a:off x="3620" y="5018"/>
                  <a:ext cx="43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grpSp>
      <p:sp>
        <p:nvSpPr>
          <p:cNvPr id="64" name="AutoShape 1606"/>
          <p:cNvSpPr>
            <a:spLocks noChangeShapeType="1"/>
          </p:cNvSpPr>
          <p:nvPr/>
        </p:nvSpPr>
        <p:spPr bwMode="auto">
          <a:xfrm>
            <a:off x="4436107" y="3627774"/>
            <a:ext cx="1931914"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60" name="AutoShape 1607"/>
          <p:cNvSpPr>
            <a:spLocks noChangeShapeType="1"/>
          </p:cNvSpPr>
          <p:nvPr/>
        </p:nvSpPr>
        <p:spPr bwMode="auto">
          <a:xfrm>
            <a:off x="4436107" y="2734926"/>
            <a:ext cx="791120" cy="635"/>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51" name="AutoShape 1613"/>
          <p:cNvSpPr>
            <a:spLocks noChangeArrowheads="1"/>
          </p:cNvSpPr>
          <p:nvPr/>
        </p:nvSpPr>
        <p:spPr bwMode="auto">
          <a:xfrm>
            <a:off x="1523995" y="2844150"/>
            <a:ext cx="462014" cy="278142"/>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P1</a:t>
            </a: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52" name="Group 1614"/>
          <p:cNvGrpSpPr>
            <a:grpSpLocks/>
          </p:cNvGrpSpPr>
          <p:nvPr/>
        </p:nvGrpSpPr>
        <p:grpSpPr bwMode="auto">
          <a:xfrm>
            <a:off x="1370518" y="2960360"/>
            <a:ext cx="681154" cy="330214"/>
            <a:chOff x="2856" y="3879"/>
            <a:chExt cx="861" cy="520"/>
          </a:xfrm>
        </p:grpSpPr>
        <p:sp>
          <p:nvSpPr>
            <p:cNvPr id="53" name="AutoShape 1615"/>
            <p:cNvSpPr>
              <a:spLocks noChangeShapeType="1"/>
            </p:cNvSpPr>
            <p:nvPr/>
          </p:nvSpPr>
          <p:spPr bwMode="auto">
            <a:xfrm flipV="1">
              <a:off x="285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54" name="AutoShape 1616"/>
            <p:cNvSpPr>
              <a:spLocks noChangeShapeType="1"/>
            </p:cNvSpPr>
            <p:nvPr/>
          </p:nvSpPr>
          <p:spPr bwMode="auto">
            <a:xfrm flipV="1">
              <a:off x="371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55" name="AutoShape 1617"/>
            <p:cNvSpPr>
              <a:spLocks noChangeShapeType="1"/>
            </p:cNvSpPr>
            <p:nvPr/>
          </p:nvSpPr>
          <p:spPr bwMode="auto">
            <a:xfrm>
              <a:off x="2856" y="4125"/>
              <a:ext cx="860"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nvGrpSpPr>
          <p:cNvPr id="42" name="Group 1618"/>
          <p:cNvGrpSpPr>
            <a:grpSpLocks/>
          </p:cNvGrpSpPr>
          <p:nvPr/>
        </p:nvGrpSpPr>
        <p:grpSpPr bwMode="auto">
          <a:xfrm>
            <a:off x="2050881" y="2855580"/>
            <a:ext cx="681154" cy="440074"/>
            <a:chOff x="3282" y="4194"/>
            <a:chExt cx="861" cy="693"/>
          </a:xfrm>
        </p:grpSpPr>
        <p:sp>
          <p:nvSpPr>
            <p:cNvPr id="43" name="AutoShape 1619"/>
            <p:cNvSpPr>
              <a:spLocks noChangeArrowheads="1"/>
            </p:cNvSpPr>
            <p:nvPr/>
          </p:nvSpPr>
          <p:spPr bwMode="auto">
            <a:xfrm>
              <a:off x="3462" y="4194"/>
              <a:ext cx="508" cy="438"/>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P2</a:t>
              </a:r>
              <a:endParaRPr kumimoji="0" lang="en-US"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44" name="Group 1620"/>
            <p:cNvGrpSpPr>
              <a:grpSpLocks/>
            </p:cNvGrpSpPr>
            <p:nvPr/>
          </p:nvGrpSpPr>
          <p:grpSpPr bwMode="auto">
            <a:xfrm>
              <a:off x="3282" y="4367"/>
              <a:ext cx="861" cy="520"/>
              <a:chOff x="2856" y="3879"/>
              <a:chExt cx="861" cy="520"/>
            </a:xfrm>
          </p:grpSpPr>
          <p:sp>
            <p:nvSpPr>
              <p:cNvPr id="45" name="AutoShape 1621"/>
              <p:cNvSpPr>
                <a:spLocks noChangeShapeType="1"/>
              </p:cNvSpPr>
              <p:nvPr/>
            </p:nvSpPr>
            <p:spPr bwMode="auto">
              <a:xfrm flipV="1">
                <a:off x="285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46" name="AutoShape 1622"/>
              <p:cNvSpPr>
                <a:spLocks noChangeShapeType="1"/>
              </p:cNvSpPr>
              <p:nvPr/>
            </p:nvSpPr>
            <p:spPr bwMode="auto">
              <a:xfrm flipV="1">
                <a:off x="3716" y="3879"/>
                <a:ext cx="1" cy="5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49" name="AutoShape 1623"/>
              <p:cNvSpPr>
                <a:spLocks noChangeShapeType="1"/>
              </p:cNvSpPr>
              <p:nvPr/>
            </p:nvSpPr>
            <p:spPr bwMode="auto">
              <a:xfrm>
                <a:off x="2856" y="4125"/>
                <a:ext cx="860"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200"/>
              </a:p>
            </p:txBody>
          </p:sp>
        </p:grpSp>
      </p:grpSp>
      <p:sp>
        <p:nvSpPr>
          <p:cNvPr id="183" name="TextBox 182"/>
          <p:cNvSpPr txBox="1"/>
          <p:nvPr/>
        </p:nvSpPr>
        <p:spPr>
          <a:xfrm>
            <a:off x="1043608" y="1101973"/>
            <a:ext cx="2853730" cy="461665"/>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CPU</a:t>
            </a:r>
            <a:r>
              <a:rPr lang="zh-CN" altLang="en-US" sz="2400" dirty="0" smtClean="0">
                <a:latin typeface="华文楷体" panose="02010600040101010101" pitchFamily="2" charset="-122"/>
                <a:ea typeface="华文楷体" panose="02010600040101010101" pitchFamily="2" charset="-122"/>
              </a:rPr>
              <a:t>的时序</a:t>
            </a:r>
            <a:endParaRPr lang="zh-CN" altLang="en-US" sz="2400" dirty="0">
              <a:latin typeface="华文楷体" panose="02010600040101010101" pitchFamily="2" charset="-122"/>
              <a:ea typeface="华文楷体" panose="02010600040101010101" pitchFamily="2" charset="-122"/>
            </a:endParaRPr>
          </a:p>
        </p:txBody>
      </p:sp>
      <p:sp>
        <p:nvSpPr>
          <p:cNvPr id="184" name="矩形 183"/>
          <p:cNvSpPr/>
          <p:nvPr/>
        </p:nvSpPr>
        <p:spPr>
          <a:xfrm>
            <a:off x="971600" y="1576412"/>
            <a:ext cx="7128792"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人们按照指令的执行过程规定了几种时序周期，即时钟周期、状态周期、机器周期和指令周期，</a:t>
            </a:r>
          </a:p>
        </p:txBody>
      </p:sp>
      <p:sp>
        <p:nvSpPr>
          <p:cNvPr id="185" name="圆角矩形标注 184"/>
          <p:cNvSpPr/>
          <p:nvPr/>
        </p:nvSpPr>
        <p:spPr>
          <a:xfrm>
            <a:off x="154360" y="2712064"/>
            <a:ext cx="1384667" cy="345995"/>
          </a:xfrm>
          <a:prstGeom prst="wedgeRoundRectCallout">
            <a:avLst>
              <a:gd name="adj1" fmla="val 42861"/>
              <a:gd name="adj2" fmla="val 8259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zh-CN" sz="1400" dirty="0">
                <a:latin typeface="华文楷体" panose="02010600040101010101" pitchFamily="2" charset="-122"/>
                <a:ea typeface="华文楷体" panose="02010600040101010101" pitchFamily="2" charset="-122"/>
              </a:rPr>
              <a:t>时钟周期</a:t>
            </a:r>
            <a:r>
              <a:rPr lang="en-US" altLang="zh-CN" sz="1400" dirty="0" err="1" smtClean="0">
                <a:latin typeface="华文楷体" panose="02010600040101010101" pitchFamily="2" charset="-122"/>
                <a:ea typeface="华文楷体" panose="02010600040101010101" pitchFamily="2" charset="-122"/>
              </a:rPr>
              <a:t>Tosc</a:t>
            </a:r>
            <a:endParaRPr lang="zh-CN" altLang="zh-CN" sz="1400" dirty="0">
              <a:latin typeface="华文楷体" panose="02010600040101010101" pitchFamily="2" charset="-122"/>
              <a:ea typeface="华文楷体" panose="02010600040101010101" pitchFamily="2" charset="-122"/>
            </a:endParaRPr>
          </a:p>
        </p:txBody>
      </p:sp>
      <p:sp>
        <p:nvSpPr>
          <p:cNvPr id="186" name="圆角矩形标注 185"/>
          <p:cNvSpPr/>
          <p:nvPr/>
        </p:nvSpPr>
        <p:spPr>
          <a:xfrm>
            <a:off x="2261986" y="2211266"/>
            <a:ext cx="1102611" cy="345995"/>
          </a:xfrm>
          <a:prstGeom prst="wedgeRoundRectCallout">
            <a:avLst>
              <a:gd name="adj1" fmla="val -58645"/>
              <a:gd name="adj2" fmla="val 7945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zh-CN" sz="1400" dirty="0">
                <a:latin typeface="华文楷体" panose="02010600040101010101" pitchFamily="2" charset="-122"/>
                <a:ea typeface="华文楷体" panose="02010600040101010101" pitchFamily="2" charset="-122"/>
              </a:rPr>
              <a:t>状态周期</a:t>
            </a:r>
            <a:r>
              <a:rPr lang="en-US" altLang="zh-CN" sz="1400" dirty="0" err="1">
                <a:latin typeface="华文楷体" panose="02010600040101010101" pitchFamily="2" charset="-122"/>
                <a:ea typeface="华文楷体" panose="02010600040101010101" pitchFamily="2" charset="-122"/>
              </a:rPr>
              <a:t>Ts</a:t>
            </a:r>
            <a:endParaRPr lang="zh-CN" altLang="zh-CN" sz="1400" dirty="0">
              <a:latin typeface="华文楷体" panose="02010600040101010101" pitchFamily="2" charset="-122"/>
              <a:ea typeface="华文楷体" panose="02010600040101010101" pitchFamily="2" charset="-122"/>
            </a:endParaRPr>
          </a:p>
        </p:txBody>
      </p:sp>
      <p:sp>
        <p:nvSpPr>
          <p:cNvPr id="187" name="圆角矩形标注 186"/>
          <p:cNvSpPr/>
          <p:nvPr/>
        </p:nvSpPr>
        <p:spPr>
          <a:xfrm>
            <a:off x="4724400" y="3114617"/>
            <a:ext cx="1192223" cy="345995"/>
          </a:xfrm>
          <a:prstGeom prst="wedgeRoundRectCallout">
            <a:avLst>
              <a:gd name="adj1" fmla="val -45440"/>
              <a:gd name="adj2" fmla="val 12664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zh-CN" altLang="zh-CN" sz="1400" dirty="0">
                <a:latin typeface="华文楷体" panose="02010600040101010101" pitchFamily="2" charset="-122"/>
                <a:ea typeface="华文楷体" panose="02010600040101010101" pitchFamily="2" charset="-122"/>
              </a:rPr>
              <a:t>机器周期</a:t>
            </a:r>
            <a:r>
              <a:rPr lang="en-US" altLang="zh-CN" sz="1400" dirty="0">
                <a:latin typeface="华文楷体" panose="02010600040101010101" pitchFamily="2" charset="-122"/>
                <a:ea typeface="华文楷体" panose="02010600040101010101" pitchFamily="2" charset="-122"/>
              </a:rPr>
              <a:t>Tm</a:t>
            </a:r>
            <a:endParaRPr lang="zh-CN" altLang="zh-CN" sz="1400" dirty="0">
              <a:latin typeface="华文楷体" panose="02010600040101010101" pitchFamily="2" charset="-122"/>
              <a:ea typeface="华文楷体" panose="02010600040101010101" pitchFamily="2" charset="-122"/>
            </a:endParaRPr>
          </a:p>
        </p:txBody>
      </p:sp>
      <p:sp>
        <p:nvSpPr>
          <p:cNvPr id="189" name="圆角矩形 188"/>
          <p:cNvSpPr/>
          <p:nvPr/>
        </p:nvSpPr>
        <p:spPr>
          <a:xfrm>
            <a:off x="971600" y="4110644"/>
            <a:ext cx="7128792" cy="69335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zh-CN" sz="1600" dirty="0">
                <a:latin typeface="华文楷体" panose="02010600040101010101" pitchFamily="2" charset="-122"/>
                <a:ea typeface="华文楷体" panose="02010600040101010101" pitchFamily="2" charset="-122"/>
              </a:rPr>
              <a:t>指令周期</a:t>
            </a:r>
            <a:r>
              <a:rPr lang="en-US" altLang="zh-CN" sz="1600" dirty="0" err="1">
                <a:latin typeface="华文楷体" panose="02010600040101010101" pitchFamily="2" charset="-122"/>
                <a:ea typeface="华文楷体" panose="02010600040101010101" pitchFamily="2" charset="-122"/>
              </a:rPr>
              <a:t>Ti</a:t>
            </a:r>
            <a:endParaRPr lang="zh-CN" altLang="zh-CN" sz="1600" dirty="0">
              <a:latin typeface="华文楷体" panose="02010600040101010101" pitchFamily="2" charset="-122"/>
              <a:ea typeface="华文楷体" panose="02010600040101010101" pitchFamily="2" charset="-122"/>
            </a:endParaRPr>
          </a:p>
          <a:p>
            <a:r>
              <a:rPr lang="zh-CN" altLang="zh-CN" sz="1400" dirty="0">
                <a:latin typeface="华文楷体" panose="02010600040101010101" pitchFamily="2" charset="-122"/>
                <a:ea typeface="华文楷体" panose="02010600040101010101" pitchFamily="2" charset="-122"/>
              </a:rPr>
              <a:t>指令周期是指执行一条指令所需的时间，一般由若干个机器周期组成。</a:t>
            </a:r>
            <a:r>
              <a:rPr lang="en-US" altLang="zh-CN" sz="1400" dirty="0">
                <a:latin typeface="华文楷体" panose="02010600040101010101" pitchFamily="2" charset="-122"/>
                <a:ea typeface="华文楷体" panose="02010600040101010101" pitchFamily="2" charset="-122"/>
              </a:rPr>
              <a:t>51</a:t>
            </a:r>
            <a:r>
              <a:rPr lang="zh-CN" altLang="zh-CN" sz="1400" dirty="0">
                <a:latin typeface="华文楷体" panose="02010600040101010101" pitchFamily="2" charset="-122"/>
                <a:ea typeface="华文楷体" panose="02010600040101010101" pitchFamily="2" charset="-122"/>
              </a:rPr>
              <a:t>单片机的指令可以分为</a:t>
            </a:r>
            <a:r>
              <a:rPr lang="zh-CN" altLang="zh-CN" sz="1400" b="1" dirty="0">
                <a:latin typeface="华文楷体" panose="02010600040101010101" pitchFamily="2" charset="-122"/>
                <a:ea typeface="华文楷体" panose="02010600040101010101" pitchFamily="2" charset="-122"/>
              </a:rPr>
              <a:t>单机器周期指令</a:t>
            </a:r>
            <a:r>
              <a:rPr lang="zh-CN" altLang="zh-CN" sz="1400" dirty="0">
                <a:latin typeface="华文楷体" panose="02010600040101010101" pitchFamily="2" charset="-122"/>
                <a:ea typeface="华文楷体" panose="02010600040101010101" pitchFamily="2" charset="-122"/>
              </a:rPr>
              <a:t>、</a:t>
            </a:r>
            <a:r>
              <a:rPr lang="zh-CN" altLang="zh-CN" sz="1400" b="1" dirty="0">
                <a:latin typeface="华文楷体" panose="02010600040101010101" pitchFamily="2" charset="-122"/>
                <a:ea typeface="华文楷体" panose="02010600040101010101" pitchFamily="2" charset="-122"/>
              </a:rPr>
              <a:t>双机器周期指令</a:t>
            </a:r>
            <a:r>
              <a:rPr lang="zh-CN" altLang="zh-CN" sz="1400" dirty="0">
                <a:latin typeface="华文楷体" panose="02010600040101010101" pitchFamily="2" charset="-122"/>
                <a:ea typeface="华文楷体" panose="02010600040101010101" pitchFamily="2" charset="-122"/>
              </a:rPr>
              <a:t>和</a:t>
            </a:r>
            <a:r>
              <a:rPr lang="zh-CN" altLang="zh-CN" sz="1400" b="1" dirty="0">
                <a:latin typeface="华文楷体" panose="02010600040101010101" pitchFamily="2" charset="-122"/>
                <a:ea typeface="华文楷体" panose="02010600040101010101" pitchFamily="2" charset="-122"/>
              </a:rPr>
              <a:t>四机器周期指令</a:t>
            </a:r>
            <a:r>
              <a:rPr lang="zh-CN" altLang="zh-CN" sz="1400" dirty="0">
                <a:latin typeface="华文楷体" panose="02010600040101010101" pitchFamily="2" charset="-122"/>
                <a:ea typeface="华文楷体" panose="02010600040101010101" pitchFamily="2" charset="-122"/>
              </a:rPr>
              <a:t>三种</a:t>
            </a:r>
            <a:r>
              <a:rPr lang="zh-CN" altLang="zh-CN" sz="1400" dirty="0" smtClean="0">
                <a:latin typeface="华文楷体" panose="02010600040101010101" pitchFamily="2" charset="-122"/>
                <a:ea typeface="华文楷体" panose="02010600040101010101" pitchFamily="2" charset="-122"/>
              </a:rPr>
              <a:t>。</a:t>
            </a:r>
            <a:endParaRPr lang="zh-CN" altLang="en-US" sz="1600" dirty="0"/>
          </a:p>
        </p:txBody>
      </p:sp>
      <mc:AlternateContent xmlns:mc="http://schemas.openxmlformats.org/markup-compatibility/2006">
        <mc:Choice xmlns:a14="http://schemas.microsoft.com/office/drawing/2010/main" Requires="a14">
          <p:sp>
            <p:nvSpPr>
              <p:cNvPr id="86" name="圆角矩形 85"/>
              <p:cNvSpPr/>
              <p:nvPr/>
            </p:nvSpPr>
            <p:spPr>
              <a:xfrm>
                <a:off x="1211570" y="4110644"/>
                <a:ext cx="6624736" cy="8039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600" dirty="0" smtClean="0">
                    <a:latin typeface="华文楷体" panose="02010600040101010101" pitchFamily="2" charset="-122"/>
                    <a:ea typeface="华文楷体" panose="02010600040101010101" pitchFamily="2" charset="-122"/>
                  </a:rPr>
                  <a:t>晶振频率</a:t>
                </a:r>
                <a:r>
                  <a:rPr lang="en-US" altLang="zh-CN" sz="1600" dirty="0" smtClean="0">
                    <a:latin typeface="华文楷体" panose="02010600040101010101" pitchFamily="2" charset="-122"/>
                    <a:ea typeface="华文楷体" panose="02010600040101010101" pitchFamily="2" charset="-122"/>
                  </a:rPr>
                  <a:t>=12MHz</a:t>
                </a:r>
                <a:r>
                  <a:rPr lang="zh-CN" altLang="en-US" sz="1600" dirty="0" smtClean="0">
                    <a:latin typeface="华文楷体" panose="02010600040101010101" pitchFamily="2" charset="-122"/>
                    <a:ea typeface="华文楷体" panose="02010600040101010101" pitchFamily="2" charset="-122"/>
                  </a:rPr>
                  <a:t>，时钟周期</a:t>
                </a:r>
                <a:r>
                  <a:rPr lang="en-US" altLang="zh-CN" sz="1600" dirty="0" smtClean="0">
                    <a:latin typeface="华文楷体" panose="02010600040101010101" pitchFamily="2" charset="-122"/>
                    <a:ea typeface="华文楷体" panose="02010600040101010101" pitchFamily="2" charset="-122"/>
                  </a:rPr>
                  <a:t>=</a:t>
                </a:r>
                <a14:m>
                  <m:oMath xmlns:m="http://schemas.openxmlformats.org/officeDocument/2006/math">
                    <m:f>
                      <m:fPr>
                        <m:ctrlPr>
                          <a:rPr lang="en-US" altLang="zh-CN" sz="1600" i="1" smtClean="0">
                            <a:latin typeface="Cambria Math"/>
                          </a:rPr>
                        </m:ctrlPr>
                      </m:fPr>
                      <m:num>
                        <m:r>
                          <a:rPr lang="en-US" altLang="zh-CN" sz="1600" b="0" i="1" smtClean="0">
                            <a:latin typeface="Cambria Math"/>
                          </a:rPr>
                          <m:t>1</m:t>
                        </m:r>
                      </m:num>
                      <m:den>
                        <m:r>
                          <a:rPr lang="en-US" altLang="zh-CN" sz="1600" b="0" i="1" smtClean="0">
                            <a:latin typeface="Cambria Math"/>
                          </a:rPr>
                          <m:t>12</m:t>
                        </m:r>
                        <m:r>
                          <a:rPr lang="en-US" altLang="zh-CN" sz="1600" b="0" i="1" smtClean="0">
                            <a:latin typeface="Cambria Math"/>
                          </a:rPr>
                          <m:t>𝑀</m:t>
                        </m:r>
                      </m:den>
                    </m:f>
                  </m:oMath>
                </a14:m>
                <a:r>
                  <a:rPr lang="zh-CN" altLang="en-US" sz="1600" dirty="0" smtClean="0">
                    <a:latin typeface="华文楷体" panose="02010600040101010101" pitchFamily="2" charset="-122"/>
                    <a:ea typeface="华文楷体" panose="02010600040101010101" pitchFamily="2" charset="-122"/>
                  </a:rPr>
                  <a:t>秒；状态周期</a:t>
                </a:r>
                <a:r>
                  <a:rPr lang="en-US" altLang="zh-CN" sz="1600" dirty="0" smtClean="0">
                    <a:latin typeface="华文楷体" panose="02010600040101010101" pitchFamily="2" charset="-122"/>
                    <a:ea typeface="华文楷体" panose="02010600040101010101" pitchFamily="2" charset="-122"/>
                  </a:rPr>
                  <a:t>=</a:t>
                </a:r>
                <a14:m>
                  <m:oMath xmlns:m="http://schemas.openxmlformats.org/officeDocument/2006/math">
                    <m:f>
                      <m:fPr>
                        <m:ctrlPr>
                          <a:rPr lang="en-US" altLang="zh-CN" sz="1600" i="1">
                            <a:latin typeface="Cambria Math"/>
                          </a:rPr>
                        </m:ctrlPr>
                      </m:fPr>
                      <m:num>
                        <m:r>
                          <a:rPr lang="en-US" altLang="zh-CN" sz="1600" i="1">
                            <a:latin typeface="Cambria Math"/>
                          </a:rPr>
                          <m:t>1</m:t>
                        </m:r>
                      </m:num>
                      <m:den>
                        <m:r>
                          <a:rPr lang="en-US" altLang="zh-CN" sz="1600" i="1">
                            <a:latin typeface="Cambria Math"/>
                          </a:rPr>
                          <m:t>12</m:t>
                        </m:r>
                        <m:r>
                          <a:rPr lang="en-US" altLang="zh-CN" sz="1600" i="1">
                            <a:latin typeface="Cambria Math"/>
                          </a:rPr>
                          <m:t>𝑀</m:t>
                        </m:r>
                      </m:den>
                    </m:f>
                    <m:r>
                      <a:rPr lang="zh-CN" altLang="en-US" sz="1600" i="1">
                        <a:latin typeface="Cambria Math"/>
                      </a:rPr>
                      <m:t>×</m:t>
                    </m:r>
                    <m:r>
                      <a:rPr lang="en-US" altLang="zh-CN" sz="1600" b="0" i="1" smtClean="0">
                        <a:latin typeface="Cambria Math"/>
                      </a:rPr>
                      <m:t>2</m:t>
                    </m:r>
                  </m:oMath>
                </a14:m>
                <a:r>
                  <a:rPr lang="zh-CN" altLang="en-US" sz="1600" dirty="0" smtClean="0">
                    <a:latin typeface="华文楷体" panose="02010600040101010101" pitchFamily="2" charset="-122"/>
                    <a:ea typeface="华文楷体" panose="02010600040101010101" pitchFamily="2" charset="-122"/>
                  </a:rPr>
                  <a:t>秒</a:t>
                </a:r>
                <a:r>
                  <a:rPr lang="en-US" altLang="zh-CN" sz="1600" dirty="0">
                    <a:latin typeface="华文楷体" panose="02010600040101010101" pitchFamily="2" charset="-122"/>
                    <a:ea typeface="华文楷体" panose="02010600040101010101" pitchFamily="2" charset="-122"/>
                  </a:rPr>
                  <a:t>=</a:t>
                </a:r>
                <a14:m>
                  <m:oMath xmlns:m="http://schemas.openxmlformats.org/officeDocument/2006/math">
                    <m:f>
                      <m:fPr>
                        <m:ctrlPr>
                          <a:rPr lang="en-US" altLang="zh-CN" sz="1600" i="1">
                            <a:latin typeface="Cambria Math"/>
                          </a:rPr>
                        </m:ctrlPr>
                      </m:fPr>
                      <m:num>
                        <m:r>
                          <a:rPr lang="en-US" altLang="zh-CN" sz="1600" i="1">
                            <a:latin typeface="Cambria Math"/>
                          </a:rPr>
                          <m:t>1</m:t>
                        </m:r>
                      </m:num>
                      <m:den>
                        <m:r>
                          <a:rPr lang="en-US" altLang="zh-CN" sz="1600" b="0" i="1" smtClean="0">
                            <a:latin typeface="Cambria Math"/>
                          </a:rPr>
                          <m:t>6</m:t>
                        </m:r>
                        <m:r>
                          <a:rPr lang="en-US" altLang="zh-CN" sz="1600" i="1">
                            <a:latin typeface="Cambria Math"/>
                          </a:rPr>
                          <m:t>𝑀</m:t>
                        </m:r>
                      </m:den>
                    </m:f>
                  </m:oMath>
                </a14:m>
                <a:r>
                  <a:rPr lang="zh-CN" altLang="en-US" sz="1600" dirty="0" smtClean="0">
                    <a:latin typeface="华文楷体" panose="02010600040101010101" pitchFamily="2" charset="-122"/>
                    <a:ea typeface="华文楷体" panose="02010600040101010101" pitchFamily="2" charset="-122"/>
                  </a:rPr>
                  <a:t>秒</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机器周期</a:t>
                </a:r>
                <a:r>
                  <a:rPr lang="en-US" altLang="zh-CN" sz="1600" dirty="0" smtClean="0">
                    <a:latin typeface="华文楷体" panose="02010600040101010101" pitchFamily="2" charset="-122"/>
                    <a:ea typeface="华文楷体" panose="02010600040101010101" pitchFamily="2" charset="-122"/>
                  </a:rPr>
                  <a:t>=</a:t>
                </a:r>
                <a14:m>
                  <m:oMath xmlns:m="http://schemas.openxmlformats.org/officeDocument/2006/math">
                    <m:f>
                      <m:fPr>
                        <m:ctrlPr>
                          <a:rPr lang="en-US" altLang="zh-CN" sz="1600" i="1">
                            <a:latin typeface="Cambria Math"/>
                          </a:rPr>
                        </m:ctrlPr>
                      </m:fPr>
                      <m:num>
                        <m:r>
                          <a:rPr lang="en-US" altLang="zh-CN" sz="1600" i="1">
                            <a:latin typeface="Cambria Math"/>
                          </a:rPr>
                          <m:t>1</m:t>
                        </m:r>
                      </m:num>
                      <m:den>
                        <m:r>
                          <a:rPr lang="en-US" altLang="zh-CN" sz="1600" i="1">
                            <a:latin typeface="Cambria Math"/>
                          </a:rPr>
                          <m:t>12</m:t>
                        </m:r>
                        <m:r>
                          <a:rPr lang="en-US" altLang="zh-CN" sz="1600" i="1">
                            <a:latin typeface="Cambria Math"/>
                          </a:rPr>
                          <m:t>𝑀</m:t>
                        </m:r>
                      </m:den>
                    </m:f>
                    <m:r>
                      <a:rPr lang="zh-CN" altLang="en-US" sz="1600" i="1">
                        <a:latin typeface="Cambria Math"/>
                      </a:rPr>
                      <m:t>×</m:t>
                    </m:r>
                    <m:r>
                      <a:rPr lang="en-US" altLang="zh-CN" sz="1600" b="0" i="1" smtClean="0">
                        <a:latin typeface="Cambria Math"/>
                      </a:rPr>
                      <m:t>12</m:t>
                    </m:r>
                  </m:oMath>
                </a14:m>
                <a:r>
                  <a:rPr lang="zh-CN" altLang="en-US" sz="1600" dirty="0" smtClean="0">
                    <a:latin typeface="华文楷体" panose="02010600040101010101" pitchFamily="2" charset="-122"/>
                    <a:ea typeface="华文楷体" panose="02010600040101010101" pitchFamily="2" charset="-122"/>
                  </a:rPr>
                  <a:t>秒</a:t>
                </a:r>
                <a:r>
                  <a:rPr lang="en-US" altLang="zh-CN" sz="1600" dirty="0" smtClean="0">
                    <a:latin typeface="华文楷体" panose="02010600040101010101" pitchFamily="2" charset="-122"/>
                    <a:ea typeface="华文楷体" panose="02010600040101010101" pitchFamily="2" charset="-122"/>
                  </a:rPr>
                  <a:t>=1us</a:t>
                </a:r>
                <a:endParaRPr lang="zh-CN" altLang="en-US" sz="1600" dirty="0">
                  <a:latin typeface="华文楷体" panose="02010600040101010101" pitchFamily="2" charset="-122"/>
                  <a:ea typeface="华文楷体" panose="02010600040101010101" pitchFamily="2" charset="-122"/>
                </a:endParaRPr>
              </a:p>
            </p:txBody>
          </p:sp>
        </mc:Choice>
        <mc:Fallback>
          <p:sp>
            <p:nvSpPr>
              <p:cNvPr id="86" name="圆角矩形 85"/>
              <p:cNvSpPr>
                <a:spLocks noRot="1" noChangeAspect="1" noMove="1" noResize="1" noEditPoints="1" noAdjustHandles="1" noChangeArrowheads="1" noChangeShapeType="1" noTextEdit="1"/>
              </p:cNvSpPr>
              <p:nvPr/>
            </p:nvSpPr>
            <p:spPr>
              <a:xfrm>
                <a:off x="1211570" y="4110644"/>
                <a:ext cx="6624736" cy="803978"/>
              </a:xfrm>
              <a:prstGeom prst="roundRect">
                <a:avLst/>
              </a:prstGeom>
              <a:blipFill rotWithShape="1">
                <a:blip r:embed="rId2"/>
                <a:stretch>
                  <a:fillRect b="-22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930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5"/>
                                        </p:tgtEl>
                                        <p:attrNameLst>
                                          <p:attrName>style.visibility</p:attrName>
                                        </p:attrNameLst>
                                      </p:cBhvr>
                                      <p:to>
                                        <p:strVal val="visible"/>
                                      </p:to>
                                    </p:set>
                                  </p:childTnLst>
                                </p:cTn>
                              </p:par>
                              <p:par>
                                <p:cTn id="53" presetID="26" presetClass="emph" presetSubtype="0" fill="hold" nodeType="withEffect">
                                  <p:stCondLst>
                                    <p:cond delay="0"/>
                                  </p:stCondLst>
                                  <p:childTnLst>
                                    <p:animEffect transition="out" filter="fade">
                                      <p:cBhvr>
                                        <p:cTn id="54" dur="500" tmFilter="0, 0; .2, .5; .8, .5; 1, 0"/>
                                        <p:tgtEl>
                                          <p:spTgt spid="52"/>
                                        </p:tgtEl>
                                      </p:cBhvr>
                                    </p:animEffect>
                                    <p:animScale>
                                      <p:cBhvr>
                                        <p:cTn id="55" dur="250" autoRev="1" fill="hold"/>
                                        <p:tgtEl>
                                          <p:spTgt spid="52"/>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6"/>
                                        </p:tgtEl>
                                        <p:attrNameLst>
                                          <p:attrName>style.visibility</p:attrName>
                                        </p:attrNameLst>
                                      </p:cBhvr>
                                      <p:to>
                                        <p:strVal val="visible"/>
                                      </p:to>
                                    </p:set>
                                  </p:childTnLst>
                                </p:cTn>
                              </p:par>
                              <p:par>
                                <p:cTn id="60" presetID="26" presetClass="emph" presetSubtype="0" fill="hold" nodeType="withEffect">
                                  <p:stCondLst>
                                    <p:cond delay="0"/>
                                  </p:stCondLst>
                                  <p:childTnLst>
                                    <p:animEffect transition="out" filter="fade">
                                      <p:cBhvr>
                                        <p:cTn id="61" dur="500" tmFilter="0, 0; .2, .5; .8, .5; 1, 0"/>
                                        <p:tgtEl>
                                          <p:spTgt spid="56"/>
                                        </p:tgtEl>
                                      </p:cBhvr>
                                    </p:animEffect>
                                    <p:animScale>
                                      <p:cBhvr>
                                        <p:cTn id="62" dur="250" autoRev="1" fill="hold"/>
                                        <p:tgtEl>
                                          <p:spTgt spid="56"/>
                                        </p:tgtEl>
                                      </p:cBhvr>
                                      <p:by x="105000" y="105000"/>
                                    </p:animScale>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7"/>
                                        </p:tgtEl>
                                        <p:attrNameLst>
                                          <p:attrName>style.visibility</p:attrName>
                                        </p:attrNameLst>
                                      </p:cBhvr>
                                      <p:to>
                                        <p:strVal val="visible"/>
                                      </p:to>
                                    </p:set>
                                  </p:childTnLst>
                                </p:cTn>
                              </p:par>
                              <p:par>
                                <p:cTn id="67" presetID="26" presetClass="emph" presetSubtype="0" fill="hold" nodeType="withEffect">
                                  <p:stCondLst>
                                    <p:cond delay="0"/>
                                  </p:stCondLst>
                                  <p:childTnLst>
                                    <p:animEffect transition="out" filter="fade">
                                      <p:cBhvr>
                                        <p:cTn id="68" dur="500" tmFilter="0, 0; .2, .5; .8, .5; 1, 0"/>
                                        <p:tgtEl>
                                          <p:spTgt spid="33"/>
                                        </p:tgtEl>
                                      </p:cBhvr>
                                    </p:animEffect>
                                    <p:animScale>
                                      <p:cBhvr>
                                        <p:cTn id="69" dur="250" autoRev="1" fill="hold"/>
                                        <p:tgtEl>
                                          <p:spTgt spid="33"/>
                                        </p:tgtEl>
                                      </p:cBhvr>
                                      <p:by x="105000" y="105000"/>
                                    </p:animScale>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8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89"/>
                                        </p:tgtEl>
                                        <p:attrNameLst>
                                          <p:attrName>style.visibility</p:attrName>
                                        </p:attrNameLst>
                                      </p:cBhvr>
                                      <p:to>
                                        <p:strVal val="visible"/>
                                      </p:to>
                                    </p:set>
                                  </p:childTnLst>
                                </p:cTn>
                              </p:par>
                              <p:par>
                                <p:cTn id="78" presetID="10" presetClass="exit" presetSubtype="0" fill="hold" grpId="1" nodeType="withEffect">
                                  <p:stCondLst>
                                    <p:cond delay="0"/>
                                  </p:stCondLst>
                                  <p:childTnLst>
                                    <p:animEffect transition="out" filter="fade">
                                      <p:cBhvr>
                                        <p:cTn id="79" dur="500"/>
                                        <p:tgtEl>
                                          <p:spTgt spid="86"/>
                                        </p:tgtEl>
                                      </p:cBhvr>
                                    </p:animEffect>
                                    <p:set>
                                      <p:cBhvr>
                                        <p:cTn id="80"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animBg="1"/>
      <p:bldP spid="97" grpId="0" animBg="1"/>
      <p:bldP spid="62" grpId="0" animBg="1"/>
      <p:bldP spid="64" grpId="0" animBg="1"/>
      <p:bldP spid="60" grpId="0" animBg="1"/>
      <p:bldP spid="51" grpId="0" animBg="1"/>
      <p:bldP spid="183" grpId="0"/>
      <p:bldP spid="184" grpId="0" animBg="1"/>
      <p:bldP spid="185" grpId="0" animBg="1"/>
      <p:bldP spid="186" grpId="0" animBg="1"/>
      <p:bldP spid="187" grpId="0" animBg="1"/>
      <p:bldP spid="189" grpId="0" animBg="1"/>
      <p:bldP spid="86" grpId="0" animBg="1"/>
      <p:bldP spid="86"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17705</TotalTime>
  <Words>4321</Words>
  <Application>Microsoft Office PowerPoint</Application>
  <PresentationFormat>全屏显示(16:9)</PresentationFormat>
  <Paragraphs>1566</Paragraphs>
  <Slides>39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1" baseType="lpstr">
      <vt:lpstr>基本</vt:lpstr>
      <vt:lpstr>Visio.Drawing.15</vt:lpstr>
      <vt:lpstr>第2章  MCS-51单片机结构与原理</vt:lpstr>
      <vt:lpstr>2.1 MCS-51单片机的内部结构</vt:lpstr>
      <vt:lpstr>   2.2  MCS-51单片机的引脚功能</vt:lpstr>
      <vt:lpstr>   2.3  MCS-51单片机的CPU</vt:lpstr>
      <vt:lpstr>   2.3  MCS-51单片机的CPU</vt:lpstr>
      <vt:lpstr>   2.3  MCS-51单片机的CPU</vt:lpstr>
      <vt:lpstr>   2.3  MCS-51单片机的CPU</vt:lpstr>
      <vt:lpstr>   2.3  MCS-51单片机的CPU</vt:lpstr>
      <vt:lpstr>   2.3  MCS-51单片机的CPU</vt:lpstr>
      <vt:lpstr>PowerPoint 演示文稿</vt:lpstr>
      <vt:lpstr>   2.4  单片机的存储器</vt:lpstr>
      <vt:lpstr>   2.4  单片机的存储器—程序存储器</vt:lpstr>
      <vt:lpstr>   2.4  单片机的存储器—程序存储器</vt:lpstr>
      <vt:lpstr>   2.4  单片机的存储器—数据存储器</vt:lpstr>
      <vt:lpstr>   2.4  单片机的存储器—数据存储器</vt:lpstr>
      <vt:lpstr>   2.4  单片机的存储器—数据存储器</vt:lpstr>
      <vt:lpstr>   2.4  单片机的存储器—数据存储器</vt:lpstr>
      <vt:lpstr>   2.4  单片机的存储器—数据存储器</vt:lpstr>
      <vt:lpstr>   2.4  单片机的存储器—数据存储器</vt:lpstr>
      <vt:lpstr>   2.4  单片机的存储器—数据存储器</vt:lpstr>
      <vt:lpstr>   2.4  单片机的存储器—数据存储器</vt:lpstr>
      <vt:lpstr>   2.4  单片机的存储器—数据存储器</vt:lpstr>
      <vt:lpstr>   2.4  单片机的存储器—数据存储器</vt:lpstr>
      <vt:lpstr>   2.4  单片机的存储器—数据存储器</vt:lpstr>
      <vt:lpstr>   2.4  单片机的存储器—数据存储器</vt:lpstr>
      <vt:lpstr>2.5  MCS-51单片机的I/O端口</vt:lpstr>
      <vt:lpstr>2.5  MCS-51单片机的I/O端口--P0口</vt:lpstr>
      <vt:lpstr>2.5  MCS-51单片机的I/O端口--P0口</vt:lpstr>
      <vt:lpstr>2.5  MCS-51单片机的I/O端口—P1口</vt:lpstr>
      <vt:lpstr>2.5  MCS-51单片机的I/O端口—P2口</vt:lpstr>
      <vt:lpstr>2.5  MCS-51单片机的I/O端口—P3口</vt:lpstr>
      <vt:lpstr>2.6  MCS-51单片机的工作方式</vt:lpstr>
      <vt:lpstr>2.6  MCS-51单片机的工作方式</vt:lpstr>
      <vt:lpstr>2.6  MCS-51单片机的工作方式</vt:lpstr>
      <vt:lpstr>2.6  MCS-51单片机的工作方式</vt:lpstr>
      <vt:lpstr>2.6  MCS-51单片机的工作方式</vt:lpstr>
      <vt:lpstr>2.6  MCS-51单片机的工作方式</vt:lpstr>
      <vt:lpstr>2.6  MCS-51单片机的工作方式</vt:lpstr>
      <vt:lpstr>   2.6  MCS-51单片机的工作方式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lddlala</dc:creator>
  <cp:lastModifiedBy>lddlala</cp:lastModifiedBy>
  <cp:revision>588</cp:revision>
  <dcterms:created xsi:type="dcterms:W3CDTF">2019-07-22T03:19:01Z</dcterms:created>
  <dcterms:modified xsi:type="dcterms:W3CDTF">2020-02-19T08:02:05Z</dcterms:modified>
</cp:coreProperties>
</file>