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47"/>
  </p:notesMasterIdLst>
  <p:sldIdLst>
    <p:sldId id="256"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0" r:id="rId73"/>
    <p:sldId id="361"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374" r:id="rId87"/>
    <p:sldId id="375" r:id="rId88"/>
    <p:sldId id="376" r:id="rId89"/>
    <p:sldId id="377" r:id="rId90"/>
    <p:sldId id="378" r:id="rId91"/>
    <p:sldId id="379" r:id="rId92"/>
    <p:sldId id="380" r:id="rId93"/>
    <p:sldId id="381" r:id="rId94"/>
    <p:sldId id="382" r:id="rId95"/>
    <p:sldId id="384" r:id="rId96"/>
    <p:sldId id="385" r:id="rId97"/>
    <p:sldId id="386" r:id="rId98"/>
    <p:sldId id="387" r:id="rId99"/>
    <p:sldId id="388" r:id="rId100"/>
    <p:sldId id="389" r:id="rId101"/>
    <p:sldId id="390" r:id="rId102"/>
    <p:sldId id="391" r:id="rId103"/>
    <p:sldId id="392" r:id="rId104"/>
    <p:sldId id="393" r:id="rId105"/>
    <p:sldId id="394" r:id="rId106"/>
    <p:sldId id="395" r:id="rId107"/>
    <p:sldId id="396" r:id="rId108"/>
    <p:sldId id="397" r:id="rId109"/>
    <p:sldId id="398" r:id="rId110"/>
    <p:sldId id="399" r:id="rId111"/>
    <p:sldId id="400" r:id="rId112"/>
    <p:sldId id="401" r:id="rId113"/>
    <p:sldId id="402" r:id="rId114"/>
    <p:sldId id="403" r:id="rId115"/>
    <p:sldId id="404" r:id="rId116"/>
    <p:sldId id="405" r:id="rId117"/>
    <p:sldId id="406" r:id="rId118"/>
    <p:sldId id="407" r:id="rId119"/>
    <p:sldId id="408" r:id="rId120"/>
    <p:sldId id="409" r:id="rId121"/>
    <p:sldId id="410" r:id="rId122"/>
    <p:sldId id="411" r:id="rId123"/>
    <p:sldId id="412" r:id="rId124"/>
    <p:sldId id="413" r:id="rId125"/>
    <p:sldId id="414" r:id="rId126"/>
    <p:sldId id="415" r:id="rId127"/>
    <p:sldId id="416" r:id="rId128"/>
    <p:sldId id="417" r:id="rId129"/>
    <p:sldId id="418" r:id="rId130"/>
    <p:sldId id="419" r:id="rId131"/>
    <p:sldId id="420" r:id="rId132"/>
    <p:sldId id="421" r:id="rId133"/>
    <p:sldId id="422" r:id="rId134"/>
    <p:sldId id="423" r:id="rId135"/>
    <p:sldId id="424" r:id="rId136"/>
    <p:sldId id="425" r:id="rId137"/>
    <p:sldId id="426" r:id="rId138"/>
    <p:sldId id="427" r:id="rId139"/>
    <p:sldId id="428" r:id="rId140"/>
    <p:sldId id="429" r:id="rId141"/>
    <p:sldId id="430" r:id="rId142"/>
    <p:sldId id="431" r:id="rId143"/>
    <p:sldId id="432" r:id="rId144"/>
    <p:sldId id="433" r:id="rId145"/>
    <p:sldId id="434" r:id="rId146"/>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8" d="100"/>
          <a:sy n="98" d="100"/>
        </p:scale>
        <p:origin x="-994" y="-259"/>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06DA19-0976-4B72-A9B3-99E22A717B97}" type="datetimeFigureOut">
              <a:rPr lang="zh-CN" altLang="en-US" smtClean="0"/>
              <a:pPr/>
              <a:t>2020/10/30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951137-514A-441E-88D3-F71F8308FF30}" type="slidenum">
              <a:rPr lang="zh-CN" altLang="en-US" smtClean="0"/>
              <a:pPr/>
              <a:t>‹#›</a:t>
            </a:fld>
            <a:endParaRPr lang="zh-CN" altLang="en-US"/>
          </a:p>
        </p:txBody>
      </p:sp>
    </p:spTree>
    <p:extLst>
      <p:ext uri="{BB962C8B-B14F-4D97-AF65-F5344CB8AC3E}">
        <p14:creationId xmlns="" xmlns:p14="http://schemas.microsoft.com/office/powerpoint/2010/main" val="1084106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951137-514A-441E-88D3-F71F8308FF30}" type="slidenum">
              <a:rPr lang="zh-CN" altLang="en-US" smtClean="0"/>
              <a:pPr/>
              <a:t>9</a:t>
            </a:fld>
            <a:endParaRPr lang="zh-CN" altLang="en-US"/>
          </a:p>
        </p:txBody>
      </p:sp>
    </p:spTree>
    <p:extLst>
      <p:ext uri="{BB962C8B-B14F-4D97-AF65-F5344CB8AC3E}">
        <p14:creationId xmlns="" xmlns:p14="http://schemas.microsoft.com/office/powerpoint/2010/main" val="395921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951137-514A-441E-88D3-F71F8308FF30}" type="slidenum">
              <a:rPr lang="zh-CN" altLang="en-US" smtClean="0"/>
              <a:pPr/>
              <a:t>98</a:t>
            </a:fld>
            <a:endParaRPr lang="zh-CN" altLang="en-US"/>
          </a:p>
        </p:txBody>
      </p:sp>
    </p:spTree>
    <p:extLst>
      <p:ext uri="{BB962C8B-B14F-4D97-AF65-F5344CB8AC3E}">
        <p14:creationId xmlns="" xmlns:p14="http://schemas.microsoft.com/office/powerpoint/2010/main" val="2690783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951137-514A-441E-88D3-F71F8308FF30}" type="slidenum">
              <a:rPr lang="zh-CN" altLang="en-US" smtClean="0"/>
              <a:pPr/>
              <a:t>99</a:t>
            </a:fld>
            <a:endParaRPr lang="zh-CN" altLang="en-US"/>
          </a:p>
        </p:txBody>
      </p:sp>
    </p:spTree>
    <p:extLst>
      <p:ext uri="{BB962C8B-B14F-4D97-AF65-F5344CB8AC3E}">
        <p14:creationId xmlns="" xmlns:p14="http://schemas.microsoft.com/office/powerpoint/2010/main" val="2186617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951137-514A-441E-88D3-F71F8308FF30}" type="slidenum">
              <a:rPr lang="zh-CN" altLang="en-US" smtClean="0"/>
              <a:pPr/>
              <a:t>111</a:t>
            </a:fld>
            <a:endParaRPr lang="zh-CN" altLang="en-US"/>
          </a:p>
        </p:txBody>
      </p:sp>
    </p:spTree>
    <p:extLst>
      <p:ext uri="{BB962C8B-B14F-4D97-AF65-F5344CB8AC3E}">
        <p14:creationId xmlns="" xmlns:p14="http://schemas.microsoft.com/office/powerpoint/2010/main" val="939126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8"/>
          <p:cNvSpPr/>
          <p:nvPr/>
        </p:nvSpPr>
        <p:spPr>
          <a:xfrm>
            <a:off x="9001126" y="3634978"/>
            <a:ext cx="142875" cy="15085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9"/>
          <p:cNvSpPr/>
          <p:nvPr/>
        </p:nvSpPr>
        <p:spPr>
          <a:xfrm>
            <a:off x="9001126" y="0"/>
            <a:ext cx="142875" cy="36349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1113" y="0"/>
            <a:ext cx="1896591" cy="571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457200" y="571501"/>
            <a:ext cx="7772400" cy="3028949"/>
          </a:xfrm>
        </p:spPr>
        <p:txBody>
          <a:bodyPr anchor="ctr">
            <a:noAutofit/>
          </a:bodyPr>
          <a:lstStyle>
            <a:lvl1pPr>
              <a:lnSpc>
                <a:spcPct val="100000"/>
              </a:lnSpc>
              <a:defRPr sz="8800" spc="-80" baseline="0">
                <a:solidFill>
                  <a:schemeClr val="tx1"/>
                </a:solidFill>
                <a:latin typeface="华文楷体" panose="02010600040101010101" pitchFamily="2" charset="-122"/>
                <a:ea typeface="华文楷体" panose="02010600040101010101" pitchFamily="2"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rgbClr val="002060"/>
                </a:solidFill>
                <a:latin typeface="华文楷体" panose="02010600040101010101" pitchFamily="2" charset="-122"/>
                <a:ea typeface="华文楷体" panose="0201060004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3"/>
          <p:cNvSpPr>
            <a:spLocks noGrp="1"/>
          </p:cNvSpPr>
          <p:nvPr>
            <p:ph type="dt" sz="half" idx="10"/>
          </p:nvPr>
        </p:nvSpPr>
        <p:spPr/>
        <p:txBody>
          <a:bodyPr/>
          <a:lstStyle>
            <a:lvl1pPr>
              <a:defRPr/>
            </a:lvl1pPr>
          </a:lstStyle>
          <a:p>
            <a:pPr>
              <a:defRPr/>
            </a:pPr>
            <a:fld id="{D352EA5F-8CE1-4498-902B-5766D2A9D179}" type="datetimeFigureOut">
              <a:rPr lang="zh-CN" altLang="en-US"/>
              <a:pPr>
                <a:defRPr/>
              </a:pPr>
              <a:t>2020/10/30</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smtClean="0">
                <a:solidFill>
                  <a:schemeClr val="tx1"/>
                </a:solidFill>
              </a:defRPr>
            </a:lvl1pPr>
          </a:lstStyle>
          <a:p>
            <a:pPr>
              <a:defRPr/>
            </a:pPr>
            <a:fld id="{E9198476-A1C0-468B-95B1-1F4173075525}" type="slidenum">
              <a:rPr lang="zh-CN" altLang="en-US"/>
              <a:pPr>
                <a:defRPr/>
              </a:pPr>
              <a:t>‹#›</a:t>
            </a:fld>
            <a:endParaRPr lang="zh-CN" altLang="en-US"/>
          </a:p>
        </p:txBody>
      </p:sp>
    </p:spTree>
    <p:extLst>
      <p:ext uri="{BB962C8B-B14F-4D97-AF65-F5344CB8AC3E}">
        <p14:creationId xmlns="" xmlns:p14="http://schemas.microsoft.com/office/powerpoint/2010/main" val="2286581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7716D37C-5E9E-4BD8-ABF7-1C99C3E3B52B}" type="datetimeFigureOut">
              <a:rPr lang="zh-CN" altLang="en-US"/>
              <a:pPr>
                <a:defRPr/>
              </a:pPr>
              <a:t>2020/10/30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7A317BE-1917-44E4-8C69-1D428B0B8725}" type="slidenum">
              <a:rPr lang="zh-CN" altLang="en-US"/>
              <a:pPr>
                <a:defRPr/>
              </a:pPr>
              <a:t>‹#›</a:t>
            </a:fld>
            <a:endParaRPr lang="zh-CN" altLang="en-US"/>
          </a:p>
        </p:txBody>
      </p:sp>
    </p:spTree>
    <p:extLst>
      <p:ext uri="{BB962C8B-B14F-4D97-AF65-F5344CB8AC3E}">
        <p14:creationId xmlns="" xmlns:p14="http://schemas.microsoft.com/office/powerpoint/2010/main" val="361747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29A1D229-7EAA-488D-AA8F-6BB051C0021E}" type="datetimeFigureOut">
              <a:rPr lang="zh-CN" altLang="en-US"/>
              <a:pPr>
                <a:defRPr/>
              </a:pPr>
              <a:t>2020/10/30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796AFF94-9959-485F-812B-9416404DE1F8}" type="slidenum">
              <a:rPr lang="zh-CN" altLang="en-US"/>
              <a:pPr>
                <a:defRPr/>
              </a:pPr>
              <a:t>‹#›</a:t>
            </a:fld>
            <a:endParaRPr lang="zh-CN" altLang="en-US"/>
          </a:p>
        </p:txBody>
      </p:sp>
    </p:spTree>
    <p:extLst>
      <p:ext uri="{BB962C8B-B14F-4D97-AF65-F5344CB8AC3E}">
        <p14:creationId xmlns="" xmlns:p14="http://schemas.microsoft.com/office/powerpoint/2010/main" val="227926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latin typeface="华文楷体" panose="02010600040101010101" pitchFamily="2" charset="-122"/>
                <a:ea typeface="华文楷体" panose="02010600040101010101"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C1979982-559F-45E5-9E2E-369961BD5E3A}" type="datetimeFigureOut">
              <a:rPr lang="zh-CN" altLang="en-US"/>
              <a:pPr>
                <a:defRPr/>
              </a:pPr>
              <a:t>2020/10/30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AF4827B-5461-46BC-B96A-21E4F4067691}" type="slidenum">
              <a:rPr lang="zh-CN" altLang="en-US"/>
              <a:pPr>
                <a:defRPr/>
              </a:pPr>
              <a:t>‹#›</a:t>
            </a:fld>
            <a:endParaRPr lang="zh-CN" altLang="en-US"/>
          </a:p>
        </p:txBody>
      </p:sp>
    </p:spTree>
    <p:extLst>
      <p:ext uri="{BB962C8B-B14F-4D97-AF65-F5344CB8AC3E}">
        <p14:creationId xmlns="" xmlns:p14="http://schemas.microsoft.com/office/powerpoint/2010/main" val="4418794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465516"/>
            <a:ext cx="7772400" cy="506035"/>
          </a:xfrm>
        </p:spPr>
        <p:txBody>
          <a:bodyPr anchor="b"/>
          <a:lstStyle>
            <a:lvl1pPr marL="0" indent="0">
              <a:buNone/>
              <a:defRPr sz="2000" b="0" cap="all" spc="120" baseline="0">
                <a:solidFill>
                  <a:srgbClr val="002060"/>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75758B76-CC28-4E47-A714-44EF1BF00E35}" type="datetimeFigureOut">
              <a:rPr lang="zh-CN" altLang="en-US"/>
              <a:pPr>
                <a:defRPr/>
              </a:pPr>
              <a:t>2020/10/30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5E4F9C8B-FB92-4330-820E-100D48005B3A}" type="slidenum">
              <a:rPr lang="zh-CN" altLang="en-US"/>
              <a:pPr>
                <a:defRPr/>
              </a:pPr>
              <a:t>‹#›</a:t>
            </a:fld>
            <a:endParaRPr lang="zh-CN" altLang="en-US"/>
          </a:p>
        </p:txBody>
      </p:sp>
    </p:spTree>
    <p:extLst>
      <p:ext uri="{BB962C8B-B14F-4D97-AF65-F5344CB8AC3E}">
        <p14:creationId xmlns="" xmlns:p14="http://schemas.microsoft.com/office/powerpoint/2010/main" val="20906770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58E68456-8A4E-4982-94F6-A646E6551850}" type="datetimeFigureOut">
              <a:rPr lang="zh-CN" altLang="en-US"/>
              <a:pPr>
                <a:defRPr/>
              </a:pPr>
              <a:t>2020/10/30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5D8914EF-3041-4CE9-AADA-C75995E13C91}" type="slidenum">
              <a:rPr lang="zh-CN" altLang="en-US"/>
              <a:pPr>
                <a:defRPr/>
              </a:pPr>
              <a:t>‹#›</a:t>
            </a:fld>
            <a:endParaRPr lang="zh-CN" altLang="en-US"/>
          </a:p>
        </p:txBody>
      </p:sp>
    </p:spTree>
    <p:extLst>
      <p:ext uri="{BB962C8B-B14F-4D97-AF65-F5344CB8AC3E}">
        <p14:creationId xmlns="" xmlns:p14="http://schemas.microsoft.com/office/powerpoint/2010/main" val="42535282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081EB947-32AE-4924-A208-2F19D2FEF6E4}" type="datetimeFigureOut">
              <a:rPr lang="zh-CN" altLang="en-US"/>
              <a:pPr>
                <a:defRPr/>
              </a:pPr>
              <a:t>2020/10/30</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14BDFC14-8599-44BA-A473-4C0856D0507F}" type="slidenum">
              <a:rPr lang="zh-CN" altLang="en-US"/>
              <a:pPr>
                <a:defRPr/>
              </a:pPr>
              <a:t>‹#›</a:t>
            </a:fld>
            <a:endParaRPr lang="zh-CN" altLang="en-US"/>
          </a:p>
        </p:txBody>
      </p:sp>
    </p:spTree>
    <p:extLst>
      <p:ext uri="{BB962C8B-B14F-4D97-AF65-F5344CB8AC3E}">
        <p14:creationId xmlns="" xmlns:p14="http://schemas.microsoft.com/office/powerpoint/2010/main" val="11111507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fld id="{F92194A9-1E26-46C4-8E34-9D53C290EAFF}" type="datetimeFigureOut">
              <a:rPr lang="zh-CN" altLang="en-US"/>
              <a:pPr>
                <a:defRPr/>
              </a:pPr>
              <a:t>2020/10/30</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CD460C85-3E83-429A-B0F9-4828DDF6DA44}" type="slidenum">
              <a:rPr lang="zh-CN" altLang="en-US"/>
              <a:pPr>
                <a:defRPr/>
              </a:pPr>
              <a:t>‹#›</a:t>
            </a:fld>
            <a:endParaRPr lang="zh-CN" altLang="en-US"/>
          </a:p>
        </p:txBody>
      </p:sp>
    </p:spTree>
    <p:extLst>
      <p:ext uri="{BB962C8B-B14F-4D97-AF65-F5344CB8AC3E}">
        <p14:creationId xmlns="" xmlns:p14="http://schemas.microsoft.com/office/powerpoint/2010/main" val="28008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D5870B5-FC74-43F0-8EB4-194A21C481DD}" type="datetimeFigureOut">
              <a:rPr lang="zh-CN" altLang="en-US"/>
              <a:pPr>
                <a:defRPr/>
              </a:pPr>
              <a:t>2020/10/30</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A973B759-4A33-4D8D-AF3B-066FE1B44E9E}" type="slidenum">
              <a:rPr lang="zh-CN" altLang="en-US"/>
              <a:pPr>
                <a:defRPr/>
              </a:pPr>
              <a:t>‹#›</a:t>
            </a:fld>
            <a:endParaRPr lang="zh-CN" altLang="en-US"/>
          </a:p>
        </p:txBody>
      </p:sp>
    </p:spTree>
    <p:extLst>
      <p:ext uri="{BB962C8B-B14F-4D97-AF65-F5344CB8AC3E}">
        <p14:creationId xmlns="" xmlns:p14="http://schemas.microsoft.com/office/powerpoint/2010/main" val="384842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5" name="Date Placeholder 3"/>
          <p:cNvSpPr>
            <a:spLocks noGrp="1"/>
          </p:cNvSpPr>
          <p:nvPr>
            <p:ph type="dt" sz="half" idx="10"/>
          </p:nvPr>
        </p:nvSpPr>
        <p:spPr/>
        <p:txBody>
          <a:bodyPr/>
          <a:lstStyle>
            <a:lvl1pPr>
              <a:defRPr/>
            </a:lvl1pPr>
          </a:lstStyle>
          <a:p>
            <a:pPr>
              <a:defRPr/>
            </a:pPr>
            <a:fld id="{F8151963-DF3F-440A-8E1E-17461364A72E}" type="datetimeFigureOut">
              <a:rPr lang="zh-CN" altLang="en-US"/>
              <a:pPr>
                <a:defRPr/>
              </a:pPr>
              <a:t>2020/10/30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BDA2F6C5-858A-480E-B3BF-3071707DC5E7}" type="slidenum">
              <a:rPr lang="zh-CN" altLang="en-US"/>
              <a:pPr>
                <a:defRPr/>
              </a:pPr>
              <a:t>‹#›</a:t>
            </a:fld>
            <a:endParaRPr lang="zh-CN" altLang="en-US"/>
          </a:p>
        </p:txBody>
      </p:sp>
    </p:spTree>
    <p:extLst>
      <p:ext uri="{BB962C8B-B14F-4D97-AF65-F5344CB8AC3E}">
        <p14:creationId xmlns="" xmlns:p14="http://schemas.microsoft.com/office/powerpoint/2010/main" val="369518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Rectangle 8"/>
          <p:cNvSpPr/>
          <p:nvPr/>
        </p:nvSpPr>
        <p:spPr>
          <a:xfrm>
            <a:off x="9001126" y="3634978"/>
            <a:ext cx="142875" cy="15085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9"/>
          <p:cNvSpPr/>
          <p:nvPr/>
        </p:nvSpPr>
        <p:spPr>
          <a:xfrm>
            <a:off x="9001126" y="0"/>
            <a:ext cx="142875" cy="36349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 y="0"/>
            <a:ext cx="9000877" cy="363474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Title 7"/>
          <p:cNvSpPr>
            <a:spLocks noGrp="1"/>
          </p:cNvSpPr>
          <p:nvPr>
            <p:ph type="title"/>
          </p:nvPr>
        </p:nvSpPr>
        <p:spPr>
          <a:xfrm>
            <a:off x="457200" y="3714750"/>
            <a:ext cx="8153400" cy="571500"/>
          </a:xfrm>
        </p:spPr>
        <p:txBody>
          <a:bodyPr anchor="t"/>
          <a:lstStyle>
            <a:lvl1pPr>
              <a:defRPr sz="3200"/>
            </a:lvl1pPr>
          </a:lstStyle>
          <a:p>
            <a:r>
              <a:rPr lang="zh-CN" altLang="en-US" smtClean="0"/>
              <a:t>单击此处编辑母版标题样式</a:t>
            </a:r>
            <a:endParaRPr lang="en-US" dirty="0"/>
          </a:p>
        </p:txBody>
      </p:sp>
      <p:sp>
        <p:nvSpPr>
          <p:cNvPr id="7" name="Date Placeholder 4"/>
          <p:cNvSpPr>
            <a:spLocks noGrp="1"/>
          </p:cNvSpPr>
          <p:nvPr>
            <p:ph type="dt" sz="half" idx="10"/>
          </p:nvPr>
        </p:nvSpPr>
        <p:spPr/>
        <p:txBody>
          <a:bodyPr/>
          <a:lstStyle>
            <a:lvl1pPr>
              <a:defRPr/>
            </a:lvl1pPr>
          </a:lstStyle>
          <a:p>
            <a:pPr>
              <a:defRPr/>
            </a:pPr>
            <a:fld id="{53A27200-5B06-4697-AAF9-84DE9E868E20}" type="datetimeFigureOut">
              <a:rPr lang="zh-CN" altLang="en-US"/>
              <a:pPr>
                <a:defRPr/>
              </a:pPr>
              <a:t>2020/10/30</a:t>
            </a:fld>
            <a:endParaRPr lang="zh-CN" altLang="en-US"/>
          </a:p>
        </p:txBody>
      </p:sp>
      <p:sp>
        <p:nvSpPr>
          <p:cNvPr id="9" name="Footer Placeholder 5"/>
          <p:cNvSpPr>
            <a:spLocks noGrp="1"/>
          </p:cNvSpPr>
          <p:nvPr>
            <p:ph type="ftr" sz="quarter" idx="11"/>
          </p:nvPr>
        </p:nvSpPr>
        <p:spPr/>
        <p:txBody>
          <a:bodyPr/>
          <a:lstStyle>
            <a:lvl1pPr>
              <a:defRPr/>
            </a:lvl1pPr>
          </a:lstStyle>
          <a:p>
            <a:pPr>
              <a:defRPr/>
            </a:pPr>
            <a:endParaRPr lang="zh-CN" altLang="en-US"/>
          </a:p>
        </p:txBody>
      </p:sp>
      <p:sp>
        <p:nvSpPr>
          <p:cNvPr id="10" name="Slide Number Placeholder 6"/>
          <p:cNvSpPr>
            <a:spLocks noGrp="1"/>
          </p:cNvSpPr>
          <p:nvPr>
            <p:ph type="sldNum" sz="quarter" idx="12"/>
          </p:nvPr>
        </p:nvSpPr>
        <p:spPr/>
        <p:txBody>
          <a:bodyPr/>
          <a:lstStyle>
            <a:lvl1pPr>
              <a:defRPr smtClean="0">
                <a:solidFill>
                  <a:schemeClr val="tx1"/>
                </a:solidFill>
              </a:defRPr>
            </a:lvl1pPr>
          </a:lstStyle>
          <a:p>
            <a:pPr>
              <a:defRPr/>
            </a:pPr>
            <a:fld id="{0C43EB9B-EE30-4CCD-9B24-4DB53A34B4CB}" type="slidenum">
              <a:rPr lang="zh-CN" altLang="en-US"/>
              <a:pPr>
                <a:defRPr/>
              </a:pPr>
              <a:t>‹#›</a:t>
            </a:fld>
            <a:endParaRPr lang="zh-CN" altLang="en-US"/>
          </a:p>
        </p:txBody>
      </p:sp>
    </p:spTree>
    <p:extLst>
      <p:ext uri="{BB962C8B-B14F-4D97-AF65-F5344CB8AC3E}">
        <p14:creationId xmlns="" xmlns:p14="http://schemas.microsoft.com/office/powerpoint/2010/main" val="38699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14350"/>
            <a:ext cx="5791200" cy="62865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1027" name="Text Placeholder 2"/>
          <p:cNvSpPr>
            <a:spLocks noGrp="1"/>
          </p:cNvSpPr>
          <p:nvPr>
            <p:ph type="body" idx="1"/>
          </p:nvPr>
        </p:nvSpPr>
        <p:spPr bwMode="auto">
          <a:xfrm>
            <a:off x="457200" y="1314451"/>
            <a:ext cx="7620000" cy="3280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4629150"/>
            <a:ext cx="3429000" cy="228600"/>
          </a:xfrm>
          <a:prstGeom prst="rect">
            <a:avLst/>
          </a:prstGeom>
        </p:spPr>
        <p:txBody>
          <a:bodyPr vert="horz" lIns="91440" tIns="45720" rIns="91440" bIns="0" rtlCol="0" anchor="b"/>
          <a:lstStyle>
            <a:lvl1pPr algn="l">
              <a:defRPr sz="1000" smtClean="0">
                <a:solidFill>
                  <a:schemeClr val="tx1"/>
                </a:solidFill>
              </a:defRPr>
            </a:lvl1pPr>
          </a:lstStyle>
          <a:p>
            <a:pPr>
              <a:defRPr/>
            </a:pPr>
            <a:fld id="{9115967B-7661-4190-9E8A-3B8D35B83C5A}" type="datetimeFigureOut">
              <a:rPr lang="zh-CN" altLang="en-US"/>
              <a:pPr>
                <a:defRPr/>
              </a:pPr>
              <a:t>2020/10/30</a:t>
            </a:fld>
            <a:endParaRPr lang="zh-CN" altLang="en-US"/>
          </a:p>
        </p:txBody>
      </p:sp>
      <p:sp>
        <p:nvSpPr>
          <p:cNvPr id="5" name="Footer Placeholder 4"/>
          <p:cNvSpPr>
            <a:spLocks noGrp="1"/>
          </p:cNvSpPr>
          <p:nvPr>
            <p:ph type="ftr" sz="quarter" idx="3"/>
          </p:nvPr>
        </p:nvSpPr>
        <p:spPr>
          <a:xfrm>
            <a:off x="457200" y="4869657"/>
            <a:ext cx="3429000" cy="213122"/>
          </a:xfrm>
          <a:prstGeom prst="rect">
            <a:avLst/>
          </a:prstGeom>
        </p:spPr>
        <p:txBody>
          <a:bodyPr vert="horz" lIns="91440" tIns="45720" rIns="91440" bIns="45720" rtlCol="0" anchor="t"/>
          <a:lstStyle>
            <a:lvl1pPr algn="l">
              <a:defRPr sz="1000">
                <a:solidFill>
                  <a:schemeClr val="tx1"/>
                </a:solidFill>
              </a:defRPr>
            </a:lvl1pPr>
          </a:lstStyle>
          <a:p>
            <a:pPr>
              <a:defRPr/>
            </a:pPr>
            <a:endParaRPr lang="zh-CN" altLang="en-US"/>
          </a:p>
        </p:txBody>
      </p:sp>
      <p:sp>
        <p:nvSpPr>
          <p:cNvPr id="6" name="Slide Number Placeholder 5"/>
          <p:cNvSpPr>
            <a:spLocks noGrp="1"/>
          </p:cNvSpPr>
          <p:nvPr>
            <p:ph type="sldNum" sz="quarter" idx="4"/>
          </p:nvPr>
        </p:nvSpPr>
        <p:spPr>
          <a:xfrm rot="16200000">
            <a:off x="8391724" y="4368602"/>
            <a:ext cx="987029" cy="365125"/>
          </a:xfrm>
          <a:prstGeom prst="rect">
            <a:avLst/>
          </a:prstGeom>
        </p:spPr>
        <p:txBody>
          <a:bodyPr vert="horz" lIns="91440" tIns="45720" rIns="91440" bIns="45720" rtlCol="0" anchor="ctr"/>
          <a:lstStyle>
            <a:lvl1pPr algn="l">
              <a:defRPr sz="2400" b="1" smtClean="0">
                <a:solidFill>
                  <a:schemeClr val="tx2"/>
                </a:solidFill>
              </a:defRPr>
            </a:lvl1pPr>
          </a:lstStyle>
          <a:p>
            <a:pPr>
              <a:defRPr/>
            </a:pPr>
            <a:fld id="{9ACACED7-8E67-4C67-A818-2B6277EDA165}" type="slidenum">
              <a:rPr lang="zh-CN" altLang="en-US"/>
              <a:pPr>
                <a:defRPr/>
              </a:pPr>
              <a:t>‹#›</a:t>
            </a:fld>
            <a:endParaRPr lang="zh-CN" altLang="en-US"/>
          </a:p>
        </p:txBody>
      </p:sp>
      <p:sp>
        <p:nvSpPr>
          <p:cNvPr id="7" name="Rectangle 6"/>
          <p:cNvSpPr/>
          <p:nvPr/>
        </p:nvSpPr>
        <p:spPr>
          <a:xfrm>
            <a:off x="9001126" y="0"/>
            <a:ext cx="142875"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9001126" y="1028700"/>
            <a:ext cx="142875"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3" name="Picture 2"/>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11113" y="0"/>
            <a:ext cx="1896591" cy="571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5" r:id="rId1"/>
    <p:sldLayoutId id="2147483866" r:id="rId2"/>
    <p:sldLayoutId id="2147483867" r:id="rId3"/>
    <p:sldLayoutId id="2147483868" r:id="rId4"/>
    <p:sldLayoutId id="2147483869" r:id="rId5"/>
    <p:sldLayoutId id="2147483870" r:id="rId6"/>
    <p:sldLayoutId id="2147483871" r:id="rId7"/>
    <p:sldLayoutId id="2147483872" r:id="rId8"/>
    <p:sldLayoutId id="2147483876" r:id="rId9"/>
    <p:sldLayoutId id="2147483873" r:id="rId10"/>
    <p:sldLayoutId id="2147483874" r:id="rId11"/>
  </p:sldLayoutIdLst>
  <p:timing>
    <p:tnLst>
      <p:par>
        <p:cTn id="1" dur="indefinite" restart="never" nodeType="tmRoot"/>
      </p:par>
    </p:tnLst>
  </p:timing>
  <p:txStyles>
    <p:titleStyle>
      <a:lvl1pPr algn="l" rtl="0" fontAlgn="base">
        <a:spcBef>
          <a:spcPct val="0"/>
        </a:spcBef>
        <a:spcAft>
          <a:spcPct val="0"/>
        </a:spcAft>
        <a:defRPr sz="3600" kern="1200" cap="all" spc="-60">
          <a:solidFill>
            <a:srgbClr val="002060"/>
          </a:solidFill>
          <a:latin typeface="+mj-lt"/>
          <a:ea typeface="+mj-ea"/>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p:titleStyle>
    <p:bodyStyle>
      <a:lvl1pPr algn="l" rtl="0" fontAlgn="base">
        <a:spcBef>
          <a:spcPct val="20000"/>
        </a:spcBef>
        <a:spcAft>
          <a:spcPts val="600"/>
        </a:spcAft>
        <a:buFont typeface="Arial" charset="0"/>
        <a:defRPr sz="2000" b="1" kern="1200">
          <a:solidFill>
            <a:schemeClr val="accent3"/>
          </a:solidFill>
          <a:latin typeface="+mn-lt"/>
          <a:ea typeface="+mn-ea"/>
          <a:cs typeface="+mn-cs"/>
        </a:defRPr>
      </a:lvl1pPr>
      <a:lvl2pPr marL="457200" indent="-182563" algn="l" rtl="0" fontAlgn="base">
        <a:spcBef>
          <a:spcPct val="20000"/>
        </a:spcBef>
        <a:spcAft>
          <a:spcPct val="0"/>
        </a:spcAft>
        <a:buClr>
          <a:schemeClr val="tx2"/>
        </a:buClr>
        <a:buFont typeface="Arial" charset="0"/>
        <a:buChar char="•"/>
        <a:defRPr sz="2000" kern="1200">
          <a:solidFill>
            <a:schemeClr val="accent3"/>
          </a:solidFill>
          <a:latin typeface="+mn-lt"/>
          <a:ea typeface="+mn-ea"/>
          <a:cs typeface="+mn-cs"/>
        </a:defRPr>
      </a:lvl2pPr>
      <a:lvl3pPr marL="1143000" indent="-228600" algn="l" rtl="0" fontAlgn="base">
        <a:spcBef>
          <a:spcPct val="20000"/>
        </a:spcBef>
        <a:spcAft>
          <a:spcPct val="0"/>
        </a:spcAft>
        <a:buClr>
          <a:schemeClr val="tx2"/>
        </a:buClr>
        <a:buFont typeface="Arial" charset="0"/>
        <a:buChar char="•"/>
        <a:defRPr kern="1200">
          <a:solidFill>
            <a:schemeClr val="accent3"/>
          </a:solidFill>
          <a:latin typeface="+mn-lt"/>
          <a:ea typeface="+mn-ea"/>
          <a:cs typeface="+mn-cs"/>
        </a:defRPr>
      </a:lvl3pPr>
      <a:lvl4pPr marL="1600200" indent="-228600" algn="l" rtl="0" fontAlgn="base">
        <a:spcBef>
          <a:spcPct val="20000"/>
        </a:spcBef>
        <a:spcAft>
          <a:spcPct val="0"/>
        </a:spcAft>
        <a:buClr>
          <a:schemeClr val="tx2"/>
        </a:buClr>
        <a:buFont typeface="Arial" charset="0"/>
        <a:buChar char="•"/>
        <a:defRPr kern="1200">
          <a:solidFill>
            <a:schemeClr val="accent3"/>
          </a:solidFill>
          <a:latin typeface="+mn-lt"/>
          <a:ea typeface="+mn-ea"/>
          <a:cs typeface="+mn-cs"/>
        </a:defRPr>
      </a:lvl4pPr>
      <a:lvl5pPr marL="2057400" indent="-228600" algn="l" rtl="0" fontAlgn="base">
        <a:spcBef>
          <a:spcPct val="20000"/>
        </a:spcBef>
        <a:spcAft>
          <a:spcPct val="0"/>
        </a:spcAft>
        <a:buClr>
          <a:schemeClr val="tx2"/>
        </a:buClr>
        <a:buFont typeface="Arial" charset="0"/>
        <a:buChar char="•"/>
        <a:defRPr kern="1200">
          <a:solidFill>
            <a:schemeClr val="accent3"/>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ctrTitle"/>
          </p:nvPr>
        </p:nvSpPr>
        <p:spPr>
          <a:xfrm>
            <a:off x="457200" y="571500"/>
            <a:ext cx="7772400" cy="3028950"/>
          </a:xfrm>
        </p:spPr>
        <p:txBody>
          <a:bodyPr/>
          <a:lstStyle/>
          <a:p>
            <a:pPr fontAlgn="auto">
              <a:spcAft>
                <a:spcPts val="0"/>
              </a:spcAft>
              <a:defRPr/>
            </a:pPr>
            <a:r>
              <a:rPr lang="zh-CN" altLang="zh-CN" sz="6000" dirty="0"/>
              <a:t>第</a:t>
            </a:r>
            <a:r>
              <a:rPr lang="en-US" altLang="zh-CN" sz="6000" dirty="0"/>
              <a:t>3</a:t>
            </a:r>
            <a:r>
              <a:rPr lang="zh-CN" altLang="zh-CN" sz="6000" dirty="0"/>
              <a:t>章</a:t>
            </a:r>
            <a:r>
              <a:rPr lang="en-US" altLang="zh-CN" sz="6000" dirty="0"/>
              <a:t>  MCS-51 </a:t>
            </a:r>
            <a:r>
              <a:rPr lang="zh-CN" altLang="zh-CN" sz="6000" dirty="0"/>
              <a:t>单片机的指令系统</a:t>
            </a:r>
            <a:endParaRPr sz="6000" dirty="0" smtClean="0"/>
          </a:p>
        </p:txBody>
      </p:sp>
      <p:sp>
        <p:nvSpPr>
          <p:cNvPr id="3076" name="副标题 2"/>
          <p:cNvSpPr>
            <a:spLocks noGrp="1"/>
          </p:cNvSpPr>
          <p:nvPr>
            <p:ph type="subTitle" idx="1"/>
          </p:nvPr>
        </p:nvSpPr>
        <p:spPr/>
        <p:txBody>
          <a:bodyPr rtlCol="0">
            <a:normAutofit fontScale="85000" lnSpcReduction="10000"/>
          </a:bodyPr>
          <a:lstStyle/>
          <a:p>
            <a:pPr fontAlgn="auto">
              <a:buFont typeface="Arial" pitchFamily="34" charset="0"/>
              <a:buNone/>
              <a:defRPr/>
            </a:pPr>
            <a:r>
              <a:rPr lang="zh-CN" altLang="en-US" dirty="0" smtClean="0"/>
              <a:t>上海电力大学电子与信息工程学院</a:t>
            </a:r>
            <a:endParaRPr lang="en-US" altLang="zh-CN" dirty="0" smtClean="0"/>
          </a:p>
          <a:p>
            <a:pPr fontAlgn="auto">
              <a:buFont typeface="Arial" pitchFamily="34" charset="0"/>
              <a:buNone/>
              <a:defRPr/>
            </a:pPr>
            <a:r>
              <a:rPr lang="zh-CN" altLang="en-US" dirty="0" smtClean="0"/>
              <a:t>单片机课程教研室</a:t>
            </a:r>
          </a:p>
        </p:txBody>
      </p:sp>
    </p:spTree>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71600" y="1059582"/>
            <a:ext cx="7344816" cy="1477328"/>
          </a:xfrm>
          <a:prstGeom prst="rect">
            <a:avLst/>
          </a:prstGeom>
        </p:spPr>
        <p:txBody>
          <a:bodyPr wrap="square">
            <a:spAutoFit/>
          </a:bodyPr>
          <a:lstStyle/>
          <a:p>
            <a:r>
              <a:rPr lang="zh-CN" altLang="zh-CN" dirty="0">
                <a:latin typeface="华文楷体" panose="02010600040101010101" pitchFamily="2" charset="-122"/>
                <a:ea typeface="华文楷体" panose="02010600040101010101" pitchFamily="2" charset="-122"/>
              </a:rPr>
              <a:t>在指令中，直接给出操作数地址的寻址方式称为直接寻址，此时，指令的操作数部分就是操作数地址。</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zh-CN" dirty="0">
                <a:latin typeface="华文楷体" panose="02010600040101010101" pitchFamily="2" charset="-122"/>
                <a:ea typeface="华文楷体" panose="02010600040101010101" pitchFamily="2" charset="-122"/>
              </a:rPr>
              <a:t>例如：</a:t>
            </a:r>
          </a:p>
          <a:p>
            <a:r>
              <a:rPr lang="en-US" altLang="zh-CN" dirty="0">
                <a:latin typeface="华文楷体" panose="02010600040101010101" pitchFamily="2" charset="-122"/>
                <a:ea typeface="华文楷体" panose="02010600040101010101" pitchFamily="2" charset="-122"/>
              </a:rPr>
              <a:t>MOV A</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3AH</a:t>
            </a:r>
            <a:r>
              <a:rPr lang="zh-CN" altLang="zh-CN" dirty="0">
                <a:latin typeface="华文楷体" panose="02010600040101010101" pitchFamily="2" charset="-122"/>
                <a:ea typeface="华文楷体" panose="02010600040101010101" pitchFamily="2" charset="-122"/>
              </a:rPr>
              <a:t>；</a:t>
            </a:r>
          </a:p>
        </p:txBody>
      </p:sp>
      <p:sp>
        <p:nvSpPr>
          <p:cNvPr id="45" name="矩形 44"/>
          <p:cNvSpPr/>
          <p:nvPr/>
        </p:nvSpPr>
        <p:spPr>
          <a:xfrm>
            <a:off x="4751666" y="2165197"/>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3.2.3 </a:t>
            </a:r>
            <a:r>
              <a:rPr lang="zh-CN" altLang="zh-CN" b="1" dirty="0"/>
              <a:t>直接寻址</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 name="矩形 40"/>
          <p:cNvSpPr/>
          <p:nvPr/>
        </p:nvSpPr>
        <p:spPr>
          <a:xfrm>
            <a:off x="5072478" y="2124547"/>
            <a:ext cx="237565" cy="369332"/>
          </a:xfrm>
          <a:prstGeom prst="rect">
            <a:avLst/>
          </a:prstGeom>
        </p:spPr>
        <p:txBody>
          <a:bodyPr wrap="none">
            <a:spAutoFit/>
          </a:bodyPr>
          <a:lstStyle/>
          <a:p>
            <a:pPr algn="ctr"/>
            <a:r>
              <a:rPr lang="en-US" altLang="zh-CN" dirty="0"/>
              <a:t> </a:t>
            </a:r>
            <a:endParaRPr lang="zh-CN" altLang="en-US" dirty="0"/>
          </a:p>
        </p:txBody>
      </p:sp>
      <p:sp>
        <p:nvSpPr>
          <p:cNvPr id="42" name="矩形 41"/>
          <p:cNvSpPr/>
          <p:nvPr/>
        </p:nvSpPr>
        <p:spPr>
          <a:xfrm>
            <a:off x="5666066" y="2132126"/>
            <a:ext cx="519822" cy="338554"/>
          </a:xfrm>
          <a:prstGeom prst="rect">
            <a:avLst/>
          </a:prstGeom>
        </p:spPr>
        <p:txBody>
          <a:bodyPr wrap="none">
            <a:spAutoFit/>
          </a:bodyPr>
          <a:lstStyle/>
          <a:p>
            <a:pPr algn="ctr"/>
            <a:r>
              <a:rPr lang="en-US" altLang="zh-CN" sz="1600" dirty="0"/>
              <a:t>ACC</a:t>
            </a:r>
            <a:endParaRPr lang="zh-CN" altLang="en-US" sz="1600" dirty="0"/>
          </a:p>
        </p:txBody>
      </p:sp>
      <p:sp>
        <p:nvSpPr>
          <p:cNvPr id="43" name="矩形 42"/>
          <p:cNvSpPr/>
          <p:nvPr/>
        </p:nvSpPr>
        <p:spPr>
          <a:xfrm>
            <a:off x="3126158" y="2130410"/>
            <a:ext cx="579005" cy="369332"/>
          </a:xfrm>
          <a:prstGeom prst="rect">
            <a:avLst/>
          </a:prstGeom>
        </p:spPr>
        <p:txBody>
          <a:bodyPr wrap="none">
            <a:spAutoFit/>
          </a:bodyPr>
          <a:lstStyle/>
          <a:p>
            <a:pPr algn="ctr"/>
            <a:r>
              <a:rPr lang="en-US" altLang="zh-CN" dirty="0"/>
              <a:t>3AH</a:t>
            </a:r>
            <a:endParaRPr lang="zh-CN" altLang="en-US" dirty="0"/>
          </a:p>
        </p:txBody>
      </p:sp>
      <p:sp>
        <p:nvSpPr>
          <p:cNvPr id="46" name="矩形 45"/>
          <p:cNvSpPr/>
          <p:nvPr/>
        </p:nvSpPr>
        <p:spPr>
          <a:xfrm>
            <a:off x="3646844" y="2165197"/>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 </a:t>
            </a:r>
            <a:endParaRPr lang="zh-CN" altLang="en-US" dirty="0"/>
          </a:p>
        </p:txBody>
      </p:sp>
      <p:sp>
        <p:nvSpPr>
          <p:cNvPr id="47" name="矩形 46"/>
          <p:cNvSpPr/>
          <p:nvPr/>
        </p:nvSpPr>
        <p:spPr>
          <a:xfrm>
            <a:off x="4885781" y="2124547"/>
            <a:ext cx="553357" cy="369332"/>
          </a:xfrm>
          <a:prstGeom prst="rect">
            <a:avLst/>
          </a:prstGeom>
        </p:spPr>
        <p:txBody>
          <a:bodyPr wrap="none">
            <a:spAutoFit/>
          </a:bodyPr>
          <a:lstStyle/>
          <a:p>
            <a:pPr algn="ctr"/>
            <a:r>
              <a:rPr lang="en-US" altLang="zh-CN" dirty="0">
                <a:latin typeface="华文楷体" panose="02010600040101010101" pitchFamily="2" charset="-122"/>
                <a:ea typeface="华文楷体" panose="02010600040101010101" pitchFamily="2" charset="-122"/>
              </a:rPr>
              <a:t>data</a:t>
            </a:r>
            <a:endParaRPr lang="zh-CN" altLang="en-US" dirty="0">
              <a:latin typeface="华文楷体" panose="02010600040101010101" pitchFamily="2" charset="-122"/>
              <a:ea typeface="华文楷体" panose="02010600040101010101" pitchFamily="2" charset="-122"/>
            </a:endParaRPr>
          </a:p>
        </p:txBody>
      </p:sp>
      <p:sp>
        <p:nvSpPr>
          <p:cNvPr id="48" name="矩形 47"/>
          <p:cNvSpPr/>
          <p:nvPr/>
        </p:nvSpPr>
        <p:spPr>
          <a:xfrm>
            <a:off x="3852866" y="2130410"/>
            <a:ext cx="553357" cy="369332"/>
          </a:xfrm>
          <a:prstGeom prst="rect">
            <a:avLst/>
          </a:prstGeom>
        </p:spPr>
        <p:txBody>
          <a:bodyPr wrap="none">
            <a:spAutoFit/>
          </a:bodyPr>
          <a:lstStyle/>
          <a:p>
            <a:pPr algn="ctr"/>
            <a:r>
              <a:rPr lang="en-US" altLang="zh-CN" dirty="0">
                <a:latin typeface="华文楷体" panose="02010600040101010101" pitchFamily="2" charset="-122"/>
                <a:ea typeface="华文楷体" panose="02010600040101010101" pitchFamily="2" charset="-122"/>
              </a:rPr>
              <a:t>data</a:t>
            </a:r>
            <a:endParaRPr lang="zh-CN" altLang="en-US" dirty="0">
              <a:latin typeface="华文楷体" panose="02010600040101010101" pitchFamily="2" charset="-122"/>
              <a:ea typeface="华文楷体" panose="02010600040101010101" pitchFamily="2" charset="-122"/>
            </a:endParaRPr>
          </a:p>
        </p:txBody>
      </p:sp>
      <p:sp>
        <p:nvSpPr>
          <p:cNvPr id="12" name="上弧形箭头 11"/>
          <p:cNvSpPr/>
          <p:nvPr/>
        </p:nvSpPr>
        <p:spPr>
          <a:xfrm>
            <a:off x="4170409" y="1884332"/>
            <a:ext cx="942933" cy="259733"/>
          </a:xfrm>
          <a:prstGeom prst="curved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tx1"/>
              </a:solidFill>
            </a:endParaRPr>
          </a:p>
        </p:txBody>
      </p:sp>
      <p:sp>
        <p:nvSpPr>
          <p:cNvPr id="16" name="椭圆 15"/>
          <p:cNvSpPr/>
          <p:nvPr/>
        </p:nvSpPr>
        <p:spPr>
          <a:xfrm>
            <a:off x="1979712" y="2090391"/>
            <a:ext cx="648072" cy="408241"/>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7" name="矩形 16"/>
          <p:cNvSpPr/>
          <p:nvPr/>
        </p:nvSpPr>
        <p:spPr>
          <a:xfrm>
            <a:off x="832348" y="2643758"/>
            <a:ext cx="7416824" cy="1477328"/>
          </a:xfrm>
          <a:prstGeom prst="rect">
            <a:avLst/>
          </a:prstGeom>
        </p:spPr>
        <p:txBody>
          <a:bodyPr wrap="square">
            <a:spAutoFit/>
          </a:bodyPr>
          <a:lstStyle/>
          <a:p>
            <a:r>
              <a:rPr lang="zh-CN" altLang="zh-CN" dirty="0">
                <a:latin typeface="华文楷体" panose="02010600040101010101" pitchFamily="2" charset="-122"/>
                <a:ea typeface="华文楷体" panose="02010600040101010101" pitchFamily="2" charset="-122"/>
              </a:rPr>
              <a:t>适用于直接寻址方式访问的存储单元有：</a:t>
            </a:r>
          </a:p>
          <a:p>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zh-CN" dirty="0">
                <a:latin typeface="华文楷体" panose="02010600040101010101" pitchFamily="2" charset="-122"/>
                <a:ea typeface="华文楷体" panose="02010600040101010101" pitchFamily="2" charset="-122"/>
              </a:rPr>
              <a:t>）内部数据</a:t>
            </a:r>
            <a:r>
              <a:rPr lang="en-US" altLang="zh-CN" dirty="0">
                <a:latin typeface="华文楷体" panose="02010600040101010101" pitchFamily="2" charset="-122"/>
                <a:ea typeface="华文楷体" panose="02010600040101010101" pitchFamily="2" charset="-122"/>
              </a:rPr>
              <a:t>RAM</a:t>
            </a:r>
            <a:r>
              <a:rPr lang="zh-CN" altLang="zh-CN" dirty="0">
                <a:latin typeface="华文楷体" panose="02010600040101010101" pitchFamily="2" charset="-122"/>
                <a:ea typeface="华文楷体" panose="02010600040101010101" pitchFamily="2" charset="-122"/>
              </a:rPr>
              <a:t>的低</a:t>
            </a:r>
            <a:r>
              <a:rPr lang="en-US" altLang="zh-CN" dirty="0">
                <a:latin typeface="华文楷体" panose="02010600040101010101" pitchFamily="2" charset="-122"/>
                <a:ea typeface="华文楷体" panose="02010600040101010101" pitchFamily="2" charset="-122"/>
              </a:rPr>
              <a:t>128</a:t>
            </a:r>
            <a:r>
              <a:rPr lang="zh-CN" altLang="zh-CN" dirty="0">
                <a:latin typeface="华文楷体" panose="02010600040101010101" pitchFamily="2" charset="-122"/>
                <a:ea typeface="华文楷体" panose="02010600040101010101" pitchFamily="2" charset="-122"/>
              </a:rPr>
              <a:t>字节。例如：</a:t>
            </a:r>
          </a:p>
          <a:p>
            <a:r>
              <a:rPr lang="en-US" altLang="zh-CN" dirty="0">
                <a:latin typeface="华文楷体" panose="02010600040101010101" pitchFamily="2" charset="-122"/>
                <a:ea typeface="华文楷体" panose="02010600040101010101" pitchFamily="2" charset="-122"/>
              </a:rPr>
              <a:t>MOV A</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78H </a:t>
            </a:r>
            <a:endParaRPr lang="zh-CN"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ORL A</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77H     </a:t>
            </a:r>
            <a:endParaRPr lang="zh-CN" altLang="zh-CN" dirty="0">
              <a:latin typeface="华文楷体" panose="02010600040101010101" pitchFamily="2" charset="-122"/>
              <a:ea typeface="华文楷体" panose="02010600040101010101" pitchFamily="2" charset="-122"/>
            </a:endParaRPr>
          </a:p>
          <a:p>
            <a:r>
              <a:rPr lang="zh-CN" altLang="zh-CN" dirty="0">
                <a:latin typeface="华文楷体" panose="02010600040101010101" pitchFamily="2" charset="-122"/>
                <a:ea typeface="华文楷体" panose="02010600040101010101" pitchFamily="2" charset="-122"/>
              </a:rPr>
              <a:t>其中，</a:t>
            </a:r>
            <a:r>
              <a:rPr lang="en-US" altLang="zh-CN" dirty="0">
                <a:latin typeface="华文楷体" panose="02010600040101010101" pitchFamily="2" charset="-122"/>
                <a:ea typeface="华文楷体" panose="02010600040101010101" pitchFamily="2" charset="-122"/>
              </a:rPr>
              <a:t>77H</a:t>
            </a:r>
            <a:r>
              <a:rPr lang="zh-CN" altLang="zh-CN"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78H</a:t>
            </a:r>
            <a:r>
              <a:rPr lang="zh-CN" altLang="zh-CN" dirty="0">
                <a:latin typeface="华文楷体" panose="02010600040101010101" pitchFamily="2" charset="-122"/>
                <a:ea typeface="华文楷体" panose="02010600040101010101" pitchFamily="2" charset="-122"/>
              </a:rPr>
              <a:t>都是片内</a:t>
            </a:r>
            <a:r>
              <a:rPr lang="en-US" altLang="zh-CN" dirty="0">
                <a:latin typeface="华文楷体" panose="02010600040101010101" pitchFamily="2" charset="-122"/>
                <a:ea typeface="华文楷体" panose="02010600040101010101" pitchFamily="2" charset="-122"/>
              </a:rPr>
              <a:t>RAM</a:t>
            </a:r>
            <a:r>
              <a:rPr lang="zh-CN" altLang="zh-CN" dirty="0">
                <a:latin typeface="华文楷体" panose="02010600040101010101" pitchFamily="2" charset="-122"/>
                <a:ea typeface="华文楷体" panose="02010600040101010101" pitchFamily="2" charset="-122"/>
              </a:rPr>
              <a:t>单元的地址。</a:t>
            </a:r>
          </a:p>
        </p:txBody>
      </p:sp>
    </p:spTree>
    <p:extLst>
      <p:ext uri="{BB962C8B-B14F-4D97-AF65-F5344CB8AC3E}">
        <p14:creationId xmlns="" xmlns:p14="http://schemas.microsoft.com/office/powerpoint/2010/main" val="38077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xEl>
                                              <p:pRg st="1" end="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xEl>
                                              <p:pRg st="2" end="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xEl>
                                              <p:pRg st="3" end="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2" grpId="0"/>
      <p:bldP spid="43" grpId="0"/>
      <p:bldP spid="46" grpId="0" animBg="1"/>
      <p:bldP spid="47" grpId="0"/>
      <p:bldP spid="48" grpId="0"/>
      <p:bldP spid="12" grpId="0" animBg="1"/>
      <p:bldP spid="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915566"/>
            <a:ext cx="7632848" cy="864096"/>
          </a:xfrm>
        </p:spPr>
        <p:txBody>
          <a:bodyPr anchor="t" anchorCtr="0">
            <a:noAutofit/>
          </a:bodyPr>
          <a:lstStyle/>
          <a:p>
            <a:r>
              <a:rPr lang="en-US" altLang="zh-CN" sz="1800" dirty="0" smtClean="0"/>
              <a:t>【</a:t>
            </a:r>
            <a:r>
              <a:rPr lang="zh-CN" altLang="en-US" sz="1800" dirty="0" smtClean="0"/>
              <a:t>例</a:t>
            </a:r>
            <a:r>
              <a:rPr lang="en-US" altLang="zh-CN" sz="1800" dirty="0" smtClean="0"/>
              <a:t>】</a:t>
            </a:r>
            <a:r>
              <a:rPr lang="zh-CN" altLang="en-US" sz="1800" dirty="0"/>
              <a:t>设有一个</a:t>
            </a:r>
            <a:r>
              <a:rPr lang="en-US" altLang="zh-CN" sz="1800" dirty="0"/>
              <a:t>16</a:t>
            </a:r>
            <a:r>
              <a:rPr lang="zh-CN" altLang="en-US" sz="1800" dirty="0"/>
              <a:t>位的二进制负数保存在</a:t>
            </a:r>
            <a:r>
              <a:rPr lang="en-US" altLang="zh-CN" sz="1800" dirty="0"/>
              <a:t>R7R6</a:t>
            </a:r>
            <a:r>
              <a:rPr lang="zh-CN" altLang="en-US" sz="1800" dirty="0"/>
              <a:t>（低字节存放于</a:t>
            </a:r>
            <a:r>
              <a:rPr lang="en-US" altLang="zh-CN" sz="1800" dirty="0"/>
              <a:t>R6</a:t>
            </a:r>
            <a:r>
              <a:rPr lang="zh-CN" altLang="en-US" sz="1800" dirty="0"/>
              <a:t>）中，请编程实现对这个</a:t>
            </a:r>
            <a:r>
              <a:rPr lang="en-US" altLang="zh-CN" sz="1800" dirty="0"/>
              <a:t>16</a:t>
            </a:r>
            <a:r>
              <a:rPr lang="zh-CN" altLang="en-US" sz="1800" dirty="0"/>
              <a:t>位负数的求补码运算，结果保存在</a:t>
            </a:r>
            <a:r>
              <a:rPr lang="en-US" altLang="zh-CN" sz="1800" dirty="0"/>
              <a:t>R1R0</a:t>
            </a:r>
            <a:r>
              <a:rPr lang="zh-CN" altLang="en-US" sz="1800" dirty="0"/>
              <a:t>（低字节存放于</a:t>
            </a:r>
            <a:r>
              <a:rPr lang="en-US" altLang="zh-CN" sz="1800" dirty="0"/>
              <a:t>R0</a:t>
            </a:r>
            <a:r>
              <a:rPr lang="zh-CN" altLang="en-US" sz="1800" dirty="0"/>
              <a:t>）中。</a:t>
            </a:r>
          </a:p>
        </p:txBody>
      </p:sp>
      <p:sp>
        <p:nvSpPr>
          <p:cNvPr id="9" name="标题 1"/>
          <p:cNvSpPr txBox="1">
            <a:spLocks/>
          </p:cNvSpPr>
          <p:nvPr/>
        </p:nvSpPr>
        <p:spPr>
          <a:xfrm>
            <a:off x="543176" y="41151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3.4.3 </a:t>
            </a:r>
            <a:r>
              <a:rPr lang="zh-CN" altLang="en-US" b="1" dirty="0"/>
              <a:t>顺序结构程序设计举例</a:t>
            </a:r>
            <a:endParaRPr lang="zh-CN" altLang="zh-CN" b="1" dirty="0"/>
          </a:p>
        </p:txBody>
      </p:sp>
      <p:sp>
        <p:nvSpPr>
          <p:cNvPr id="3" name="矩形 2"/>
          <p:cNvSpPr/>
          <p:nvPr/>
        </p:nvSpPr>
        <p:spPr>
          <a:xfrm>
            <a:off x="107504" y="2283718"/>
            <a:ext cx="7704856" cy="1815882"/>
          </a:xfrm>
          <a:prstGeom prst="rect">
            <a:avLst/>
          </a:prstGeom>
        </p:spPr>
        <p:txBody>
          <a:bodyPr wrap="square">
            <a:spAutoFit/>
          </a:bodyPr>
          <a:lstStyle/>
          <a:p>
            <a:r>
              <a:rPr lang="zh-CN" altLang="en-US" sz="1400" dirty="0"/>
              <a:t>	</a:t>
            </a:r>
            <a:r>
              <a:rPr lang="zh-CN" altLang="en-US" sz="1600" dirty="0" smtClean="0"/>
              <a:t>；</a:t>
            </a:r>
            <a:r>
              <a:rPr lang="zh-CN" altLang="en-US" sz="1600" dirty="0"/>
              <a:t>第一步：先进行取反运算，即求反码</a:t>
            </a:r>
          </a:p>
          <a:p>
            <a:r>
              <a:rPr lang="zh-CN" altLang="en-US" sz="1600" dirty="0"/>
              <a:t>	</a:t>
            </a:r>
            <a:r>
              <a:rPr lang="en-US" altLang="zh-CN" sz="1600" dirty="0"/>
              <a:t>MOV 	A</a:t>
            </a:r>
            <a:r>
              <a:rPr lang="zh-CN" altLang="en-US" sz="1600" dirty="0"/>
              <a:t>，	</a:t>
            </a:r>
            <a:r>
              <a:rPr lang="en-US" altLang="zh-CN" sz="1600" dirty="0"/>
              <a:t>R6	</a:t>
            </a:r>
            <a:r>
              <a:rPr lang="zh-CN" altLang="en-US" sz="1600" dirty="0"/>
              <a:t>；</a:t>
            </a:r>
            <a:r>
              <a:rPr lang="en-US" altLang="zh-CN" sz="1600" dirty="0"/>
              <a:t>R6</a:t>
            </a:r>
            <a:r>
              <a:rPr lang="zh-CN" altLang="en-US" sz="1600" dirty="0"/>
              <a:t>中低字节数据送累加器</a:t>
            </a:r>
            <a:r>
              <a:rPr lang="en-US" altLang="zh-CN" sz="1600" dirty="0"/>
              <a:t>A</a:t>
            </a:r>
          </a:p>
          <a:p>
            <a:r>
              <a:rPr lang="en-US" altLang="zh-CN" sz="1600" dirty="0"/>
              <a:t>	CPL	A		</a:t>
            </a:r>
            <a:r>
              <a:rPr lang="zh-CN" altLang="en-US" sz="1600" dirty="0"/>
              <a:t>；累加器</a:t>
            </a:r>
            <a:r>
              <a:rPr lang="en-US" altLang="zh-CN" sz="1600" dirty="0"/>
              <a:t>A</a:t>
            </a:r>
            <a:r>
              <a:rPr lang="zh-CN" altLang="en-US" sz="1600" dirty="0"/>
              <a:t>内容取反，即低字节取反</a:t>
            </a:r>
          </a:p>
          <a:p>
            <a:r>
              <a:rPr lang="zh-CN" altLang="en-US" sz="1600" dirty="0"/>
              <a:t>	</a:t>
            </a:r>
            <a:r>
              <a:rPr lang="en-US" altLang="zh-CN" sz="1600" dirty="0"/>
              <a:t>MOV 	R0</a:t>
            </a:r>
            <a:r>
              <a:rPr lang="zh-CN" altLang="en-US" sz="1600" dirty="0"/>
              <a:t>，	</a:t>
            </a:r>
            <a:r>
              <a:rPr lang="en-US" altLang="zh-CN" sz="1600" dirty="0"/>
              <a:t>A	</a:t>
            </a:r>
            <a:r>
              <a:rPr lang="zh-CN" altLang="en-US" sz="1600" dirty="0"/>
              <a:t>； 低字节取反结果保存在</a:t>
            </a:r>
            <a:r>
              <a:rPr lang="en-US" altLang="zh-CN" sz="1600" dirty="0"/>
              <a:t>R0</a:t>
            </a:r>
            <a:r>
              <a:rPr lang="zh-CN" altLang="en-US" sz="1600" dirty="0"/>
              <a:t>中</a:t>
            </a:r>
          </a:p>
          <a:p>
            <a:r>
              <a:rPr lang="zh-CN" altLang="en-US" sz="1600" dirty="0"/>
              <a:t>	</a:t>
            </a:r>
            <a:r>
              <a:rPr lang="en-US" altLang="zh-CN" sz="1600" dirty="0"/>
              <a:t>MOV	A</a:t>
            </a:r>
            <a:r>
              <a:rPr lang="zh-CN" altLang="en-US" sz="1600" dirty="0"/>
              <a:t>，	</a:t>
            </a:r>
            <a:r>
              <a:rPr lang="en-US" altLang="zh-CN" sz="1600" dirty="0"/>
              <a:t>R7	</a:t>
            </a:r>
            <a:r>
              <a:rPr lang="zh-CN" altLang="en-US" sz="1600" dirty="0"/>
              <a:t>；</a:t>
            </a:r>
            <a:r>
              <a:rPr lang="en-US" altLang="zh-CN" sz="1600" dirty="0"/>
              <a:t>R7</a:t>
            </a:r>
            <a:r>
              <a:rPr lang="zh-CN" altLang="en-US" sz="1600" dirty="0"/>
              <a:t>中高字节数据送累加器</a:t>
            </a:r>
            <a:r>
              <a:rPr lang="en-US" altLang="zh-CN" sz="1600" dirty="0"/>
              <a:t>A</a:t>
            </a:r>
          </a:p>
          <a:p>
            <a:r>
              <a:rPr lang="en-US" altLang="zh-CN" sz="1600" dirty="0"/>
              <a:t>	CPL	A		</a:t>
            </a:r>
            <a:r>
              <a:rPr lang="zh-CN" altLang="en-US" sz="1600" dirty="0"/>
              <a:t>；累加器</a:t>
            </a:r>
            <a:r>
              <a:rPr lang="en-US" altLang="zh-CN" sz="1600" dirty="0"/>
              <a:t>A</a:t>
            </a:r>
            <a:r>
              <a:rPr lang="zh-CN" altLang="en-US" sz="1600" dirty="0"/>
              <a:t>内容取反，即高字节取反</a:t>
            </a:r>
          </a:p>
          <a:p>
            <a:r>
              <a:rPr lang="zh-CN" altLang="en-US" sz="1600" dirty="0"/>
              <a:t>	</a:t>
            </a:r>
            <a:r>
              <a:rPr lang="en-US" altLang="zh-CN" sz="1600" dirty="0"/>
              <a:t>MOV 	R1</a:t>
            </a:r>
            <a:r>
              <a:rPr lang="zh-CN" altLang="en-US" sz="1600" dirty="0"/>
              <a:t>，	</a:t>
            </a:r>
            <a:r>
              <a:rPr lang="en-US" altLang="zh-CN" sz="1600" dirty="0"/>
              <a:t>A	</a:t>
            </a:r>
            <a:r>
              <a:rPr lang="zh-CN" altLang="en-US" sz="1600" dirty="0"/>
              <a:t>； 高字节取反结果保存在</a:t>
            </a:r>
            <a:r>
              <a:rPr lang="en-US" altLang="zh-CN" sz="1600" dirty="0"/>
              <a:t>R1</a:t>
            </a:r>
            <a:r>
              <a:rPr lang="zh-CN" altLang="en-US" sz="1600" dirty="0"/>
              <a:t>中</a:t>
            </a:r>
          </a:p>
        </p:txBody>
      </p:sp>
      <p:sp>
        <p:nvSpPr>
          <p:cNvPr id="5" name="文本框 4"/>
          <p:cNvSpPr txBox="1"/>
          <p:nvPr/>
        </p:nvSpPr>
        <p:spPr>
          <a:xfrm>
            <a:off x="1115616" y="1779662"/>
            <a:ext cx="4536504" cy="369332"/>
          </a:xfrm>
          <a:prstGeom prst="rect">
            <a:avLst/>
          </a:prstGeom>
          <a:noFill/>
        </p:spPr>
        <p:txBody>
          <a:bodyPr wrap="square" rtlCol="0">
            <a:spAutoFit/>
          </a:bodyPr>
          <a:lstStyle/>
          <a:p>
            <a:r>
              <a:rPr lang="zh-CN" altLang="en-US" dirty="0" smtClean="0">
                <a:solidFill>
                  <a:srgbClr val="FF0000"/>
                </a:solidFill>
              </a:rPr>
              <a:t>负数求补码运算：取反加一</a:t>
            </a:r>
            <a:endParaRPr lang="zh-CN" altLang="en-US" dirty="0">
              <a:solidFill>
                <a:srgbClr val="FF0000"/>
              </a:solidFill>
            </a:endParaRPr>
          </a:p>
        </p:txBody>
      </p:sp>
    </p:spTree>
    <p:extLst>
      <p:ext uri="{BB962C8B-B14F-4D97-AF65-F5344CB8AC3E}">
        <p14:creationId xmlns="" xmlns:p14="http://schemas.microsoft.com/office/powerpoint/2010/main" val="411013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915566"/>
            <a:ext cx="7632848" cy="864096"/>
          </a:xfrm>
        </p:spPr>
        <p:txBody>
          <a:bodyPr anchor="t" anchorCtr="0">
            <a:noAutofit/>
          </a:bodyPr>
          <a:lstStyle/>
          <a:p>
            <a:r>
              <a:rPr lang="en-US" altLang="zh-CN" sz="1800" dirty="0" smtClean="0"/>
              <a:t>【</a:t>
            </a:r>
            <a:r>
              <a:rPr lang="zh-CN" altLang="en-US" sz="1800" dirty="0" smtClean="0"/>
              <a:t>例</a:t>
            </a:r>
            <a:r>
              <a:rPr lang="en-US" altLang="zh-CN" sz="1800" dirty="0" smtClean="0"/>
              <a:t>】</a:t>
            </a:r>
            <a:r>
              <a:rPr lang="zh-CN" altLang="en-US" sz="1800" dirty="0"/>
              <a:t>设有一个</a:t>
            </a:r>
            <a:r>
              <a:rPr lang="en-US" altLang="zh-CN" sz="1800" dirty="0"/>
              <a:t>16</a:t>
            </a:r>
            <a:r>
              <a:rPr lang="zh-CN" altLang="en-US" sz="1800" dirty="0"/>
              <a:t>位的二进制负数保存在</a:t>
            </a:r>
            <a:r>
              <a:rPr lang="en-US" altLang="zh-CN" sz="1800" dirty="0"/>
              <a:t>R7R6</a:t>
            </a:r>
            <a:r>
              <a:rPr lang="zh-CN" altLang="en-US" sz="1800" dirty="0"/>
              <a:t>（低字节存放于</a:t>
            </a:r>
            <a:r>
              <a:rPr lang="en-US" altLang="zh-CN" sz="1800" dirty="0"/>
              <a:t>R6</a:t>
            </a:r>
            <a:r>
              <a:rPr lang="zh-CN" altLang="en-US" sz="1800" dirty="0"/>
              <a:t>）中，请编程实现对这个</a:t>
            </a:r>
            <a:r>
              <a:rPr lang="en-US" altLang="zh-CN" sz="1800" dirty="0"/>
              <a:t>16</a:t>
            </a:r>
            <a:r>
              <a:rPr lang="zh-CN" altLang="en-US" sz="1800" dirty="0"/>
              <a:t>位负数的求补码运算，结果保存在</a:t>
            </a:r>
            <a:r>
              <a:rPr lang="en-US" altLang="zh-CN" sz="1800" dirty="0"/>
              <a:t>R1R0</a:t>
            </a:r>
            <a:r>
              <a:rPr lang="zh-CN" altLang="en-US" sz="1800" dirty="0"/>
              <a:t>（低字节存放于</a:t>
            </a:r>
            <a:r>
              <a:rPr lang="en-US" altLang="zh-CN" sz="1800" dirty="0"/>
              <a:t>R0</a:t>
            </a:r>
            <a:r>
              <a:rPr lang="zh-CN" altLang="en-US" sz="1800" dirty="0"/>
              <a:t>）中。</a:t>
            </a:r>
          </a:p>
        </p:txBody>
      </p:sp>
      <p:sp>
        <p:nvSpPr>
          <p:cNvPr id="9" name="标题 1"/>
          <p:cNvSpPr txBox="1">
            <a:spLocks/>
          </p:cNvSpPr>
          <p:nvPr/>
        </p:nvSpPr>
        <p:spPr>
          <a:xfrm>
            <a:off x="543176" y="41151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3.4.3 </a:t>
            </a:r>
            <a:r>
              <a:rPr lang="zh-CN" altLang="en-US" b="1" dirty="0"/>
              <a:t>顺序结构程序设计举例</a:t>
            </a:r>
            <a:endParaRPr lang="zh-CN" altLang="zh-CN" b="1" dirty="0"/>
          </a:p>
        </p:txBody>
      </p:sp>
      <p:sp>
        <p:nvSpPr>
          <p:cNvPr id="3" name="矩形 2"/>
          <p:cNvSpPr/>
          <p:nvPr/>
        </p:nvSpPr>
        <p:spPr>
          <a:xfrm>
            <a:off x="399160" y="1923678"/>
            <a:ext cx="7920880" cy="2308324"/>
          </a:xfrm>
          <a:prstGeom prst="rect">
            <a:avLst/>
          </a:prstGeom>
        </p:spPr>
        <p:txBody>
          <a:bodyPr wrap="square">
            <a:spAutoFit/>
          </a:bodyPr>
          <a:lstStyle/>
          <a:p>
            <a:r>
              <a:rPr lang="zh-CN" altLang="en-US" sz="1400" dirty="0"/>
              <a:t>	</a:t>
            </a:r>
            <a:r>
              <a:rPr lang="zh-CN" altLang="en-US" dirty="0" smtClean="0"/>
              <a:t>；</a:t>
            </a:r>
            <a:r>
              <a:rPr lang="zh-CN" altLang="en-US" dirty="0"/>
              <a:t>第二步</a:t>
            </a:r>
            <a:r>
              <a:rPr lang="zh-CN" altLang="en-US" dirty="0" smtClean="0"/>
              <a:t>：进行</a:t>
            </a:r>
            <a:r>
              <a:rPr lang="zh-CN" altLang="en-US" dirty="0"/>
              <a:t>加</a:t>
            </a:r>
            <a:r>
              <a:rPr lang="en-US" altLang="zh-CN" dirty="0"/>
              <a:t>1</a:t>
            </a:r>
            <a:r>
              <a:rPr lang="zh-CN" altLang="en-US" dirty="0"/>
              <a:t>运算，完成求补码运算</a:t>
            </a:r>
          </a:p>
          <a:p>
            <a:r>
              <a:rPr lang="zh-CN" altLang="en-US" dirty="0"/>
              <a:t>	</a:t>
            </a:r>
            <a:r>
              <a:rPr lang="en-US" altLang="zh-CN" dirty="0">
                <a:latin typeface="Times New Roman" panose="02020603050405020304" pitchFamily="18" charset="0"/>
                <a:cs typeface="Times New Roman" panose="02020603050405020304" pitchFamily="18" charset="0"/>
              </a:rPr>
              <a:t>MOV	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R0	</a:t>
            </a:r>
            <a:r>
              <a:rPr lang="zh-CN" altLang="en-US" dirty="0">
                <a:latin typeface="Times New Roman" panose="02020603050405020304" pitchFamily="18" charset="0"/>
                <a:cs typeface="Times New Roman" panose="02020603050405020304" pitchFamily="18" charset="0"/>
              </a:rPr>
              <a:t>；取低字节反码到累加器</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中</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ADD 	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#1H	</a:t>
            </a:r>
            <a:r>
              <a:rPr lang="zh-CN" altLang="en-US" dirty="0">
                <a:latin typeface="Times New Roman" panose="02020603050405020304" pitchFamily="18" charset="0"/>
                <a:cs typeface="Times New Roman" panose="02020603050405020304" pitchFamily="18" charset="0"/>
              </a:rPr>
              <a:t>；将累加器</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内容加</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，即反码低字节加</a:t>
            </a:r>
            <a:r>
              <a:rPr lang="en-US" altLang="zh-CN" dirty="0">
                <a:latin typeface="Times New Roman" panose="02020603050405020304" pitchFamily="18" charset="0"/>
                <a:cs typeface="Times New Roman" panose="02020603050405020304" pitchFamily="18" charset="0"/>
              </a:rPr>
              <a:t>1</a:t>
            </a:r>
          </a:p>
          <a:p>
            <a:r>
              <a:rPr lang="en-US" altLang="zh-CN" dirty="0">
                <a:latin typeface="Times New Roman" panose="02020603050405020304" pitchFamily="18" charset="0"/>
                <a:cs typeface="Times New Roman" panose="02020603050405020304" pitchFamily="18" charset="0"/>
              </a:rPr>
              <a:t>	MOV 	R0</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；低字节加</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结果保存在</a:t>
            </a:r>
            <a:r>
              <a:rPr lang="en-US" altLang="zh-CN" dirty="0">
                <a:latin typeface="Times New Roman" panose="02020603050405020304" pitchFamily="18" charset="0"/>
                <a:cs typeface="Times New Roman" panose="02020603050405020304" pitchFamily="18" charset="0"/>
              </a:rPr>
              <a:t>R0</a:t>
            </a:r>
            <a:r>
              <a:rPr lang="zh-CN" altLang="en-US" dirty="0">
                <a:latin typeface="Times New Roman" panose="02020603050405020304" pitchFamily="18" charset="0"/>
                <a:cs typeface="Times New Roman" panose="02020603050405020304" pitchFamily="18" charset="0"/>
              </a:rPr>
              <a:t>中</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MOV	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R1	</a:t>
            </a:r>
            <a:r>
              <a:rPr lang="zh-CN" altLang="en-US" dirty="0">
                <a:latin typeface="Times New Roman" panose="02020603050405020304" pitchFamily="18" charset="0"/>
                <a:cs typeface="Times New Roman" panose="02020603050405020304" pitchFamily="18" charset="0"/>
              </a:rPr>
              <a:t>；取高字节反码到累加器</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中</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ADDC	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	</a:t>
            </a:r>
            <a:r>
              <a:rPr lang="zh-CN" altLang="en-US" dirty="0">
                <a:latin typeface="Times New Roman" panose="02020603050405020304" pitchFamily="18" charset="0"/>
                <a:cs typeface="Times New Roman" panose="02020603050405020304" pitchFamily="18" charset="0"/>
              </a:rPr>
              <a:t>；将低字节及进位加到高字节中</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MOV 	R1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；高字节加进位位结果保存在</a:t>
            </a:r>
            <a:r>
              <a:rPr lang="en-US" altLang="zh-CN" dirty="0">
                <a:latin typeface="Times New Roman" panose="02020603050405020304" pitchFamily="18" charset="0"/>
                <a:cs typeface="Times New Roman" panose="02020603050405020304" pitchFamily="18" charset="0"/>
              </a:rPr>
              <a:t>R1</a:t>
            </a:r>
            <a:r>
              <a:rPr lang="zh-CN" altLang="en-US" dirty="0">
                <a:latin typeface="Times New Roman" panose="02020603050405020304" pitchFamily="18" charset="0"/>
                <a:cs typeface="Times New Roman" panose="02020603050405020304" pitchFamily="18" charset="0"/>
              </a:rPr>
              <a:t>中</a:t>
            </a:r>
          </a:p>
          <a:p>
            <a:endParaRPr lang="zh-CN" altLang="en-US" dirty="0"/>
          </a:p>
        </p:txBody>
      </p:sp>
    </p:spTree>
    <p:extLst>
      <p:ext uri="{BB962C8B-B14F-4D97-AF65-F5344CB8AC3E}">
        <p14:creationId xmlns="" xmlns:p14="http://schemas.microsoft.com/office/powerpoint/2010/main" val="174501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3.4.4 </a:t>
            </a:r>
            <a:r>
              <a:rPr lang="zh-CN" altLang="en-US" b="1" dirty="0" smtClean="0"/>
              <a:t>分支结构程序设计举例</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467544" y="1203598"/>
            <a:ext cx="7920880" cy="23083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sz="2400" dirty="0" smtClean="0">
                <a:solidFill>
                  <a:srgbClr val="FF0000"/>
                </a:solidFill>
                <a:latin typeface="华文楷体" panose="02010600040101010101" pitchFamily="2" charset="-122"/>
                <a:ea typeface="华文楷体" panose="02010600040101010101" pitchFamily="2" charset="-122"/>
              </a:rPr>
              <a:t>分支结构</a:t>
            </a:r>
            <a:endParaRPr lang="en-US" altLang="zh-CN" sz="2400" dirty="0">
              <a:solidFill>
                <a:srgbClr val="FF0000"/>
              </a:solidFill>
              <a:latin typeface="华文楷体" panose="02010600040101010101" pitchFamily="2" charset="-122"/>
              <a:ea typeface="华文楷体" panose="02010600040101010101" pitchFamily="2" charset="-122"/>
            </a:endParaRPr>
          </a:p>
          <a:p>
            <a:pPr marL="742950" lvl="1" indent="-285750">
              <a:lnSpc>
                <a:spcPct val="150000"/>
              </a:lnSpc>
              <a:buFont typeface="Arial" panose="020B0604020202020204" pitchFamily="34" charset="0"/>
              <a:buChar char="•"/>
            </a:pPr>
            <a:r>
              <a:rPr lang="zh-CN" altLang="zh-CN" dirty="0" smtClean="0">
                <a:latin typeface="华文楷体" panose="02010600040101010101" pitchFamily="2" charset="-122"/>
                <a:ea typeface="华文楷体" panose="02010600040101010101" pitchFamily="2" charset="-122"/>
              </a:rPr>
              <a:t>单</a:t>
            </a:r>
            <a:r>
              <a:rPr lang="zh-CN" altLang="zh-CN" dirty="0">
                <a:latin typeface="华文楷体" panose="02010600040101010101" pitchFamily="2" charset="-122"/>
                <a:ea typeface="华文楷体" panose="02010600040101010101" pitchFamily="2" charset="-122"/>
              </a:rPr>
              <a:t>分支</a:t>
            </a:r>
            <a:r>
              <a:rPr lang="zh-CN" altLang="zh-CN" dirty="0" smtClean="0">
                <a:latin typeface="华文楷体" panose="02010600040101010101" pitchFamily="2" charset="-122"/>
                <a:ea typeface="华文楷体" panose="02010600040101010101" pitchFamily="2" charset="-122"/>
              </a:rPr>
              <a:t>结构</a:t>
            </a:r>
            <a:endParaRPr lang="en-US" altLang="zh-CN" dirty="0" smtClean="0">
              <a:latin typeface="华文楷体" panose="02010600040101010101" pitchFamily="2" charset="-122"/>
              <a:ea typeface="华文楷体" panose="02010600040101010101" pitchFamily="2" charset="-122"/>
            </a:endParaRPr>
          </a:p>
          <a:p>
            <a:pPr marL="742950" lvl="1" indent="-285750">
              <a:lnSpc>
                <a:spcPct val="150000"/>
              </a:lnSpc>
              <a:buFont typeface="Arial" panose="020B0604020202020204" pitchFamily="34" charset="0"/>
              <a:buChar char="•"/>
            </a:pPr>
            <a:r>
              <a:rPr lang="zh-CN" altLang="zh-CN" dirty="0" smtClean="0">
                <a:latin typeface="华文楷体" panose="02010600040101010101" pitchFamily="2" charset="-122"/>
                <a:ea typeface="华文楷体" panose="02010600040101010101" pitchFamily="2" charset="-122"/>
              </a:rPr>
              <a:t>双</a:t>
            </a:r>
            <a:r>
              <a:rPr lang="zh-CN" altLang="zh-CN" dirty="0">
                <a:latin typeface="华文楷体" panose="02010600040101010101" pitchFamily="2" charset="-122"/>
                <a:ea typeface="华文楷体" panose="02010600040101010101" pitchFamily="2" charset="-122"/>
              </a:rPr>
              <a:t>分支</a:t>
            </a:r>
            <a:r>
              <a:rPr lang="zh-CN" altLang="zh-CN" dirty="0" smtClean="0">
                <a:latin typeface="华文楷体" panose="02010600040101010101" pitchFamily="2" charset="-122"/>
                <a:ea typeface="华文楷体" panose="02010600040101010101" pitchFamily="2" charset="-122"/>
              </a:rPr>
              <a:t>结构</a:t>
            </a:r>
            <a:endParaRPr lang="en-US" altLang="zh-CN" dirty="0" smtClean="0">
              <a:latin typeface="华文楷体" panose="02010600040101010101" pitchFamily="2" charset="-122"/>
              <a:ea typeface="华文楷体" panose="02010600040101010101" pitchFamily="2" charset="-122"/>
            </a:endParaRPr>
          </a:p>
          <a:p>
            <a:pPr marL="742950" lvl="1" indent="-285750">
              <a:lnSpc>
                <a:spcPct val="150000"/>
              </a:lnSpc>
              <a:buFont typeface="Arial" panose="020B0604020202020204" pitchFamily="34" charset="0"/>
              <a:buChar char="•"/>
            </a:pPr>
            <a:r>
              <a:rPr lang="zh-CN" altLang="zh-CN" dirty="0" smtClean="0">
                <a:latin typeface="华文楷体" panose="02010600040101010101" pitchFamily="2" charset="-122"/>
                <a:ea typeface="华文楷体" panose="02010600040101010101" pitchFamily="2" charset="-122"/>
              </a:rPr>
              <a:t>多</a:t>
            </a:r>
            <a:r>
              <a:rPr lang="zh-CN" altLang="zh-CN" dirty="0">
                <a:latin typeface="华文楷体" panose="02010600040101010101" pitchFamily="2" charset="-122"/>
                <a:ea typeface="华文楷体" panose="02010600040101010101" pitchFamily="2" charset="-122"/>
              </a:rPr>
              <a:t>分支</a:t>
            </a:r>
            <a:r>
              <a:rPr lang="zh-CN" altLang="zh-CN" dirty="0" smtClean="0">
                <a:latin typeface="华文楷体" panose="02010600040101010101" pitchFamily="2" charset="-122"/>
                <a:ea typeface="华文楷体" panose="02010600040101010101" pitchFamily="2" charset="-122"/>
              </a:rPr>
              <a:t>结构</a:t>
            </a:r>
            <a:endParaRPr lang="en-US" altLang="zh-CN" dirty="0" smtClean="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zh-CN" dirty="0" smtClean="0">
                <a:latin typeface="华文楷体" panose="02010600040101010101" pitchFamily="2" charset="-122"/>
                <a:ea typeface="华文楷体" panose="02010600040101010101" pitchFamily="2" charset="-122"/>
              </a:rPr>
              <a:t>分支</a:t>
            </a:r>
            <a:r>
              <a:rPr lang="zh-CN" altLang="zh-CN" dirty="0">
                <a:latin typeface="华文楷体" panose="02010600040101010101" pitchFamily="2" charset="-122"/>
                <a:ea typeface="华文楷体" panose="02010600040101010101" pitchFamily="2" charset="-122"/>
              </a:rPr>
              <a:t>结构的各个</a:t>
            </a:r>
            <a:r>
              <a:rPr lang="zh-CN" altLang="zh-CN" dirty="0" smtClean="0">
                <a:latin typeface="华文楷体" panose="02010600040101010101" pitchFamily="2" charset="-122"/>
                <a:ea typeface="华文楷体" panose="02010600040101010101" pitchFamily="2" charset="-122"/>
              </a:rPr>
              <a:t>分支相互独立</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267746425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3.4.4 </a:t>
            </a:r>
            <a:r>
              <a:rPr lang="zh-CN" altLang="en-US" b="1" dirty="0" smtClean="0"/>
              <a:t>分支程序设计举例</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6" name="Group 6472"/>
          <p:cNvGrpSpPr>
            <a:grpSpLocks/>
          </p:cNvGrpSpPr>
          <p:nvPr/>
        </p:nvGrpSpPr>
        <p:grpSpPr bwMode="auto">
          <a:xfrm>
            <a:off x="2276157" y="1465262"/>
            <a:ext cx="1861185" cy="2212975"/>
            <a:chOff x="483" y="1904"/>
            <a:chExt cx="18614" cy="22129"/>
          </a:xfrm>
        </p:grpSpPr>
        <p:sp>
          <p:nvSpPr>
            <p:cNvPr id="69" name="Rectangle 258"/>
            <p:cNvSpPr>
              <a:spLocks noChangeArrowheads="1"/>
            </p:cNvSpPr>
            <p:nvPr/>
          </p:nvSpPr>
          <p:spPr bwMode="auto">
            <a:xfrm>
              <a:off x="7490" y="3523"/>
              <a:ext cx="5512" cy="296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900" kern="100" dirty="0">
                  <a:effectLst/>
                  <a:latin typeface="Calibri" panose="020F0502020204030204" pitchFamily="34" charset="0"/>
                  <a:ea typeface="宋体" panose="02010600030101010101" pitchFamily="2" charset="-122"/>
                  <a:cs typeface="Times New Roman" panose="02020603050405020304" pitchFamily="18" charset="0"/>
                </a:rPr>
                <a:t>入口</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0" name="Rectangle 259"/>
            <p:cNvSpPr>
              <a:spLocks noChangeArrowheads="1"/>
            </p:cNvSpPr>
            <p:nvPr/>
          </p:nvSpPr>
          <p:spPr bwMode="auto">
            <a:xfrm>
              <a:off x="7494" y="21074"/>
              <a:ext cx="4986" cy="295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出口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71" name="Group 260"/>
            <p:cNvGrpSpPr>
              <a:grpSpLocks/>
            </p:cNvGrpSpPr>
            <p:nvPr/>
          </p:nvGrpSpPr>
          <p:grpSpPr bwMode="auto">
            <a:xfrm>
              <a:off x="483" y="1904"/>
              <a:ext cx="18614" cy="21767"/>
              <a:chOff x="2428" y="5237"/>
              <a:chExt cx="2541" cy="2972"/>
            </a:xfrm>
          </p:grpSpPr>
          <p:grpSp>
            <p:nvGrpSpPr>
              <p:cNvPr id="72" name="Group 261"/>
              <p:cNvGrpSpPr>
                <a:grpSpLocks/>
              </p:cNvGrpSpPr>
              <p:nvPr/>
            </p:nvGrpSpPr>
            <p:grpSpPr bwMode="auto">
              <a:xfrm>
                <a:off x="2428" y="5237"/>
                <a:ext cx="2500" cy="2972"/>
                <a:chOff x="2428" y="5651"/>
                <a:chExt cx="2500" cy="2972"/>
              </a:xfrm>
            </p:grpSpPr>
            <p:sp>
              <p:nvSpPr>
                <p:cNvPr id="74" name="AutoShape 262"/>
                <p:cNvSpPr>
                  <a:spLocks noChangeArrowheads="1"/>
                </p:cNvSpPr>
                <p:nvPr/>
              </p:nvSpPr>
              <p:spPr bwMode="auto">
                <a:xfrm>
                  <a:off x="2428" y="6405"/>
                  <a:ext cx="1913" cy="742"/>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dirty="0">
                      <a:effectLst/>
                      <a:latin typeface="Calibri" panose="020F0502020204030204" pitchFamily="34" charset="0"/>
                      <a:ea typeface="宋体" panose="02010600030101010101" pitchFamily="2" charset="-122"/>
                      <a:cs typeface="Times New Roman" panose="02020603050405020304" pitchFamily="18" charset="0"/>
                    </a:rPr>
                    <a:t>条件成立？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75" name="AutoShape 263"/>
                <p:cNvCxnSpPr>
                  <a:cxnSpLocks noChangeShapeType="1"/>
                </p:cNvCxnSpPr>
                <p:nvPr/>
              </p:nvCxnSpPr>
              <p:spPr bwMode="auto">
                <a:xfrm flipH="1">
                  <a:off x="3385" y="5651"/>
                  <a:ext cx="16" cy="754"/>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77" name="Rectangle 264"/>
                <p:cNvSpPr>
                  <a:spLocks noChangeArrowheads="1"/>
                </p:cNvSpPr>
                <p:nvPr/>
              </p:nvSpPr>
              <p:spPr bwMode="auto">
                <a:xfrm>
                  <a:off x="4052" y="7383"/>
                  <a:ext cx="876" cy="42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程序段</a:t>
                  </a: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78" name="AutoShape 265"/>
                <p:cNvCxnSpPr>
                  <a:cxnSpLocks noChangeShapeType="1"/>
                </p:cNvCxnSpPr>
                <p:nvPr/>
              </p:nvCxnSpPr>
              <p:spPr bwMode="auto">
                <a:xfrm>
                  <a:off x="4341" y="6776"/>
                  <a:ext cx="149" cy="2"/>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79" name="AutoShape 266"/>
                <p:cNvCxnSpPr>
                  <a:cxnSpLocks noChangeShapeType="1"/>
                </p:cNvCxnSpPr>
                <p:nvPr/>
              </p:nvCxnSpPr>
              <p:spPr bwMode="auto">
                <a:xfrm>
                  <a:off x="4490" y="6778"/>
                  <a:ext cx="0" cy="60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80" name="AutoShape 267"/>
                <p:cNvCxnSpPr>
                  <a:cxnSpLocks noChangeShapeType="1"/>
                </p:cNvCxnSpPr>
                <p:nvPr/>
              </p:nvCxnSpPr>
              <p:spPr bwMode="auto">
                <a:xfrm>
                  <a:off x="3385" y="7147"/>
                  <a:ext cx="0" cy="1476"/>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81" name="AutoShape 268"/>
                <p:cNvCxnSpPr>
                  <a:cxnSpLocks noChangeShapeType="1"/>
                </p:cNvCxnSpPr>
                <p:nvPr/>
              </p:nvCxnSpPr>
              <p:spPr bwMode="auto">
                <a:xfrm rot="5400000">
                  <a:off x="3747" y="7466"/>
                  <a:ext cx="397" cy="1089"/>
                </a:xfrm>
                <a:prstGeom prst="bentConnector2">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grpSp>
          <p:sp>
            <p:nvSpPr>
              <p:cNvPr id="73" name="Text Box 269"/>
              <p:cNvSpPr txBox="1">
                <a:spLocks noChangeArrowheads="1"/>
              </p:cNvSpPr>
              <p:nvPr/>
            </p:nvSpPr>
            <p:spPr bwMode="auto">
              <a:xfrm>
                <a:off x="4547" y="6463"/>
                <a:ext cx="422" cy="37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Y</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sp>
        <p:nvSpPr>
          <p:cNvPr id="12" name="矩形 11"/>
          <p:cNvSpPr/>
          <p:nvPr/>
        </p:nvSpPr>
        <p:spPr>
          <a:xfrm>
            <a:off x="2276157" y="3987711"/>
            <a:ext cx="1569660" cy="369332"/>
          </a:xfrm>
          <a:prstGeom prst="rect">
            <a:avLst/>
          </a:prstGeom>
        </p:spPr>
        <p:txBody>
          <a:bodyPr wrap="none">
            <a:spAutoFit/>
          </a:bodyPr>
          <a:lstStyle/>
          <a:p>
            <a:r>
              <a:rPr lang="zh-CN" altLang="zh-CN" dirty="0">
                <a:ea typeface="宋体" panose="02010600030101010101" pitchFamily="2" charset="-122"/>
                <a:cs typeface="Times New Roman" panose="02020603050405020304" pitchFamily="18" charset="0"/>
              </a:rPr>
              <a:t>单分支结构图</a:t>
            </a:r>
            <a:endParaRPr lang="zh-CN" altLang="en-US" dirty="0"/>
          </a:p>
        </p:txBody>
      </p:sp>
      <p:sp>
        <p:nvSpPr>
          <p:cNvPr id="13" name="矩形 12"/>
          <p:cNvSpPr/>
          <p:nvPr/>
        </p:nvSpPr>
        <p:spPr>
          <a:xfrm>
            <a:off x="6008815" y="3980445"/>
            <a:ext cx="1338828" cy="369332"/>
          </a:xfrm>
          <a:prstGeom prst="rect">
            <a:avLst/>
          </a:prstGeom>
        </p:spPr>
        <p:txBody>
          <a:bodyPr wrap="none">
            <a:spAutoFit/>
          </a:bodyPr>
          <a:lstStyle/>
          <a:p>
            <a:r>
              <a:rPr lang="zh-CN" altLang="zh-CN" dirty="0">
                <a:ea typeface="宋体" panose="02010600030101010101" pitchFamily="2" charset="-122"/>
                <a:cs typeface="Times New Roman" panose="02020603050405020304" pitchFamily="18" charset="0"/>
              </a:rPr>
              <a:t>双分支结构</a:t>
            </a:r>
            <a:endParaRPr lang="zh-CN" altLang="en-US" dirty="0"/>
          </a:p>
        </p:txBody>
      </p:sp>
      <p:sp>
        <p:nvSpPr>
          <p:cNvPr id="110" name="Rectangle 271"/>
          <p:cNvSpPr>
            <a:spLocks noChangeArrowheads="1"/>
          </p:cNvSpPr>
          <p:nvPr/>
        </p:nvSpPr>
        <p:spPr bwMode="auto">
          <a:xfrm>
            <a:off x="6413715" y="1669800"/>
            <a:ext cx="551180" cy="29591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入口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2" name="Text Box 287"/>
          <p:cNvSpPr txBox="1">
            <a:spLocks noChangeArrowheads="1"/>
          </p:cNvSpPr>
          <p:nvPr/>
        </p:nvSpPr>
        <p:spPr bwMode="auto">
          <a:xfrm>
            <a:off x="7297219" y="2499742"/>
            <a:ext cx="199852" cy="17339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Y</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3" name="Text Box 288"/>
          <p:cNvSpPr txBox="1">
            <a:spLocks noChangeArrowheads="1"/>
          </p:cNvSpPr>
          <p:nvPr/>
        </p:nvSpPr>
        <p:spPr bwMode="auto">
          <a:xfrm>
            <a:off x="5240870" y="2499742"/>
            <a:ext cx="269240" cy="27368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114" name="AutoShape 6468"/>
          <p:cNvCxnSpPr>
            <a:cxnSpLocks noChangeShapeType="1"/>
          </p:cNvCxnSpPr>
          <p:nvPr/>
        </p:nvCxnSpPr>
        <p:spPr bwMode="auto">
          <a:xfrm>
            <a:off x="6410091" y="3343981"/>
            <a:ext cx="0" cy="19939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32" name="Rectangle 284"/>
          <p:cNvSpPr>
            <a:spLocks noChangeArrowheads="1"/>
          </p:cNvSpPr>
          <p:nvPr/>
        </p:nvSpPr>
        <p:spPr bwMode="auto">
          <a:xfrm>
            <a:off x="5258579" y="2730717"/>
            <a:ext cx="654050" cy="2844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程序段</a:t>
            </a: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134" name="AutoShape 285"/>
          <p:cNvCxnSpPr>
            <a:cxnSpLocks noChangeShapeType="1"/>
          </p:cNvCxnSpPr>
          <p:nvPr/>
        </p:nvCxnSpPr>
        <p:spPr bwMode="auto">
          <a:xfrm>
            <a:off x="5594809" y="2290096"/>
            <a:ext cx="0" cy="44259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52" name="AutoShape 286"/>
          <p:cNvCxnSpPr>
            <a:cxnSpLocks noChangeShapeType="1"/>
          </p:cNvCxnSpPr>
          <p:nvPr/>
        </p:nvCxnSpPr>
        <p:spPr bwMode="auto">
          <a:xfrm rot="16200000" flipH="1">
            <a:off x="5848795" y="2778987"/>
            <a:ext cx="320040" cy="801370"/>
          </a:xfrm>
          <a:prstGeom prst="bentConnector2">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sp>
        <p:nvSpPr>
          <p:cNvPr id="153" name="Rectangle 278"/>
          <p:cNvSpPr>
            <a:spLocks noChangeArrowheads="1"/>
          </p:cNvSpPr>
          <p:nvPr/>
        </p:nvSpPr>
        <p:spPr bwMode="auto">
          <a:xfrm>
            <a:off x="6889254" y="2728812"/>
            <a:ext cx="641350" cy="3136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程序段</a:t>
            </a: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154" name="AutoShape 285"/>
          <p:cNvCxnSpPr>
            <a:cxnSpLocks noChangeShapeType="1"/>
          </p:cNvCxnSpPr>
          <p:nvPr/>
        </p:nvCxnSpPr>
        <p:spPr bwMode="auto">
          <a:xfrm>
            <a:off x="7206578" y="2278389"/>
            <a:ext cx="0" cy="44259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55" name="AutoShape 276"/>
          <p:cNvSpPr>
            <a:spLocks noChangeArrowheads="1"/>
          </p:cNvSpPr>
          <p:nvPr/>
        </p:nvSpPr>
        <p:spPr bwMode="auto">
          <a:xfrm>
            <a:off x="5598651" y="2011522"/>
            <a:ext cx="1610995" cy="543560"/>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条件成立？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156" name="AutoShape 282"/>
          <p:cNvCxnSpPr>
            <a:cxnSpLocks noChangeShapeType="1"/>
          </p:cNvCxnSpPr>
          <p:nvPr/>
        </p:nvCxnSpPr>
        <p:spPr bwMode="auto">
          <a:xfrm rot="5400000">
            <a:off x="6657831" y="2795815"/>
            <a:ext cx="290195" cy="797560"/>
          </a:xfrm>
          <a:prstGeom prst="bentConnector2">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cxnSp>
        <p:nvCxnSpPr>
          <p:cNvPr id="157" name="AutoShape 277"/>
          <p:cNvCxnSpPr>
            <a:cxnSpLocks noChangeShapeType="1"/>
          </p:cNvCxnSpPr>
          <p:nvPr/>
        </p:nvCxnSpPr>
        <p:spPr bwMode="auto">
          <a:xfrm flipH="1">
            <a:off x="6407365" y="1457484"/>
            <a:ext cx="8255" cy="55181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58" name="Rectangle 258"/>
          <p:cNvSpPr>
            <a:spLocks noChangeArrowheads="1"/>
          </p:cNvSpPr>
          <p:nvPr/>
        </p:nvSpPr>
        <p:spPr bwMode="auto">
          <a:xfrm>
            <a:off x="2725904" y="2748930"/>
            <a:ext cx="216024" cy="29357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 xmlns:p14="http://schemas.microsoft.com/office/powerpoint/2010/main" val="88400560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画布 265"/>
          <p:cNvGrpSpPr/>
          <p:nvPr/>
        </p:nvGrpSpPr>
        <p:grpSpPr>
          <a:xfrm>
            <a:off x="1933575" y="1102129"/>
            <a:ext cx="5276850" cy="3359785"/>
            <a:chOff x="0" y="0"/>
            <a:chExt cx="5276850" cy="3359785"/>
          </a:xfrm>
        </p:grpSpPr>
        <p:sp>
          <p:nvSpPr>
            <p:cNvPr id="5" name="矩形 4"/>
            <p:cNvSpPr/>
            <p:nvPr/>
          </p:nvSpPr>
          <p:spPr>
            <a:xfrm>
              <a:off x="0" y="0"/>
              <a:ext cx="5276850" cy="3359785"/>
            </a:xfrm>
            <a:prstGeom prst="rect">
              <a:avLst/>
            </a:prstGeom>
            <a:noFill/>
          </p:spPr>
        </p:sp>
        <p:sp>
          <p:nvSpPr>
            <p:cNvPr id="6" name="Rectangle 226"/>
            <p:cNvSpPr>
              <a:spLocks noChangeArrowheads="1"/>
            </p:cNvSpPr>
            <p:nvPr/>
          </p:nvSpPr>
          <p:spPr bwMode="auto">
            <a:xfrm>
              <a:off x="1502414" y="354309"/>
              <a:ext cx="272403" cy="24890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7" name="AutoShape 240"/>
            <p:cNvCxnSpPr>
              <a:cxnSpLocks noChangeShapeType="1"/>
            </p:cNvCxnSpPr>
            <p:nvPr/>
          </p:nvCxnSpPr>
          <p:spPr bwMode="auto">
            <a:xfrm>
              <a:off x="1463014" y="577215"/>
              <a:ext cx="3032129" cy="6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
          <p:nvSpPr>
            <p:cNvPr id="8" name="Rectangle 228"/>
            <p:cNvSpPr>
              <a:spLocks noChangeArrowheads="1"/>
            </p:cNvSpPr>
            <p:nvPr/>
          </p:nvSpPr>
          <p:spPr bwMode="auto">
            <a:xfrm>
              <a:off x="1503014" y="1056627"/>
              <a:ext cx="308003" cy="30160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9" name="AutoShape 249"/>
            <p:cNvCxnSpPr>
              <a:cxnSpLocks noChangeShapeType="1"/>
            </p:cNvCxnSpPr>
            <p:nvPr/>
          </p:nvCxnSpPr>
          <p:spPr bwMode="auto">
            <a:xfrm>
              <a:off x="1467414" y="1276932"/>
              <a:ext cx="2029519" cy="1200830"/>
            </a:xfrm>
            <a:prstGeom prst="bentConnector3">
              <a:avLst>
                <a:gd name="adj1" fmla="val 100157"/>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cxnSp>
          <p:nvCxnSpPr>
            <p:cNvPr id="10" name="AutoShape 247"/>
            <p:cNvCxnSpPr>
              <a:cxnSpLocks noChangeShapeType="1"/>
            </p:cNvCxnSpPr>
            <p:nvPr/>
          </p:nvCxnSpPr>
          <p:spPr bwMode="auto">
            <a:xfrm>
              <a:off x="4498943" y="577815"/>
              <a:ext cx="700" cy="1899948"/>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1" name="Rectangle 227"/>
            <p:cNvSpPr>
              <a:spLocks noChangeArrowheads="1"/>
            </p:cNvSpPr>
            <p:nvPr/>
          </p:nvSpPr>
          <p:spPr bwMode="auto">
            <a:xfrm>
              <a:off x="1467414" y="2045352"/>
              <a:ext cx="307403" cy="30220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2" name="Group 11109"/>
            <p:cNvGrpSpPr>
              <a:grpSpLocks/>
            </p:cNvGrpSpPr>
            <p:nvPr/>
          </p:nvGrpSpPr>
          <p:grpSpPr bwMode="auto">
            <a:xfrm>
              <a:off x="1467414" y="2274778"/>
              <a:ext cx="474404" cy="203835"/>
              <a:chOff x="4111" y="8771"/>
              <a:chExt cx="747" cy="321"/>
            </a:xfrm>
          </p:grpSpPr>
          <p:cxnSp>
            <p:nvCxnSpPr>
              <p:cNvPr id="30" name="AutoShape 242"/>
              <p:cNvCxnSpPr>
                <a:cxnSpLocks noChangeShapeType="1"/>
              </p:cNvCxnSpPr>
              <p:nvPr/>
            </p:nvCxnSpPr>
            <p:spPr bwMode="auto">
              <a:xfrm>
                <a:off x="4111" y="8771"/>
                <a:ext cx="747" cy="1"/>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31" name="AutoShape 243"/>
              <p:cNvCxnSpPr>
                <a:cxnSpLocks noChangeShapeType="1"/>
              </p:cNvCxnSpPr>
              <p:nvPr/>
            </p:nvCxnSpPr>
            <p:spPr bwMode="auto">
              <a:xfrm flipH="1">
                <a:off x="4851" y="8772"/>
                <a:ext cx="7" cy="32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sp>
          <p:nvSpPr>
            <p:cNvPr id="13" name="Rectangle 231"/>
            <p:cNvSpPr>
              <a:spLocks noChangeArrowheads="1"/>
            </p:cNvSpPr>
            <p:nvPr/>
          </p:nvSpPr>
          <p:spPr bwMode="auto">
            <a:xfrm>
              <a:off x="443804" y="763219"/>
              <a:ext cx="308003" cy="30230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4" name="Group 11113"/>
            <p:cNvGrpSpPr>
              <a:grpSpLocks/>
            </p:cNvGrpSpPr>
            <p:nvPr/>
          </p:nvGrpSpPr>
          <p:grpSpPr bwMode="auto">
            <a:xfrm>
              <a:off x="615306" y="1546839"/>
              <a:ext cx="307903" cy="454011"/>
              <a:chOff x="2769" y="7626"/>
              <a:chExt cx="485" cy="715"/>
            </a:xfrm>
          </p:grpSpPr>
          <p:sp>
            <p:nvSpPr>
              <p:cNvPr id="26" name="Rectangle 229"/>
              <p:cNvSpPr>
                <a:spLocks noChangeArrowheads="1"/>
              </p:cNvSpPr>
              <p:nvPr/>
            </p:nvSpPr>
            <p:spPr bwMode="auto">
              <a:xfrm>
                <a:off x="2769" y="7729"/>
                <a:ext cx="485" cy="4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27" name="Group 11115"/>
              <p:cNvGrpSpPr>
                <a:grpSpLocks/>
              </p:cNvGrpSpPr>
              <p:nvPr/>
            </p:nvGrpSpPr>
            <p:grpSpPr bwMode="auto">
              <a:xfrm>
                <a:off x="3227" y="7626"/>
                <a:ext cx="9" cy="715"/>
                <a:chOff x="3727" y="7626"/>
                <a:chExt cx="9" cy="715"/>
              </a:xfrm>
            </p:grpSpPr>
            <p:cxnSp>
              <p:nvCxnSpPr>
                <p:cNvPr id="28" name="AutoShape 236"/>
                <p:cNvCxnSpPr>
                  <a:cxnSpLocks noChangeShapeType="1"/>
                </p:cNvCxnSpPr>
                <p:nvPr/>
              </p:nvCxnSpPr>
              <p:spPr bwMode="auto">
                <a:xfrm>
                  <a:off x="3735" y="7987"/>
                  <a:ext cx="1" cy="354"/>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9" name="AutoShape 238"/>
                <p:cNvCxnSpPr>
                  <a:cxnSpLocks noChangeShapeType="1"/>
                </p:cNvCxnSpPr>
                <p:nvPr/>
              </p:nvCxnSpPr>
              <p:spPr bwMode="auto">
                <a:xfrm>
                  <a:off x="3727" y="7626"/>
                  <a:ext cx="7" cy="351"/>
                </a:xfrm>
                <a:prstGeom prst="straightConnector1">
                  <a:avLst/>
                </a:prstGeom>
                <a:noFill/>
                <a:ln w="12700">
                  <a:solidFill>
                    <a:schemeClr val="dk1">
                      <a:lumMod val="100000"/>
                      <a:lumOff val="0"/>
                    </a:schemeClr>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68686"/>
                        </a:outerShdw>
                      </a:effectLst>
                    </a14:hiddenEffects>
                  </a:ext>
                </a:extLst>
              </p:spPr>
            </p:cxnSp>
          </p:grpSp>
        </p:grpSp>
        <p:grpSp>
          <p:nvGrpSpPr>
            <p:cNvPr id="15" name="Group 11118"/>
            <p:cNvGrpSpPr>
              <a:grpSpLocks/>
            </p:cNvGrpSpPr>
            <p:nvPr/>
          </p:nvGrpSpPr>
          <p:grpSpPr bwMode="auto">
            <a:xfrm>
              <a:off x="427308" y="2397154"/>
              <a:ext cx="473105" cy="922022"/>
              <a:chOff x="2473" y="8965"/>
              <a:chExt cx="745" cy="1452"/>
            </a:xfrm>
          </p:grpSpPr>
          <p:sp>
            <p:nvSpPr>
              <p:cNvPr id="22" name="Rectangle 224"/>
              <p:cNvSpPr>
                <a:spLocks noChangeArrowheads="1"/>
              </p:cNvSpPr>
              <p:nvPr/>
            </p:nvSpPr>
            <p:spPr bwMode="auto">
              <a:xfrm>
                <a:off x="2473" y="9943"/>
                <a:ext cx="681" cy="47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出口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23" name="Group 11120"/>
              <p:cNvGrpSpPr>
                <a:grpSpLocks/>
              </p:cNvGrpSpPr>
              <p:nvPr/>
            </p:nvGrpSpPr>
            <p:grpSpPr bwMode="auto">
              <a:xfrm>
                <a:off x="2789" y="8965"/>
                <a:ext cx="429" cy="1365"/>
                <a:chOff x="2789" y="8965"/>
                <a:chExt cx="429" cy="1219"/>
              </a:xfrm>
            </p:grpSpPr>
            <p:sp>
              <p:nvSpPr>
                <p:cNvPr id="24" name="Rectangle 230"/>
                <p:cNvSpPr>
                  <a:spLocks noChangeArrowheads="1"/>
                </p:cNvSpPr>
                <p:nvPr/>
              </p:nvSpPr>
              <p:spPr bwMode="auto">
                <a:xfrm>
                  <a:off x="2789" y="9219"/>
                  <a:ext cx="427" cy="4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25" name="AutoShape 239"/>
                <p:cNvCxnSpPr>
                  <a:cxnSpLocks noChangeShapeType="1"/>
                </p:cNvCxnSpPr>
                <p:nvPr/>
              </p:nvCxnSpPr>
              <p:spPr bwMode="auto">
                <a:xfrm>
                  <a:off x="3217" y="8965"/>
                  <a:ext cx="1" cy="1219"/>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grpSp>
        <p:cxnSp>
          <p:nvCxnSpPr>
            <p:cNvPr id="16" name="AutoShape 244"/>
            <p:cNvCxnSpPr>
              <a:cxnSpLocks noChangeShapeType="1"/>
            </p:cNvCxnSpPr>
            <p:nvPr/>
          </p:nvCxnSpPr>
          <p:spPr bwMode="auto">
            <a:xfrm rot="10800000" flipV="1">
              <a:off x="899109" y="2804171"/>
              <a:ext cx="1038210" cy="214005"/>
            </a:xfrm>
            <a:prstGeom prst="bentConnector3">
              <a:avLst>
                <a:gd name="adj1" fmla="val 0"/>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grpSp>
          <p:nvGrpSpPr>
            <p:cNvPr id="17" name="Group 11124"/>
            <p:cNvGrpSpPr>
              <a:grpSpLocks/>
            </p:cNvGrpSpPr>
            <p:nvPr/>
          </p:nvGrpSpPr>
          <p:grpSpPr bwMode="auto">
            <a:xfrm>
              <a:off x="385931" y="66005"/>
              <a:ext cx="525780" cy="944225"/>
              <a:chOff x="2408" y="5294"/>
              <a:chExt cx="828" cy="1487"/>
            </a:xfrm>
          </p:grpSpPr>
          <p:cxnSp>
            <p:nvCxnSpPr>
              <p:cNvPr id="18" name="AutoShape 234"/>
              <p:cNvCxnSpPr>
                <a:cxnSpLocks noChangeShapeType="1"/>
              </p:cNvCxnSpPr>
              <p:nvPr/>
            </p:nvCxnSpPr>
            <p:spPr bwMode="auto">
              <a:xfrm>
                <a:off x="3235" y="6488"/>
                <a:ext cx="1" cy="293"/>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nvGrpSpPr>
              <p:cNvPr id="19" name="Group 11126"/>
              <p:cNvGrpSpPr>
                <a:grpSpLocks/>
              </p:cNvGrpSpPr>
              <p:nvPr/>
            </p:nvGrpSpPr>
            <p:grpSpPr bwMode="auto">
              <a:xfrm>
                <a:off x="2408" y="5294"/>
                <a:ext cx="827" cy="454"/>
                <a:chOff x="2408" y="5294"/>
                <a:chExt cx="827" cy="454"/>
              </a:xfrm>
            </p:grpSpPr>
            <p:sp>
              <p:nvSpPr>
                <p:cNvPr id="20" name="Rectangle 253"/>
                <p:cNvSpPr>
                  <a:spLocks noChangeArrowheads="1"/>
                </p:cNvSpPr>
                <p:nvPr/>
              </p:nvSpPr>
              <p:spPr bwMode="auto">
                <a:xfrm>
                  <a:off x="2408" y="5294"/>
                  <a:ext cx="750" cy="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入口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21" name="AutoShape 11128"/>
                <p:cNvCxnSpPr>
                  <a:cxnSpLocks noChangeShapeType="1"/>
                </p:cNvCxnSpPr>
                <p:nvPr/>
              </p:nvCxnSpPr>
              <p:spPr bwMode="auto">
                <a:xfrm>
                  <a:off x="3235" y="5294"/>
                  <a:ext cx="0" cy="39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grpSp>
      </p:grpSp>
      <p:sp>
        <p:nvSpPr>
          <p:cNvPr id="32" name="菱形 31"/>
          <p:cNvSpPr>
            <a:spLocks noChangeArrowheads="1"/>
          </p:cNvSpPr>
          <p:nvPr/>
        </p:nvSpPr>
        <p:spPr bwMode="auto">
          <a:xfrm>
            <a:off x="2291951" y="1420805"/>
            <a:ext cx="1116965" cy="507365"/>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k=a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3" name="菱形 32"/>
          <p:cNvSpPr>
            <a:spLocks noChangeArrowheads="1"/>
          </p:cNvSpPr>
          <p:nvPr/>
        </p:nvSpPr>
        <p:spPr bwMode="auto">
          <a:xfrm>
            <a:off x="2279624" y="2105128"/>
            <a:ext cx="1116965" cy="532130"/>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k=b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4" name="菱形 33"/>
          <p:cNvSpPr>
            <a:spLocks noChangeArrowheads="1"/>
          </p:cNvSpPr>
          <p:nvPr/>
        </p:nvSpPr>
        <p:spPr bwMode="auto">
          <a:xfrm>
            <a:off x="2280444" y="3102979"/>
            <a:ext cx="1116965" cy="558165"/>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k=x</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5" name="矩形 34"/>
          <p:cNvSpPr>
            <a:spLocks noChangeArrowheads="1"/>
          </p:cNvSpPr>
          <p:nvPr/>
        </p:nvSpPr>
        <p:spPr bwMode="auto">
          <a:xfrm>
            <a:off x="3505752" y="3592520"/>
            <a:ext cx="753745" cy="3263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程序段</a:t>
            </a:r>
            <a:r>
              <a:rPr lang="en-US" sz="9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6" name="Rectangle 245"/>
          <p:cNvSpPr>
            <a:spLocks noChangeArrowheads="1"/>
          </p:cNvSpPr>
          <p:nvPr/>
        </p:nvSpPr>
        <p:spPr bwMode="auto">
          <a:xfrm>
            <a:off x="5015050" y="3588147"/>
            <a:ext cx="753745" cy="3263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程序段</a:t>
            </a:r>
            <a:r>
              <a:rPr lang="en-US" sz="900" kern="100">
                <a:effectLst/>
                <a:latin typeface="Calibri" panose="020F0502020204030204" pitchFamily="34" charset="0"/>
                <a:ea typeface="宋体" panose="02010600030101010101" pitchFamily="2" charset="-122"/>
                <a:cs typeface="Times New Roman" panose="02020603050405020304" pitchFamily="18" charset="0"/>
              </a:rPr>
              <a:t>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9" name="矩形 38"/>
          <p:cNvSpPr>
            <a:spLocks noChangeArrowheads="1"/>
          </p:cNvSpPr>
          <p:nvPr/>
        </p:nvSpPr>
        <p:spPr bwMode="auto">
          <a:xfrm>
            <a:off x="6051845" y="3591636"/>
            <a:ext cx="753745" cy="3263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程序段</a:t>
            </a:r>
            <a:r>
              <a:rPr lang="en-US" sz="900" kern="100">
                <a:effectLst/>
                <a:latin typeface="Calibri" panose="020F0502020204030204" pitchFamily="34" charset="0"/>
                <a:ea typeface="宋体" panose="02010600030101010101" pitchFamily="2" charset="-122"/>
                <a:cs typeface="Times New Roman" panose="02020603050405020304" pitchFamily="18" charset="0"/>
              </a:rPr>
              <a:t>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40" name="直接箭头连接符 39"/>
          <p:cNvCxnSpPr>
            <a:cxnSpLocks noChangeShapeType="1"/>
          </p:cNvCxnSpPr>
          <p:nvPr/>
        </p:nvCxnSpPr>
        <p:spPr bwMode="auto">
          <a:xfrm>
            <a:off x="4348620" y="3648443"/>
            <a:ext cx="570230" cy="635"/>
          </a:xfrm>
          <a:prstGeom prst="straightConnector1">
            <a:avLst/>
          </a:prstGeom>
          <a:noFill/>
          <a:ln w="12700">
            <a:solidFill>
              <a:schemeClr val="dk1">
                <a:lumMod val="100000"/>
                <a:lumOff val="0"/>
              </a:schemeClr>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68686"/>
                  </a:outerShdw>
                </a:effectLst>
              </a14:hiddenEffects>
            </a:ext>
          </a:extLst>
        </p:spPr>
      </p:cxnSp>
      <p:cxnSp>
        <p:nvCxnSpPr>
          <p:cNvPr id="41" name="直接箭头连接符 40"/>
          <p:cNvCxnSpPr>
            <a:cxnSpLocks noChangeShapeType="1"/>
          </p:cNvCxnSpPr>
          <p:nvPr/>
        </p:nvCxnSpPr>
        <p:spPr bwMode="auto">
          <a:xfrm>
            <a:off x="4354681" y="3848131"/>
            <a:ext cx="570230" cy="635"/>
          </a:xfrm>
          <a:prstGeom prst="straightConnector1">
            <a:avLst/>
          </a:prstGeom>
          <a:noFill/>
          <a:ln w="12700">
            <a:solidFill>
              <a:schemeClr val="dk1">
                <a:lumMod val="100000"/>
                <a:lumOff val="0"/>
              </a:schemeClr>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68686"/>
                  </a:outerShdw>
                </a:effectLst>
              </a14:hiddenEffects>
            </a:ext>
          </a:extLst>
        </p:spPr>
      </p:cxnSp>
      <p:sp>
        <p:nvSpPr>
          <p:cNvPr id="42" name="矩形 41"/>
          <p:cNvSpPr/>
          <p:nvPr/>
        </p:nvSpPr>
        <p:spPr>
          <a:xfrm>
            <a:off x="3563790" y="4506674"/>
            <a:ext cx="1569660" cy="369332"/>
          </a:xfrm>
          <a:prstGeom prst="rect">
            <a:avLst/>
          </a:prstGeom>
        </p:spPr>
        <p:txBody>
          <a:bodyPr wrap="none">
            <a:spAutoFit/>
          </a:bodyPr>
          <a:lstStyle/>
          <a:p>
            <a:r>
              <a:rPr lang="zh-CN" altLang="en-US" dirty="0">
                <a:ea typeface="宋体" panose="02010600030101010101" pitchFamily="2" charset="-122"/>
                <a:cs typeface="Times New Roman" panose="02020603050405020304" pitchFamily="18" charset="0"/>
              </a:rPr>
              <a:t>多</a:t>
            </a:r>
            <a:r>
              <a:rPr lang="zh-CN" altLang="zh-CN" dirty="0" smtClean="0">
                <a:ea typeface="宋体" panose="02010600030101010101" pitchFamily="2" charset="-122"/>
                <a:cs typeface="Times New Roman" panose="02020603050405020304" pitchFamily="18" charset="0"/>
              </a:rPr>
              <a:t>分支</a:t>
            </a:r>
            <a:r>
              <a:rPr lang="zh-CN" altLang="zh-CN" dirty="0">
                <a:ea typeface="宋体" panose="02010600030101010101" pitchFamily="2" charset="-122"/>
                <a:cs typeface="Times New Roman" panose="02020603050405020304" pitchFamily="18" charset="0"/>
              </a:rPr>
              <a:t>结构图</a:t>
            </a:r>
            <a:endParaRPr lang="zh-CN" altLang="en-US" dirty="0"/>
          </a:p>
        </p:txBody>
      </p:sp>
      <p:sp>
        <p:nvSpPr>
          <p:cNvPr id="43" name="标题 1"/>
          <p:cNvSpPr>
            <a:spLocks noGrp="1"/>
          </p:cNvSpPr>
          <p:nvPr>
            <p:ph type="title"/>
          </p:nvPr>
        </p:nvSpPr>
        <p:spPr>
          <a:xfrm>
            <a:off x="543176" y="457200"/>
            <a:ext cx="7485208" cy="628650"/>
          </a:xfrm>
        </p:spPr>
        <p:txBody>
          <a:bodyPr>
            <a:normAutofit fontScale="90000"/>
          </a:bodyPr>
          <a:lstStyle/>
          <a:p>
            <a:r>
              <a:rPr lang="en-US" altLang="zh-CN" b="1" dirty="0" smtClean="0"/>
              <a:t>3.4.4 </a:t>
            </a:r>
            <a:r>
              <a:rPr lang="zh-CN" altLang="en-US" b="1" dirty="0" smtClean="0"/>
              <a:t>分支结构程序设计举例</a:t>
            </a:r>
            <a:endParaRPr lang="zh-CN" altLang="zh-CN" b="1" dirty="0"/>
          </a:p>
        </p:txBody>
      </p:sp>
    </p:spTree>
    <p:extLst>
      <p:ext uri="{BB962C8B-B14F-4D97-AF65-F5344CB8AC3E}">
        <p14:creationId xmlns="" xmlns:p14="http://schemas.microsoft.com/office/powerpoint/2010/main" val="179398252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205745"/>
            <a:ext cx="7632848" cy="804867"/>
          </a:xfrm>
        </p:spPr>
        <p:txBody>
          <a:bodyPr>
            <a:noAutofit/>
          </a:bodyPr>
          <a:lstStyle/>
          <a:p>
            <a:r>
              <a:rPr lang="en-US" altLang="zh-CN" sz="1800" dirty="0" smtClean="0"/>
              <a:t>【</a:t>
            </a:r>
            <a:r>
              <a:rPr lang="zh-CN" altLang="en-US" sz="1800" dirty="0" smtClean="0"/>
              <a:t>例</a:t>
            </a:r>
            <a:r>
              <a:rPr lang="en-US" altLang="zh-CN" sz="1800" dirty="0" smtClean="0"/>
              <a:t>】</a:t>
            </a:r>
            <a:r>
              <a:rPr lang="zh-CN" altLang="en-US" sz="1800" dirty="0"/>
              <a:t>设有一个</a:t>
            </a:r>
            <a:r>
              <a:rPr lang="en-US" altLang="zh-CN" sz="1800" dirty="0"/>
              <a:t>16</a:t>
            </a:r>
            <a:r>
              <a:rPr lang="zh-CN" altLang="en-US" sz="1800" dirty="0"/>
              <a:t>位的二进制数（可正可负）保存在</a:t>
            </a:r>
            <a:r>
              <a:rPr lang="en-US" altLang="zh-CN" sz="1800" dirty="0"/>
              <a:t>R7R6</a:t>
            </a:r>
            <a:r>
              <a:rPr lang="zh-CN" altLang="en-US" sz="1800" dirty="0"/>
              <a:t>（低字节存放于</a:t>
            </a:r>
            <a:r>
              <a:rPr lang="en-US" altLang="zh-CN" sz="1800" dirty="0"/>
              <a:t>R6</a:t>
            </a:r>
            <a:r>
              <a:rPr lang="zh-CN" altLang="en-US" sz="1800" dirty="0"/>
              <a:t>）中，请编程实现对这个</a:t>
            </a:r>
            <a:r>
              <a:rPr lang="en-US" altLang="zh-CN" sz="1800" dirty="0"/>
              <a:t>16</a:t>
            </a:r>
            <a:r>
              <a:rPr lang="zh-CN" altLang="en-US" sz="1800" dirty="0"/>
              <a:t>位负数的求补码运算，结果保存在</a:t>
            </a:r>
            <a:r>
              <a:rPr lang="en-US" altLang="zh-CN" sz="1800" dirty="0"/>
              <a:t>R1R0</a:t>
            </a:r>
            <a:r>
              <a:rPr lang="zh-CN" altLang="en-US" sz="1800" dirty="0"/>
              <a:t>（低字节存放于</a:t>
            </a:r>
            <a:r>
              <a:rPr lang="en-US" altLang="zh-CN" sz="1800" dirty="0"/>
              <a:t>R0</a:t>
            </a:r>
            <a:r>
              <a:rPr lang="zh-CN" altLang="en-US" sz="1800" dirty="0"/>
              <a:t>）中。</a:t>
            </a:r>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smtClean="0"/>
              <a:t>3.4.4 </a:t>
            </a:r>
            <a:r>
              <a:rPr lang="zh-CN" altLang="en-US" b="1" dirty="0" smtClean="0"/>
              <a:t>分支结构程序设计举例</a:t>
            </a:r>
            <a:endParaRPr lang="zh-CN" altLang="zh-CN" b="1" dirty="0"/>
          </a:p>
        </p:txBody>
      </p:sp>
      <p:sp>
        <p:nvSpPr>
          <p:cNvPr id="10" name="Rectangle 271"/>
          <p:cNvSpPr>
            <a:spLocks noChangeArrowheads="1"/>
          </p:cNvSpPr>
          <p:nvPr/>
        </p:nvSpPr>
        <p:spPr bwMode="auto">
          <a:xfrm>
            <a:off x="3635896" y="2335582"/>
            <a:ext cx="551180" cy="29591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入口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Text Box 287"/>
          <p:cNvSpPr txBox="1">
            <a:spLocks noChangeArrowheads="1"/>
          </p:cNvSpPr>
          <p:nvPr/>
        </p:nvSpPr>
        <p:spPr bwMode="auto">
          <a:xfrm>
            <a:off x="4519400" y="3037344"/>
            <a:ext cx="965728" cy="30157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Y   </a:t>
            </a: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负数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2" name="Text Box 288"/>
          <p:cNvSpPr txBox="1">
            <a:spLocks noChangeArrowheads="1"/>
          </p:cNvSpPr>
          <p:nvPr/>
        </p:nvSpPr>
        <p:spPr bwMode="auto">
          <a:xfrm>
            <a:off x="2116318" y="3065238"/>
            <a:ext cx="776522" cy="27368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正数     </a:t>
            </a: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N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13" name="AutoShape 6468"/>
          <p:cNvCxnSpPr>
            <a:cxnSpLocks noChangeShapeType="1"/>
          </p:cNvCxnSpPr>
          <p:nvPr/>
        </p:nvCxnSpPr>
        <p:spPr bwMode="auto">
          <a:xfrm>
            <a:off x="3632272" y="4266613"/>
            <a:ext cx="0" cy="19939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4" name="Rectangle 284"/>
          <p:cNvSpPr>
            <a:spLocks noChangeArrowheads="1"/>
          </p:cNvSpPr>
          <p:nvPr/>
        </p:nvSpPr>
        <p:spPr bwMode="auto">
          <a:xfrm>
            <a:off x="2100752" y="3396498"/>
            <a:ext cx="1440160" cy="5003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200" kern="100" dirty="0" smtClean="0">
                <a:latin typeface="Times New Roman" panose="02020603050405020304" pitchFamily="18" charset="0"/>
                <a:ea typeface="仿宋" panose="02010609060101010101" pitchFamily="49" charset="-122"/>
                <a:cs typeface="Times New Roman" panose="02020603050405020304" pitchFamily="18" charset="0"/>
              </a:rPr>
              <a:t>无运算</a:t>
            </a:r>
            <a:endParaRPr lang="en-US" altLang="zh-CN" sz="1200" kern="100" dirty="0" smtClean="0">
              <a:effectLst/>
              <a:latin typeface="Times New Roman" panose="02020603050405020304" pitchFamily="18" charset="0"/>
              <a:ea typeface="仿宋" panose="02010609060101010101" pitchFamily="49" charset="-122"/>
              <a:cs typeface="Times New Roman" panose="02020603050405020304" pitchFamily="18" charset="0"/>
            </a:endParaRPr>
          </a:p>
          <a:p>
            <a:pPr algn="ctr">
              <a:spcAft>
                <a:spcPts val="0"/>
              </a:spcAft>
            </a:pPr>
            <a:r>
              <a:rPr lang="zh-CN" altLang="en-US" sz="1200" kern="100" dirty="0">
                <a:latin typeface="Times New Roman" panose="02020603050405020304" pitchFamily="18" charset="0"/>
                <a:ea typeface="仿宋" panose="02010609060101010101" pitchFamily="49" charset="-122"/>
                <a:cs typeface="Times New Roman" panose="02020603050405020304" pitchFamily="18" charset="0"/>
              </a:rPr>
              <a:t>原数</a:t>
            </a:r>
            <a:r>
              <a:rPr lang="zh-CN" altLang="en-US" sz="1200" kern="100" dirty="0" smtClean="0">
                <a:effectLst/>
                <a:latin typeface="Times New Roman" panose="02020603050405020304" pitchFamily="18" charset="0"/>
                <a:ea typeface="仿宋" panose="02010609060101010101" pitchFamily="49" charset="-122"/>
                <a:cs typeface="Times New Roman" panose="02020603050405020304" pitchFamily="18" charset="0"/>
              </a:rPr>
              <a:t>存入</a:t>
            </a:r>
            <a:r>
              <a:rPr lang="en-US" altLang="zh-CN" sz="1200" kern="100" dirty="0" smtClean="0">
                <a:effectLst/>
                <a:latin typeface="Times New Roman" panose="02020603050405020304" pitchFamily="18" charset="0"/>
                <a:ea typeface="仿宋" panose="02010609060101010101" pitchFamily="49" charset="-122"/>
                <a:cs typeface="Times New Roman" panose="02020603050405020304" pitchFamily="18" charset="0"/>
              </a:rPr>
              <a:t>R1R0</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p:txBody>
      </p:sp>
      <p:cxnSp>
        <p:nvCxnSpPr>
          <p:cNvPr id="15" name="AutoShape 285"/>
          <p:cNvCxnSpPr>
            <a:cxnSpLocks noChangeShapeType="1"/>
          </p:cNvCxnSpPr>
          <p:nvPr/>
        </p:nvCxnSpPr>
        <p:spPr bwMode="auto">
          <a:xfrm>
            <a:off x="2816990" y="2955878"/>
            <a:ext cx="0" cy="44259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6" name="AutoShape 286"/>
          <p:cNvCxnSpPr>
            <a:cxnSpLocks noChangeShapeType="1"/>
          </p:cNvCxnSpPr>
          <p:nvPr/>
        </p:nvCxnSpPr>
        <p:spPr bwMode="auto">
          <a:xfrm rot="16200000" flipH="1">
            <a:off x="3070976" y="3701619"/>
            <a:ext cx="320040" cy="801370"/>
          </a:xfrm>
          <a:prstGeom prst="bentConnector2">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sp>
        <p:nvSpPr>
          <p:cNvPr id="17" name="Rectangle 278"/>
          <p:cNvSpPr>
            <a:spLocks noChangeArrowheads="1"/>
          </p:cNvSpPr>
          <p:nvPr/>
        </p:nvSpPr>
        <p:spPr bwMode="auto">
          <a:xfrm>
            <a:off x="3828944" y="3394594"/>
            <a:ext cx="1584176" cy="5022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altLang="en-US" sz="1200" kern="100" dirty="0">
                <a:latin typeface="Times New Roman" panose="02020603050405020304" pitchFamily="18" charset="0"/>
                <a:ea typeface="仿宋" panose="02010609060101010101" pitchFamily="49" charset="-122"/>
                <a:cs typeface="Times New Roman" panose="02020603050405020304" pitchFamily="18" charset="0"/>
              </a:rPr>
              <a:t>取反加</a:t>
            </a:r>
            <a:r>
              <a:rPr lang="zh-CN" altLang="en-US" sz="1200" kern="100" dirty="0" smtClean="0">
                <a:latin typeface="Times New Roman" panose="02020603050405020304" pitchFamily="18" charset="0"/>
                <a:ea typeface="仿宋" panose="02010609060101010101" pitchFamily="49" charset="-122"/>
                <a:cs typeface="Times New Roman" panose="02020603050405020304" pitchFamily="18" charset="0"/>
              </a:rPr>
              <a:t>一，求补码</a:t>
            </a:r>
            <a:endParaRPr lang="en-US" altLang="zh-CN" sz="1200" kern="100" dirty="0" smtClean="0">
              <a:latin typeface="Times New Roman" panose="02020603050405020304" pitchFamily="18" charset="0"/>
              <a:ea typeface="仿宋" panose="02010609060101010101" pitchFamily="49" charset="-122"/>
              <a:cs typeface="Times New Roman" panose="02020603050405020304" pitchFamily="18" charset="0"/>
            </a:endParaRPr>
          </a:p>
          <a:p>
            <a:pPr algn="ctr">
              <a:spcAft>
                <a:spcPts val="0"/>
              </a:spcAft>
            </a:pPr>
            <a:r>
              <a:rPr lang="zh-CN" altLang="en-US" sz="1200" kern="100" dirty="0" smtClean="0">
                <a:effectLst/>
                <a:latin typeface="Times New Roman" panose="02020603050405020304" pitchFamily="18" charset="0"/>
                <a:ea typeface="仿宋" panose="02010609060101010101" pitchFamily="49" charset="-122"/>
                <a:cs typeface="Times New Roman" panose="02020603050405020304" pitchFamily="18" charset="0"/>
              </a:rPr>
              <a:t>结果存入</a:t>
            </a:r>
            <a:r>
              <a:rPr lang="en-US" altLang="zh-CN" sz="1200" kern="100" dirty="0" smtClean="0">
                <a:effectLst/>
                <a:latin typeface="Times New Roman" panose="02020603050405020304" pitchFamily="18" charset="0"/>
                <a:ea typeface="仿宋" panose="02010609060101010101" pitchFamily="49" charset="-122"/>
                <a:cs typeface="Times New Roman" panose="02020603050405020304" pitchFamily="18" charset="0"/>
              </a:rPr>
              <a:t>R1R0</a:t>
            </a:r>
            <a:endParaRPr lang="zh-CN" sz="1600" kern="100" dirty="0">
              <a:effectLst/>
              <a:latin typeface="Times New Roman" panose="02020603050405020304" pitchFamily="18" charset="0"/>
              <a:ea typeface="仿宋" panose="02010609060101010101" pitchFamily="49" charset="-122"/>
              <a:cs typeface="Times New Roman" panose="02020603050405020304" pitchFamily="18" charset="0"/>
            </a:endParaRPr>
          </a:p>
        </p:txBody>
      </p:sp>
      <p:cxnSp>
        <p:nvCxnSpPr>
          <p:cNvPr id="18" name="AutoShape 285"/>
          <p:cNvCxnSpPr>
            <a:cxnSpLocks noChangeShapeType="1"/>
          </p:cNvCxnSpPr>
          <p:nvPr/>
        </p:nvCxnSpPr>
        <p:spPr bwMode="auto">
          <a:xfrm>
            <a:off x="4428759" y="2944171"/>
            <a:ext cx="0" cy="44259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9" name="AutoShape 276"/>
          <p:cNvSpPr>
            <a:spLocks noChangeArrowheads="1"/>
          </p:cNvSpPr>
          <p:nvPr/>
        </p:nvSpPr>
        <p:spPr bwMode="auto">
          <a:xfrm>
            <a:off x="2820832" y="2677304"/>
            <a:ext cx="1610995" cy="543560"/>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最高位</a:t>
            </a:r>
            <a:r>
              <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=1</a:t>
            </a:r>
            <a:r>
              <a:rPr 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20" name="AutoShape 282"/>
          <p:cNvCxnSpPr>
            <a:cxnSpLocks noChangeShapeType="1"/>
          </p:cNvCxnSpPr>
          <p:nvPr/>
        </p:nvCxnSpPr>
        <p:spPr bwMode="auto">
          <a:xfrm rot="5400000">
            <a:off x="3880012" y="3718447"/>
            <a:ext cx="290195" cy="797560"/>
          </a:xfrm>
          <a:prstGeom prst="bentConnector2">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cxnSp>
        <p:nvCxnSpPr>
          <p:cNvPr id="21" name="AutoShape 277"/>
          <p:cNvCxnSpPr>
            <a:cxnSpLocks noChangeShapeType="1"/>
          </p:cNvCxnSpPr>
          <p:nvPr/>
        </p:nvCxnSpPr>
        <p:spPr bwMode="auto">
          <a:xfrm flipH="1">
            <a:off x="3629546" y="2123266"/>
            <a:ext cx="8255" cy="55181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22" name="Rectangle 271"/>
          <p:cNvSpPr>
            <a:spLocks noChangeArrowheads="1"/>
          </p:cNvSpPr>
          <p:nvPr/>
        </p:nvSpPr>
        <p:spPr bwMode="auto">
          <a:xfrm>
            <a:off x="3350739" y="4500183"/>
            <a:ext cx="551180" cy="29591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altLang="en-US" sz="1200" kern="100" dirty="0">
                <a:ea typeface="宋体" panose="02010600030101010101" pitchFamily="2" charset="-122"/>
                <a:cs typeface="Times New Roman" panose="02020603050405020304" pitchFamily="18" charset="0"/>
              </a:rPr>
              <a:t>出</a:t>
            </a:r>
            <a:r>
              <a:rPr 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 xmlns:p14="http://schemas.microsoft.com/office/powerpoint/2010/main" val="284645153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11510"/>
            <a:ext cx="8136904" cy="1027534"/>
          </a:xfrm>
        </p:spPr>
        <p:txBody>
          <a:bodyPr>
            <a:noAutofit/>
          </a:bodyPr>
          <a:lstStyle/>
          <a:p>
            <a:r>
              <a:rPr lang="en-US" altLang="zh-CN" sz="1800" dirty="0"/>
              <a:t>【</a:t>
            </a:r>
            <a:r>
              <a:rPr lang="zh-CN" altLang="en-US" sz="1800" dirty="0"/>
              <a:t>例</a:t>
            </a:r>
            <a:r>
              <a:rPr lang="en-US" altLang="zh-CN" sz="1800" dirty="0"/>
              <a:t>】</a:t>
            </a:r>
            <a:r>
              <a:rPr lang="zh-CN" altLang="en-US" sz="1800" dirty="0"/>
              <a:t>设有一个</a:t>
            </a:r>
            <a:r>
              <a:rPr lang="en-US" altLang="zh-CN" sz="1800" dirty="0"/>
              <a:t>16</a:t>
            </a:r>
            <a:r>
              <a:rPr lang="zh-CN" altLang="en-US" sz="1800" dirty="0"/>
              <a:t>位的二进制数（可正可负）保存在</a:t>
            </a:r>
            <a:r>
              <a:rPr lang="en-US" altLang="zh-CN" sz="1800" dirty="0"/>
              <a:t>R7R6</a:t>
            </a:r>
            <a:r>
              <a:rPr lang="zh-CN" altLang="en-US" sz="1800" dirty="0"/>
              <a:t>（低字节存放于</a:t>
            </a:r>
            <a:r>
              <a:rPr lang="en-US" altLang="zh-CN" sz="1800" dirty="0"/>
              <a:t>R6</a:t>
            </a:r>
            <a:r>
              <a:rPr lang="zh-CN" altLang="en-US" sz="1800" dirty="0"/>
              <a:t>）中，请编程实现对这个</a:t>
            </a:r>
            <a:r>
              <a:rPr lang="en-US" altLang="zh-CN" sz="1800" dirty="0"/>
              <a:t>16</a:t>
            </a:r>
            <a:r>
              <a:rPr lang="zh-CN" altLang="en-US" sz="1800" dirty="0"/>
              <a:t>位负数的求补码运算，结果保存在</a:t>
            </a:r>
            <a:r>
              <a:rPr lang="en-US" altLang="zh-CN" sz="1800" dirty="0"/>
              <a:t>R1R0</a:t>
            </a:r>
            <a:r>
              <a:rPr lang="zh-CN" altLang="en-US" sz="1800" dirty="0"/>
              <a:t>（低字节存放于</a:t>
            </a:r>
            <a:r>
              <a:rPr lang="en-US" altLang="zh-CN" sz="1800" dirty="0"/>
              <a:t>R0</a:t>
            </a:r>
            <a:r>
              <a:rPr lang="zh-CN" altLang="en-US" sz="1800" dirty="0"/>
              <a:t>）中。</a:t>
            </a:r>
          </a:p>
        </p:txBody>
      </p:sp>
      <p:sp>
        <p:nvSpPr>
          <p:cNvPr id="9" name="标题 1"/>
          <p:cNvSpPr txBox="1">
            <a:spLocks/>
          </p:cNvSpPr>
          <p:nvPr/>
        </p:nvSpPr>
        <p:spPr>
          <a:xfrm>
            <a:off x="611560" y="267494"/>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3.4.4 </a:t>
            </a:r>
            <a:r>
              <a:rPr lang="zh-CN" altLang="en-US" b="1" dirty="0"/>
              <a:t>分支结构程序设计举例</a:t>
            </a:r>
            <a:endParaRPr lang="zh-CN" altLang="zh-CN" b="1" dirty="0"/>
          </a:p>
        </p:txBody>
      </p:sp>
      <p:sp>
        <p:nvSpPr>
          <p:cNvPr id="3" name="矩形 2"/>
          <p:cNvSpPr/>
          <p:nvPr/>
        </p:nvSpPr>
        <p:spPr>
          <a:xfrm>
            <a:off x="107504" y="1390681"/>
            <a:ext cx="8856984" cy="3754874"/>
          </a:xfrm>
          <a:prstGeom prst="rect">
            <a:avLst/>
          </a:prstGeom>
        </p:spPr>
        <p:txBody>
          <a:bodyPr wrap="square">
            <a:spAutoFit/>
          </a:bodyPr>
          <a:lstStyle/>
          <a:p>
            <a:r>
              <a:rPr lang="zh-CN" altLang="en-US" sz="1400" dirty="0"/>
              <a:t>	</a:t>
            </a:r>
            <a:r>
              <a:rPr lang="en-US" altLang="zh-CN" sz="1400" dirty="0" err="1"/>
              <a:t>InG</a:t>
            </a:r>
            <a:r>
              <a:rPr lang="en-US" altLang="zh-CN" sz="1400" dirty="0"/>
              <a:t>:	</a:t>
            </a:r>
            <a:r>
              <a:rPr lang="zh-CN" altLang="en-US" sz="1400" dirty="0"/>
              <a:t>；入口：先判断数的正负再决定求反码的方法</a:t>
            </a:r>
          </a:p>
          <a:p>
            <a:r>
              <a:rPr lang="zh-CN" altLang="en-US" sz="1400" dirty="0"/>
              <a:t>	</a:t>
            </a:r>
            <a:r>
              <a:rPr lang="en-US" altLang="zh-CN" sz="1400" dirty="0"/>
              <a:t>MOV	A</a:t>
            </a:r>
            <a:r>
              <a:rPr lang="zh-CN" altLang="en-US" sz="1400" dirty="0"/>
              <a:t>，	</a:t>
            </a:r>
            <a:r>
              <a:rPr lang="en-US" altLang="zh-CN" sz="1400" dirty="0"/>
              <a:t>R7	</a:t>
            </a:r>
            <a:r>
              <a:rPr lang="zh-CN" altLang="en-US" sz="1400" dirty="0"/>
              <a:t>；取含有符号位的高字节数送累加器</a:t>
            </a:r>
            <a:r>
              <a:rPr lang="en-US" altLang="zh-CN" sz="1400" dirty="0"/>
              <a:t>A</a:t>
            </a:r>
          </a:p>
          <a:p>
            <a:r>
              <a:rPr lang="en-US" altLang="zh-CN" sz="1400" dirty="0"/>
              <a:t>	JNB	ACC.7</a:t>
            </a:r>
            <a:r>
              <a:rPr lang="zh-CN" altLang="en-US" sz="1400" dirty="0"/>
              <a:t>，	</a:t>
            </a:r>
            <a:r>
              <a:rPr lang="en-US" altLang="zh-CN" sz="1400" dirty="0" err="1"/>
              <a:t>PoN</a:t>
            </a:r>
            <a:r>
              <a:rPr lang="en-US" altLang="zh-CN" sz="1400" dirty="0"/>
              <a:t>	</a:t>
            </a:r>
            <a:r>
              <a:rPr lang="zh-CN" altLang="en-US" sz="1400" dirty="0" smtClean="0"/>
              <a:t>；</a:t>
            </a:r>
            <a:r>
              <a:rPr lang="en-US" altLang="zh-CN" sz="1400" dirty="0" smtClean="0"/>
              <a:t>ACC.7</a:t>
            </a:r>
            <a:r>
              <a:rPr lang="zh-CN" altLang="en-US" sz="1400" dirty="0"/>
              <a:t>为</a:t>
            </a:r>
            <a:r>
              <a:rPr lang="en-US" altLang="zh-CN" sz="1400" dirty="0"/>
              <a:t>0</a:t>
            </a:r>
            <a:r>
              <a:rPr lang="zh-CN" altLang="en-US" sz="1400" dirty="0"/>
              <a:t>则为正数</a:t>
            </a:r>
            <a:r>
              <a:rPr lang="zh-CN" altLang="en-US" sz="1400" dirty="0" smtClean="0"/>
              <a:t>，程序</a:t>
            </a:r>
            <a:r>
              <a:rPr lang="zh-CN" altLang="en-US" sz="1400" dirty="0"/>
              <a:t>转移，否则为负，顺序执行，求补 </a:t>
            </a:r>
          </a:p>
          <a:p>
            <a:r>
              <a:rPr lang="zh-CN" altLang="en-US" sz="1400" dirty="0"/>
              <a:t>	；分支</a:t>
            </a:r>
            <a:r>
              <a:rPr lang="en-US" altLang="zh-CN" sz="1400" dirty="0"/>
              <a:t>1</a:t>
            </a:r>
            <a:r>
              <a:rPr lang="zh-CN" altLang="en-US" sz="1400" dirty="0"/>
              <a:t>：</a:t>
            </a:r>
            <a:r>
              <a:rPr lang="en-US" altLang="zh-CN" sz="1400" dirty="0"/>
              <a:t>ACC.7</a:t>
            </a:r>
            <a:r>
              <a:rPr lang="zh-CN" altLang="en-US" sz="1400" dirty="0"/>
              <a:t>为</a:t>
            </a:r>
            <a:r>
              <a:rPr lang="en-US" altLang="zh-CN" sz="1400" dirty="0"/>
              <a:t>1</a:t>
            </a:r>
            <a:r>
              <a:rPr lang="zh-CN" altLang="en-US" sz="1400" dirty="0"/>
              <a:t>则为负数，顺序执行，利用取反加一算法求负数补码</a:t>
            </a:r>
          </a:p>
          <a:p>
            <a:r>
              <a:rPr lang="en-US" altLang="zh-CN" sz="1400" dirty="0" err="1"/>
              <a:t>NeN</a:t>
            </a:r>
            <a:r>
              <a:rPr lang="en-US" altLang="zh-CN" sz="1400" dirty="0"/>
              <a:t>:	MOV 	A</a:t>
            </a:r>
            <a:r>
              <a:rPr lang="zh-CN" altLang="en-US" sz="1400" dirty="0"/>
              <a:t>，	</a:t>
            </a:r>
            <a:r>
              <a:rPr lang="en-US" altLang="zh-CN" sz="1400" dirty="0"/>
              <a:t>R6	</a:t>
            </a:r>
            <a:r>
              <a:rPr lang="zh-CN" altLang="en-US" sz="1400" dirty="0"/>
              <a:t>；</a:t>
            </a:r>
            <a:r>
              <a:rPr lang="en-US" altLang="zh-CN" sz="1400" dirty="0"/>
              <a:t>R6</a:t>
            </a:r>
            <a:r>
              <a:rPr lang="zh-CN" altLang="en-US" sz="1400" dirty="0"/>
              <a:t>中低字节数据送累加器</a:t>
            </a:r>
            <a:r>
              <a:rPr lang="en-US" altLang="zh-CN" sz="1400" dirty="0"/>
              <a:t>A</a:t>
            </a:r>
          </a:p>
          <a:p>
            <a:r>
              <a:rPr lang="en-US" altLang="zh-CN" sz="1400" dirty="0"/>
              <a:t>	CPL	A		</a:t>
            </a:r>
            <a:r>
              <a:rPr lang="zh-CN" altLang="en-US" sz="1400" dirty="0"/>
              <a:t>；累加器</a:t>
            </a:r>
            <a:r>
              <a:rPr lang="en-US" altLang="zh-CN" sz="1400" dirty="0"/>
              <a:t>A</a:t>
            </a:r>
            <a:r>
              <a:rPr lang="zh-CN" altLang="en-US" sz="1400" dirty="0"/>
              <a:t>内容取反，即低字节取反</a:t>
            </a:r>
          </a:p>
          <a:p>
            <a:r>
              <a:rPr lang="zh-CN" altLang="en-US" sz="1400" dirty="0"/>
              <a:t>	</a:t>
            </a:r>
            <a:r>
              <a:rPr lang="en-US" altLang="zh-CN" sz="1400" dirty="0"/>
              <a:t>MOV 	R0</a:t>
            </a:r>
            <a:r>
              <a:rPr lang="zh-CN" altLang="en-US" sz="1400" dirty="0"/>
              <a:t>，	</a:t>
            </a:r>
            <a:r>
              <a:rPr lang="en-US" altLang="zh-CN" sz="1400" dirty="0"/>
              <a:t>A	</a:t>
            </a:r>
            <a:r>
              <a:rPr lang="zh-CN" altLang="en-US" sz="1400" dirty="0"/>
              <a:t>； 低字节取反结果保存在</a:t>
            </a:r>
            <a:r>
              <a:rPr lang="en-US" altLang="zh-CN" sz="1400" dirty="0"/>
              <a:t>R0</a:t>
            </a:r>
            <a:r>
              <a:rPr lang="zh-CN" altLang="en-US" sz="1400" dirty="0"/>
              <a:t>中</a:t>
            </a:r>
          </a:p>
          <a:p>
            <a:r>
              <a:rPr lang="zh-CN" altLang="en-US" sz="1400" dirty="0"/>
              <a:t>	</a:t>
            </a:r>
            <a:r>
              <a:rPr lang="en-US" altLang="zh-CN" sz="1400" dirty="0"/>
              <a:t>MOV	A</a:t>
            </a:r>
            <a:r>
              <a:rPr lang="zh-CN" altLang="en-US" sz="1400" dirty="0"/>
              <a:t>，	</a:t>
            </a:r>
            <a:r>
              <a:rPr lang="en-US" altLang="zh-CN" sz="1400" dirty="0"/>
              <a:t>R7	</a:t>
            </a:r>
            <a:r>
              <a:rPr lang="zh-CN" altLang="en-US" sz="1400" dirty="0"/>
              <a:t>；</a:t>
            </a:r>
            <a:r>
              <a:rPr lang="en-US" altLang="zh-CN" sz="1400" dirty="0"/>
              <a:t>R7</a:t>
            </a:r>
            <a:r>
              <a:rPr lang="zh-CN" altLang="en-US" sz="1400" dirty="0"/>
              <a:t>中高字节数据送累加器</a:t>
            </a:r>
            <a:r>
              <a:rPr lang="en-US" altLang="zh-CN" sz="1400" dirty="0"/>
              <a:t>A</a:t>
            </a:r>
          </a:p>
          <a:p>
            <a:r>
              <a:rPr lang="en-US" altLang="zh-CN" sz="1400" dirty="0"/>
              <a:t>	CPL	A		</a:t>
            </a:r>
            <a:r>
              <a:rPr lang="zh-CN" altLang="en-US" sz="1400" dirty="0"/>
              <a:t>；累加器</a:t>
            </a:r>
            <a:r>
              <a:rPr lang="en-US" altLang="zh-CN" sz="1400" dirty="0"/>
              <a:t>A</a:t>
            </a:r>
            <a:r>
              <a:rPr lang="zh-CN" altLang="en-US" sz="1400" dirty="0"/>
              <a:t>内容取反，即高字节取反</a:t>
            </a:r>
          </a:p>
          <a:p>
            <a:r>
              <a:rPr lang="zh-CN" altLang="en-US" sz="1400" dirty="0"/>
              <a:t>	</a:t>
            </a:r>
            <a:r>
              <a:rPr lang="en-US" altLang="zh-CN" sz="1400" dirty="0"/>
              <a:t>MOV 	R1</a:t>
            </a:r>
            <a:r>
              <a:rPr lang="zh-CN" altLang="en-US" sz="1400" dirty="0"/>
              <a:t>，	</a:t>
            </a:r>
            <a:r>
              <a:rPr lang="en-US" altLang="zh-CN" sz="1400" dirty="0"/>
              <a:t>A	</a:t>
            </a:r>
            <a:r>
              <a:rPr lang="zh-CN" altLang="en-US" sz="1400" dirty="0"/>
              <a:t>； 高字节取反结果保存在</a:t>
            </a:r>
            <a:r>
              <a:rPr lang="en-US" altLang="zh-CN" sz="1400" dirty="0"/>
              <a:t>R1</a:t>
            </a:r>
            <a:r>
              <a:rPr lang="zh-CN" altLang="en-US" sz="1400" dirty="0"/>
              <a:t>中</a:t>
            </a:r>
          </a:p>
          <a:p>
            <a:r>
              <a:rPr lang="zh-CN" altLang="en-US" sz="1400" dirty="0"/>
              <a:t>	</a:t>
            </a:r>
            <a:r>
              <a:rPr lang="en-US" altLang="zh-CN" sz="1400" dirty="0"/>
              <a:t>MOV	A</a:t>
            </a:r>
            <a:r>
              <a:rPr lang="zh-CN" altLang="en-US" sz="1400" dirty="0"/>
              <a:t>，	</a:t>
            </a:r>
            <a:r>
              <a:rPr lang="en-US" altLang="zh-CN" sz="1400" dirty="0"/>
              <a:t>R0	</a:t>
            </a:r>
            <a:r>
              <a:rPr lang="zh-CN" altLang="en-US" sz="1400" dirty="0"/>
              <a:t>；取低字节反码到累加器</a:t>
            </a:r>
            <a:r>
              <a:rPr lang="en-US" altLang="zh-CN" sz="1400" dirty="0"/>
              <a:t>A</a:t>
            </a:r>
            <a:r>
              <a:rPr lang="zh-CN" altLang="en-US" sz="1400" dirty="0"/>
              <a:t>中</a:t>
            </a:r>
          </a:p>
          <a:p>
            <a:r>
              <a:rPr lang="zh-CN" altLang="en-US" sz="1400" dirty="0"/>
              <a:t>	</a:t>
            </a:r>
            <a:r>
              <a:rPr lang="en-US" altLang="zh-CN" sz="1400" dirty="0"/>
              <a:t>ADD 	A</a:t>
            </a:r>
            <a:r>
              <a:rPr lang="zh-CN" altLang="en-US" sz="1400" dirty="0"/>
              <a:t>，	</a:t>
            </a:r>
            <a:r>
              <a:rPr lang="en-US" altLang="zh-CN" sz="1400" dirty="0"/>
              <a:t>#1H	</a:t>
            </a:r>
            <a:r>
              <a:rPr lang="zh-CN" altLang="en-US" sz="1400" dirty="0"/>
              <a:t>；将累加器</a:t>
            </a:r>
            <a:r>
              <a:rPr lang="en-US" altLang="zh-CN" sz="1400" dirty="0"/>
              <a:t>A</a:t>
            </a:r>
            <a:r>
              <a:rPr lang="zh-CN" altLang="en-US" sz="1400" dirty="0"/>
              <a:t>内容加</a:t>
            </a:r>
            <a:r>
              <a:rPr lang="en-US" altLang="zh-CN" sz="1400" dirty="0"/>
              <a:t>1</a:t>
            </a:r>
            <a:r>
              <a:rPr lang="zh-CN" altLang="en-US" sz="1400" dirty="0"/>
              <a:t>，即反码低字节加</a:t>
            </a:r>
            <a:r>
              <a:rPr lang="en-US" altLang="zh-CN" sz="1400" dirty="0"/>
              <a:t>1</a:t>
            </a:r>
          </a:p>
          <a:p>
            <a:r>
              <a:rPr lang="en-US" altLang="zh-CN" sz="1400" dirty="0"/>
              <a:t>	MOV 	R0</a:t>
            </a:r>
            <a:r>
              <a:rPr lang="zh-CN" altLang="en-US" sz="1400" dirty="0"/>
              <a:t>，	</a:t>
            </a:r>
            <a:r>
              <a:rPr lang="en-US" altLang="zh-CN" sz="1400" dirty="0"/>
              <a:t>A	</a:t>
            </a:r>
            <a:r>
              <a:rPr lang="zh-CN" altLang="en-US" sz="1400" dirty="0"/>
              <a:t>；低字节加</a:t>
            </a:r>
            <a:r>
              <a:rPr lang="en-US" altLang="zh-CN" sz="1400" dirty="0"/>
              <a:t>1</a:t>
            </a:r>
            <a:r>
              <a:rPr lang="zh-CN" altLang="en-US" sz="1400" dirty="0"/>
              <a:t>结果保存在</a:t>
            </a:r>
            <a:r>
              <a:rPr lang="en-US" altLang="zh-CN" sz="1400" dirty="0"/>
              <a:t>R0</a:t>
            </a:r>
            <a:r>
              <a:rPr lang="zh-CN" altLang="en-US" sz="1400" dirty="0"/>
              <a:t>中</a:t>
            </a:r>
          </a:p>
          <a:p>
            <a:r>
              <a:rPr lang="zh-CN" altLang="en-US" sz="1400" dirty="0"/>
              <a:t>	</a:t>
            </a:r>
            <a:r>
              <a:rPr lang="en-US" altLang="zh-CN" sz="1400" dirty="0"/>
              <a:t>MOV	A</a:t>
            </a:r>
            <a:r>
              <a:rPr lang="zh-CN" altLang="en-US" sz="1400" dirty="0"/>
              <a:t>，	</a:t>
            </a:r>
            <a:r>
              <a:rPr lang="en-US" altLang="zh-CN" sz="1400" dirty="0"/>
              <a:t>R1	</a:t>
            </a:r>
            <a:r>
              <a:rPr lang="zh-CN" altLang="en-US" sz="1400" dirty="0"/>
              <a:t>；取高字节反码到累加器</a:t>
            </a:r>
            <a:r>
              <a:rPr lang="en-US" altLang="zh-CN" sz="1400" dirty="0"/>
              <a:t>A</a:t>
            </a:r>
            <a:r>
              <a:rPr lang="zh-CN" altLang="en-US" sz="1400" dirty="0"/>
              <a:t>中</a:t>
            </a:r>
          </a:p>
          <a:p>
            <a:r>
              <a:rPr lang="zh-CN" altLang="en-US" sz="1400" dirty="0"/>
              <a:t>	</a:t>
            </a:r>
            <a:r>
              <a:rPr lang="en-US" altLang="zh-CN" sz="1400" dirty="0"/>
              <a:t>ADDC	A</a:t>
            </a:r>
            <a:r>
              <a:rPr lang="zh-CN" altLang="en-US" sz="1400" dirty="0"/>
              <a:t>，	</a:t>
            </a:r>
            <a:r>
              <a:rPr lang="en-US" altLang="zh-CN" sz="1400" dirty="0"/>
              <a:t>#0	</a:t>
            </a:r>
            <a:r>
              <a:rPr lang="zh-CN" altLang="en-US" sz="1400" dirty="0"/>
              <a:t>；将低字节的进位加到高字节中</a:t>
            </a:r>
          </a:p>
          <a:p>
            <a:r>
              <a:rPr lang="zh-CN" altLang="en-US" sz="1400" dirty="0"/>
              <a:t>	</a:t>
            </a:r>
            <a:r>
              <a:rPr lang="en-US" altLang="zh-CN" sz="1400" dirty="0"/>
              <a:t>MOV 	R1</a:t>
            </a:r>
            <a:r>
              <a:rPr lang="zh-CN" altLang="en-US" sz="1400" dirty="0"/>
              <a:t>，	</a:t>
            </a:r>
            <a:r>
              <a:rPr lang="en-US" altLang="zh-CN" sz="1400" dirty="0"/>
              <a:t>A	</a:t>
            </a:r>
            <a:r>
              <a:rPr lang="zh-CN" altLang="en-US" sz="1400" dirty="0"/>
              <a:t>；高字节加进位位结果保存在</a:t>
            </a:r>
            <a:r>
              <a:rPr lang="en-US" altLang="zh-CN" sz="1400" dirty="0"/>
              <a:t>R1</a:t>
            </a:r>
            <a:r>
              <a:rPr lang="zh-CN" altLang="en-US" sz="1400" dirty="0"/>
              <a:t>中</a:t>
            </a:r>
          </a:p>
          <a:p>
            <a:r>
              <a:rPr lang="zh-CN" altLang="en-US" sz="1400" dirty="0"/>
              <a:t>	</a:t>
            </a:r>
            <a:r>
              <a:rPr lang="en-US" altLang="zh-CN" sz="1400" dirty="0"/>
              <a:t>SJMP	</a:t>
            </a:r>
            <a:r>
              <a:rPr lang="en-US" altLang="zh-CN" sz="1400" dirty="0" err="1"/>
              <a:t>OutG</a:t>
            </a:r>
            <a:r>
              <a:rPr lang="en-US" altLang="zh-CN" sz="1400" dirty="0"/>
              <a:t>		</a:t>
            </a:r>
            <a:r>
              <a:rPr lang="zh-CN" altLang="en-US" sz="1400" dirty="0"/>
              <a:t>；分支</a:t>
            </a:r>
            <a:r>
              <a:rPr lang="en-US" altLang="zh-CN" sz="1400" dirty="0"/>
              <a:t>1</a:t>
            </a:r>
            <a:r>
              <a:rPr lang="zh-CN" altLang="en-US" sz="1400" dirty="0"/>
              <a:t>结束，跳转到与分支</a:t>
            </a:r>
            <a:r>
              <a:rPr lang="en-US" altLang="zh-CN" sz="1400" dirty="0"/>
              <a:t>2</a:t>
            </a:r>
            <a:r>
              <a:rPr lang="zh-CN" altLang="en-US" sz="1400" dirty="0"/>
              <a:t>的同一出口</a:t>
            </a:r>
            <a:r>
              <a:rPr lang="en-US" altLang="zh-CN" sz="1400" dirty="0" err="1" smtClean="0"/>
              <a:t>OutG</a:t>
            </a:r>
            <a:r>
              <a:rPr lang="zh-CN" altLang="en-US" sz="1400" dirty="0" smtClean="0"/>
              <a:t>中</a:t>
            </a:r>
            <a:endParaRPr lang="zh-CN" altLang="en-US" sz="1400" dirty="0"/>
          </a:p>
        </p:txBody>
      </p:sp>
    </p:spTree>
    <p:extLst>
      <p:ext uri="{BB962C8B-B14F-4D97-AF65-F5344CB8AC3E}">
        <p14:creationId xmlns="" xmlns:p14="http://schemas.microsoft.com/office/powerpoint/2010/main" val="26676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15566"/>
            <a:ext cx="8136904" cy="1027534"/>
          </a:xfrm>
        </p:spPr>
        <p:txBody>
          <a:bodyPr>
            <a:noAutofit/>
          </a:bodyPr>
          <a:lstStyle/>
          <a:p>
            <a:r>
              <a:rPr lang="en-US" altLang="zh-CN" sz="1800" dirty="0"/>
              <a:t>【</a:t>
            </a:r>
            <a:r>
              <a:rPr lang="zh-CN" altLang="en-US" sz="1800" dirty="0"/>
              <a:t>例</a:t>
            </a:r>
            <a:r>
              <a:rPr lang="en-US" altLang="zh-CN" sz="1800" dirty="0"/>
              <a:t>】</a:t>
            </a:r>
            <a:r>
              <a:rPr lang="zh-CN" altLang="en-US" sz="1800" dirty="0"/>
              <a:t>设有一个</a:t>
            </a:r>
            <a:r>
              <a:rPr lang="en-US" altLang="zh-CN" sz="1800" dirty="0"/>
              <a:t>16</a:t>
            </a:r>
            <a:r>
              <a:rPr lang="zh-CN" altLang="en-US" sz="1800" dirty="0"/>
              <a:t>位的二进制数（可正可负）保存在</a:t>
            </a:r>
            <a:r>
              <a:rPr lang="en-US" altLang="zh-CN" sz="1800" dirty="0"/>
              <a:t>R7R6</a:t>
            </a:r>
            <a:r>
              <a:rPr lang="zh-CN" altLang="en-US" sz="1800" dirty="0"/>
              <a:t>（低字节存放于</a:t>
            </a:r>
            <a:r>
              <a:rPr lang="en-US" altLang="zh-CN" sz="1800" dirty="0"/>
              <a:t>R6</a:t>
            </a:r>
            <a:r>
              <a:rPr lang="zh-CN" altLang="en-US" sz="1800" dirty="0"/>
              <a:t>）中，请编程实现对这个</a:t>
            </a:r>
            <a:r>
              <a:rPr lang="en-US" altLang="zh-CN" sz="1800" dirty="0"/>
              <a:t>16</a:t>
            </a:r>
            <a:r>
              <a:rPr lang="zh-CN" altLang="en-US" sz="1800" dirty="0"/>
              <a:t>位负数的求补码运算，结果保存在</a:t>
            </a:r>
            <a:r>
              <a:rPr lang="en-US" altLang="zh-CN" sz="1800" dirty="0"/>
              <a:t>R1R0</a:t>
            </a:r>
            <a:r>
              <a:rPr lang="zh-CN" altLang="en-US" sz="1800" dirty="0"/>
              <a:t>（低字节存放于</a:t>
            </a:r>
            <a:r>
              <a:rPr lang="en-US" altLang="zh-CN" sz="1800" dirty="0"/>
              <a:t>R0</a:t>
            </a:r>
            <a:r>
              <a:rPr lang="zh-CN" altLang="en-US" sz="1800" dirty="0"/>
              <a:t>）中。</a:t>
            </a:r>
          </a:p>
        </p:txBody>
      </p:sp>
      <p:sp>
        <p:nvSpPr>
          <p:cNvPr id="9" name="标题 1"/>
          <p:cNvSpPr txBox="1">
            <a:spLocks/>
          </p:cNvSpPr>
          <p:nvPr/>
        </p:nvSpPr>
        <p:spPr>
          <a:xfrm>
            <a:off x="543176" y="41151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3.4.4 </a:t>
            </a:r>
            <a:r>
              <a:rPr lang="zh-CN" altLang="en-US" b="1" dirty="0"/>
              <a:t>分支结构程序设计举例</a:t>
            </a:r>
            <a:endParaRPr lang="zh-CN" altLang="zh-CN" b="1" dirty="0"/>
          </a:p>
        </p:txBody>
      </p:sp>
      <p:sp>
        <p:nvSpPr>
          <p:cNvPr id="3" name="矩形 2"/>
          <p:cNvSpPr/>
          <p:nvPr/>
        </p:nvSpPr>
        <p:spPr>
          <a:xfrm>
            <a:off x="539887" y="1943100"/>
            <a:ext cx="8136904" cy="2246769"/>
          </a:xfrm>
          <a:prstGeom prst="rect">
            <a:avLst/>
          </a:prstGeom>
        </p:spPr>
        <p:txBody>
          <a:bodyPr wrap="square">
            <a:spAutoFit/>
          </a:bodyPr>
          <a:lstStyle/>
          <a:p>
            <a:r>
              <a:rPr lang="zh-CN" altLang="en-US" sz="1400" dirty="0"/>
              <a:t>	</a:t>
            </a:r>
            <a:endParaRPr lang="en-US" altLang="zh-CN" sz="1400" dirty="0" smtClean="0"/>
          </a:p>
          <a:p>
            <a:r>
              <a:rPr lang="en-US" altLang="zh-CN" sz="1400" dirty="0"/>
              <a:t>	</a:t>
            </a:r>
            <a:r>
              <a:rPr lang="zh-CN" altLang="en-US" sz="1400" dirty="0"/>
              <a:t>；分支</a:t>
            </a:r>
            <a:r>
              <a:rPr lang="en-US" altLang="zh-CN" sz="1400" dirty="0"/>
              <a:t>2</a:t>
            </a:r>
            <a:r>
              <a:rPr lang="zh-CN" altLang="en-US" sz="1400" dirty="0"/>
              <a:t>：</a:t>
            </a:r>
            <a:r>
              <a:rPr lang="en-US" altLang="zh-CN" sz="1400" dirty="0"/>
              <a:t>ACC.7</a:t>
            </a:r>
            <a:r>
              <a:rPr lang="zh-CN" altLang="en-US" sz="1400" dirty="0"/>
              <a:t>为</a:t>
            </a:r>
            <a:r>
              <a:rPr lang="en-US" altLang="zh-CN" sz="1400" dirty="0"/>
              <a:t>0</a:t>
            </a:r>
            <a:r>
              <a:rPr lang="zh-CN" altLang="en-US" sz="1400" dirty="0"/>
              <a:t>则为正数，程序转移到此，求正数补码，等于它本身</a:t>
            </a:r>
          </a:p>
          <a:p>
            <a:r>
              <a:rPr lang="en-US" altLang="zh-CN" sz="1400" dirty="0" err="1"/>
              <a:t>PoN</a:t>
            </a:r>
            <a:r>
              <a:rPr lang="en-US" altLang="zh-CN" sz="1400" dirty="0"/>
              <a:t>:	MOV	A</a:t>
            </a:r>
            <a:r>
              <a:rPr lang="zh-CN" altLang="en-US" sz="1400" dirty="0"/>
              <a:t>，	</a:t>
            </a:r>
            <a:r>
              <a:rPr lang="en-US" altLang="zh-CN" sz="1400" dirty="0"/>
              <a:t>R6	</a:t>
            </a:r>
          </a:p>
          <a:p>
            <a:r>
              <a:rPr lang="en-US" altLang="zh-CN" sz="1400" dirty="0"/>
              <a:t>	MOV	R0</a:t>
            </a:r>
            <a:r>
              <a:rPr lang="zh-CN" altLang="en-US" sz="1400" dirty="0"/>
              <a:t>，	</a:t>
            </a:r>
            <a:r>
              <a:rPr lang="en-US" altLang="zh-CN" sz="1400" dirty="0"/>
              <a:t>A	</a:t>
            </a:r>
            <a:r>
              <a:rPr lang="zh-CN" altLang="en-US" sz="1400" dirty="0"/>
              <a:t>；低字节补码送</a:t>
            </a:r>
            <a:r>
              <a:rPr lang="en-US" altLang="zh-CN" sz="1400" dirty="0"/>
              <a:t>R0</a:t>
            </a:r>
          </a:p>
          <a:p>
            <a:r>
              <a:rPr lang="en-US" altLang="zh-CN" sz="1400" dirty="0"/>
              <a:t>	MOV	A</a:t>
            </a:r>
            <a:r>
              <a:rPr lang="zh-CN" altLang="en-US" sz="1400" dirty="0"/>
              <a:t>，	</a:t>
            </a:r>
            <a:r>
              <a:rPr lang="en-US" altLang="zh-CN" sz="1400" dirty="0"/>
              <a:t>R7	</a:t>
            </a:r>
          </a:p>
          <a:p>
            <a:r>
              <a:rPr lang="en-US" altLang="zh-CN" sz="1400" dirty="0"/>
              <a:t>	MOV	R1</a:t>
            </a:r>
            <a:r>
              <a:rPr lang="zh-CN" altLang="en-US" sz="1400" dirty="0"/>
              <a:t>，	</a:t>
            </a:r>
            <a:r>
              <a:rPr lang="en-US" altLang="zh-CN" sz="1400" dirty="0"/>
              <a:t>A	</a:t>
            </a:r>
            <a:r>
              <a:rPr lang="zh-CN" altLang="en-US" sz="1400" dirty="0"/>
              <a:t>；高字节补码送</a:t>
            </a:r>
            <a:r>
              <a:rPr lang="en-US" altLang="zh-CN" sz="1400" dirty="0"/>
              <a:t>R1</a:t>
            </a:r>
          </a:p>
          <a:p>
            <a:r>
              <a:rPr lang="en-US" altLang="zh-CN" sz="1400" dirty="0"/>
              <a:t>	</a:t>
            </a:r>
            <a:r>
              <a:rPr lang="zh-CN" altLang="en-US" sz="1400" dirty="0"/>
              <a:t>；分支</a:t>
            </a:r>
            <a:r>
              <a:rPr lang="en-US" altLang="zh-CN" sz="1400" dirty="0"/>
              <a:t>2</a:t>
            </a:r>
            <a:r>
              <a:rPr lang="zh-CN" altLang="en-US" sz="1400" dirty="0"/>
              <a:t>完成，然后跳转到与分支</a:t>
            </a:r>
            <a:r>
              <a:rPr lang="en-US" altLang="zh-CN" sz="1400" dirty="0"/>
              <a:t>1</a:t>
            </a:r>
            <a:r>
              <a:rPr lang="zh-CN" altLang="en-US" sz="1400" dirty="0"/>
              <a:t>的同一出口</a:t>
            </a:r>
            <a:r>
              <a:rPr lang="en-US" altLang="zh-CN" sz="1400" dirty="0" err="1"/>
              <a:t>OutG</a:t>
            </a:r>
            <a:endParaRPr lang="en-US" altLang="zh-CN" sz="1400" dirty="0"/>
          </a:p>
          <a:p>
            <a:r>
              <a:rPr lang="en-US" altLang="zh-CN" sz="1400" dirty="0"/>
              <a:t>	</a:t>
            </a:r>
          </a:p>
          <a:p>
            <a:r>
              <a:rPr lang="en-US" altLang="zh-CN" sz="1400" dirty="0" err="1"/>
              <a:t>OutG</a:t>
            </a:r>
            <a:r>
              <a:rPr lang="zh-CN" altLang="en-US" sz="1400" dirty="0"/>
              <a:t>：	；出口：分支</a:t>
            </a:r>
            <a:r>
              <a:rPr lang="en-US" altLang="zh-CN" sz="1400" dirty="0"/>
              <a:t>1</a:t>
            </a:r>
            <a:r>
              <a:rPr lang="zh-CN" altLang="en-US" sz="1400" dirty="0"/>
              <a:t>和分支</a:t>
            </a:r>
            <a:r>
              <a:rPr lang="en-US" altLang="zh-CN" sz="1400" dirty="0"/>
              <a:t>2</a:t>
            </a:r>
            <a:r>
              <a:rPr lang="zh-CN" altLang="en-US" sz="1400" dirty="0"/>
              <a:t>的共同出口</a:t>
            </a:r>
          </a:p>
          <a:p>
            <a:r>
              <a:rPr lang="zh-CN" altLang="en-US" sz="1400" dirty="0"/>
              <a:t>	</a:t>
            </a:r>
            <a:r>
              <a:rPr lang="en-US" altLang="zh-CN" sz="1400" dirty="0"/>
              <a:t>SJMP	$		</a:t>
            </a:r>
            <a:r>
              <a:rPr lang="zh-CN" altLang="en-US" sz="1400" dirty="0"/>
              <a:t>；程序结束，停止向下运行，结果保存于</a:t>
            </a:r>
            <a:r>
              <a:rPr lang="en-US" altLang="zh-CN" sz="1400" dirty="0"/>
              <a:t>R1R0</a:t>
            </a:r>
            <a:r>
              <a:rPr lang="zh-CN" altLang="en-US" sz="1400" dirty="0"/>
              <a:t>中</a:t>
            </a:r>
          </a:p>
        </p:txBody>
      </p:sp>
    </p:spTree>
    <p:extLst>
      <p:ext uri="{BB962C8B-B14F-4D97-AF65-F5344CB8AC3E}">
        <p14:creationId xmlns="" xmlns:p14="http://schemas.microsoft.com/office/powerpoint/2010/main" val="318974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010859"/>
            <a:ext cx="8136904" cy="667494"/>
          </a:xfrm>
        </p:spPr>
        <p:txBody>
          <a:bodyPr>
            <a:noAutofit/>
          </a:bodyPr>
          <a:lstStyle/>
          <a:p>
            <a:r>
              <a:rPr lang="en-US" altLang="zh-CN" sz="1800" dirty="0"/>
              <a:t>【</a:t>
            </a:r>
            <a:r>
              <a:rPr lang="zh-CN" altLang="en-US" sz="1800" dirty="0"/>
              <a:t>例</a:t>
            </a:r>
            <a:r>
              <a:rPr lang="en-US" altLang="zh-CN" sz="1800" dirty="0" smtClean="0"/>
              <a:t>】</a:t>
            </a:r>
            <a:r>
              <a:rPr lang="zh-CN" altLang="en-US" sz="1800" dirty="0"/>
              <a:t>设</a:t>
            </a:r>
            <a:r>
              <a:rPr lang="en-US" altLang="zh-CN" sz="1800" dirty="0"/>
              <a:t>60H</a:t>
            </a:r>
            <a:r>
              <a:rPr lang="zh-CN" altLang="en-US" sz="1800" dirty="0"/>
              <a:t>单元有一个变量</a:t>
            </a:r>
            <a:r>
              <a:rPr lang="en-US" altLang="zh-CN" sz="1800" dirty="0"/>
              <a:t>X</a:t>
            </a:r>
            <a:r>
              <a:rPr lang="zh-CN" altLang="en-US" sz="1800" dirty="0"/>
              <a:t>（</a:t>
            </a:r>
            <a:r>
              <a:rPr lang="en-US" altLang="zh-CN" sz="1800" dirty="0"/>
              <a:t>X&lt;255</a:t>
            </a:r>
            <a:r>
              <a:rPr lang="zh-CN" altLang="en-US" sz="1800" dirty="0"/>
              <a:t>），编程实现下列分段函数，结果存入</a:t>
            </a:r>
            <a:r>
              <a:rPr lang="en-US" altLang="zh-CN" sz="1800" dirty="0"/>
              <a:t>61H</a:t>
            </a:r>
            <a:r>
              <a:rPr lang="zh-CN" altLang="en-US" sz="1800" dirty="0"/>
              <a:t>单元中。</a:t>
            </a:r>
          </a:p>
        </p:txBody>
      </p:sp>
      <p:sp>
        <p:nvSpPr>
          <p:cNvPr id="9" name="标题 1"/>
          <p:cNvSpPr txBox="1">
            <a:spLocks/>
          </p:cNvSpPr>
          <p:nvPr/>
        </p:nvSpPr>
        <p:spPr>
          <a:xfrm>
            <a:off x="543176" y="41151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3.4.4 </a:t>
            </a:r>
            <a:r>
              <a:rPr lang="zh-CN" altLang="en-US" b="1" dirty="0"/>
              <a:t>分支结构程序设计举例</a:t>
            </a:r>
            <a:endParaRPr lang="zh-CN" altLang="zh-CN" b="1" dirty="0"/>
          </a:p>
        </p:txBody>
      </p:sp>
      <p:grpSp>
        <p:nvGrpSpPr>
          <p:cNvPr id="14" name="Group 216"/>
          <p:cNvGrpSpPr>
            <a:grpSpLocks/>
          </p:cNvGrpSpPr>
          <p:nvPr/>
        </p:nvGrpSpPr>
        <p:grpSpPr bwMode="auto">
          <a:xfrm>
            <a:off x="2325126" y="1995686"/>
            <a:ext cx="3831049" cy="1248023"/>
            <a:chOff x="3218" y="9673"/>
            <a:chExt cx="3553" cy="931"/>
          </a:xfrm>
        </p:grpSpPr>
        <p:sp>
          <p:nvSpPr>
            <p:cNvPr id="15" name="Rectangle 217"/>
            <p:cNvSpPr>
              <a:spLocks noChangeArrowheads="1"/>
            </p:cNvSpPr>
            <p:nvPr/>
          </p:nvSpPr>
          <p:spPr bwMode="auto">
            <a:xfrm>
              <a:off x="3929" y="9673"/>
              <a:ext cx="2842" cy="44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 + 1  </a:t>
              </a:r>
              <a:r>
                <a:rPr lang="zh-CN" sz="1200" kern="100">
                  <a:effectLst/>
                  <a:latin typeface="Calibri" panose="020F0502020204030204" pitchFamily="34" charset="0"/>
                  <a:ea typeface="宋体" panose="02010600030101010101" pitchFamily="2" charset="-122"/>
                  <a:cs typeface="Times New Roman" panose="02020603050405020304" pitchFamily="18" charset="0"/>
                </a:rPr>
                <a:t>，</a:t>
              </a:r>
              <a:r>
                <a:rPr lang="en-US" sz="1200" kern="100">
                  <a:effectLst/>
                  <a:latin typeface="Calibri" panose="020F0502020204030204" pitchFamily="34" charset="0"/>
                  <a:ea typeface="宋体" panose="02010600030101010101" pitchFamily="2" charset="-122"/>
                  <a:cs typeface="Times New Roman" panose="02020603050405020304" pitchFamily="18" charset="0"/>
                </a:rPr>
                <a:t>X = 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6" name="Rectangle 218"/>
            <p:cNvSpPr>
              <a:spLocks noChangeArrowheads="1"/>
            </p:cNvSpPr>
            <p:nvPr/>
          </p:nvSpPr>
          <p:spPr bwMode="auto">
            <a:xfrm>
              <a:off x="3218" y="9995"/>
              <a:ext cx="413" cy="32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Y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7" name="AutoShape 219"/>
            <p:cNvSpPr>
              <a:spLocks/>
            </p:cNvSpPr>
            <p:nvPr/>
          </p:nvSpPr>
          <p:spPr bwMode="auto">
            <a:xfrm>
              <a:off x="3662" y="9673"/>
              <a:ext cx="188" cy="872"/>
            </a:xfrm>
            <a:prstGeom prst="leftBrace">
              <a:avLst>
                <a:gd name="adj1" fmla="val 38652"/>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8" name="Rectangle 220"/>
            <p:cNvSpPr>
              <a:spLocks noChangeArrowheads="1"/>
            </p:cNvSpPr>
            <p:nvPr/>
          </p:nvSpPr>
          <p:spPr bwMode="auto">
            <a:xfrm>
              <a:off x="3929" y="10156"/>
              <a:ext cx="2253" cy="44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     </a:t>
              </a:r>
              <a:r>
                <a:rPr lang="zh-CN" sz="1200" kern="100">
                  <a:effectLst/>
                  <a:latin typeface="Calibri" panose="020F0502020204030204" pitchFamily="34" charset="0"/>
                  <a:ea typeface="宋体" panose="02010600030101010101" pitchFamily="2" charset="-122"/>
                  <a:cs typeface="Times New Roman" panose="02020603050405020304" pitchFamily="18" charset="0"/>
                </a:rPr>
                <a:t>，</a:t>
              </a:r>
              <a:r>
                <a:rPr lang="en-US" sz="1200" kern="100">
                  <a:effectLst/>
                  <a:latin typeface="Calibri" panose="020F0502020204030204" pitchFamily="34" charset="0"/>
                  <a:ea typeface="宋体" panose="02010600030101010101" pitchFamily="2" charset="-122"/>
                  <a:cs typeface="Times New Roman" panose="02020603050405020304" pitchFamily="18" charset="0"/>
                </a:rPr>
                <a:t>X ≠ 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spTree>
    <p:extLst>
      <p:ext uri="{BB962C8B-B14F-4D97-AF65-F5344CB8AC3E}">
        <p14:creationId xmlns="" xmlns:p14="http://schemas.microsoft.com/office/powerpoint/2010/main" val="13793209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smtClean="0"/>
              <a:t>3.4.4 </a:t>
            </a:r>
            <a:r>
              <a:rPr lang="zh-CN" altLang="en-US" b="1" smtClean="0"/>
              <a:t>分支结构程序设计举例</a:t>
            </a:r>
            <a:endParaRPr lang="zh-CN" altLang="zh-CN" b="1" dirty="0"/>
          </a:p>
        </p:txBody>
      </p:sp>
      <p:sp>
        <p:nvSpPr>
          <p:cNvPr id="3" name="矩形 2"/>
          <p:cNvSpPr/>
          <p:nvPr/>
        </p:nvSpPr>
        <p:spPr>
          <a:xfrm>
            <a:off x="12674" y="1347614"/>
            <a:ext cx="8928992" cy="3816429"/>
          </a:xfrm>
          <a:prstGeom prst="rect">
            <a:avLst/>
          </a:prstGeom>
        </p:spPr>
        <p:txBody>
          <a:bodyPr wrap="square">
            <a:spAutoFit/>
          </a:bodyPr>
          <a:lstStyle/>
          <a:p>
            <a:r>
              <a:rPr lang="zh-CN" altLang="en-US" sz="1600" dirty="0"/>
              <a:t>				</a:t>
            </a:r>
          </a:p>
          <a:p>
            <a:r>
              <a:rPr lang="zh-CN" altLang="en-US" sz="1600" dirty="0"/>
              <a:t>	</a:t>
            </a:r>
            <a:r>
              <a:rPr lang="zh-CN" altLang="en-US" sz="1600" dirty="0">
                <a:latin typeface="华文楷体" panose="02010600040101010101" pitchFamily="2" charset="-122"/>
                <a:ea typeface="华文楷体" panose="02010600040101010101" pitchFamily="2" charset="-122"/>
              </a:rPr>
              <a:t>；用伪指令符号定义自变量X和函数Y，目的是提高程序可读性</a:t>
            </a:r>
          </a:p>
          <a:p>
            <a:r>
              <a:rPr lang="zh-CN" altLang="en-US" sz="1600" dirty="0">
                <a:latin typeface="华文楷体" panose="02010600040101010101" pitchFamily="2" charset="-122"/>
                <a:ea typeface="华文楷体" panose="02010600040101010101" pitchFamily="2" charset="-122"/>
              </a:rPr>
              <a:t>	X 	DATA	60H	</a:t>
            </a:r>
            <a:r>
              <a:rPr lang="zh-CN" altLang="en-US" sz="1600" dirty="0" smtClean="0">
                <a:latin typeface="华文楷体" panose="02010600040101010101" pitchFamily="2" charset="-122"/>
                <a:ea typeface="华文楷体" panose="02010600040101010101" pitchFamily="2" charset="-122"/>
              </a:rPr>
              <a:t> </a:t>
            </a:r>
            <a:r>
              <a:rPr lang="zh-CN" altLang="en-US" sz="1600" dirty="0" smtClean="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用伪指令符号定义符号地址即变量X</a:t>
            </a:r>
          </a:p>
          <a:p>
            <a:r>
              <a:rPr lang="zh-CN" altLang="en-US" sz="1600" dirty="0">
                <a:latin typeface="华文楷体" panose="02010600040101010101" pitchFamily="2" charset="-122"/>
                <a:ea typeface="华文楷体" panose="02010600040101010101" pitchFamily="2" charset="-122"/>
              </a:rPr>
              <a:t>	Y 	DATA	61H	</a:t>
            </a:r>
            <a:r>
              <a:rPr lang="zh-CN" altLang="en-US" sz="1600" dirty="0" smtClean="0">
                <a:latin typeface="华文楷体" panose="02010600040101010101" pitchFamily="2" charset="-122"/>
                <a:ea typeface="华文楷体" panose="02010600040101010101" pitchFamily="2" charset="-122"/>
              </a:rPr>
              <a:t> </a:t>
            </a:r>
            <a:r>
              <a:rPr lang="zh-CN" altLang="en-US" sz="1600" dirty="0" smtClean="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用伪指令符号定义符号地址即变量Y</a:t>
            </a:r>
          </a:p>
          <a:p>
            <a:r>
              <a:rPr lang="en-US" altLang="zh-CN" sz="1600" dirty="0">
                <a:latin typeface="华文楷体" panose="02010600040101010101" pitchFamily="2" charset="-122"/>
                <a:ea typeface="华文楷体" panose="02010600040101010101" pitchFamily="2" charset="-122"/>
              </a:rPr>
              <a:t>	</a:t>
            </a:r>
            <a:r>
              <a:rPr lang="en-US" altLang="zh-CN" sz="1600" dirty="0" smtClean="0">
                <a:latin typeface="华文楷体" panose="02010600040101010101" pitchFamily="2" charset="-122"/>
                <a:ea typeface="华文楷体" panose="02010600040101010101" pitchFamily="2" charset="-122"/>
              </a:rPr>
              <a:t>                            </a:t>
            </a:r>
            <a:r>
              <a:rPr lang="zh-CN" altLang="en-US" sz="1600" dirty="0" smtClean="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入口	：开始比较运算</a:t>
            </a:r>
          </a:p>
          <a:p>
            <a:r>
              <a:rPr lang="zh-CN" altLang="en-US" sz="1600" dirty="0">
                <a:latin typeface="华文楷体" panose="02010600040101010101" pitchFamily="2" charset="-122"/>
                <a:ea typeface="华文楷体" panose="02010600040101010101" pitchFamily="2" charset="-122"/>
              </a:rPr>
              <a:t>	MOV	</a:t>
            </a:r>
            <a:r>
              <a:rPr lang="zh-CN" altLang="en-US" sz="1600" dirty="0" smtClean="0">
                <a:latin typeface="华文楷体" panose="02010600040101010101" pitchFamily="2" charset="-122"/>
                <a:ea typeface="华文楷体" panose="02010600040101010101" pitchFamily="2" charset="-122"/>
              </a:rPr>
              <a:t>A，  X</a:t>
            </a:r>
            <a:r>
              <a:rPr lang="zh-CN" altLang="en-US" sz="1600" dirty="0">
                <a:latin typeface="华文楷体" panose="02010600040101010101" pitchFamily="2" charset="-122"/>
                <a:ea typeface="华文楷体" panose="02010600040101010101" pitchFamily="2" charset="-122"/>
              </a:rPr>
              <a:t>	</a:t>
            </a:r>
            <a:r>
              <a:rPr lang="zh-CN" altLang="en-US" sz="1600" dirty="0" smtClean="0">
                <a:latin typeface="华文楷体" panose="02010600040101010101" pitchFamily="2" charset="-122"/>
                <a:ea typeface="华文楷体" panose="02010600040101010101" pitchFamily="2" charset="-122"/>
              </a:rPr>
              <a:t>          ；</a:t>
            </a:r>
            <a:r>
              <a:rPr lang="zh-CN" altLang="en-US" sz="1600" dirty="0">
                <a:latin typeface="华文楷体" panose="02010600040101010101" pitchFamily="2" charset="-122"/>
                <a:ea typeface="华文楷体" panose="02010600040101010101" pitchFamily="2" charset="-122"/>
              </a:rPr>
              <a:t>取出自变量X的值送累加器A，准备比较</a:t>
            </a:r>
          </a:p>
          <a:p>
            <a:r>
              <a:rPr lang="zh-CN" altLang="en-US" sz="1600" dirty="0">
                <a:latin typeface="华文楷体" panose="02010600040101010101" pitchFamily="2" charset="-122"/>
                <a:ea typeface="华文楷体" panose="02010600040101010101" pitchFamily="2" charset="-122"/>
              </a:rPr>
              <a:t>	CJNE	A</a:t>
            </a:r>
            <a:r>
              <a:rPr lang="zh-CN" altLang="en-US" sz="1600" dirty="0" smtClean="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10，	</a:t>
            </a:r>
            <a:r>
              <a:rPr lang="zh-CN" altLang="en-US" sz="1600" dirty="0" smtClean="0">
                <a:latin typeface="华文楷体" panose="02010600040101010101" pitchFamily="2" charset="-122"/>
                <a:ea typeface="华文楷体" panose="02010600040101010101" pitchFamily="2" charset="-122"/>
              </a:rPr>
              <a:t>BR2    </a:t>
            </a:r>
            <a:r>
              <a:rPr lang="zh-CN" altLang="en-US" sz="1600" dirty="0">
                <a:latin typeface="华文楷体" panose="02010600040101010101" pitchFamily="2" charset="-122"/>
                <a:ea typeface="华文楷体" panose="02010600040101010101" pitchFamily="2" charset="-122"/>
              </a:rPr>
              <a:t>	</a:t>
            </a:r>
            <a:r>
              <a:rPr lang="zh-CN" altLang="en-US" sz="1600" dirty="0" smtClean="0">
                <a:latin typeface="华文楷体" panose="02010600040101010101" pitchFamily="2" charset="-122"/>
                <a:ea typeface="华文楷体" panose="02010600040101010101" pitchFamily="2" charset="-122"/>
              </a:rPr>
              <a:t> ；</a:t>
            </a:r>
            <a:r>
              <a:rPr lang="zh-CN" altLang="en-US" sz="1600" dirty="0">
                <a:latin typeface="华文楷体" panose="02010600040101010101" pitchFamily="2" charset="-122"/>
                <a:ea typeface="华文楷体" panose="02010600040101010101" pitchFamily="2" charset="-122"/>
              </a:rPr>
              <a:t>将自变量的值与常量10进行比较</a:t>
            </a:r>
          </a:p>
          <a:p>
            <a:r>
              <a:rPr lang="zh-CN" altLang="en-US" sz="1600" dirty="0">
                <a:latin typeface="华文楷体" panose="02010600040101010101" pitchFamily="2" charset="-122"/>
                <a:ea typeface="华文楷体" panose="02010600040101010101" pitchFamily="2" charset="-122"/>
              </a:rPr>
              <a:t>BR1：	</a:t>
            </a:r>
            <a:r>
              <a:rPr lang="zh-CN" altLang="en-US" sz="1600" dirty="0" smtClean="0">
                <a:latin typeface="华文楷体" panose="02010600040101010101" pitchFamily="2" charset="-122"/>
                <a:ea typeface="华文楷体" panose="02010600040101010101" pitchFamily="2" charset="-122"/>
              </a:rPr>
              <a:t>                            ；</a:t>
            </a:r>
            <a:r>
              <a:rPr lang="zh-CN" altLang="en-US" sz="1600" dirty="0">
                <a:latin typeface="华文楷体" panose="02010600040101010101" pitchFamily="2" charset="-122"/>
                <a:ea typeface="华文楷体" panose="02010600040101010101" pitchFamily="2" charset="-122"/>
              </a:rPr>
              <a:t>分支1：X = 10 </a:t>
            </a:r>
          </a:p>
          <a:p>
            <a:r>
              <a:rPr lang="zh-CN" altLang="en-US" sz="1600" dirty="0">
                <a:latin typeface="华文楷体" panose="02010600040101010101" pitchFamily="2" charset="-122"/>
                <a:ea typeface="华文楷体" panose="02010600040101010101" pitchFamily="2" charset="-122"/>
              </a:rPr>
              <a:t>	INC	A	</a:t>
            </a:r>
            <a:r>
              <a:rPr lang="zh-CN" altLang="en-US" sz="1600" dirty="0">
                <a:latin typeface="华文楷体" panose="02010600040101010101" pitchFamily="2" charset="-122"/>
                <a:ea typeface="华文楷体" panose="02010600040101010101" pitchFamily="2" charset="-122"/>
              </a:rPr>
              <a:t> </a:t>
            </a:r>
            <a:r>
              <a:rPr lang="zh-CN" altLang="en-US" sz="1600" dirty="0" smtClean="0">
                <a:latin typeface="华文楷体" panose="02010600040101010101" pitchFamily="2" charset="-122"/>
                <a:ea typeface="华文楷体" panose="02010600040101010101" pitchFamily="2" charset="-122"/>
              </a:rPr>
              <a:t>         </a:t>
            </a:r>
            <a:r>
              <a:rPr lang="zh-CN" altLang="en-US" sz="1600" dirty="0" smtClean="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根据函数式要求，将自变量值加1</a:t>
            </a:r>
          </a:p>
          <a:p>
            <a:r>
              <a:rPr lang="zh-CN" altLang="en-US" sz="1600" dirty="0">
                <a:latin typeface="华文楷体" panose="02010600040101010101" pitchFamily="2" charset="-122"/>
                <a:ea typeface="华文楷体" panose="02010600040101010101" pitchFamily="2" charset="-122"/>
              </a:rPr>
              <a:t>	MOV 	Y，	A 	</a:t>
            </a:r>
            <a:r>
              <a:rPr lang="zh-CN" altLang="en-US" sz="1600" dirty="0" smtClean="0">
                <a:latin typeface="华文楷体" panose="02010600040101010101" pitchFamily="2" charset="-122"/>
                <a:ea typeface="华文楷体" panose="02010600040101010101" pitchFamily="2" charset="-122"/>
              </a:rPr>
              <a:t> ；</a:t>
            </a:r>
            <a:r>
              <a:rPr lang="zh-CN" altLang="en-US" sz="1600" dirty="0">
                <a:latin typeface="华文楷体" panose="02010600040101010101" pitchFamily="2" charset="-122"/>
                <a:ea typeface="华文楷体" panose="02010600040101010101" pitchFamily="2" charset="-122"/>
              </a:rPr>
              <a:t>累加器A中</a:t>
            </a:r>
            <a:r>
              <a:rPr lang="zh-CN" altLang="en-US" sz="1600" dirty="0" smtClean="0">
                <a:latin typeface="华文楷体" panose="02010600040101010101" pitchFamily="2" charset="-122"/>
                <a:ea typeface="华文楷体" panose="02010600040101010101" pitchFamily="2" charset="-122"/>
              </a:rPr>
              <a:t>的结果</a:t>
            </a:r>
            <a:r>
              <a:rPr lang="zh-CN" altLang="en-US" sz="1600" dirty="0">
                <a:latin typeface="华文楷体" panose="02010600040101010101" pitchFamily="2" charset="-122"/>
                <a:ea typeface="华文楷体" panose="02010600040101010101" pitchFamily="2" charset="-122"/>
              </a:rPr>
              <a:t>保存</a:t>
            </a:r>
          </a:p>
          <a:p>
            <a:r>
              <a:rPr lang="zh-CN" altLang="en-US" sz="1600" dirty="0">
                <a:latin typeface="华文楷体" panose="02010600040101010101" pitchFamily="2" charset="-122"/>
                <a:ea typeface="华文楷体" panose="02010600040101010101" pitchFamily="2" charset="-122"/>
              </a:rPr>
              <a:t>	SJMP	OutG		</a:t>
            </a:r>
            <a:r>
              <a:rPr lang="zh-CN" altLang="en-US" sz="1600" dirty="0" smtClean="0">
                <a:latin typeface="华文楷体" panose="02010600040101010101" pitchFamily="2" charset="-122"/>
                <a:ea typeface="华文楷体" panose="02010600040101010101" pitchFamily="2" charset="-122"/>
              </a:rPr>
              <a:t> ；</a:t>
            </a:r>
            <a:r>
              <a:rPr lang="zh-CN" altLang="en-US" sz="1600" dirty="0">
                <a:latin typeface="华文楷体" panose="02010600040101010101" pitchFamily="2" charset="-122"/>
                <a:ea typeface="华文楷体" panose="02010600040101010101" pitchFamily="2" charset="-122"/>
              </a:rPr>
              <a:t>分支1程序结束，跳转到同一的出口OutG</a:t>
            </a:r>
          </a:p>
          <a:p>
            <a:r>
              <a:rPr lang="zh-CN" altLang="en-US" sz="1600" dirty="0">
                <a:latin typeface="华文楷体" panose="02010600040101010101" pitchFamily="2" charset="-122"/>
                <a:ea typeface="华文楷体" panose="02010600040101010101" pitchFamily="2" charset="-122"/>
              </a:rPr>
              <a:t>	</a:t>
            </a:r>
            <a:r>
              <a:rPr lang="zh-CN" altLang="en-US" sz="1600" dirty="0" smtClean="0">
                <a:latin typeface="华文楷体" panose="02010600040101010101" pitchFamily="2" charset="-122"/>
                <a:ea typeface="华文楷体" panose="02010600040101010101" pitchFamily="2" charset="-122"/>
              </a:rPr>
              <a:t>                            ；</a:t>
            </a:r>
            <a:r>
              <a:rPr lang="zh-CN" altLang="en-US" sz="1600" dirty="0">
                <a:latin typeface="华文楷体" panose="02010600040101010101" pitchFamily="2" charset="-122"/>
                <a:ea typeface="华文楷体" panose="02010600040101010101" pitchFamily="2" charset="-122"/>
              </a:rPr>
              <a:t>分支2：X  ≠</a:t>
            </a:r>
            <a:r>
              <a:rPr lang="zh-CN" altLang="en-US" sz="1600" dirty="0" smtClean="0">
                <a:latin typeface="华文楷体" panose="02010600040101010101" pitchFamily="2" charset="-122"/>
                <a:ea typeface="华文楷体" panose="02010600040101010101" pitchFamily="2" charset="-122"/>
              </a:rPr>
              <a:t> </a:t>
            </a:r>
            <a:r>
              <a:rPr lang="zh-CN" altLang="en-US" sz="1600" dirty="0">
                <a:latin typeface="华文楷体" panose="02010600040101010101" pitchFamily="2" charset="-122"/>
                <a:ea typeface="华文楷体" panose="02010600040101010101" pitchFamily="2" charset="-122"/>
              </a:rPr>
              <a:t>10</a:t>
            </a:r>
          </a:p>
          <a:p>
            <a:r>
              <a:rPr lang="zh-CN" altLang="en-US" sz="1600" dirty="0" smtClean="0">
                <a:latin typeface="华文楷体" panose="02010600040101010101" pitchFamily="2" charset="-122"/>
                <a:ea typeface="华文楷体" panose="02010600040101010101" pitchFamily="2" charset="-122"/>
              </a:rPr>
              <a:t>BR2：	MOV	Y，	#6	</a:t>
            </a:r>
            <a:r>
              <a:rPr lang="zh-CN" altLang="en-US" sz="1600" dirty="0">
                <a:latin typeface="华文楷体" panose="02010600040101010101" pitchFamily="2" charset="-122"/>
                <a:ea typeface="华文楷体" panose="02010600040101010101" pitchFamily="2" charset="-122"/>
              </a:rPr>
              <a:t> </a:t>
            </a:r>
            <a:r>
              <a:rPr lang="zh-CN" altLang="en-US" sz="1600" dirty="0" smtClean="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根据函数式要求，将常量</a:t>
            </a:r>
            <a:r>
              <a:rPr lang="en-US" altLang="zh-CN" sz="1600" dirty="0">
                <a:latin typeface="华文楷体" panose="02010600040101010101" pitchFamily="2" charset="-122"/>
                <a:ea typeface="华文楷体" panose="02010600040101010101" pitchFamily="2" charset="-122"/>
              </a:rPr>
              <a:t>6</a:t>
            </a:r>
            <a:r>
              <a:rPr lang="zh-CN" altLang="en-US" sz="1600" dirty="0">
                <a:latin typeface="华文楷体" panose="02010600040101010101" pitchFamily="2" charset="-122"/>
                <a:ea typeface="华文楷体" panose="02010600040101010101" pitchFamily="2" charset="-122"/>
              </a:rPr>
              <a:t>送到</a:t>
            </a:r>
            <a:r>
              <a:rPr lang="en-US" altLang="zh-CN" sz="1600" dirty="0">
                <a:latin typeface="华文楷体" panose="02010600040101010101" pitchFamily="2" charset="-122"/>
                <a:ea typeface="华文楷体" panose="02010600040101010101" pitchFamily="2" charset="-122"/>
              </a:rPr>
              <a:t>Y</a:t>
            </a:r>
            <a:r>
              <a:rPr lang="zh-CN" altLang="en-US" sz="1600" dirty="0">
                <a:latin typeface="华文楷体" panose="02010600040101010101" pitchFamily="2" charset="-122"/>
                <a:ea typeface="华文楷体" panose="02010600040101010101" pitchFamily="2" charset="-122"/>
              </a:rPr>
              <a:t>中</a:t>
            </a:r>
          </a:p>
          <a:p>
            <a:r>
              <a:rPr lang="en-US" altLang="zh-CN" sz="1600" dirty="0" smtClean="0">
                <a:latin typeface="华文楷体" panose="02010600040101010101" pitchFamily="2" charset="-122"/>
                <a:ea typeface="华文楷体" panose="02010600040101010101" pitchFamily="2" charset="-122"/>
              </a:rPr>
              <a:t>	</a:t>
            </a:r>
            <a:r>
              <a:rPr lang="en-US" altLang="zh-CN" sz="1600" dirty="0" smtClean="0">
                <a:latin typeface="华文楷体" panose="02010600040101010101" pitchFamily="2" charset="-122"/>
                <a:ea typeface="华文楷体" panose="02010600040101010101" pitchFamily="2" charset="-122"/>
              </a:rPr>
              <a:t>                            </a:t>
            </a:r>
            <a:r>
              <a:rPr lang="zh-CN" altLang="en-US" sz="1600" dirty="0" smtClean="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出口	：分支1和分支2的共同出口</a:t>
            </a:r>
          </a:p>
          <a:p>
            <a:r>
              <a:rPr lang="en-US" altLang="zh-CN" sz="1600" dirty="0" smtClean="0">
                <a:latin typeface="华文楷体" panose="02010600040101010101" pitchFamily="2" charset="-122"/>
                <a:ea typeface="华文楷体" panose="02010600040101010101" pitchFamily="2" charset="-122"/>
              </a:rPr>
              <a:t>	</a:t>
            </a:r>
            <a:r>
              <a:rPr lang="zh-CN" altLang="en-US" sz="1600" dirty="0" smtClean="0">
                <a:latin typeface="华文楷体" panose="02010600040101010101" pitchFamily="2" charset="-122"/>
                <a:ea typeface="华文楷体" panose="02010600040101010101" pitchFamily="2" charset="-122"/>
              </a:rPr>
              <a:t>OutG</a:t>
            </a:r>
            <a:r>
              <a:rPr lang="zh-CN" altLang="en-US" sz="1600" dirty="0">
                <a:latin typeface="华文楷体" panose="02010600040101010101" pitchFamily="2" charset="-122"/>
                <a:ea typeface="华文楷体" panose="02010600040101010101" pitchFamily="2" charset="-122"/>
              </a:rPr>
              <a:t>：	SJMP	</a:t>
            </a:r>
            <a:r>
              <a:rPr lang="en-US" altLang="zh-CN" sz="1600" dirty="0" smtClean="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	</a:t>
            </a:r>
            <a:r>
              <a:rPr lang="zh-CN" altLang="en-US" sz="1600" dirty="0" smtClean="0">
                <a:latin typeface="华文楷体" panose="02010600040101010101" pitchFamily="2" charset="-122"/>
                <a:ea typeface="华文楷体" panose="02010600040101010101" pitchFamily="2" charset="-122"/>
              </a:rPr>
              <a:t> ；</a:t>
            </a:r>
            <a:r>
              <a:rPr lang="zh-CN" altLang="en-US" sz="1600" dirty="0">
                <a:latin typeface="华文楷体" panose="02010600040101010101" pitchFamily="2" charset="-122"/>
                <a:ea typeface="华文楷体" panose="02010600040101010101" pitchFamily="2" charset="-122"/>
              </a:rPr>
              <a:t>程序结束，停止向下</a:t>
            </a:r>
            <a:r>
              <a:rPr lang="zh-CN" altLang="en-US" sz="1600" dirty="0" smtClean="0">
                <a:latin typeface="华文楷体" panose="02010600040101010101" pitchFamily="2" charset="-122"/>
                <a:ea typeface="华文楷体" panose="02010600040101010101" pitchFamily="2" charset="-122"/>
              </a:rPr>
              <a:t>运行</a:t>
            </a:r>
            <a:r>
              <a:rPr lang="zh-CN" altLang="en-US" dirty="0"/>
              <a:t>	</a:t>
            </a:r>
          </a:p>
        </p:txBody>
      </p:sp>
      <p:sp>
        <p:nvSpPr>
          <p:cNvPr id="4" name="标题 1"/>
          <p:cNvSpPr>
            <a:spLocks noGrp="1"/>
          </p:cNvSpPr>
          <p:nvPr>
            <p:ph type="title"/>
          </p:nvPr>
        </p:nvSpPr>
        <p:spPr>
          <a:xfrm>
            <a:off x="395536" y="771550"/>
            <a:ext cx="8640960" cy="667494"/>
          </a:xfrm>
        </p:spPr>
        <p:txBody>
          <a:bodyPr>
            <a:noAutofit/>
          </a:bodyPr>
          <a:lstStyle/>
          <a:p>
            <a:r>
              <a:rPr lang="en-US" altLang="zh-CN" sz="1800" dirty="0"/>
              <a:t>【</a:t>
            </a:r>
            <a:r>
              <a:rPr lang="zh-CN" altLang="en-US" sz="1800" dirty="0"/>
              <a:t>例</a:t>
            </a:r>
            <a:r>
              <a:rPr lang="en-US" altLang="zh-CN" sz="1800" dirty="0" smtClean="0"/>
              <a:t>】</a:t>
            </a:r>
            <a:r>
              <a:rPr lang="zh-CN" altLang="en-US" sz="1800" dirty="0"/>
              <a:t>设</a:t>
            </a:r>
            <a:r>
              <a:rPr lang="en-US" altLang="zh-CN" sz="1800" dirty="0"/>
              <a:t>60H</a:t>
            </a:r>
            <a:r>
              <a:rPr lang="zh-CN" altLang="en-US" sz="1800" dirty="0"/>
              <a:t>单元有一个变量</a:t>
            </a:r>
            <a:r>
              <a:rPr lang="en-US" altLang="zh-CN" sz="1800" dirty="0"/>
              <a:t>X</a:t>
            </a:r>
            <a:r>
              <a:rPr lang="zh-CN" altLang="en-US" sz="1800" dirty="0"/>
              <a:t>（</a:t>
            </a:r>
            <a:r>
              <a:rPr lang="en-US" altLang="zh-CN" sz="1800" dirty="0"/>
              <a:t>X&lt;255</a:t>
            </a:r>
            <a:r>
              <a:rPr lang="zh-CN" altLang="en-US" sz="1800" dirty="0"/>
              <a:t>），编程实现下列分段函数，结果存入</a:t>
            </a:r>
            <a:r>
              <a:rPr lang="en-US" altLang="zh-CN" sz="1800" dirty="0"/>
              <a:t>61H</a:t>
            </a:r>
            <a:r>
              <a:rPr lang="zh-CN" altLang="en-US" sz="1800" dirty="0"/>
              <a:t>单元中。</a:t>
            </a:r>
          </a:p>
        </p:txBody>
      </p:sp>
    </p:spTree>
    <p:extLst>
      <p:ext uri="{BB962C8B-B14F-4D97-AF65-F5344CB8AC3E}">
        <p14:creationId xmlns="" xmlns:p14="http://schemas.microsoft.com/office/powerpoint/2010/main" val="96900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3.2.3 </a:t>
            </a:r>
            <a:r>
              <a:rPr lang="zh-CN" altLang="zh-CN" b="1" dirty="0"/>
              <a:t>直接寻址</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p:nvPr/>
        </p:nvSpPr>
        <p:spPr>
          <a:xfrm>
            <a:off x="683568" y="1275606"/>
            <a:ext cx="7416824" cy="3139321"/>
          </a:xfrm>
          <a:prstGeom prst="rect">
            <a:avLst/>
          </a:prstGeom>
        </p:spPr>
        <p:txBody>
          <a:bodyPr wrap="square">
            <a:spAutoFit/>
          </a:bodyPr>
          <a:lstStyle/>
          <a:p>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zh-CN" dirty="0">
                <a:latin typeface="华文楷体" panose="02010600040101010101" pitchFamily="2" charset="-122"/>
                <a:ea typeface="华文楷体" panose="02010600040101010101" pitchFamily="2" charset="-122"/>
              </a:rPr>
              <a:t>）特殊功能寄存器。例如：</a:t>
            </a:r>
          </a:p>
          <a:p>
            <a:r>
              <a:rPr lang="en-US" altLang="zh-CN" dirty="0">
                <a:latin typeface="华文楷体" panose="02010600040101010101" pitchFamily="2" charset="-122"/>
                <a:ea typeface="华文楷体" panose="02010600040101010101" pitchFamily="2" charset="-122"/>
              </a:rPr>
              <a:t>MOV  TCON</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A   </a:t>
            </a:r>
            <a:endParaRPr lang="zh-CN" altLang="zh-CN" dirty="0">
              <a:latin typeface="华文楷体" panose="02010600040101010101" pitchFamily="2" charset="-122"/>
              <a:ea typeface="华文楷体" panose="02010600040101010101" pitchFamily="2" charset="-122"/>
            </a:endParaRPr>
          </a:p>
          <a:p>
            <a:r>
              <a:rPr lang="zh-CN" altLang="zh-CN" dirty="0">
                <a:latin typeface="华文楷体" panose="02010600040101010101" pitchFamily="2" charset="-122"/>
                <a:ea typeface="华文楷体" panose="02010600040101010101" pitchFamily="2" charset="-122"/>
              </a:rPr>
              <a:t>其中，</a:t>
            </a:r>
            <a:r>
              <a:rPr lang="en-US" altLang="zh-CN" dirty="0">
                <a:latin typeface="华文楷体" panose="02010600040101010101" pitchFamily="2" charset="-122"/>
                <a:ea typeface="华文楷体" panose="02010600040101010101" pitchFamily="2" charset="-122"/>
              </a:rPr>
              <a:t>TCON</a:t>
            </a:r>
            <a:r>
              <a:rPr lang="zh-CN" altLang="zh-CN" dirty="0">
                <a:latin typeface="华文楷体" panose="02010600040101010101" pitchFamily="2" charset="-122"/>
                <a:ea typeface="华文楷体" panose="02010600040101010101" pitchFamily="2" charset="-122"/>
              </a:rPr>
              <a:t>属于特殊功能寄存器，为符号地址，它所代表的直接地址是</a:t>
            </a:r>
            <a:r>
              <a:rPr lang="en-US" altLang="zh-CN" dirty="0">
                <a:latin typeface="华文楷体" panose="02010600040101010101" pitchFamily="2" charset="-122"/>
                <a:ea typeface="华文楷体" panose="02010600040101010101" pitchFamily="2" charset="-122"/>
              </a:rPr>
              <a:t>88H</a:t>
            </a:r>
            <a:r>
              <a:rPr lang="zh-CN" altLang="zh-CN" dirty="0">
                <a:latin typeface="华文楷体" panose="02010600040101010101" pitchFamily="2" charset="-122"/>
                <a:ea typeface="华文楷体" panose="02010600040101010101" pitchFamily="2" charset="-122"/>
              </a:rPr>
              <a:t>。</a:t>
            </a:r>
          </a:p>
          <a:p>
            <a:r>
              <a:rPr lang="zh-CN" altLang="zh-CN" dirty="0">
                <a:latin typeface="华文楷体" panose="02010600040101010101" pitchFamily="2" charset="-122"/>
                <a:ea typeface="华文楷体" panose="02010600040101010101" pitchFamily="2" charset="-122"/>
              </a:rPr>
              <a:t>特殊功能寄存器的访问只能采用直接寻址方式。</a:t>
            </a:r>
          </a:p>
          <a:p>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zh-CN" dirty="0">
                <a:latin typeface="华文楷体" panose="02010600040101010101" pitchFamily="2" charset="-122"/>
                <a:ea typeface="华文楷体" panose="02010600040101010101" pitchFamily="2" charset="-122"/>
              </a:rPr>
              <a:t>）特殊功能寄存器中可位寻址的位地址空间。例如：</a:t>
            </a:r>
          </a:p>
          <a:p>
            <a:r>
              <a:rPr lang="en-US" altLang="zh-CN" dirty="0">
                <a:latin typeface="华文楷体" panose="02010600040101010101" pitchFamily="2" charset="-122"/>
                <a:ea typeface="华文楷体" panose="02010600040101010101" pitchFamily="2" charset="-122"/>
              </a:rPr>
              <a:t>SETB EA    </a:t>
            </a:r>
            <a:endParaRPr lang="zh-CN" altLang="zh-CN" dirty="0">
              <a:latin typeface="华文楷体" panose="02010600040101010101" pitchFamily="2" charset="-122"/>
              <a:ea typeface="华文楷体" panose="02010600040101010101" pitchFamily="2" charset="-122"/>
            </a:endParaRPr>
          </a:p>
          <a:p>
            <a:r>
              <a:rPr lang="zh-CN" altLang="zh-CN" dirty="0">
                <a:latin typeface="华文楷体" panose="02010600040101010101" pitchFamily="2" charset="-122"/>
                <a:ea typeface="华文楷体" panose="02010600040101010101" pitchFamily="2" charset="-122"/>
              </a:rPr>
              <a:t>其中，</a:t>
            </a:r>
            <a:r>
              <a:rPr lang="en-US" altLang="zh-CN" dirty="0">
                <a:latin typeface="华文楷体" panose="02010600040101010101" pitchFamily="2" charset="-122"/>
                <a:ea typeface="华文楷体" panose="02010600040101010101" pitchFamily="2" charset="-122"/>
              </a:rPr>
              <a:t>EA</a:t>
            </a:r>
            <a:r>
              <a:rPr lang="zh-CN" altLang="zh-CN" dirty="0">
                <a:latin typeface="华文楷体" panose="02010600040101010101" pitchFamily="2" charset="-122"/>
                <a:ea typeface="华文楷体" panose="02010600040101010101" pitchFamily="2" charset="-122"/>
              </a:rPr>
              <a:t>是</a:t>
            </a:r>
            <a:r>
              <a:rPr lang="en-US" altLang="zh-CN" dirty="0">
                <a:latin typeface="华文楷体" panose="02010600040101010101" pitchFamily="2" charset="-122"/>
                <a:ea typeface="华文楷体" panose="02010600040101010101" pitchFamily="2" charset="-122"/>
              </a:rPr>
              <a:t>IE</a:t>
            </a:r>
            <a:r>
              <a:rPr lang="zh-CN" altLang="zh-CN" dirty="0">
                <a:latin typeface="华文楷体" panose="02010600040101010101" pitchFamily="2" charset="-122"/>
                <a:ea typeface="华文楷体" panose="02010600040101010101" pitchFamily="2" charset="-122"/>
              </a:rPr>
              <a:t>寄存器的第</a:t>
            </a:r>
            <a:r>
              <a:rPr lang="en-US" altLang="zh-CN" dirty="0">
                <a:latin typeface="华文楷体" panose="02010600040101010101" pitchFamily="2" charset="-122"/>
                <a:ea typeface="华文楷体" panose="02010600040101010101" pitchFamily="2" charset="-122"/>
              </a:rPr>
              <a:t>7</a:t>
            </a:r>
            <a:r>
              <a:rPr lang="zh-CN" altLang="zh-CN" dirty="0">
                <a:latin typeface="华文楷体" panose="02010600040101010101" pitchFamily="2" charset="-122"/>
                <a:ea typeface="华文楷体" panose="02010600040101010101" pitchFamily="2" charset="-122"/>
              </a:rPr>
              <a:t>位，它相应的直接地址为</a:t>
            </a:r>
            <a:r>
              <a:rPr lang="en-US" altLang="zh-CN" dirty="0">
                <a:latin typeface="华文楷体" panose="02010600040101010101" pitchFamily="2" charset="-122"/>
                <a:ea typeface="华文楷体" panose="02010600040101010101" pitchFamily="2" charset="-122"/>
              </a:rPr>
              <a:t>0AFH</a:t>
            </a:r>
            <a:r>
              <a:rPr lang="zh-CN" altLang="zh-CN" dirty="0">
                <a:latin typeface="华文楷体" panose="02010600040101010101" pitchFamily="2" charset="-122"/>
                <a:ea typeface="华文楷体" panose="02010600040101010101" pitchFamily="2" charset="-122"/>
              </a:rPr>
              <a:t>。</a:t>
            </a:r>
          </a:p>
          <a:p>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a:t>
            </a:r>
            <a:r>
              <a:rPr lang="zh-CN" altLang="zh-CN" dirty="0">
                <a:latin typeface="华文楷体" panose="02010600040101010101" pitchFamily="2" charset="-122"/>
                <a:ea typeface="华文楷体" panose="02010600040101010101" pitchFamily="2" charset="-122"/>
              </a:rPr>
              <a:t>）内部数据</a:t>
            </a:r>
            <a:r>
              <a:rPr lang="en-US" altLang="zh-CN" dirty="0">
                <a:latin typeface="华文楷体" panose="02010600040101010101" pitchFamily="2" charset="-122"/>
                <a:ea typeface="华文楷体" panose="02010600040101010101" pitchFamily="2" charset="-122"/>
              </a:rPr>
              <a:t>RAM</a:t>
            </a:r>
            <a:r>
              <a:rPr lang="zh-CN" altLang="zh-CN" dirty="0">
                <a:latin typeface="华文楷体" panose="02010600040101010101" pitchFamily="2" charset="-122"/>
                <a:ea typeface="华文楷体" panose="02010600040101010101" pitchFamily="2" charset="-122"/>
              </a:rPr>
              <a:t>地址空间子集的</a:t>
            </a:r>
            <a:r>
              <a:rPr lang="en-US" altLang="zh-CN" dirty="0">
                <a:latin typeface="华文楷体" panose="02010600040101010101" pitchFamily="2" charset="-122"/>
                <a:ea typeface="华文楷体" panose="02010600040101010101" pitchFamily="2" charset="-122"/>
              </a:rPr>
              <a:t>128</a:t>
            </a:r>
            <a:r>
              <a:rPr lang="zh-CN" altLang="zh-CN" dirty="0">
                <a:latin typeface="华文楷体" panose="02010600040101010101" pitchFamily="2" charset="-122"/>
                <a:ea typeface="华文楷体" panose="02010600040101010101" pitchFamily="2" charset="-122"/>
              </a:rPr>
              <a:t>位（位地址空间）。例如：</a:t>
            </a:r>
          </a:p>
          <a:p>
            <a:r>
              <a:rPr lang="en-US" altLang="zh-CN" dirty="0">
                <a:latin typeface="华文楷体" panose="02010600040101010101" pitchFamily="2" charset="-122"/>
                <a:ea typeface="华文楷体" panose="02010600040101010101" pitchFamily="2" charset="-122"/>
              </a:rPr>
              <a:t>MOV C</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7EH</a:t>
            </a:r>
            <a:r>
              <a:rPr lang="zh-CN" altLang="zh-CN"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SETB   20H </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329189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3693" y="1314827"/>
            <a:ext cx="7056784" cy="730679"/>
          </a:xfrm>
        </p:spPr>
        <p:txBody>
          <a:bodyPr>
            <a:noAutofit/>
          </a:bodyPr>
          <a:lstStyle/>
          <a:p>
            <a:pPr>
              <a:lnSpc>
                <a:spcPct val="150000"/>
              </a:lnSpc>
            </a:pPr>
            <a:r>
              <a:rPr lang="en-US" altLang="zh-CN" sz="1800" dirty="0" smtClean="0"/>
              <a:t>【</a:t>
            </a:r>
            <a:r>
              <a:rPr lang="zh-CN" altLang="en-US" sz="1800" dirty="0" smtClean="0"/>
              <a:t>例</a:t>
            </a:r>
            <a:r>
              <a:rPr lang="en-US" altLang="zh-CN" sz="1800" dirty="0" smtClean="0"/>
              <a:t>】</a:t>
            </a:r>
            <a:r>
              <a:rPr lang="zh-CN" altLang="en-US" sz="1800" dirty="0"/>
              <a:t>设自变量</a:t>
            </a:r>
            <a:r>
              <a:rPr lang="en-US" altLang="zh-CN" sz="1800" dirty="0"/>
              <a:t>X</a:t>
            </a:r>
            <a:r>
              <a:rPr lang="zh-CN" altLang="en-US" sz="1800" dirty="0"/>
              <a:t>的值存放在内部</a:t>
            </a:r>
            <a:r>
              <a:rPr lang="en-US" altLang="zh-CN" sz="1800" dirty="0"/>
              <a:t>RAM</a:t>
            </a:r>
            <a:r>
              <a:rPr lang="zh-CN" altLang="en-US" sz="1800" dirty="0"/>
              <a:t>中的</a:t>
            </a:r>
            <a:r>
              <a:rPr lang="en-US" altLang="zh-CN" sz="1800" dirty="0"/>
              <a:t>50H</a:t>
            </a:r>
            <a:r>
              <a:rPr lang="zh-CN" altLang="en-US" sz="1800" dirty="0"/>
              <a:t>单元，函数值</a:t>
            </a:r>
            <a:r>
              <a:rPr lang="en-US" altLang="zh-CN" sz="1800" dirty="0"/>
              <a:t>Y</a:t>
            </a:r>
            <a:r>
              <a:rPr lang="zh-CN" altLang="en-US" sz="1800" dirty="0"/>
              <a:t>存放在内部</a:t>
            </a:r>
            <a:r>
              <a:rPr lang="en-US" altLang="zh-CN" sz="1800" dirty="0"/>
              <a:t>RAM</a:t>
            </a:r>
            <a:r>
              <a:rPr lang="zh-CN" altLang="en-US" sz="1800" dirty="0"/>
              <a:t>中的</a:t>
            </a:r>
            <a:r>
              <a:rPr lang="en-US" altLang="zh-CN" sz="1800" dirty="0"/>
              <a:t>60H</a:t>
            </a:r>
            <a:r>
              <a:rPr lang="zh-CN" altLang="en-US" sz="1800" dirty="0"/>
              <a:t>单元，请编程实现下列分段函数。</a:t>
            </a:r>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smtClean="0"/>
              <a:t>3.4.4 </a:t>
            </a:r>
            <a:r>
              <a:rPr lang="zh-CN" altLang="en-US" b="1" dirty="0" smtClean="0"/>
              <a:t>分支结构程序设计举例</a:t>
            </a:r>
            <a:endParaRPr lang="zh-CN" altLang="zh-CN" b="1" dirty="0"/>
          </a:p>
        </p:txBody>
      </p:sp>
      <p:grpSp>
        <p:nvGrpSpPr>
          <p:cNvPr id="45" name="组合 44"/>
          <p:cNvGrpSpPr>
            <a:grpSpLocks/>
          </p:cNvGrpSpPr>
          <p:nvPr/>
        </p:nvGrpSpPr>
        <p:grpSpPr bwMode="auto">
          <a:xfrm>
            <a:off x="2195736" y="2499742"/>
            <a:ext cx="3042285" cy="1303747"/>
            <a:chOff x="2881" y="9168"/>
            <a:chExt cx="4237" cy="1469"/>
          </a:xfrm>
        </p:grpSpPr>
        <p:sp>
          <p:nvSpPr>
            <p:cNvPr id="46" name="Rectangle 364"/>
            <p:cNvSpPr>
              <a:spLocks noChangeArrowheads="1"/>
            </p:cNvSpPr>
            <p:nvPr/>
          </p:nvSpPr>
          <p:spPr bwMode="auto">
            <a:xfrm>
              <a:off x="3840" y="9168"/>
              <a:ext cx="3278" cy="51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X + 2  </a:t>
              </a: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X &gt; 12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7" name="Rectangle 365"/>
            <p:cNvSpPr>
              <a:spLocks noChangeArrowheads="1"/>
            </p:cNvSpPr>
            <p:nvPr/>
          </p:nvSpPr>
          <p:spPr bwMode="auto">
            <a:xfrm>
              <a:off x="2881" y="9685"/>
              <a:ext cx="651" cy="51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Y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8" name="AutoShape 366"/>
            <p:cNvSpPr>
              <a:spLocks/>
            </p:cNvSpPr>
            <p:nvPr/>
          </p:nvSpPr>
          <p:spPr bwMode="auto">
            <a:xfrm>
              <a:off x="3532" y="9427"/>
              <a:ext cx="216" cy="1006"/>
            </a:xfrm>
            <a:prstGeom prst="leftBrace">
              <a:avLst>
                <a:gd name="adj1" fmla="val 38812"/>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49" name="Rectangle 367"/>
            <p:cNvSpPr>
              <a:spLocks noChangeArrowheads="1"/>
            </p:cNvSpPr>
            <p:nvPr/>
          </p:nvSpPr>
          <p:spPr bwMode="auto">
            <a:xfrm>
              <a:off x="3840" y="10120"/>
              <a:ext cx="2599" cy="51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X+6   </a:t>
              </a: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X &lt;12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0" name="Rectangle 368"/>
            <p:cNvSpPr>
              <a:spLocks noChangeArrowheads="1"/>
            </p:cNvSpPr>
            <p:nvPr/>
          </p:nvSpPr>
          <p:spPr bwMode="auto">
            <a:xfrm>
              <a:off x="3840" y="9603"/>
              <a:ext cx="2599" cy="51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6     </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   </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X =12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spTree>
    <p:extLst>
      <p:ext uri="{BB962C8B-B14F-4D97-AF65-F5344CB8AC3E}">
        <p14:creationId xmlns="" xmlns:p14="http://schemas.microsoft.com/office/powerpoint/2010/main" val="216305307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543176" y="41151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3.4.4 </a:t>
            </a:r>
            <a:r>
              <a:rPr lang="zh-CN" altLang="en-US" b="1" dirty="0"/>
              <a:t>分支结构程序设计举例</a:t>
            </a:r>
            <a:endParaRPr lang="zh-CN" altLang="zh-CN" b="1" dirty="0"/>
          </a:p>
        </p:txBody>
      </p:sp>
      <p:sp>
        <p:nvSpPr>
          <p:cNvPr id="3" name="矩形 2"/>
          <p:cNvSpPr/>
          <p:nvPr/>
        </p:nvSpPr>
        <p:spPr>
          <a:xfrm>
            <a:off x="179513" y="1001533"/>
            <a:ext cx="5764116" cy="3970318"/>
          </a:xfrm>
          <a:prstGeom prst="rect">
            <a:avLst/>
          </a:prstGeom>
        </p:spPr>
        <p:txBody>
          <a:bodyPr wrap="square">
            <a:spAutoFit/>
          </a:bodyPr>
          <a:lstStyle/>
          <a:p>
            <a:r>
              <a:rPr lang="en-US" altLang="zh-CN" sz="1400" dirty="0" smtClean="0"/>
              <a:t>              X      DATA      50H  </a:t>
            </a:r>
            <a:r>
              <a:rPr lang="zh-CN" altLang="en-US" sz="1400" dirty="0" smtClean="0"/>
              <a:t>；用伪指令</a:t>
            </a:r>
            <a:r>
              <a:rPr lang="zh-CN" altLang="en-US" sz="1400" dirty="0"/>
              <a:t>符号定义符号地址即变量</a:t>
            </a:r>
            <a:r>
              <a:rPr lang="en-US" altLang="zh-CN" sz="1400" dirty="0"/>
              <a:t>X</a:t>
            </a:r>
          </a:p>
          <a:p>
            <a:r>
              <a:rPr lang="en-US" altLang="zh-CN" sz="1400" dirty="0" smtClean="0"/>
              <a:t>              Y      DATA      60H  </a:t>
            </a:r>
            <a:r>
              <a:rPr lang="zh-CN" altLang="en-US" sz="1400" dirty="0" smtClean="0"/>
              <a:t>；</a:t>
            </a:r>
            <a:r>
              <a:rPr lang="zh-CN" altLang="en-US" sz="1400" dirty="0"/>
              <a:t>用伪指令符号定义符号地址即变量</a:t>
            </a:r>
            <a:r>
              <a:rPr lang="en-US" altLang="zh-CN" sz="1400" dirty="0"/>
              <a:t>Y</a:t>
            </a:r>
          </a:p>
          <a:p>
            <a:r>
              <a:rPr lang="zh-CN" altLang="en-US" sz="1400" dirty="0"/>
              <a:t>；</a:t>
            </a:r>
            <a:r>
              <a:rPr lang="zh-CN" altLang="en-US" sz="1400" dirty="0" smtClean="0"/>
              <a:t>入口：</a:t>
            </a:r>
            <a:r>
              <a:rPr lang="zh-CN" altLang="en-US" sz="1400" dirty="0"/>
              <a:t>开始比较运算</a:t>
            </a:r>
          </a:p>
          <a:p>
            <a:r>
              <a:rPr lang="en-US" altLang="zh-CN" sz="1400" dirty="0" smtClean="0"/>
              <a:t>              MOV   A,    X          </a:t>
            </a:r>
            <a:r>
              <a:rPr lang="zh-CN" altLang="en-US" sz="1400" dirty="0" smtClean="0"/>
              <a:t>；</a:t>
            </a:r>
            <a:r>
              <a:rPr lang="zh-CN" altLang="en-US" sz="1400" dirty="0"/>
              <a:t>取出自变量</a:t>
            </a:r>
            <a:r>
              <a:rPr lang="en-US" altLang="zh-CN" sz="1400" dirty="0"/>
              <a:t>X</a:t>
            </a:r>
            <a:r>
              <a:rPr lang="zh-CN" altLang="en-US" sz="1400" dirty="0"/>
              <a:t>的值送累加器</a:t>
            </a:r>
            <a:r>
              <a:rPr lang="en-US" altLang="zh-CN" sz="1400" dirty="0" smtClean="0"/>
              <a:t>A</a:t>
            </a:r>
          </a:p>
          <a:p>
            <a:r>
              <a:rPr lang="en-US" altLang="zh-CN" sz="1400" dirty="0" smtClean="0"/>
              <a:t>Jdg1</a:t>
            </a:r>
            <a:r>
              <a:rPr lang="zh-CN" altLang="en-US" sz="1400" dirty="0" smtClean="0"/>
              <a:t>： </a:t>
            </a:r>
            <a:r>
              <a:rPr lang="en-US" altLang="zh-CN" sz="1400" dirty="0" smtClean="0"/>
              <a:t>CJNE   A</a:t>
            </a:r>
            <a:r>
              <a:rPr lang="zh-CN" altLang="en-US" sz="1400" dirty="0" smtClean="0"/>
              <a:t>，</a:t>
            </a:r>
            <a:r>
              <a:rPr lang="en-US" altLang="zh-CN" sz="1400" dirty="0" smtClean="0"/>
              <a:t>#12,Jdg2</a:t>
            </a:r>
            <a:r>
              <a:rPr lang="zh-CN" altLang="en-US" sz="1400" dirty="0" smtClean="0"/>
              <a:t>；</a:t>
            </a:r>
            <a:r>
              <a:rPr lang="zh-CN" altLang="en-US" sz="1400" dirty="0"/>
              <a:t>将自变量的值与常量</a:t>
            </a:r>
            <a:r>
              <a:rPr lang="en-US" altLang="zh-CN" sz="1400" dirty="0" smtClean="0"/>
              <a:t>12</a:t>
            </a:r>
            <a:r>
              <a:rPr lang="zh-CN" altLang="en-US" sz="1400" dirty="0" smtClean="0"/>
              <a:t>进行比较</a:t>
            </a:r>
            <a:endParaRPr lang="zh-CN" altLang="en-US" sz="1400" dirty="0"/>
          </a:p>
          <a:p>
            <a:r>
              <a:rPr lang="en-US" altLang="zh-CN" sz="1400" dirty="0"/>
              <a:t>BR1</a:t>
            </a:r>
            <a:r>
              <a:rPr lang="zh-CN" altLang="en-US" sz="1400" dirty="0" smtClean="0"/>
              <a:t>：  </a:t>
            </a:r>
            <a:r>
              <a:rPr lang="zh-CN" altLang="en-US" sz="1400" dirty="0" smtClean="0">
                <a:solidFill>
                  <a:srgbClr val="FF0000"/>
                </a:solidFill>
              </a:rPr>
              <a:t>；</a:t>
            </a:r>
            <a:r>
              <a:rPr lang="zh-CN" altLang="en-US" sz="1400" dirty="0">
                <a:solidFill>
                  <a:srgbClr val="FF0000"/>
                </a:solidFill>
              </a:rPr>
              <a:t>分支</a:t>
            </a:r>
            <a:r>
              <a:rPr lang="en-US" altLang="zh-CN" sz="1400" dirty="0">
                <a:solidFill>
                  <a:srgbClr val="FF0000"/>
                </a:solidFill>
              </a:rPr>
              <a:t>1</a:t>
            </a:r>
            <a:r>
              <a:rPr lang="zh-CN" altLang="en-US" sz="1400" dirty="0">
                <a:solidFill>
                  <a:srgbClr val="FF0000"/>
                </a:solidFill>
              </a:rPr>
              <a:t>：</a:t>
            </a:r>
            <a:r>
              <a:rPr lang="en-US" altLang="zh-CN" sz="1400" dirty="0">
                <a:solidFill>
                  <a:srgbClr val="FF0000"/>
                </a:solidFill>
              </a:rPr>
              <a:t>X = 12 </a:t>
            </a:r>
          </a:p>
          <a:p>
            <a:r>
              <a:rPr lang="en-US" altLang="zh-CN" sz="1400" dirty="0"/>
              <a:t> </a:t>
            </a:r>
            <a:r>
              <a:rPr lang="en-US" altLang="zh-CN" sz="1400" dirty="0" smtClean="0"/>
              <a:t>             MOV   Y</a:t>
            </a:r>
            <a:r>
              <a:rPr lang="zh-CN" altLang="en-US" sz="1400" dirty="0" smtClean="0"/>
              <a:t>，   </a:t>
            </a:r>
            <a:r>
              <a:rPr lang="en-US" altLang="zh-CN" sz="1400" dirty="0" smtClean="0"/>
              <a:t>#6      </a:t>
            </a:r>
            <a:r>
              <a:rPr lang="zh-CN" altLang="en-US" sz="1400" dirty="0" smtClean="0"/>
              <a:t>；</a:t>
            </a:r>
            <a:r>
              <a:rPr lang="zh-CN" altLang="en-US" sz="1400" dirty="0"/>
              <a:t>根据函数式</a:t>
            </a:r>
            <a:r>
              <a:rPr lang="zh-CN" altLang="en-US" sz="1400" dirty="0" smtClean="0"/>
              <a:t>要求，将常量</a:t>
            </a:r>
            <a:r>
              <a:rPr lang="en-US" altLang="zh-CN" sz="1400" dirty="0" smtClean="0"/>
              <a:t>6</a:t>
            </a:r>
            <a:r>
              <a:rPr lang="zh-CN" altLang="en-US" sz="1400" dirty="0" smtClean="0"/>
              <a:t>送到</a:t>
            </a:r>
            <a:r>
              <a:rPr lang="en-US" altLang="zh-CN" sz="1400" dirty="0" smtClean="0"/>
              <a:t>Y</a:t>
            </a:r>
            <a:r>
              <a:rPr lang="zh-CN" altLang="en-US" sz="1400" dirty="0" smtClean="0"/>
              <a:t>中</a:t>
            </a:r>
            <a:endParaRPr lang="en-US" altLang="zh-CN" sz="1400" dirty="0" smtClean="0"/>
          </a:p>
          <a:p>
            <a:r>
              <a:rPr lang="zh-CN" altLang="en-US" sz="1400" dirty="0"/>
              <a:t> </a:t>
            </a:r>
            <a:r>
              <a:rPr lang="zh-CN" altLang="en-US" sz="1400" dirty="0" smtClean="0"/>
              <a:t>             </a:t>
            </a:r>
            <a:r>
              <a:rPr lang="en-US" altLang="zh-CN" sz="1400" dirty="0" smtClean="0"/>
              <a:t>SJMP  </a:t>
            </a:r>
            <a:r>
              <a:rPr lang="en-US" altLang="zh-CN" sz="1400" dirty="0" err="1" smtClean="0"/>
              <a:t>OutG</a:t>
            </a:r>
            <a:r>
              <a:rPr lang="en-US" altLang="zh-CN" sz="1400" dirty="0" smtClean="0"/>
              <a:t>            </a:t>
            </a:r>
            <a:r>
              <a:rPr lang="zh-CN" altLang="en-US" sz="1400" dirty="0" smtClean="0"/>
              <a:t>；</a:t>
            </a:r>
            <a:r>
              <a:rPr lang="zh-CN" altLang="en-US" sz="1400" dirty="0"/>
              <a:t>分支</a:t>
            </a:r>
            <a:r>
              <a:rPr lang="en-US" altLang="zh-CN" sz="1400" dirty="0"/>
              <a:t>1</a:t>
            </a:r>
            <a:r>
              <a:rPr lang="zh-CN" altLang="en-US" sz="1400" dirty="0"/>
              <a:t>程序结束，跳转到同一的出口</a:t>
            </a:r>
            <a:r>
              <a:rPr lang="en-US" altLang="zh-CN" sz="1400" dirty="0" err="1"/>
              <a:t>OutG</a:t>
            </a:r>
            <a:endParaRPr lang="en-US" altLang="zh-CN" sz="1400" dirty="0"/>
          </a:p>
          <a:p>
            <a:r>
              <a:rPr lang="en-US" altLang="zh-CN" sz="1400" dirty="0"/>
              <a:t>Jdg2</a:t>
            </a:r>
            <a:r>
              <a:rPr lang="zh-CN" altLang="en-US" sz="1400" dirty="0" smtClean="0"/>
              <a:t>： </a:t>
            </a:r>
            <a:r>
              <a:rPr lang="en-US" altLang="zh-CN" sz="1400" dirty="0" smtClean="0"/>
              <a:t>JNC     BR3</a:t>
            </a:r>
            <a:r>
              <a:rPr lang="en-US" altLang="zh-CN" sz="1400" dirty="0"/>
              <a:t>	</a:t>
            </a:r>
            <a:r>
              <a:rPr lang="en-US" altLang="zh-CN" sz="1400" dirty="0" smtClean="0"/>
              <a:t>		</a:t>
            </a:r>
          </a:p>
          <a:p>
            <a:r>
              <a:rPr lang="en-US" altLang="zh-CN" sz="1400" dirty="0" smtClean="0"/>
              <a:t>             </a:t>
            </a:r>
            <a:r>
              <a:rPr lang="zh-CN" altLang="en-US" sz="1400" dirty="0" smtClean="0">
                <a:solidFill>
                  <a:srgbClr val="FF0000"/>
                </a:solidFill>
              </a:rPr>
              <a:t>；分支</a:t>
            </a:r>
            <a:r>
              <a:rPr lang="en-US" altLang="zh-CN" sz="1400" dirty="0" smtClean="0">
                <a:solidFill>
                  <a:srgbClr val="FF0000"/>
                </a:solidFill>
              </a:rPr>
              <a:t>2</a:t>
            </a:r>
            <a:r>
              <a:rPr lang="zh-CN" altLang="en-US" sz="1400" dirty="0" smtClean="0">
                <a:solidFill>
                  <a:srgbClr val="FF0000"/>
                </a:solidFill>
              </a:rPr>
              <a:t>：</a:t>
            </a:r>
            <a:r>
              <a:rPr lang="en-US" altLang="zh-CN" sz="1400" dirty="0" smtClean="0">
                <a:solidFill>
                  <a:srgbClr val="FF0000"/>
                </a:solidFill>
              </a:rPr>
              <a:t>(CY)=1</a:t>
            </a:r>
            <a:r>
              <a:rPr lang="zh-CN" altLang="en-US" sz="1400" dirty="0" smtClean="0">
                <a:solidFill>
                  <a:srgbClr val="FF0000"/>
                </a:solidFill>
              </a:rPr>
              <a:t>，</a:t>
            </a:r>
            <a:r>
              <a:rPr lang="en-US" altLang="zh-CN" sz="1400" dirty="0" smtClean="0">
                <a:solidFill>
                  <a:srgbClr val="FF0000"/>
                </a:solidFill>
              </a:rPr>
              <a:t>X  &lt;  12</a:t>
            </a:r>
          </a:p>
          <a:p>
            <a:r>
              <a:rPr lang="en-US" altLang="zh-CN" sz="1400" dirty="0" smtClean="0"/>
              <a:t>BR2</a:t>
            </a:r>
            <a:r>
              <a:rPr lang="zh-CN" altLang="en-US" sz="1400" dirty="0" smtClean="0"/>
              <a:t>：  </a:t>
            </a:r>
            <a:r>
              <a:rPr lang="en-US" altLang="zh-CN" sz="1400" dirty="0" smtClean="0"/>
              <a:t>ADD     A</a:t>
            </a:r>
            <a:r>
              <a:rPr lang="zh-CN" altLang="en-US" sz="1400" dirty="0" smtClean="0"/>
              <a:t>，  </a:t>
            </a:r>
            <a:r>
              <a:rPr lang="en-US" altLang="zh-CN" sz="1400" dirty="0" smtClean="0"/>
              <a:t>#6</a:t>
            </a:r>
            <a:r>
              <a:rPr lang="en-US" altLang="zh-CN" sz="1400" dirty="0"/>
              <a:t>	</a:t>
            </a:r>
          </a:p>
          <a:p>
            <a:r>
              <a:rPr lang="en-US" altLang="zh-CN" sz="1400" dirty="0"/>
              <a:t> </a:t>
            </a:r>
            <a:r>
              <a:rPr lang="en-US" altLang="zh-CN" sz="1400" dirty="0" smtClean="0"/>
              <a:t>             MOV    Y</a:t>
            </a:r>
            <a:r>
              <a:rPr lang="zh-CN" altLang="en-US" sz="1400" dirty="0" smtClean="0"/>
              <a:t>，  </a:t>
            </a:r>
            <a:r>
              <a:rPr lang="en-US" altLang="zh-CN" sz="1400" dirty="0" smtClean="0"/>
              <a:t>A         </a:t>
            </a:r>
            <a:r>
              <a:rPr lang="zh-CN" altLang="en-US" sz="1400" dirty="0" smtClean="0"/>
              <a:t>；</a:t>
            </a:r>
            <a:r>
              <a:rPr lang="zh-CN" altLang="en-US" sz="1400" dirty="0"/>
              <a:t>根据函数式要求，将结果保存到</a:t>
            </a:r>
            <a:r>
              <a:rPr lang="en-US" altLang="zh-CN" sz="1400" dirty="0"/>
              <a:t>Y</a:t>
            </a:r>
            <a:r>
              <a:rPr lang="zh-CN" altLang="en-US" sz="1400" dirty="0"/>
              <a:t>中</a:t>
            </a:r>
          </a:p>
          <a:p>
            <a:r>
              <a:rPr lang="zh-CN" altLang="en-US" sz="1400" dirty="0"/>
              <a:t> </a:t>
            </a:r>
            <a:r>
              <a:rPr lang="zh-CN" altLang="en-US" sz="1400" dirty="0" smtClean="0"/>
              <a:t>             </a:t>
            </a:r>
            <a:r>
              <a:rPr lang="en-US" altLang="zh-CN" sz="1400" dirty="0" smtClean="0"/>
              <a:t>SJMP      </a:t>
            </a:r>
            <a:r>
              <a:rPr lang="en-US" altLang="zh-CN" sz="1400" dirty="0" err="1" smtClean="0"/>
              <a:t>OutG</a:t>
            </a:r>
            <a:r>
              <a:rPr lang="en-US" altLang="zh-CN" sz="1400" dirty="0"/>
              <a:t>			</a:t>
            </a:r>
          </a:p>
          <a:p>
            <a:r>
              <a:rPr lang="en-US" altLang="zh-CN" sz="1400" dirty="0"/>
              <a:t> </a:t>
            </a:r>
            <a:r>
              <a:rPr lang="en-US" altLang="zh-CN" sz="1400" dirty="0" smtClean="0"/>
              <a:t>            </a:t>
            </a:r>
            <a:r>
              <a:rPr lang="zh-CN" altLang="en-US" sz="1400" dirty="0" smtClean="0">
                <a:solidFill>
                  <a:srgbClr val="FF0000"/>
                </a:solidFill>
              </a:rPr>
              <a:t>；</a:t>
            </a:r>
            <a:r>
              <a:rPr lang="zh-CN" altLang="en-US" sz="1400" dirty="0">
                <a:solidFill>
                  <a:srgbClr val="FF0000"/>
                </a:solidFill>
              </a:rPr>
              <a:t>分支</a:t>
            </a:r>
            <a:r>
              <a:rPr lang="en-US" altLang="zh-CN" sz="1400" dirty="0">
                <a:solidFill>
                  <a:srgbClr val="FF0000"/>
                </a:solidFill>
              </a:rPr>
              <a:t>3</a:t>
            </a:r>
            <a:r>
              <a:rPr lang="zh-CN" altLang="en-US" sz="1400" dirty="0">
                <a:solidFill>
                  <a:srgbClr val="FF0000"/>
                </a:solidFill>
              </a:rPr>
              <a:t>：</a:t>
            </a:r>
            <a:r>
              <a:rPr lang="en-US" altLang="zh-CN" sz="1400" dirty="0">
                <a:solidFill>
                  <a:srgbClr val="FF0000"/>
                </a:solidFill>
              </a:rPr>
              <a:t>(CY)=0</a:t>
            </a:r>
            <a:r>
              <a:rPr lang="zh-CN" altLang="en-US" sz="1400" dirty="0">
                <a:solidFill>
                  <a:srgbClr val="FF0000"/>
                </a:solidFill>
              </a:rPr>
              <a:t>，</a:t>
            </a:r>
            <a:r>
              <a:rPr lang="en-US" altLang="zh-CN" sz="1400" dirty="0">
                <a:solidFill>
                  <a:srgbClr val="FF0000"/>
                </a:solidFill>
              </a:rPr>
              <a:t>X  &gt;  12</a:t>
            </a:r>
          </a:p>
          <a:p>
            <a:r>
              <a:rPr lang="en-US" altLang="zh-CN" sz="1400" dirty="0"/>
              <a:t>BR3</a:t>
            </a:r>
            <a:r>
              <a:rPr lang="zh-CN" altLang="en-US" sz="1400" dirty="0" smtClean="0"/>
              <a:t>：  </a:t>
            </a:r>
            <a:r>
              <a:rPr lang="en-US" altLang="zh-CN" sz="1400" dirty="0" smtClean="0"/>
              <a:t>ADD   A</a:t>
            </a:r>
            <a:r>
              <a:rPr lang="zh-CN" altLang="en-US" sz="1400" dirty="0" smtClean="0"/>
              <a:t>， </a:t>
            </a:r>
            <a:r>
              <a:rPr lang="en-US" altLang="zh-CN" sz="1400" dirty="0" smtClean="0"/>
              <a:t>#</a:t>
            </a:r>
            <a:r>
              <a:rPr lang="en-US" altLang="zh-CN" sz="1400" dirty="0"/>
              <a:t>2		</a:t>
            </a:r>
          </a:p>
          <a:p>
            <a:r>
              <a:rPr lang="en-US" altLang="zh-CN" sz="1400" dirty="0"/>
              <a:t> </a:t>
            </a:r>
            <a:r>
              <a:rPr lang="en-US" altLang="zh-CN" sz="1400" dirty="0" smtClean="0"/>
              <a:t>            MOV  Y</a:t>
            </a:r>
            <a:r>
              <a:rPr lang="zh-CN" altLang="en-US" sz="1400" dirty="0" smtClean="0"/>
              <a:t>，</a:t>
            </a:r>
            <a:r>
              <a:rPr lang="en-US" altLang="zh-CN" sz="1400" dirty="0" smtClean="0"/>
              <a:t>A              </a:t>
            </a:r>
            <a:r>
              <a:rPr lang="zh-CN" altLang="en-US" sz="1400" dirty="0" smtClean="0"/>
              <a:t>；根据</a:t>
            </a:r>
            <a:r>
              <a:rPr lang="zh-CN" altLang="en-US" sz="1400" dirty="0"/>
              <a:t>函数式要求，将结果保存到</a:t>
            </a:r>
            <a:r>
              <a:rPr lang="en-US" altLang="zh-CN" sz="1400" dirty="0" smtClean="0"/>
              <a:t>Y</a:t>
            </a:r>
            <a:endParaRPr lang="en-US" altLang="zh-CN" sz="1400" dirty="0"/>
          </a:p>
          <a:p>
            <a:r>
              <a:rPr lang="zh-CN" altLang="en-US" sz="1400" dirty="0" smtClean="0"/>
              <a:t>                                                ；</a:t>
            </a:r>
            <a:r>
              <a:rPr lang="zh-CN" altLang="en-US" sz="1400" dirty="0" smtClean="0"/>
              <a:t>出口：</a:t>
            </a:r>
            <a:r>
              <a:rPr lang="zh-CN" altLang="en-US" sz="1400" dirty="0"/>
              <a:t>分支</a:t>
            </a:r>
            <a:r>
              <a:rPr lang="en-US" altLang="zh-CN" sz="1400" dirty="0"/>
              <a:t>1</a:t>
            </a:r>
            <a:r>
              <a:rPr lang="zh-CN" altLang="en-US" sz="1400" dirty="0"/>
              <a:t>、分支</a:t>
            </a:r>
            <a:r>
              <a:rPr lang="en-US" altLang="zh-CN" sz="1400" dirty="0"/>
              <a:t>2</a:t>
            </a:r>
            <a:r>
              <a:rPr lang="zh-CN" altLang="en-US" sz="1400" dirty="0"/>
              <a:t>和分支</a:t>
            </a:r>
            <a:r>
              <a:rPr lang="en-US" altLang="zh-CN" sz="1400" dirty="0"/>
              <a:t>3</a:t>
            </a:r>
            <a:r>
              <a:rPr lang="zh-CN" altLang="en-US" sz="1400" dirty="0"/>
              <a:t>的共同</a:t>
            </a:r>
            <a:r>
              <a:rPr lang="zh-CN" altLang="en-US" sz="1400" dirty="0" smtClean="0"/>
              <a:t>出口</a:t>
            </a:r>
            <a:endParaRPr lang="en-US" altLang="zh-CN" sz="1400" dirty="0"/>
          </a:p>
          <a:p>
            <a:r>
              <a:rPr lang="en-US" altLang="zh-CN" sz="1400" dirty="0" err="1" smtClean="0"/>
              <a:t>OutG</a:t>
            </a:r>
            <a:r>
              <a:rPr lang="zh-CN" altLang="en-US" sz="1400" dirty="0" smtClean="0"/>
              <a:t>：</a:t>
            </a:r>
            <a:r>
              <a:rPr lang="en-US" altLang="zh-CN" sz="1400" dirty="0" smtClean="0"/>
              <a:t>SJMP   $</a:t>
            </a:r>
            <a:r>
              <a:rPr lang="en-US" altLang="zh-CN" sz="1400" dirty="0"/>
              <a:t>	</a:t>
            </a:r>
            <a:r>
              <a:rPr lang="en-US" altLang="zh-CN" sz="1400" dirty="0" smtClean="0"/>
              <a:t> </a:t>
            </a:r>
            <a:r>
              <a:rPr lang="zh-CN" altLang="en-US" sz="1400" dirty="0" smtClean="0"/>
              <a:t>；</a:t>
            </a:r>
            <a:r>
              <a:rPr lang="zh-CN" altLang="en-US" sz="1400" dirty="0"/>
              <a:t>程序结束，停止向下运行</a:t>
            </a:r>
          </a:p>
        </p:txBody>
      </p:sp>
      <p:sp>
        <p:nvSpPr>
          <p:cNvPr id="4" name="Rectangle 189"/>
          <p:cNvSpPr>
            <a:spLocks noChangeArrowheads="1"/>
          </p:cNvSpPr>
          <p:nvPr/>
        </p:nvSpPr>
        <p:spPr bwMode="auto">
          <a:xfrm>
            <a:off x="7232679" y="3326304"/>
            <a:ext cx="314325" cy="30670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Rectangle 190"/>
          <p:cNvSpPr>
            <a:spLocks noChangeArrowheads="1"/>
          </p:cNvSpPr>
          <p:nvPr/>
        </p:nvSpPr>
        <p:spPr bwMode="auto">
          <a:xfrm>
            <a:off x="7243474" y="2527965"/>
            <a:ext cx="314960" cy="30670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Rectangle 191"/>
          <p:cNvSpPr>
            <a:spLocks noChangeArrowheads="1"/>
          </p:cNvSpPr>
          <p:nvPr/>
        </p:nvSpPr>
        <p:spPr bwMode="auto">
          <a:xfrm>
            <a:off x="6479569" y="2074575"/>
            <a:ext cx="314325" cy="30670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Rectangle 192"/>
          <p:cNvSpPr>
            <a:spLocks noChangeArrowheads="1"/>
          </p:cNvSpPr>
          <p:nvPr/>
        </p:nvSpPr>
        <p:spPr bwMode="auto">
          <a:xfrm>
            <a:off x="7699801" y="2894256"/>
            <a:ext cx="314325" cy="30670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8" name="Rectangle 193"/>
          <p:cNvSpPr>
            <a:spLocks noChangeArrowheads="1"/>
          </p:cNvSpPr>
          <p:nvPr/>
        </p:nvSpPr>
        <p:spPr bwMode="auto">
          <a:xfrm>
            <a:off x="7366664" y="4203730"/>
            <a:ext cx="524510" cy="30734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出口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 name="Rectangle 194"/>
          <p:cNvSpPr>
            <a:spLocks noChangeArrowheads="1"/>
          </p:cNvSpPr>
          <p:nvPr/>
        </p:nvSpPr>
        <p:spPr bwMode="auto">
          <a:xfrm>
            <a:off x="7366664" y="1355120"/>
            <a:ext cx="524510" cy="30734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入口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AutoShape 196"/>
          <p:cNvSpPr>
            <a:spLocks noChangeArrowheads="1"/>
          </p:cNvSpPr>
          <p:nvPr/>
        </p:nvSpPr>
        <p:spPr bwMode="auto">
          <a:xfrm>
            <a:off x="6972964" y="1040160"/>
            <a:ext cx="534670" cy="372110"/>
          </a:xfrm>
          <a:prstGeom prst="flowChartTerminator">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开始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12" name="AutoShape 197"/>
          <p:cNvCxnSpPr>
            <a:cxnSpLocks noChangeShapeType="1"/>
          </p:cNvCxnSpPr>
          <p:nvPr/>
        </p:nvCxnSpPr>
        <p:spPr bwMode="auto">
          <a:xfrm>
            <a:off x="7240299" y="1412270"/>
            <a:ext cx="2540" cy="20891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3" name="Rectangle 198"/>
          <p:cNvSpPr>
            <a:spLocks noChangeArrowheads="1"/>
          </p:cNvSpPr>
          <p:nvPr/>
        </p:nvSpPr>
        <p:spPr bwMode="auto">
          <a:xfrm>
            <a:off x="6888509" y="1621185"/>
            <a:ext cx="708660" cy="3067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(A)←(X)</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14" name="AutoShape 199"/>
          <p:cNvCxnSpPr>
            <a:cxnSpLocks noChangeShapeType="1"/>
          </p:cNvCxnSpPr>
          <p:nvPr/>
        </p:nvCxnSpPr>
        <p:spPr bwMode="auto">
          <a:xfrm flipH="1">
            <a:off x="7242839" y="1927890"/>
            <a:ext cx="635" cy="21209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5" name="AutoShape 200"/>
          <p:cNvSpPr>
            <a:spLocks noChangeArrowheads="1"/>
          </p:cNvSpPr>
          <p:nvPr/>
        </p:nvSpPr>
        <p:spPr bwMode="auto">
          <a:xfrm>
            <a:off x="6747539" y="2139980"/>
            <a:ext cx="977265" cy="483235"/>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X=12?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16" name="AutoShape 201"/>
          <p:cNvCxnSpPr>
            <a:cxnSpLocks noChangeShapeType="1"/>
          </p:cNvCxnSpPr>
          <p:nvPr/>
        </p:nvCxnSpPr>
        <p:spPr bwMode="auto">
          <a:xfrm flipH="1">
            <a:off x="7238394" y="2623215"/>
            <a:ext cx="635" cy="21209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7" name="AutoShape 202"/>
          <p:cNvSpPr>
            <a:spLocks noChangeArrowheads="1"/>
          </p:cNvSpPr>
          <p:nvPr/>
        </p:nvSpPr>
        <p:spPr bwMode="auto">
          <a:xfrm>
            <a:off x="6739284" y="2835305"/>
            <a:ext cx="977265" cy="510540"/>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X&gt;12?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18" name="AutoShape 203"/>
          <p:cNvCxnSpPr>
            <a:cxnSpLocks noChangeShapeType="1"/>
          </p:cNvCxnSpPr>
          <p:nvPr/>
        </p:nvCxnSpPr>
        <p:spPr bwMode="auto">
          <a:xfrm flipH="1">
            <a:off x="7230774" y="3357910"/>
            <a:ext cx="635" cy="18732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9" name="Rectangle 204"/>
          <p:cNvSpPr>
            <a:spLocks noChangeArrowheads="1"/>
          </p:cNvSpPr>
          <p:nvPr/>
        </p:nvSpPr>
        <p:spPr bwMode="auto">
          <a:xfrm>
            <a:off x="6793894" y="3535710"/>
            <a:ext cx="858520" cy="3073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en-US" sz="900" kern="100" dirty="0">
                <a:effectLst/>
                <a:latin typeface="Calibri" panose="020F0502020204030204" pitchFamily="34" charset="0"/>
                <a:ea typeface="宋体" panose="02010600030101010101" pitchFamily="2" charset="-122"/>
                <a:cs typeface="Times New Roman" panose="02020603050405020304" pitchFamily="18" charset="0"/>
              </a:rPr>
              <a:t>(Y)←(X+6)</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20" name="AutoShape 205"/>
          <p:cNvCxnSpPr>
            <a:cxnSpLocks noChangeShapeType="1"/>
          </p:cNvCxnSpPr>
          <p:nvPr/>
        </p:nvCxnSpPr>
        <p:spPr bwMode="auto">
          <a:xfrm flipH="1">
            <a:off x="7231409" y="3843050"/>
            <a:ext cx="635" cy="62611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21" name="Rectangle 206"/>
          <p:cNvSpPr>
            <a:spLocks noChangeArrowheads="1"/>
          </p:cNvSpPr>
          <p:nvPr/>
        </p:nvSpPr>
        <p:spPr bwMode="auto">
          <a:xfrm>
            <a:off x="7993409" y="3529995"/>
            <a:ext cx="858520" cy="3073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t>
            </a:r>
            <a:r>
              <a:rPr lang="en-US" sz="900" kern="100">
                <a:effectLst/>
                <a:latin typeface="Calibri" panose="020F0502020204030204" pitchFamily="34" charset="0"/>
                <a:ea typeface="宋体" panose="02010600030101010101" pitchFamily="2" charset="-122"/>
                <a:cs typeface="Times New Roman" panose="02020603050405020304" pitchFamily="18" charset="0"/>
              </a:rPr>
              <a:t>Y)←(X+2)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2" name="Rectangle 207"/>
          <p:cNvSpPr>
            <a:spLocks noChangeArrowheads="1"/>
          </p:cNvSpPr>
          <p:nvPr/>
        </p:nvSpPr>
        <p:spPr bwMode="auto">
          <a:xfrm>
            <a:off x="5578504" y="3529995"/>
            <a:ext cx="858520" cy="3073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(Y)← 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23" name="AutoShape 208"/>
          <p:cNvCxnSpPr>
            <a:cxnSpLocks noChangeShapeType="1"/>
          </p:cNvCxnSpPr>
          <p:nvPr/>
        </p:nvCxnSpPr>
        <p:spPr bwMode="auto">
          <a:xfrm>
            <a:off x="7716549" y="3076605"/>
            <a:ext cx="706120" cy="453390"/>
          </a:xfrm>
          <a:prstGeom prst="bentConnector2">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cxnSp>
        <p:nvCxnSpPr>
          <p:cNvPr id="24" name="AutoShape 209"/>
          <p:cNvCxnSpPr>
            <a:cxnSpLocks noChangeShapeType="1"/>
          </p:cNvCxnSpPr>
          <p:nvPr/>
        </p:nvCxnSpPr>
        <p:spPr bwMode="auto">
          <a:xfrm rot="10800000" flipV="1">
            <a:off x="6007764" y="2381915"/>
            <a:ext cx="739775" cy="1148080"/>
          </a:xfrm>
          <a:prstGeom prst="bentConnector2">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cxnSp>
        <p:nvCxnSpPr>
          <p:cNvPr id="25" name="AutoShape 210"/>
          <p:cNvCxnSpPr>
            <a:cxnSpLocks noChangeShapeType="1"/>
          </p:cNvCxnSpPr>
          <p:nvPr/>
        </p:nvCxnSpPr>
        <p:spPr bwMode="auto">
          <a:xfrm rot="16200000" flipH="1">
            <a:off x="6507827" y="3336637"/>
            <a:ext cx="223520" cy="1223645"/>
          </a:xfrm>
          <a:prstGeom prst="bentConnector2">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cxnSp>
        <p:nvCxnSpPr>
          <p:cNvPr id="26" name="AutoShape 211"/>
          <p:cNvCxnSpPr>
            <a:cxnSpLocks noChangeShapeType="1"/>
          </p:cNvCxnSpPr>
          <p:nvPr/>
        </p:nvCxnSpPr>
        <p:spPr bwMode="auto">
          <a:xfrm rot="5400000">
            <a:off x="7715279" y="3353465"/>
            <a:ext cx="223520" cy="1191260"/>
          </a:xfrm>
          <a:prstGeom prst="bentConnector2">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sp>
        <p:nvSpPr>
          <p:cNvPr id="27" name="AutoShape 212"/>
          <p:cNvSpPr>
            <a:spLocks noChangeArrowheads="1"/>
          </p:cNvSpPr>
          <p:nvPr/>
        </p:nvSpPr>
        <p:spPr bwMode="auto">
          <a:xfrm>
            <a:off x="6947564" y="4469160"/>
            <a:ext cx="534670" cy="387985"/>
          </a:xfrm>
          <a:prstGeom prst="flowChartTerminator">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结束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8" name="矩形 27"/>
          <p:cNvSpPr/>
          <p:nvPr/>
        </p:nvSpPr>
        <p:spPr>
          <a:xfrm>
            <a:off x="5418038" y="2864874"/>
            <a:ext cx="635110" cy="307777"/>
          </a:xfrm>
          <a:prstGeom prst="rect">
            <a:avLst/>
          </a:prstGeom>
        </p:spPr>
        <p:txBody>
          <a:bodyPr wrap="none">
            <a:spAutoFit/>
          </a:bodyPr>
          <a:lstStyle/>
          <a:p>
            <a:r>
              <a:rPr lang="zh-CN" altLang="en-US" sz="1400" dirty="0" smtClean="0"/>
              <a:t>分支</a:t>
            </a:r>
            <a:r>
              <a:rPr lang="en-US" altLang="zh-CN" sz="1400" dirty="0" smtClean="0"/>
              <a:t>1</a:t>
            </a:r>
            <a:endParaRPr lang="zh-CN" altLang="en-US" sz="1400" dirty="0"/>
          </a:p>
        </p:txBody>
      </p:sp>
      <p:sp>
        <p:nvSpPr>
          <p:cNvPr id="29" name="矩形 28"/>
          <p:cNvSpPr/>
          <p:nvPr/>
        </p:nvSpPr>
        <p:spPr>
          <a:xfrm>
            <a:off x="6384264" y="3200961"/>
            <a:ext cx="635110" cy="307777"/>
          </a:xfrm>
          <a:prstGeom prst="rect">
            <a:avLst/>
          </a:prstGeom>
        </p:spPr>
        <p:txBody>
          <a:bodyPr wrap="none">
            <a:spAutoFit/>
          </a:bodyPr>
          <a:lstStyle/>
          <a:p>
            <a:r>
              <a:rPr lang="zh-CN" altLang="en-US" sz="1400" dirty="0" smtClean="0"/>
              <a:t>分支</a:t>
            </a:r>
            <a:r>
              <a:rPr lang="en-US" altLang="zh-CN" sz="1400" dirty="0" smtClean="0"/>
              <a:t>2</a:t>
            </a:r>
            <a:endParaRPr lang="zh-CN" altLang="en-US" sz="1400" dirty="0"/>
          </a:p>
        </p:txBody>
      </p:sp>
      <p:sp>
        <p:nvSpPr>
          <p:cNvPr id="30" name="矩形 29"/>
          <p:cNvSpPr/>
          <p:nvPr/>
        </p:nvSpPr>
        <p:spPr>
          <a:xfrm>
            <a:off x="8460134" y="3191956"/>
            <a:ext cx="635110" cy="307777"/>
          </a:xfrm>
          <a:prstGeom prst="rect">
            <a:avLst/>
          </a:prstGeom>
        </p:spPr>
        <p:txBody>
          <a:bodyPr wrap="none">
            <a:spAutoFit/>
          </a:bodyPr>
          <a:lstStyle/>
          <a:p>
            <a:r>
              <a:rPr lang="zh-CN" altLang="en-US" sz="1400" dirty="0" smtClean="0"/>
              <a:t>分支</a:t>
            </a:r>
            <a:r>
              <a:rPr lang="en-US" altLang="zh-CN" sz="1400" dirty="0" smtClean="0"/>
              <a:t>3</a:t>
            </a:r>
            <a:endParaRPr lang="zh-CN" altLang="en-US" sz="1400" dirty="0"/>
          </a:p>
        </p:txBody>
      </p:sp>
    </p:spTree>
    <p:extLst>
      <p:ext uri="{BB962C8B-B14F-4D97-AF65-F5344CB8AC3E}">
        <p14:creationId xmlns="" xmlns:p14="http://schemas.microsoft.com/office/powerpoint/2010/main" val="290380484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3.4.5 </a:t>
            </a:r>
            <a:r>
              <a:rPr lang="zh-CN" altLang="en-US" b="1" dirty="0"/>
              <a:t>循环</a:t>
            </a:r>
            <a:r>
              <a:rPr lang="zh-CN" altLang="en-US" b="1" dirty="0" smtClean="0"/>
              <a:t>结构程序设计举例</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467544" y="1203598"/>
            <a:ext cx="7920880" cy="290848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sz="2000" dirty="0">
                <a:latin typeface="华文楷体" panose="02010600040101010101" pitchFamily="2" charset="-122"/>
                <a:ea typeface="华文楷体" panose="02010600040101010101" pitchFamily="2" charset="-122"/>
              </a:rPr>
              <a:t>循环结构程序一般包括以下四个部分：</a:t>
            </a:r>
          </a:p>
          <a:p>
            <a:pPr marL="285750" lvl="0" indent="-285750">
              <a:lnSpc>
                <a:spcPct val="15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①</a:t>
            </a:r>
            <a:r>
              <a:rPr lang="zh-CN" altLang="zh-CN" b="1" dirty="0" smtClean="0">
                <a:solidFill>
                  <a:srgbClr val="FF0000"/>
                </a:solidFill>
                <a:latin typeface="华文楷体" panose="02010600040101010101" pitchFamily="2" charset="-122"/>
                <a:ea typeface="华文楷体" panose="02010600040101010101" pitchFamily="2" charset="-122"/>
              </a:rPr>
              <a:t>循环</a:t>
            </a:r>
            <a:r>
              <a:rPr lang="zh-CN" altLang="zh-CN" b="1" dirty="0">
                <a:solidFill>
                  <a:srgbClr val="FF0000"/>
                </a:solidFill>
                <a:latin typeface="华文楷体" panose="02010600040101010101" pitchFamily="2" charset="-122"/>
                <a:ea typeface="华文楷体" panose="02010600040101010101" pitchFamily="2" charset="-122"/>
              </a:rPr>
              <a:t>初始化部分</a:t>
            </a:r>
            <a:r>
              <a:rPr lang="zh-CN" altLang="zh-CN" b="1" dirty="0" smtClean="0">
                <a:solidFill>
                  <a:srgbClr val="FF0000"/>
                </a:solidFill>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完成</a:t>
            </a:r>
            <a:r>
              <a:rPr lang="zh-CN" altLang="zh-CN" dirty="0">
                <a:latin typeface="华文楷体" panose="02010600040101010101" pitchFamily="2" charset="-122"/>
                <a:ea typeface="华文楷体" panose="02010600040101010101" pitchFamily="2" charset="-122"/>
              </a:rPr>
              <a:t>循环过程中有关变量的初始化</a:t>
            </a:r>
            <a:r>
              <a:rPr lang="zh-CN" altLang="zh-CN" dirty="0" smtClean="0">
                <a:latin typeface="华文楷体" panose="02010600040101010101" pitchFamily="2" charset="-122"/>
                <a:ea typeface="华文楷体" panose="02010600040101010101" pitchFamily="2" charset="-122"/>
              </a:rPr>
              <a:t>设置</a:t>
            </a:r>
            <a:endParaRPr lang="zh-CN" altLang="zh-CN" dirty="0">
              <a:latin typeface="华文楷体" panose="02010600040101010101" pitchFamily="2" charset="-122"/>
              <a:ea typeface="华文楷体" panose="02010600040101010101" pitchFamily="2" charset="-122"/>
            </a:endParaRPr>
          </a:p>
          <a:p>
            <a:pPr marL="285750" lvl="0" indent="-285750">
              <a:lnSpc>
                <a:spcPct val="15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②</a:t>
            </a:r>
            <a:r>
              <a:rPr lang="zh-CN" altLang="zh-CN" b="1" dirty="0" smtClean="0">
                <a:solidFill>
                  <a:srgbClr val="FF0000"/>
                </a:solidFill>
                <a:latin typeface="华文楷体" panose="02010600040101010101" pitchFamily="2" charset="-122"/>
                <a:ea typeface="华文楷体" panose="02010600040101010101" pitchFamily="2" charset="-122"/>
              </a:rPr>
              <a:t>循环体</a:t>
            </a:r>
            <a:r>
              <a:rPr lang="zh-CN" altLang="zh-CN" b="1" dirty="0">
                <a:solidFill>
                  <a:srgbClr val="FF0000"/>
                </a:solidFill>
                <a:latin typeface="华文楷体" panose="02010600040101010101" pitchFamily="2" charset="-122"/>
                <a:ea typeface="华文楷体" panose="02010600040101010101" pitchFamily="2" charset="-122"/>
              </a:rPr>
              <a:t>部分</a:t>
            </a:r>
            <a:r>
              <a:rPr lang="zh-CN" altLang="zh-CN" dirty="0">
                <a:latin typeface="华文楷体" panose="02010600040101010101" pitchFamily="2" charset="-122"/>
                <a:ea typeface="华文楷体" panose="02010600040101010101" pitchFamily="2" charset="-122"/>
              </a:rPr>
              <a:t>：是循环结构的</a:t>
            </a:r>
            <a:r>
              <a:rPr lang="zh-CN" altLang="zh-CN" dirty="0" smtClean="0">
                <a:latin typeface="华文楷体" panose="02010600040101010101" pitchFamily="2" charset="-122"/>
                <a:ea typeface="华文楷体" panose="02010600040101010101" pitchFamily="2" charset="-122"/>
              </a:rPr>
              <a:t>主体，重复</a:t>
            </a:r>
            <a:r>
              <a:rPr lang="zh-CN" altLang="zh-CN" dirty="0">
                <a:latin typeface="华文楷体" panose="02010600040101010101" pitchFamily="2" charset="-122"/>
                <a:ea typeface="华文楷体" panose="02010600040101010101" pitchFamily="2" charset="-122"/>
              </a:rPr>
              <a:t>执行的</a:t>
            </a:r>
            <a:r>
              <a:rPr lang="zh-CN" altLang="zh-CN" dirty="0" smtClean="0">
                <a:latin typeface="华文楷体" panose="02010600040101010101" pitchFamily="2" charset="-122"/>
                <a:ea typeface="华文楷体" panose="02010600040101010101" pitchFamily="2" charset="-122"/>
              </a:rPr>
              <a:t>部分</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marL="285750" lvl="0" indent="-285750">
              <a:lnSpc>
                <a:spcPct val="150000"/>
              </a:lnSpc>
              <a:buFont typeface="Arial" panose="020B0604020202020204" pitchFamily="34" charset="0"/>
              <a:buChar char="•"/>
            </a:pPr>
            <a:r>
              <a:rPr lang="zh-CN" altLang="zh-CN" dirty="0" smtClean="0">
                <a:latin typeface="华文楷体" panose="02010600040101010101" pitchFamily="2" charset="-122"/>
                <a:ea typeface="华文楷体" panose="02010600040101010101" pitchFamily="2" charset="-122"/>
              </a:rPr>
              <a:t>③</a:t>
            </a:r>
            <a:r>
              <a:rPr lang="zh-CN" altLang="zh-CN" b="1" dirty="0">
                <a:solidFill>
                  <a:srgbClr val="FF0000"/>
                </a:solidFill>
                <a:latin typeface="华文楷体" panose="02010600040101010101" pitchFamily="2" charset="-122"/>
                <a:ea typeface="华文楷体" panose="02010600040101010101" pitchFamily="2" charset="-122"/>
              </a:rPr>
              <a:t>循环控制部分</a:t>
            </a:r>
            <a:r>
              <a:rPr lang="zh-CN" altLang="zh-CN" dirty="0" smtClean="0">
                <a:latin typeface="华文楷体" panose="02010600040101010101" pitchFamily="2" charset="-122"/>
                <a:ea typeface="华文楷体" panose="02010600040101010101" pitchFamily="2" charset="-122"/>
              </a:rPr>
              <a:t>：用来</a:t>
            </a:r>
            <a:r>
              <a:rPr lang="zh-CN" altLang="zh-CN" dirty="0">
                <a:latin typeface="华文楷体" panose="02010600040101010101" pitchFamily="2" charset="-122"/>
                <a:ea typeface="华文楷体" panose="02010600040101010101" pitchFamily="2" charset="-122"/>
              </a:rPr>
              <a:t>修改循环过程中的循环变量和</a:t>
            </a:r>
            <a:r>
              <a:rPr lang="zh-CN" altLang="zh-CN" dirty="0" smtClean="0">
                <a:latin typeface="华文楷体" panose="02010600040101010101" pitchFamily="2" charset="-122"/>
                <a:ea typeface="华文楷体" panose="02010600040101010101" pitchFamily="2" charset="-122"/>
              </a:rPr>
              <a:t>控制变量</a:t>
            </a:r>
            <a:r>
              <a:rPr lang="zh-CN" altLang="en-US" dirty="0" smtClean="0">
                <a:latin typeface="华文楷体" panose="02010600040101010101" pitchFamily="2" charset="-122"/>
                <a:ea typeface="华文楷体" panose="02010600040101010101" pitchFamily="2" charset="-122"/>
              </a:rPr>
              <a:t>，如循环次数的修改、地址指针的修改以及其他相关变量的修改等。</a:t>
            </a:r>
            <a:endParaRPr lang="zh-CN" altLang="zh-CN"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④</a:t>
            </a:r>
            <a:r>
              <a:rPr lang="zh-CN" altLang="zh-CN" b="1" dirty="0">
                <a:solidFill>
                  <a:srgbClr val="FF0000"/>
                </a:solidFill>
                <a:latin typeface="华文楷体" panose="02010600040101010101" pitchFamily="2" charset="-122"/>
                <a:ea typeface="华文楷体" panose="02010600040101010101" pitchFamily="2" charset="-122"/>
              </a:rPr>
              <a:t>循环结束部分</a:t>
            </a:r>
            <a:r>
              <a:rPr lang="zh-CN" altLang="zh-CN" b="1" dirty="0" smtClean="0">
                <a:solidFill>
                  <a:srgbClr val="FF0000"/>
                </a:solidFill>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分析和处理循环程序的</a:t>
            </a:r>
            <a:r>
              <a:rPr lang="zh-CN" altLang="en-US" dirty="0" smtClean="0">
                <a:latin typeface="华文楷体" panose="02010600040101010101" pitchFamily="2" charset="-122"/>
                <a:ea typeface="华文楷体" panose="02010600040101010101" pitchFamily="2" charset="-122"/>
              </a:rPr>
              <a:t>结果</a:t>
            </a:r>
            <a:endParaRPr lang="zh-CN"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181647374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3.4.5 </a:t>
            </a:r>
            <a:r>
              <a:rPr lang="zh-CN" altLang="en-US" b="1" dirty="0"/>
              <a:t>循环结构程序设计举例</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7" name="画布 35149"/>
          <p:cNvGrpSpPr/>
          <p:nvPr/>
        </p:nvGrpSpPr>
        <p:grpSpPr>
          <a:xfrm>
            <a:off x="2384140" y="914399"/>
            <a:ext cx="4680520" cy="3573055"/>
            <a:chOff x="0" y="0"/>
            <a:chExt cx="5019675" cy="3985260"/>
          </a:xfrm>
        </p:grpSpPr>
        <p:sp>
          <p:nvSpPr>
            <p:cNvPr id="48" name="矩形 47"/>
            <p:cNvSpPr/>
            <p:nvPr/>
          </p:nvSpPr>
          <p:spPr>
            <a:xfrm>
              <a:off x="0" y="0"/>
              <a:ext cx="5019675" cy="3985260"/>
            </a:xfrm>
            <a:prstGeom prst="rect">
              <a:avLst/>
            </a:prstGeom>
            <a:noFill/>
          </p:spPr>
        </p:sp>
        <p:grpSp>
          <p:nvGrpSpPr>
            <p:cNvPr id="49" name="Group 134"/>
            <p:cNvGrpSpPr>
              <a:grpSpLocks/>
            </p:cNvGrpSpPr>
            <p:nvPr/>
          </p:nvGrpSpPr>
          <p:grpSpPr bwMode="auto">
            <a:xfrm>
              <a:off x="282404" y="297104"/>
              <a:ext cx="2127432" cy="3642456"/>
              <a:chOff x="2648" y="1691"/>
              <a:chExt cx="2751" cy="5735"/>
            </a:xfrm>
          </p:grpSpPr>
          <p:grpSp>
            <p:nvGrpSpPr>
              <p:cNvPr id="92" name="Group 135"/>
              <p:cNvGrpSpPr>
                <a:grpSpLocks/>
              </p:cNvGrpSpPr>
              <p:nvPr/>
            </p:nvGrpSpPr>
            <p:grpSpPr bwMode="auto">
              <a:xfrm>
                <a:off x="2648" y="1691"/>
                <a:ext cx="2751" cy="5130"/>
                <a:chOff x="2472" y="1691"/>
                <a:chExt cx="2751" cy="5130"/>
              </a:xfrm>
            </p:grpSpPr>
            <p:sp>
              <p:nvSpPr>
                <p:cNvPr id="94" name="Rectangle 136"/>
                <p:cNvSpPr>
                  <a:spLocks noChangeArrowheads="1"/>
                </p:cNvSpPr>
                <p:nvPr/>
              </p:nvSpPr>
              <p:spPr bwMode="auto">
                <a:xfrm>
                  <a:off x="4355" y="5825"/>
                  <a:ext cx="776" cy="4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出口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95" name="Rectangle 137"/>
                <p:cNvSpPr>
                  <a:spLocks noChangeArrowheads="1"/>
                </p:cNvSpPr>
                <p:nvPr/>
              </p:nvSpPr>
              <p:spPr bwMode="auto">
                <a:xfrm>
                  <a:off x="4235" y="2209"/>
                  <a:ext cx="776" cy="4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入口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96" name="Group 138"/>
                <p:cNvGrpSpPr>
                  <a:grpSpLocks/>
                </p:cNvGrpSpPr>
                <p:nvPr/>
              </p:nvGrpSpPr>
              <p:grpSpPr bwMode="auto">
                <a:xfrm>
                  <a:off x="2472" y="1691"/>
                  <a:ext cx="2751" cy="5130"/>
                  <a:chOff x="2472" y="1501"/>
                  <a:chExt cx="2751" cy="5130"/>
                </a:xfrm>
              </p:grpSpPr>
              <p:sp>
                <p:nvSpPr>
                  <p:cNvPr id="97" name="Rectangle 139"/>
                  <p:cNvSpPr>
                    <a:spLocks noChangeArrowheads="1"/>
                  </p:cNvSpPr>
                  <p:nvPr/>
                </p:nvSpPr>
                <p:spPr bwMode="auto">
                  <a:xfrm>
                    <a:off x="2472" y="4955"/>
                    <a:ext cx="655" cy="45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98" name="Rectangle 140"/>
                  <p:cNvSpPr>
                    <a:spLocks noChangeArrowheads="1"/>
                  </p:cNvSpPr>
                  <p:nvPr/>
                </p:nvSpPr>
                <p:spPr bwMode="auto">
                  <a:xfrm>
                    <a:off x="3270" y="5733"/>
                    <a:ext cx="655" cy="45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  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99" name="Group 141"/>
                  <p:cNvGrpSpPr>
                    <a:grpSpLocks/>
                  </p:cNvGrpSpPr>
                  <p:nvPr/>
                </p:nvGrpSpPr>
                <p:grpSpPr bwMode="auto">
                  <a:xfrm>
                    <a:off x="2923" y="1501"/>
                    <a:ext cx="2300" cy="5130"/>
                    <a:chOff x="2923" y="1501"/>
                    <a:chExt cx="2300" cy="5130"/>
                  </a:xfrm>
                </p:grpSpPr>
                <p:sp>
                  <p:nvSpPr>
                    <p:cNvPr id="102" name="AutoShape 142"/>
                    <p:cNvSpPr>
                      <a:spLocks noChangeArrowheads="1"/>
                    </p:cNvSpPr>
                    <p:nvPr/>
                  </p:nvSpPr>
                  <p:spPr bwMode="auto">
                    <a:xfrm>
                      <a:off x="3697" y="1501"/>
                      <a:ext cx="828" cy="585"/>
                    </a:xfrm>
                    <a:prstGeom prst="flowChartTerminator">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开始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103" name="AutoShape 143"/>
                    <p:cNvCxnSpPr>
                      <a:cxnSpLocks noChangeShapeType="1"/>
                    </p:cNvCxnSpPr>
                    <p:nvPr/>
                  </p:nvCxnSpPr>
                  <p:spPr bwMode="auto">
                    <a:xfrm flipH="1">
                      <a:off x="4098" y="2086"/>
                      <a:ext cx="13" cy="324"/>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04" name="Rectangle 144"/>
                    <p:cNvSpPr>
                      <a:spLocks noChangeArrowheads="1"/>
                    </p:cNvSpPr>
                    <p:nvPr/>
                  </p:nvSpPr>
                  <p:spPr bwMode="auto">
                    <a:xfrm>
                      <a:off x="3270" y="2410"/>
                      <a:ext cx="1655" cy="4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dirty="0">
                          <a:effectLst/>
                          <a:latin typeface="Calibri" panose="020F0502020204030204" pitchFamily="34" charset="0"/>
                          <a:ea typeface="宋体" panose="02010600030101010101" pitchFamily="2" charset="-122"/>
                          <a:cs typeface="Times New Roman" panose="02020603050405020304" pitchFamily="18" charset="0"/>
                        </a:rPr>
                        <a:t>循环初始化设置</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105" name="AutoShape 145"/>
                    <p:cNvCxnSpPr>
                      <a:cxnSpLocks noChangeShapeType="1"/>
                    </p:cNvCxnSpPr>
                    <p:nvPr/>
                  </p:nvCxnSpPr>
                  <p:spPr bwMode="auto">
                    <a:xfrm>
                      <a:off x="4109" y="2876"/>
                      <a:ext cx="5" cy="387"/>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06" name="Rectangle 146"/>
                    <p:cNvSpPr>
                      <a:spLocks noChangeArrowheads="1"/>
                    </p:cNvSpPr>
                    <p:nvPr/>
                  </p:nvSpPr>
                  <p:spPr bwMode="auto">
                    <a:xfrm>
                      <a:off x="3279" y="3277"/>
                      <a:ext cx="1655" cy="4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循环体</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7" name="Rectangle 147"/>
                    <p:cNvSpPr>
                      <a:spLocks noChangeArrowheads="1"/>
                    </p:cNvSpPr>
                    <p:nvPr/>
                  </p:nvSpPr>
                  <p:spPr bwMode="auto">
                    <a:xfrm>
                      <a:off x="3299" y="4111"/>
                      <a:ext cx="1655" cy="4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循环控制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108" name="AutoShape 148"/>
                    <p:cNvCxnSpPr>
                      <a:cxnSpLocks noChangeShapeType="1"/>
                    </p:cNvCxnSpPr>
                    <p:nvPr/>
                  </p:nvCxnSpPr>
                  <p:spPr bwMode="auto">
                    <a:xfrm>
                      <a:off x="4107" y="3721"/>
                      <a:ext cx="5" cy="387"/>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09" name="AutoShape 149"/>
                    <p:cNvCxnSpPr>
                      <a:cxnSpLocks noChangeShapeType="1"/>
                    </p:cNvCxnSpPr>
                    <p:nvPr/>
                  </p:nvCxnSpPr>
                  <p:spPr bwMode="auto">
                    <a:xfrm>
                      <a:off x="4085" y="4568"/>
                      <a:ext cx="5" cy="387"/>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11" name="AutoShape 150"/>
                    <p:cNvSpPr>
                      <a:spLocks noChangeArrowheads="1"/>
                    </p:cNvSpPr>
                    <p:nvPr/>
                  </p:nvSpPr>
                  <p:spPr bwMode="auto">
                    <a:xfrm>
                      <a:off x="2923" y="4949"/>
                      <a:ext cx="2300" cy="919"/>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gn="just">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循环结束？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5" name="AutoShape 151"/>
                    <p:cNvSpPr>
                      <a:spLocks noChangeArrowheads="1"/>
                    </p:cNvSpPr>
                    <p:nvPr/>
                  </p:nvSpPr>
                  <p:spPr bwMode="auto">
                    <a:xfrm>
                      <a:off x="3659" y="6074"/>
                      <a:ext cx="828" cy="557"/>
                    </a:xfrm>
                    <a:prstGeom prst="flowChartTerminator">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结束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cxnSp>
                <p:nvCxnSpPr>
                  <p:cNvPr id="100" name="AutoShape 152"/>
                  <p:cNvCxnSpPr>
                    <a:cxnSpLocks noChangeShapeType="1"/>
                  </p:cNvCxnSpPr>
                  <p:nvPr/>
                </p:nvCxnSpPr>
                <p:spPr bwMode="auto">
                  <a:xfrm rot="16200000" flipV="1">
                    <a:off x="1659" y="4141"/>
                    <a:ext cx="2142" cy="387"/>
                  </a:xfrm>
                  <a:prstGeom prst="bentConnector3">
                    <a:avLst>
                      <a:gd name="adj1" fmla="val -1111"/>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cxnSp>
                <p:nvCxnSpPr>
                  <p:cNvPr id="101" name="AutoShape 153"/>
                  <p:cNvCxnSpPr>
                    <a:cxnSpLocks noChangeShapeType="1"/>
                  </p:cNvCxnSpPr>
                  <p:nvPr/>
                </p:nvCxnSpPr>
                <p:spPr bwMode="auto">
                  <a:xfrm flipV="1">
                    <a:off x="2536" y="3002"/>
                    <a:ext cx="1571" cy="538"/>
                  </a:xfrm>
                  <a:prstGeom prst="bentConnector3">
                    <a:avLst>
                      <a:gd name="adj1" fmla="val -65"/>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grpSp>
          </p:grpSp>
          <p:sp>
            <p:nvSpPr>
              <p:cNvPr id="93" name="Rectangle 154"/>
              <p:cNvSpPr>
                <a:spLocks noChangeArrowheads="1"/>
              </p:cNvSpPr>
              <p:nvPr/>
            </p:nvSpPr>
            <p:spPr bwMode="auto">
              <a:xfrm>
                <a:off x="3247" y="6994"/>
                <a:ext cx="2004" cy="4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228600" indent="-228600" algn="ctr">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sz="900" kern="100" dirty="0">
                    <a:effectLst/>
                    <a:latin typeface="Calibri" panose="020F0502020204030204" pitchFamily="34" charset="0"/>
                    <a:ea typeface="宋体" panose="02010600030101010101" pitchFamily="2" charset="-122"/>
                    <a:cs typeface="Times New Roman" panose="02020603050405020304" pitchFamily="18" charset="0"/>
                  </a:rPr>
                  <a:t>先执行后判断</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50" name="Group 156"/>
            <p:cNvGrpSpPr>
              <a:grpSpLocks/>
            </p:cNvGrpSpPr>
            <p:nvPr/>
          </p:nvGrpSpPr>
          <p:grpSpPr bwMode="auto">
            <a:xfrm>
              <a:off x="2676539" y="121902"/>
              <a:ext cx="2341935" cy="3801779"/>
              <a:chOff x="6726" y="1415"/>
              <a:chExt cx="3063" cy="5986"/>
            </a:xfrm>
          </p:grpSpPr>
          <p:grpSp>
            <p:nvGrpSpPr>
              <p:cNvPr id="52" name="Group 157"/>
              <p:cNvGrpSpPr>
                <a:grpSpLocks/>
              </p:cNvGrpSpPr>
              <p:nvPr/>
            </p:nvGrpSpPr>
            <p:grpSpPr bwMode="auto">
              <a:xfrm>
                <a:off x="6726" y="1415"/>
                <a:ext cx="3063" cy="5453"/>
                <a:chOff x="6726" y="1415"/>
                <a:chExt cx="3063" cy="5453"/>
              </a:xfrm>
            </p:grpSpPr>
            <p:cxnSp>
              <p:nvCxnSpPr>
                <p:cNvPr id="54" name="AutoShape 158"/>
                <p:cNvCxnSpPr>
                  <a:cxnSpLocks noChangeShapeType="1"/>
                </p:cNvCxnSpPr>
                <p:nvPr/>
              </p:nvCxnSpPr>
              <p:spPr bwMode="auto">
                <a:xfrm>
                  <a:off x="8179" y="2793"/>
                  <a:ext cx="5" cy="387"/>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nvGrpSpPr>
                <p:cNvPr id="55" name="Group 159"/>
                <p:cNvGrpSpPr>
                  <a:grpSpLocks/>
                </p:cNvGrpSpPr>
                <p:nvPr/>
              </p:nvGrpSpPr>
              <p:grpSpPr bwMode="auto">
                <a:xfrm>
                  <a:off x="6726" y="1415"/>
                  <a:ext cx="3063" cy="5453"/>
                  <a:chOff x="6726" y="1415"/>
                  <a:chExt cx="3063" cy="5453"/>
                </a:xfrm>
              </p:grpSpPr>
              <p:sp>
                <p:nvSpPr>
                  <p:cNvPr id="57" name="Rectangle 160"/>
                  <p:cNvSpPr>
                    <a:spLocks noChangeArrowheads="1"/>
                  </p:cNvSpPr>
                  <p:nvPr/>
                </p:nvSpPr>
                <p:spPr bwMode="auto">
                  <a:xfrm>
                    <a:off x="8422" y="5849"/>
                    <a:ext cx="776" cy="4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出口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8" name="Rectangle 161"/>
                  <p:cNvSpPr>
                    <a:spLocks noChangeArrowheads="1"/>
                  </p:cNvSpPr>
                  <p:nvPr/>
                </p:nvSpPr>
                <p:spPr bwMode="auto">
                  <a:xfrm>
                    <a:off x="8288" y="1925"/>
                    <a:ext cx="776" cy="4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入口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59" name="Group 162"/>
                  <p:cNvGrpSpPr>
                    <a:grpSpLocks/>
                  </p:cNvGrpSpPr>
                  <p:nvPr/>
                </p:nvGrpSpPr>
                <p:grpSpPr bwMode="auto">
                  <a:xfrm>
                    <a:off x="6726" y="1415"/>
                    <a:ext cx="3063" cy="5453"/>
                    <a:chOff x="6726" y="1415"/>
                    <a:chExt cx="3063" cy="5453"/>
                  </a:xfrm>
                </p:grpSpPr>
                <p:grpSp>
                  <p:nvGrpSpPr>
                    <p:cNvPr id="60" name="Group 163"/>
                    <p:cNvGrpSpPr>
                      <a:grpSpLocks/>
                    </p:cNvGrpSpPr>
                    <p:nvPr/>
                  </p:nvGrpSpPr>
                  <p:grpSpPr bwMode="auto">
                    <a:xfrm>
                      <a:off x="7340" y="1415"/>
                      <a:ext cx="1655" cy="1365"/>
                      <a:chOff x="7340" y="1415"/>
                      <a:chExt cx="1655" cy="1365"/>
                    </a:xfrm>
                  </p:grpSpPr>
                  <p:sp>
                    <p:nvSpPr>
                      <p:cNvPr id="89" name="AutoShape 164"/>
                      <p:cNvSpPr>
                        <a:spLocks noChangeArrowheads="1"/>
                      </p:cNvSpPr>
                      <p:nvPr/>
                    </p:nvSpPr>
                    <p:spPr bwMode="auto">
                      <a:xfrm>
                        <a:off x="7767" y="1415"/>
                        <a:ext cx="828" cy="588"/>
                      </a:xfrm>
                      <a:prstGeom prst="flowChartTerminator">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开始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90" name="AutoShape 165"/>
                      <p:cNvCxnSpPr>
                        <a:cxnSpLocks noChangeShapeType="1"/>
                      </p:cNvCxnSpPr>
                      <p:nvPr/>
                    </p:nvCxnSpPr>
                    <p:spPr bwMode="auto">
                      <a:xfrm flipH="1">
                        <a:off x="8168" y="2003"/>
                        <a:ext cx="13" cy="324"/>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91" name="Rectangle 166"/>
                      <p:cNvSpPr>
                        <a:spLocks noChangeArrowheads="1"/>
                      </p:cNvSpPr>
                      <p:nvPr/>
                    </p:nvSpPr>
                    <p:spPr bwMode="auto">
                      <a:xfrm>
                        <a:off x="7340" y="2327"/>
                        <a:ext cx="1655" cy="4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循环初始化设置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61" name="Group 167"/>
                    <p:cNvGrpSpPr>
                      <a:grpSpLocks/>
                    </p:cNvGrpSpPr>
                    <p:nvPr/>
                  </p:nvGrpSpPr>
                  <p:grpSpPr bwMode="auto">
                    <a:xfrm>
                      <a:off x="6726" y="2941"/>
                      <a:ext cx="3063" cy="3927"/>
                      <a:chOff x="6726" y="2941"/>
                      <a:chExt cx="3063" cy="3927"/>
                    </a:xfrm>
                  </p:grpSpPr>
                  <p:sp>
                    <p:nvSpPr>
                      <p:cNvPr id="62" name="Rectangle 168"/>
                      <p:cNvSpPr>
                        <a:spLocks noChangeArrowheads="1"/>
                      </p:cNvSpPr>
                      <p:nvPr/>
                    </p:nvSpPr>
                    <p:spPr bwMode="auto">
                      <a:xfrm>
                        <a:off x="7459" y="3813"/>
                        <a:ext cx="655" cy="45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900" kern="100" dirty="0">
                            <a:effectLst/>
                            <a:latin typeface="Calibri" panose="020F0502020204030204" pitchFamily="34" charset="0"/>
                            <a:ea typeface="宋体" panose="02010600030101010101" pitchFamily="2" charset="-122"/>
                            <a:cs typeface="Times New Roman" panose="02020603050405020304" pitchFamily="18" charset="0"/>
                          </a:rPr>
                          <a:t>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3" name="Rectangle 169"/>
                      <p:cNvSpPr>
                        <a:spLocks noChangeArrowheads="1"/>
                      </p:cNvSpPr>
                      <p:nvPr/>
                    </p:nvSpPr>
                    <p:spPr bwMode="auto">
                      <a:xfrm>
                        <a:off x="9134" y="3105"/>
                        <a:ext cx="655" cy="45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4" name="AutoShape 170"/>
                      <p:cNvSpPr>
                        <a:spLocks noChangeArrowheads="1"/>
                      </p:cNvSpPr>
                      <p:nvPr/>
                    </p:nvSpPr>
                    <p:spPr bwMode="auto">
                      <a:xfrm>
                        <a:off x="7027" y="2942"/>
                        <a:ext cx="2300" cy="871"/>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gn="just">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循环结束？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5" name="AutoShape 171"/>
                      <p:cNvSpPr>
                        <a:spLocks noChangeArrowheads="1"/>
                      </p:cNvSpPr>
                      <p:nvPr/>
                    </p:nvSpPr>
                    <p:spPr bwMode="auto">
                      <a:xfrm>
                        <a:off x="7700" y="6241"/>
                        <a:ext cx="828" cy="627"/>
                      </a:xfrm>
                      <a:prstGeom prst="flowChartTerminator">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结束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66" name="Group 172"/>
                      <p:cNvGrpSpPr>
                        <a:grpSpLocks/>
                      </p:cNvGrpSpPr>
                      <p:nvPr/>
                    </p:nvGrpSpPr>
                    <p:grpSpPr bwMode="auto">
                      <a:xfrm>
                        <a:off x="7329" y="3813"/>
                        <a:ext cx="1675" cy="1736"/>
                        <a:chOff x="7329" y="3813"/>
                        <a:chExt cx="1675" cy="1736"/>
                      </a:xfrm>
                    </p:grpSpPr>
                    <p:grpSp>
                      <p:nvGrpSpPr>
                        <p:cNvPr id="84" name="Group 173"/>
                        <p:cNvGrpSpPr>
                          <a:grpSpLocks/>
                        </p:cNvGrpSpPr>
                        <p:nvPr/>
                      </p:nvGrpSpPr>
                      <p:grpSpPr bwMode="auto">
                        <a:xfrm>
                          <a:off x="7329" y="4264"/>
                          <a:ext cx="1675" cy="1285"/>
                          <a:chOff x="7340" y="4121"/>
                          <a:chExt cx="1675" cy="1285"/>
                        </a:xfrm>
                      </p:grpSpPr>
                      <p:sp>
                        <p:nvSpPr>
                          <p:cNvPr id="86" name="Rectangle 174"/>
                          <p:cNvSpPr>
                            <a:spLocks noChangeArrowheads="1"/>
                          </p:cNvSpPr>
                          <p:nvPr/>
                        </p:nvSpPr>
                        <p:spPr bwMode="auto">
                          <a:xfrm>
                            <a:off x="7340" y="4121"/>
                            <a:ext cx="1655" cy="4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循环体</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87" name="Rectangle 175"/>
                          <p:cNvSpPr>
                            <a:spLocks noChangeArrowheads="1"/>
                          </p:cNvSpPr>
                          <p:nvPr/>
                        </p:nvSpPr>
                        <p:spPr bwMode="auto">
                          <a:xfrm>
                            <a:off x="7360" y="4955"/>
                            <a:ext cx="1655" cy="4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900" kern="100">
                                <a:effectLst/>
                                <a:latin typeface="Calibri" panose="020F0502020204030204" pitchFamily="34" charset="0"/>
                                <a:ea typeface="宋体" panose="02010600030101010101" pitchFamily="2" charset="-122"/>
                                <a:cs typeface="Times New Roman" panose="02020603050405020304" pitchFamily="18" charset="0"/>
                              </a:rPr>
                              <a:t>循环控制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88" name="AutoShape 176"/>
                          <p:cNvCxnSpPr>
                            <a:cxnSpLocks noChangeShapeType="1"/>
                          </p:cNvCxnSpPr>
                          <p:nvPr/>
                        </p:nvCxnSpPr>
                        <p:spPr bwMode="auto">
                          <a:xfrm>
                            <a:off x="8168" y="4565"/>
                            <a:ext cx="5" cy="387"/>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cxnSp>
                      <p:nvCxnSpPr>
                        <p:cNvPr id="85" name="AutoShape 177"/>
                        <p:cNvCxnSpPr>
                          <a:cxnSpLocks noChangeShapeType="1"/>
                        </p:cNvCxnSpPr>
                        <p:nvPr/>
                      </p:nvCxnSpPr>
                      <p:spPr bwMode="auto">
                        <a:xfrm flipH="1">
                          <a:off x="8168" y="3813"/>
                          <a:ext cx="9" cy="464"/>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cxnSp>
                    <p:nvCxnSpPr>
                      <p:cNvPr id="67" name="AutoShape 178"/>
                      <p:cNvCxnSpPr>
                        <a:cxnSpLocks noChangeShapeType="1"/>
                      </p:cNvCxnSpPr>
                      <p:nvPr/>
                    </p:nvCxnSpPr>
                    <p:spPr bwMode="auto">
                      <a:xfrm flipH="1">
                        <a:off x="8114" y="3378"/>
                        <a:ext cx="1213" cy="2868"/>
                      </a:xfrm>
                      <a:prstGeom prst="bentConnector4">
                        <a:avLst>
                          <a:gd name="adj1" fmla="val -24648"/>
                          <a:gd name="adj2" fmla="val 88444"/>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cxnSp>
                    <p:nvCxnSpPr>
                      <p:cNvPr id="68" name="AutoShape 179"/>
                      <p:cNvCxnSpPr>
                        <a:cxnSpLocks noChangeShapeType="1"/>
                      </p:cNvCxnSpPr>
                      <p:nvPr/>
                    </p:nvCxnSpPr>
                    <p:spPr bwMode="auto">
                      <a:xfrm rot="16200000" flipV="1">
                        <a:off x="6816" y="4187"/>
                        <a:ext cx="1272" cy="1451"/>
                      </a:xfrm>
                      <a:prstGeom prst="bentConnector4">
                        <a:avLst>
                          <a:gd name="adj1" fmla="val -11875"/>
                          <a:gd name="adj2" fmla="val 99995"/>
                        </a:avLst>
                      </a:prstGeom>
                      <a:noFill/>
                      <a:ln w="9525">
                        <a:solidFill>
                          <a:srgbClr val="000000"/>
                        </a:solidFill>
                        <a:miter lim="800000"/>
                        <a:headEnd/>
                        <a:tailEnd type="triangle" w="med" len="med"/>
                      </a:ln>
                      <a:extLst>
                        <a:ext uri="{909E8E84-426E-40DD-AFC4-6F175D3DCCD1}">
                          <a14:hiddenFill xmlns="" xmlns:a14="http://schemas.microsoft.com/office/drawing/2010/main">
                            <a:noFill/>
                          </a14:hiddenFill>
                        </a:ext>
                      </a:extLst>
                    </p:spPr>
                  </p:cxnSp>
                  <p:cxnSp>
                    <p:nvCxnSpPr>
                      <p:cNvPr id="82" name="AutoShape 180"/>
                      <p:cNvCxnSpPr>
                        <a:cxnSpLocks noChangeShapeType="1"/>
                      </p:cNvCxnSpPr>
                      <p:nvPr/>
                    </p:nvCxnSpPr>
                    <p:spPr bwMode="auto">
                      <a:xfrm flipV="1">
                        <a:off x="6726" y="2942"/>
                        <a:ext cx="1" cy="1377"/>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83" name="AutoShape 181"/>
                      <p:cNvCxnSpPr>
                        <a:cxnSpLocks noChangeShapeType="1"/>
                      </p:cNvCxnSpPr>
                      <p:nvPr/>
                    </p:nvCxnSpPr>
                    <p:spPr bwMode="auto">
                      <a:xfrm>
                        <a:off x="6727" y="2941"/>
                        <a:ext cx="1450" cy="1"/>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grpSp>
            </p:grpSp>
          </p:grpSp>
          <p:sp>
            <p:nvSpPr>
              <p:cNvPr id="53" name="Rectangle 182"/>
              <p:cNvSpPr>
                <a:spLocks noChangeArrowheads="1"/>
              </p:cNvSpPr>
              <p:nvPr/>
            </p:nvSpPr>
            <p:spPr bwMode="auto">
              <a:xfrm>
                <a:off x="7203" y="6969"/>
                <a:ext cx="2004" cy="4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228600" indent="-228600" algn="ctr">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sz="900" kern="100" dirty="0">
                    <a:effectLst/>
                    <a:latin typeface="Calibri" panose="020F0502020204030204" pitchFamily="34" charset="0"/>
                    <a:ea typeface="宋体" panose="02010600030101010101" pitchFamily="2" charset="-122"/>
                    <a:cs typeface="Times New Roman" panose="02020603050405020304" pitchFamily="18" charset="0"/>
                  </a:rPr>
                  <a:t>先判断后执行</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cxnSp>
          <p:nvCxnSpPr>
            <p:cNvPr id="51" name="直接箭头连接符 50"/>
            <p:cNvCxnSpPr>
              <a:cxnSpLocks noChangeShapeType="1"/>
            </p:cNvCxnSpPr>
            <p:nvPr/>
          </p:nvCxnSpPr>
          <p:spPr bwMode="auto">
            <a:xfrm>
              <a:off x="1520523" y="3070746"/>
              <a:ext cx="0" cy="130802"/>
            </a:xfrm>
            <a:prstGeom prst="straightConnector1">
              <a:avLst/>
            </a:prstGeom>
            <a:noFill/>
            <a:ln w="9525">
              <a:solidFill>
                <a:schemeClr val="dk1">
                  <a:lumMod val="95000"/>
                  <a:lumOff val="0"/>
                </a:schemeClr>
              </a:solidFill>
              <a:round/>
              <a:headEnd/>
              <a:tailEnd type="arrow" w="med" len="med"/>
            </a:ln>
            <a:extLst>
              <a:ext uri="{909E8E84-426E-40DD-AFC4-6F175D3DCCD1}">
                <a14:hiddenFill xmlns="" xmlns:a14="http://schemas.microsoft.com/office/drawing/2010/main">
                  <a:noFill/>
                </a14:hiddenFill>
              </a:ext>
            </a:extLst>
          </p:spPr>
        </p:cxnSp>
      </p:grpSp>
      <p:sp>
        <p:nvSpPr>
          <p:cNvPr id="17" name="文本框 16"/>
          <p:cNvSpPr txBox="1"/>
          <p:nvPr/>
        </p:nvSpPr>
        <p:spPr>
          <a:xfrm>
            <a:off x="555829" y="1102844"/>
            <a:ext cx="2608197" cy="369332"/>
          </a:xfrm>
          <a:prstGeom prst="rect">
            <a:avLst/>
          </a:prstGeom>
          <a:noFill/>
        </p:spPr>
        <p:txBody>
          <a:bodyPr wrap="square" rtlCol="0">
            <a:spAutoFit/>
          </a:bodyPr>
          <a:lstStyle/>
          <a:p>
            <a:r>
              <a:rPr lang="zh-CN" altLang="en-US" dirty="0" smtClean="0"/>
              <a:t>循环程序的结构流程图</a:t>
            </a:r>
            <a:endParaRPr lang="zh-CN" altLang="en-US" dirty="0"/>
          </a:p>
        </p:txBody>
      </p:sp>
      <p:sp>
        <p:nvSpPr>
          <p:cNvPr id="18" name="矩形 17"/>
          <p:cNvSpPr/>
          <p:nvPr/>
        </p:nvSpPr>
        <p:spPr>
          <a:xfrm>
            <a:off x="3018481" y="4461373"/>
            <a:ext cx="1800493" cy="369332"/>
          </a:xfrm>
          <a:prstGeom prst="rect">
            <a:avLst/>
          </a:prstGeom>
        </p:spPr>
        <p:txBody>
          <a:bodyPr wrap="none">
            <a:spAutoFit/>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计数式循环控制</a:t>
            </a:r>
            <a:endParaRPr lang="zh-CN" altLang="en-US" dirty="0"/>
          </a:p>
        </p:txBody>
      </p:sp>
      <p:sp>
        <p:nvSpPr>
          <p:cNvPr id="77" name="矩形 76"/>
          <p:cNvSpPr/>
          <p:nvPr/>
        </p:nvSpPr>
        <p:spPr>
          <a:xfrm>
            <a:off x="5304136" y="4460912"/>
            <a:ext cx="1569660" cy="369332"/>
          </a:xfrm>
          <a:prstGeom prst="rect">
            <a:avLst/>
          </a:prstGeom>
        </p:spPr>
        <p:txBody>
          <a:bodyPr wrap="none">
            <a:spAutoFit/>
          </a:bodyPr>
          <a:lstStyle/>
          <a:p>
            <a:r>
              <a:rPr lang="zh-CN" altLang="en-US" dirty="0" smtClean="0"/>
              <a:t>条件循环控制</a:t>
            </a:r>
            <a:endParaRPr lang="zh-CN" altLang="en-US" dirty="0"/>
          </a:p>
        </p:txBody>
      </p:sp>
    </p:spTree>
    <p:extLst>
      <p:ext uri="{BB962C8B-B14F-4D97-AF65-F5344CB8AC3E}">
        <p14:creationId xmlns="" xmlns:p14="http://schemas.microsoft.com/office/powerpoint/2010/main" val="85842358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3.4.5 </a:t>
            </a:r>
            <a:r>
              <a:rPr lang="zh-CN" altLang="en-US" b="1" dirty="0"/>
              <a:t>循环</a:t>
            </a:r>
            <a:r>
              <a:rPr lang="zh-CN" altLang="en-US" b="1" dirty="0" smtClean="0"/>
              <a:t>结构程序设计举例</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467544" y="1087372"/>
            <a:ext cx="7920880" cy="304698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rPr>
              <a:t>循环结构分类</a:t>
            </a:r>
            <a:endParaRPr lang="zh-CN" altLang="zh-CN" sz="2000" dirty="0">
              <a:latin typeface="华文楷体" panose="02010600040101010101" pitchFamily="2" charset="-122"/>
              <a:ea typeface="华文楷体" panose="02010600040101010101" pitchFamily="2" charset="-122"/>
            </a:endParaRPr>
          </a:p>
          <a:p>
            <a:pPr marL="285750" lvl="0" indent="-285750">
              <a:lnSpc>
                <a:spcPct val="150000"/>
              </a:lnSpc>
              <a:buFont typeface="Arial" panose="020B0604020202020204" pitchFamily="34" charset="0"/>
              <a:buChar char="•"/>
            </a:pPr>
            <a:r>
              <a:rPr lang="zh-CN" altLang="en-US" b="1" dirty="0" smtClean="0">
                <a:solidFill>
                  <a:srgbClr val="FF0000"/>
                </a:solidFill>
                <a:latin typeface="华文楷体" panose="02010600040101010101" pitchFamily="2" charset="-122"/>
                <a:ea typeface="华文楷体" panose="02010600040101010101" pitchFamily="2" charset="-122"/>
              </a:rPr>
              <a:t>单循环</a:t>
            </a:r>
            <a:r>
              <a:rPr lang="zh-CN" altLang="zh-CN" b="1" dirty="0" smtClean="0">
                <a:solidFill>
                  <a:srgbClr val="FF0000"/>
                </a:solidFill>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循环体中不包含其它的循环</a:t>
            </a:r>
            <a:r>
              <a:rPr lang="zh-CN" altLang="en-US" dirty="0" smtClean="0">
                <a:latin typeface="华文楷体" panose="02010600040101010101" pitchFamily="2" charset="-122"/>
                <a:ea typeface="华文楷体" panose="02010600040101010101" pitchFamily="2" charset="-122"/>
              </a:rPr>
              <a:t>程序</a:t>
            </a:r>
            <a:endParaRPr lang="zh-CN" altLang="zh-CN"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b="1" dirty="0" smtClean="0">
                <a:solidFill>
                  <a:srgbClr val="FF0000"/>
                </a:solidFill>
                <a:latin typeface="华文楷体" panose="02010600040101010101" pitchFamily="2" charset="-122"/>
                <a:ea typeface="华文楷体" panose="02010600040101010101" pitchFamily="2" charset="-122"/>
              </a:rPr>
              <a:t>多重循环</a:t>
            </a:r>
            <a:r>
              <a:rPr lang="zh-CN" altLang="zh-CN" dirty="0" smtClean="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循环体中</a:t>
            </a:r>
            <a:r>
              <a:rPr lang="zh-CN" altLang="en-US" dirty="0">
                <a:latin typeface="华文楷体" panose="02010600040101010101" pitchFamily="2" charset="-122"/>
                <a:ea typeface="华文楷体" panose="02010600040101010101" pitchFamily="2" charset="-122"/>
              </a:rPr>
              <a:t>还</a:t>
            </a:r>
            <a:r>
              <a:rPr lang="zh-CN" altLang="zh-CN" dirty="0">
                <a:latin typeface="华文楷体" panose="02010600040101010101" pitchFamily="2" charset="-122"/>
                <a:ea typeface="华文楷体" panose="02010600040101010101" pitchFamily="2" charset="-122"/>
              </a:rPr>
              <a:t>包含着其它的循环程序，称为循环程序的嵌套。循环嵌套程序根据嵌套的层数，又称为二重循环程序、三重循环程序等，统称为多重循环程序</a:t>
            </a:r>
            <a:endParaRPr lang="en-US" altLang="zh-CN" dirty="0">
              <a:latin typeface="华文楷体" panose="02010600040101010101" pitchFamily="2" charset="-122"/>
              <a:ea typeface="华文楷体" panose="02010600040101010101" pitchFamily="2" charset="-122"/>
            </a:endParaRPr>
          </a:p>
          <a:p>
            <a:pPr>
              <a:lnSpc>
                <a:spcPct val="150000"/>
              </a:lnSpc>
            </a:pPr>
            <a:r>
              <a:rPr lang="zh-CN" altLang="en-US" b="1" dirty="0">
                <a:solidFill>
                  <a:srgbClr val="FF0000"/>
                </a:solidFill>
                <a:latin typeface="华文楷体" panose="02010600040101010101" pitchFamily="2" charset="-122"/>
                <a:ea typeface="华文楷体" panose="02010600040101010101" pitchFamily="2" charset="-122"/>
              </a:rPr>
              <a:t>注意：</a:t>
            </a:r>
            <a:r>
              <a:rPr lang="zh-CN" altLang="zh-CN" dirty="0">
                <a:latin typeface="华文楷体" panose="02010600040101010101" pitchFamily="2" charset="-122"/>
                <a:ea typeface="华文楷体" panose="02010600040101010101" pitchFamily="2" charset="-122"/>
              </a:rPr>
              <a:t>在多重循环程序中，只允许外重循环嵌套内重循环，而不允许内重循环嵌套外重循环，也不允许从循环的外部跳入循环的内部。</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77542674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205745"/>
            <a:ext cx="7632848" cy="804867"/>
          </a:xfrm>
        </p:spPr>
        <p:txBody>
          <a:bodyPr>
            <a:noAutofit/>
          </a:bodyPr>
          <a:lstStyle/>
          <a:p>
            <a:r>
              <a:rPr lang="en-US" altLang="zh-CN" sz="1800" dirty="0"/>
              <a:t>【</a:t>
            </a:r>
            <a:r>
              <a:rPr lang="zh-CN" altLang="en-US" sz="1800" dirty="0"/>
              <a:t>例</a:t>
            </a:r>
            <a:r>
              <a:rPr lang="en-US" altLang="zh-CN" sz="1800" dirty="0"/>
              <a:t>】  </a:t>
            </a:r>
            <a:r>
              <a:rPr lang="zh-CN" altLang="en-US" sz="1800" dirty="0"/>
              <a:t>编程实现：将片内</a:t>
            </a:r>
            <a:r>
              <a:rPr lang="en-US" altLang="zh-CN" sz="1800" dirty="0"/>
              <a:t>RAM</a:t>
            </a:r>
            <a:r>
              <a:rPr lang="zh-CN" altLang="en-US" sz="1800" dirty="0"/>
              <a:t>的</a:t>
            </a:r>
            <a:r>
              <a:rPr lang="en-US" altLang="zh-CN" sz="1800" dirty="0"/>
              <a:t>50H</a:t>
            </a:r>
            <a:r>
              <a:rPr lang="zh-CN" altLang="en-US" sz="1800" dirty="0"/>
              <a:t>～</a:t>
            </a:r>
            <a:r>
              <a:rPr lang="en-US" altLang="zh-CN" sz="1800" dirty="0"/>
              <a:t>5FH</a:t>
            </a:r>
            <a:r>
              <a:rPr lang="zh-CN" altLang="en-US" sz="1800" dirty="0"/>
              <a:t>地址区间的数据缓冲区内容初始化为</a:t>
            </a:r>
            <a:r>
              <a:rPr lang="en-US" altLang="zh-CN" sz="1800" dirty="0"/>
              <a:t>0</a:t>
            </a:r>
            <a:r>
              <a:rPr lang="zh-CN" altLang="en-US" sz="1800" dirty="0"/>
              <a:t>～</a:t>
            </a:r>
            <a:r>
              <a:rPr lang="en-US" altLang="zh-CN" sz="1800" dirty="0"/>
              <a:t>15</a:t>
            </a:r>
            <a:r>
              <a:rPr lang="zh-CN" altLang="en-US" sz="1800" dirty="0"/>
              <a:t>，即（</a:t>
            </a:r>
            <a:r>
              <a:rPr lang="en-US" altLang="zh-CN" sz="1800" dirty="0"/>
              <a:t>50H</a:t>
            </a:r>
            <a:r>
              <a:rPr lang="zh-CN" altLang="en-US" sz="1800" dirty="0"/>
              <a:t>）</a:t>
            </a:r>
            <a:r>
              <a:rPr lang="en-US" altLang="zh-CN" sz="1800" dirty="0"/>
              <a:t>= 0</a:t>
            </a:r>
            <a:r>
              <a:rPr lang="zh-CN" altLang="en-US" sz="1800" dirty="0"/>
              <a:t>，（</a:t>
            </a:r>
            <a:r>
              <a:rPr lang="en-US" altLang="zh-CN" sz="1800" dirty="0"/>
              <a:t>51H</a:t>
            </a:r>
            <a:r>
              <a:rPr lang="zh-CN" altLang="en-US" sz="1800" dirty="0"/>
              <a:t>）</a:t>
            </a:r>
            <a:r>
              <a:rPr lang="en-US" altLang="zh-CN" sz="1800" dirty="0"/>
              <a:t>= 1…</a:t>
            </a:r>
            <a:r>
              <a:rPr lang="zh-CN" altLang="en-US" sz="1800" dirty="0"/>
              <a:t>，（</a:t>
            </a:r>
            <a:r>
              <a:rPr lang="en-US" altLang="zh-CN" sz="1800" dirty="0"/>
              <a:t>5FH</a:t>
            </a:r>
            <a:r>
              <a:rPr lang="zh-CN" altLang="en-US" sz="1800" dirty="0"/>
              <a:t>）</a:t>
            </a:r>
            <a:r>
              <a:rPr lang="en-US" altLang="zh-CN" sz="1800" dirty="0"/>
              <a:t>= 15</a:t>
            </a:r>
            <a:r>
              <a:rPr lang="zh-CN" altLang="en-US" sz="1800" dirty="0"/>
              <a:t>，然后将该区间</a:t>
            </a:r>
            <a:r>
              <a:rPr lang="en-US" altLang="zh-CN" sz="1800" dirty="0"/>
              <a:t>50H</a:t>
            </a:r>
            <a:r>
              <a:rPr lang="zh-CN" altLang="en-US" sz="1800" dirty="0"/>
              <a:t>～</a:t>
            </a:r>
            <a:r>
              <a:rPr lang="en-US" altLang="zh-CN" sz="1800" dirty="0"/>
              <a:t>5FH</a:t>
            </a:r>
            <a:r>
              <a:rPr lang="zh-CN" altLang="en-US" sz="1800" dirty="0"/>
              <a:t>数据缓冲区的内容复制到片内</a:t>
            </a:r>
            <a:r>
              <a:rPr lang="en-US" altLang="zh-CN" sz="1800" dirty="0"/>
              <a:t>RAM</a:t>
            </a:r>
            <a:r>
              <a:rPr lang="zh-CN" altLang="en-US" sz="1800" dirty="0"/>
              <a:t>的</a:t>
            </a:r>
            <a:r>
              <a:rPr lang="en-US" altLang="zh-CN" sz="1800" dirty="0"/>
              <a:t>30H</a:t>
            </a:r>
            <a:r>
              <a:rPr lang="zh-CN" altLang="en-US" sz="1800" dirty="0"/>
              <a:t>～</a:t>
            </a:r>
            <a:r>
              <a:rPr lang="en-US" altLang="zh-CN" sz="1800" dirty="0"/>
              <a:t>3FH</a:t>
            </a:r>
            <a:r>
              <a:rPr lang="zh-CN" altLang="en-US" sz="1800" dirty="0"/>
              <a:t>单元。</a:t>
            </a:r>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3.4.5 </a:t>
            </a:r>
            <a:r>
              <a:rPr lang="zh-CN" altLang="en-US" b="1" dirty="0"/>
              <a:t>循环结构程序设计举例</a:t>
            </a:r>
            <a:endParaRPr lang="zh-CN" altLang="zh-CN" b="1" dirty="0"/>
          </a:p>
        </p:txBody>
      </p:sp>
      <p:sp>
        <p:nvSpPr>
          <p:cNvPr id="3" name="矩形 2"/>
          <p:cNvSpPr/>
          <p:nvPr/>
        </p:nvSpPr>
        <p:spPr>
          <a:xfrm>
            <a:off x="611560" y="2283718"/>
            <a:ext cx="7619729" cy="2246769"/>
          </a:xfrm>
          <a:prstGeom prst="rect">
            <a:avLst/>
          </a:prstGeom>
        </p:spPr>
        <p:txBody>
          <a:bodyPr wrap="square">
            <a:spAutoFit/>
          </a:bodyPr>
          <a:lstStyle/>
          <a:p>
            <a:r>
              <a:rPr lang="zh-CN" altLang="en-US" sz="1400" dirty="0"/>
              <a:t>；第1个循环程序：完成对内存数据缓冲区的初始化</a:t>
            </a:r>
          </a:p>
          <a:p>
            <a:r>
              <a:rPr lang="zh-CN" altLang="en-US" sz="1400" dirty="0"/>
              <a:t>	；循环结构初始化</a:t>
            </a:r>
          </a:p>
          <a:p>
            <a:r>
              <a:rPr lang="zh-CN" altLang="en-US" sz="1400" dirty="0"/>
              <a:t>	MOV 	R7，	#16	；设置循环计数器R7, 程序循环次数为16次</a:t>
            </a:r>
          </a:p>
          <a:p>
            <a:r>
              <a:rPr lang="zh-CN" altLang="en-US" sz="1400" dirty="0"/>
              <a:t>	MOV	R0，	#50H	；为地址指针变量设置初值</a:t>
            </a:r>
          </a:p>
          <a:p>
            <a:r>
              <a:rPr lang="zh-CN" altLang="en-US" sz="1400" dirty="0"/>
              <a:t>	MOV	A，	#0H	；为数据变量A设置初值</a:t>
            </a:r>
          </a:p>
          <a:p>
            <a:r>
              <a:rPr lang="zh-CN" altLang="en-US" sz="1400" dirty="0"/>
              <a:t>Lp1:	MOV	@R0，	A	；将累加器的初始值写到R0指向的目标单元中</a:t>
            </a:r>
          </a:p>
          <a:p>
            <a:r>
              <a:rPr lang="zh-CN" altLang="en-US" sz="1400" dirty="0"/>
              <a:t>	INC	R0		；修改地址指针变量寄存器R0的值</a:t>
            </a:r>
          </a:p>
          <a:p>
            <a:r>
              <a:rPr lang="en-US" altLang="zh-CN" sz="1400" dirty="0" smtClean="0"/>
              <a:t>	</a:t>
            </a:r>
            <a:r>
              <a:rPr lang="zh-CN" altLang="en-US" sz="1400" dirty="0" smtClean="0"/>
              <a:t>INC </a:t>
            </a:r>
            <a:r>
              <a:rPr lang="zh-CN" altLang="en-US" sz="1400" dirty="0"/>
              <a:t>	A		；修改数据变量累加器A中的值，指向下个数据</a:t>
            </a:r>
          </a:p>
          <a:p>
            <a:r>
              <a:rPr lang="zh-CN" altLang="en-US" sz="1400" dirty="0"/>
              <a:t>	</a:t>
            </a:r>
            <a:r>
              <a:rPr lang="zh-CN" altLang="en-US" sz="1400" dirty="0" smtClean="0"/>
              <a:t>DJNZ</a:t>
            </a:r>
            <a:r>
              <a:rPr lang="zh-CN" altLang="en-US" sz="1400" dirty="0"/>
              <a:t>	R7，	Lp1	；计数器的值减1并判断是否为0，不为0，继续</a:t>
            </a:r>
          </a:p>
          <a:p>
            <a:r>
              <a:rPr lang="zh-CN" altLang="en-US" sz="1400" dirty="0"/>
              <a:t>				；执行循环体，否则循环结束，完成初始化</a:t>
            </a:r>
          </a:p>
        </p:txBody>
      </p:sp>
    </p:spTree>
    <p:extLst>
      <p:ext uri="{BB962C8B-B14F-4D97-AF65-F5344CB8AC3E}">
        <p14:creationId xmlns="" xmlns:p14="http://schemas.microsoft.com/office/powerpoint/2010/main" val="148625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205745"/>
            <a:ext cx="7632848" cy="804867"/>
          </a:xfrm>
        </p:spPr>
        <p:txBody>
          <a:bodyPr>
            <a:noAutofit/>
          </a:bodyPr>
          <a:lstStyle/>
          <a:p>
            <a:r>
              <a:rPr lang="en-US" altLang="zh-CN" sz="1800" dirty="0"/>
              <a:t>【</a:t>
            </a:r>
            <a:r>
              <a:rPr lang="zh-CN" altLang="en-US" sz="1800" dirty="0"/>
              <a:t>例</a:t>
            </a:r>
            <a:r>
              <a:rPr lang="en-US" altLang="zh-CN" sz="1800" dirty="0"/>
              <a:t>】  </a:t>
            </a:r>
            <a:r>
              <a:rPr lang="zh-CN" altLang="en-US" sz="1800" dirty="0"/>
              <a:t>编程实现：将片内</a:t>
            </a:r>
            <a:r>
              <a:rPr lang="en-US" altLang="zh-CN" sz="1800" dirty="0"/>
              <a:t>RAM</a:t>
            </a:r>
            <a:r>
              <a:rPr lang="zh-CN" altLang="en-US" sz="1800" dirty="0"/>
              <a:t>的</a:t>
            </a:r>
            <a:r>
              <a:rPr lang="en-US" altLang="zh-CN" sz="1800" dirty="0"/>
              <a:t>50H</a:t>
            </a:r>
            <a:r>
              <a:rPr lang="zh-CN" altLang="en-US" sz="1800" dirty="0"/>
              <a:t>～</a:t>
            </a:r>
            <a:r>
              <a:rPr lang="en-US" altLang="zh-CN" sz="1800" dirty="0"/>
              <a:t>5FH</a:t>
            </a:r>
            <a:r>
              <a:rPr lang="zh-CN" altLang="en-US" sz="1800" dirty="0"/>
              <a:t>地址区间的数据缓冲区内容初始化为</a:t>
            </a:r>
            <a:r>
              <a:rPr lang="en-US" altLang="zh-CN" sz="1800" dirty="0"/>
              <a:t>0</a:t>
            </a:r>
            <a:r>
              <a:rPr lang="zh-CN" altLang="en-US" sz="1800" dirty="0"/>
              <a:t>～</a:t>
            </a:r>
            <a:r>
              <a:rPr lang="en-US" altLang="zh-CN" sz="1800" dirty="0"/>
              <a:t>15</a:t>
            </a:r>
            <a:r>
              <a:rPr lang="zh-CN" altLang="en-US" sz="1800" dirty="0"/>
              <a:t>，即（</a:t>
            </a:r>
            <a:r>
              <a:rPr lang="en-US" altLang="zh-CN" sz="1800" dirty="0"/>
              <a:t>50H</a:t>
            </a:r>
            <a:r>
              <a:rPr lang="zh-CN" altLang="en-US" sz="1800" dirty="0"/>
              <a:t>）</a:t>
            </a:r>
            <a:r>
              <a:rPr lang="en-US" altLang="zh-CN" sz="1800" dirty="0"/>
              <a:t>= 0</a:t>
            </a:r>
            <a:r>
              <a:rPr lang="zh-CN" altLang="en-US" sz="1800" dirty="0"/>
              <a:t>，（</a:t>
            </a:r>
            <a:r>
              <a:rPr lang="en-US" altLang="zh-CN" sz="1800" dirty="0"/>
              <a:t>51H</a:t>
            </a:r>
            <a:r>
              <a:rPr lang="zh-CN" altLang="en-US" sz="1800" dirty="0"/>
              <a:t>）</a:t>
            </a:r>
            <a:r>
              <a:rPr lang="en-US" altLang="zh-CN" sz="1800" dirty="0"/>
              <a:t>= 1…</a:t>
            </a:r>
            <a:r>
              <a:rPr lang="zh-CN" altLang="en-US" sz="1800" dirty="0"/>
              <a:t>，（</a:t>
            </a:r>
            <a:r>
              <a:rPr lang="en-US" altLang="zh-CN" sz="1800" dirty="0"/>
              <a:t>5FH</a:t>
            </a:r>
            <a:r>
              <a:rPr lang="zh-CN" altLang="en-US" sz="1800" dirty="0"/>
              <a:t>）</a:t>
            </a:r>
            <a:r>
              <a:rPr lang="en-US" altLang="zh-CN" sz="1800" dirty="0"/>
              <a:t>= 15</a:t>
            </a:r>
            <a:r>
              <a:rPr lang="zh-CN" altLang="en-US" sz="1800" dirty="0"/>
              <a:t>，然后将该区间</a:t>
            </a:r>
            <a:r>
              <a:rPr lang="en-US" altLang="zh-CN" sz="1800" dirty="0"/>
              <a:t>50H</a:t>
            </a:r>
            <a:r>
              <a:rPr lang="zh-CN" altLang="en-US" sz="1800" dirty="0"/>
              <a:t>～</a:t>
            </a:r>
            <a:r>
              <a:rPr lang="en-US" altLang="zh-CN" sz="1800" dirty="0"/>
              <a:t>5FH</a:t>
            </a:r>
            <a:r>
              <a:rPr lang="zh-CN" altLang="en-US" sz="1800" dirty="0"/>
              <a:t>数据缓冲区的内容复制到片内</a:t>
            </a:r>
            <a:r>
              <a:rPr lang="en-US" altLang="zh-CN" sz="1800" dirty="0"/>
              <a:t>RAM</a:t>
            </a:r>
            <a:r>
              <a:rPr lang="zh-CN" altLang="en-US" sz="1800" dirty="0"/>
              <a:t>的</a:t>
            </a:r>
            <a:r>
              <a:rPr lang="en-US" altLang="zh-CN" sz="1800" dirty="0"/>
              <a:t>30H</a:t>
            </a:r>
            <a:r>
              <a:rPr lang="zh-CN" altLang="en-US" sz="1800" dirty="0"/>
              <a:t>～</a:t>
            </a:r>
            <a:r>
              <a:rPr lang="en-US" altLang="zh-CN" sz="1800" dirty="0"/>
              <a:t>3FH</a:t>
            </a:r>
            <a:r>
              <a:rPr lang="zh-CN" altLang="en-US" sz="1800" dirty="0"/>
              <a:t>单元。</a:t>
            </a:r>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3.4.5 </a:t>
            </a:r>
            <a:r>
              <a:rPr lang="zh-CN" altLang="en-US" b="1" dirty="0"/>
              <a:t>循环结构程序设计举例</a:t>
            </a:r>
            <a:endParaRPr lang="zh-CN" altLang="zh-CN" b="1" dirty="0"/>
          </a:p>
        </p:txBody>
      </p:sp>
      <p:sp>
        <p:nvSpPr>
          <p:cNvPr id="4" name="矩形 3"/>
          <p:cNvSpPr/>
          <p:nvPr/>
        </p:nvSpPr>
        <p:spPr>
          <a:xfrm>
            <a:off x="539552" y="2140525"/>
            <a:ext cx="8280920" cy="2246769"/>
          </a:xfrm>
          <a:prstGeom prst="rect">
            <a:avLst/>
          </a:prstGeom>
        </p:spPr>
        <p:txBody>
          <a:bodyPr wrap="square">
            <a:spAutoFit/>
          </a:bodyPr>
          <a:lstStyle/>
          <a:p>
            <a:r>
              <a:rPr lang="zh-CN" altLang="en-US" sz="1400" dirty="0"/>
              <a:t>；第2个循环程序：完成数据缓冲区数据的复制</a:t>
            </a:r>
          </a:p>
          <a:p>
            <a:r>
              <a:rPr lang="zh-CN" altLang="en-US" sz="1400" dirty="0"/>
              <a:t>	MOV 	R7，	#16	；设置循环计数器R7, 程序循环次数为16次</a:t>
            </a:r>
          </a:p>
          <a:p>
            <a:r>
              <a:rPr lang="zh-CN" altLang="en-US" sz="1400" dirty="0"/>
              <a:t>	MOV	R0，	#50H	；为源数据缓冲区地址指针变量设置初值50H</a:t>
            </a:r>
          </a:p>
          <a:p>
            <a:r>
              <a:rPr lang="zh-CN" altLang="en-US" sz="1400" dirty="0"/>
              <a:t>	MOV	R1，	#30H	；为目的数据缓冲区地址指针变量设置初值30H</a:t>
            </a:r>
          </a:p>
          <a:p>
            <a:r>
              <a:rPr lang="zh-CN" altLang="en-US" sz="1400" dirty="0"/>
              <a:t>Lp2:	MOV	A，	@R0	；将源数据区单元中的数据读到累加器A</a:t>
            </a:r>
          </a:p>
          <a:p>
            <a:r>
              <a:rPr lang="zh-CN" altLang="en-US" sz="1400" dirty="0"/>
              <a:t>	MOV	@R1，	A	；将读到累加器的值写到R1指向的目标单元中</a:t>
            </a:r>
          </a:p>
          <a:p>
            <a:r>
              <a:rPr lang="zh-CN" altLang="en-US" sz="1400" dirty="0"/>
              <a:t>	INC	R0		；修改地址指针变量寄存器R0中的值</a:t>
            </a:r>
          </a:p>
          <a:p>
            <a:r>
              <a:rPr lang="zh-CN" altLang="en-US" sz="1400" dirty="0"/>
              <a:t>	INC 	R1		；修改地址指针变量寄存器R1中的值</a:t>
            </a:r>
          </a:p>
          <a:p>
            <a:r>
              <a:rPr lang="zh-CN" altLang="en-US" sz="1400" dirty="0"/>
              <a:t>	DJNZ	R7，	Lp2	；计数器的值减1并判断是否为0，不为0，继续</a:t>
            </a:r>
          </a:p>
          <a:p>
            <a:r>
              <a:rPr lang="zh-CN" altLang="en-US" sz="1400" dirty="0"/>
              <a:t>	</a:t>
            </a:r>
            <a:r>
              <a:rPr lang="en-US" altLang="zh-CN" sz="1400" dirty="0" smtClean="0"/>
              <a:t>SJMP              $</a:t>
            </a:r>
            <a:r>
              <a:rPr lang="zh-CN" altLang="en-US" sz="1400" dirty="0"/>
              <a:t>		</a:t>
            </a:r>
            <a:r>
              <a:rPr lang="zh-CN" altLang="en-US" sz="1400" dirty="0" smtClean="0"/>
              <a:t>；</a:t>
            </a:r>
            <a:r>
              <a:rPr lang="zh-CN" altLang="en-US" sz="1400" dirty="0"/>
              <a:t>执行循环体，否则循环结束，完成数据复制</a:t>
            </a:r>
          </a:p>
        </p:txBody>
      </p:sp>
    </p:spTree>
    <p:extLst>
      <p:ext uri="{BB962C8B-B14F-4D97-AF65-F5344CB8AC3E}">
        <p14:creationId xmlns="" xmlns:p14="http://schemas.microsoft.com/office/powerpoint/2010/main" val="301851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754" y="1085850"/>
            <a:ext cx="7632848" cy="804867"/>
          </a:xfrm>
        </p:spPr>
        <p:txBody>
          <a:bodyPr>
            <a:noAutofit/>
          </a:bodyPr>
          <a:lstStyle/>
          <a:p>
            <a:r>
              <a:rPr lang="en-US" altLang="zh-CN" sz="1800" dirty="0"/>
              <a:t>【</a:t>
            </a:r>
            <a:r>
              <a:rPr lang="zh-CN" altLang="en-US" sz="1800" dirty="0"/>
              <a:t>例</a:t>
            </a:r>
            <a:r>
              <a:rPr lang="en-US" altLang="zh-CN" sz="1800" dirty="0"/>
              <a:t>】</a:t>
            </a:r>
            <a:r>
              <a:rPr lang="zh-CN" altLang="en-US" sz="1800" dirty="0" smtClean="0"/>
              <a:t>编程</a:t>
            </a:r>
            <a:r>
              <a:rPr lang="zh-CN" altLang="en-US" sz="1800" dirty="0"/>
              <a:t>实现：将片内</a:t>
            </a:r>
            <a:r>
              <a:rPr lang="en-US" altLang="zh-CN" sz="1800" dirty="0"/>
              <a:t>RAM</a:t>
            </a:r>
            <a:r>
              <a:rPr lang="zh-CN" altLang="en-US" sz="1800" dirty="0"/>
              <a:t>的</a:t>
            </a:r>
            <a:r>
              <a:rPr lang="en-US" altLang="zh-CN" sz="1800" dirty="0"/>
              <a:t>26H</a:t>
            </a:r>
            <a:r>
              <a:rPr lang="zh-CN" altLang="en-US" sz="1800" dirty="0"/>
              <a:t>～</a:t>
            </a:r>
            <a:r>
              <a:rPr lang="en-US" altLang="zh-CN" sz="1800" dirty="0"/>
              <a:t>2FH</a:t>
            </a:r>
            <a:r>
              <a:rPr lang="zh-CN" altLang="en-US" sz="1800" dirty="0"/>
              <a:t>地址区间的数据缓冲区内容初始化为</a:t>
            </a:r>
            <a:r>
              <a:rPr lang="en-US" altLang="zh-CN" sz="1800" dirty="0"/>
              <a:t>12H</a:t>
            </a:r>
            <a:r>
              <a:rPr lang="zh-CN" altLang="en-US" sz="1800" dirty="0"/>
              <a:t>，</a:t>
            </a:r>
            <a:r>
              <a:rPr lang="en-US" altLang="zh-CN" sz="1800" dirty="0"/>
              <a:t>03H</a:t>
            </a:r>
            <a:r>
              <a:rPr lang="zh-CN" altLang="en-US" sz="1800" dirty="0"/>
              <a:t>，</a:t>
            </a:r>
            <a:r>
              <a:rPr lang="en-US" altLang="zh-CN" sz="1800" dirty="0"/>
              <a:t>97H</a:t>
            </a:r>
            <a:r>
              <a:rPr lang="zh-CN" altLang="en-US" sz="1800" dirty="0"/>
              <a:t>，</a:t>
            </a:r>
            <a:r>
              <a:rPr lang="en-US" altLang="zh-CN" sz="1800" dirty="0"/>
              <a:t>61H</a:t>
            </a:r>
            <a:r>
              <a:rPr lang="zh-CN" altLang="en-US" sz="1800" dirty="0"/>
              <a:t>，</a:t>
            </a:r>
            <a:r>
              <a:rPr lang="en-US" altLang="zh-CN" sz="1800" dirty="0"/>
              <a:t>20H</a:t>
            </a:r>
            <a:r>
              <a:rPr lang="zh-CN" altLang="en-US" sz="1800" dirty="0"/>
              <a:t>，</a:t>
            </a:r>
            <a:r>
              <a:rPr lang="en-US" altLang="zh-CN" sz="1800" dirty="0"/>
              <a:t>60H</a:t>
            </a:r>
            <a:r>
              <a:rPr lang="zh-CN" altLang="en-US" sz="1800" dirty="0"/>
              <a:t>，</a:t>
            </a:r>
            <a:r>
              <a:rPr lang="en-US" altLang="zh-CN" sz="1800" dirty="0"/>
              <a:t>51H</a:t>
            </a:r>
            <a:r>
              <a:rPr lang="zh-CN" altLang="en-US" sz="1800" dirty="0"/>
              <a:t>，</a:t>
            </a:r>
            <a:r>
              <a:rPr lang="en-US" altLang="zh-CN" sz="1800" dirty="0"/>
              <a:t>88H</a:t>
            </a:r>
            <a:r>
              <a:rPr lang="zh-CN" altLang="en-US" sz="1800" dirty="0"/>
              <a:t>，</a:t>
            </a:r>
            <a:r>
              <a:rPr lang="en-US" altLang="zh-CN" sz="1800" dirty="0"/>
              <a:t>71H</a:t>
            </a:r>
            <a:r>
              <a:rPr lang="zh-CN" altLang="en-US" sz="1800" dirty="0"/>
              <a:t>，</a:t>
            </a:r>
            <a:r>
              <a:rPr lang="en-US" altLang="zh-CN" sz="1800" dirty="0"/>
              <a:t>32H</a:t>
            </a:r>
            <a:r>
              <a:rPr lang="zh-CN" altLang="en-US" sz="1800" dirty="0"/>
              <a:t>，然后将该区间</a:t>
            </a:r>
            <a:r>
              <a:rPr lang="en-US" altLang="zh-CN" sz="1800" dirty="0"/>
              <a:t>26H</a:t>
            </a:r>
            <a:r>
              <a:rPr lang="zh-CN" altLang="en-US" sz="1800" dirty="0"/>
              <a:t>～</a:t>
            </a:r>
            <a:r>
              <a:rPr lang="en-US" altLang="zh-CN" sz="1800" dirty="0"/>
              <a:t>2FH</a:t>
            </a:r>
            <a:r>
              <a:rPr lang="zh-CN" altLang="en-US" sz="1800" dirty="0"/>
              <a:t>数据缓冲区的内容复制到片外</a:t>
            </a:r>
            <a:r>
              <a:rPr lang="en-US" altLang="zh-CN" sz="1800" dirty="0"/>
              <a:t>RAM</a:t>
            </a:r>
            <a:r>
              <a:rPr lang="zh-CN" altLang="en-US" sz="1800" dirty="0"/>
              <a:t>地址从</a:t>
            </a:r>
            <a:r>
              <a:rPr lang="en-US" altLang="zh-CN" sz="1800" dirty="0"/>
              <a:t>10H</a:t>
            </a:r>
            <a:r>
              <a:rPr lang="zh-CN" altLang="en-US" sz="1800" dirty="0"/>
              <a:t>开始的存储单元中。</a:t>
            </a:r>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3.4.5 </a:t>
            </a:r>
            <a:r>
              <a:rPr lang="zh-CN" altLang="en-US" b="1" dirty="0"/>
              <a:t>循环结构程序设计举例</a:t>
            </a:r>
            <a:endParaRPr lang="zh-CN" altLang="zh-CN" b="1" dirty="0"/>
          </a:p>
        </p:txBody>
      </p:sp>
      <p:sp>
        <p:nvSpPr>
          <p:cNvPr id="5" name="矩形 4"/>
          <p:cNvSpPr/>
          <p:nvPr/>
        </p:nvSpPr>
        <p:spPr>
          <a:xfrm>
            <a:off x="395536" y="4659982"/>
            <a:ext cx="7992888" cy="307777"/>
          </a:xfrm>
          <a:prstGeom prst="rect">
            <a:avLst/>
          </a:prstGeom>
        </p:spPr>
        <p:txBody>
          <a:bodyPr wrap="square">
            <a:spAutoFit/>
          </a:bodyPr>
          <a:lstStyle/>
          <a:p>
            <a:r>
              <a:rPr lang="zh-CN" altLang="en-US" sz="1400" dirty="0"/>
              <a:t>TAB:	DB	12H，03H，97H，61H，20H，60H，51H，88H，71H，32H</a:t>
            </a:r>
          </a:p>
        </p:txBody>
      </p:sp>
      <p:sp>
        <p:nvSpPr>
          <p:cNvPr id="6" name="矩形 5"/>
          <p:cNvSpPr/>
          <p:nvPr/>
        </p:nvSpPr>
        <p:spPr>
          <a:xfrm>
            <a:off x="395536" y="1879653"/>
            <a:ext cx="8205288" cy="1169551"/>
          </a:xfrm>
          <a:prstGeom prst="rect">
            <a:avLst/>
          </a:prstGeom>
        </p:spPr>
        <p:txBody>
          <a:bodyPr wrap="square">
            <a:spAutoFit/>
          </a:bodyPr>
          <a:lstStyle/>
          <a:p>
            <a:r>
              <a:rPr lang="zh-CN" altLang="en-US" sz="1400" dirty="0" smtClean="0"/>
              <a:t>；第1个循环程序：完成对内存数据缓冲区的初始化</a:t>
            </a:r>
          </a:p>
          <a:p>
            <a:r>
              <a:rPr lang="zh-CN" altLang="en-US" sz="1400" dirty="0" smtClean="0"/>
              <a:t>	；循环结构初始化</a:t>
            </a:r>
          </a:p>
          <a:p>
            <a:r>
              <a:rPr lang="zh-CN" altLang="en-US" sz="1400" dirty="0" smtClean="0"/>
              <a:t>	MOV 	R7，	#10	；设置循环计数器R7, 程序循环次数为10次</a:t>
            </a:r>
          </a:p>
          <a:p>
            <a:r>
              <a:rPr lang="zh-CN" altLang="en-US" sz="1400" dirty="0" smtClean="0"/>
              <a:t>	MOV	R0，	#26H	；为地址指针变量设置初值</a:t>
            </a:r>
          </a:p>
          <a:p>
            <a:r>
              <a:rPr lang="zh-CN" altLang="en-US" sz="1400" dirty="0" smtClean="0"/>
              <a:t>	MOV	DPTR，	#TAB	；为地址指针变量设置初值</a:t>
            </a:r>
          </a:p>
        </p:txBody>
      </p:sp>
      <p:sp>
        <p:nvSpPr>
          <p:cNvPr id="7" name="矩形 6"/>
          <p:cNvSpPr/>
          <p:nvPr/>
        </p:nvSpPr>
        <p:spPr>
          <a:xfrm>
            <a:off x="387326" y="2977598"/>
            <a:ext cx="8205288" cy="1815882"/>
          </a:xfrm>
          <a:prstGeom prst="rect">
            <a:avLst/>
          </a:prstGeom>
        </p:spPr>
        <p:txBody>
          <a:bodyPr wrap="square">
            <a:spAutoFit/>
          </a:bodyPr>
          <a:lstStyle/>
          <a:p>
            <a:r>
              <a:rPr lang="zh-CN" altLang="en-US" sz="1400" dirty="0" smtClean="0"/>
              <a:t>Lp1:	CLR	A		；清零偏移量A</a:t>
            </a:r>
          </a:p>
          <a:p>
            <a:r>
              <a:rPr lang="zh-CN" altLang="en-US" sz="1400" dirty="0" smtClean="0"/>
              <a:t>	MOVC	A，	@A+DPTR	；查表读取初始化常量</a:t>
            </a:r>
          </a:p>
          <a:p>
            <a:r>
              <a:rPr lang="zh-CN" altLang="en-US" sz="1400" dirty="0" smtClean="0"/>
              <a:t>	MOV	@R0，	A	；将累加器的初始值写到R0指向的目标单元中</a:t>
            </a:r>
          </a:p>
          <a:p>
            <a:r>
              <a:rPr lang="zh-CN" altLang="en-US" sz="1400" dirty="0" smtClean="0"/>
              <a:t>	INC 	DPTR		；修改基址寄存器DPTR中的值</a:t>
            </a:r>
          </a:p>
          <a:p>
            <a:r>
              <a:rPr lang="zh-CN" altLang="en-US" sz="1400" dirty="0" smtClean="0"/>
              <a:t>	INC	R0		；修改地址指针变量寄存器R0中的值</a:t>
            </a:r>
          </a:p>
          <a:p>
            <a:r>
              <a:rPr lang="zh-CN" altLang="en-US" sz="1400" dirty="0" smtClean="0"/>
              <a:t>	DJNZ	R7，	Lp1	；计数器的值减1并判断是否为0，不为0，继续</a:t>
            </a:r>
          </a:p>
          <a:p>
            <a:r>
              <a:rPr lang="zh-CN" altLang="en-US" sz="1400" dirty="0" smtClean="0"/>
              <a:t>			                       ；执行循环体，否则，循环结束，完成初始化</a:t>
            </a:r>
            <a:endParaRPr lang="en-US" altLang="zh-CN" sz="1400" dirty="0" smtClean="0"/>
          </a:p>
          <a:p>
            <a:r>
              <a:rPr lang="en-US" altLang="zh-CN" sz="1400" dirty="0" smtClean="0"/>
              <a:t>	SJMP             $</a:t>
            </a:r>
            <a:endParaRPr lang="zh-CN" altLang="en-US" sz="1400" dirty="0"/>
          </a:p>
        </p:txBody>
      </p:sp>
    </p:spTree>
    <p:extLst>
      <p:ext uri="{BB962C8B-B14F-4D97-AF65-F5344CB8AC3E}">
        <p14:creationId xmlns="" xmlns:p14="http://schemas.microsoft.com/office/powerpoint/2010/main" val="169307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P spid="6" grpId="0" build="p" bldLvl="5"/>
      <p:bldP spid="7"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754" y="1085850"/>
            <a:ext cx="7632848" cy="804867"/>
          </a:xfrm>
        </p:spPr>
        <p:txBody>
          <a:bodyPr>
            <a:noAutofit/>
          </a:bodyPr>
          <a:lstStyle/>
          <a:p>
            <a:r>
              <a:rPr lang="en-US" altLang="zh-CN" sz="1800" dirty="0"/>
              <a:t>【</a:t>
            </a:r>
            <a:r>
              <a:rPr lang="zh-CN" altLang="en-US" sz="1800" dirty="0"/>
              <a:t>例</a:t>
            </a:r>
            <a:r>
              <a:rPr lang="en-US" altLang="zh-CN" sz="1800" dirty="0"/>
              <a:t>】</a:t>
            </a:r>
            <a:r>
              <a:rPr lang="zh-CN" altLang="en-US" sz="1800" dirty="0" smtClean="0"/>
              <a:t>编程</a:t>
            </a:r>
            <a:r>
              <a:rPr lang="zh-CN" altLang="en-US" sz="1800" dirty="0"/>
              <a:t>实现：将片内</a:t>
            </a:r>
            <a:r>
              <a:rPr lang="en-US" altLang="zh-CN" sz="1800" dirty="0"/>
              <a:t>RAM</a:t>
            </a:r>
            <a:r>
              <a:rPr lang="zh-CN" altLang="en-US" sz="1800" dirty="0"/>
              <a:t>的</a:t>
            </a:r>
            <a:r>
              <a:rPr lang="en-US" altLang="zh-CN" sz="1800" dirty="0"/>
              <a:t>26H</a:t>
            </a:r>
            <a:r>
              <a:rPr lang="zh-CN" altLang="en-US" sz="1800" dirty="0"/>
              <a:t>～</a:t>
            </a:r>
            <a:r>
              <a:rPr lang="en-US" altLang="zh-CN" sz="1800" dirty="0"/>
              <a:t>2FH</a:t>
            </a:r>
            <a:r>
              <a:rPr lang="zh-CN" altLang="en-US" sz="1800" dirty="0"/>
              <a:t>地址区间的数据缓冲区内容初始化为</a:t>
            </a:r>
            <a:r>
              <a:rPr lang="en-US" altLang="zh-CN" sz="1800" dirty="0"/>
              <a:t>12H</a:t>
            </a:r>
            <a:r>
              <a:rPr lang="zh-CN" altLang="en-US" sz="1800" dirty="0"/>
              <a:t>，</a:t>
            </a:r>
            <a:r>
              <a:rPr lang="en-US" altLang="zh-CN" sz="1800" dirty="0"/>
              <a:t>03H</a:t>
            </a:r>
            <a:r>
              <a:rPr lang="zh-CN" altLang="en-US" sz="1800" dirty="0"/>
              <a:t>，</a:t>
            </a:r>
            <a:r>
              <a:rPr lang="en-US" altLang="zh-CN" sz="1800" dirty="0"/>
              <a:t>97H</a:t>
            </a:r>
            <a:r>
              <a:rPr lang="zh-CN" altLang="en-US" sz="1800" dirty="0"/>
              <a:t>，</a:t>
            </a:r>
            <a:r>
              <a:rPr lang="en-US" altLang="zh-CN" sz="1800" dirty="0"/>
              <a:t>61H</a:t>
            </a:r>
            <a:r>
              <a:rPr lang="zh-CN" altLang="en-US" sz="1800" dirty="0"/>
              <a:t>，</a:t>
            </a:r>
            <a:r>
              <a:rPr lang="en-US" altLang="zh-CN" sz="1800" dirty="0"/>
              <a:t>20H</a:t>
            </a:r>
            <a:r>
              <a:rPr lang="zh-CN" altLang="en-US" sz="1800" dirty="0"/>
              <a:t>，</a:t>
            </a:r>
            <a:r>
              <a:rPr lang="en-US" altLang="zh-CN" sz="1800" dirty="0"/>
              <a:t>60H</a:t>
            </a:r>
            <a:r>
              <a:rPr lang="zh-CN" altLang="en-US" sz="1800" dirty="0"/>
              <a:t>，</a:t>
            </a:r>
            <a:r>
              <a:rPr lang="en-US" altLang="zh-CN" sz="1800" dirty="0"/>
              <a:t>51H</a:t>
            </a:r>
            <a:r>
              <a:rPr lang="zh-CN" altLang="en-US" sz="1800" dirty="0"/>
              <a:t>，</a:t>
            </a:r>
            <a:r>
              <a:rPr lang="en-US" altLang="zh-CN" sz="1800" dirty="0"/>
              <a:t>88H</a:t>
            </a:r>
            <a:r>
              <a:rPr lang="zh-CN" altLang="en-US" sz="1800" dirty="0"/>
              <a:t>，</a:t>
            </a:r>
            <a:r>
              <a:rPr lang="en-US" altLang="zh-CN" sz="1800" dirty="0"/>
              <a:t>71H</a:t>
            </a:r>
            <a:r>
              <a:rPr lang="zh-CN" altLang="en-US" sz="1800" dirty="0"/>
              <a:t>，</a:t>
            </a:r>
            <a:r>
              <a:rPr lang="en-US" altLang="zh-CN" sz="1800" dirty="0"/>
              <a:t>32H</a:t>
            </a:r>
            <a:r>
              <a:rPr lang="zh-CN" altLang="en-US" sz="1800" dirty="0"/>
              <a:t>，然后将该区间</a:t>
            </a:r>
            <a:r>
              <a:rPr lang="en-US" altLang="zh-CN" sz="1800" dirty="0"/>
              <a:t>26H</a:t>
            </a:r>
            <a:r>
              <a:rPr lang="zh-CN" altLang="en-US" sz="1800" dirty="0"/>
              <a:t>～</a:t>
            </a:r>
            <a:r>
              <a:rPr lang="en-US" altLang="zh-CN" sz="1800" dirty="0"/>
              <a:t>2FH</a:t>
            </a:r>
            <a:r>
              <a:rPr lang="zh-CN" altLang="en-US" sz="1800" dirty="0"/>
              <a:t>数据缓冲区的内容复制到片外</a:t>
            </a:r>
            <a:r>
              <a:rPr lang="en-US" altLang="zh-CN" sz="1800" dirty="0"/>
              <a:t>RAM</a:t>
            </a:r>
            <a:r>
              <a:rPr lang="zh-CN" altLang="en-US" sz="1800" dirty="0"/>
              <a:t>地址从</a:t>
            </a:r>
            <a:r>
              <a:rPr lang="en-US" altLang="zh-CN" sz="1800" dirty="0"/>
              <a:t>10H</a:t>
            </a:r>
            <a:r>
              <a:rPr lang="zh-CN" altLang="en-US" sz="1800" dirty="0"/>
              <a:t>开始的存储单元中。</a:t>
            </a:r>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3.4.5 </a:t>
            </a:r>
            <a:r>
              <a:rPr lang="zh-CN" altLang="en-US" b="1" dirty="0"/>
              <a:t>循环结构程序设计举例</a:t>
            </a:r>
            <a:endParaRPr lang="zh-CN" altLang="zh-CN" b="1" dirty="0"/>
          </a:p>
        </p:txBody>
      </p:sp>
      <p:sp>
        <p:nvSpPr>
          <p:cNvPr id="3" name="矩形 2"/>
          <p:cNvSpPr/>
          <p:nvPr/>
        </p:nvSpPr>
        <p:spPr>
          <a:xfrm>
            <a:off x="514754" y="1995686"/>
            <a:ext cx="8205288" cy="2677656"/>
          </a:xfrm>
          <a:prstGeom prst="rect">
            <a:avLst/>
          </a:prstGeom>
        </p:spPr>
        <p:txBody>
          <a:bodyPr wrap="square">
            <a:spAutoFit/>
          </a:bodyPr>
          <a:lstStyle/>
          <a:p>
            <a:r>
              <a:rPr lang="zh-CN" altLang="en-US" sz="1400" dirty="0"/>
              <a:t>；第2个循环程序：完成数据缓冲区数据的复制</a:t>
            </a:r>
          </a:p>
          <a:p>
            <a:r>
              <a:rPr lang="zh-CN" altLang="en-US" sz="1400" dirty="0"/>
              <a:t>	MOV 	R7，	#10	；设置循环计数器R7, 程序循环次数为10次</a:t>
            </a:r>
          </a:p>
          <a:p>
            <a:r>
              <a:rPr lang="zh-CN" altLang="en-US" sz="1400" dirty="0"/>
              <a:t>	MOV	R0，	#26H	；为源数据缓冲区地址指针变量设置初值26H</a:t>
            </a:r>
          </a:p>
          <a:p>
            <a:r>
              <a:rPr lang="zh-CN" altLang="en-US" sz="1400" dirty="0"/>
              <a:t>	MOV	DPTR，	</a:t>
            </a:r>
            <a:r>
              <a:rPr lang="zh-CN" altLang="en-US" sz="1400" dirty="0" smtClean="0"/>
              <a:t>#</a:t>
            </a:r>
            <a:r>
              <a:rPr lang="en-US" altLang="zh-CN" sz="1400" dirty="0" smtClean="0"/>
              <a:t>00</a:t>
            </a:r>
            <a:r>
              <a:rPr lang="zh-CN" altLang="en-US" sz="1400" dirty="0" smtClean="0"/>
              <a:t>10</a:t>
            </a:r>
            <a:r>
              <a:rPr lang="zh-CN" altLang="en-US" sz="1400" dirty="0"/>
              <a:t>H	；为目的数据缓冲区地址指针变量设置</a:t>
            </a:r>
            <a:r>
              <a:rPr lang="zh-CN" altLang="en-US" sz="1400" dirty="0" smtClean="0"/>
              <a:t>初值</a:t>
            </a:r>
            <a:r>
              <a:rPr lang="en-US" altLang="zh-CN" sz="1400" dirty="0" smtClean="0"/>
              <a:t>00</a:t>
            </a:r>
            <a:r>
              <a:rPr lang="zh-CN" altLang="en-US" sz="1400" dirty="0" smtClean="0"/>
              <a:t>10</a:t>
            </a:r>
            <a:r>
              <a:rPr lang="zh-CN" altLang="en-US" sz="1400" dirty="0"/>
              <a:t>H</a:t>
            </a:r>
          </a:p>
          <a:p>
            <a:r>
              <a:rPr lang="zh-CN" altLang="en-US" sz="1400" dirty="0"/>
              <a:t>Lp2:	MOV	A，	@R0	；将源数据区单元中的数据读到累加器A</a:t>
            </a:r>
          </a:p>
          <a:p>
            <a:r>
              <a:rPr lang="zh-CN" altLang="en-US" sz="1400" dirty="0"/>
              <a:t>	MOVX	@DPTR，A	</a:t>
            </a:r>
            <a:r>
              <a:rPr lang="en-US" altLang="zh-CN" sz="1400" dirty="0" smtClean="0"/>
              <a:t>	</a:t>
            </a:r>
            <a:r>
              <a:rPr lang="zh-CN" altLang="en-US" sz="1400" dirty="0" smtClean="0"/>
              <a:t>；</a:t>
            </a:r>
            <a:r>
              <a:rPr lang="zh-CN" altLang="en-US" sz="1400" dirty="0"/>
              <a:t>将累加器的值写到DPTR指向的目标单元中</a:t>
            </a:r>
          </a:p>
          <a:p>
            <a:r>
              <a:rPr lang="zh-CN" altLang="en-US" sz="1400" dirty="0"/>
              <a:t>	INC	R0		；修改地址指针变量寄存器R0中的值</a:t>
            </a:r>
          </a:p>
          <a:p>
            <a:r>
              <a:rPr lang="zh-CN" altLang="en-US" sz="1400" dirty="0"/>
              <a:t>	INC 	DPTR		；修改地址指针变量寄存器DPTR中的值</a:t>
            </a:r>
          </a:p>
          <a:p>
            <a:r>
              <a:rPr lang="zh-CN" altLang="en-US" sz="1400" dirty="0"/>
              <a:t>	DJNZ	R7，	Lp2	；计数器的值减1并判断是否为0，不为0，继续</a:t>
            </a:r>
          </a:p>
          <a:p>
            <a:r>
              <a:rPr lang="zh-CN" altLang="en-US" sz="1400" dirty="0"/>
              <a:t>				；执行循环体，否则，循环结束，完成数据</a:t>
            </a:r>
            <a:r>
              <a:rPr lang="zh-CN" altLang="en-US" sz="1400" dirty="0" smtClean="0"/>
              <a:t>复制</a:t>
            </a:r>
            <a:endParaRPr lang="en-US" altLang="zh-CN" sz="1400" dirty="0" smtClean="0"/>
          </a:p>
          <a:p>
            <a:r>
              <a:rPr lang="en-US" altLang="zh-CN" sz="1400" dirty="0"/>
              <a:t>	</a:t>
            </a:r>
            <a:endParaRPr lang="zh-CN" altLang="en-US" sz="1400" dirty="0"/>
          </a:p>
          <a:p>
            <a:r>
              <a:rPr lang="zh-CN" altLang="en-US" sz="1400" dirty="0"/>
              <a:t>TAB:	DB	12H，03H，97H，61H，20H，60H，51H，88H，71H，32H</a:t>
            </a:r>
          </a:p>
        </p:txBody>
      </p:sp>
    </p:spTree>
    <p:extLst>
      <p:ext uri="{BB962C8B-B14F-4D97-AF65-F5344CB8AC3E}">
        <p14:creationId xmlns="" xmlns:p14="http://schemas.microsoft.com/office/powerpoint/2010/main" val="352812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747" y="1087372"/>
            <a:ext cx="7632848" cy="687119"/>
          </a:xfrm>
        </p:spPr>
        <p:txBody>
          <a:bodyPr>
            <a:noAutofit/>
          </a:bodyPr>
          <a:lstStyle/>
          <a:p>
            <a:r>
              <a:rPr lang="en-US" altLang="zh-CN" sz="1800" dirty="0"/>
              <a:t>【</a:t>
            </a:r>
            <a:r>
              <a:rPr lang="zh-CN" altLang="en-US" sz="1800" dirty="0"/>
              <a:t>例</a:t>
            </a:r>
            <a:r>
              <a:rPr lang="en-US" altLang="zh-CN" sz="1800" dirty="0"/>
              <a:t>】  </a:t>
            </a:r>
            <a:r>
              <a:rPr lang="zh-CN" altLang="en-US" sz="1800" dirty="0"/>
              <a:t>已知</a:t>
            </a:r>
            <a:r>
              <a:rPr lang="en-US" altLang="zh-CN" sz="1800" dirty="0"/>
              <a:t>51</a:t>
            </a:r>
            <a:r>
              <a:rPr lang="zh-CN" altLang="en-US" sz="1800" dirty="0"/>
              <a:t>单片机的系统时钟频率为</a:t>
            </a:r>
            <a:r>
              <a:rPr lang="en-US" altLang="zh-CN" sz="1800" dirty="0"/>
              <a:t>12MHz</a:t>
            </a:r>
            <a:r>
              <a:rPr lang="zh-CN" altLang="en-US" sz="1800" dirty="0"/>
              <a:t>，请设计一软件延时程序，延时时间为</a:t>
            </a:r>
            <a:r>
              <a:rPr lang="en-US" altLang="zh-CN" sz="1800" dirty="0"/>
              <a:t>10ms</a:t>
            </a:r>
            <a:r>
              <a:rPr lang="zh-CN" altLang="en-US" sz="1800" dirty="0"/>
              <a:t>。</a:t>
            </a:r>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3.4.5 </a:t>
            </a:r>
            <a:r>
              <a:rPr lang="zh-CN" altLang="en-US" b="1" dirty="0"/>
              <a:t>循环结构程序设计举例</a:t>
            </a:r>
            <a:endParaRPr lang="zh-CN" altLang="zh-CN" b="1" dirty="0"/>
          </a:p>
        </p:txBody>
      </p:sp>
      <p:sp>
        <p:nvSpPr>
          <p:cNvPr id="7" name="矩形 6"/>
          <p:cNvSpPr/>
          <p:nvPr/>
        </p:nvSpPr>
        <p:spPr>
          <a:xfrm>
            <a:off x="1331640" y="2211710"/>
            <a:ext cx="1258328" cy="369332"/>
          </a:xfrm>
          <a:prstGeom prst="rect">
            <a:avLst/>
          </a:prstGeom>
        </p:spPr>
        <p:txBody>
          <a:bodyPr wrap="square">
            <a:spAutoFit/>
          </a:bodyPr>
          <a:lstStyle/>
          <a:p>
            <a:r>
              <a:rPr lang="zh-CN" altLang="en-US" dirty="0" smtClean="0">
                <a:solidFill>
                  <a:srgbClr val="FF0000"/>
                </a:solidFill>
              </a:rPr>
              <a:t>延时时间</a:t>
            </a:r>
            <a:r>
              <a:rPr lang="en-US" altLang="zh-CN" dirty="0" smtClean="0">
                <a:solidFill>
                  <a:srgbClr val="FF0000"/>
                </a:solidFill>
              </a:rPr>
              <a:t>=</a:t>
            </a:r>
          </a:p>
        </p:txBody>
      </p:sp>
      <p:sp>
        <p:nvSpPr>
          <p:cNvPr id="3" name="矩形 2"/>
          <p:cNvSpPr/>
          <p:nvPr/>
        </p:nvSpPr>
        <p:spPr>
          <a:xfrm>
            <a:off x="2520678" y="2211710"/>
            <a:ext cx="1800493" cy="369332"/>
          </a:xfrm>
          <a:prstGeom prst="rect">
            <a:avLst/>
          </a:prstGeom>
        </p:spPr>
        <p:txBody>
          <a:bodyPr wrap="none">
            <a:spAutoFit/>
          </a:bodyPr>
          <a:lstStyle/>
          <a:p>
            <a:r>
              <a:rPr lang="zh-CN" altLang="en-US" dirty="0" smtClean="0">
                <a:solidFill>
                  <a:srgbClr val="FF0000"/>
                </a:solidFill>
              </a:rPr>
              <a:t>指令执行的时间</a:t>
            </a:r>
            <a:endParaRPr lang="zh-CN" altLang="en-US" dirty="0"/>
          </a:p>
        </p:txBody>
      </p:sp>
      <p:sp>
        <p:nvSpPr>
          <p:cNvPr id="4" name="矩形 3"/>
          <p:cNvSpPr/>
          <p:nvPr/>
        </p:nvSpPr>
        <p:spPr>
          <a:xfrm>
            <a:off x="4695546" y="2206158"/>
            <a:ext cx="1107996" cy="369332"/>
          </a:xfrm>
          <a:prstGeom prst="rect">
            <a:avLst/>
          </a:prstGeom>
        </p:spPr>
        <p:txBody>
          <a:bodyPr wrap="none">
            <a:spAutoFit/>
          </a:bodyPr>
          <a:lstStyle/>
          <a:p>
            <a:r>
              <a:rPr lang="zh-CN" altLang="en-US" dirty="0">
                <a:solidFill>
                  <a:srgbClr val="FF0000"/>
                </a:solidFill>
              </a:rPr>
              <a:t>执行次数</a:t>
            </a:r>
            <a:endParaRPr lang="en-US" altLang="zh-CN" dirty="0">
              <a:solidFill>
                <a:srgbClr val="FF0000"/>
              </a:solidFill>
            </a:endParaRPr>
          </a:p>
        </p:txBody>
      </p:sp>
      <p:sp>
        <p:nvSpPr>
          <p:cNvPr id="5" name="矩形 4"/>
          <p:cNvSpPr/>
          <p:nvPr/>
        </p:nvSpPr>
        <p:spPr>
          <a:xfrm>
            <a:off x="4256239" y="2217232"/>
            <a:ext cx="415498" cy="369332"/>
          </a:xfrm>
          <a:prstGeom prst="rect">
            <a:avLst/>
          </a:prstGeom>
        </p:spPr>
        <p:txBody>
          <a:bodyPr wrap="none">
            <a:spAutoFit/>
          </a:bodyPr>
          <a:lstStyle/>
          <a:p>
            <a:r>
              <a:rPr lang="en-US" altLang="zh-CN" dirty="0">
                <a:solidFill>
                  <a:srgbClr val="FF0000"/>
                </a:solidFill>
              </a:rPr>
              <a:t>×</a:t>
            </a:r>
          </a:p>
        </p:txBody>
      </p:sp>
      <p:sp>
        <p:nvSpPr>
          <p:cNvPr id="8" name="矩形 7"/>
          <p:cNvSpPr/>
          <p:nvPr/>
        </p:nvSpPr>
        <p:spPr>
          <a:xfrm>
            <a:off x="2812903" y="3158926"/>
            <a:ext cx="1107996" cy="369332"/>
          </a:xfrm>
          <a:prstGeom prst="rect">
            <a:avLst/>
          </a:prstGeom>
        </p:spPr>
        <p:txBody>
          <a:bodyPr wrap="none">
            <a:spAutoFit/>
          </a:bodyPr>
          <a:lstStyle/>
          <a:p>
            <a:r>
              <a:rPr lang="zh-CN" altLang="zh-CN" dirty="0"/>
              <a:t>晶振频率</a:t>
            </a:r>
            <a:endParaRPr lang="zh-CN" altLang="en-US" dirty="0"/>
          </a:p>
        </p:txBody>
      </p:sp>
      <p:cxnSp>
        <p:nvCxnSpPr>
          <p:cNvPr id="11" name="直接箭头连接符 10"/>
          <p:cNvCxnSpPr/>
          <p:nvPr/>
        </p:nvCxnSpPr>
        <p:spPr>
          <a:xfrm flipV="1">
            <a:off x="3366901" y="2569938"/>
            <a:ext cx="0" cy="60009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329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P spid="5"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3.2.3 </a:t>
            </a:r>
            <a:r>
              <a:rPr lang="zh-CN" altLang="zh-CN" b="1" dirty="0"/>
              <a:t>直接寻址</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p:nvPr/>
        </p:nvSpPr>
        <p:spPr>
          <a:xfrm>
            <a:off x="683568" y="1275606"/>
            <a:ext cx="7416824" cy="2585323"/>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直接寻址使用时的注意事项：</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注意直接寻址与寄存器寻址的区别。</a:t>
            </a:r>
            <a:endParaRPr lang="en-US" altLang="zh-CN" dirty="0">
              <a:latin typeface="华文楷体" panose="02010600040101010101" pitchFamily="2" charset="-122"/>
              <a:ea typeface="华文楷体" panose="02010600040101010101" pitchFamily="2" charset="-122"/>
            </a:endParaRPr>
          </a:p>
          <a:p>
            <a:r>
              <a:rPr lang="zh-CN" altLang="zh-CN" dirty="0">
                <a:latin typeface="华文楷体" panose="02010600040101010101" pitchFamily="2" charset="-122"/>
                <a:ea typeface="华文楷体" panose="02010600040101010101" pitchFamily="2" charset="-122"/>
              </a:rPr>
              <a:t>例如：指令</a:t>
            </a:r>
            <a:r>
              <a:rPr lang="en-US" altLang="zh-CN" dirty="0">
                <a:latin typeface="华文楷体" panose="02010600040101010101" pitchFamily="2" charset="-122"/>
                <a:ea typeface="华文楷体" panose="02010600040101010101" pitchFamily="2" charset="-122"/>
              </a:rPr>
              <a:t>INC A</a:t>
            </a:r>
            <a:r>
              <a:rPr lang="zh-CN" altLang="zh-CN" dirty="0">
                <a:latin typeface="华文楷体" panose="02010600040101010101" pitchFamily="2" charset="-122"/>
                <a:ea typeface="华文楷体" panose="02010600040101010101" pitchFamily="2" charset="-122"/>
              </a:rPr>
              <a:t>和指令</a:t>
            </a:r>
            <a:r>
              <a:rPr lang="en-US" altLang="zh-CN" dirty="0">
                <a:latin typeface="华文楷体" panose="02010600040101010101" pitchFamily="2" charset="-122"/>
                <a:ea typeface="华文楷体" panose="02010600040101010101" pitchFamily="2" charset="-122"/>
              </a:rPr>
              <a:t>INC ACC</a:t>
            </a:r>
            <a:r>
              <a:rPr lang="zh-CN" altLang="zh-CN" dirty="0">
                <a:latin typeface="华文楷体" panose="02010600040101010101" pitchFamily="2" charset="-122"/>
                <a:ea typeface="华文楷体" panose="02010600040101010101" pitchFamily="2" charset="-122"/>
              </a:rPr>
              <a:t>并不相同。</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INC A</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A</a:t>
            </a:r>
            <a:r>
              <a:rPr lang="zh-CN" altLang="zh-CN" dirty="0">
                <a:latin typeface="华文楷体" panose="02010600040101010101" pitchFamily="2" charset="-122"/>
                <a:ea typeface="华文楷体" panose="02010600040101010101" pitchFamily="2" charset="-122"/>
              </a:rPr>
              <a:t>属于寄存器寻址，</a:t>
            </a:r>
            <a:r>
              <a:rPr lang="zh-CN" altLang="en-US" dirty="0">
                <a:latin typeface="华文楷体" panose="02010600040101010101" pitchFamily="2" charset="-122"/>
                <a:ea typeface="华文楷体" panose="02010600040101010101" pitchFamily="2" charset="-122"/>
              </a:rPr>
              <a:t>这句程序</a:t>
            </a:r>
            <a:r>
              <a:rPr lang="zh-CN" altLang="zh-CN" dirty="0">
                <a:latin typeface="华文楷体" panose="02010600040101010101" pitchFamily="2" charset="-122"/>
                <a:ea typeface="华文楷体" panose="02010600040101010101" pitchFamily="2" charset="-122"/>
              </a:rPr>
              <a:t>对应的机器码是</a:t>
            </a:r>
            <a:r>
              <a:rPr lang="en-US" altLang="zh-CN" dirty="0">
                <a:latin typeface="华文楷体" panose="02010600040101010101" pitchFamily="2" charset="-122"/>
                <a:ea typeface="华文楷体" panose="02010600040101010101" pitchFamily="2" charset="-122"/>
              </a:rPr>
              <a:t>04H</a:t>
            </a:r>
            <a:r>
              <a:rPr lang="zh-CN" altLang="zh-CN"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INC ACC: ACC</a:t>
            </a:r>
            <a:r>
              <a:rPr lang="zh-CN" altLang="zh-CN" dirty="0">
                <a:latin typeface="华文楷体" panose="02010600040101010101" pitchFamily="2" charset="-122"/>
                <a:ea typeface="华文楷体" panose="02010600040101010101" pitchFamily="2" charset="-122"/>
              </a:rPr>
              <a:t>代表累加器</a:t>
            </a:r>
            <a:r>
              <a:rPr lang="en-US" altLang="zh-CN" dirty="0">
                <a:latin typeface="华文楷体" panose="02010600040101010101" pitchFamily="2" charset="-122"/>
                <a:ea typeface="华文楷体" panose="02010600040101010101" pitchFamily="2" charset="-122"/>
              </a:rPr>
              <a:t>A</a:t>
            </a:r>
            <a:r>
              <a:rPr lang="zh-CN" altLang="zh-CN" dirty="0">
                <a:latin typeface="华文楷体" panose="02010600040101010101" pitchFamily="2" charset="-122"/>
                <a:ea typeface="华文楷体" panose="02010600040101010101" pitchFamily="2" charset="-122"/>
              </a:rPr>
              <a:t>的直接地址</a:t>
            </a:r>
            <a:r>
              <a:rPr lang="en-US" altLang="zh-CN" dirty="0">
                <a:latin typeface="华文楷体" panose="02010600040101010101" pitchFamily="2" charset="-122"/>
                <a:ea typeface="华文楷体" panose="02010600040101010101" pitchFamily="2" charset="-122"/>
              </a:rPr>
              <a:t>E0H</a:t>
            </a:r>
            <a:r>
              <a:rPr lang="zh-CN" altLang="zh-CN" dirty="0">
                <a:latin typeface="华文楷体" panose="02010600040101010101" pitchFamily="2" charset="-122"/>
                <a:ea typeface="华文楷体" panose="02010600040101010101" pitchFamily="2" charset="-122"/>
              </a:rPr>
              <a:t>，属于直接寻址，所产生的机器码是</a:t>
            </a:r>
            <a:r>
              <a:rPr lang="en-US" altLang="zh-CN" dirty="0">
                <a:latin typeface="华文楷体" panose="02010600040101010101" pitchFamily="2" charset="-122"/>
                <a:ea typeface="华文楷体" panose="02010600040101010101" pitchFamily="2" charset="-122"/>
              </a:rPr>
              <a:t>05E0H</a:t>
            </a:r>
            <a:r>
              <a:rPr lang="zh-CN" altLang="zh-CN"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在直接寻址中，要注意字节地址与位地址的区别。</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MOV A</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20H</a:t>
            </a:r>
          </a:p>
          <a:p>
            <a:r>
              <a:rPr lang="en-US" altLang="zh-CN" dirty="0">
                <a:latin typeface="华文楷体" panose="02010600040101010101" pitchFamily="2" charset="-122"/>
                <a:ea typeface="华文楷体" panose="02010600040101010101" pitchFamily="2" charset="-122"/>
              </a:rPr>
              <a:t>MOV C</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20H</a:t>
            </a:r>
            <a:r>
              <a:rPr lang="zh-CN" altLang="zh-CN" dirty="0">
                <a:latin typeface="华文楷体" panose="02010600040101010101" pitchFamily="2" charset="-122"/>
                <a:ea typeface="华文楷体" panose="02010600040101010101" pitchFamily="2" charset="-122"/>
              </a:rPr>
              <a:t>。</a:t>
            </a:r>
          </a:p>
        </p:txBody>
      </p:sp>
    </p:spTree>
    <p:extLst>
      <p:ext uri="{BB962C8B-B14F-4D97-AF65-F5344CB8AC3E}">
        <p14:creationId xmlns="" xmlns:p14="http://schemas.microsoft.com/office/powerpoint/2010/main" val="326019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747" y="1087372"/>
            <a:ext cx="7632848" cy="687119"/>
          </a:xfrm>
        </p:spPr>
        <p:txBody>
          <a:bodyPr>
            <a:noAutofit/>
          </a:bodyPr>
          <a:lstStyle/>
          <a:p>
            <a:r>
              <a:rPr lang="en-US" altLang="zh-CN" sz="1800" dirty="0"/>
              <a:t>【</a:t>
            </a:r>
            <a:r>
              <a:rPr lang="zh-CN" altLang="en-US" sz="1800" dirty="0"/>
              <a:t>例</a:t>
            </a:r>
            <a:r>
              <a:rPr lang="en-US" altLang="zh-CN" sz="1800" dirty="0"/>
              <a:t>】  </a:t>
            </a:r>
            <a:r>
              <a:rPr lang="zh-CN" altLang="en-US" sz="1800" dirty="0"/>
              <a:t>已知</a:t>
            </a:r>
            <a:r>
              <a:rPr lang="en-US" altLang="zh-CN" sz="1800" dirty="0"/>
              <a:t>51</a:t>
            </a:r>
            <a:r>
              <a:rPr lang="zh-CN" altLang="en-US" sz="1800" dirty="0"/>
              <a:t>单片机的系统时钟频率为</a:t>
            </a:r>
            <a:r>
              <a:rPr lang="en-US" altLang="zh-CN" sz="1800" dirty="0"/>
              <a:t>12MHz</a:t>
            </a:r>
            <a:r>
              <a:rPr lang="zh-CN" altLang="en-US" sz="1800" dirty="0"/>
              <a:t>，请设计一软件延时程序，延时时间为</a:t>
            </a:r>
            <a:r>
              <a:rPr lang="en-US" altLang="zh-CN" sz="1800" dirty="0"/>
              <a:t>10ms</a:t>
            </a:r>
            <a:r>
              <a:rPr lang="zh-CN" altLang="en-US" sz="1800" dirty="0"/>
              <a:t>。</a:t>
            </a:r>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3.4.5 </a:t>
            </a:r>
            <a:r>
              <a:rPr lang="zh-CN" altLang="en-US" b="1" dirty="0"/>
              <a:t>循环结构程序设计举例</a:t>
            </a:r>
            <a:endParaRPr lang="zh-CN" altLang="zh-CN" b="1" dirty="0"/>
          </a:p>
        </p:txBody>
      </p:sp>
      <p:sp>
        <p:nvSpPr>
          <p:cNvPr id="3" name="矩形 2"/>
          <p:cNvSpPr/>
          <p:nvPr/>
        </p:nvSpPr>
        <p:spPr>
          <a:xfrm>
            <a:off x="515910" y="1807813"/>
            <a:ext cx="8205288" cy="1600438"/>
          </a:xfrm>
          <a:prstGeom prst="rect">
            <a:avLst/>
          </a:prstGeom>
        </p:spPr>
        <p:txBody>
          <a:bodyPr wrap="square">
            <a:spAutoFit/>
          </a:bodyPr>
          <a:lstStyle/>
          <a:p>
            <a:r>
              <a:rPr lang="en-US" altLang="zh-CN" sz="1400" dirty="0" smtClean="0"/>
              <a:t>	</a:t>
            </a:r>
            <a:r>
              <a:rPr lang="zh-CN" altLang="en-US" sz="1400" dirty="0" smtClean="0"/>
              <a:t>；</a:t>
            </a:r>
            <a:r>
              <a:rPr lang="zh-CN" altLang="en-US" sz="1400" dirty="0"/>
              <a:t>延时</a:t>
            </a:r>
            <a:r>
              <a:rPr lang="en-US" altLang="zh-CN" sz="1400" dirty="0"/>
              <a:t>1ms</a:t>
            </a:r>
            <a:r>
              <a:rPr lang="zh-CN" altLang="en-US" sz="1400" dirty="0"/>
              <a:t>的程序，选用</a:t>
            </a:r>
            <a:r>
              <a:rPr lang="en-US" altLang="zh-CN" sz="1400" dirty="0"/>
              <a:t>R7</a:t>
            </a:r>
            <a:r>
              <a:rPr lang="zh-CN" altLang="en-US" sz="1400" dirty="0"/>
              <a:t>作为循环计数器</a:t>
            </a:r>
          </a:p>
          <a:p>
            <a:r>
              <a:rPr lang="en-US" altLang="zh-CN" sz="1400" dirty="0"/>
              <a:t>DL1ms</a:t>
            </a:r>
            <a:r>
              <a:rPr lang="zh-CN" altLang="en-US" sz="1400" dirty="0"/>
              <a:t>：	</a:t>
            </a:r>
            <a:r>
              <a:rPr lang="en-US" altLang="zh-CN" sz="1400" dirty="0"/>
              <a:t>MOV 	R7</a:t>
            </a:r>
            <a:r>
              <a:rPr lang="zh-CN" altLang="en-US" sz="1400" dirty="0"/>
              <a:t>，	</a:t>
            </a:r>
            <a:r>
              <a:rPr lang="en-US" altLang="zh-CN" sz="1400" dirty="0"/>
              <a:t>#200	</a:t>
            </a:r>
            <a:r>
              <a:rPr lang="zh-CN" altLang="en-US" sz="1400" dirty="0"/>
              <a:t>；为</a:t>
            </a:r>
            <a:r>
              <a:rPr lang="en-US" altLang="zh-CN" sz="1400" dirty="0"/>
              <a:t>R7</a:t>
            </a:r>
            <a:r>
              <a:rPr lang="zh-CN" altLang="en-US" sz="1400" dirty="0" smtClean="0"/>
              <a:t>赋值指令，指令周期：</a:t>
            </a:r>
            <a:r>
              <a:rPr lang="en-US" altLang="zh-CN" sz="1400" dirty="0" smtClean="0"/>
              <a:t>1</a:t>
            </a:r>
            <a:r>
              <a:rPr lang="zh-CN" altLang="en-US" sz="1400" dirty="0" smtClean="0"/>
              <a:t>个机器周期</a:t>
            </a:r>
            <a:endParaRPr lang="zh-CN" altLang="en-US" sz="1400" dirty="0"/>
          </a:p>
          <a:p>
            <a:r>
              <a:rPr lang="en-US" altLang="zh-CN" sz="1400" dirty="0"/>
              <a:t>DL5us</a:t>
            </a:r>
            <a:r>
              <a:rPr lang="zh-CN" altLang="en-US" sz="1400" dirty="0"/>
              <a:t>：	</a:t>
            </a:r>
            <a:r>
              <a:rPr lang="en-US" altLang="zh-CN" sz="1400" dirty="0"/>
              <a:t>NOP			</a:t>
            </a:r>
            <a:r>
              <a:rPr lang="zh-CN" altLang="en-US" sz="1400" dirty="0"/>
              <a:t>；空操作，   指令周期：</a:t>
            </a:r>
            <a:r>
              <a:rPr lang="en-US" altLang="zh-CN" sz="1400" dirty="0"/>
              <a:t>1</a:t>
            </a:r>
            <a:r>
              <a:rPr lang="zh-CN" altLang="en-US" sz="1400" dirty="0"/>
              <a:t>个机器</a:t>
            </a:r>
            <a:r>
              <a:rPr lang="zh-CN" altLang="en-US" sz="1400" dirty="0" smtClean="0"/>
              <a:t>周期</a:t>
            </a:r>
            <a:endParaRPr lang="zh-CN" altLang="en-US" sz="1400" dirty="0"/>
          </a:p>
          <a:p>
            <a:r>
              <a:rPr lang="zh-CN" altLang="en-US" sz="1400" dirty="0"/>
              <a:t>	</a:t>
            </a:r>
            <a:r>
              <a:rPr lang="en-US" altLang="zh-CN" sz="1400" dirty="0"/>
              <a:t>NOP			</a:t>
            </a:r>
            <a:r>
              <a:rPr lang="zh-CN" altLang="en-US" sz="1400" dirty="0"/>
              <a:t>；空操作，   指令周期：</a:t>
            </a:r>
            <a:r>
              <a:rPr lang="en-US" altLang="zh-CN" sz="1400" dirty="0"/>
              <a:t>1</a:t>
            </a:r>
            <a:r>
              <a:rPr lang="zh-CN" altLang="en-US" sz="1400" dirty="0"/>
              <a:t>个机器周期</a:t>
            </a:r>
          </a:p>
          <a:p>
            <a:r>
              <a:rPr lang="zh-CN" altLang="en-US" sz="1400" dirty="0"/>
              <a:t>	</a:t>
            </a:r>
            <a:r>
              <a:rPr lang="en-US" altLang="zh-CN" sz="1400" dirty="0"/>
              <a:t>NOP			</a:t>
            </a:r>
            <a:r>
              <a:rPr lang="zh-CN" altLang="en-US" sz="1400" dirty="0"/>
              <a:t>；空操作，   指令周期：</a:t>
            </a:r>
            <a:r>
              <a:rPr lang="en-US" altLang="zh-CN" sz="1400" dirty="0"/>
              <a:t>1</a:t>
            </a:r>
            <a:r>
              <a:rPr lang="zh-CN" altLang="en-US" sz="1400" dirty="0"/>
              <a:t>个机器周期</a:t>
            </a:r>
          </a:p>
          <a:p>
            <a:r>
              <a:rPr lang="zh-CN" altLang="en-US" sz="1400" dirty="0"/>
              <a:t>	</a:t>
            </a:r>
            <a:r>
              <a:rPr lang="en-US" altLang="zh-CN" sz="1400" dirty="0"/>
              <a:t>DJNZ	R7</a:t>
            </a:r>
            <a:r>
              <a:rPr lang="zh-CN" altLang="en-US" sz="1400" dirty="0"/>
              <a:t>，	</a:t>
            </a:r>
            <a:r>
              <a:rPr lang="en-US" altLang="zh-CN" sz="1400" dirty="0"/>
              <a:t>DL5us	</a:t>
            </a:r>
            <a:r>
              <a:rPr lang="zh-CN" altLang="en-US" sz="1400" dirty="0"/>
              <a:t>；</a:t>
            </a:r>
            <a:r>
              <a:rPr lang="en-US" altLang="zh-CN" sz="1400" dirty="0"/>
              <a:t>DJNZ</a:t>
            </a:r>
            <a:r>
              <a:rPr lang="zh-CN" altLang="en-US" sz="1400" dirty="0"/>
              <a:t>指令</a:t>
            </a:r>
            <a:r>
              <a:rPr lang="en-US" altLang="zh-CN" sz="1400" dirty="0"/>
              <a:t>,  </a:t>
            </a:r>
            <a:r>
              <a:rPr lang="zh-CN" altLang="en-US" sz="1400" dirty="0"/>
              <a:t>指令周期：</a:t>
            </a:r>
            <a:r>
              <a:rPr lang="en-US" altLang="zh-CN" sz="1400" dirty="0"/>
              <a:t>2</a:t>
            </a:r>
            <a:r>
              <a:rPr lang="zh-CN" altLang="en-US" sz="1400" dirty="0"/>
              <a:t>个机器</a:t>
            </a:r>
            <a:r>
              <a:rPr lang="zh-CN" altLang="en-US" sz="1400" dirty="0" smtClean="0"/>
              <a:t>周期</a:t>
            </a:r>
            <a:endParaRPr lang="en-US" altLang="zh-CN" sz="1400" dirty="0" smtClean="0"/>
          </a:p>
          <a:p>
            <a:r>
              <a:rPr lang="en-US" altLang="zh-CN" sz="1400" dirty="0"/>
              <a:t>	</a:t>
            </a:r>
            <a:r>
              <a:rPr lang="en-US" altLang="zh-CN" sz="1400" dirty="0" smtClean="0"/>
              <a:t>SJMP             $</a:t>
            </a:r>
            <a:endParaRPr lang="zh-CN" altLang="en-US" sz="1400" dirty="0"/>
          </a:p>
        </p:txBody>
      </p:sp>
      <p:sp>
        <p:nvSpPr>
          <p:cNvPr id="6" name="矩形 5"/>
          <p:cNvSpPr/>
          <p:nvPr/>
        </p:nvSpPr>
        <p:spPr>
          <a:xfrm>
            <a:off x="1331640" y="3363838"/>
            <a:ext cx="5400600" cy="1200329"/>
          </a:xfrm>
          <a:prstGeom prst="rect">
            <a:avLst/>
          </a:prstGeom>
        </p:spPr>
        <p:txBody>
          <a:bodyPr wrap="square">
            <a:spAutoFit/>
          </a:bodyPr>
          <a:lstStyle/>
          <a:p>
            <a:r>
              <a:rPr lang="zh-CN" altLang="en-US" dirty="0" smtClean="0">
                <a:solidFill>
                  <a:srgbClr val="FF0000"/>
                </a:solidFill>
              </a:rPr>
              <a:t>延时时间</a:t>
            </a:r>
            <a:r>
              <a:rPr lang="en-US" altLang="zh-CN" dirty="0" smtClean="0">
                <a:solidFill>
                  <a:srgbClr val="FF0000"/>
                </a:solidFill>
              </a:rPr>
              <a:t>=</a:t>
            </a:r>
            <a:r>
              <a:rPr lang="zh-CN" altLang="en-US" dirty="0" smtClean="0">
                <a:solidFill>
                  <a:srgbClr val="FF0000"/>
                </a:solidFill>
              </a:rPr>
              <a:t>指令执行的时间</a:t>
            </a:r>
            <a:r>
              <a:rPr lang="en-US" altLang="zh-CN" dirty="0" smtClean="0">
                <a:solidFill>
                  <a:srgbClr val="FF0000"/>
                </a:solidFill>
              </a:rPr>
              <a:t>×</a:t>
            </a:r>
            <a:r>
              <a:rPr lang="zh-CN" altLang="en-US" dirty="0">
                <a:solidFill>
                  <a:srgbClr val="FF0000"/>
                </a:solidFill>
              </a:rPr>
              <a:t>执行</a:t>
            </a:r>
            <a:r>
              <a:rPr lang="zh-CN" altLang="en-US" dirty="0" smtClean="0">
                <a:solidFill>
                  <a:srgbClr val="FF0000"/>
                </a:solidFill>
              </a:rPr>
              <a:t>次数</a:t>
            </a:r>
            <a:endParaRPr lang="en-US" altLang="zh-CN" dirty="0" smtClean="0">
              <a:solidFill>
                <a:srgbClr val="FF0000"/>
              </a:solidFill>
            </a:endParaRPr>
          </a:p>
          <a:p>
            <a:r>
              <a:rPr lang="en-US" altLang="zh-CN" dirty="0">
                <a:solidFill>
                  <a:srgbClr val="FF0000"/>
                </a:solidFill>
              </a:rPr>
              <a:t> </a:t>
            </a:r>
            <a:r>
              <a:rPr lang="en-US" altLang="zh-CN" dirty="0" smtClean="0">
                <a:solidFill>
                  <a:srgbClr val="FF0000"/>
                </a:solidFill>
              </a:rPr>
              <a:t>                =(</a:t>
            </a:r>
            <a:r>
              <a:rPr lang="en-US" altLang="zh-CN" dirty="0">
                <a:solidFill>
                  <a:srgbClr val="FF0000"/>
                </a:solidFill>
              </a:rPr>
              <a:t>5×200+1) </a:t>
            </a:r>
            <a:r>
              <a:rPr lang="en-US" altLang="zh-CN" dirty="0" smtClean="0">
                <a:solidFill>
                  <a:srgbClr val="FF0000"/>
                </a:solidFill>
              </a:rPr>
              <a:t>×1us</a:t>
            </a:r>
          </a:p>
          <a:p>
            <a:r>
              <a:rPr lang="en-US" altLang="zh-CN" dirty="0">
                <a:solidFill>
                  <a:srgbClr val="FF0000"/>
                </a:solidFill>
              </a:rPr>
              <a:t> </a:t>
            </a:r>
            <a:r>
              <a:rPr lang="en-US" altLang="zh-CN" dirty="0" smtClean="0">
                <a:solidFill>
                  <a:srgbClr val="FF0000"/>
                </a:solidFill>
              </a:rPr>
              <a:t>                =1001us</a:t>
            </a:r>
          </a:p>
          <a:p>
            <a:r>
              <a:rPr lang="en-US" altLang="zh-CN" dirty="0">
                <a:solidFill>
                  <a:srgbClr val="FF0000"/>
                </a:solidFill>
              </a:rPr>
              <a:t> </a:t>
            </a:r>
            <a:r>
              <a:rPr lang="en-US" altLang="zh-CN" dirty="0" smtClean="0">
                <a:solidFill>
                  <a:srgbClr val="FF0000"/>
                </a:solidFill>
              </a:rPr>
              <a:t>                ≈1ms</a:t>
            </a:r>
          </a:p>
        </p:txBody>
      </p:sp>
    </p:spTree>
    <p:extLst>
      <p:ext uri="{BB962C8B-B14F-4D97-AF65-F5344CB8AC3E}">
        <p14:creationId xmlns="" xmlns:p14="http://schemas.microsoft.com/office/powerpoint/2010/main" val="144627117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747" y="1087372"/>
            <a:ext cx="7632848" cy="687119"/>
          </a:xfrm>
        </p:spPr>
        <p:txBody>
          <a:bodyPr>
            <a:noAutofit/>
          </a:bodyPr>
          <a:lstStyle/>
          <a:p>
            <a:r>
              <a:rPr lang="en-US" altLang="zh-CN" sz="1800" dirty="0"/>
              <a:t>【</a:t>
            </a:r>
            <a:r>
              <a:rPr lang="zh-CN" altLang="en-US" sz="1800" dirty="0"/>
              <a:t>例</a:t>
            </a:r>
            <a:r>
              <a:rPr lang="en-US" altLang="zh-CN" sz="1800" dirty="0"/>
              <a:t>】  </a:t>
            </a:r>
            <a:r>
              <a:rPr lang="zh-CN" altLang="en-US" sz="1800" dirty="0"/>
              <a:t>已知</a:t>
            </a:r>
            <a:r>
              <a:rPr lang="en-US" altLang="zh-CN" sz="1800" dirty="0"/>
              <a:t>51</a:t>
            </a:r>
            <a:r>
              <a:rPr lang="zh-CN" altLang="en-US" sz="1800" dirty="0"/>
              <a:t>单片机的系统时钟频率为</a:t>
            </a:r>
            <a:r>
              <a:rPr lang="en-US" altLang="zh-CN" sz="1800" dirty="0"/>
              <a:t>12MHz</a:t>
            </a:r>
            <a:r>
              <a:rPr lang="zh-CN" altLang="en-US" sz="1800" dirty="0"/>
              <a:t>，请设计一软件延时程序，延时时间为</a:t>
            </a:r>
            <a:r>
              <a:rPr lang="en-US" altLang="zh-CN" sz="1800" dirty="0"/>
              <a:t>10ms</a:t>
            </a:r>
            <a:r>
              <a:rPr lang="zh-CN" altLang="en-US" sz="1800" dirty="0"/>
              <a:t>。</a:t>
            </a:r>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3.4.5 </a:t>
            </a:r>
            <a:r>
              <a:rPr lang="zh-CN" altLang="en-US" b="1" dirty="0"/>
              <a:t>循环结构程序设计举例</a:t>
            </a:r>
            <a:endParaRPr lang="zh-CN" altLang="zh-CN" b="1" dirty="0"/>
          </a:p>
        </p:txBody>
      </p:sp>
      <p:sp>
        <p:nvSpPr>
          <p:cNvPr id="3" name="矩形 2"/>
          <p:cNvSpPr/>
          <p:nvPr/>
        </p:nvSpPr>
        <p:spPr>
          <a:xfrm>
            <a:off x="504747" y="1923678"/>
            <a:ext cx="8205288" cy="2062103"/>
          </a:xfrm>
          <a:prstGeom prst="rect">
            <a:avLst/>
          </a:prstGeom>
        </p:spPr>
        <p:txBody>
          <a:bodyPr wrap="square">
            <a:spAutoFit/>
          </a:bodyPr>
          <a:lstStyle/>
          <a:p>
            <a:r>
              <a:rPr lang="zh-CN" altLang="en-US" sz="1400" dirty="0" smtClean="0"/>
              <a:t>；</a:t>
            </a:r>
            <a:r>
              <a:rPr lang="zh-CN" altLang="en-US" sz="1600" b="1" dirty="0">
                <a:solidFill>
                  <a:srgbClr val="FF0000"/>
                </a:solidFill>
              </a:rPr>
              <a:t>外循环，实现延时</a:t>
            </a:r>
            <a:r>
              <a:rPr lang="en-US" altLang="zh-CN" sz="1600" b="1" dirty="0">
                <a:solidFill>
                  <a:srgbClr val="FF0000"/>
                </a:solidFill>
              </a:rPr>
              <a:t>10ms</a:t>
            </a:r>
            <a:r>
              <a:rPr lang="zh-CN" altLang="en-US" sz="1600" b="1" dirty="0">
                <a:solidFill>
                  <a:srgbClr val="FF0000"/>
                </a:solidFill>
              </a:rPr>
              <a:t>的程序，选用</a:t>
            </a:r>
            <a:r>
              <a:rPr lang="en-US" altLang="zh-CN" sz="1600" b="1" dirty="0">
                <a:solidFill>
                  <a:srgbClr val="FF0000"/>
                </a:solidFill>
              </a:rPr>
              <a:t>R6</a:t>
            </a:r>
            <a:r>
              <a:rPr lang="zh-CN" altLang="en-US" sz="1600" b="1" dirty="0">
                <a:solidFill>
                  <a:srgbClr val="FF0000"/>
                </a:solidFill>
              </a:rPr>
              <a:t>作为循环计数器</a:t>
            </a:r>
          </a:p>
          <a:p>
            <a:r>
              <a:rPr lang="en-US" altLang="zh-CN" sz="1400" dirty="0"/>
              <a:t>DL10ms</a:t>
            </a:r>
            <a:r>
              <a:rPr lang="zh-CN" altLang="en-US" sz="1400" dirty="0"/>
              <a:t>：	</a:t>
            </a:r>
            <a:r>
              <a:rPr lang="en-US" altLang="zh-CN" sz="1400" dirty="0"/>
              <a:t>MOV 	R6</a:t>
            </a:r>
            <a:r>
              <a:rPr lang="zh-CN" altLang="en-US" sz="1400" dirty="0"/>
              <a:t>，	</a:t>
            </a:r>
            <a:r>
              <a:rPr lang="en-US" altLang="zh-CN" sz="1400" dirty="0"/>
              <a:t>#10	</a:t>
            </a:r>
          </a:p>
          <a:p>
            <a:r>
              <a:rPr lang="en-US" altLang="zh-CN" sz="1400" dirty="0"/>
              <a:t>	</a:t>
            </a:r>
            <a:r>
              <a:rPr lang="zh-CN" altLang="en-US" sz="1400" dirty="0"/>
              <a:t>；内循环，实现延时</a:t>
            </a:r>
            <a:r>
              <a:rPr lang="en-US" altLang="zh-CN" sz="1400" dirty="0"/>
              <a:t>1ms</a:t>
            </a:r>
            <a:r>
              <a:rPr lang="zh-CN" altLang="en-US" sz="1400" dirty="0"/>
              <a:t>的程序，选用</a:t>
            </a:r>
            <a:r>
              <a:rPr lang="en-US" altLang="zh-CN" sz="1400" dirty="0"/>
              <a:t>R7</a:t>
            </a:r>
            <a:r>
              <a:rPr lang="zh-CN" altLang="en-US" sz="1400" dirty="0"/>
              <a:t>作为循环计数器</a:t>
            </a:r>
          </a:p>
          <a:p>
            <a:r>
              <a:rPr lang="en-US" altLang="zh-CN" sz="1400" dirty="0"/>
              <a:t>DL1ms</a:t>
            </a:r>
            <a:r>
              <a:rPr lang="zh-CN" altLang="en-US" sz="1400" dirty="0"/>
              <a:t>：	</a:t>
            </a:r>
            <a:r>
              <a:rPr lang="en-US" altLang="zh-CN" sz="1400" dirty="0"/>
              <a:t>MOV 	R7</a:t>
            </a:r>
            <a:r>
              <a:rPr lang="zh-CN" altLang="en-US" sz="1400" dirty="0"/>
              <a:t>，	</a:t>
            </a:r>
            <a:r>
              <a:rPr lang="en-US" altLang="zh-CN" sz="1400" dirty="0"/>
              <a:t>#200	</a:t>
            </a:r>
            <a:r>
              <a:rPr lang="zh-CN" altLang="en-US" sz="1400" dirty="0"/>
              <a:t>；为</a:t>
            </a:r>
            <a:r>
              <a:rPr lang="en-US" altLang="zh-CN" sz="1400" dirty="0"/>
              <a:t>R7</a:t>
            </a:r>
            <a:r>
              <a:rPr lang="zh-CN" altLang="en-US" sz="1400" dirty="0"/>
              <a:t>赋值指令，指令周期：</a:t>
            </a:r>
            <a:r>
              <a:rPr lang="en-US" altLang="zh-CN" sz="1400" dirty="0"/>
              <a:t>1</a:t>
            </a:r>
            <a:r>
              <a:rPr lang="zh-CN" altLang="en-US" sz="1400" dirty="0"/>
              <a:t>个机器周期</a:t>
            </a:r>
          </a:p>
          <a:p>
            <a:r>
              <a:rPr lang="en-US" altLang="zh-CN" sz="1400" dirty="0"/>
              <a:t>DL5us</a:t>
            </a:r>
            <a:r>
              <a:rPr lang="zh-CN" altLang="en-US" sz="1400" dirty="0"/>
              <a:t>：	</a:t>
            </a:r>
            <a:r>
              <a:rPr lang="en-US" altLang="zh-CN" sz="1400" dirty="0"/>
              <a:t>NOP			</a:t>
            </a:r>
            <a:r>
              <a:rPr lang="zh-CN" altLang="en-US" sz="1400" dirty="0"/>
              <a:t>；空操作，   指令周期：</a:t>
            </a:r>
            <a:r>
              <a:rPr lang="en-US" altLang="zh-CN" sz="1400" dirty="0"/>
              <a:t>1</a:t>
            </a:r>
            <a:r>
              <a:rPr lang="zh-CN" altLang="en-US" sz="1400" dirty="0"/>
              <a:t>个机器周期</a:t>
            </a:r>
          </a:p>
          <a:p>
            <a:r>
              <a:rPr lang="zh-CN" altLang="en-US" sz="1400" dirty="0"/>
              <a:t>	</a:t>
            </a:r>
            <a:r>
              <a:rPr lang="en-US" altLang="zh-CN" sz="1400" dirty="0"/>
              <a:t>NOP			</a:t>
            </a:r>
            <a:r>
              <a:rPr lang="zh-CN" altLang="en-US" sz="1400" dirty="0"/>
              <a:t>；空操作，   指令周期：</a:t>
            </a:r>
            <a:r>
              <a:rPr lang="en-US" altLang="zh-CN" sz="1400" dirty="0"/>
              <a:t>1</a:t>
            </a:r>
            <a:r>
              <a:rPr lang="zh-CN" altLang="en-US" sz="1400" dirty="0"/>
              <a:t>个机器周期</a:t>
            </a:r>
          </a:p>
          <a:p>
            <a:r>
              <a:rPr lang="zh-CN" altLang="en-US" sz="1400" dirty="0"/>
              <a:t>	</a:t>
            </a:r>
            <a:r>
              <a:rPr lang="en-US" altLang="zh-CN" sz="1400" dirty="0"/>
              <a:t>NOP			</a:t>
            </a:r>
            <a:r>
              <a:rPr lang="zh-CN" altLang="en-US" sz="1400" dirty="0"/>
              <a:t>；空操作，   指令周期：</a:t>
            </a:r>
            <a:r>
              <a:rPr lang="en-US" altLang="zh-CN" sz="1400" dirty="0"/>
              <a:t>1</a:t>
            </a:r>
            <a:r>
              <a:rPr lang="zh-CN" altLang="en-US" sz="1400" dirty="0"/>
              <a:t>个机器周期</a:t>
            </a:r>
          </a:p>
          <a:p>
            <a:r>
              <a:rPr lang="zh-CN" altLang="en-US" sz="1400" dirty="0"/>
              <a:t>	</a:t>
            </a:r>
            <a:r>
              <a:rPr lang="en-US" altLang="zh-CN" sz="1400" dirty="0"/>
              <a:t>DJNZ	R7</a:t>
            </a:r>
            <a:r>
              <a:rPr lang="zh-CN" altLang="en-US" sz="1400" dirty="0"/>
              <a:t>，	</a:t>
            </a:r>
            <a:r>
              <a:rPr lang="en-US" altLang="zh-CN" sz="1400" dirty="0"/>
              <a:t>DL5us	</a:t>
            </a:r>
            <a:r>
              <a:rPr lang="zh-CN" altLang="en-US" sz="1400" dirty="0"/>
              <a:t>；</a:t>
            </a:r>
            <a:r>
              <a:rPr lang="en-US" altLang="zh-CN" sz="1400" dirty="0"/>
              <a:t>DJNZ</a:t>
            </a:r>
            <a:r>
              <a:rPr lang="zh-CN" altLang="en-US" sz="1400" dirty="0"/>
              <a:t>指令</a:t>
            </a:r>
            <a:r>
              <a:rPr lang="en-US" altLang="zh-CN" sz="1400" dirty="0"/>
              <a:t>,  </a:t>
            </a:r>
            <a:r>
              <a:rPr lang="zh-CN" altLang="en-US" sz="1400" dirty="0"/>
              <a:t>指令周期：</a:t>
            </a:r>
            <a:r>
              <a:rPr lang="en-US" altLang="zh-CN" sz="1400" dirty="0"/>
              <a:t>2</a:t>
            </a:r>
            <a:r>
              <a:rPr lang="zh-CN" altLang="en-US" sz="1400" dirty="0"/>
              <a:t>个机器周期</a:t>
            </a:r>
          </a:p>
          <a:p>
            <a:r>
              <a:rPr lang="zh-CN" altLang="en-US" sz="1400" dirty="0"/>
              <a:t>	</a:t>
            </a:r>
            <a:r>
              <a:rPr lang="en-US" altLang="zh-CN" sz="1400" dirty="0"/>
              <a:t>DJNZ	R6</a:t>
            </a:r>
            <a:r>
              <a:rPr lang="zh-CN" altLang="en-US" sz="1400" dirty="0"/>
              <a:t>，	</a:t>
            </a:r>
            <a:r>
              <a:rPr lang="en-US" altLang="zh-CN" sz="1400" dirty="0"/>
              <a:t>DL1ms	</a:t>
            </a:r>
            <a:r>
              <a:rPr lang="zh-CN" altLang="en-US" sz="1400" dirty="0"/>
              <a:t>；外循环判断控制</a:t>
            </a:r>
          </a:p>
        </p:txBody>
      </p:sp>
    </p:spTree>
    <p:extLst>
      <p:ext uri="{BB962C8B-B14F-4D97-AF65-F5344CB8AC3E}">
        <p14:creationId xmlns="" xmlns:p14="http://schemas.microsoft.com/office/powerpoint/2010/main" val="1633267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754" y="915566"/>
            <a:ext cx="7632848" cy="804867"/>
          </a:xfrm>
        </p:spPr>
        <p:txBody>
          <a:bodyPr>
            <a:noAutofit/>
          </a:bodyPr>
          <a:lstStyle/>
          <a:p>
            <a:r>
              <a:rPr lang="en-US" altLang="zh-CN" sz="1800" dirty="0" smtClean="0"/>
              <a:t>【</a:t>
            </a:r>
            <a:r>
              <a:rPr lang="zh-CN" altLang="en-US" sz="1800" dirty="0" smtClean="0"/>
              <a:t>例</a:t>
            </a:r>
            <a:r>
              <a:rPr lang="en-US" altLang="zh-CN" sz="1800" dirty="0" smtClean="0"/>
              <a:t>】</a:t>
            </a:r>
            <a:r>
              <a:rPr lang="zh-CN" altLang="en-US" sz="1800" dirty="0" smtClean="0"/>
              <a:t>编程</a:t>
            </a:r>
            <a:r>
              <a:rPr lang="zh-CN" altLang="en-US" sz="1800" dirty="0"/>
              <a:t>实现，将片内</a:t>
            </a:r>
            <a:r>
              <a:rPr lang="en-US" altLang="zh-CN" sz="1800" dirty="0"/>
              <a:t>RAM</a:t>
            </a:r>
            <a:r>
              <a:rPr lang="zh-CN" altLang="en-US" sz="1800" dirty="0"/>
              <a:t>中起始地址为</a:t>
            </a:r>
            <a:r>
              <a:rPr lang="en-US" altLang="zh-CN" sz="1800" dirty="0"/>
              <a:t>Str1</a:t>
            </a:r>
            <a:r>
              <a:rPr lang="zh-CN" altLang="en-US" sz="1800" dirty="0"/>
              <a:t>，结束字符为‘</a:t>
            </a:r>
            <a:r>
              <a:rPr lang="en-US" altLang="zh-CN" sz="1800" dirty="0"/>
              <a:t>$’</a:t>
            </a:r>
            <a:r>
              <a:rPr lang="zh-CN" altLang="en-US" sz="1800" dirty="0"/>
              <a:t>的字符串复制到片外</a:t>
            </a:r>
            <a:r>
              <a:rPr lang="en-US" altLang="zh-CN" sz="1800" dirty="0"/>
              <a:t>RAM</a:t>
            </a:r>
            <a:r>
              <a:rPr lang="zh-CN" altLang="en-US" sz="1800" dirty="0"/>
              <a:t>中起始地址为</a:t>
            </a:r>
            <a:r>
              <a:rPr lang="en-US" altLang="zh-CN" sz="1800" dirty="0"/>
              <a:t>Buf1</a:t>
            </a:r>
            <a:r>
              <a:rPr lang="zh-CN" altLang="en-US" sz="1800" dirty="0"/>
              <a:t>的存储区内。</a:t>
            </a:r>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3.4.5 </a:t>
            </a:r>
            <a:r>
              <a:rPr lang="zh-CN" altLang="en-US" b="1" dirty="0"/>
              <a:t>循环结构程序设计举例</a:t>
            </a:r>
            <a:endParaRPr lang="zh-CN" altLang="zh-CN" b="1" dirty="0"/>
          </a:p>
        </p:txBody>
      </p:sp>
      <p:sp>
        <p:nvSpPr>
          <p:cNvPr id="3" name="矩形 2"/>
          <p:cNvSpPr/>
          <p:nvPr/>
        </p:nvSpPr>
        <p:spPr>
          <a:xfrm>
            <a:off x="514754" y="1995686"/>
            <a:ext cx="8205288" cy="2246769"/>
          </a:xfrm>
          <a:prstGeom prst="rect">
            <a:avLst/>
          </a:prstGeom>
        </p:spPr>
        <p:txBody>
          <a:bodyPr wrap="square">
            <a:spAutoFit/>
          </a:bodyPr>
          <a:lstStyle/>
          <a:p>
            <a:r>
              <a:rPr lang="en-US" altLang="zh-CN" sz="1400" dirty="0"/>
              <a:t>	MOV 	R0</a:t>
            </a:r>
            <a:r>
              <a:rPr lang="zh-CN" altLang="en-US" sz="1400" dirty="0"/>
              <a:t>，	</a:t>
            </a:r>
            <a:r>
              <a:rPr lang="en-US" altLang="zh-CN" sz="1400" dirty="0"/>
              <a:t># Str1		</a:t>
            </a:r>
            <a:r>
              <a:rPr lang="zh-CN" altLang="en-US" sz="1400" dirty="0"/>
              <a:t>；设置源数据区地址指针</a:t>
            </a:r>
          </a:p>
          <a:p>
            <a:r>
              <a:rPr lang="zh-CN" altLang="en-US" sz="1400" dirty="0"/>
              <a:t>	</a:t>
            </a:r>
            <a:r>
              <a:rPr lang="en-US" altLang="zh-CN" sz="1400" dirty="0"/>
              <a:t>MOV 	DPTR</a:t>
            </a:r>
            <a:r>
              <a:rPr lang="zh-CN" altLang="en-US" sz="1400" dirty="0"/>
              <a:t>，	</a:t>
            </a:r>
            <a:r>
              <a:rPr lang="en-US" altLang="zh-CN" sz="1400" dirty="0"/>
              <a:t># Buf1		</a:t>
            </a:r>
            <a:r>
              <a:rPr lang="zh-CN" altLang="en-US" sz="1400" dirty="0"/>
              <a:t>；设置目的数据区地址指针</a:t>
            </a:r>
          </a:p>
          <a:p>
            <a:r>
              <a:rPr lang="en-US" altLang="zh-CN" sz="1400" dirty="0"/>
              <a:t>Lop1</a:t>
            </a:r>
            <a:r>
              <a:rPr lang="zh-CN" altLang="en-US" sz="1400" dirty="0"/>
              <a:t>：	</a:t>
            </a:r>
            <a:r>
              <a:rPr lang="en-US" altLang="zh-CN" sz="1400" dirty="0"/>
              <a:t>MOV	A</a:t>
            </a:r>
            <a:r>
              <a:rPr lang="zh-CN" altLang="en-US" sz="1400" dirty="0"/>
              <a:t>，	</a:t>
            </a:r>
            <a:r>
              <a:rPr lang="en-US" altLang="zh-CN" sz="1400" dirty="0"/>
              <a:t>@R0		</a:t>
            </a:r>
            <a:r>
              <a:rPr lang="zh-CN" altLang="en-US" sz="1400" dirty="0"/>
              <a:t>；将源数据区单元数据读到累加器</a:t>
            </a:r>
            <a:r>
              <a:rPr lang="en-US" altLang="zh-CN" sz="1400" dirty="0"/>
              <a:t>A</a:t>
            </a:r>
          </a:p>
          <a:p>
            <a:r>
              <a:rPr lang="en-US" altLang="zh-CN" sz="1400" dirty="0"/>
              <a:t>	CJNE	A</a:t>
            </a:r>
            <a:r>
              <a:rPr lang="zh-CN" altLang="en-US" sz="1400" dirty="0"/>
              <a:t>，	</a:t>
            </a:r>
            <a:r>
              <a:rPr lang="en-US" altLang="zh-CN" sz="1400" dirty="0"/>
              <a:t>#’$’</a:t>
            </a:r>
            <a:r>
              <a:rPr lang="zh-CN" altLang="en-US" sz="1400" dirty="0"/>
              <a:t>，	</a:t>
            </a:r>
            <a:r>
              <a:rPr lang="en-US" altLang="zh-CN" sz="1400" dirty="0"/>
              <a:t>Lop2	</a:t>
            </a:r>
            <a:r>
              <a:rPr lang="zh-CN" altLang="en-US" sz="1400" dirty="0"/>
              <a:t>；判断读取的数据是否是‘</a:t>
            </a:r>
            <a:r>
              <a:rPr lang="en-US" altLang="zh-CN" sz="1400" dirty="0"/>
              <a:t>$’</a:t>
            </a:r>
            <a:r>
              <a:rPr lang="zh-CN" altLang="en-US" sz="1400" dirty="0"/>
              <a:t>字符</a:t>
            </a:r>
          </a:p>
          <a:p>
            <a:r>
              <a:rPr lang="zh-CN" altLang="en-US" sz="1400" dirty="0"/>
              <a:t>	</a:t>
            </a:r>
            <a:r>
              <a:rPr lang="en-US" altLang="zh-CN" sz="1400" dirty="0"/>
              <a:t>SJMP	</a:t>
            </a:r>
            <a:r>
              <a:rPr lang="en-US" altLang="zh-CN" sz="1400" dirty="0" err="1"/>
              <a:t>OutG</a:t>
            </a:r>
            <a:r>
              <a:rPr lang="en-US" altLang="zh-CN" sz="1400" dirty="0"/>
              <a:t>			</a:t>
            </a:r>
            <a:r>
              <a:rPr lang="zh-CN" altLang="en-US" sz="1400" dirty="0"/>
              <a:t>；跳转到出口，字符串复制结束</a:t>
            </a:r>
          </a:p>
          <a:p>
            <a:r>
              <a:rPr lang="en-US" altLang="zh-CN" sz="1400" dirty="0"/>
              <a:t>Lop2</a:t>
            </a:r>
            <a:r>
              <a:rPr lang="zh-CN" altLang="en-US" sz="1400" dirty="0"/>
              <a:t>：	</a:t>
            </a:r>
            <a:r>
              <a:rPr lang="en-US" altLang="zh-CN" sz="1400" dirty="0"/>
              <a:t>MOVX	@DPTR</a:t>
            </a:r>
            <a:r>
              <a:rPr lang="zh-CN" altLang="en-US" sz="1400" dirty="0"/>
              <a:t>，	</a:t>
            </a:r>
            <a:r>
              <a:rPr lang="en-US" altLang="zh-CN" sz="1400" dirty="0"/>
              <a:t>A		</a:t>
            </a:r>
            <a:r>
              <a:rPr lang="zh-CN" altLang="en-US" sz="1400" dirty="0"/>
              <a:t>；不是‘</a:t>
            </a:r>
            <a:r>
              <a:rPr lang="en-US" altLang="zh-CN" sz="1400" dirty="0"/>
              <a:t>$’</a:t>
            </a:r>
            <a:r>
              <a:rPr lang="zh-CN" altLang="en-US" sz="1400" dirty="0"/>
              <a:t>字符，则执行传送复制</a:t>
            </a:r>
          </a:p>
          <a:p>
            <a:r>
              <a:rPr lang="zh-CN" altLang="en-US" sz="1400" dirty="0"/>
              <a:t>	</a:t>
            </a:r>
            <a:r>
              <a:rPr lang="en-US" altLang="zh-CN" sz="1400" dirty="0"/>
              <a:t>INC	R0			</a:t>
            </a:r>
            <a:r>
              <a:rPr lang="zh-CN" altLang="en-US" sz="1400" dirty="0"/>
              <a:t>；修改地址指针，指向下一个单元</a:t>
            </a:r>
          </a:p>
          <a:p>
            <a:r>
              <a:rPr lang="zh-CN" altLang="en-US" sz="1400" dirty="0"/>
              <a:t>	</a:t>
            </a:r>
            <a:r>
              <a:rPr lang="en-US" altLang="zh-CN" sz="1400" dirty="0"/>
              <a:t>INC	DPTR			</a:t>
            </a:r>
            <a:r>
              <a:rPr lang="zh-CN" altLang="en-US" sz="1400" dirty="0"/>
              <a:t>；修改地址指针，指向下一个单元</a:t>
            </a:r>
          </a:p>
          <a:p>
            <a:r>
              <a:rPr lang="zh-CN" altLang="en-US" sz="1400" dirty="0"/>
              <a:t>	</a:t>
            </a:r>
            <a:r>
              <a:rPr lang="en-US" altLang="zh-CN" sz="1400" dirty="0"/>
              <a:t>SJMP	Lop1			</a:t>
            </a:r>
            <a:r>
              <a:rPr lang="zh-CN" altLang="en-US" sz="1400" dirty="0"/>
              <a:t>；循环继续</a:t>
            </a:r>
          </a:p>
          <a:p>
            <a:r>
              <a:rPr lang="en-US" altLang="zh-CN" sz="1400" dirty="0" err="1"/>
              <a:t>OutG</a:t>
            </a:r>
            <a:r>
              <a:rPr lang="en-US" altLang="zh-CN" sz="1400" dirty="0"/>
              <a:t>:	SJMP	$			</a:t>
            </a:r>
            <a:r>
              <a:rPr lang="zh-CN" altLang="en-US" sz="1400" dirty="0"/>
              <a:t>；循环结束</a:t>
            </a:r>
          </a:p>
        </p:txBody>
      </p:sp>
    </p:spTree>
    <p:extLst>
      <p:ext uri="{BB962C8B-B14F-4D97-AF65-F5344CB8AC3E}">
        <p14:creationId xmlns="" xmlns:p14="http://schemas.microsoft.com/office/powerpoint/2010/main" val="175993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3.4.6 </a:t>
            </a:r>
            <a:r>
              <a:rPr lang="zh-CN" altLang="en-US" b="1" dirty="0" smtClean="0"/>
              <a:t>子程序结构程序设计举例</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325340" y="1085850"/>
            <a:ext cx="7920880"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子程序结构是单片机模块化程序设计中的一种重要程序结构</a:t>
            </a:r>
            <a:endParaRPr lang="en-US" altLang="zh-CN" dirty="0" smtClean="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如延时</a:t>
            </a:r>
            <a:r>
              <a:rPr lang="zh-CN" altLang="en-US" dirty="0">
                <a:latin typeface="华文楷体" panose="02010600040101010101" pitchFamily="2" charset="-122"/>
                <a:ea typeface="华文楷体" panose="02010600040101010101" pitchFamily="2" charset="-122"/>
              </a:rPr>
              <a:t>处理、字符处理、数值转换以等</a:t>
            </a:r>
            <a:r>
              <a:rPr lang="zh-CN" altLang="en-US" dirty="0" smtClean="0">
                <a:latin typeface="华文楷体" panose="02010600040101010101" pitchFamily="2" charset="-122"/>
                <a:ea typeface="华文楷体" panose="02010600040101010101" pitchFamily="2" charset="-122"/>
              </a:rPr>
              <a:t>操作</a:t>
            </a:r>
            <a:r>
              <a:rPr lang="zh-CN" altLang="en-US"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或者</a:t>
            </a:r>
            <a:r>
              <a:rPr lang="zh-CN" altLang="en-US" dirty="0">
                <a:latin typeface="华文楷体" panose="02010600040101010101" pitchFamily="2" charset="-122"/>
                <a:ea typeface="华文楷体" panose="02010600040101010101" pitchFamily="2" charset="-122"/>
              </a:rPr>
              <a:t>在一个程序</a:t>
            </a:r>
            <a:r>
              <a:rPr lang="zh-CN" altLang="en-US" dirty="0" smtClean="0">
                <a:latin typeface="华文楷体" panose="02010600040101010101" pitchFamily="2" charset="-122"/>
                <a:ea typeface="华文楷体" panose="02010600040101010101" pitchFamily="2" charset="-122"/>
              </a:rPr>
              <a:t>中出现</a:t>
            </a:r>
            <a:r>
              <a:rPr lang="zh-CN" altLang="en-US" dirty="0">
                <a:latin typeface="华文楷体" panose="02010600040101010101" pitchFamily="2" charset="-122"/>
                <a:ea typeface="华文楷体" panose="02010600040101010101" pitchFamily="2" charset="-122"/>
              </a:rPr>
              <a:t>了多次相同功能的</a:t>
            </a:r>
            <a:r>
              <a:rPr lang="zh-CN" altLang="en-US" dirty="0" smtClean="0">
                <a:latin typeface="华文楷体" panose="02010600040101010101" pitchFamily="2" charset="-122"/>
                <a:ea typeface="华文楷体" panose="02010600040101010101" pitchFamily="2" charset="-122"/>
              </a:rPr>
              <a:t>程序</a:t>
            </a:r>
            <a:endParaRPr lang="en-US" altLang="zh-CN" dirty="0" smtClean="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把</a:t>
            </a:r>
            <a:r>
              <a:rPr lang="zh-CN" altLang="en-US" dirty="0">
                <a:latin typeface="华文楷体" panose="02010600040101010101" pitchFamily="2" charset="-122"/>
                <a:ea typeface="华文楷体" panose="02010600040101010101" pitchFamily="2" charset="-122"/>
              </a:rPr>
              <a:t>具有功能相对完整、结构相对独立的而且经常会用到的公用程序按照一定结构写成固定的程序段，当需要时，可以直接调用，这种能够完成一定功能、可以被其它程序调用的公共程序段称为</a:t>
            </a:r>
            <a:r>
              <a:rPr lang="zh-CN" altLang="en-US" dirty="0" smtClean="0">
                <a:latin typeface="华文楷体" panose="02010600040101010101" pitchFamily="2" charset="-122"/>
                <a:ea typeface="华文楷体" panose="02010600040101010101" pitchFamily="2" charset="-122"/>
              </a:rPr>
              <a:t>子程序</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采用</a:t>
            </a:r>
            <a:r>
              <a:rPr lang="zh-CN" altLang="en-US" dirty="0">
                <a:latin typeface="华文楷体" panose="02010600040101010101" pitchFamily="2" charset="-122"/>
                <a:ea typeface="华文楷体" panose="02010600040101010101" pitchFamily="2" charset="-122"/>
              </a:rPr>
              <a:t>子程序</a:t>
            </a:r>
            <a:r>
              <a:rPr lang="zh-CN" altLang="en-US" dirty="0" smtClean="0">
                <a:latin typeface="华文楷体" panose="02010600040101010101" pitchFamily="2" charset="-122"/>
                <a:ea typeface="华文楷体" panose="02010600040101010101" pitchFamily="2" charset="-122"/>
              </a:rPr>
              <a:t>结构设计的优点：</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245011201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3.4.6 </a:t>
            </a:r>
            <a:r>
              <a:rPr lang="zh-CN" altLang="en-US" b="1" dirty="0"/>
              <a:t>子程序结构程序设计举例</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395536" y="1275606"/>
            <a:ext cx="8352928" cy="23083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子</a:t>
            </a:r>
            <a:r>
              <a:rPr lang="zh-CN" altLang="zh-CN" sz="2400" dirty="0" smtClean="0">
                <a:latin typeface="华文楷体" panose="02010600040101010101" pitchFamily="2" charset="-122"/>
                <a:ea typeface="华文楷体" panose="02010600040101010101" pitchFamily="2" charset="-122"/>
              </a:rPr>
              <a:t>程序</a:t>
            </a:r>
            <a:r>
              <a:rPr lang="zh-CN" altLang="en-US" sz="2400" dirty="0" smtClean="0">
                <a:latin typeface="华文楷体" panose="02010600040101010101" pitchFamily="2" charset="-122"/>
                <a:ea typeface="华文楷体" panose="02010600040101010101" pitchFamily="2" charset="-122"/>
              </a:rPr>
              <a:t>设计时的注意问题</a:t>
            </a:r>
            <a:endParaRPr lang="zh-CN" altLang="zh-CN" sz="2400" dirty="0">
              <a:latin typeface="华文楷体" panose="02010600040101010101" pitchFamily="2" charset="-122"/>
              <a:ea typeface="华文楷体" panose="02010600040101010101" pitchFamily="2" charset="-122"/>
            </a:endParaRPr>
          </a:p>
          <a:p>
            <a:pPr marL="285750" lvl="0" indent="-285750">
              <a:lnSpc>
                <a:spcPct val="150000"/>
              </a:lnSpc>
              <a:buFont typeface="Arial" panose="020B0604020202020204" pitchFamily="34" charset="0"/>
              <a:buChar char="•"/>
            </a:pPr>
            <a:r>
              <a:rPr lang="zh-CN" altLang="en-US" b="1" dirty="0" smtClean="0">
                <a:solidFill>
                  <a:srgbClr val="FF0000"/>
                </a:solidFill>
                <a:latin typeface="华文楷体" panose="02010600040101010101" pitchFamily="2" charset="-122"/>
                <a:ea typeface="华文楷体" panose="02010600040101010101" pitchFamily="2" charset="-122"/>
              </a:rPr>
              <a:t>（</a:t>
            </a:r>
            <a:r>
              <a:rPr lang="en-US" altLang="zh-CN" b="1" dirty="0">
                <a:solidFill>
                  <a:srgbClr val="FF0000"/>
                </a:solidFill>
                <a:latin typeface="华文楷体" panose="02010600040101010101" pitchFamily="2" charset="-122"/>
                <a:ea typeface="华文楷体" panose="02010600040101010101" pitchFamily="2" charset="-122"/>
              </a:rPr>
              <a:t>1</a:t>
            </a:r>
            <a:r>
              <a:rPr lang="zh-CN" altLang="en-US" b="1" dirty="0">
                <a:solidFill>
                  <a:srgbClr val="FF0000"/>
                </a:solidFill>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每个子程序必须</a:t>
            </a:r>
            <a:r>
              <a:rPr lang="zh-CN" altLang="en-US" dirty="0" smtClean="0">
                <a:latin typeface="华文楷体" panose="02010600040101010101" pitchFamily="2" charset="-122"/>
                <a:ea typeface="华文楷体" panose="02010600040101010101" pitchFamily="2" charset="-122"/>
              </a:rPr>
              <a:t>有一个子程序名。子程序名实际上是子程序段中第一条指令的地址，是子程序的入口地址。</a:t>
            </a:r>
            <a:endParaRPr lang="en-US" altLang="zh-CN" dirty="0" smtClean="0">
              <a:latin typeface="华文楷体" panose="02010600040101010101" pitchFamily="2" charset="-122"/>
              <a:ea typeface="华文楷体" panose="02010600040101010101" pitchFamily="2" charset="-122"/>
            </a:endParaRPr>
          </a:p>
          <a:p>
            <a:pPr marL="285750" lvl="0" indent="-285750">
              <a:lnSpc>
                <a:spcPct val="150000"/>
              </a:lnSpc>
              <a:buFont typeface="Arial" panose="020B0604020202020204" pitchFamily="34" charset="0"/>
              <a:buChar char="•"/>
            </a:pPr>
            <a:r>
              <a:rPr lang="zh-CN" altLang="en-US" b="1" dirty="0" smtClean="0">
                <a:solidFill>
                  <a:srgbClr val="FF0000"/>
                </a:solidFill>
                <a:latin typeface="华文楷体" panose="02010600040101010101" pitchFamily="2" charset="-122"/>
                <a:ea typeface="华文楷体" panose="02010600040101010101" pitchFamily="2" charset="-122"/>
              </a:rPr>
              <a:t>（</a:t>
            </a:r>
            <a:r>
              <a:rPr lang="en-US" altLang="zh-CN" b="1" dirty="0" smtClean="0">
                <a:solidFill>
                  <a:srgbClr val="FF0000"/>
                </a:solidFill>
                <a:latin typeface="华文楷体" panose="02010600040101010101" pitchFamily="2" charset="-122"/>
                <a:ea typeface="华文楷体" panose="02010600040101010101" pitchFamily="2" charset="-122"/>
              </a:rPr>
              <a:t>2</a:t>
            </a:r>
            <a:r>
              <a:rPr lang="zh-CN" altLang="en-US" b="1" dirty="0" smtClean="0">
                <a:solidFill>
                  <a:srgbClr val="FF0000"/>
                </a:solidFill>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主程序</a:t>
            </a:r>
            <a:r>
              <a:rPr lang="zh-CN" altLang="en-US" dirty="0">
                <a:latin typeface="华文楷体" panose="02010600040101010101" pitchFamily="2" charset="-122"/>
                <a:ea typeface="华文楷体" panose="02010600040101010101" pitchFamily="2" charset="-122"/>
              </a:rPr>
              <a:t>通过子程序调用指令实现对子程序的调用。有长调用指令</a:t>
            </a:r>
            <a:r>
              <a:rPr lang="en-US" altLang="zh-CN" dirty="0">
                <a:latin typeface="华文楷体" panose="02010600040101010101" pitchFamily="2" charset="-122"/>
                <a:ea typeface="华文楷体" panose="02010600040101010101" pitchFamily="2" charset="-122"/>
              </a:rPr>
              <a:t>LCALL</a:t>
            </a:r>
            <a:r>
              <a:rPr lang="zh-CN" altLang="en-US" dirty="0">
                <a:latin typeface="华文楷体" panose="02010600040101010101" pitchFamily="2" charset="-122"/>
                <a:ea typeface="华文楷体" panose="02010600040101010101" pitchFamily="2" charset="-122"/>
              </a:rPr>
              <a:t>和绝对调用指令 </a:t>
            </a:r>
            <a:r>
              <a:rPr lang="en-US" altLang="zh-CN" dirty="0">
                <a:latin typeface="华文楷体" panose="02010600040101010101" pitchFamily="2" charset="-122"/>
                <a:ea typeface="华文楷体" panose="02010600040101010101" pitchFamily="2" charset="-122"/>
              </a:rPr>
              <a:t>ACALL </a:t>
            </a:r>
            <a:r>
              <a:rPr lang="zh-CN" altLang="en-US" dirty="0" smtClean="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355730875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5536" y="1085850"/>
            <a:ext cx="8352928" cy="263149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rPr>
              <a:t>子</a:t>
            </a:r>
            <a:r>
              <a:rPr lang="zh-CN" altLang="zh-CN" sz="2000" dirty="0" smtClean="0">
                <a:latin typeface="华文楷体" panose="02010600040101010101" pitchFamily="2" charset="-122"/>
                <a:ea typeface="华文楷体" panose="02010600040101010101" pitchFamily="2" charset="-122"/>
              </a:rPr>
              <a:t>程序</a:t>
            </a:r>
            <a:r>
              <a:rPr lang="zh-CN" altLang="en-US" sz="2000" dirty="0" smtClean="0">
                <a:latin typeface="华文楷体" panose="02010600040101010101" pitchFamily="2" charset="-122"/>
                <a:ea typeface="华文楷体" panose="02010600040101010101" pitchFamily="2" charset="-122"/>
              </a:rPr>
              <a:t>设计时的注意问题</a:t>
            </a:r>
            <a:endParaRPr lang="zh-CN" altLang="zh-CN" sz="2000" dirty="0">
              <a:latin typeface="华文楷体" panose="02010600040101010101" pitchFamily="2" charset="-122"/>
              <a:ea typeface="华文楷体" panose="02010600040101010101" pitchFamily="2" charset="-122"/>
            </a:endParaRPr>
          </a:p>
          <a:p>
            <a:pPr marL="285750" lvl="0" indent="-285750">
              <a:lnSpc>
                <a:spcPct val="150000"/>
              </a:lnSpc>
              <a:buFont typeface="Arial" panose="020B0604020202020204" pitchFamily="34" charset="0"/>
              <a:buChar char="•"/>
            </a:pPr>
            <a:r>
              <a:rPr lang="zh-CN" altLang="en-US" b="1" dirty="0" smtClean="0">
                <a:solidFill>
                  <a:srgbClr val="FF0000"/>
                </a:solidFill>
                <a:latin typeface="华文楷体" panose="02010600040101010101" pitchFamily="2" charset="-122"/>
                <a:ea typeface="华文楷体" panose="02010600040101010101" pitchFamily="2" charset="-122"/>
              </a:rPr>
              <a:t>（</a:t>
            </a:r>
            <a:r>
              <a:rPr lang="en-US" altLang="zh-CN" b="1" dirty="0" smtClean="0">
                <a:solidFill>
                  <a:srgbClr val="FF0000"/>
                </a:solidFill>
                <a:latin typeface="华文楷体" panose="02010600040101010101" pitchFamily="2" charset="-122"/>
                <a:ea typeface="华文楷体" panose="02010600040101010101" pitchFamily="2" charset="-122"/>
              </a:rPr>
              <a:t>3</a:t>
            </a:r>
            <a:r>
              <a:rPr lang="zh-CN" altLang="en-US" b="1" dirty="0" smtClean="0">
                <a:solidFill>
                  <a:srgbClr val="FF0000"/>
                </a:solidFill>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明确入口参数与出口</a:t>
            </a:r>
            <a:r>
              <a:rPr lang="zh-CN" altLang="en-US" dirty="0" smtClean="0">
                <a:latin typeface="华文楷体" panose="02010600040101010101" pitchFamily="2" charset="-122"/>
                <a:ea typeface="华文楷体" panose="02010600040101010101" pitchFamily="2" charset="-122"/>
              </a:rPr>
              <a:t>参数</a:t>
            </a:r>
            <a:endParaRPr lang="en-US" altLang="zh-CN" dirty="0" smtClean="0">
              <a:latin typeface="华文楷体" panose="02010600040101010101" pitchFamily="2" charset="-122"/>
              <a:ea typeface="华文楷体" panose="02010600040101010101" pitchFamily="2" charset="-122"/>
            </a:endParaRPr>
          </a:p>
          <a:p>
            <a:pPr marL="285750" lvl="0" indent="-285750">
              <a:lnSpc>
                <a:spcPct val="150000"/>
              </a:lnSpc>
              <a:buFont typeface="Arial" panose="020B0604020202020204" pitchFamily="34" charset="0"/>
              <a:buChar char="•"/>
            </a:pPr>
            <a:endParaRPr lang="en-US" altLang="zh-CN" dirty="0">
              <a:latin typeface="华文楷体" panose="02010600040101010101" pitchFamily="2" charset="-122"/>
              <a:ea typeface="华文楷体" panose="02010600040101010101" pitchFamily="2" charset="-122"/>
            </a:endParaRPr>
          </a:p>
          <a:p>
            <a:pPr marL="285750" lvl="0" indent="-285750">
              <a:lnSpc>
                <a:spcPct val="150000"/>
              </a:lnSpc>
              <a:buFont typeface="Arial" panose="020B0604020202020204" pitchFamily="34" charset="0"/>
              <a:buChar char="•"/>
            </a:pPr>
            <a:endParaRPr lang="en-US" altLang="zh-CN" dirty="0" smtClean="0">
              <a:latin typeface="华文楷体" panose="02010600040101010101" pitchFamily="2" charset="-122"/>
              <a:ea typeface="华文楷体" panose="02010600040101010101" pitchFamily="2" charset="-122"/>
            </a:endParaRPr>
          </a:p>
          <a:p>
            <a:pPr marL="285750" lvl="0" indent="-285750">
              <a:lnSpc>
                <a:spcPct val="150000"/>
              </a:lnSpc>
              <a:buFont typeface="Arial" panose="020B0604020202020204" pitchFamily="34" charset="0"/>
              <a:buChar char="•"/>
            </a:pPr>
            <a:endParaRPr lang="en-US" altLang="zh-CN" dirty="0">
              <a:latin typeface="华文楷体" panose="02010600040101010101" pitchFamily="2" charset="-122"/>
              <a:ea typeface="华文楷体" panose="02010600040101010101" pitchFamily="2" charset="-122"/>
            </a:endParaRPr>
          </a:p>
          <a:p>
            <a:pPr marL="285750" lvl="0" indent="-285750">
              <a:lnSpc>
                <a:spcPct val="150000"/>
              </a:lnSpc>
              <a:buFont typeface="Arial" panose="020B0604020202020204" pitchFamily="34" charset="0"/>
              <a:buChar char="•"/>
            </a:pPr>
            <a:endParaRPr lang="en-US" altLang="zh-CN" dirty="0" smtClean="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3.4.6 </a:t>
            </a:r>
            <a:r>
              <a:rPr lang="zh-CN" altLang="en-US" b="1" dirty="0"/>
              <a:t>子程序结构程序设计举例</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371701" y="668215"/>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p:cNvSpPr txBox="1"/>
          <p:nvPr/>
        </p:nvSpPr>
        <p:spPr>
          <a:xfrm>
            <a:off x="2339752" y="2139702"/>
            <a:ext cx="1008112" cy="1384995"/>
          </a:xfrm>
          <a:prstGeom prst="rect">
            <a:avLst/>
          </a:prstGeom>
          <a:noFill/>
          <a:ln w="25400">
            <a:solidFill>
              <a:srgbClr val="FF0000"/>
            </a:solidFill>
          </a:ln>
        </p:spPr>
        <p:txBody>
          <a:bodyPr wrap="square" rtlCol="0">
            <a:spAutoFit/>
          </a:bodyPr>
          <a:lstStyle/>
          <a:p>
            <a:pPr algn="ctr"/>
            <a:r>
              <a:rPr lang="zh-CN" altLang="en-US" sz="2800" dirty="0" smtClean="0"/>
              <a:t>主</a:t>
            </a:r>
            <a:endParaRPr lang="en-US" altLang="zh-CN" sz="2800" dirty="0" smtClean="0"/>
          </a:p>
          <a:p>
            <a:pPr algn="ctr"/>
            <a:r>
              <a:rPr lang="zh-CN" altLang="en-US" sz="2800" dirty="0" smtClean="0"/>
              <a:t>程</a:t>
            </a:r>
            <a:endParaRPr lang="en-US" altLang="zh-CN" sz="2800" dirty="0" smtClean="0"/>
          </a:p>
          <a:p>
            <a:pPr algn="ctr"/>
            <a:r>
              <a:rPr lang="zh-CN" altLang="en-US" sz="2800" dirty="0" smtClean="0"/>
              <a:t>序</a:t>
            </a:r>
            <a:endParaRPr lang="zh-CN" altLang="en-US" sz="2800" dirty="0"/>
          </a:p>
        </p:txBody>
      </p:sp>
      <p:sp>
        <p:nvSpPr>
          <p:cNvPr id="25" name="文本框 24"/>
          <p:cNvSpPr txBox="1"/>
          <p:nvPr/>
        </p:nvSpPr>
        <p:spPr>
          <a:xfrm>
            <a:off x="6084168" y="2139702"/>
            <a:ext cx="1224136" cy="1384995"/>
          </a:xfrm>
          <a:prstGeom prst="rect">
            <a:avLst/>
          </a:prstGeom>
          <a:noFill/>
          <a:ln w="25400">
            <a:solidFill>
              <a:srgbClr val="FF0000"/>
            </a:solidFill>
          </a:ln>
        </p:spPr>
        <p:txBody>
          <a:bodyPr wrap="square" rtlCol="0">
            <a:spAutoFit/>
          </a:bodyPr>
          <a:lstStyle/>
          <a:p>
            <a:pPr algn="ctr"/>
            <a:r>
              <a:rPr lang="zh-CN" altLang="en-US" sz="2800" dirty="0" smtClean="0"/>
              <a:t>子</a:t>
            </a:r>
            <a:endParaRPr lang="en-US" altLang="zh-CN" sz="2800" dirty="0" smtClean="0"/>
          </a:p>
          <a:p>
            <a:pPr algn="ctr"/>
            <a:r>
              <a:rPr lang="zh-CN" altLang="en-US" sz="2800" dirty="0" smtClean="0"/>
              <a:t>程</a:t>
            </a:r>
            <a:endParaRPr lang="en-US" altLang="zh-CN" sz="2800" dirty="0" smtClean="0"/>
          </a:p>
          <a:p>
            <a:pPr algn="ctr"/>
            <a:r>
              <a:rPr lang="zh-CN" altLang="en-US" sz="2800" dirty="0" smtClean="0"/>
              <a:t>序</a:t>
            </a:r>
            <a:endParaRPr lang="zh-CN" altLang="en-US" sz="2800" dirty="0"/>
          </a:p>
        </p:txBody>
      </p:sp>
      <p:cxnSp>
        <p:nvCxnSpPr>
          <p:cNvPr id="67" name="直接连接符 66"/>
          <p:cNvCxnSpPr/>
          <p:nvPr/>
        </p:nvCxnSpPr>
        <p:spPr>
          <a:xfrm>
            <a:off x="2951820" y="2139702"/>
            <a:ext cx="4031" cy="18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3347864" y="2533382"/>
            <a:ext cx="2736304" cy="0"/>
          </a:xfrm>
          <a:prstGeom prst="line">
            <a:avLst/>
          </a:prstGeom>
          <a:ln w="19050">
            <a:solidFill>
              <a:srgbClr val="00206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347864" y="3109446"/>
            <a:ext cx="2736304" cy="0"/>
          </a:xfrm>
          <a:prstGeom prst="line">
            <a:avLst/>
          </a:prstGeom>
          <a:ln w="19050">
            <a:solidFill>
              <a:srgbClr val="00206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004320" y="2139702"/>
            <a:ext cx="1440160" cy="369332"/>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入口参数</a:t>
            </a:r>
            <a:endParaRPr lang="zh-CN" altLang="en-US" dirty="0">
              <a:latin typeface="楷体" panose="02010609060101010101" pitchFamily="49" charset="-122"/>
              <a:ea typeface="楷体" panose="02010609060101010101" pitchFamily="49" charset="-122"/>
            </a:endParaRPr>
          </a:p>
        </p:txBody>
      </p:sp>
      <p:sp>
        <p:nvSpPr>
          <p:cNvPr id="54" name="文本框 53"/>
          <p:cNvSpPr txBox="1"/>
          <p:nvPr/>
        </p:nvSpPr>
        <p:spPr>
          <a:xfrm>
            <a:off x="4004320" y="3132406"/>
            <a:ext cx="1440160"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出</a:t>
            </a:r>
            <a:r>
              <a:rPr lang="zh-CN" altLang="en-US" dirty="0" smtClean="0">
                <a:latin typeface="楷体" panose="02010609060101010101" pitchFamily="49" charset="-122"/>
                <a:ea typeface="楷体" panose="02010609060101010101" pitchFamily="49" charset="-122"/>
              </a:rPr>
              <a:t>口参数</a:t>
            </a:r>
            <a:endParaRPr lang="zh-CN" altLang="en-US" dirty="0">
              <a:latin typeface="楷体" panose="02010609060101010101" pitchFamily="49" charset="-122"/>
              <a:ea typeface="楷体" panose="02010609060101010101" pitchFamily="49" charset="-122"/>
            </a:endParaRPr>
          </a:p>
        </p:txBody>
      </p:sp>
      <p:sp>
        <p:nvSpPr>
          <p:cNvPr id="55" name="矩形 54"/>
          <p:cNvSpPr/>
          <p:nvPr/>
        </p:nvSpPr>
        <p:spPr>
          <a:xfrm>
            <a:off x="767237" y="3740299"/>
            <a:ext cx="8352928" cy="1293880"/>
          </a:xfrm>
          <a:prstGeom prst="rect">
            <a:avLst/>
          </a:prstGeom>
        </p:spPr>
        <p:txBody>
          <a:bodyPr wrap="square">
            <a:spAutoFit/>
          </a:bodyPr>
          <a:lstStyle/>
          <a:p>
            <a:pPr marL="742950" lvl="1" indent="-285750">
              <a:lnSpc>
                <a:spcPct val="150000"/>
              </a:lnSpc>
              <a:buClr>
                <a:srgbClr val="FF0000"/>
              </a:buClr>
              <a:buFont typeface="Wingdings" panose="05000000000000000000" pitchFamily="2" charset="2"/>
              <a:buChar char="u"/>
            </a:pPr>
            <a:r>
              <a:rPr lang="zh-CN" altLang="zh-CN" dirty="0" smtClean="0"/>
              <a:t>利用</a:t>
            </a:r>
            <a:r>
              <a:rPr lang="zh-CN" altLang="zh-CN" dirty="0"/>
              <a:t>累加器</a:t>
            </a:r>
            <a:r>
              <a:rPr lang="en-US" altLang="zh-CN" dirty="0"/>
              <a:t>A</a:t>
            </a:r>
            <a:r>
              <a:rPr lang="zh-CN" altLang="zh-CN" dirty="0"/>
              <a:t>或工作寄存器</a:t>
            </a:r>
            <a:r>
              <a:rPr lang="en-US" altLang="zh-CN" dirty="0"/>
              <a:t>Rn</a:t>
            </a:r>
            <a:r>
              <a:rPr lang="zh-CN" altLang="zh-CN" dirty="0" smtClean="0"/>
              <a:t>传递</a:t>
            </a:r>
            <a:endParaRPr lang="en-US" altLang="zh-CN" dirty="0"/>
          </a:p>
          <a:p>
            <a:pPr marL="742950" lvl="1" indent="-285750">
              <a:lnSpc>
                <a:spcPct val="150000"/>
              </a:lnSpc>
              <a:buClr>
                <a:srgbClr val="FF0000"/>
              </a:buClr>
              <a:buFont typeface="Wingdings" panose="05000000000000000000" pitchFamily="2" charset="2"/>
              <a:buChar char="u"/>
            </a:pPr>
            <a:r>
              <a:rPr lang="zh-CN" altLang="zh-CN" dirty="0"/>
              <a:t>利用指针寄存器传递参数</a:t>
            </a:r>
            <a:endParaRPr lang="en-US" altLang="zh-CN" dirty="0"/>
          </a:p>
          <a:p>
            <a:pPr marL="742950" lvl="1" indent="-285750">
              <a:lnSpc>
                <a:spcPct val="150000"/>
              </a:lnSpc>
              <a:buClr>
                <a:srgbClr val="FF0000"/>
              </a:buClr>
              <a:buFont typeface="Wingdings" panose="05000000000000000000" pitchFamily="2" charset="2"/>
              <a:buChar char="u"/>
            </a:pPr>
            <a:r>
              <a:rPr lang="zh-CN" altLang="zh-CN" dirty="0"/>
              <a:t>利用堆栈传递</a:t>
            </a:r>
            <a:r>
              <a:rPr lang="zh-CN" altLang="zh-CN" dirty="0" smtClean="0"/>
              <a:t>参数</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173075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5"/>
      <p:bldP spid="15" grpId="0" animBg="1"/>
      <p:bldP spid="25" grpId="0" animBg="1"/>
      <p:bldP spid="80" grpId="0"/>
      <p:bldP spid="54" grpId="0"/>
      <p:bldP spid="55" grpId="0" build="p" bldLvl="5"/>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3.4.6 </a:t>
            </a:r>
            <a:r>
              <a:rPr lang="zh-CN" altLang="en-US" b="1" dirty="0"/>
              <a:t>子程序结构程序设计举例</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395536" y="1085850"/>
            <a:ext cx="8352928" cy="263149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rPr>
              <a:t>子</a:t>
            </a:r>
            <a:r>
              <a:rPr lang="zh-CN" altLang="zh-CN" sz="2000" dirty="0" smtClean="0">
                <a:latin typeface="华文楷体" panose="02010600040101010101" pitchFamily="2" charset="-122"/>
                <a:ea typeface="华文楷体" panose="02010600040101010101" pitchFamily="2" charset="-122"/>
              </a:rPr>
              <a:t>程序</a:t>
            </a:r>
            <a:r>
              <a:rPr lang="zh-CN" altLang="en-US" sz="2000" dirty="0" smtClean="0">
                <a:latin typeface="华文楷体" panose="02010600040101010101" pitchFamily="2" charset="-122"/>
                <a:ea typeface="华文楷体" panose="02010600040101010101" pitchFamily="2" charset="-122"/>
              </a:rPr>
              <a:t>设计时的注意问题</a:t>
            </a:r>
            <a:endParaRPr lang="zh-CN" altLang="zh-CN" sz="2000" dirty="0">
              <a:latin typeface="华文楷体" panose="02010600040101010101" pitchFamily="2" charset="-122"/>
              <a:ea typeface="华文楷体" panose="02010600040101010101" pitchFamily="2" charset="-122"/>
            </a:endParaRPr>
          </a:p>
          <a:p>
            <a:pPr marL="285750" lvl="0" indent="-285750">
              <a:lnSpc>
                <a:spcPct val="150000"/>
              </a:lnSpc>
              <a:buFont typeface="Arial" panose="020B0604020202020204" pitchFamily="34" charset="0"/>
              <a:buChar char="•"/>
            </a:pPr>
            <a:r>
              <a:rPr lang="zh-CN" altLang="en-US" b="1" dirty="0" smtClean="0">
                <a:solidFill>
                  <a:srgbClr val="FF0000"/>
                </a:solidFill>
                <a:latin typeface="华文楷体" panose="02010600040101010101" pitchFamily="2" charset="-122"/>
                <a:ea typeface="华文楷体" panose="02010600040101010101" pitchFamily="2" charset="-122"/>
              </a:rPr>
              <a:t>（</a:t>
            </a:r>
            <a:r>
              <a:rPr lang="en-US" altLang="zh-CN" b="1" dirty="0" smtClean="0">
                <a:solidFill>
                  <a:srgbClr val="FF0000"/>
                </a:solidFill>
                <a:latin typeface="华文楷体" panose="02010600040101010101" pitchFamily="2" charset="-122"/>
                <a:ea typeface="华文楷体" panose="02010600040101010101" pitchFamily="2" charset="-122"/>
              </a:rPr>
              <a:t>4</a:t>
            </a:r>
            <a:r>
              <a:rPr lang="zh-CN" altLang="en-US" b="1" dirty="0" smtClean="0">
                <a:solidFill>
                  <a:srgbClr val="FF0000"/>
                </a:solidFill>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保护现场和恢复</a:t>
            </a:r>
            <a:r>
              <a:rPr lang="zh-CN" altLang="en-US" dirty="0" smtClean="0">
                <a:latin typeface="华文楷体" panose="02010600040101010101" pitchFamily="2" charset="-122"/>
                <a:ea typeface="华文楷体" panose="02010600040101010101" pitchFamily="2" charset="-122"/>
              </a:rPr>
              <a:t>现场</a:t>
            </a:r>
            <a:endParaRPr lang="en-US" altLang="zh-CN" dirty="0" smtClean="0">
              <a:latin typeface="华文楷体" panose="02010600040101010101" pitchFamily="2" charset="-122"/>
              <a:ea typeface="华文楷体" panose="02010600040101010101" pitchFamily="2" charset="-122"/>
            </a:endParaRPr>
          </a:p>
          <a:p>
            <a:pPr marL="285750" lvl="0" indent="-285750">
              <a:lnSpc>
                <a:spcPct val="15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现场是指调用子程序时用到的寄存器或存储区</a:t>
            </a:r>
            <a:endParaRPr lang="en-US" altLang="zh-CN" dirty="0" smtClean="0">
              <a:latin typeface="华文楷体" panose="02010600040101010101" pitchFamily="2" charset="-122"/>
              <a:ea typeface="华文楷体" panose="02010600040101010101" pitchFamily="2" charset="-122"/>
            </a:endParaRPr>
          </a:p>
          <a:p>
            <a:pPr marL="285750" lvl="0" indent="-285750">
              <a:lnSpc>
                <a:spcPct val="150000"/>
              </a:lnSpc>
              <a:buFont typeface="Arial" panose="020B0604020202020204" pitchFamily="34" charset="0"/>
              <a:buChar char="•"/>
            </a:pPr>
            <a:r>
              <a:rPr lang="zh-CN" altLang="en-US" b="1" dirty="0" smtClean="0">
                <a:solidFill>
                  <a:srgbClr val="FF0000"/>
                </a:solidFill>
                <a:latin typeface="华文楷体" panose="02010600040101010101" pitchFamily="2" charset="-122"/>
                <a:ea typeface="华文楷体" panose="02010600040101010101" pitchFamily="2" charset="-122"/>
              </a:rPr>
              <a:t>（</a:t>
            </a:r>
            <a:r>
              <a:rPr lang="en-US" altLang="zh-CN" b="1" dirty="0" smtClean="0">
                <a:solidFill>
                  <a:srgbClr val="FF0000"/>
                </a:solidFill>
                <a:latin typeface="华文楷体" panose="02010600040101010101" pitchFamily="2" charset="-122"/>
                <a:ea typeface="华文楷体" panose="02010600040101010101" pitchFamily="2" charset="-122"/>
              </a:rPr>
              <a:t>5</a:t>
            </a:r>
            <a:r>
              <a:rPr lang="zh-CN" altLang="en-US" b="1" dirty="0" smtClean="0">
                <a:solidFill>
                  <a:srgbClr val="FF0000"/>
                </a:solidFill>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子程序中最后一条指令是子程序返回指令</a:t>
            </a:r>
            <a:r>
              <a:rPr lang="en-US" altLang="zh-CN" dirty="0" smtClean="0">
                <a:latin typeface="华文楷体" panose="02010600040101010101" pitchFamily="2" charset="-122"/>
                <a:ea typeface="华文楷体" panose="02010600040101010101" pitchFamily="2" charset="-122"/>
              </a:rPr>
              <a:t>RET</a:t>
            </a:r>
            <a:r>
              <a:rPr lang="zh-CN" altLang="en-US" dirty="0" smtClean="0">
                <a:latin typeface="华文楷体" panose="02010600040101010101" pitchFamily="2" charset="-122"/>
                <a:ea typeface="华文楷体" panose="02010600040101010101" pitchFamily="2" charset="-122"/>
              </a:rPr>
              <a:t>，恢复断点到</a:t>
            </a:r>
            <a:r>
              <a:rPr lang="en-US" altLang="zh-CN" dirty="0" smtClean="0">
                <a:latin typeface="华文楷体" panose="02010600040101010101" pitchFamily="2" charset="-122"/>
                <a:ea typeface="华文楷体" panose="02010600040101010101" pitchFamily="2" charset="-122"/>
              </a:rPr>
              <a:t>PC</a:t>
            </a:r>
            <a:r>
              <a:rPr lang="zh-CN" altLang="en-US" dirty="0" smtClean="0">
                <a:latin typeface="华文楷体" panose="02010600040101010101" pitchFamily="2" charset="-122"/>
                <a:ea typeface="华文楷体" panose="02010600040101010101" pitchFamily="2" charset="-122"/>
              </a:rPr>
              <a:t>，使主程序从断点处继续执行。</a:t>
            </a:r>
            <a:endParaRPr lang="en-US" altLang="zh-CN" dirty="0" smtClean="0">
              <a:latin typeface="华文楷体" panose="02010600040101010101" pitchFamily="2" charset="-122"/>
              <a:ea typeface="华文楷体" panose="02010600040101010101" pitchFamily="2" charset="-122"/>
            </a:endParaRPr>
          </a:p>
          <a:p>
            <a:pPr marL="285750" lvl="0" indent="-285750">
              <a:lnSpc>
                <a:spcPct val="150000"/>
              </a:lnSpc>
              <a:buFont typeface="Arial" panose="020B0604020202020204" pitchFamily="34" charset="0"/>
              <a:buChar char="•"/>
            </a:pPr>
            <a:r>
              <a:rPr lang="zh-CN" altLang="en-US" b="1" dirty="0" smtClean="0">
                <a:solidFill>
                  <a:srgbClr val="FF0000"/>
                </a:solidFill>
                <a:latin typeface="华文楷体" panose="02010600040101010101" pitchFamily="2" charset="-122"/>
                <a:ea typeface="华文楷体" panose="02010600040101010101" pitchFamily="2" charset="-122"/>
              </a:rPr>
              <a:t>（</a:t>
            </a:r>
            <a:r>
              <a:rPr lang="en-US" altLang="zh-CN" b="1" dirty="0" smtClean="0">
                <a:solidFill>
                  <a:srgbClr val="FF0000"/>
                </a:solidFill>
                <a:latin typeface="华文楷体" panose="02010600040101010101" pitchFamily="2" charset="-122"/>
                <a:ea typeface="华文楷体" panose="02010600040101010101" pitchFamily="2" charset="-122"/>
              </a:rPr>
              <a:t>6</a:t>
            </a:r>
            <a:r>
              <a:rPr lang="zh-CN" altLang="en-US" b="1" dirty="0" smtClean="0">
                <a:solidFill>
                  <a:srgbClr val="FF0000"/>
                </a:solidFill>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子程序可以嵌套，即在</a:t>
            </a:r>
            <a:r>
              <a:rPr lang="zh-CN" altLang="en-US" dirty="0">
                <a:latin typeface="华文楷体" panose="02010600040101010101" pitchFamily="2" charset="-122"/>
                <a:ea typeface="华文楷体" panose="02010600040101010101" pitchFamily="2" charset="-122"/>
              </a:rPr>
              <a:t>一个子程序中调用另一个</a:t>
            </a:r>
            <a:r>
              <a:rPr lang="zh-CN" altLang="en-US" dirty="0" smtClean="0">
                <a:latin typeface="华文楷体" panose="02010600040101010101" pitchFamily="2" charset="-122"/>
                <a:ea typeface="华文楷体" panose="02010600040101010101" pitchFamily="2" charset="-122"/>
              </a:rPr>
              <a:t>子程序</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339356241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336" y="1097646"/>
            <a:ext cx="7992888" cy="662998"/>
          </a:xfrm>
        </p:spPr>
        <p:txBody>
          <a:bodyPr>
            <a:noAutofit/>
          </a:bodyPr>
          <a:lstStyle/>
          <a:p>
            <a:r>
              <a:rPr lang="en-US" altLang="zh-CN" sz="1800" dirty="0"/>
              <a:t>【</a:t>
            </a:r>
            <a:r>
              <a:rPr lang="zh-CN" altLang="en-US" sz="1800" dirty="0"/>
              <a:t>例</a:t>
            </a:r>
            <a:r>
              <a:rPr lang="en-US" altLang="zh-CN" sz="1800" dirty="0"/>
              <a:t>】  </a:t>
            </a:r>
            <a:r>
              <a:rPr lang="zh-CN" altLang="en-US" sz="1800" dirty="0"/>
              <a:t> 编程设计一个子程序，实现</a:t>
            </a:r>
            <a:r>
              <a:rPr lang="en-US" altLang="zh-CN" sz="1800" dirty="0"/>
              <a:t>0</a:t>
            </a:r>
            <a:r>
              <a:rPr lang="zh-CN" altLang="en-US" sz="1800" dirty="0"/>
              <a:t>～</a:t>
            </a:r>
            <a:r>
              <a:rPr lang="en-US" altLang="zh-CN" sz="1800" dirty="0"/>
              <a:t>9</a:t>
            </a:r>
            <a:r>
              <a:rPr lang="zh-CN" altLang="en-US" sz="1800" dirty="0"/>
              <a:t>数字平方的查表。设变量</a:t>
            </a:r>
            <a:r>
              <a:rPr lang="en-US" altLang="zh-CN" sz="1800" dirty="0"/>
              <a:t>x</a:t>
            </a:r>
            <a:r>
              <a:rPr lang="zh-CN" altLang="en-US" sz="1800" dirty="0"/>
              <a:t>的值存放在累加器</a:t>
            </a:r>
            <a:r>
              <a:rPr lang="en-US" altLang="zh-CN" sz="1800" dirty="0"/>
              <a:t>A</a:t>
            </a:r>
            <a:r>
              <a:rPr lang="zh-CN" altLang="en-US" sz="1800" dirty="0"/>
              <a:t>中，查表后所求的</a:t>
            </a:r>
            <a:r>
              <a:rPr lang="en-US" altLang="zh-CN" sz="1800" dirty="0"/>
              <a:t>x2</a:t>
            </a:r>
            <a:r>
              <a:rPr lang="zh-CN" altLang="en-US" sz="1800" dirty="0"/>
              <a:t>的值放在累加器</a:t>
            </a:r>
            <a:r>
              <a:rPr lang="en-US" altLang="zh-CN" sz="1800" dirty="0"/>
              <a:t>A</a:t>
            </a:r>
            <a:r>
              <a:rPr lang="zh-CN" altLang="en-US" sz="1800" dirty="0"/>
              <a:t>中。。</a:t>
            </a:r>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3.4.6 </a:t>
            </a:r>
            <a:r>
              <a:rPr lang="zh-CN" altLang="en-US" b="1" dirty="0"/>
              <a:t>子程序结构程序设计举例</a:t>
            </a:r>
            <a:endParaRPr lang="zh-CN" altLang="zh-CN" b="1" dirty="0"/>
          </a:p>
        </p:txBody>
      </p:sp>
      <p:sp>
        <p:nvSpPr>
          <p:cNvPr id="3" name="矩形 2"/>
          <p:cNvSpPr/>
          <p:nvPr/>
        </p:nvSpPr>
        <p:spPr>
          <a:xfrm>
            <a:off x="662495" y="1869451"/>
            <a:ext cx="7619729" cy="2893100"/>
          </a:xfrm>
          <a:prstGeom prst="rect">
            <a:avLst/>
          </a:prstGeom>
        </p:spPr>
        <p:txBody>
          <a:bodyPr wrap="square">
            <a:spAutoFit/>
          </a:bodyPr>
          <a:lstStyle/>
          <a:p>
            <a:r>
              <a:rPr lang="zh-CN" altLang="en-US" sz="1400" dirty="0"/>
              <a:t>方法一（用</a:t>
            </a:r>
            <a:r>
              <a:rPr lang="en-US" altLang="zh-CN" sz="1400" dirty="0"/>
              <a:t>DPTR</a:t>
            </a:r>
            <a:r>
              <a:rPr lang="zh-CN" altLang="en-US" sz="1400" dirty="0"/>
              <a:t>作为基址寄存器），程序如下：</a:t>
            </a:r>
          </a:p>
          <a:p>
            <a:r>
              <a:rPr lang="zh-CN" altLang="en-US" sz="1400" dirty="0"/>
              <a:t>				</a:t>
            </a:r>
          </a:p>
          <a:p>
            <a:r>
              <a:rPr lang="zh-CN" altLang="en-US" sz="1400" dirty="0"/>
              <a:t>；子程序名：   </a:t>
            </a:r>
            <a:r>
              <a:rPr lang="en-US" altLang="zh-CN" sz="1400" dirty="0"/>
              <a:t>GetSqaVal1</a:t>
            </a:r>
          </a:p>
          <a:p>
            <a:r>
              <a:rPr lang="zh-CN" altLang="en-US" sz="1400" dirty="0"/>
              <a:t>；子程序功能：求</a:t>
            </a:r>
            <a:r>
              <a:rPr lang="en-US" altLang="zh-CN" sz="1400" dirty="0"/>
              <a:t>0</a:t>
            </a:r>
            <a:r>
              <a:rPr lang="zh-CN" altLang="en-US" sz="1400" dirty="0"/>
              <a:t>～</a:t>
            </a:r>
            <a:r>
              <a:rPr lang="en-US" altLang="zh-CN" sz="1400" dirty="0"/>
              <a:t>9</a:t>
            </a:r>
            <a:r>
              <a:rPr lang="zh-CN" altLang="en-US" sz="1400" dirty="0"/>
              <a:t>数的平方子程序</a:t>
            </a:r>
          </a:p>
          <a:p>
            <a:r>
              <a:rPr lang="zh-CN" altLang="en-US" sz="1400" dirty="0"/>
              <a:t>；子程序入口：（</a:t>
            </a:r>
            <a:r>
              <a:rPr lang="en-US" altLang="zh-CN" sz="1400" dirty="0"/>
              <a:t>A</a:t>
            </a:r>
            <a:r>
              <a:rPr lang="zh-CN" altLang="en-US" sz="1400" dirty="0"/>
              <a:t>）</a:t>
            </a:r>
            <a:r>
              <a:rPr lang="en-US" altLang="zh-CN" sz="1400" dirty="0"/>
              <a:t>=  </a:t>
            </a:r>
            <a:r>
              <a:rPr lang="zh-CN" altLang="en-US" sz="1400" dirty="0"/>
              <a:t>待处理的数</a:t>
            </a:r>
          </a:p>
          <a:p>
            <a:r>
              <a:rPr lang="zh-CN" altLang="en-US" sz="1400" dirty="0"/>
              <a:t>；子程序出口：（</a:t>
            </a:r>
            <a:r>
              <a:rPr lang="en-US" altLang="zh-CN" sz="1400" dirty="0"/>
              <a:t>A</a:t>
            </a:r>
            <a:r>
              <a:rPr lang="zh-CN" altLang="en-US" sz="1400" dirty="0"/>
              <a:t>）</a:t>
            </a:r>
            <a:r>
              <a:rPr lang="en-US" altLang="zh-CN" sz="1400" dirty="0"/>
              <a:t>=  </a:t>
            </a:r>
            <a:r>
              <a:rPr lang="zh-CN" altLang="en-US" sz="1400" dirty="0"/>
              <a:t>平方值（结果）</a:t>
            </a:r>
          </a:p>
          <a:p>
            <a:r>
              <a:rPr lang="zh-CN" altLang="en-US" sz="1400" dirty="0"/>
              <a:t>				</a:t>
            </a:r>
          </a:p>
          <a:p>
            <a:r>
              <a:rPr lang="zh-CN" altLang="en-US" sz="1400" dirty="0"/>
              <a:t>	</a:t>
            </a:r>
            <a:r>
              <a:rPr lang="zh-CN" altLang="en-US" sz="1400" dirty="0" smtClean="0"/>
              <a:t>  </a:t>
            </a:r>
            <a:r>
              <a:rPr lang="en-US" altLang="zh-CN" sz="1400" dirty="0" smtClean="0"/>
              <a:t>ORG</a:t>
            </a:r>
            <a:r>
              <a:rPr lang="en-US" altLang="zh-CN" sz="1400" dirty="0"/>
              <a:t>	0100H		</a:t>
            </a:r>
            <a:r>
              <a:rPr lang="en-US" altLang="zh-CN" sz="1400" dirty="0" smtClean="0"/>
              <a:t>	</a:t>
            </a:r>
            <a:r>
              <a:rPr lang="zh-CN" altLang="en-US" sz="1400" dirty="0" smtClean="0"/>
              <a:t>；</a:t>
            </a:r>
            <a:r>
              <a:rPr lang="zh-CN" altLang="en-US" sz="1400" dirty="0"/>
              <a:t>子程序存放位置，可不写。</a:t>
            </a:r>
          </a:p>
          <a:p>
            <a:r>
              <a:rPr lang="en-US" altLang="zh-CN" sz="1400" dirty="0"/>
              <a:t>GetSqaVal1</a:t>
            </a:r>
            <a:r>
              <a:rPr lang="zh-CN" altLang="en-US" sz="1400" dirty="0" smtClean="0"/>
              <a:t>：</a:t>
            </a:r>
            <a:r>
              <a:rPr lang="en-US" altLang="zh-CN" sz="1400" dirty="0" smtClean="0"/>
              <a:t>MOV</a:t>
            </a:r>
            <a:r>
              <a:rPr lang="en-US" altLang="zh-CN" sz="1400" dirty="0"/>
              <a:t>	DPTR</a:t>
            </a:r>
            <a:r>
              <a:rPr lang="zh-CN" altLang="en-US" sz="1400" dirty="0"/>
              <a:t>，	</a:t>
            </a:r>
            <a:r>
              <a:rPr lang="en-US" altLang="zh-CN" sz="1400" dirty="0"/>
              <a:t>#TABsq1	</a:t>
            </a:r>
            <a:r>
              <a:rPr lang="en-US" altLang="zh-CN" sz="1400" dirty="0" smtClean="0"/>
              <a:t>	</a:t>
            </a:r>
            <a:r>
              <a:rPr lang="zh-CN" altLang="en-US" sz="1400" dirty="0" smtClean="0"/>
              <a:t>；</a:t>
            </a:r>
            <a:r>
              <a:rPr lang="zh-CN" altLang="en-US" sz="1400" dirty="0"/>
              <a:t>设置表格地址</a:t>
            </a:r>
          </a:p>
          <a:p>
            <a:r>
              <a:rPr lang="zh-CN" altLang="en-US" sz="1400" dirty="0"/>
              <a:t>	</a:t>
            </a:r>
            <a:r>
              <a:rPr lang="zh-CN" altLang="en-US" sz="1400" dirty="0" smtClean="0"/>
              <a:t>  </a:t>
            </a:r>
            <a:r>
              <a:rPr lang="en-US" altLang="zh-CN" sz="1400" dirty="0" smtClean="0"/>
              <a:t>MOVC</a:t>
            </a:r>
            <a:r>
              <a:rPr lang="en-US" altLang="zh-CN" sz="1400" dirty="0"/>
              <a:t>	A</a:t>
            </a:r>
            <a:r>
              <a:rPr lang="zh-CN" altLang="en-US" sz="1400" dirty="0"/>
              <a:t>，	</a:t>
            </a:r>
            <a:r>
              <a:rPr lang="en-US" altLang="zh-CN" sz="1400" dirty="0"/>
              <a:t>@A+DPTR	</a:t>
            </a:r>
            <a:r>
              <a:rPr lang="en-US" altLang="zh-CN" sz="1400" dirty="0" smtClean="0"/>
              <a:t>	</a:t>
            </a:r>
            <a:r>
              <a:rPr lang="zh-CN" altLang="en-US" sz="1400" dirty="0" smtClean="0"/>
              <a:t>；</a:t>
            </a:r>
            <a:r>
              <a:rPr lang="zh-CN" altLang="en-US" sz="1400" dirty="0"/>
              <a:t>开始查表</a:t>
            </a:r>
          </a:p>
          <a:p>
            <a:r>
              <a:rPr lang="zh-CN" altLang="en-US" sz="1400" dirty="0"/>
              <a:t>	</a:t>
            </a:r>
            <a:r>
              <a:rPr lang="zh-CN" altLang="en-US" sz="1400" dirty="0" smtClean="0"/>
              <a:t>  </a:t>
            </a:r>
            <a:r>
              <a:rPr lang="en-US" altLang="zh-CN" sz="1400" dirty="0" smtClean="0"/>
              <a:t>RET</a:t>
            </a:r>
            <a:r>
              <a:rPr lang="en-US" altLang="zh-CN" sz="1400" dirty="0"/>
              <a:t>		</a:t>
            </a:r>
            <a:r>
              <a:rPr lang="en-US" altLang="zh-CN" sz="1400" dirty="0" smtClean="0"/>
              <a:t>		</a:t>
            </a:r>
            <a:r>
              <a:rPr lang="zh-CN" altLang="en-US" sz="1400" dirty="0" smtClean="0"/>
              <a:t>；</a:t>
            </a:r>
            <a:r>
              <a:rPr lang="zh-CN" altLang="en-US" sz="1400" dirty="0"/>
              <a:t>子程序</a:t>
            </a:r>
            <a:r>
              <a:rPr lang="zh-CN" altLang="en-US" sz="1400" dirty="0" smtClean="0"/>
              <a:t>返</a:t>
            </a:r>
            <a:endParaRPr lang="zh-CN" altLang="en-US" sz="1400" dirty="0"/>
          </a:p>
          <a:p>
            <a:r>
              <a:rPr lang="en-US" altLang="zh-CN" sz="1400" dirty="0"/>
              <a:t>TABsq1:	</a:t>
            </a:r>
            <a:r>
              <a:rPr lang="en-US" altLang="zh-CN" sz="1400" dirty="0" smtClean="0"/>
              <a:t>  DB</a:t>
            </a:r>
            <a:r>
              <a:rPr lang="en-US" altLang="zh-CN" sz="1400" dirty="0"/>
              <a:t>	</a:t>
            </a:r>
            <a:r>
              <a:rPr lang="en-US" altLang="zh-CN" sz="1400" dirty="0" smtClean="0"/>
              <a:t>0,1,4,</a:t>
            </a:r>
            <a:r>
              <a:rPr lang="zh-CN" altLang="en-US" sz="1400" dirty="0" smtClean="0"/>
              <a:t> </a:t>
            </a:r>
            <a:r>
              <a:rPr lang="en-US" altLang="zh-CN" sz="1400" dirty="0" smtClean="0"/>
              <a:t>9,16,25,36,49,64,81</a:t>
            </a:r>
            <a:r>
              <a:rPr lang="en-US" altLang="zh-CN" sz="1400" dirty="0"/>
              <a:t>	</a:t>
            </a:r>
            <a:r>
              <a:rPr lang="zh-CN" altLang="en-US" sz="1400" dirty="0"/>
              <a:t>；平方表格</a:t>
            </a:r>
          </a:p>
          <a:p>
            <a:r>
              <a:rPr lang="zh-CN" altLang="en-US" sz="1400" dirty="0"/>
              <a:t>	</a:t>
            </a:r>
          </a:p>
        </p:txBody>
      </p:sp>
    </p:spTree>
    <p:extLst>
      <p:ext uri="{BB962C8B-B14F-4D97-AF65-F5344CB8AC3E}">
        <p14:creationId xmlns="" xmlns:p14="http://schemas.microsoft.com/office/powerpoint/2010/main" val="160723631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336" y="1085850"/>
            <a:ext cx="7992888" cy="662998"/>
          </a:xfrm>
        </p:spPr>
        <p:txBody>
          <a:bodyPr>
            <a:noAutofit/>
          </a:bodyPr>
          <a:lstStyle/>
          <a:p>
            <a:r>
              <a:rPr lang="en-US" altLang="zh-CN" sz="1800" dirty="0"/>
              <a:t>【</a:t>
            </a:r>
            <a:r>
              <a:rPr lang="zh-CN" altLang="en-US" sz="1800" dirty="0"/>
              <a:t>例</a:t>
            </a:r>
            <a:r>
              <a:rPr lang="en-US" altLang="zh-CN" sz="1800" dirty="0"/>
              <a:t>】  </a:t>
            </a:r>
            <a:r>
              <a:rPr lang="zh-CN" altLang="en-US" sz="1800" dirty="0"/>
              <a:t> 编程设计一个子程序，实现</a:t>
            </a:r>
            <a:r>
              <a:rPr lang="en-US" altLang="zh-CN" sz="1800" dirty="0"/>
              <a:t>0</a:t>
            </a:r>
            <a:r>
              <a:rPr lang="zh-CN" altLang="en-US" sz="1800" dirty="0"/>
              <a:t>～</a:t>
            </a:r>
            <a:r>
              <a:rPr lang="en-US" altLang="zh-CN" sz="1800" dirty="0"/>
              <a:t>9</a:t>
            </a:r>
            <a:r>
              <a:rPr lang="zh-CN" altLang="en-US" sz="1800" dirty="0"/>
              <a:t>数字平方的查表。设变量</a:t>
            </a:r>
            <a:r>
              <a:rPr lang="en-US" altLang="zh-CN" sz="1800" dirty="0"/>
              <a:t>x</a:t>
            </a:r>
            <a:r>
              <a:rPr lang="zh-CN" altLang="en-US" sz="1800" dirty="0"/>
              <a:t>的值存放在累加器</a:t>
            </a:r>
            <a:r>
              <a:rPr lang="en-US" altLang="zh-CN" sz="1800" dirty="0"/>
              <a:t>A</a:t>
            </a:r>
            <a:r>
              <a:rPr lang="zh-CN" altLang="en-US" sz="1800" dirty="0"/>
              <a:t>中，查表后所求的</a:t>
            </a:r>
            <a:r>
              <a:rPr lang="en-US" altLang="zh-CN" sz="1800" dirty="0"/>
              <a:t>x</a:t>
            </a:r>
            <a:r>
              <a:rPr lang="en-US" altLang="zh-CN" sz="1800" baseline="30000" dirty="0"/>
              <a:t>2</a:t>
            </a:r>
            <a:r>
              <a:rPr lang="zh-CN" altLang="en-US" sz="1800" dirty="0"/>
              <a:t>的值放在累加器</a:t>
            </a:r>
            <a:r>
              <a:rPr lang="en-US" altLang="zh-CN" sz="1800" dirty="0"/>
              <a:t>A</a:t>
            </a:r>
            <a:r>
              <a:rPr lang="zh-CN" altLang="en-US" sz="1800" dirty="0"/>
              <a:t>中</a:t>
            </a:r>
            <a:r>
              <a:rPr lang="zh-CN" altLang="en-US" sz="1800" dirty="0" smtClean="0"/>
              <a:t>。</a:t>
            </a:r>
            <a:endParaRPr lang="zh-CN" altLang="en-US" sz="1800" dirty="0"/>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3.4.6 </a:t>
            </a:r>
            <a:r>
              <a:rPr lang="zh-CN" altLang="en-US" b="1" dirty="0"/>
              <a:t>子程序结构程序设计举例</a:t>
            </a:r>
            <a:endParaRPr lang="zh-CN" altLang="zh-CN" b="1" dirty="0"/>
          </a:p>
        </p:txBody>
      </p:sp>
      <p:sp>
        <p:nvSpPr>
          <p:cNvPr id="3" name="矩形 2"/>
          <p:cNvSpPr/>
          <p:nvPr/>
        </p:nvSpPr>
        <p:spPr>
          <a:xfrm>
            <a:off x="683568" y="1866596"/>
            <a:ext cx="7877819" cy="2893100"/>
          </a:xfrm>
          <a:prstGeom prst="rect">
            <a:avLst/>
          </a:prstGeom>
        </p:spPr>
        <p:txBody>
          <a:bodyPr wrap="square">
            <a:spAutoFit/>
          </a:bodyPr>
          <a:lstStyle/>
          <a:p>
            <a:r>
              <a:rPr lang="zh-CN" altLang="en-US" sz="1400" dirty="0"/>
              <a:t>方法二（用</a:t>
            </a:r>
            <a:r>
              <a:rPr lang="en-US" altLang="zh-CN" sz="1400" dirty="0"/>
              <a:t>PC</a:t>
            </a:r>
            <a:r>
              <a:rPr lang="zh-CN" altLang="en-US" sz="1400" dirty="0"/>
              <a:t>作为基址寄存器），程序如下：</a:t>
            </a:r>
          </a:p>
          <a:p>
            <a:r>
              <a:rPr lang="zh-CN" altLang="en-US" sz="1400" dirty="0"/>
              <a:t>			</a:t>
            </a:r>
          </a:p>
          <a:p>
            <a:r>
              <a:rPr lang="zh-CN" altLang="en-US" sz="1400" dirty="0"/>
              <a:t>；子程序名：   </a:t>
            </a:r>
            <a:r>
              <a:rPr lang="en-US" altLang="zh-CN" sz="1400" dirty="0"/>
              <a:t>GetSqaVal2</a:t>
            </a:r>
          </a:p>
          <a:p>
            <a:r>
              <a:rPr lang="zh-CN" altLang="en-US" sz="1400" dirty="0"/>
              <a:t>；子程序功能：求</a:t>
            </a:r>
            <a:r>
              <a:rPr lang="en-US" altLang="zh-CN" sz="1400" dirty="0"/>
              <a:t>0</a:t>
            </a:r>
            <a:r>
              <a:rPr lang="zh-CN" altLang="en-US" sz="1400" dirty="0"/>
              <a:t>～</a:t>
            </a:r>
            <a:r>
              <a:rPr lang="en-US" altLang="zh-CN" sz="1400" dirty="0"/>
              <a:t>9</a:t>
            </a:r>
            <a:r>
              <a:rPr lang="zh-CN" altLang="en-US" sz="1400" dirty="0"/>
              <a:t>数的平方子程序</a:t>
            </a:r>
          </a:p>
          <a:p>
            <a:r>
              <a:rPr lang="zh-CN" altLang="en-US" sz="1400" dirty="0"/>
              <a:t>；子程序入口：（</a:t>
            </a:r>
            <a:r>
              <a:rPr lang="en-US" altLang="zh-CN" sz="1400" dirty="0"/>
              <a:t>A</a:t>
            </a:r>
            <a:r>
              <a:rPr lang="zh-CN" altLang="en-US" sz="1400" dirty="0"/>
              <a:t>）</a:t>
            </a:r>
            <a:r>
              <a:rPr lang="en-US" altLang="zh-CN" sz="1400" dirty="0"/>
              <a:t>=  </a:t>
            </a:r>
            <a:r>
              <a:rPr lang="zh-CN" altLang="en-US" sz="1400" dirty="0"/>
              <a:t>待处理的数</a:t>
            </a:r>
          </a:p>
          <a:p>
            <a:r>
              <a:rPr lang="zh-CN" altLang="en-US" sz="1400" dirty="0"/>
              <a:t>；子程序出口：（</a:t>
            </a:r>
            <a:r>
              <a:rPr lang="en-US" altLang="zh-CN" sz="1400" dirty="0"/>
              <a:t>A</a:t>
            </a:r>
            <a:r>
              <a:rPr lang="zh-CN" altLang="en-US" sz="1400" dirty="0"/>
              <a:t>）</a:t>
            </a:r>
            <a:r>
              <a:rPr lang="en-US" altLang="zh-CN" sz="1400" dirty="0"/>
              <a:t>=  </a:t>
            </a:r>
            <a:r>
              <a:rPr lang="zh-CN" altLang="en-US" sz="1400" dirty="0"/>
              <a:t>平方值（结果</a:t>
            </a:r>
            <a:r>
              <a:rPr lang="zh-CN" altLang="en-US" sz="1400" dirty="0" smtClean="0"/>
              <a:t>）</a:t>
            </a:r>
            <a:r>
              <a:rPr lang="zh-CN" altLang="en-US" sz="1400" dirty="0"/>
              <a:t>		</a:t>
            </a:r>
          </a:p>
          <a:p>
            <a:r>
              <a:rPr lang="zh-CN" altLang="en-US" sz="1400" dirty="0" smtClean="0"/>
              <a:t>	   </a:t>
            </a:r>
            <a:r>
              <a:rPr lang="en-US" altLang="zh-CN" sz="1400" dirty="0" smtClean="0"/>
              <a:t>ORG	0100H		       </a:t>
            </a:r>
            <a:r>
              <a:rPr lang="zh-CN" altLang="en-US" sz="1400" dirty="0" smtClean="0"/>
              <a:t>；子程序存放位置，可不写。</a:t>
            </a:r>
            <a:endParaRPr lang="zh-CN" altLang="en-US" sz="1400" dirty="0"/>
          </a:p>
          <a:p>
            <a:r>
              <a:rPr lang="en-US" altLang="zh-CN" sz="1400" dirty="0"/>
              <a:t>GetSqaVal2</a:t>
            </a:r>
            <a:r>
              <a:rPr lang="zh-CN" altLang="en-US" sz="1400" dirty="0" smtClean="0"/>
              <a:t>： </a:t>
            </a:r>
            <a:r>
              <a:rPr lang="en-US" altLang="zh-CN" sz="1400" dirty="0" smtClean="0"/>
              <a:t>INC</a:t>
            </a:r>
            <a:r>
              <a:rPr lang="en-US" altLang="zh-CN" sz="1400" dirty="0"/>
              <a:t>	A	</a:t>
            </a:r>
            <a:r>
              <a:rPr lang="en-US" altLang="zh-CN" sz="1400" dirty="0" smtClean="0"/>
              <a:t>	       </a:t>
            </a:r>
            <a:r>
              <a:rPr lang="zh-CN" altLang="en-US" sz="1400" dirty="0" smtClean="0"/>
              <a:t>；</a:t>
            </a:r>
            <a:r>
              <a:rPr lang="zh-CN" altLang="en-US" sz="1400" dirty="0"/>
              <a:t>修正偏移量</a:t>
            </a:r>
            <a:r>
              <a:rPr lang="en-US" altLang="zh-CN" sz="1400" dirty="0"/>
              <a:t>A</a:t>
            </a:r>
            <a:r>
              <a:rPr lang="zh-CN" altLang="en-US" sz="1400" dirty="0"/>
              <a:t>，查表指令执行时</a:t>
            </a:r>
            <a:r>
              <a:rPr lang="en-US" altLang="zh-CN" sz="1400" dirty="0"/>
              <a:t>PC</a:t>
            </a:r>
            <a:r>
              <a:rPr lang="zh-CN" altLang="en-US" sz="1400" dirty="0"/>
              <a:t>值指向</a:t>
            </a:r>
            <a:r>
              <a:rPr lang="en-US" altLang="zh-CN" sz="1400" dirty="0"/>
              <a:t>RET</a:t>
            </a:r>
          </a:p>
          <a:p>
            <a:r>
              <a:rPr lang="en-US" altLang="zh-CN" sz="1400" dirty="0"/>
              <a:t>			</a:t>
            </a:r>
            <a:r>
              <a:rPr lang="en-US" altLang="zh-CN" sz="1400" dirty="0" smtClean="0"/>
              <a:t>	       </a:t>
            </a:r>
            <a:r>
              <a:rPr lang="zh-CN" altLang="en-US" sz="1400" dirty="0" smtClean="0"/>
              <a:t>；</a:t>
            </a:r>
            <a:r>
              <a:rPr lang="zh-CN" altLang="en-US" sz="1400" dirty="0"/>
              <a:t>指令，没有指向表格，</a:t>
            </a:r>
            <a:r>
              <a:rPr lang="en-US" altLang="zh-CN" sz="1400" dirty="0"/>
              <a:t>A</a:t>
            </a:r>
            <a:r>
              <a:rPr lang="zh-CN" altLang="en-US" sz="1400" dirty="0"/>
              <a:t>加</a:t>
            </a:r>
            <a:r>
              <a:rPr lang="en-US" altLang="zh-CN" sz="1400" dirty="0"/>
              <a:t>1</a:t>
            </a:r>
            <a:r>
              <a:rPr lang="zh-CN" altLang="en-US" sz="1400" dirty="0"/>
              <a:t>后即指向表格</a:t>
            </a:r>
          </a:p>
          <a:p>
            <a:r>
              <a:rPr lang="zh-CN" altLang="en-US" sz="1400" dirty="0"/>
              <a:t>	</a:t>
            </a:r>
            <a:r>
              <a:rPr lang="zh-CN" altLang="en-US" sz="1400" dirty="0" smtClean="0"/>
              <a:t>   </a:t>
            </a:r>
            <a:r>
              <a:rPr lang="en-US" altLang="zh-CN" sz="1400" dirty="0" smtClean="0"/>
              <a:t>MOVC</a:t>
            </a:r>
            <a:r>
              <a:rPr lang="en-US" altLang="zh-CN" sz="1400" dirty="0"/>
              <a:t>	A</a:t>
            </a:r>
            <a:r>
              <a:rPr lang="zh-CN" altLang="en-US" sz="1400" dirty="0"/>
              <a:t>，	</a:t>
            </a:r>
            <a:r>
              <a:rPr lang="en-US" altLang="zh-CN" sz="1400" dirty="0"/>
              <a:t>@A+PC	</a:t>
            </a:r>
            <a:r>
              <a:rPr lang="en-US" altLang="zh-CN" sz="1400" dirty="0" smtClean="0"/>
              <a:t>       </a:t>
            </a:r>
            <a:r>
              <a:rPr lang="zh-CN" altLang="en-US" sz="1400" dirty="0" smtClean="0"/>
              <a:t>；</a:t>
            </a:r>
            <a:r>
              <a:rPr lang="zh-CN" altLang="en-US" sz="1400" dirty="0"/>
              <a:t>开始查表</a:t>
            </a:r>
          </a:p>
          <a:p>
            <a:r>
              <a:rPr lang="zh-CN" altLang="en-US" sz="1400" dirty="0"/>
              <a:t>	</a:t>
            </a:r>
            <a:r>
              <a:rPr lang="zh-CN" altLang="en-US" sz="1400" dirty="0" smtClean="0"/>
              <a:t>   </a:t>
            </a:r>
            <a:r>
              <a:rPr lang="en-US" altLang="zh-CN" sz="1400" dirty="0" smtClean="0"/>
              <a:t>RET</a:t>
            </a:r>
            <a:r>
              <a:rPr lang="en-US" altLang="zh-CN" sz="1400" dirty="0"/>
              <a:t>		</a:t>
            </a:r>
            <a:r>
              <a:rPr lang="en-US" altLang="zh-CN" sz="1400" dirty="0" smtClean="0"/>
              <a:t>	       </a:t>
            </a:r>
            <a:r>
              <a:rPr lang="zh-CN" altLang="en-US" sz="1400" dirty="0" smtClean="0"/>
              <a:t>；</a:t>
            </a:r>
            <a:r>
              <a:rPr lang="zh-CN" altLang="en-US" sz="1400" dirty="0"/>
              <a:t>子程序返回</a:t>
            </a:r>
          </a:p>
          <a:p>
            <a:r>
              <a:rPr lang="en-US" altLang="zh-CN" sz="1400" dirty="0"/>
              <a:t>TABsq2:	</a:t>
            </a:r>
            <a:r>
              <a:rPr lang="en-US" altLang="zh-CN" sz="1400" dirty="0" smtClean="0"/>
              <a:t>   DB</a:t>
            </a:r>
            <a:r>
              <a:rPr lang="en-US" altLang="zh-CN" sz="1400" dirty="0"/>
              <a:t>	</a:t>
            </a:r>
            <a:r>
              <a:rPr lang="en-US" altLang="zh-CN" sz="1400" dirty="0" smtClean="0"/>
              <a:t>0,1,4,9,16,25,36,49,64,81       </a:t>
            </a:r>
            <a:r>
              <a:rPr lang="zh-CN" altLang="en-US" sz="1400" dirty="0" smtClean="0"/>
              <a:t>；</a:t>
            </a:r>
            <a:r>
              <a:rPr lang="zh-CN" altLang="en-US" sz="1400" dirty="0"/>
              <a:t>平方表格</a:t>
            </a:r>
          </a:p>
          <a:p>
            <a:r>
              <a:rPr lang="zh-CN" altLang="en-US" sz="1400" dirty="0"/>
              <a:t>	</a:t>
            </a:r>
          </a:p>
        </p:txBody>
      </p:sp>
    </p:spTree>
    <p:extLst>
      <p:ext uri="{BB962C8B-B14F-4D97-AF65-F5344CB8AC3E}">
        <p14:creationId xmlns="" xmlns:p14="http://schemas.microsoft.com/office/powerpoint/2010/main" val="325391931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1809" y="1407423"/>
            <a:ext cx="8205288" cy="2893100"/>
          </a:xfrm>
          <a:prstGeom prst="rect">
            <a:avLst/>
          </a:prstGeom>
        </p:spPr>
        <p:txBody>
          <a:bodyPr wrap="square">
            <a:spAutoFit/>
          </a:bodyPr>
          <a:lstStyle/>
          <a:p>
            <a:r>
              <a:rPr lang="zh-CN" altLang="en-US" sz="1400" dirty="0" smtClean="0"/>
              <a:t>；子程序名：   </a:t>
            </a:r>
            <a:r>
              <a:rPr lang="en-US" altLang="zh-CN" sz="1400" dirty="0" smtClean="0"/>
              <a:t>DL50ms</a:t>
            </a:r>
          </a:p>
          <a:p>
            <a:r>
              <a:rPr lang="zh-CN" altLang="en-US" sz="1400" dirty="0" smtClean="0"/>
              <a:t>；子程序功能：实现延时</a:t>
            </a:r>
            <a:r>
              <a:rPr lang="en-US" altLang="zh-CN" sz="1400" dirty="0" smtClean="0"/>
              <a:t>50ms</a:t>
            </a:r>
            <a:r>
              <a:rPr lang="zh-CN" altLang="en-US" sz="1400" dirty="0" smtClean="0"/>
              <a:t>的子程序</a:t>
            </a:r>
          </a:p>
          <a:p>
            <a:r>
              <a:rPr lang="zh-CN" altLang="en-US" sz="1400" dirty="0" smtClean="0"/>
              <a:t>；子程序入口：无</a:t>
            </a:r>
          </a:p>
          <a:p>
            <a:r>
              <a:rPr lang="zh-CN" altLang="en-US" sz="1400" dirty="0" smtClean="0"/>
              <a:t>；子程序出口：无</a:t>
            </a:r>
          </a:p>
          <a:p>
            <a:r>
              <a:rPr lang="zh-CN" altLang="en-US" sz="1400" dirty="0" smtClean="0"/>
              <a:t>	</a:t>
            </a:r>
          </a:p>
          <a:p>
            <a:endParaRPr lang="en-US" altLang="zh-CN" sz="1400" dirty="0" smtClean="0"/>
          </a:p>
          <a:p>
            <a:r>
              <a:rPr lang="en-US" altLang="zh-CN" sz="1400" dirty="0" smtClean="0"/>
              <a:t>	</a:t>
            </a:r>
            <a:r>
              <a:rPr lang="zh-CN" altLang="en-US" sz="1400" dirty="0" smtClean="0"/>
              <a:t>；内循环，实现延时</a:t>
            </a:r>
            <a:r>
              <a:rPr lang="en-US" altLang="zh-CN" sz="1400" dirty="0" smtClean="0"/>
              <a:t>1ms</a:t>
            </a:r>
            <a:r>
              <a:rPr lang="zh-CN" altLang="en-US" sz="1400" dirty="0" smtClean="0"/>
              <a:t>的程序，选用</a:t>
            </a:r>
            <a:r>
              <a:rPr lang="en-US" altLang="zh-CN" sz="1400" dirty="0" smtClean="0"/>
              <a:t>R7</a:t>
            </a:r>
            <a:r>
              <a:rPr lang="zh-CN" altLang="en-US" sz="1400" dirty="0" smtClean="0"/>
              <a:t>作为循环计数器</a:t>
            </a:r>
          </a:p>
          <a:p>
            <a:r>
              <a:rPr lang="en-US" altLang="zh-CN" sz="1400" dirty="0" smtClean="0"/>
              <a:t>DL1ms</a:t>
            </a:r>
            <a:r>
              <a:rPr lang="zh-CN" altLang="en-US" sz="1400" dirty="0" smtClean="0"/>
              <a:t>：	</a:t>
            </a:r>
            <a:r>
              <a:rPr lang="en-US" altLang="zh-CN" sz="1400" dirty="0" smtClean="0"/>
              <a:t>MOV 	R7</a:t>
            </a:r>
            <a:r>
              <a:rPr lang="zh-CN" altLang="en-US" sz="1400" dirty="0" smtClean="0"/>
              <a:t>，	</a:t>
            </a:r>
            <a:r>
              <a:rPr lang="en-US" altLang="zh-CN" sz="1400" dirty="0" smtClean="0"/>
              <a:t>#200	</a:t>
            </a:r>
            <a:r>
              <a:rPr lang="zh-CN" altLang="en-US" sz="1400" dirty="0" smtClean="0"/>
              <a:t>；为</a:t>
            </a:r>
            <a:r>
              <a:rPr lang="en-US" altLang="zh-CN" sz="1400" dirty="0" smtClean="0"/>
              <a:t>R7</a:t>
            </a:r>
            <a:r>
              <a:rPr lang="zh-CN" altLang="en-US" sz="1400" dirty="0" smtClean="0"/>
              <a:t>赋值指令，指令周期：</a:t>
            </a:r>
            <a:r>
              <a:rPr lang="en-US" altLang="zh-CN" sz="1400" dirty="0" smtClean="0"/>
              <a:t>1</a:t>
            </a:r>
            <a:r>
              <a:rPr lang="zh-CN" altLang="en-US" sz="1400" dirty="0" smtClean="0"/>
              <a:t>个机器周期</a:t>
            </a:r>
          </a:p>
          <a:p>
            <a:r>
              <a:rPr lang="en-US" altLang="zh-CN" sz="1400" dirty="0" smtClean="0"/>
              <a:t>DL5us</a:t>
            </a:r>
            <a:r>
              <a:rPr lang="zh-CN" altLang="en-US" sz="1400" dirty="0" smtClean="0"/>
              <a:t>：	</a:t>
            </a:r>
            <a:r>
              <a:rPr lang="en-US" altLang="zh-CN" sz="1400" dirty="0" smtClean="0"/>
              <a:t>NOP			</a:t>
            </a:r>
            <a:r>
              <a:rPr lang="zh-CN" altLang="en-US" sz="1400" dirty="0" smtClean="0"/>
              <a:t>；空操作，   指令周期：</a:t>
            </a:r>
            <a:r>
              <a:rPr lang="en-US" altLang="zh-CN" sz="1400" dirty="0" smtClean="0"/>
              <a:t>1</a:t>
            </a:r>
            <a:r>
              <a:rPr lang="zh-CN" altLang="en-US" sz="1400" dirty="0" smtClean="0"/>
              <a:t>个机器周期</a:t>
            </a:r>
          </a:p>
          <a:p>
            <a:r>
              <a:rPr lang="zh-CN" altLang="en-US" sz="1400" dirty="0" smtClean="0"/>
              <a:t>	</a:t>
            </a:r>
            <a:r>
              <a:rPr lang="en-US" altLang="zh-CN" sz="1400" dirty="0" smtClean="0"/>
              <a:t>NOP			</a:t>
            </a:r>
            <a:r>
              <a:rPr lang="zh-CN" altLang="en-US" sz="1400" dirty="0" smtClean="0"/>
              <a:t>；空操作，   指令周期：</a:t>
            </a:r>
            <a:r>
              <a:rPr lang="en-US" altLang="zh-CN" sz="1400" dirty="0" smtClean="0"/>
              <a:t>1</a:t>
            </a:r>
            <a:r>
              <a:rPr lang="zh-CN" altLang="en-US" sz="1400" dirty="0" smtClean="0"/>
              <a:t>个机器周期</a:t>
            </a:r>
          </a:p>
          <a:p>
            <a:r>
              <a:rPr lang="zh-CN" altLang="en-US" sz="1400" dirty="0" smtClean="0"/>
              <a:t>	</a:t>
            </a:r>
            <a:r>
              <a:rPr lang="en-US" altLang="zh-CN" sz="1400" dirty="0" smtClean="0"/>
              <a:t>NOP			</a:t>
            </a:r>
            <a:r>
              <a:rPr lang="zh-CN" altLang="en-US" sz="1400" dirty="0" smtClean="0"/>
              <a:t>；空操作，   指令周期：</a:t>
            </a:r>
            <a:r>
              <a:rPr lang="en-US" altLang="zh-CN" sz="1400" dirty="0" smtClean="0"/>
              <a:t>1</a:t>
            </a:r>
            <a:r>
              <a:rPr lang="zh-CN" altLang="en-US" sz="1400" dirty="0" smtClean="0"/>
              <a:t>个机器周期</a:t>
            </a:r>
          </a:p>
          <a:p>
            <a:r>
              <a:rPr lang="zh-CN" altLang="en-US" sz="1400" dirty="0" smtClean="0"/>
              <a:t>	</a:t>
            </a:r>
            <a:r>
              <a:rPr lang="en-US" altLang="zh-CN" sz="1400" dirty="0" smtClean="0"/>
              <a:t>DJNZ	R7</a:t>
            </a:r>
            <a:r>
              <a:rPr lang="zh-CN" altLang="en-US" sz="1400" dirty="0" smtClean="0"/>
              <a:t>，	</a:t>
            </a:r>
            <a:r>
              <a:rPr lang="en-US" altLang="zh-CN" sz="1400" dirty="0" smtClean="0"/>
              <a:t>DL5us	</a:t>
            </a:r>
            <a:r>
              <a:rPr lang="zh-CN" altLang="en-US" sz="1400" dirty="0" smtClean="0"/>
              <a:t>；</a:t>
            </a:r>
            <a:r>
              <a:rPr lang="en-US" altLang="zh-CN" sz="1400" dirty="0" smtClean="0"/>
              <a:t>DJNZ</a:t>
            </a:r>
            <a:r>
              <a:rPr lang="zh-CN" altLang="en-US" sz="1400" dirty="0" smtClean="0"/>
              <a:t>指令</a:t>
            </a:r>
            <a:r>
              <a:rPr lang="en-US" altLang="zh-CN" sz="1400" dirty="0" smtClean="0"/>
              <a:t>,  </a:t>
            </a:r>
            <a:r>
              <a:rPr lang="zh-CN" altLang="en-US" sz="1400" dirty="0" smtClean="0"/>
              <a:t>指令周期：</a:t>
            </a:r>
            <a:r>
              <a:rPr lang="en-US" altLang="zh-CN" sz="1400" dirty="0" smtClean="0"/>
              <a:t>2</a:t>
            </a:r>
            <a:r>
              <a:rPr lang="zh-CN" altLang="en-US" sz="1400" dirty="0" smtClean="0"/>
              <a:t>个机器周期</a:t>
            </a:r>
          </a:p>
          <a:p>
            <a:r>
              <a:rPr lang="zh-CN" altLang="en-US" sz="1400" dirty="0" smtClean="0"/>
              <a:t>	</a:t>
            </a:r>
            <a:r>
              <a:rPr lang="en-US" altLang="zh-CN" sz="1400" dirty="0" smtClean="0"/>
              <a:t>DJNZ	R6</a:t>
            </a:r>
            <a:r>
              <a:rPr lang="zh-CN" altLang="en-US" sz="1400" dirty="0" smtClean="0"/>
              <a:t>，	</a:t>
            </a:r>
            <a:r>
              <a:rPr lang="en-US" altLang="zh-CN" sz="1400" dirty="0" smtClean="0"/>
              <a:t>DL1ms	</a:t>
            </a:r>
            <a:r>
              <a:rPr lang="zh-CN" altLang="en-US" sz="1400" dirty="0" smtClean="0"/>
              <a:t>；外循环判断控制</a:t>
            </a:r>
          </a:p>
        </p:txBody>
      </p:sp>
      <p:sp>
        <p:nvSpPr>
          <p:cNvPr id="2" name="标题 1"/>
          <p:cNvSpPr>
            <a:spLocks noGrp="1"/>
          </p:cNvSpPr>
          <p:nvPr>
            <p:ph type="title"/>
          </p:nvPr>
        </p:nvSpPr>
        <p:spPr>
          <a:xfrm>
            <a:off x="395536" y="987574"/>
            <a:ext cx="7632848" cy="314424"/>
          </a:xfrm>
        </p:spPr>
        <p:txBody>
          <a:bodyPr>
            <a:noAutofit/>
          </a:bodyPr>
          <a:lstStyle/>
          <a:p>
            <a:pPr algn="dist"/>
            <a:r>
              <a:rPr lang="en-US" altLang="zh-CN" sz="1800" dirty="0"/>
              <a:t>【</a:t>
            </a:r>
            <a:r>
              <a:rPr lang="zh-CN" altLang="en-US" sz="1800" dirty="0"/>
              <a:t>例</a:t>
            </a:r>
            <a:r>
              <a:rPr lang="en-US" altLang="zh-CN" sz="1800" dirty="0" smtClean="0"/>
              <a:t>】</a:t>
            </a:r>
            <a:r>
              <a:rPr lang="zh-CN" altLang="en-US" sz="1800" dirty="0"/>
              <a:t> 请编程设计一个延时</a:t>
            </a:r>
            <a:r>
              <a:rPr lang="en-US" altLang="zh-CN" sz="1800" dirty="0"/>
              <a:t>50ms</a:t>
            </a:r>
            <a:r>
              <a:rPr lang="zh-CN" altLang="en-US" sz="1800" dirty="0"/>
              <a:t>的子程序，已知单片机的晶振频率是</a:t>
            </a:r>
            <a:r>
              <a:rPr lang="en-US" altLang="zh-CN" sz="1800" dirty="0"/>
              <a:t>12MHz</a:t>
            </a:r>
            <a:r>
              <a:rPr lang="zh-CN" altLang="en-US" sz="1800" dirty="0"/>
              <a:t>。</a:t>
            </a:r>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3.4.6 </a:t>
            </a:r>
            <a:r>
              <a:rPr lang="zh-CN" altLang="en-US" b="1" dirty="0"/>
              <a:t>子程序结构程序设计举例</a:t>
            </a:r>
            <a:endParaRPr lang="zh-CN" altLang="zh-CN" b="1" dirty="0"/>
          </a:p>
        </p:txBody>
      </p:sp>
      <p:sp>
        <p:nvSpPr>
          <p:cNvPr id="3" name="矩形 2"/>
          <p:cNvSpPr/>
          <p:nvPr/>
        </p:nvSpPr>
        <p:spPr>
          <a:xfrm>
            <a:off x="395536" y="2418398"/>
            <a:ext cx="6678488" cy="307777"/>
          </a:xfrm>
          <a:prstGeom prst="rect">
            <a:avLst/>
          </a:prstGeom>
        </p:spPr>
        <p:txBody>
          <a:bodyPr wrap="square">
            <a:spAutoFit/>
          </a:bodyPr>
          <a:lstStyle/>
          <a:p>
            <a:r>
              <a:rPr lang="en-US" altLang="zh-CN" sz="1400" dirty="0">
                <a:solidFill>
                  <a:srgbClr val="FF0000"/>
                </a:solidFill>
              </a:rPr>
              <a:t>DL50ms</a:t>
            </a:r>
            <a:r>
              <a:rPr lang="zh-CN" altLang="en-US" sz="1400" dirty="0">
                <a:solidFill>
                  <a:srgbClr val="FF0000"/>
                </a:solidFill>
              </a:rPr>
              <a:t>：	</a:t>
            </a:r>
            <a:r>
              <a:rPr lang="en-US" altLang="zh-CN" sz="1400" dirty="0">
                <a:solidFill>
                  <a:srgbClr val="FF0000"/>
                </a:solidFill>
              </a:rPr>
              <a:t>MOV 	R6</a:t>
            </a:r>
            <a:r>
              <a:rPr lang="zh-CN" altLang="en-US" sz="1400" dirty="0">
                <a:solidFill>
                  <a:srgbClr val="FF0000"/>
                </a:solidFill>
              </a:rPr>
              <a:t>，	</a:t>
            </a:r>
            <a:r>
              <a:rPr lang="en-US" altLang="zh-CN" sz="1400" dirty="0">
                <a:solidFill>
                  <a:srgbClr val="FF0000"/>
                </a:solidFill>
              </a:rPr>
              <a:t>#50	</a:t>
            </a:r>
            <a:r>
              <a:rPr lang="zh-CN" altLang="en-US" sz="1400" dirty="0">
                <a:solidFill>
                  <a:srgbClr val="FF0000"/>
                </a:solidFill>
              </a:rPr>
              <a:t>；外循环，实现延时</a:t>
            </a:r>
            <a:r>
              <a:rPr lang="en-US" altLang="zh-CN" sz="1400" dirty="0">
                <a:solidFill>
                  <a:srgbClr val="FF0000"/>
                </a:solidFill>
              </a:rPr>
              <a:t>50ms</a:t>
            </a:r>
          </a:p>
        </p:txBody>
      </p:sp>
      <p:sp>
        <p:nvSpPr>
          <p:cNvPr id="4" name="矩形 3"/>
          <p:cNvSpPr/>
          <p:nvPr/>
        </p:nvSpPr>
        <p:spPr>
          <a:xfrm>
            <a:off x="1324595" y="4227934"/>
            <a:ext cx="4031873" cy="307777"/>
          </a:xfrm>
          <a:prstGeom prst="rect">
            <a:avLst/>
          </a:prstGeom>
        </p:spPr>
        <p:txBody>
          <a:bodyPr wrap="none">
            <a:spAutoFit/>
          </a:bodyPr>
          <a:lstStyle/>
          <a:p>
            <a:r>
              <a:rPr lang="en-US" altLang="zh-CN" sz="1400" dirty="0">
                <a:solidFill>
                  <a:srgbClr val="FF0000"/>
                </a:solidFill>
              </a:rPr>
              <a:t>RET		  	</a:t>
            </a:r>
            <a:r>
              <a:rPr lang="zh-CN" altLang="en-US" sz="1400" dirty="0">
                <a:solidFill>
                  <a:srgbClr val="FF0000"/>
                </a:solidFill>
              </a:rPr>
              <a:t>；子程序返回</a:t>
            </a:r>
          </a:p>
        </p:txBody>
      </p:sp>
    </p:spTree>
    <p:extLst>
      <p:ext uri="{BB962C8B-B14F-4D97-AF65-F5344CB8AC3E}">
        <p14:creationId xmlns="" xmlns:p14="http://schemas.microsoft.com/office/powerpoint/2010/main" val="240272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3.2.4 </a:t>
            </a:r>
            <a:r>
              <a:rPr lang="zh-CN" altLang="zh-CN" b="1" dirty="0"/>
              <a:t>寄存器间接寻址</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p:nvPr/>
        </p:nvSpPr>
        <p:spPr>
          <a:xfrm>
            <a:off x="683568" y="1010849"/>
            <a:ext cx="7416824" cy="4124206"/>
          </a:xfrm>
          <a:prstGeom prst="rect">
            <a:avLst/>
          </a:prstGeom>
        </p:spPr>
        <p:txBody>
          <a:bodyPr wrap="square">
            <a:spAutoFit/>
          </a:bodyPr>
          <a:lstStyle/>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寄存器间接寻址是指指令中一个寄存器的内容是操作数的地址。</a:t>
            </a:r>
            <a:endParaRPr lang="en-US" altLang="zh-CN" sz="16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此类指令执行时，先取得该寄存器的内容作地址，然后再到该地址对应的存储单元取得操作数。</a:t>
            </a:r>
            <a:endParaRPr lang="en-US" altLang="zh-CN" sz="16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这是一种二次寻址方式，故称为间接寻址。</a:t>
            </a:r>
            <a:endParaRPr lang="en-US" altLang="zh-CN" sz="1600" dirty="0">
              <a:latin typeface="华文楷体" panose="02010600040101010101" pitchFamily="2" charset="-122"/>
              <a:ea typeface="华文楷体" panose="02010600040101010101" pitchFamily="2" charset="-122"/>
            </a:endParaRPr>
          </a:p>
          <a:p>
            <a:r>
              <a:rPr lang="zh-CN" altLang="zh-CN" sz="1600" dirty="0">
                <a:latin typeface="华文楷体" panose="02010600040101010101" pitchFamily="2" charset="-122"/>
                <a:ea typeface="华文楷体" panose="02010600040101010101" pitchFamily="2" charset="-122"/>
              </a:rPr>
              <a:t>指定的寄存器前用</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标识</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可用于间接寻址的寄存器有：</a:t>
            </a:r>
          </a:p>
          <a:p>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1</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R0</a:t>
            </a:r>
            <a:r>
              <a:rPr lang="zh-CN" altLang="zh-CN" sz="1600" dirty="0">
                <a:latin typeface="华文楷体" panose="02010600040101010101" pitchFamily="2" charset="-122"/>
                <a:ea typeface="华文楷体" panose="02010600040101010101" pitchFamily="2" charset="-122"/>
              </a:rPr>
              <a:t>或</a:t>
            </a:r>
            <a:r>
              <a:rPr lang="en-US" altLang="zh-CN" sz="1600" dirty="0">
                <a:latin typeface="华文楷体" panose="02010600040101010101" pitchFamily="2" charset="-122"/>
                <a:ea typeface="华文楷体" panose="02010600040101010101" pitchFamily="2" charset="-122"/>
              </a:rPr>
              <a:t>R1</a:t>
            </a:r>
            <a:r>
              <a:rPr lang="zh-CN" altLang="zh-CN" sz="1600" dirty="0">
                <a:latin typeface="华文楷体" panose="02010600040101010101" pitchFamily="2" charset="-122"/>
                <a:ea typeface="华文楷体" panose="02010600040101010101" pitchFamily="2" charset="-122"/>
              </a:rPr>
              <a:t>，用</a:t>
            </a:r>
            <a:r>
              <a:rPr lang="en-US" altLang="zh-CN" sz="1600" dirty="0" err="1">
                <a:latin typeface="华文楷体" panose="02010600040101010101" pitchFamily="2" charset="-122"/>
                <a:ea typeface="华文楷体" panose="02010600040101010101" pitchFamily="2" charset="-122"/>
              </a:rPr>
              <a:t>Ri</a:t>
            </a:r>
            <a:r>
              <a:rPr lang="zh-CN" altLang="zh-CN" sz="1600" dirty="0">
                <a:latin typeface="华文楷体" panose="02010600040101010101" pitchFamily="2" charset="-122"/>
                <a:ea typeface="华文楷体" panose="02010600040101010101" pitchFamily="2" charset="-122"/>
              </a:rPr>
              <a:t>表示。可寻址内部低</a:t>
            </a:r>
            <a:r>
              <a:rPr lang="en-US" altLang="zh-CN" sz="1600" dirty="0">
                <a:latin typeface="华文楷体" panose="02010600040101010101" pitchFamily="2" charset="-122"/>
                <a:ea typeface="华文楷体" panose="02010600040101010101" pitchFamily="2" charset="-122"/>
              </a:rPr>
              <a:t>128</a:t>
            </a:r>
            <a:r>
              <a:rPr lang="zh-CN" altLang="zh-CN" sz="1600" dirty="0">
                <a:latin typeface="华文楷体" panose="02010600040101010101" pitchFamily="2" charset="-122"/>
                <a:ea typeface="华文楷体" panose="02010600040101010101" pitchFamily="2" charset="-122"/>
              </a:rPr>
              <a:t>个字节的</a:t>
            </a:r>
            <a:r>
              <a:rPr lang="en-US" altLang="zh-CN" sz="1600" dirty="0">
                <a:latin typeface="华文楷体" panose="02010600040101010101" pitchFamily="2" charset="-122"/>
                <a:ea typeface="华文楷体" panose="02010600040101010101" pitchFamily="2" charset="-122"/>
              </a:rPr>
              <a:t>RAM</a:t>
            </a:r>
            <a:r>
              <a:rPr lang="zh-CN" altLang="zh-CN" sz="1600" dirty="0">
                <a:latin typeface="华文楷体" panose="02010600040101010101" pitchFamily="2" charset="-122"/>
                <a:ea typeface="华文楷体" panose="02010600040101010101" pitchFamily="2" charset="-122"/>
              </a:rPr>
              <a:t>单元、增强型</a:t>
            </a:r>
            <a:r>
              <a:rPr lang="en-US" altLang="zh-CN" sz="1600" dirty="0">
                <a:latin typeface="华文楷体" panose="02010600040101010101" pitchFamily="2" charset="-122"/>
                <a:ea typeface="华文楷体" panose="02010600040101010101" pitchFamily="2" charset="-122"/>
              </a:rPr>
              <a:t>51</a:t>
            </a:r>
            <a:r>
              <a:rPr lang="zh-CN" altLang="zh-CN" sz="1600" dirty="0">
                <a:latin typeface="华文楷体" panose="02010600040101010101" pitchFamily="2" charset="-122"/>
                <a:ea typeface="华文楷体" panose="02010600040101010101" pitchFamily="2" charset="-122"/>
              </a:rPr>
              <a:t>单片机高</a:t>
            </a:r>
            <a:r>
              <a:rPr lang="en-US" altLang="zh-CN" sz="1600" dirty="0">
                <a:latin typeface="华文楷体" panose="02010600040101010101" pitchFamily="2" charset="-122"/>
                <a:ea typeface="华文楷体" panose="02010600040101010101" pitchFamily="2" charset="-122"/>
              </a:rPr>
              <a:t>128</a:t>
            </a:r>
            <a:r>
              <a:rPr lang="zh-CN" altLang="zh-CN" sz="1600" dirty="0">
                <a:latin typeface="华文楷体" panose="02010600040101010101" pitchFamily="2" charset="-122"/>
                <a:ea typeface="华文楷体" panose="02010600040101010101" pitchFamily="2" charset="-122"/>
              </a:rPr>
              <a:t>个字节内部</a:t>
            </a:r>
            <a:r>
              <a:rPr lang="en-US" altLang="zh-CN" sz="1600" dirty="0">
                <a:latin typeface="华文楷体" panose="02010600040101010101" pitchFamily="2" charset="-122"/>
                <a:ea typeface="华文楷体" panose="02010600040101010101" pitchFamily="2" charset="-122"/>
              </a:rPr>
              <a:t>RAM</a:t>
            </a:r>
            <a:r>
              <a:rPr lang="zh-CN" altLang="zh-CN" sz="1600" dirty="0">
                <a:latin typeface="华文楷体" panose="02010600040101010101" pitchFamily="2" charset="-122"/>
                <a:ea typeface="华文楷体" panose="02010600040101010101" pitchFamily="2" charset="-122"/>
              </a:rPr>
              <a:t>和外部</a:t>
            </a:r>
            <a:r>
              <a:rPr lang="en-US" altLang="zh-CN" sz="1600" dirty="0">
                <a:latin typeface="华文楷体" panose="02010600040101010101" pitchFamily="2" charset="-122"/>
                <a:ea typeface="华文楷体" panose="02010600040101010101" pitchFamily="2" charset="-122"/>
              </a:rPr>
              <a:t>RAM</a:t>
            </a:r>
            <a:r>
              <a:rPr lang="zh-CN" altLang="zh-CN" sz="1600" dirty="0">
                <a:latin typeface="华文楷体" panose="02010600040101010101" pitchFamily="2" charset="-122"/>
                <a:ea typeface="华文楷体" panose="02010600040101010101" pitchFamily="2" charset="-122"/>
              </a:rPr>
              <a:t>的</a:t>
            </a:r>
            <a:r>
              <a:rPr lang="en-US" altLang="zh-CN" sz="1600" dirty="0">
                <a:latin typeface="华文楷体" panose="02010600040101010101" pitchFamily="2" charset="-122"/>
                <a:ea typeface="华文楷体" panose="02010600040101010101" pitchFamily="2" charset="-122"/>
              </a:rPr>
              <a:t>256</a:t>
            </a:r>
            <a:r>
              <a:rPr lang="zh-CN" altLang="zh-CN" sz="1600" dirty="0">
                <a:latin typeface="华文楷体" panose="02010600040101010101" pitchFamily="2" charset="-122"/>
                <a:ea typeface="华文楷体" panose="02010600040101010101" pitchFamily="2" charset="-122"/>
              </a:rPr>
              <a:t>个单元。</a:t>
            </a:r>
          </a:p>
          <a:p>
            <a:r>
              <a:rPr lang="zh-CN" altLang="zh-CN" sz="1600" dirty="0">
                <a:latin typeface="华文楷体" panose="02010600040101010101" pitchFamily="2" charset="-122"/>
                <a:ea typeface="华文楷体" panose="02010600040101010101" pitchFamily="2" charset="-122"/>
              </a:rPr>
              <a:t>格式：</a:t>
            </a:r>
            <a:r>
              <a:rPr lang="en-US" altLang="zh-CN" sz="1600" dirty="0">
                <a:latin typeface="华文楷体" panose="02010600040101010101" pitchFamily="2" charset="-122"/>
                <a:ea typeface="华文楷体" panose="02010600040101010101" pitchFamily="2" charset="-122"/>
              </a:rPr>
              <a:t>MOV 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Ri</a:t>
            </a:r>
            <a:r>
              <a:rPr lang="zh-CN"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Ri</a:t>
            </a:r>
            <a:r>
              <a:rPr lang="zh-CN" altLang="zh-CN" sz="1600" dirty="0">
                <a:latin typeface="华文楷体" panose="02010600040101010101" pitchFamily="2" charset="-122"/>
                <a:ea typeface="华文楷体" panose="02010600040101010101" pitchFamily="2" charset="-122"/>
              </a:rPr>
              <a:t>为</a:t>
            </a:r>
            <a:r>
              <a:rPr lang="en-US" altLang="zh-CN" sz="1600" dirty="0">
                <a:latin typeface="华文楷体" panose="02010600040101010101" pitchFamily="2" charset="-122"/>
                <a:ea typeface="华文楷体" panose="02010600040101010101" pitchFamily="2" charset="-122"/>
              </a:rPr>
              <a:t>R0/R1</a:t>
            </a:r>
            <a:r>
              <a:rPr lang="zh-CN" altLang="zh-CN" sz="1600" dirty="0">
                <a:latin typeface="华文楷体" panose="02010600040101010101" pitchFamily="2" charset="-122"/>
                <a:ea typeface="华文楷体" panose="02010600040101010101" pitchFamily="2" charset="-122"/>
              </a:rPr>
              <a:t>），例如：</a:t>
            </a:r>
          </a:p>
          <a:p>
            <a:pPr lvl="2"/>
            <a:r>
              <a:rPr lang="en-US" altLang="zh-CN" sz="1600" dirty="0">
                <a:latin typeface="华文楷体" panose="02010600040101010101" pitchFamily="2" charset="-122"/>
                <a:ea typeface="华文楷体" panose="02010600040101010101" pitchFamily="2" charset="-122"/>
              </a:rPr>
              <a:t>MOV R0</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#80H</a:t>
            </a:r>
            <a:endParaRPr lang="zh-CN" altLang="zh-CN" sz="1600" dirty="0">
              <a:latin typeface="华文楷体" panose="02010600040101010101" pitchFamily="2" charset="-122"/>
              <a:ea typeface="华文楷体" panose="02010600040101010101" pitchFamily="2" charset="-122"/>
            </a:endParaRPr>
          </a:p>
          <a:p>
            <a:pPr lvl="2"/>
            <a:r>
              <a:rPr lang="en-US" altLang="zh-CN" sz="1600" dirty="0">
                <a:latin typeface="华文楷体" panose="02010600040101010101" pitchFamily="2" charset="-122"/>
                <a:ea typeface="华文楷体" panose="02010600040101010101" pitchFamily="2" charset="-122"/>
              </a:rPr>
              <a:t>MOV R1</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#0BBH</a:t>
            </a:r>
            <a:endParaRPr lang="zh-CN" altLang="zh-CN" sz="1600" dirty="0">
              <a:latin typeface="华文楷体" panose="02010600040101010101" pitchFamily="2" charset="-122"/>
              <a:ea typeface="华文楷体" panose="02010600040101010101" pitchFamily="2" charset="-122"/>
            </a:endParaRPr>
          </a:p>
          <a:p>
            <a:pPr lvl="2"/>
            <a:r>
              <a:rPr lang="en-US" altLang="zh-CN" sz="1600" dirty="0">
                <a:latin typeface="华文楷体" panose="02010600040101010101" pitchFamily="2" charset="-122"/>
                <a:ea typeface="华文楷体" panose="02010600040101010101" pitchFamily="2" charset="-122"/>
              </a:rPr>
              <a:t>MOV 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@R0</a:t>
            </a:r>
            <a:endParaRPr lang="zh-CN" altLang="zh-CN" sz="1600" dirty="0">
              <a:latin typeface="华文楷体" panose="02010600040101010101" pitchFamily="2" charset="-122"/>
              <a:ea typeface="华文楷体" panose="02010600040101010101" pitchFamily="2" charset="-122"/>
            </a:endParaRPr>
          </a:p>
          <a:p>
            <a:pPr lvl="2"/>
            <a:r>
              <a:rPr lang="en-US" altLang="zh-CN" sz="1600" dirty="0">
                <a:latin typeface="华文楷体" panose="02010600040101010101" pitchFamily="2" charset="-122"/>
                <a:ea typeface="华文楷体" panose="02010600040101010101" pitchFamily="2" charset="-122"/>
              </a:rPr>
              <a:t>MOV 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@R1</a:t>
            </a:r>
            <a:endParaRPr lang="zh-CN" altLang="zh-CN" sz="1600" dirty="0">
              <a:latin typeface="华文楷体" panose="02010600040101010101" pitchFamily="2" charset="-122"/>
              <a:ea typeface="华文楷体" panose="02010600040101010101" pitchFamily="2" charset="-122"/>
            </a:endParaRPr>
          </a:p>
          <a:p>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2</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DPTR </a:t>
            </a:r>
            <a:r>
              <a:rPr lang="zh-CN" altLang="zh-CN" sz="1600" dirty="0">
                <a:latin typeface="华文楷体" panose="02010600040101010101" pitchFamily="2" charset="-122"/>
                <a:ea typeface="华文楷体" panose="02010600040101010101" pitchFamily="2" charset="-122"/>
              </a:rPr>
              <a:t>可访问外部</a:t>
            </a:r>
            <a:r>
              <a:rPr lang="en-US" altLang="zh-CN" sz="1600" dirty="0">
                <a:latin typeface="华文楷体" panose="02010600040101010101" pitchFamily="2" charset="-122"/>
                <a:ea typeface="华文楷体" panose="02010600040101010101" pitchFamily="2" charset="-122"/>
              </a:rPr>
              <a:t>RAM 64KB</a:t>
            </a:r>
            <a:r>
              <a:rPr lang="zh-CN" altLang="zh-CN" sz="1600" dirty="0">
                <a:latin typeface="华文楷体" panose="02010600040101010101" pitchFamily="2" charset="-122"/>
                <a:ea typeface="华文楷体" panose="02010600040101010101" pitchFamily="2" charset="-122"/>
              </a:rPr>
              <a:t>空间</a:t>
            </a:r>
          </a:p>
          <a:p>
            <a:r>
              <a:rPr lang="zh-CN" altLang="zh-CN" sz="1600" dirty="0">
                <a:latin typeface="华文楷体" panose="02010600040101010101" pitchFamily="2" charset="-122"/>
                <a:ea typeface="华文楷体" panose="02010600040101010101" pitchFamily="2" charset="-122"/>
              </a:rPr>
              <a:t>格式：</a:t>
            </a:r>
            <a:r>
              <a:rPr lang="en-US" altLang="zh-CN" sz="1600" dirty="0">
                <a:latin typeface="华文楷体" panose="02010600040101010101" pitchFamily="2" charset="-122"/>
                <a:ea typeface="华文楷体" panose="02010600040101010101" pitchFamily="2" charset="-122"/>
              </a:rPr>
              <a:t>MOVX 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@DPTR</a:t>
            </a:r>
            <a:r>
              <a:rPr lang="zh-CN" altLang="zh-CN" sz="1600" dirty="0">
                <a:latin typeface="华文楷体" panose="02010600040101010101" pitchFamily="2" charset="-122"/>
                <a:ea typeface="华文楷体" panose="02010600040101010101" pitchFamily="2" charset="-122"/>
              </a:rPr>
              <a:t>，例如：</a:t>
            </a:r>
          </a:p>
          <a:p>
            <a:pPr lvl="2"/>
            <a:r>
              <a:rPr lang="en-US" altLang="zh-CN" sz="1600" dirty="0">
                <a:latin typeface="华文楷体" panose="02010600040101010101" pitchFamily="2" charset="-122"/>
                <a:ea typeface="华文楷体" panose="02010600040101010101" pitchFamily="2" charset="-122"/>
              </a:rPr>
              <a:t>MOV DPTR</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#1234H</a:t>
            </a:r>
            <a:endParaRPr lang="zh-CN" altLang="zh-CN" sz="1600" dirty="0">
              <a:latin typeface="华文楷体" panose="02010600040101010101" pitchFamily="2" charset="-122"/>
              <a:ea typeface="华文楷体" panose="02010600040101010101" pitchFamily="2" charset="-122"/>
            </a:endParaRPr>
          </a:p>
          <a:p>
            <a:pPr lvl="2"/>
            <a:r>
              <a:rPr lang="en-US" altLang="zh-CN" sz="1600" dirty="0">
                <a:latin typeface="华文楷体" panose="02010600040101010101" pitchFamily="2" charset="-122"/>
                <a:ea typeface="华文楷体" panose="02010600040101010101" pitchFamily="2" charset="-122"/>
              </a:rPr>
              <a:t>MOVX 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@DPTR</a:t>
            </a:r>
            <a:endParaRPr lang="zh-CN" altLang="zh-CN" sz="1600" dirty="0">
              <a:latin typeface="华文楷体" panose="02010600040101010101" pitchFamily="2" charset="-122"/>
              <a:ea typeface="华文楷体" panose="02010600040101010101" pitchFamily="2" charset="-122"/>
            </a:endParaRPr>
          </a:p>
        </p:txBody>
      </p:sp>
      <p:sp>
        <p:nvSpPr>
          <p:cNvPr id="20" name="矩形 19"/>
          <p:cNvSpPr/>
          <p:nvPr/>
        </p:nvSpPr>
        <p:spPr>
          <a:xfrm>
            <a:off x="6719227" y="3057036"/>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400" dirty="0">
              <a:latin typeface="华文楷体" panose="02010600040101010101" pitchFamily="2" charset="-122"/>
              <a:ea typeface="华文楷体" panose="02010600040101010101" pitchFamily="2" charset="-122"/>
            </a:endParaRPr>
          </a:p>
        </p:txBody>
      </p:sp>
      <p:sp>
        <p:nvSpPr>
          <p:cNvPr id="21" name="矩形 20"/>
          <p:cNvSpPr/>
          <p:nvPr/>
        </p:nvSpPr>
        <p:spPr>
          <a:xfrm>
            <a:off x="7044046" y="3016386"/>
            <a:ext cx="229550"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 </a:t>
            </a:r>
            <a:endParaRPr lang="zh-CN" altLang="en-US" sz="1400" dirty="0">
              <a:latin typeface="华文楷体" panose="02010600040101010101" pitchFamily="2" charset="-122"/>
              <a:ea typeface="华文楷体" panose="02010600040101010101" pitchFamily="2" charset="-122"/>
            </a:endParaRPr>
          </a:p>
        </p:txBody>
      </p:sp>
      <p:sp>
        <p:nvSpPr>
          <p:cNvPr id="22" name="矩形 21"/>
          <p:cNvSpPr/>
          <p:nvPr/>
        </p:nvSpPr>
        <p:spPr>
          <a:xfrm>
            <a:off x="7668344" y="3031774"/>
            <a:ext cx="352982" cy="276999"/>
          </a:xfrm>
          <a:prstGeom prst="rect">
            <a:avLst/>
          </a:prstGeom>
        </p:spPr>
        <p:txBody>
          <a:bodyPr wrap="none">
            <a:spAutoFit/>
          </a:bodyPr>
          <a:lstStyle/>
          <a:p>
            <a:pPr algn="ctr"/>
            <a:r>
              <a:rPr lang="en-US" altLang="zh-CN" sz="1200" dirty="0">
                <a:latin typeface="华文楷体" panose="02010600040101010101" pitchFamily="2" charset="-122"/>
                <a:ea typeface="华文楷体" panose="02010600040101010101" pitchFamily="2" charset="-122"/>
              </a:rPr>
              <a:t>R1</a:t>
            </a:r>
            <a:endParaRPr lang="zh-CN" altLang="en-US" sz="1200" dirty="0">
              <a:latin typeface="华文楷体" panose="02010600040101010101" pitchFamily="2" charset="-122"/>
              <a:ea typeface="华文楷体" panose="02010600040101010101" pitchFamily="2" charset="-122"/>
            </a:endParaRPr>
          </a:p>
        </p:txBody>
      </p:sp>
      <p:sp>
        <p:nvSpPr>
          <p:cNvPr id="23" name="矩形 22"/>
          <p:cNvSpPr/>
          <p:nvPr/>
        </p:nvSpPr>
        <p:spPr>
          <a:xfrm>
            <a:off x="5192303" y="3022249"/>
            <a:ext cx="381836"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R0</a:t>
            </a:r>
            <a:endParaRPr lang="zh-CN" altLang="en-US" sz="1400" dirty="0">
              <a:latin typeface="华文楷体" panose="02010600040101010101" pitchFamily="2" charset="-122"/>
              <a:ea typeface="华文楷体" panose="02010600040101010101" pitchFamily="2" charset="-122"/>
            </a:endParaRPr>
          </a:p>
        </p:txBody>
      </p:sp>
      <p:sp>
        <p:nvSpPr>
          <p:cNvPr id="25" name="矩形 24"/>
          <p:cNvSpPr/>
          <p:nvPr/>
        </p:nvSpPr>
        <p:spPr>
          <a:xfrm>
            <a:off x="5614405" y="3057036"/>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latin typeface="华文楷体" panose="02010600040101010101" pitchFamily="2" charset="-122"/>
                <a:ea typeface="华文楷体" panose="02010600040101010101" pitchFamily="2" charset="-122"/>
              </a:rPr>
              <a:t> </a:t>
            </a:r>
            <a:endParaRPr lang="zh-CN" altLang="en-US" sz="1400" dirty="0">
              <a:latin typeface="华文楷体" panose="02010600040101010101" pitchFamily="2" charset="-122"/>
              <a:ea typeface="华文楷体" panose="02010600040101010101" pitchFamily="2" charset="-122"/>
            </a:endParaRPr>
          </a:p>
        </p:txBody>
      </p:sp>
      <p:sp>
        <p:nvSpPr>
          <p:cNvPr id="26" name="矩形 25"/>
          <p:cNvSpPr/>
          <p:nvPr/>
        </p:nvSpPr>
        <p:spPr>
          <a:xfrm>
            <a:off x="6816472" y="3041439"/>
            <a:ext cx="627096"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0BBH</a:t>
            </a:r>
            <a:endParaRPr lang="zh-CN" altLang="en-US" sz="1400" dirty="0">
              <a:latin typeface="华文楷体" panose="02010600040101010101" pitchFamily="2" charset="-122"/>
              <a:ea typeface="华文楷体" panose="02010600040101010101" pitchFamily="2" charset="-122"/>
            </a:endParaRPr>
          </a:p>
        </p:txBody>
      </p:sp>
      <p:sp>
        <p:nvSpPr>
          <p:cNvPr id="27" name="矩形 26"/>
          <p:cNvSpPr/>
          <p:nvPr/>
        </p:nvSpPr>
        <p:spPr>
          <a:xfrm>
            <a:off x="5851685" y="3022249"/>
            <a:ext cx="490840"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80H</a:t>
            </a:r>
            <a:endParaRPr lang="zh-CN" altLang="en-US" sz="1400" dirty="0">
              <a:latin typeface="华文楷体" panose="02010600040101010101" pitchFamily="2" charset="-122"/>
              <a:ea typeface="华文楷体" panose="02010600040101010101" pitchFamily="2" charset="-122"/>
            </a:endParaRPr>
          </a:p>
        </p:txBody>
      </p:sp>
      <p:sp>
        <p:nvSpPr>
          <p:cNvPr id="28" name="矩形 27"/>
          <p:cNvSpPr/>
          <p:nvPr/>
        </p:nvSpPr>
        <p:spPr>
          <a:xfrm>
            <a:off x="6719227" y="2678545"/>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400" dirty="0">
              <a:latin typeface="华文楷体" panose="02010600040101010101" pitchFamily="2" charset="-122"/>
              <a:ea typeface="华文楷体" panose="02010600040101010101" pitchFamily="2" charset="-122"/>
            </a:endParaRPr>
          </a:p>
        </p:txBody>
      </p:sp>
      <p:sp>
        <p:nvSpPr>
          <p:cNvPr id="29" name="矩形 28"/>
          <p:cNvSpPr/>
          <p:nvPr/>
        </p:nvSpPr>
        <p:spPr>
          <a:xfrm>
            <a:off x="5614405" y="2678545"/>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latin typeface="华文楷体" panose="02010600040101010101" pitchFamily="2" charset="-122"/>
                <a:ea typeface="华文楷体" panose="02010600040101010101" pitchFamily="2" charset="-122"/>
              </a:rPr>
              <a:t> </a:t>
            </a:r>
            <a:endParaRPr lang="zh-CN" altLang="en-US" sz="1400" dirty="0">
              <a:latin typeface="华文楷体" panose="02010600040101010101" pitchFamily="2" charset="-122"/>
              <a:ea typeface="华文楷体" panose="02010600040101010101" pitchFamily="2" charset="-122"/>
            </a:endParaRPr>
          </a:p>
        </p:txBody>
      </p:sp>
      <p:sp>
        <p:nvSpPr>
          <p:cNvPr id="30" name="矩形 29"/>
          <p:cNvSpPr/>
          <p:nvPr/>
        </p:nvSpPr>
        <p:spPr>
          <a:xfrm>
            <a:off x="6884600" y="2661654"/>
            <a:ext cx="490840"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26H</a:t>
            </a:r>
            <a:endParaRPr lang="zh-CN" altLang="en-US" sz="1400" dirty="0">
              <a:latin typeface="华文楷体" panose="02010600040101010101" pitchFamily="2" charset="-122"/>
              <a:ea typeface="华文楷体" panose="02010600040101010101" pitchFamily="2" charset="-122"/>
            </a:endParaRPr>
          </a:p>
        </p:txBody>
      </p:sp>
      <p:sp>
        <p:nvSpPr>
          <p:cNvPr id="31" name="矩形 30"/>
          <p:cNvSpPr/>
          <p:nvPr/>
        </p:nvSpPr>
        <p:spPr>
          <a:xfrm>
            <a:off x="5851685" y="2643758"/>
            <a:ext cx="490840"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25H</a:t>
            </a:r>
            <a:endParaRPr lang="zh-CN" altLang="en-US" sz="1400" dirty="0">
              <a:latin typeface="华文楷体" panose="02010600040101010101" pitchFamily="2" charset="-122"/>
              <a:ea typeface="华文楷体" panose="02010600040101010101" pitchFamily="2" charset="-122"/>
            </a:endParaRPr>
          </a:p>
        </p:txBody>
      </p:sp>
      <p:sp>
        <p:nvSpPr>
          <p:cNvPr id="32" name="矩形 31"/>
          <p:cNvSpPr/>
          <p:nvPr/>
        </p:nvSpPr>
        <p:spPr>
          <a:xfrm>
            <a:off x="5137801" y="2668672"/>
            <a:ext cx="490840"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80H</a:t>
            </a:r>
            <a:endParaRPr lang="zh-CN" altLang="en-US" sz="1400" dirty="0">
              <a:latin typeface="华文楷体" panose="02010600040101010101" pitchFamily="2" charset="-122"/>
              <a:ea typeface="华文楷体" panose="02010600040101010101" pitchFamily="2" charset="-122"/>
            </a:endParaRPr>
          </a:p>
        </p:txBody>
      </p:sp>
      <p:sp>
        <p:nvSpPr>
          <p:cNvPr id="33" name="矩形 32"/>
          <p:cNvSpPr/>
          <p:nvPr/>
        </p:nvSpPr>
        <p:spPr>
          <a:xfrm>
            <a:off x="7563347" y="2699450"/>
            <a:ext cx="562976" cy="276999"/>
          </a:xfrm>
          <a:prstGeom prst="rect">
            <a:avLst/>
          </a:prstGeom>
        </p:spPr>
        <p:txBody>
          <a:bodyPr wrap="none">
            <a:spAutoFit/>
          </a:bodyPr>
          <a:lstStyle/>
          <a:p>
            <a:pPr algn="ctr"/>
            <a:r>
              <a:rPr lang="en-US" altLang="zh-CN" sz="1200" dirty="0">
                <a:latin typeface="华文楷体" panose="02010600040101010101" pitchFamily="2" charset="-122"/>
                <a:ea typeface="华文楷体" panose="02010600040101010101" pitchFamily="2" charset="-122"/>
              </a:rPr>
              <a:t>0BBH</a:t>
            </a:r>
            <a:endParaRPr lang="zh-CN" altLang="en-US" sz="1200" dirty="0">
              <a:latin typeface="华文楷体" panose="02010600040101010101" pitchFamily="2" charset="-122"/>
              <a:ea typeface="华文楷体" panose="02010600040101010101" pitchFamily="2" charset="-122"/>
            </a:endParaRPr>
          </a:p>
        </p:txBody>
      </p:sp>
      <p:sp>
        <p:nvSpPr>
          <p:cNvPr id="34" name="矩形 33"/>
          <p:cNvSpPr/>
          <p:nvPr/>
        </p:nvSpPr>
        <p:spPr>
          <a:xfrm>
            <a:off x="5076056" y="3438700"/>
            <a:ext cx="534121"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ACC</a:t>
            </a:r>
            <a:endParaRPr lang="zh-CN" altLang="en-US" sz="1400" dirty="0">
              <a:latin typeface="华文楷体" panose="02010600040101010101" pitchFamily="2" charset="-122"/>
              <a:ea typeface="华文楷体" panose="02010600040101010101" pitchFamily="2" charset="-122"/>
            </a:endParaRPr>
          </a:p>
        </p:txBody>
      </p:sp>
      <p:sp>
        <p:nvSpPr>
          <p:cNvPr id="35" name="矩形 34"/>
          <p:cNvSpPr/>
          <p:nvPr/>
        </p:nvSpPr>
        <p:spPr>
          <a:xfrm>
            <a:off x="5601816" y="3473487"/>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latin typeface="华文楷体" panose="02010600040101010101" pitchFamily="2" charset="-122"/>
                <a:ea typeface="华文楷体" panose="02010600040101010101" pitchFamily="2" charset="-122"/>
              </a:rPr>
              <a:t> </a:t>
            </a:r>
            <a:endParaRPr lang="zh-CN" altLang="en-US" sz="1400" dirty="0">
              <a:latin typeface="华文楷体" panose="02010600040101010101" pitchFamily="2" charset="-122"/>
              <a:ea typeface="华文楷体" panose="02010600040101010101" pitchFamily="2" charset="-122"/>
            </a:endParaRPr>
          </a:p>
        </p:txBody>
      </p:sp>
      <p:sp>
        <p:nvSpPr>
          <p:cNvPr id="36" name="矩形 35"/>
          <p:cNvSpPr/>
          <p:nvPr/>
        </p:nvSpPr>
        <p:spPr>
          <a:xfrm>
            <a:off x="5865921" y="3438700"/>
            <a:ext cx="490840"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25H</a:t>
            </a:r>
            <a:endParaRPr lang="zh-CN" altLang="en-US" sz="1400" dirty="0">
              <a:latin typeface="华文楷体" panose="02010600040101010101" pitchFamily="2" charset="-122"/>
              <a:ea typeface="华文楷体" panose="02010600040101010101" pitchFamily="2" charset="-122"/>
            </a:endParaRPr>
          </a:p>
        </p:txBody>
      </p:sp>
      <p:sp>
        <p:nvSpPr>
          <p:cNvPr id="37" name="矩形 36"/>
          <p:cNvSpPr/>
          <p:nvPr/>
        </p:nvSpPr>
        <p:spPr>
          <a:xfrm>
            <a:off x="6729274" y="3473487"/>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400" dirty="0">
              <a:latin typeface="华文楷体" panose="02010600040101010101" pitchFamily="2" charset="-122"/>
              <a:ea typeface="华文楷体" panose="02010600040101010101" pitchFamily="2" charset="-122"/>
            </a:endParaRPr>
          </a:p>
        </p:txBody>
      </p:sp>
      <p:sp>
        <p:nvSpPr>
          <p:cNvPr id="38" name="矩形 37"/>
          <p:cNvSpPr/>
          <p:nvPr/>
        </p:nvSpPr>
        <p:spPr>
          <a:xfrm>
            <a:off x="7054093" y="3432837"/>
            <a:ext cx="229550"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 </a:t>
            </a:r>
            <a:endParaRPr lang="zh-CN" altLang="en-US" sz="1400" dirty="0">
              <a:latin typeface="华文楷体" panose="02010600040101010101" pitchFamily="2" charset="-122"/>
              <a:ea typeface="华文楷体" panose="02010600040101010101" pitchFamily="2" charset="-122"/>
            </a:endParaRPr>
          </a:p>
        </p:txBody>
      </p:sp>
      <p:sp>
        <p:nvSpPr>
          <p:cNvPr id="39" name="矩形 38"/>
          <p:cNvSpPr/>
          <p:nvPr/>
        </p:nvSpPr>
        <p:spPr>
          <a:xfrm>
            <a:off x="7612668" y="3448225"/>
            <a:ext cx="484428" cy="276999"/>
          </a:xfrm>
          <a:prstGeom prst="rect">
            <a:avLst/>
          </a:prstGeom>
        </p:spPr>
        <p:txBody>
          <a:bodyPr wrap="none">
            <a:spAutoFit/>
          </a:bodyPr>
          <a:lstStyle/>
          <a:p>
            <a:pPr algn="ctr"/>
            <a:r>
              <a:rPr lang="en-US" altLang="zh-CN" sz="1200" dirty="0">
                <a:latin typeface="华文楷体" panose="02010600040101010101" pitchFamily="2" charset="-122"/>
                <a:ea typeface="华文楷体" panose="02010600040101010101" pitchFamily="2" charset="-122"/>
              </a:rPr>
              <a:t>ACC</a:t>
            </a:r>
            <a:endParaRPr lang="zh-CN" altLang="en-US" sz="1200" dirty="0">
              <a:latin typeface="华文楷体" panose="02010600040101010101" pitchFamily="2" charset="-122"/>
              <a:ea typeface="华文楷体" panose="02010600040101010101" pitchFamily="2" charset="-122"/>
            </a:endParaRPr>
          </a:p>
        </p:txBody>
      </p:sp>
      <p:sp>
        <p:nvSpPr>
          <p:cNvPr id="40" name="矩形 39"/>
          <p:cNvSpPr/>
          <p:nvPr/>
        </p:nvSpPr>
        <p:spPr>
          <a:xfrm>
            <a:off x="6894647" y="3453742"/>
            <a:ext cx="490840"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26H</a:t>
            </a:r>
            <a:endParaRPr lang="zh-CN" altLang="en-US" sz="1400" dirty="0">
              <a:latin typeface="华文楷体" panose="02010600040101010101" pitchFamily="2" charset="-122"/>
              <a:ea typeface="华文楷体" panose="02010600040101010101" pitchFamily="2" charset="-122"/>
            </a:endParaRPr>
          </a:p>
        </p:txBody>
      </p:sp>
      <p:sp>
        <p:nvSpPr>
          <p:cNvPr id="41" name="椭圆 40"/>
          <p:cNvSpPr/>
          <p:nvPr/>
        </p:nvSpPr>
        <p:spPr>
          <a:xfrm>
            <a:off x="5815402" y="3057036"/>
            <a:ext cx="527123" cy="28803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2" name="椭圆 41"/>
          <p:cNvSpPr/>
          <p:nvPr/>
        </p:nvSpPr>
        <p:spPr>
          <a:xfrm>
            <a:off x="6866458" y="3065420"/>
            <a:ext cx="527123" cy="28803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3" name="矩形 42"/>
          <p:cNvSpPr/>
          <p:nvPr/>
        </p:nvSpPr>
        <p:spPr>
          <a:xfrm>
            <a:off x="5346661" y="4299942"/>
            <a:ext cx="646332"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DPTR</a:t>
            </a:r>
            <a:endParaRPr lang="zh-CN" altLang="en-US" sz="1400" dirty="0">
              <a:latin typeface="华文楷体" panose="02010600040101010101" pitchFamily="2" charset="-122"/>
              <a:ea typeface="华文楷体" panose="02010600040101010101" pitchFamily="2" charset="-122"/>
            </a:endParaRPr>
          </a:p>
        </p:txBody>
      </p:sp>
      <p:sp>
        <p:nvSpPr>
          <p:cNvPr id="44" name="矩形 43"/>
          <p:cNvSpPr/>
          <p:nvPr/>
        </p:nvSpPr>
        <p:spPr>
          <a:xfrm>
            <a:off x="5928527" y="4334729"/>
            <a:ext cx="163482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latin typeface="华文楷体" panose="02010600040101010101" pitchFamily="2" charset="-122"/>
                <a:ea typeface="华文楷体" panose="02010600040101010101" pitchFamily="2" charset="-122"/>
              </a:rPr>
              <a:t> </a:t>
            </a:r>
            <a:endParaRPr lang="zh-CN" altLang="en-US" sz="1400" dirty="0">
              <a:latin typeface="华文楷体" panose="02010600040101010101" pitchFamily="2" charset="-122"/>
              <a:ea typeface="华文楷体" panose="02010600040101010101" pitchFamily="2" charset="-122"/>
            </a:endParaRPr>
          </a:p>
        </p:txBody>
      </p:sp>
      <p:sp>
        <p:nvSpPr>
          <p:cNvPr id="45" name="矩形 44"/>
          <p:cNvSpPr/>
          <p:nvPr/>
        </p:nvSpPr>
        <p:spPr>
          <a:xfrm>
            <a:off x="6192631" y="4299942"/>
            <a:ext cx="937387" cy="307777"/>
          </a:xfrm>
          <a:prstGeom prst="rect">
            <a:avLst/>
          </a:prstGeom>
        </p:spPr>
        <p:txBody>
          <a:bodyPr wrap="square">
            <a:spAutoFit/>
          </a:bodyPr>
          <a:lstStyle/>
          <a:p>
            <a:pPr algn="ctr"/>
            <a:r>
              <a:rPr lang="en-US" altLang="zh-CN" sz="1400" dirty="0">
                <a:latin typeface="华文楷体" panose="02010600040101010101" pitchFamily="2" charset="-122"/>
                <a:ea typeface="华文楷体" panose="02010600040101010101" pitchFamily="2" charset="-122"/>
              </a:rPr>
              <a:t>1234H</a:t>
            </a:r>
            <a:endParaRPr lang="zh-CN" altLang="en-US" sz="1400" dirty="0">
              <a:latin typeface="华文楷体" panose="02010600040101010101" pitchFamily="2" charset="-122"/>
              <a:ea typeface="华文楷体" panose="02010600040101010101" pitchFamily="2" charset="-122"/>
            </a:endParaRPr>
          </a:p>
        </p:txBody>
      </p:sp>
      <p:sp>
        <p:nvSpPr>
          <p:cNvPr id="46" name="矩形 45"/>
          <p:cNvSpPr/>
          <p:nvPr/>
        </p:nvSpPr>
        <p:spPr>
          <a:xfrm>
            <a:off x="5312738" y="3905115"/>
            <a:ext cx="660758"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1234H</a:t>
            </a:r>
            <a:endParaRPr lang="zh-CN" altLang="en-US" sz="1400" dirty="0">
              <a:latin typeface="华文楷体" panose="02010600040101010101" pitchFamily="2" charset="-122"/>
              <a:ea typeface="华文楷体" panose="02010600040101010101" pitchFamily="2" charset="-122"/>
            </a:endParaRPr>
          </a:p>
        </p:txBody>
      </p:sp>
      <p:sp>
        <p:nvSpPr>
          <p:cNvPr id="47" name="矩形 46"/>
          <p:cNvSpPr/>
          <p:nvPr/>
        </p:nvSpPr>
        <p:spPr>
          <a:xfrm>
            <a:off x="5901817" y="3939902"/>
            <a:ext cx="163482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latin typeface="华文楷体" panose="02010600040101010101" pitchFamily="2" charset="-122"/>
                <a:ea typeface="华文楷体" panose="02010600040101010101" pitchFamily="2" charset="-122"/>
              </a:rPr>
              <a:t> </a:t>
            </a:r>
            <a:endParaRPr lang="zh-CN" altLang="en-US" sz="1400" dirty="0">
              <a:latin typeface="华文楷体" panose="02010600040101010101" pitchFamily="2" charset="-122"/>
              <a:ea typeface="华文楷体" panose="02010600040101010101" pitchFamily="2" charset="-122"/>
            </a:endParaRPr>
          </a:p>
        </p:txBody>
      </p:sp>
      <p:sp>
        <p:nvSpPr>
          <p:cNvPr id="48" name="矩形 47"/>
          <p:cNvSpPr/>
          <p:nvPr/>
        </p:nvSpPr>
        <p:spPr>
          <a:xfrm>
            <a:off x="6165921" y="3905115"/>
            <a:ext cx="937387" cy="307777"/>
          </a:xfrm>
          <a:prstGeom prst="rect">
            <a:avLst/>
          </a:prstGeom>
        </p:spPr>
        <p:txBody>
          <a:bodyPr wrap="square">
            <a:spAutoFit/>
          </a:bodyPr>
          <a:lstStyle/>
          <a:p>
            <a:pPr algn="ctr"/>
            <a:r>
              <a:rPr lang="en-US" altLang="zh-CN" sz="1400" dirty="0">
                <a:latin typeface="华文楷体" panose="02010600040101010101" pitchFamily="2" charset="-122"/>
                <a:ea typeface="华文楷体" panose="02010600040101010101" pitchFamily="2" charset="-122"/>
              </a:rPr>
              <a:t>45H</a:t>
            </a:r>
            <a:endParaRPr lang="zh-CN" altLang="en-US" sz="1400" dirty="0">
              <a:latin typeface="华文楷体" panose="02010600040101010101" pitchFamily="2" charset="-122"/>
              <a:ea typeface="华文楷体" panose="02010600040101010101" pitchFamily="2" charset="-122"/>
            </a:endParaRPr>
          </a:p>
        </p:txBody>
      </p:sp>
      <p:sp>
        <p:nvSpPr>
          <p:cNvPr id="49" name="矩形 48"/>
          <p:cNvSpPr/>
          <p:nvPr/>
        </p:nvSpPr>
        <p:spPr>
          <a:xfrm>
            <a:off x="5405217" y="4697203"/>
            <a:ext cx="534121"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ACC</a:t>
            </a:r>
            <a:endParaRPr lang="zh-CN" altLang="en-US" sz="1400" dirty="0">
              <a:latin typeface="华文楷体" panose="02010600040101010101" pitchFamily="2" charset="-122"/>
              <a:ea typeface="华文楷体" panose="02010600040101010101" pitchFamily="2" charset="-122"/>
            </a:endParaRPr>
          </a:p>
        </p:txBody>
      </p:sp>
      <p:sp>
        <p:nvSpPr>
          <p:cNvPr id="50" name="矩形 49"/>
          <p:cNvSpPr/>
          <p:nvPr/>
        </p:nvSpPr>
        <p:spPr>
          <a:xfrm>
            <a:off x="5930977" y="4731990"/>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latin typeface="华文楷体" panose="02010600040101010101" pitchFamily="2" charset="-122"/>
                <a:ea typeface="华文楷体" panose="02010600040101010101" pitchFamily="2" charset="-122"/>
              </a:rPr>
              <a:t> </a:t>
            </a:r>
            <a:endParaRPr lang="zh-CN" altLang="en-US" sz="1400" dirty="0">
              <a:latin typeface="华文楷体" panose="02010600040101010101" pitchFamily="2" charset="-122"/>
              <a:ea typeface="华文楷体" panose="02010600040101010101" pitchFamily="2" charset="-122"/>
            </a:endParaRPr>
          </a:p>
        </p:txBody>
      </p:sp>
      <p:sp>
        <p:nvSpPr>
          <p:cNvPr id="51" name="矩形 50"/>
          <p:cNvSpPr/>
          <p:nvPr/>
        </p:nvSpPr>
        <p:spPr>
          <a:xfrm>
            <a:off x="6195082" y="4697203"/>
            <a:ext cx="490840"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45H</a:t>
            </a:r>
            <a:endParaRPr lang="zh-CN" altLang="en-US" sz="1400"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102684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7">
                                            <p:txEl>
                                              <p:pRg st="11" end="1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7">
                                            <p:txEl>
                                              <p:pRg st="12" end="12"/>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7">
                                            <p:txEl>
                                              <p:pRg st="13" end="1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5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3" grpId="0"/>
      <p:bldP spid="25" grpId="0" animBg="1"/>
      <p:bldP spid="26" grpId="0"/>
      <p:bldP spid="27" grpId="0"/>
      <p:bldP spid="28" grpId="0" animBg="1"/>
      <p:bldP spid="29" grpId="0" animBg="1"/>
      <p:bldP spid="30" grpId="0"/>
      <p:bldP spid="31" grpId="0"/>
      <p:bldP spid="32" grpId="0"/>
      <p:bldP spid="33" grpId="0"/>
      <p:bldP spid="34" grpId="0"/>
      <p:bldP spid="35" grpId="0" animBg="1"/>
      <p:bldP spid="36" grpId="0"/>
      <p:bldP spid="37" grpId="0" animBg="1"/>
      <p:bldP spid="39" grpId="0"/>
      <p:bldP spid="40" grpId="0"/>
      <p:bldP spid="41" grpId="0" animBg="1"/>
      <p:bldP spid="42" grpId="0" animBg="1"/>
      <p:bldP spid="43" grpId="0"/>
      <p:bldP spid="44" grpId="0" animBg="1"/>
      <p:bldP spid="45" grpId="0"/>
      <p:bldP spid="46" grpId="0"/>
      <p:bldP spid="47" grpId="0" animBg="1"/>
      <p:bldP spid="48" grpId="0"/>
      <p:bldP spid="49" grpId="0"/>
      <p:bldP spid="50" grpId="0" animBg="1"/>
      <p:bldP spid="51"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085850"/>
            <a:ext cx="7632848" cy="615111"/>
          </a:xfrm>
        </p:spPr>
        <p:txBody>
          <a:bodyPr>
            <a:noAutofit/>
          </a:bodyPr>
          <a:lstStyle/>
          <a:p>
            <a:r>
              <a:rPr lang="en-US" altLang="zh-CN" sz="1800" dirty="0"/>
              <a:t>【</a:t>
            </a:r>
            <a:r>
              <a:rPr lang="zh-CN" altLang="en-US" sz="1800" dirty="0"/>
              <a:t>例</a:t>
            </a:r>
            <a:r>
              <a:rPr lang="en-US" altLang="zh-CN" sz="1800" dirty="0" smtClean="0"/>
              <a:t>】</a:t>
            </a:r>
            <a:r>
              <a:rPr lang="zh-CN" altLang="zh-CN" sz="1800" dirty="0"/>
              <a:t>电路如</a:t>
            </a:r>
            <a:r>
              <a:rPr lang="zh-CN" altLang="zh-CN" sz="1800" dirty="0" smtClean="0"/>
              <a:t>图</a:t>
            </a:r>
            <a:r>
              <a:rPr lang="zh-CN" altLang="en-US" sz="1800" dirty="0"/>
              <a:t>中</a:t>
            </a:r>
            <a:r>
              <a:rPr lang="zh-CN" altLang="zh-CN" sz="1800" dirty="0" smtClean="0"/>
              <a:t>所</a:t>
            </a:r>
            <a:r>
              <a:rPr lang="zh-CN" altLang="zh-CN" sz="1800" dirty="0"/>
              <a:t>示，已知单片机的晶振频率是</a:t>
            </a:r>
            <a:r>
              <a:rPr lang="en-US" altLang="zh-CN" sz="1800" dirty="0"/>
              <a:t>12MHz</a:t>
            </a:r>
            <a:r>
              <a:rPr lang="zh-CN" altLang="zh-CN" sz="1800" dirty="0"/>
              <a:t>，请编程实现发光二极管</a:t>
            </a:r>
            <a:r>
              <a:rPr lang="en-US" altLang="zh-CN" sz="1800" dirty="0"/>
              <a:t>LED0</a:t>
            </a:r>
            <a:r>
              <a:rPr lang="zh-CN" altLang="zh-CN" sz="1800" dirty="0"/>
              <a:t>亮</a:t>
            </a:r>
            <a:r>
              <a:rPr lang="en-US" altLang="zh-CN" sz="1800" dirty="0"/>
              <a:t>0.1s</a:t>
            </a:r>
            <a:r>
              <a:rPr lang="zh-CN" altLang="zh-CN" sz="1800" dirty="0"/>
              <a:t>灭</a:t>
            </a:r>
            <a:r>
              <a:rPr lang="en-US" altLang="zh-CN" sz="1800" dirty="0"/>
              <a:t>0.1s</a:t>
            </a:r>
            <a:r>
              <a:rPr lang="zh-CN" altLang="zh-CN" sz="1800" dirty="0"/>
              <a:t>的闪烁现象，要求采用模块化技术设计。</a:t>
            </a:r>
            <a:endParaRPr lang="zh-CN" altLang="en-US" sz="1800" dirty="0"/>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3.4.6 </a:t>
            </a:r>
            <a:r>
              <a:rPr lang="zh-CN" altLang="en-US" b="1" dirty="0"/>
              <a:t>子程序结构程序设计举例</a:t>
            </a:r>
            <a:endParaRPr lang="zh-CN" altLang="zh-CN" b="1" dirty="0"/>
          </a:p>
        </p:txBody>
      </p:sp>
      <p:grpSp>
        <p:nvGrpSpPr>
          <p:cNvPr id="5" name="画布 35099"/>
          <p:cNvGrpSpPr/>
          <p:nvPr/>
        </p:nvGrpSpPr>
        <p:grpSpPr>
          <a:xfrm>
            <a:off x="1512169" y="1995686"/>
            <a:ext cx="4283967" cy="2232248"/>
            <a:chOff x="0" y="0"/>
            <a:chExt cx="3124836" cy="2247900"/>
          </a:xfrm>
        </p:grpSpPr>
        <p:sp>
          <p:nvSpPr>
            <p:cNvPr id="6" name="矩形 5"/>
            <p:cNvSpPr/>
            <p:nvPr/>
          </p:nvSpPr>
          <p:spPr>
            <a:xfrm>
              <a:off x="0" y="0"/>
              <a:ext cx="3094990" cy="2247900"/>
            </a:xfrm>
            <a:prstGeom prst="rect">
              <a:avLst/>
            </a:prstGeom>
            <a:noFill/>
          </p:spPr>
        </p:sp>
        <p:cxnSp>
          <p:nvCxnSpPr>
            <p:cNvPr id="7" name="AutoShape 113"/>
            <p:cNvCxnSpPr>
              <a:cxnSpLocks noChangeShapeType="1"/>
            </p:cNvCxnSpPr>
            <p:nvPr/>
          </p:nvCxnSpPr>
          <p:spPr bwMode="auto">
            <a:xfrm>
              <a:off x="2241565" y="1082000"/>
              <a:ext cx="600" cy="6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
          <p:nvSpPr>
            <p:cNvPr id="8" name="Rectangle 120"/>
            <p:cNvSpPr>
              <a:spLocks noChangeArrowheads="1"/>
            </p:cNvSpPr>
            <p:nvPr/>
          </p:nvSpPr>
          <p:spPr bwMode="auto">
            <a:xfrm>
              <a:off x="1915157" y="1189300"/>
              <a:ext cx="588818" cy="2908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LED0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0" name="Group 10995"/>
            <p:cNvGrpSpPr>
              <a:grpSpLocks/>
            </p:cNvGrpSpPr>
            <p:nvPr/>
          </p:nvGrpSpPr>
          <p:grpSpPr bwMode="auto">
            <a:xfrm>
              <a:off x="104703" y="109200"/>
              <a:ext cx="3020133" cy="2045300"/>
              <a:chOff x="3518" y="10762"/>
              <a:chExt cx="4756" cy="3221"/>
            </a:xfrm>
          </p:grpSpPr>
          <p:grpSp>
            <p:nvGrpSpPr>
              <p:cNvPr id="12" name="Group 10996"/>
              <p:cNvGrpSpPr>
                <a:grpSpLocks/>
              </p:cNvGrpSpPr>
              <p:nvPr/>
            </p:nvGrpSpPr>
            <p:grpSpPr bwMode="auto">
              <a:xfrm>
                <a:off x="3518" y="10762"/>
                <a:ext cx="1447" cy="3221"/>
                <a:chOff x="3518" y="10762"/>
                <a:chExt cx="1447" cy="3221"/>
              </a:xfrm>
            </p:grpSpPr>
            <p:sp>
              <p:nvSpPr>
                <p:cNvPr id="28" name="Rectangle 116"/>
                <p:cNvSpPr>
                  <a:spLocks noChangeArrowheads="1"/>
                </p:cNvSpPr>
                <p:nvPr/>
              </p:nvSpPr>
              <p:spPr bwMode="auto">
                <a:xfrm>
                  <a:off x="3518" y="10762"/>
                  <a:ext cx="1447" cy="3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200025">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MCS-51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9" name="Rectangle 117"/>
                <p:cNvSpPr>
                  <a:spLocks noChangeArrowheads="1"/>
                </p:cNvSpPr>
                <p:nvPr/>
              </p:nvSpPr>
              <p:spPr bwMode="auto">
                <a:xfrm>
                  <a:off x="4304" y="12135"/>
                  <a:ext cx="583" cy="45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P1.0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13" name="Group 10999"/>
              <p:cNvGrpSpPr>
                <a:grpSpLocks/>
              </p:cNvGrpSpPr>
              <p:nvPr/>
            </p:nvGrpSpPr>
            <p:grpSpPr bwMode="auto">
              <a:xfrm>
                <a:off x="4971" y="11802"/>
                <a:ext cx="3303" cy="771"/>
                <a:chOff x="4971" y="11802"/>
                <a:chExt cx="3303" cy="771"/>
              </a:xfrm>
            </p:grpSpPr>
            <p:sp>
              <p:nvSpPr>
                <p:cNvPr id="14" name="Rectangle 119"/>
                <p:cNvSpPr>
                  <a:spLocks noChangeArrowheads="1"/>
                </p:cNvSpPr>
                <p:nvPr/>
              </p:nvSpPr>
              <p:spPr bwMode="auto">
                <a:xfrm>
                  <a:off x="7503" y="11901"/>
                  <a:ext cx="771" cy="67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+5V</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5" name="Group 11001"/>
                <p:cNvGrpSpPr>
                  <a:grpSpLocks/>
                </p:cNvGrpSpPr>
                <p:nvPr/>
              </p:nvGrpSpPr>
              <p:grpSpPr bwMode="auto">
                <a:xfrm>
                  <a:off x="4971" y="11802"/>
                  <a:ext cx="2628" cy="629"/>
                  <a:chOff x="4971" y="11802"/>
                  <a:chExt cx="2628" cy="629"/>
                </a:xfrm>
              </p:grpSpPr>
              <p:grpSp>
                <p:nvGrpSpPr>
                  <p:cNvPr id="16" name="Group 11002"/>
                  <p:cNvGrpSpPr>
                    <a:grpSpLocks/>
                  </p:cNvGrpSpPr>
                  <p:nvPr/>
                </p:nvGrpSpPr>
                <p:grpSpPr bwMode="auto">
                  <a:xfrm>
                    <a:off x="4971" y="11802"/>
                    <a:ext cx="2532" cy="629"/>
                    <a:chOff x="4971" y="11802"/>
                    <a:chExt cx="2532" cy="629"/>
                  </a:xfrm>
                </p:grpSpPr>
                <p:sp>
                  <p:nvSpPr>
                    <p:cNvPr id="18" name="Rectangle 122"/>
                    <p:cNvSpPr>
                      <a:spLocks noChangeArrowheads="1"/>
                    </p:cNvSpPr>
                    <p:nvPr/>
                  </p:nvSpPr>
                  <p:spPr bwMode="auto">
                    <a:xfrm>
                      <a:off x="5576" y="12198"/>
                      <a:ext cx="504" cy="206"/>
                    </a:xfrm>
                    <a:prstGeom prst="rect">
                      <a:avLst/>
                    </a:prstGeom>
                    <a:solidFill>
                      <a:srgbClr val="FFFFFF"/>
                    </a:solidFill>
                    <a:ln w="12700">
                      <a:solidFill>
                        <a:schemeClr val="dk1">
                          <a:lumMod val="100000"/>
                          <a:lumOff val="0"/>
                        </a:schemeClr>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endParaRPr lang="zh-CN" altLang="en-US"/>
                    </a:p>
                  </p:txBody>
                </p:sp>
                <p:cxnSp>
                  <p:nvCxnSpPr>
                    <p:cNvPr id="19" name="AutoShape 123"/>
                    <p:cNvCxnSpPr>
                      <a:cxnSpLocks noChangeShapeType="1"/>
                    </p:cNvCxnSpPr>
                    <p:nvPr/>
                  </p:nvCxnSpPr>
                  <p:spPr bwMode="auto">
                    <a:xfrm flipH="1">
                      <a:off x="4971" y="12296"/>
                      <a:ext cx="600" cy="1"/>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grpSp>
                  <p:nvGrpSpPr>
                    <p:cNvPr id="20" name="Group 11005"/>
                    <p:cNvGrpSpPr>
                      <a:grpSpLocks/>
                    </p:cNvGrpSpPr>
                    <p:nvPr/>
                  </p:nvGrpSpPr>
                  <p:grpSpPr bwMode="auto">
                    <a:xfrm>
                      <a:off x="6538" y="11802"/>
                      <a:ext cx="355" cy="629"/>
                      <a:chOff x="6538" y="11802"/>
                      <a:chExt cx="355" cy="629"/>
                    </a:xfrm>
                  </p:grpSpPr>
                  <p:grpSp>
                    <p:nvGrpSpPr>
                      <p:cNvPr id="23" name="Group 11006"/>
                      <p:cNvGrpSpPr>
                        <a:grpSpLocks/>
                      </p:cNvGrpSpPr>
                      <p:nvPr/>
                    </p:nvGrpSpPr>
                    <p:grpSpPr bwMode="auto">
                      <a:xfrm>
                        <a:off x="6613" y="12170"/>
                        <a:ext cx="280" cy="261"/>
                        <a:chOff x="6613" y="12170"/>
                        <a:chExt cx="280" cy="261"/>
                      </a:xfrm>
                    </p:grpSpPr>
                    <p:cxnSp>
                      <p:nvCxnSpPr>
                        <p:cNvPr id="26" name="AutoShape 114"/>
                        <p:cNvCxnSpPr>
                          <a:cxnSpLocks noChangeShapeType="1"/>
                        </p:cNvCxnSpPr>
                        <p:nvPr/>
                      </p:nvCxnSpPr>
                      <p:spPr bwMode="auto">
                        <a:xfrm>
                          <a:off x="6619" y="12180"/>
                          <a:ext cx="1" cy="251"/>
                        </a:xfrm>
                        <a:prstGeom prst="straightConnector1">
                          <a:avLst/>
                        </a:prstGeom>
                        <a:noFill/>
                        <a:ln w="12700">
                          <a:solidFill>
                            <a:schemeClr val="dk1">
                              <a:lumMod val="100000"/>
                              <a:lumOff val="0"/>
                            </a:scheme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68686"/>
                                </a:outerShdw>
                              </a:effectLst>
                            </a14:hiddenEffects>
                          </a:ext>
                        </a:extLst>
                      </p:spPr>
                    </p:cxnSp>
                    <p:sp>
                      <p:nvSpPr>
                        <p:cNvPr id="27" name="AutoShape 124"/>
                        <p:cNvSpPr>
                          <a:spLocks noChangeArrowheads="1"/>
                        </p:cNvSpPr>
                        <p:nvPr/>
                      </p:nvSpPr>
                      <p:spPr bwMode="auto">
                        <a:xfrm rot="-5400000">
                          <a:off x="6627" y="12156"/>
                          <a:ext cx="251" cy="280"/>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grpSp>
                  <p:cxnSp>
                    <p:nvCxnSpPr>
                      <p:cNvPr id="24" name="AutoShape 125"/>
                      <p:cNvCxnSpPr>
                        <a:cxnSpLocks noChangeShapeType="1"/>
                      </p:cNvCxnSpPr>
                      <p:nvPr/>
                    </p:nvCxnSpPr>
                    <p:spPr bwMode="auto">
                      <a:xfrm flipH="1" flipV="1">
                        <a:off x="6699" y="11802"/>
                        <a:ext cx="84" cy="299"/>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5" name="AutoShape 126"/>
                      <p:cNvCxnSpPr>
                        <a:cxnSpLocks noChangeShapeType="1"/>
                      </p:cNvCxnSpPr>
                      <p:nvPr/>
                    </p:nvCxnSpPr>
                    <p:spPr bwMode="auto">
                      <a:xfrm flipH="1" flipV="1">
                        <a:off x="6538" y="11901"/>
                        <a:ext cx="131" cy="234"/>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cxnSp>
                  <p:nvCxnSpPr>
                    <p:cNvPr id="21" name="AutoShape 127"/>
                    <p:cNvCxnSpPr>
                      <a:cxnSpLocks noChangeShapeType="1"/>
                    </p:cNvCxnSpPr>
                    <p:nvPr/>
                  </p:nvCxnSpPr>
                  <p:spPr bwMode="auto">
                    <a:xfrm flipV="1">
                      <a:off x="6077" y="12294"/>
                      <a:ext cx="536" cy="1"/>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2" name="AutoShape 128"/>
                    <p:cNvCxnSpPr>
                      <a:cxnSpLocks noChangeShapeType="1"/>
                    </p:cNvCxnSpPr>
                    <p:nvPr/>
                  </p:nvCxnSpPr>
                  <p:spPr bwMode="auto">
                    <a:xfrm>
                      <a:off x="6894" y="12294"/>
                      <a:ext cx="609" cy="1"/>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grpSp>
              <p:sp>
                <p:nvSpPr>
                  <p:cNvPr id="17" name="AutoShape 129"/>
                  <p:cNvSpPr>
                    <a:spLocks noChangeArrowheads="1"/>
                  </p:cNvSpPr>
                  <p:nvPr/>
                </p:nvSpPr>
                <p:spPr bwMode="auto">
                  <a:xfrm>
                    <a:off x="7480" y="12228"/>
                    <a:ext cx="119" cy="134"/>
                  </a:xfrm>
                  <a:prstGeom prst="flowChartConnector">
                    <a:avLst/>
                  </a:prstGeom>
                  <a:solidFill>
                    <a:srgbClr val="FFFFFF"/>
                  </a:solidFill>
                  <a:ln w="12700">
                    <a:solidFill>
                      <a:schemeClr val="dk1">
                        <a:lumMod val="100000"/>
                        <a:lumOff val="0"/>
                      </a:schemeClr>
                    </a:solidFill>
                    <a:round/>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endParaRPr lang="zh-CN" altLang="en-US"/>
                  </a:p>
                </p:txBody>
              </p:sp>
            </p:grpSp>
          </p:grpSp>
        </p:grpSp>
        <p:sp>
          <p:nvSpPr>
            <p:cNvPr id="11" name="Rectangle 130"/>
            <p:cNvSpPr>
              <a:spLocks noChangeArrowheads="1"/>
            </p:cNvSpPr>
            <p:nvPr/>
          </p:nvSpPr>
          <p:spPr bwMode="auto">
            <a:xfrm>
              <a:off x="1363779" y="1187376"/>
              <a:ext cx="475014" cy="2909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1k</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spTree>
    <p:extLst>
      <p:ext uri="{BB962C8B-B14F-4D97-AF65-F5344CB8AC3E}">
        <p14:creationId xmlns="" xmlns:p14="http://schemas.microsoft.com/office/powerpoint/2010/main" val="87444599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085850"/>
            <a:ext cx="7632848" cy="615111"/>
          </a:xfrm>
        </p:spPr>
        <p:txBody>
          <a:bodyPr>
            <a:noAutofit/>
          </a:bodyPr>
          <a:lstStyle/>
          <a:p>
            <a:r>
              <a:rPr lang="en-US" altLang="zh-CN" sz="1800" dirty="0"/>
              <a:t>【</a:t>
            </a:r>
            <a:r>
              <a:rPr lang="zh-CN" altLang="en-US" sz="1800" dirty="0"/>
              <a:t>例</a:t>
            </a:r>
            <a:r>
              <a:rPr lang="en-US" altLang="zh-CN" sz="1800" dirty="0" smtClean="0"/>
              <a:t>】</a:t>
            </a:r>
            <a:r>
              <a:rPr lang="zh-CN" altLang="zh-CN" sz="1800" dirty="0"/>
              <a:t>电路如</a:t>
            </a:r>
            <a:r>
              <a:rPr lang="zh-CN" altLang="zh-CN" sz="1800" dirty="0" smtClean="0"/>
              <a:t>图</a:t>
            </a:r>
            <a:r>
              <a:rPr lang="zh-CN" altLang="en-US" sz="1800" dirty="0"/>
              <a:t>中</a:t>
            </a:r>
            <a:r>
              <a:rPr lang="zh-CN" altLang="zh-CN" sz="1800" dirty="0" smtClean="0"/>
              <a:t>所</a:t>
            </a:r>
            <a:r>
              <a:rPr lang="zh-CN" altLang="zh-CN" sz="1800" dirty="0"/>
              <a:t>示，已知单片机的晶振频率是</a:t>
            </a:r>
            <a:r>
              <a:rPr lang="en-US" altLang="zh-CN" sz="1800" dirty="0"/>
              <a:t>12MHz</a:t>
            </a:r>
            <a:r>
              <a:rPr lang="zh-CN" altLang="zh-CN" sz="1800" dirty="0"/>
              <a:t>，请编程实现发光二极管</a:t>
            </a:r>
            <a:r>
              <a:rPr lang="en-US" altLang="zh-CN" sz="1800" dirty="0"/>
              <a:t>LED0</a:t>
            </a:r>
            <a:r>
              <a:rPr lang="zh-CN" altLang="zh-CN" sz="1800" dirty="0"/>
              <a:t>亮</a:t>
            </a:r>
            <a:r>
              <a:rPr lang="en-US" altLang="zh-CN" sz="1800" dirty="0"/>
              <a:t>0.1s</a:t>
            </a:r>
            <a:r>
              <a:rPr lang="zh-CN" altLang="zh-CN" sz="1800" dirty="0"/>
              <a:t>灭</a:t>
            </a:r>
            <a:r>
              <a:rPr lang="en-US" altLang="zh-CN" sz="1800" dirty="0"/>
              <a:t>0.1s</a:t>
            </a:r>
            <a:r>
              <a:rPr lang="zh-CN" altLang="zh-CN" sz="1800" dirty="0"/>
              <a:t>的闪烁现象，要求采用模块化技术设计。</a:t>
            </a:r>
            <a:endParaRPr lang="zh-CN" altLang="en-US" sz="1800" dirty="0"/>
          </a:p>
        </p:txBody>
      </p:sp>
      <p:sp>
        <p:nvSpPr>
          <p:cNvPr id="9" name="标题 1"/>
          <p:cNvSpPr txBox="1">
            <a:spLocks/>
          </p:cNvSpPr>
          <p:nvPr/>
        </p:nvSpPr>
        <p:spPr>
          <a:xfrm>
            <a:off x="548561"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3.4.6 </a:t>
            </a:r>
            <a:r>
              <a:rPr lang="zh-CN" altLang="en-US" b="1" dirty="0"/>
              <a:t>子程序结构程序设计举例</a:t>
            </a:r>
            <a:endParaRPr lang="zh-CN" altLang="zh-CN" b="1" dirty="0"/>
          </a:p>
        </p:txBody>
      </p:sp>
      <p:sp>
        <p:nvSpPr>
          <p:cNvPr id="3" name="矩形 2"/>
          <p:cNvSpPr/>
          <p:nvPr/>
        </p:nvSpPr>
        <p:spPr>
          <a:xfrm>
            <a:off x="403321" y="1679128"/>
            <a:ext cx="8532440" cy="2893100"/>
          </a:xfrm>
          <a:prstGeom prst="rect">
            <a:avLst/>
          </a:prstGeom>
        </p:spPr>
        <p:txBody>
          <a:bodyPr wrap="square">
            <a:spAutoFit/>
          </a:bodyPr>
          <a:lstStyle/>
          <a:p>
            <a:r>
              <a:rPr lang="en-US" altLang="zh-CN" sz="1400" dirty="0"/>
              <a:t>	ORG	0000H		</a:t>
            </a:r>
            <a:r>
              <a:rPr lang="zh-CN" altLang="en-US" sz="1400" dirty="0"/>
              <a:t>；</a:t>
            </a:r>
            <a:r>
              <a:rPr lang="en-US" altLang="zh-CN" sz="1400" dirty="0"/>
              <a:t>ORG</a:t>
            </a:r>
            <a:r>
              <a:rPr lang="zh-CN" altLang="en-US" sz="1400" dirty="0"/>
              <a:t>伪指令</a:t>
            </a:r>
          </a:p>
          <a:p>
            <a:r>
              <a:rPr lang="zh-CN" altLang="en-US" sz="1400" dirty="0"/>
              <a:t>	</a:t>
            </a:r>
            <a:r>
              <a:rPr lang="en-US" altLang="zh-CN" sz="1400" dirty="0"/>
              <a:t>SJMP	Main		</a:t>
            </a:r>
            <a:r>
              <a:rPr lang="zh-CN" altLang="en-US" sz="1400" dirty="0"/>
              <a:t>；复位入口地址处放一条转移至用户</a:t>
            </a:r>
            <a:r>
              <a:rPr lang="zh-CN" altLang="en-US" sz="1400" dirty="0" smtClean="0"/>
              <a:t>程序的转移指令 </a:t>
            </a:r>
            <a:endParaRPr lang="zh-CN" altLang="en-US" sz="1400" dirty="0"/>
          </a:p>
          <a:p>
            <a:r>
              <a:rPr lang="zh-CN" altLang="en-US" sz="1400" dirty="0"/>
              <a:t>				</a:t>
            </a:r>
          </a:p>
          <a:p>
            <a:r>
              <a:rPr lang="zh-CN" altLang="en-US" sz="1400" dirty="0"/>
              <a:t>	；主程序</a:t>
            </a:r>
          </a:p>
          <a:p>
            <a:r>
              <a:rPr lang="zh-CN" altLang="en-US" sz="1400" dirty="0"/>
              <a:t>	</a:t>
            </a:r>
            <a:r>
              <a:rPr lang="en-US" altLang="zh-CN" sz="1400" dirty="0"/>
              <a:t>ORG	0030H		</a:t>
            </a:r>
            <a:r>
              <a:rPr lang="zh-CN" altLang="en-US" sz="1400" dirty="0"/>
              <a:t>；用户程序从</a:t>
            </a:r>
            <a:r>
              <a:rPr lang="en-US" altLang="zh-CN" sz="1400" dirty="0"/>
              <a:t>0030H</a:t>
            </a:r>
            <a:r>
              <a:rPr lang="zh-CN" altLang="en-US" sz="1400" dirty="0"/>
              <a:t>单元开始存放，目的是</a:t>
            </a:r>
          </a:p>
          <a:p>
            <a:r>
              <a:rPr lang="en-US" altLang="zh-CN" sz="1400" dirty="0"/>
              <a:t>Main:			</a:t>
            </a:r>
            <a:r>
              <a:rPr lang="en-US" altLang="zh-CN" sz="1400" dirty="0" smtClean="0"/>
              <a:t>	</a:t>
            </a:r>
            <a:r>
              <a:rPr lang="zh-CN" altLang="en-US" sz="1400" dirty="0" smtClean="0"/>
              <a:t>；</a:t>
            </a:r>
            <a:r>
              <a:rPr lang="zh-CN" altLang="en-US" sz="1400" dirty="0"/>
              <a:t>避开中断入口地址</a:t>
            </a:r>
          </a:p>
          <a:p>
            <a:r>
              <a:rPr lang="zh-CN" altLang="en-US" sz="1400" dirty="0"/>
              <a:t>	</a:t>
            </a:r>
            <a:r>
              <a:rPr lang="en-US" altLang="zh-CN" sz="1400" dirty="0"/>
              <a:t>MOV	SP</a:t>
            </a:r>
            <a:r>
              <a:rPr lang="zh-CN" altLang="en-US" sz="1400" dirty="0"/>
              <a:t>，	</a:t>
            </a:r>
            <a:r>
              <a:rPr lang="en-US" altLang="zh-CN" sz="1400" dirty="0"/>
              <a:t>#</a:t>
            </a:r>
            <a:r>
              <a:rPr lang="en-US" altLang="zh-CN" sz="1400" dirty="0" smtClean="0"/>
              <a:t>6FH</a:t>
            </a:r>
            <a:r>
              <a:rPr lang="en-US" altLang="zh-CN" sz="1400" dirty="0"/>
              <a:t>	</a:t>
            </a:r>
            <a:r>
              <a:rPr lang="zh-CN" altLang="en-US" sz="1400" dirty="0"/>
              <a:t>；设置堆栈地址</a:t>
            </a:r>
          </a:p>
          <a:p>
            <a:r>
              <a:rPr lang="zh-CN" altLang="en-US" sz="1400" dirty="0"/>
              <a:t>	</a:t>
            </a:r>
            <a:r>
              <a:rPr lang="en-US" altLang="zh-CN" sz="1400" dirty="0"/>
              <a:t>SETB	P1.0		</a:t>
            </a:r>
            <a:r>
              <a:rPr lang="zh-CN" altLang="en-US" sz="1400" dirty="0"/>
              <a:t>；设置</a:t>
            </a:r>
            <a:r>
              <a:rPr lang="en-US" altLang="zh-CN" sz="1400" dirty="0"/>
              <a:t>LED</a:t>
            </a:r>
            <a:r>
              <a:rPr lang="zh-CN" altLang="en-US" sz="1400" dirty="0"/>
              <a:t>灯的初始状态，熄灭状态</a:t>
            </a:r>
          </a:p>
          <a:p>
            <a:r>
              <a:rPr lang="en-US" altLang="zh-CN" sz="1400" dirty="0" err="1"/>
              <a:t>LpLED</a:t>
            </a:r>
            <a:r>
              <a:rPr lang="en-US" altLang="zh-CN" sz="1400" dirty="0"/>
              <a:t>:	CLR	P1.0		</a:t>
            </a:r>
            <a:r>
              <a:rPr lang="zh-CN" altLang="en-US" sz="1400" dirty="0"/>
              <a:t>；点亮</a:t>
            </a:r>
            <a:r>
              <a:rPr lang="en-US" altLang="zh-CN" sz="1400" dirty="0"/>
              <a:t>LED</a:t>
            </a:r>
            <a:r>
              <a:rPr lang="zh-CN" altLang="en-US" sz="1400" dirty="0"/>
              <a:t>灯</a:t>
            </a:r>
          </a:p>
          <a:p>
            <a:r>
              <a:rPr lang="zh-CN" altLang="en-US" sz="1400" dirty="0"/>
              <a:t>	</a:t>
            </a:r>
            <a:r>
              <a:rPr lang="en-US" altLang="zh-CN" sz="1400" dirty="0"/>
              <a:t>LCALL	DL100ms	</a:t>
            </a:r>
            <a:r>
              <a:rPr lang="en-US" altLang="zh-CN" sz="1400" dirty="0" smtClean="0"/>
              <a:t>	</a:t>
            </a:r>
            <a:r>
              <a:rPr lang="zh-CN" altLang="en-US" sz="1400" dirty="0" smtClean="0"/>
              <a:t>；</a:t>
            </a:r>
            <a:r>
              <a:rPr lang="zh-CN" altLang="en-US" sz="1400" dirty="0"/>
              <a:t>调用延时</a:t>
            </a:r>
            <a:r>
              <a:rPr lang="en-US" altLang="zh-CN" sz="1400" dirty="0"/>
              <a:t>0.1s</a:t>
            </a:r>
            <a:r>
              <a:rPr lang="zh-CN" altLang="en-US" sz="1400" dirty="0"/>
              <a:t>的子程序，令灯亮</a:t>
            </a:r>
            <a:r>
              <a:rPr lang="en-US" altLang="zh-CN" sz="1400" dirty="0"/>
              <a:t>0.1s</a:t>
            </a:r>
          </a:p>
          <a:p>
            <a:r>
              <a:rPr lang="en-US" altLang="zh-CN" sz="1400" dirty="0"/>
              <a:t>	SETB	P1.0		</a:t>
            </a:r>
            <a:r>
              <a:rPr lang="zh-CN" altLang="en-US" sz="1400" dirty="0"/>
              <a:t>；熄灭</a:t>
            </a:r>
            <a:r>
              <a:rPr lang="en-US" altLang="zh-CN" sz="1400" dirty="0"/>
              <a:t>LED</a:t>
            </a:r>
            <a:r>
              <a:rPr lang="zh-CN" altLang="en-US" sz="1400" dirty="0"/>
              <a:t>灯</a:t>
            </a:r>
          </a:p>
          <a:p>
            <a:r>
              <a:rPr lang="zh-CN" altLang="en-US" sz="1400" dirty="0"/>
              <a:t>	</a:t>
            </a:r>
            <a:r>
              <a:rPr lang="en-US" altLang="zh-CN" sz="1400" dirty="0"/>
              <a:t>LCALL	DL100ms	</a:t>
            </a:r>
            <a:r>
              <a:rPr lang="en-US" altLang="zh-CN" sz="1400" dirty="0" smtClean="0"/>
              <a:t>	</a:t>
            </a:r>
            <a:r>
              <a:rPr lang="zh-CN" altLang="en-US" sz="1400" dirty="0" smtClean="0"/>
              <a:t>；</a:t>
            </a:r>
            <a:r>
              <a:rPr lang="zh-CN" altLang="en-US" sz="1400" dirty="0"/>
              <a:t>调用延时</a:t>
            </a:r>
            <a:r>
              <a:rPr lang="en-US" altLang="zh-CN" sz="1400" dirty="0"/>
              <a:t>0.1s</a:t>
            </a:r>
            <a:r>
              <a:rPr lang="zh-CN" altLang="en-US" sz="1400" dirty="0"/>
              <a:t>的子程序，令灯灭</a:t>
            </a:r>
            <a:r>
              <a:rPr lang="en-US" altLang="zh-CN" sz="1400" dirty="0"/>
              <a:t>0.1s</a:t>
            </a:r>
          </a:p>
          <a:p>
            <a:r>
              <a:rPr lang="en-US" altLang="zh-CN" sz="1400" dirty="0"/>
              <a:t>	SJMP	</a:t>
            </a:r>
            <a:r>
              <a:rPr lang="en-US" altLang="zh-CN" sz="1400" dirty="0" err="1"/>
              <a:t>LpLED</a:t>
            </a:r>
            <a:r>
              <a:rPr lang="en-US" altLang="zh-CN" sz="1400" dirty="0"/>
              <a:t>		</a:t>
            </a:r>
            <a:r>
              <a:rPr lang="zh-CN" altLang="en-US" sz="1400" dirty="0"/>
              <a:t>；重复上述过程。</a:t>
            </a:r>
          </a:p>
        </p:txBody>
      </p:sp>
    </p:spTree>
    <p:extLst>
      <p:ext uri="{BB962C8B-B14F-4D97-AF65-F5344CB8AC3E}">
        <p14:creationId xmlns="" xmlns:p14="http://schemas.microsoft.com/office/powerpoint/2010/main" val="324438530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085850"/>
            <a:ext cx="7632848" cy="615111"/>
          </a:xfrm>
        </p:spPr>
        <p:txBody>
          <a:bodyPr>
            <a:noAutofit/>
          </a:bodyPr>
          <a:lstStyle/>
          <a:p>
            <a:r>
              <a:rPr lang="en-US" altLang="zh-CN" sz="1800" dirty="0"/>
              <a:t>【</a:t>
            </a:r>
            <a:r>
              <a:rPr lang="zh-CN" altLang="en-US" sz="1800" dirty="0"/>
              <a:t>例</a:t>
            </a:r>
            <a:r>
              <a:rPr lang="en-US" altLang="zh-CN" sz="1800" dirty="0" smtClean="0"/>
              <a:t>】</a:t>
            </a:r>
            <a:r>
              <a:rPr lang="zh-CN" altLang="zh-CN" sz="1800" dirty="0"/>
              <a:t>电路如</a:t>
            </a:r>
            <a:r>
              <a:rPr lang="zh-CN" altLang="zh-CN" sz="1800" dirty="0" smtClean="0"/>
              <a:t>图</a:t>
            </a:r>
            <a:r>
              <a:rPr lang="zh-CN" altLang="en-US" sz="1800" dirty="0"/>
              <a:t>中</a:t>
            </a:r>
            <a:r>
              <a:rPr lang="zh-CN" altLang="zh-CN" sz="1800" dirty="0" smtClean="0"/>
              <a:t>所</a:t>
            </a:r>
            <a:r>
              <a:rPr lang="zh-CN" altLang="zh-CN" sz="1800" dirty="0"/>
              <a:t>示，已知单片机的晶振频率是</a:t>
            </a:r>
            <a:r>
              <a:rPr lang="en-US" altLang="zh-CN" sz="1800" dirty="0"/>
              <a:t>12MHz</a:t>
            </a:r>
            <a:r>
              <a:rPr lang="zh-CN" altLang="zh-CN" sz="1800" dirty="0"/>
              <a:t>，请编程实现发光二极管</a:t>
            </a:r>
            <a:r>
              <a:rPr lang="en-US" altLang="zh-CN" sz="1800" dirty="0"/>
              <a:t>LED0</a:t>
            </a:r>
            <a:r>
              <a:rPr lang="zh-CN" altLang="zh-CN" sz="1800" dirty="0"/>
              <a:t>亮</a:t>
            </a:r>
            <a:r>
              <a:rPr lang="en-US" altLang="zh-CN" sz="1800" dirty="0"/>
              <a:t>0.1s</a:t>
            </a:r>
            <a:r>
              <a:rPr lang="zh-CN" altLang="zh-CN" sz="1800" dirty="0"/>
              <a:t>灭</a:t>
            </a:r>
            <a:r>
              <a:rPr lang="en-US" altLang="zh-CN" sz="1800" dirty="0"/>
              <a:t>0.1s</a:t>
            </a:r>
            <a:r>
              <a:rPr lang="zh-CN" altLang="zh-CN" sz="1800" dirty="0"/>
              <a:t>的闪烁现象，要求采用模块化技术设计。</a:t>
            </a:r>
            <a:endParaRPr lang="zh-CN" altLang="en-US" sz="1800" dirty="0"/>
          </a:p>
        </p:txBody>
      </p:sp>
      <p:sp>
        <p:nvSpPr>
          <p:cNvPr id="9" name="标题 1"/>
          <p:cNvSpPr txBox="1">
            <a:spLocks/>
          </p:cNvSpPr>
          <p:nvPr/>
        </p:nvSpPr>
        <p:spPr>
          <a:xfrm>
            <a:off x="543176" y="45720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3.4.6 </a:t>
            </a:r>
            <a:r>
              <a:rPr lang="zh-CN" altLang="en-US" b="1" dirty="0"/>
              <a:t>子程序结构程序设计举例</a:t>
            </a:r>
            <a:endParaRPr lang="zh-CN" altLang="zh-CN" b="1" dirty="0"/>
          </a:p>
        </p:txBody>
      </p:sp>
      <p:sp>
        <p:nvSpPr>
          <p:cNvPr id="3" name="矩形 2"/>
          <p:cNvSpPr/>
          <p:nvPr/>
        </p:nvSpPr>
        <p:spPr>
          <a:xfrm>
            <a:off x="395537" y="1691813"/>
            <a:ext cx="8536732" cy="3323987"/>
          </a:xfrm>
          <a:prstGeom prst="rect">
            <a:avLst/>
          </a:prstGeom>
        </p:spPr>
        <p:txBody>
          <a:bodyPr wrap="square">
            <a:spAutoFit/>
          </a:bodyPr>
          <a:lstStyle/>
          <a:p>
            <a:r>
              <a:rPr lang="en-US" altLang="zh-CN" sz="1400" dirty="0"/>
              <a:t>	</a:t>
            </a:r>
            <a:r>
              <a:rPr lang="zh-CN" altLang="en-US" sz="1400" dirty="0"/>
              <a:t>；子程序	</a:t>
            </a:r>
          </a:p>
          <a:p>
            <a:r>
              <a:rPr lang="zh-CN" altLang="en-US" sz="1400" dirty="0"/>
              <a:t>；子程序名：   </a:t>
            </a:r>
            <a:r>
              <a:rPr lang="en-US" altLang="zh-CN" sz="1400" dirty="0"/>
              <a:t>DL100ms</a:t>
            </a:r>
          </a:p>
          <a:p>
            <a:r>
              <a:rPr lang="zh-CN" altLang="en-US" sz="1400" dirty="0"/>
              <a:t>；子程序功能：实现延时</a:t>
            </a:r>
            <a:r>
              <a:rPr lang="en-US" altLang="zh-CN" sz="1400" dirty="0"/>
              <a:t>0.1s</a:t>
            </a:r>
            <a:r>
              <a:rPr lang="zh-CN" altLang="en-US" sz="1400" dirty="0"/>
              <a:t>的子程序</a:t>
            </a:r>
          </a:p>
          <a:p>
            <a:r>
              <a:rPr lang="zh-CN" altLang="en-US" sz="1400" dirty="0"/>
              <a:t>；子程序入口：无</a:t>
            </a:r>
          </a:p>
          <a:p>
            <a:r>
              <a:rPr lang="zh-CN" altLang="en-US" sz="1400" dirty="0"/>
              <a:t>；子程序出口</a:t>
            </a:r>
            <a:r>
              <a:rPr lang="zh-CN" altLang="en-US" sz="1400"/>
              <a:t>：</a:t>
            </a:r>
            <a:r>
              <a:rPr lang="zh-CN" altLang="en-US" sz="1400" smtClean="0"/>
              <a:t>无</a:t>
            </a:r>
            <a:endParaRPr lang="zh-CN" altLang="en-US" sz="1400" dirty="0"/>
          </a:p>
          <a:p>
            <a:r>
              <a:rPr lang="en-US" altLang="zh-CN" sz="1400" dirty="0"/>
              <a:t>DL100ms</a:t>
            </a:r>
            <a:r>
              <a:rPr lang="zh-CN" altLang="en-US" sz="1400" dirty="0"/>
              <a:t>：	</a:t>
            </a:r>
            <a:r>
              <a:rPr lang="en-US" altLang="zh-CN" sz="1400" dirty="0"/>
              <a:t>MOV 	R6</a:t>
            </a:r>
            <a:r>
              <a:rPr lang="zh-CN" altLang="en-US" sz="1400" dirty="0"/>
              <a:t>，	</a:t>
            </a:r>
            <a:r>
              <a:rPr lang="en-US" altLang="zh-CN" sz="1400" dirty="0"/>
              <a:t>#100	</a:t>
            </a:r>
            <a:r>
              <a:rPr lang="zh-CN" altLang="en-US" sz="1400" dirty="0"/>
              <a:t>；外循环，实现延时</a:t>
            </a:r>
            <a:r>
              <a:rPr lang="en-US" altLang="zh-CN" sz="1400" dirty="0"/>
              <a:t>100ms,</a:t>
            </a:r>
            <a:r>
              <a:rPr lang="zh-CN" altLang="en-US" sz="1400" dirty="0"/>
              <a:t>即</a:t>
            </a:r>
            <a:r>
              <a:rPr lang="en-US" altLang="zh-CN" sz="1400" dirty="0"/>
              <a:t>0.1s</a:t>
            </a:r>
          </a:p>
          <a:p>
            <a:r>
              <a:rPr lang="en-US" altLang="zh-CN" sz="1400" dirty="0"/>
              <a:t>	</a:t>
            </a:r>
            <a:r>
              <a:rPr lang="zh-CN" altLang="en-US" sz="1400" dirty="0"/>
              <a:t>；内循环，实现延时</a:t>
            </a:r>
            <a:r>
              <a:rPr lang="en-US" altLang="zh-CN" sz="1400" dirty="0"/>
              <a:t>1ms</a:t>
            </a:r>
            <a:r>
              <a:rPr lang="zh-CN" altLang="en-US" sz="1400" dirty="0"/>
              <a:t>的程序，选用</a:t>
            </a:r>
            <a:r>
              <a:rPr lang="en-US" altLang="zh-CN" sz="1400" dirty="0"/>
              <a:t>R7</a:t>
            </a:r>
            <a:r>
              <a:rPr lang="zh-CN" altLang="en-US" sz="1400" dirty="0"/>
              <a:t>作为循环计数器</a:t>
            </a:r>
          </a:p>
          <a:p>
            <a:r>
              <a:rPr lang="en-US" altLang="zh-CN" sz="1400" dirty="0"/>
              <a:t>DL1ms</a:t>
            </a:r>
            <a:r>
              <a:rPr lang="zh-CN" altLang="en-US" sz="1400" dirty="0"/>
              <a:t>：	</a:t>
            </a:r>
            <a:r>
              <a:rPr lang="en-US" altLang="zh-CN" sz="1400" dirty="0"/>
              <a:t>MOV 	R7</a:t>
            </a:r>
            <a:r>
              <a:rPr lang="zh-CN" altLang="en-US" sz="1400" dirty="0"/>
              <a:t>，	</a:t>
            </a:r>
            <a:r>
              <a:rPr lang="en-US" altLang="zh-CN" sz="1400" dirty="0"/>
              <a:t>#200	</a:t>
            </a:r>
            <a:r>
              <a:rPr lang="zh-CN" altLang="en-US" sz="1400" dirty="0"/>
              <a:t>；为</a:t>
            </a:r>
            <a:r>
              <a:rPr lang="en-US" altLang="zh-CN" sz="1400" dirty="0"/>
              <a:t>R7</a:t>
            </a:r>
            <a:r>
              <a:rPr lang="zh-CN" altLang="en-US" sz="1400" dirty="0"/>
              <a:t>赋值指令，指令周期：</a:t>
            </a:r>
            <a:r>
              <a:rPr lang="en-US" altLang="zh-CN" sz="1400" dirty="0"/>
              <a:t>1</a:t>
            </a:r>
            <a:r>
              <a:rPr lang="zh-CN" altLang="en-US" sz="1400" dirty="0"/>
              <a:t>个机器周期</a:t>
            </a:r>
          </a:p>
          <a:p>
            <a:r>
              <a:rPr lang="en-US" altLang="zh-CN" sz="1400" dirty="0"/>
              <a:t>DL5us</a:t>
            </a:r>
            <a:r>
              <a:rPr lang="zh-CN" altLang="en-US" sz="1400" dirty="0"/>
              <a:t>：	</a:t>
            </a:r>
            <a:r>
              <a:rPr lang="en-US" altLang="zh-CN" sz="1400" dirty="0"/>
              <a:t>NOP			</a:t>
            </a:r>
            <a:r>
              <a:rPr lang="zh-CN" altLang="en-US" sz="1400" dirty="0"/>
              <a:t>；空操作，   指令周期：</a:t>
            </a:r>
            <a:r>
              <a:rPr lang="en-US" altLang="zh-CN" sz="1400" dirty="0"/>
              <a:t>1</a:t>
            </a:r>
            <a:r>
              <a:rPr lang="zh-CN" altLang="en-US" sz="1400" dirty="0"/>
              <a:t>个机器周期</a:t>
            </a:r>
          </a:p>
          <a:p>
            <a:r>
              <a:rPr lang="zh-CN" altLang="en-US" sz="1400" dirty="0"/>
              <a:t>	</a:t>
            </a:r>
            <a:r>
              <a:rPr lang="en-US" altLang="zh-CN" sz="1400" dirty="0"/>
              <a:t>NOP			</a:t>
            </a:r>
            <a:r>
              <a:rPr lang="zh-CN" altLang="en-US" sz="1400" dirty="0"/>
              <a:t>；空操作，   指令周期：</a:t>
            </a:r>
            <a:r>
              <a:rPr lang="en-US" altLang="zh-CN" sz="1400" dirty="0"/>
              <a:t>1</a:t>
            </a:r>
            <a:r>
              <a:rPr lang="zh-CN" altLang="en-US" sz="1400" dirty="0"/>
              <a:t>个机器周期</a:t>
            </a:r>
          </a:p>
          <a:p>
            <a:r>
              <a:rPr lang="zh-CN" altLang="en-US" sz="1400" dirty="0"/>
              <a:t>	</a:t>
            </a:r>
            <a:r>
              <a:rPr lang="en-US" altLang="zh-CN" sz="1400" dirty="0"/>
              <a:t>NOP			</a:t>
            </a:r>
            <a:r>
              <a:rPr lang="zh-CN" altLang="en-US" sz="1400" dirty="0"/>
              <a:t>；空操作，   指令周期：</a:t>
            </a:r>
            <a:r>
              <a:rPr lang="en-US" altLang="zh-CN" sz="1400" dirty="0"/>
              <a:t>1</a:t>
            </a:r>
            <a:r>
              <a:rPr lang="zh-CN" altLang="en-US" sz="1400" dirty="0"/>
              <a:t>个机器周期</a:t>
            </a:r>
          </a:p>
          <a:p>
            <a:r>
              <a:rPr lang="zh-CN" altLang="en-US" sz="1400" dirty="0"/>
              <a:t>	</a:t>
            </a:r>
            <a:r>
              <a:rPr lang="en-US" altLang="zh-CN" sz="1400" dirty="0"/>
              <a:t>DJNZ	R7</a:t>
            </a:r>
            <a:r>
              <a:rPr lang="zh-CN" altLang="en-US" sz="1400" dirty="0"/>
              <a:t>，	</a:t>
            </a:r>
            <a:r>
              <a:rPr lang="en-US" altLang="zh-CN" sz="1400" dirty="0"/>
              <a:t>DL5us	</a:t>
            </a:r>
            <a:r>
              <a:rPr lang="zh-CN" altLang="en-US" sz="1400" dirty="0"/>
              <a:t>；</a:t>
            </a:r>
            <a:r>
              <a:rPr lang="en-US" altLang="zh-CN" sz="1400" dirty="0"/>
              <a:t>DJNZ</a:t>
            </a:r>
            <a:r>
              <a:rPr lang="zh-CN" altLang="en-US" sz="1400" dirty="0"/>
              <a:t>指令</a:t>
            </a:r>
            <a:r>
              <a:rPr lang="en-US" altLang="zh-CN" sz="1400" dirty="0"/>
              <a:t>,  </a:t>
            </a:r>
            <a:r>
              <a:rPr lang="zh-CN" altLang="en-US" sz="1400" dirty="0"/>
              <a:t>指令周期：</a:t>
            </a:r>
            <a:r>
              <a:rPr lang="en-US" altLang="zh-CN" sz="1400" dirty="0"/>
              <a:t>2</a:t>
            </a:r>
            <a:r>
              <a:rPr lang="zh-CN" altLang="en-US" sz="1400" dirty="0"/>
              <a:t>个机器周期</a:t>
            </a:r>
          </a:p>
          <a:p>
            <a:r>
              <a:rPr lang="zh-CN" altLang="en-US" sz="1400" dirty="0"/>
              <a:t>	</a:t>
            </a:r>
            <a:r>
              <a:rPr lang="en-US" altLang="zh-CN" sz="1400" dirty="0"/>
              <a:t>DJNZ	R6</a:t>
            </a:r>
            <a:r>
              <a:rPr lang="zh-CN" altLang="en-US" sz="1400" dirty="0"/>
              <a:t>，	</a:t>
            </a:r>
            <a:r>
              <a:rPr lang="en-US" altLang="zh-CN" sz="1400" dirty="0"/>
              <a:t>DL1ms	</a:t>
            </a:r>
            <a:r>
              <a:rPr lang="zh-CN" altLang="en-US" sz="1400" dirty="0"/>
              <a:t>；外循环判断控制</a:t>
            </a:r>
          </a:p>
          <a:p>
            <a:r>
              <a:rPr lang="zh-CN" altLang="en-US" sz="1400" dirty="0"/>
              <a:t>	</a:t>
            </a:r>
            <a:r>
              <a:rPr lang="en-US" altLang="zh-CN" sz="1400" dirty="0" smtClean="0"/>
              <a:t>RET</a:t>
            </a:r>
            <a:r>
              <a:rPr lang="en-US" altLang="zh-CN" sz="1400" dirty="0"/>
              <a:t>		</a:t>
            </a:r>
            <a:r>
              <a:rPr lang="en-US" altLang="zh-CN" sz="1400" dirty="0" smtClean="0"/>
              <a:t>	</a:t>
            </a:r>
            <a:r>
              <a:rPr lang="zh-CN" altLang="en-US" sz="1400" dirty="0" smtClean="0"/>
              <a:t>；</a:t>
            </a:r>
            <a:r>
              <a:rPr lang="zh-CN" altLang="en-US" sz="1400" dirty="0"/>
              <a:t>子程序返回</a:t>
            </a:r>
          </a:p>
          <a:p>
            <a:r>
              <a:rPr lang="zh-CN" altLang="en-US" sz="1400" dirty="0"/>
              <a:t>	</a:t>
            </a:r>
            <a:r>
              <a:rPr lang="en-US" altLang="zh-CN" sz="1400" dirty="0"/>
              <a:t>END			</a:t>
            </a:r>
            <a:r>
              <a:rPr lang="zh-CN" altLang="en-US" sz="1400" dirty="0"/>
              <a:t>；程序汇编结束</a:t>
            </a:r>
          </a:p>
        </p:txBody>
      </p:sp>
    </p:spTree>
    <p:extLst>
      <p:ext uri="{BB962C8B-B14F-4D97-AF65-F5344CB8AC3E}">
        <p14:creationId xmlns="" xmlns:p14="http://schemas.microsoft.com/office/powerpoint/2010/main" val="126037106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3.4.7</a:t>
            </a:r>
            <a:r>
              <a:rPr lang="zh-CN" altLang="zh-CN" b="1" dirty="0"/>
              <a:t>汇编语言</a:t>
            </a:r>
            <a:r>
              <a:rPr lang="zh-CN" altLang="en-US" b="1" dirty="0"/>
              <a:t>综合设计举例</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846923" y="1347614"/>
            <a:ext cx="7560840" cy="646331"/>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本节将</a:t>
            </a:r>
            <a:r>
              <a:rPr lang="zh-CN" altLang="zh-CN" dirty="0">
                <a:latin typeface="华文楷体" panose="02010600040101010101" pitchFamily="2" charset="-122"/>
                <a:ea typeface="华文楷体" panose="02010600040101010101" pitchFamily="2" charset="-122"/>
              </a:rPr>
              <a:t>综合各种编程方法，通过一些应用实例的说明和分析，使读者进一步熟悉</a:t>
            </a:r>
            <a:r>
              <a:rPr lang="en-US" altLang="zh-CN" dirty="0">
                <a:latin typeface="华文楷体" panose="02010600040101010101" pitchFamily="2" charset="-122"/>
                <a:ea typeface="华文楷体" panose="02010600040101010101" pitchFamily="2" charset="-122"/>
              </a:rPr>
              <a:t>MCS-51</a:t>
            </a:r>
            <a:r>
              <a:rPr lang="zh-CN" altLang="zh-CN" dirty="0">
                <a:latin typeface="华文楷体" panose="02010600040101010101" pitchFamily="2" charset="-122"/>
                <a:ea typeface="华文楷体" panose="02010600040101010101" pitchFamily="2" charset="-122"/>
              </a:rPr>
              <a:t>单片机的汇编语言编程方法和技巧</a:t>
            </a:r>
          </a:p>
        </p:txBody>
      </p:sp>
      <p:sp>
        <p:nvSpPr>
          <p:cNvPr id="12" name="矩形 11"/>
          <p:cNvSpPr/>
          <p:nvPr/>
        </p:nvSpPr>
        <p:spPr>
          <a:xfrm>
            <a:off x="856534" y="2009309"/>
            <a:ext cx="7272808" cy="2862322"/>
          </a:xfrm>
          <a:prstGeom prst="rect">
            <a:avLst/>
          </a:prstGeom>
        </p:spPr>
        <p:txBody>
          <a:bodyPr wrap="square">
            <a:spAutoFit/>
          </a:bodyPr>
          <a:lstStyle/>
          <a:p>
            <a:r>
              <a:rPr lang="zh-CN" altLang="zh-CN"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a:t>
            </a:r>
            <a:r>
              <a:rPr lang="zh-CN" altLang="zh-CN" b="1" dirty="0">
                <a:latin typeface="华文楷体" panose="02010600040101010101" pitchFamily="2" charset="-122"/>
                <a:ea typeface="华文楷体" panose="02010600040101010101" pitchFamily="2" charset="-122"/>
              </a:rPr>
              <a:t>）数据传送类程序设计</a:t>
            </a:r>
          </a:p>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在单片机系统中，由于数据、程序都保存在</a:t>
            </a:r>
            <a:r>
              <a:rPr lang="en-US" altLang="zh-CN" dirty="0">
                <a:latin typeface="华文楷体" panose="02010600040101010101" pitchFamily="2" charset="-122"/>
                <a:ea typeface="华文楷体" panose="02010600040101010101" pitchFamily="2" charset="-122"/>
              </a:rPr>
              <a:t>CPU</a:t>
            </a:r>
            <a:r>
              <a:rPr lang="zh-CN" altLang="zh-CN" dirty="0">
                <a:latin typeface="华文楷体" panose="02010600040101010101" pitchFamily="2" charset="-122"/>
                <a:ea typeface="华文楷体" panose="02010600040101010101" pitchFamily="2" charset="-122"/>
              </a:rPr>
              <a:t>外部的存储器中，而程序的执行和数据的处理都是由</a:t>
            </a:r>
            <a:r>
              <a:rPr lang="en-US" altLang="zh-CN" dirty="0">
                <a:latin typeface="华文楷体" panose="02010600040101010101" pitchFamily="2" charset="-122"/>
                <a:ea typeface="华文楷体" panose="02010600040101010101" pitchFamily="2" charset="-122"/>
              </a:rPr>
              <a:t>CPU</a:t>
            </a:r>
            <a:r>
              <a:rPr lang="zh-CN" altLang="zh-CN" dirty="0">
                <a:latin typeface="华文楷体" panose="02010600040101010101" pitchFamily="2" charset="-122"/>
                <a:ea typeface="华文楷体" panose="02010600040101010101" pitchFamily="2" charset="-122"/>
              </a:rPr>
              <a:t>来完成的，因此数据（包括指令的读取）传送类操作是计算机最常见、最频繁的一类操作。</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latin typeface="华文楷体" panose="02010600040101010101" pitchFamily="2" charset="-122"/>
                <a:ea typeface="华文楷体" panose="02010600040101010101" pitchFamily="2" charset="-122"/>
              </a:rPr>
              <a:t>MCS-51</a:t>
            </a:r>
            <a:r>
              <a:rPr lang="zh-CN" altLang="zh-CN" dirty="0">
                <a:latin typeface="华文楷体" panose="02010600040101010101" pitchFamily="2" charset="-122"/>
                <a:ea typeface="华文楷体" panose="02010600040101010101" pitchFamily="2" charset="-122"/>
              </a:rPr>
              <a:t>单片机同样如此，单片机系统内的数据传输主要是内部数据存储器（即内部</a:t>
            </a:r>
            <a:r>
              <a:rPr lang="en-US" altLang="zh-CN" dirty="0">
                <a:latin typeface="华文楷体" panose="02010600040101010101" pitchFamily="2" charset="-122"/>
                <a:ea typeface="华文楷体" panose="02010600040101010101" pitchFamily="2" charset="-122"/>
              </a:rPr>
              <a:t>RAM</a:t>
            </a:r>
            <a:r>
              <a:rPr lang="zh-CN" altLang="zh-CN" dirty="0">
                <a:latin typeface="华文楷体" panose="02010600040101010101" pitchFamily="2" charset="-122"/>
                <a:ea typeface="华文楷体" panose="02010600040101010101" pitchFamily="2" charset="-122"/>
              </a:rPr>
              <a:t>）、外部数据存储器（外部</a:t>
            </a:r>
            <a:r>
              <a:rPr lang="en-US" altLang="zh-CN" dirty="0">
                <a:latin typeface="华文楷体" panose="02010600040101010101" pitchFamily="2" charset="-122"/>
                <a:ea typeface="华文楷体" panose="02010600040101010101" pitchFamily="2" charset="-122"/>
              </a:rPr>
              <a:t>RAM</a:t>
            </a:r>
            <a:r>
              <a:rPr lang="zh-CN" altLang="zh-CN" dirty="0">
                <a:latin typeface="华文楷体" panose="02010600040101010101" pitchFamily="2" charset="-122"/>
                <a:ea typeface="华文楷体" panose="02010600040101010101" pitchFamily="2" charset="-122"/>
              </a:rPr>
              <a:t>）以及程序存储器之间的数据传输。</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单片机的</a:t>
            </a:r>
            <a:r>
              <a:rPr lang="en-US" altLang="zh-CN" dirty="0">
                <a:latin typeface="华文楷体" panose="02010600040101010101" pitchFamily="2" charset="-122"/>
                <a:ea typeface="华文楷体" panose="02010600040101010101" pitchFamily="2" charset="-122"/>
              </a:rPr>
              <a:t>I/O</a:t>
            </a:r>
            <a:r>
              <a:rPr lang="zh-CN" altLang="zh-CN" dirty="0">
                <a:latin typeface="华文楷体" panose="02010600040101010101" pitchFamily="2" charset="-122"/>
                <a:ea typeface="华文楷体" panose="02010600040101010101" pitchFamily="2" charset="-122"/>
              </a:rPr>
              <a:t>口从编址上看属于内部</a:t>
            </a:r>
            <a:r>
              <a:rPr lang="en-US" altLang="zh-CN" dirty="0">
                <a:latin typeface="华文楷体" panose="02010600040101010101" pitchFamily="2" charset="-122"/>
                <a:ea typeface="华文楷体" panose="02010600040101010101" pitchFamily="2" charset="-122"/>
              </a:rPr>
              <a:t>RAM</a:t>
            </a:r>
            <a:r>
              <a:rPr lang="zh-CN" altLang="zh-CN" dirty="0">
                <a:latin typeface="华文楷体" panose="02010600040101010101" pitchFamily="2" charset="-122"/>
                <a:ea typeface="华文楷体" panose="02010600040101010101" pitchFamily="2" charset="-122"/>
              </a:rPr>
              <a:t>，因此，对于</a:t>
            </a:r>
            <a:r>
              <a:rPr lang="en-US" altLang="zh-CN" dirty="0">
                <a:latin typeface="华文楷体" panose="02010600040101010101" pitchFamily="2" charset="-122"/>
                <a:ea typeface="华文楷体" panose="02010600040101010101" pitchFamily="2" charset="-122"/>
              </a:rPr>
              <a:t>I/O</a:t>
            </a:r>
            <a:r>
              <a:rPr lang="zh-CN" altLang="zh-CN" dirty="0">
                <a:latin typeface="华文楷体" panose="02010600040101010101" pitchFamily="2" charset="-122"/>
                <a:ea typeface="华文楷体" panose="02010600040101010101" pitchFamily="2" charset="-122"/>
              </a:rPr>
              <a:t>口的操作也是属于存储器间数据传输的范畴。由此可见，掌握单片机的存储器之间数据传输指令以及编程对于学习应用单片机的重要性。</a:t>
            </a:r>
          </a:p>
        </p:txBody>
      </p:sp>
    </p:spTree>
    <p:extLst>
      <p:ext uri="{BB962C8B-B14F-4D97-AF65-F5344CB8AC3E}">
        <p14:creationId xmlns="" xmlns:p14="http://schemas.microsoft.com/office/powerpoint/2010/main" val="194993323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3.4.7</a:t>
            </a:r>
            <a:r>
              <a:rPr lang="zh-CN" altLang="zh-CN" b="1" dirty="0"/>
              <a:t>汇编语言</a:t>
            </a:r>
            <a:r>
              <a:rPr lang="zh-CN" altLang="en-US" b="1" dirty="0"/>
              <a:t>综合设计举例</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539552" y="1098708"/>
            <a:ext cx="8136904" cy="923330"/>
          </a:xfrm>
          <a:prstGeom prst="rect">
            <a:avLst/>
          </a:prstGeom>
        </p:spPr>
        <p:txBody>
          <a:bodyPr wrap="square">
            <a:spAutoFit/>
          </a:bodyPr>
          <a:lstStyle/>
          <a:p>
            <a:r>
              <a:rPr lang="zh-CN" altLang="zh-CN" dirty="0">
                <a:latin typeface="华文楷体" panose="02010600040101010101" pitchFamily="2" charset="-122"/>
                <a:ea typeface="华文楷体" panose="02010600040101010101" pitchFamily="2" charset="-122"/>
              </a:rPr>
              <a:t>【例】</a:t>
            </a:r>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编写程序，首先将片外</a:t>
            </a:r>
            <a:r>
              <a:rPr lang="en-US" altLang="zh-CN" dirty="0">
                <a:latin typeface="华文楷体" panose="02010600040101010101" pitchFamily="2" charset="-122"/>
                <a:ea typeface="华文楷体" panose="02010600040101010101" pitchFamily="2" charset="-122"/>
              </a:rPr>
              <a:t>RAM</a:t>
            </a:r>
            <a:r>
              <a:rPr lang="zh-CN" altLang="zh-CN" dirty="0">
                <a:latin typeface="华文楷体" panose="02010600040101010101" pitchFamily="2" charset="-122"/>
                <a:ea typeface="华文楷体" panose="02010600040101010101" pitchFamily="2" charset="-122"/>
              </a:rPr>
              <a:t>地址从</a:t>
            </a:r>
            <a:r>
              <a:rPr lang="en-US" altLang="zh-CN" dirty="0">
                <a:latin typeface="华文楷体" panose="02010600040101010101" pitchFamily="2" charset="-122"/>
                <a:ea typeface="华文楷体" panose="02010600040101010101" pitchFamily="2" charset="-122"/>
              </a:rPr>
              <a:t>0000H</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22FFH</a:t>
            </a:r>
            <a:r>
              <a:rPr lang="zh-CN" altLang="zh-CN" dirty="0">
                <a:latin typeface="华文楷体" panose="02010600040101010101" pitchFamily="2" charset="-122"/>
                <a:ea typeface="华文楷体" panose="02010600040101010101" pitchFamily="2" charset="-122"/>
              </a:rPr>
              <a:t>单元的内容初始化为</a:t>
            </a:r>
            <a:r>
              <a:rPr lang="en-US" altLang="zh-CN" dirty="0">
                <a:latin typeface="华文楷体" panose="02010600040101010101" pitchFamily="2" charset="-122"/>
                <a:ea typeface="华文楷体" panose="02010600040101010101" pitchFamily="2" charset="-122"/>
              </a:rPr>
              <a:t>0FFH,</a:t>
            </a:r>
            <a:r>
              <a:rPr lang="zh-CN" altLang="zh-CN" dirty="0">
                <a:latin typeface="华文楷体" panose="02010600040101010101" pitchFamily="2" charset="-122"/>
                <a:ea typeface="华文楷体" panose="02010600040101010101" pitchFamily="2" charset="-122"/>
              </a:rPr>
              <a:t>然后将片内</a:t>
            </a:r>
            <a:r>
              <a:rPr lang="en-US" altLang="zh-CN" dirty="0">
                <a:latin typeface="华文楷体" panose="02010600040101010101" pitchFamily="2" charset="-122"/>
                <a:ea typeface="华文楷体" panose="02010600040101010101" pitchFamily="2" charset="-122"/>
              </a:rPr>
              <a:t>30H</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60H</a:t>
            </a:r>
            <a:r>
              <a:rPr lang="zh-CN" altLang="zh-CN" dirty="0">
                <a:latin typeface="华文楷体" panose="02010600040101010101" pitchFamily="2" charset="-122"/>
                <a:ea typeface="华文楷体" panose="02010600040101010101" pitchFamily="2" charset="-122"/>
              </a:rPr>
              <a:t>单元中数据搬迁到片外</a:t>
            </a:r>
            <a:r>
              <a:rPr lang="en-US" altLang="zh-CN" dirty="0">
                <a:latin typeface="华文楷体" panose="02010600040101010101" pitchFamily="2" charset="-122"/>
                <a:ea typeface="华文楷体" panose="02010600040101010101" pitchFamily="2" charset="-122"/>
              </a:rPr>
              <a:t>RAM</a:t>
            </a:r>
            <a:r>
              <a:rPr lang="zh-CN" altLang="zh-CN" dirty="0">
                <a:latin typeface="华文楷体" panose="02010600040101010101" pitchFamily="2" charset="-122"/>
                <a:ea typeface="华文楷体" panose="02010600040101010101" pitchFamily="2" charset="-122"/>
              </a:rPr>
              <a:t>中的</a:t>
            </a:r>
            <a:r>
              <a:rPr lang="en-US" altLang="zh-CN" dirty="0">
                <a:latin typeface="华文楷体" panose="02010600040101010101" pitchFamily="2" charset="-122"/>
                <a:ea typeface="华文楷体" panose="02010600040101010101" pitchFamily="2" charset="-122"/>
              </a:rPr>
              <a:t>1000H</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1030H</a:t>
            </a:r>
            <a:r>
              <a:rPr lang="zh-CN" altLang="zh-CN" dirty="0">
                <a:latin typeface="华文楷体" panose="02010600040101010101" pitchFamily="2" charset="-122"/>
                <a:ea typeface="华文楷体" panose="02010600040101010101" pitchFamily="2" charset="-122"/>
              </a:rPr>
              <a:t>单元中，并将源数据区清零。</a:t>
            </a:r>
            <a:endParaRPr lang="zh-CN" altLang="en-US" dirty="0">
              <a:latin typeface="华文楷体" panose="02010600040101010101" pitchFamily="2" charset="-122"/>
              <a:ea typeface="华文楷体" panose="02010600040101010101" pitchFamily="2" charset="-122"/>
            </a:endParaRPr>
          </a:p>
        </p:txBody>
      </p:sp>
      <p:sp>
        <p:nvSpPr>
          <p:cNvPr id="21" name="Rectangle 1037"/>
          <p:cNvSpPr>
            <a:spLocks noChangeArrowheads="1"/>
          </p:cNvSpPr>
          <p:nvPr/>
        </p:nvSpPr>
        <p:spPr bwMode="auto">
          <a:xfrm>
            <a:off x="1259632" y="3735165"/>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0000H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2" name="Rectangle 1038"/>
          <p:cNvSpPr>
            <a:spLocks noChangeArrowheads="1"/>
          </p:cNvSpPr>
          <p:nvPr/>
        </p:nvSpPr>
        <p:spPr bwMode="auto">
          <a:xfrm>
            <a:off x="1965752" y="3735165"/>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3" name="Rectangle 1039"/>
          <p:cNvSpPr>
            <a:spLocks noChangeArrowheads="1"/>
          </p:cNvSpPr>
          <p:nvPr/>
        </p:nvSpPr>
        <p:spPr bwMode="auto">
          <a:xfrm>
            <a:off x="1965752" y="2685904"/>
            <a:ext cx="776453" cy="525197"/>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eaVert"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宋体" pitchFamily="2" charset="-122"/>
              </a:rPr>
              <a:t>…….</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5" name="Rectangle 1041"/>
          <p:cNvSpPr>
            <a:spLocks noChangeArrowheads="1"/>
          </p:cNvSpPr>
          <p:nvPr/>
        </p:nvSpPr>
        <p:spPr bwMode="auto">
          <a:xfrm>
            <a:off x="1259632" y="3470343"/>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0001H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042"/>
          <p:cNvSpPr>
            <a:spLocks noChangeArrowheads="1"/>
          </p:cNvSpPr>
          <p:nvPr/>
        </p:nvSpPr>
        <p:spPr bwMode="auto">
          <a:xfrm>
            <a:off x="1965993" y="3470343"/>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7" name="Rectangle 1044"/>
          <p:cNvSpPr>
            <a:spLocks noChangeArrowheads="1"/>
          </p:cNvSpPr>
          <p:nvPr/>
        </p:nvSpPr>
        <p:spPr bwMode="auto">
          <a:xfrm>
            <a:off x="1259632" y="3211101"/>
            <a:ext cx="71758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0002H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8" name="Rectangle 1045"/>
          <p:cNvSpPr>
            <a:spLocks noChangeArrowheads="1"/>
          </p:cNvSpPr>
          <p:nvPr/>
        </p:nvSpPr>
        <p:spPr bwMode="auto">
          <a:xfrm>
            <a:off x="1965752" y="3211101"/>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9" name="Rectangle 1051"/>
          <p:cNvSpPr>
            <a:spLocks noChangeArrowheads="1"/>
          </p:cNvSpPr>
          <p:nvPr/>
        </p:nvSpPr>
        <p:spPr bwMode="auto">
          <a:xfrm>
            <a:off x="1977217" y="3470343"/>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0FFH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0" name="Rectangle 1051"/>
          <p:cNvSpPr>
            <a:spLocks noChangeArrowheads="1"/>
          </p:cNvSpPr>
          <p:nvPr/>
        </p:nvSpPr>
        <p:spPr bwMode="auto">
          <a:xfrm>
            <a:off x="1977217" y="3184563"/>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0FFH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1" name="Rectangle 1045"/>
          <p:cNvSpPr>
            <a:spLocks noChangeArrowheads="1"/>
          </p:cNvSpPr>
          <p:nvPr/>
        </p:nvSpPr>
        <p:spPr bwMode="auto">
          <a:xfrm>
            <a:off x="1965752" y="2429706"/>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2" name="Rectangle 1051"/>
          <p:cNvSpPr>
            <a:spLocks noChangeArrowheads="1"/>
          </p:cNvSpPr>
          <p:nvPr/>
        </p:nvSpPr>
        <p:spPr bwMode="auto">
          <a:xfrm>
            <a:off x="1977217" y="2394545"/>
            <a:ext cx="649217"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0FFH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3" name="Rectangle 1044"/>
          <p:cNvSpPr>
            <a:spLocks noChangeArrowheads="1"/>
          </p:cNvSpPr>
          <p:nvPr/>
        </p:nvSpPr>
        <p:spPr bwMode="auto">
          <a:xfrm>
            <a:off x="1259633" y="2402260"/>
            <a:ext cx="685710"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22FFH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4" name="Rectangle 1051"/>
          <p:cNvSpPr>
            <a:spLocks noChangeArrowheads="1"/>
          </p:cNvSpPr>
          <p:nvPr/>
        </p:nvSpPr>
        <p:spPr bwMode="auto">
          <a:xfrm>
            <a:off x="1977216" y="3759011"/>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0FFH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5" name="Rectangle 1037"/>
          <p:cNvSpPr>
            <a:spLocks noChangeArrowheads="1"/>
          </p:cNvSpPr>
          <p:nvPr/>
        </p:nvSpPr>
        <p:spPr bwMode="auto">
          <a:xfrm>
            <a:off x="2931744" y="3751297"/>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30H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8" name="Rectangle 1041"/>
          <p:cNvSpPr>
            <a:spLocks noChangeArrowheads="1"/>
          </p:cNvSpPr>
          <p:nvPr/>
        </p:nvSpPr>
        <p:spPr bwMode="auto">
          <a:xfrm>
            <a:off x="2931744" y="3486475"/>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31H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0" name="Rectangle 1044"/>
          <p:cNvSpPr>
            <a:spLocks noChangeArrowheads="1"/>
          </p:cNvSpPr>
          <p:nvPr/>
        </p:nvSpPr>
        <p:spPr bwMode="auto">
          <a:xfrm>
            <a:off x="2931744" y="3227233"/>
            <a:ext cx="71758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32H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6" name="Rectangle 1044"/>
          <p:cNvSpPr>
            <a:spLocks noChangeArrowheads="1"/>
          </p:cNvSpPr>
          <p:nvPr/>
        </p:nvSpPr>
        <p:spPr bwMode="auto">
          <a:xfrm>
            <a:off x="2931745" y="2418392"/>
            <a:ext cx="685710"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60H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8" name="Rectangle 1037"/>
          <p:cNvSpPr>
            <a:spLocks noChangeArrowheads="1"/>
          </p:cNvSpPr>
          <p:nvPr/>
        </p:nvSpPr>
        <p:spPr bwMode="auto">
          <a:xfrm>
            <a:off x="4695222" y="3764875"/>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1000H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1" name="Rectangle 1041"/>
          <p:cNvSpPr>
            <a:spLocks noChangeArrowheads="1"/>
          </p:cNvSpPr>
          <p:nvPr/>
        </p:nvSpPr>
        <p:spPr bwMode="auto">
          <a:xfrm>
            <a:off x="4695222" y="3500053"/>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1001H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3" name="Rectangle 1044"/>
          <p:cNvSpPr>
            <a:spLocks noChangeArrowheads="1"/>
          </p:cNvSpPr>
          <p:nvPr/>
        </p:nvSpPr>
        <p:spPr bwMode="auto">
          <a:xfrm>
            <a:off x="4695222" y="3240811"/>
            <a:ext cx="71758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1002H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9" name="Rectangle 1044"/>
          <p:cNvSpPr>
            <a:spLocks noChangeArrowheads="1"/>
          </p:cNvSpPr>
          <p:nvPr/>
        </p:nvSpPr>
        <p:spPr bwMode="auto">
          <a:xfrm>
            <a:off x="4695223" y="2431970"/>
            <a:ext cx="685710"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1030H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1" name="Rectangle 1038"/>
          <p:cNvSpPr>
            <a:spLocks noChangeArrowheads="1"/>
          </p:cNvSpPr>
          <p:nvPr/>
        </p:nvSpPr>
        <p:spPr bwMode="auto">
          <a:xfrm>
            <a:off x="5360438" y="3728669"/>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2" name="Rectangle 1039"/>
          <p:cNvSpPr>
            <a:spLocks noChangeArrowheads="1"/>
          </p:cNvSpPr>
          <p:nvPr/>
        </p:nvSpPr>
        <p:spPr bwMode="auto">
          <a:xfrm>
            <a:off x="5360438" y="2679408"/>
            <a:ext cx="776453" cy="525197"/>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eaVert"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宋体" pitchFamily="2" charset="-122"/>
              </a:rPr>
              <a:t>…….</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3" name="Rectangle 1042"/>
          <p:cNvSpPr>
            <a:spLocks noChangeArrowheads="1"/>
          </p:cNvSpPr>
          <p:nvPr/>
        </p:nvSpPr>
        <p:spPr bwMode="auto">
          <a:xfrm>
            <a:off x="5360679" y="3463847"/>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4" name="Rectangle 1045"/>
          <p:cNvSpPr>
            <a:spLocks noChangeArrowheads="1"/>
          </p:cNvSpPr>
          <p:nvPr/>
        </p:nvSpPr>
        <p:spPr bwMode="auto">
          <a:xfrm>
            <a:off x="5360438" y="3204605"/>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5" name="Rectangle 1051"/>
          <p:cNvSpPr>
            <a:spLocks noChangeArrowheads="1"/>
          </p:cNvSpPr>
          <p:nvPr/>
        </p:nvSpPr>
        <p:spPr bwMode="auto">
          <a:xfrm>
            <a:off x="5371903" y="3463847"/>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data2</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6" name="Rectangle 1051"/>
          <p:cNvSpPr>
            <a:spLocks noChangeArrowheads="1"/>
          </p:cNvSpPr>
          <p:nvPr/>
        </p:nvSpPr>
        <p:spPr bwMode="auto">
          <a:xfrm>
            <a:off x="5371903" y="3178067"/>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data3</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7" name="Rectangle 1045"/>
          <p:cNvSpPr>
            <a:spLocks noChangeArrowheads="1"/>
          </p:cNvSpPr>
          <p:nvPr/>
        </p:nvSpPr>
        <p:spPr bwMode="auto">
          <a:xfrm>
            <a:off x="5360438" y="2423210"/>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8" name="Rectangle 1051"/>
          <p:cNvSpPr>
            <a:spLocks noChangeArrowheads="1"/>
          </p:cNvSpPr>
          <p:nvPr/>
        </p:nvSpPr>
        <p:spPr bwMode="auto">
          <a:xfrm>
            <a:off x="5371903" y="2388049"/>
            <a:ext cx="649217"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err="1">
                <a:ea typeface="宋体" pitchFamily="2" charset="-122"/>
                <a:cs typeface="宋体" pitchFamily="2" charset="-122"/>
              </a:rPr>
              <a:t>datan</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9" name="Rectangle 1051"/>
          <p:cNvSpPr>
            <a:spLocks noChangeArrowheads="1"/>
          </p:cNvSpPr>
          <p:nvPr/>
        </p:nvSpPr>
        <p:spPr bwMode="auto">
          <a:xfrm>
            <a:off x="5371902" y="3752515"/>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data1</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13" name="曲线连接符 12"/>
          <p:cNvCxnSpPr>
            <a:stCxn id="71" idx="2"/>
            <a:endCxn id="61" idx="2"/>
          </p:cNvCxnSpPr>
          <p:nvPr/>
        </p:nvCxnSpPr>
        <p:spPr>
          <a:xfrm rot="5400000" flipH="1" flipV="1">
            <a:off x="4800542" y="3072934"/>
            <a:ext cx="27446" cy="1868558"/>
          </a:xfrm>
          <a:prstGeom prst="curvedConnector3">
            <a:avLst>
              <a:gd name="adj1" fmla="val -2037965"/>
            </a:avLst>
          </a:prstGeom>
          <a:ln>
            <a:tailEnd type="arrow"/>
          </a:ln>
        </p:spPr>
        <p:style>
          <a:lnRef idx="2">
            <a:schemeClr val="accent5"/>
          </a:lnRef>
          <a:fillRef idx="0">
            <a:schemeClr val="accent5"/>
          </a:fillRef>
          <a:effectRef idx="1">
            <a:schemeClr val="accent5"/>
          </a:effectRef>
          <a:fontRef idx="minor">
            <a:schemeClr val="tx1"/>
          </a:fontRef>
        </p:style>
      </p:cxnSp>
      <p:sp>
        <p:nvSpPr>
          <p:cNvPr id="71" name="Rectangle 1038"/>
          <p:cNvSpPr>
            <a:spLocks noChangeArrowheads="1"/>
          </p:cNvSpPr>
          <p:nvPr/>
        </p:nvSpPr>
        <p:spPr bwMode="auto">
          <a:xfrm>
            <a:off x="3491880" y="3756115"/>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2" name="Rectangle 1039"/>
          <p:cNvSpPr>
            <a:spLocks noChangeArrowheads="1"/>
          </p:cNvSpPr>
          <p:nvPr/>
        </p:nvSpPr>
        <p:spPr bwMode="auto">
          <a:xfrm>
            <a:off x="3491880" y="2706854"/>
            <a:ext cx="776453" cy="525197"/>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eaVert"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宋体" pitchFamily="2" charset="-122"/>
              </a:rPr>
              <a:t>…….</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3" name="Rectangle 1042"/>
          <p:cNvSpPr>
            <a:spLocks noChangeArrowheads="1"/>
          </p:cNvSpPr>
          <p:nvPr/>
        </p:nvSpPr>
        <p:spPr bwMode="auto">
          <a:xfrm>
            <a:off x="3492121" y="3491293"/>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4" name="Rectangle 1045"/>
          <p:cNvSpPr>
            <a:spLocks noChangeArrowheads="1"/>
          </p:cNvSpPr>
          <p:nvPr/>
        </p:nvSpPr>
        <p:spPr bwMode="auto">
          <a:xfrm>
            <a:off x="3491880" y="3232051"/>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5" name="Rectangle 1051"/>
          <p:cNvSpPr>
            <a:spLocks noChangeArrowheads="1"/>
          </p:cNvSpPr>
          <p:nvPr/>
        </p:nvSpPr>
        <p:spPr bwMode="auto">
          <a:xfrm>
            <a:off x="3503345" y="3491293"/>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data2</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7" name="Rectangle 1051"/>
          <p:cNvSpPr>
            <a:spLocks noChangeArrowheads="1"/>
          </p:cNvSpPr>
          <p:nvPr/>
        </p:nvSpPr>
        <p:spPr bwMode="auto">
          <a:xfrm>
            <a:off x="3503345" y="3205513"/>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data3</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8" name="Rectangle 1045"/>
          <p:cNvSpPr>
            <a:spLocks noChangeArrowheads="1"/>
          </p:cNvSpPr>
          <p:nvPr/>
        </p:nvSpPr>
        <p:spPr bwMode="auto">
          <a:xfrm>
            <a:off x="3491880" y="2450656"/>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9" name="Rectangle 1051"/>
          <p:cNvSpPr>
            <a:spLocks noChangeArrowheads="1"/>
          </p:cNvSpPr>
          <p:nvPr/>
        </p:nvSpPr>
        <p:spPr bwMode="auto">
          <a:xfrm>
            <a:off x="3503345" y="2415495"/>
            <a:ext cx="649217"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err="1">
                <a:ea typeface="宋体" pitchFamily="2" charset="-122"/>
                <a:cs typeface="宋体" pitchFamily="2" charset="-122"/>
              </a:rPr>
              <a:t>datan</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0" name="Rectangle 1051"/>
          <p:cNvSpPr>
            <a:spLocks noChangeArrowheads="1"/>
          </p:cNvSpPr>
          <p:nvPr/>
        </p:nvSpPr>
        <p:spPr bwMode="auto">
          <a:xfrm>
            <a:off x="3503344" y="3779961"/>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data1</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1" name="Rectangle 1044"/>
          <p:cNvSpPr>
            <a:spLocks noChangeArrowheads="1"/>
          </p:cNvSpPr>
          <p:nvPr/>
        </p:nvSpPr>
        <p:spPr bwMode="auto">
          <a:xfrm>
            <a:off x="1755167" y="2129724"/>
            <a:ext cx="109331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片外</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RAM</a:t>
            </a:r>
          </a:p>
        </p:txBody>
      </p:sp>
      <p:sp>
        <p:nvSpPr>
          <p:cNvPr id="82" name="Rectangle 1044"/>
          <p:cNvSpPr>
            <a:spLocks noChangeArrowheads="1"/>
          </p:cNvSpPr>
          <p:nvPr/>
        </p:nvSpPr>
        <p:spPr bwMode="auto">
          <a:xfrm>
            <a:off x="3333328" y="2129724"/>
            <a:ext cx="109331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片内</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RAM</a:t>
            </a:r>
          </a:p>
        </p:txBody>
      </p:sp>
      <p:sp>
        <p:nvSpPr>
          <p:cNvPr id="83" name="Rectangle 1044"/>
          <p:cNvSpPr>
            <a:spLocks noChangeArrowheads="1"/>
          </p:cNvSpPr>
          <p:nvPr/>
        </p:nvSpPr>
        <p:spPr bwMode="auto">
          <a:xfrm>
            <a:off x="5202127" y="2129724"/>
            <a:ext cx="109331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片外</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RAM</a:t>
            </a:r>
          </a:p>
        </p:txBody>
      </p:sp>
      <p:cxnSp>
        <p:nvCxnSpPr>
          <p:cNvPr id="88" name="肘形连接符 87"/>
          <p:cNvCxnSpPr>
            <a:stCxn id="21" idx="1"/>
            <a:endCxn id="33" idx="1"/>
          </p:cNvCxnSpPr>
          <p:nvPr/>
        </p:nvCxnSpPr>
        <p:spPr>
          <a:xfrm rot="10800000" flipH="1">
            <a:off x="1259631" y="2534672"/>
            <a:ext cx="1" cy="1332905"/>
          </a:xfrm>
          <a:prstGeom prst="bentConnector3">
            <a:avLst>
              <a:gd name="adj1" fmla="val -22860000000"/>
            </a:avLst>
          </a:prstGeom>
          <a:ln>
            <a:tailEnd type="arrow"/>
          </a:ln>
        </p:spPr>
        <p:style>
          <a:lnRef idx="1">
            <a:schemeClr val="accent5"/>
          </a:lnRef>
          <a:fillRef idx="0">
            <a:schemeClr val="accent5"/>
          </a:fillRef>
          <a:effectRef idx="0">
            <a:schemeClr val="accent5"/>
          </a:effectRef>
          <a:fontRef idx="minor">
            <a:schemeClr val="tx1"/>
          </a:fontRef>
        </p:style>
      </p:cxnSp>
      <p:sp>
        <p:nvSpPr>
          <p:cNvPr id="93" name="Rectangle 1044"/>
          <p:cNvSpPr>
            <a:spLocks noChangeArrowheads="1"/>
          </p:cNvSpPr>
          <p:nvPr/>
        </p:nvSpPr>
        <p:spPr bwMode="auto">
          <a:xfrm>
            <a:off x="17006" y="2832400"/>
            <a:ext cx="1093315" cy="963870"/>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defTabSz="914400" rtl="0" eaLnBrk="1" fontAlgn="base" latinLnBrk="0" hangingPunct="1">
              <a:lnSpc>
                <a:spcPct val="100000"/>
              </a:lnSpc>
              <a:spcBef>
                <a:spcPct val="0"/>
              </a:spcBef>
              <a:spcAft>
                <a:spcPct val="0"/>
              </a:spcAft>
              <a:buClrTx/>
              <a:buSzTx/>
              <a:buFontTx/>
              <a:buNone/>
              <a:tabLst/>
            </a:pPr>
            <a:r>
              <a:rPr lang="en-US" altLang="zh-CN" sz="1400" dirty="0">
                <a:latin typeface="华文楷体" panose="02010600040101010101" pitchFamily="2" charset="-122"/>
                <a:ea typeface="华文楷体" panose="02010600040101010101" pitchFamily="2" charset="-122"/>
                <a:cs typeface="宋体" pitchFamily="2" charset="-122"/>
              </a:rPr>
              <a:t>22FFH+1</a:t>
            </a:r>
            <a:r>
              <a:rPr lang="zh-CN" altLang="en-US" sz="1400" dirty="0">
                <a:latin typeface="华文楷体" panose="02010600040101010101" pitchFamily="2" charset="-122"/>
                <a:ea typeface="华文楷体" panose="02010600040101010101" pitchFamily="2" charset="-122"/>
                <a:cs typeface="宋体" pitchFamily="2" charset="-122"/>
              </a:rPr>
              <a:t>个</a:t>
            </a:r>
            <a:endParaRPr lang="en-US" altLang="zh-CN" sz="1400" dirty="0">
              <a:latin typeface="华文楷体" panose="02010600040101010101" pitchFamily="2" charset="-122"/>
              <a:ea typeface="华文楷体" panose="02010600040101010101" pitchFamily="2" charset="-122"/>
              <a:cs typeface="宋体" pitchFamily="2" charset="-122"/>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2300H</a:t>
            </a: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个</a:t>
            </a:r>
            <a:endPar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endParaRPr>
          </a:p>
          <a:p>
            <a:pPr marL="0" marR="0" lvl="0" indent="0" defTabSz="914400" rtl="0" eaLnBrk="1" fontAlgn="base" latinLnBrk="0" hangingPunct="1">
              <a:lnSpc>
                <a:spcPct val="100000"/>
              </a:lnSpc>
              <a:spcBef>
                <a:spcPct val="0"/>
              </a:spcBef>
              <a:spcAft>
                <a:spcPct val="0"/>
              </a:spcAft>
              <a:buClrTx/>
              <a:buSzTx/>
              <a:buFontTx/>
              <a:buNone/>
              <a:tabLst/>
            </a:pPr>
            <a:r>
              <a:rPr lang="en-US" altLang="zh-CN" sz="1400" dirty="0">
                <a:latin typeface="华文楷体" panose="02010600040101010101" pitchFamily="2" charset="-122"/>
                <a:ea typeface="华文楷体" panose="02010600040101010101" pitchFamily="2" charset="-122"/>
                <a:cs typeface="宋体" pitchFamily="2" charset="-122"/>
              </a:rPr>
              <a:t>8960</a:t>
            </a:r>
            <a:r>
              <a:rPr lang="zh-CN" altLang="en-US" sz="1400" dirty="0">
                <a:latin typeface="华文楷体" panose="02010600040101010101" pitchFamily="2" charset="-122"/>
                <a:ea typeface="华文楷体" panose="02010600040101010101" pitchFamily="2" charset="-122"/>
                <a:cs typeface="宋体" pitchFamily="2" charset="-122"/>
              </a:rPr>
              <a:t>个</a:t>
            </a:r>
            <a:endParaRPr lang="en-US" altLang="zh-CN" sz="1400" dirty="0">
              <a:latin typeface="华文楷体" panose="02010600040101010101" pitchFamily="2" charset="-122"/>
              <a:ea typeface="华文楷体" panose="02010600040101010101"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endParaRPr>
          </a:p>
        </p:txBody>
      </p:sp>
      <p:sp>
        <p:nvSpPr>
          <p:cNvPr id="89" name="矩形 88"/>
          <p:cNvSpPr/>
          <p:nvPr/>
        </p:nvSpPr>
        <p:spPr>
          <a:xfrm>
            <a:off x="903044" y="4128958"/>
            <a:ext cx="2148345" cy="523220"/>
          </a:xfrm>
          <a:prstGeom prst="rect">
            <a:avLst/>
          </a:prstGeom>
        </p:spPr>
        <p:txBody>
          <a:bodyPr wrap="none">
            <a:spAutoFit/>
          </a:bodyPr>
          <a:lstStyle/>
          <a:p>
            <a:pPr lvl="0"/>
            <a:r>
              <a:rPr lang="en-US" altLang="zh-CN" sz="1400" dirty="0">
                <a:latin typeface="华文楷体" panose="02010600040101010101" pitchFamily="2" charset="-122"/>
                <a:ea typeface="华文楷体" panose="02010600040101010101" pitchFamily="2" charset="-122"/>
                <a:cs typeface="宋体" pitchFamily="2" charset="-122"/>
              </a:rPr>
              <a:t>DJNZ</a:t>
            </a:r>
            <a:r>
              <a:rPr lang="zh-CN" altLang="en-US" sz="1400" dirty="0">
                <a:latin typeface="华文楷体" panose="02010600040101010101" pitchFamily="2" charset="-122"/>
                <a:ea typeface="华文楷体" panose="02010600040101010101" pitchFamily="2" charset="-122"/>
                <a:cs typeface="宋体" pitchFamily="2" charset="-122"/>
              </a:rPr>
              <a:t>指令最大循环</a:t>
            </a:r>
            <a:r>
              <a:rPr lang="en-US" altLang="zh-CN" sz="1400" dirty="0">
                <a:latin typeface="华文楷体" panose="02010600040101010101" pitchFamily="2" charset="-122"/>
                <a:ea typeface="华文楷体" panose="02010600040101010101" pitchFamily="2" charset="-122"/>
                <a:cs typeface="宋体" pitchFamily="2" charset="-122"/>
              </a:rPr>
              <a:t>256</a:t>
            </a:r>
            <a:r>
              <a:rPr lang="zh-CN" altLang="en-US" sz="1400" dirty="0">
                <a:latin typeface="华文楷体" panose="02010600040101010101" pitchFamily="2" charset="-122"/>
                <a:ea typeface="华文楷体" panose="02010600040101010101" pitchFamily="2" charset="-122"/>
                <a:cs typeface="宋体" pitchFamily="2" charset="-122"/>
              </a:rPr>
              <a:t>次</a:t>
            </a:r>
            <a:endParaRPr lang="en-US" altLang="zh-CN" sz="1400" dirty="0">
              <a:latin typeface="华文楷体" panose="02010600040101010101" pitchFamily="2" charset="-122"/>
              <a:ea typeface="华文楷体" panose="02010600040101010101" pitchFamily="2" charset="-122"/>
              <a:cs typeface="宋体" pitchFamily="2" charset="-122"/>
            </a:endParaRPr>
          </a:p>
          <a:p>
            <a:pPr lvl="0"/>
            <a:r>
              <a:rPr lang="en-US" altLang="zh-CN" sz="1400" dirty="0">
                <a:latin typeface="华文楷体" panose="02010600040101010101" pitchFamily="2" charset="-122"/>
                <a:ea typeface="华文楷体" panose="02010600040101010101" pitchFamily="2" charset="-122"/>
                <a:cs typeface="宋体" pitchFamily="2" charset="-122"/>
              </a:rPr>
              <a:t>8960</a:t>
            </a:r>
            <a:r>
              <a:rPr lang="en-US" altLang="zh-CN" sz="1400" dirty="0">
                <a:latin typeface="宋体"/>
                <a:ea typeface="宋体"/>
                <a:cs typeface="宋体" pitchFamily="2" charset="-122"/>
              </a:rPr>
              <a:t>÷256=35D=23H</a:t>
            </a:r>
            <a:endParaRPr lang="en-US" altLang="zh-CN" sz="1400" dirty="0">
              <a:latin typeface="华文楷体" panose="02010600040101010101" pitchFamily="2" charset="-122"/>
              <a:ea typeface="华文楷体" panose="02010600040101010101" pitchFamily="2" charset="-122"/>
              <a:cs typeface="宋体" pitchFamily="2" charset="-122"/>
            </a:endParaRPr>
          </a:p>
        </p:txBody>
      </p:sp>
    </p:spTree>
    <p:extLst>
      <p:ext uri="{BB962C8B-B14F-4D97-AF65-F5344CB8AC3E}">
        <p14:creationId xmlns="" xmlns:p14="http://schemas.microsoft.com/office/powerpoint/2010/main" val="61346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4" grpId="0"/>
      <p:bldP spid="65" grpId="0"/>
      <p:bldP spid="66" grpId="0"/>
      <p:bldP spid="68" grpId="0"/>
      <p:bldP spid="69" grpId="0"/>
      <p:bldP spid="75" grpId="0"/>
      <p:bldP spid="77" grpId="0"/>
      <p:bldP spid="79" grpId="0"/>
      <p:bldP spid="80"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3.4.7</a:t>
            </a:r>
            <a:r>
              <a:rPr lang="zh-CN" altLang="zh-CN" b="1" dirty="0"/>
              <a:t>汇编语言</a:t>
            </a:r>
            <a:r>
              <a:rPr lang="zh-CN" altLang="en-US" b="1" dirty="0"/>
              <a:t>综合设计举例</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539552" y="1098708"/>
            <a:ext cx="8136904" cy="523220"/>
          </a:xfrm>
          <a:prstGeom prst="rect">
            <a:avLst/>
          </a:prstGeom>
        </p:spPr>
        <p:txBody>
          <a:bodyPr wrap="square">
            <a:spAutoFit/>
          </a:bodyPr>
          <a:lstStyle/>
          <a:p>
            <a:r>
              <a:rPr lang="zh-CN" altLang="zh-CN" sz="1400" dirty="0">
                <a:latin typeface="华文楷体" panose="02010600040101010101" pitchFamily="2" charset="-122"/>
                <a:ea typeface="华文楷体" panose="02010600040101010101" pitchFamily="2" charset="-122"/>
              </a:rPr>
              <a:t>【例</a:t>
            </a:r>
            <a:r>
              <a:rPr lang="en-US" altLang="zh-CN" sz="1400" dirty="0">
                <a:latin typeface="华文楷体" panose="02010600040101010101" pitchFamily="2" charset="-122"/>
                <a:ea typeface="华文楷体" panose="02010600040101010101" pitchFamily="2" charset="-122"/>
              </a:rPr>
              <a:t>3-52</a:t>
            </a:r>
            <a:r>
              <a:rPr lang="zh-CN" altLang="zh-CN"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  </a:t>
            </a:r>
            <a:r>
              <a:rPr lang="zh-CN" altLang="zh-CN" sz="1400" dirty="0">
                <a:latin typeface="华文楷体" panose="02010600040101010101" pitchFamily="2" charset="-122"/>
                <a:ea typeface="华文楷体" panose="02010600040101010101" pitchFamily="2" charset="-122"/>
              </a:rPr>
              <a:t>编写程序，</a:t>
            </a:r>
            <a:r>
              <a:rPr lang="zh-CN" altLang="zh-CN" sz="1400" dirty="0">
                <a:solidFill>
                  <a:srgbClr val="FF0000"/>
                </a:solidFill>
                <a:latin typeface="华文楷体" panose="02010600040101010101" pitchFamily="2" charset="-122"/>
                <a:ea typeface="华文楷体" panose="02010600040101010101" pitchFamily="2" charset="-122"/>
              </a:rPr>
              <a:t>首先将片外</a:t>
            </a:r>
            <a:r>
              <a:rPr lang="en-US" altLang="zh-CN" sz="1400" dirty="0">
                <a:solidFill>
                  <a:srgbClr val="FF0000"/>
                </a:solidFill>
                <a:latin typeface="华文楷体" panose="02010600040101010101" pitchFamily="2" charset="-122"/>
                <a:ea typeface="华文楷体" panose="02010600040101010101" pitchFamily="2" charset="-122"/>
              </a:rPr>
              <a:t>RAM</a:t>
            </a:r>
            <a:r>
              <a:rPr lang="zh-CN" altLang="zh-CN" sz="1400" dirty="0">
                <a:solidFill>
                  <a:srgbClr val="FF0000"/>
                </a:solidFill>
                <a:latin typeface="华文楷体" panose="02010600040101010101" pitchFamily="2" charset="-122"/>
                <a:ea typeface="华文楷体" panose="02010600040101010101" pitchFamily="2" charset="-122"/>
              </a:rPr>
              <a:t>地址从</a:t>
            </a:r>
            <a:r>
              <a:rPr lang="en-US" altLang="zh-CN" sz="1400" dirty="0">
                <a:solidFill>
                  <a:srgbClr val="FF0000"/>
                </a:solidFill>
                <a:latin typeface="华文楷体" panose="02010600040101010101" pitchFamily="2" charset="-122"/>
                <a:ea typeface="华文楷体" panose="02010600040101010101" pitchFamily="2" charset="-122"/>
              </a:rPr>
              <a:t>0000H</a:t>
            </a:r>
            <a:r>
              <a:rPr lang="zh-CN" altLang="zh-CN" sz="1400" dirty="0">
                <a:solidFill>
                  <a:srgbClr val="FF0000"/>
                </a:solidFill>
                <a:latin typeface="华文楷体" panose="02010600040101010101" pitchFamily="2" charset="-122"/>
                <a:ea typeface="华文楷体" panose="02010600040101010101" pitchFamily="2" charset="-122"/>
              </a:rPr>
              <a:t>～</a:t>
            </a:r>
            <a:r>
              <a:rPr lang="en-US" altLang="zh-CN" sz="1400" dirty="0">
                <a:solidFill>
                  <a:srgbClr val="FF0000"/>
                </a:solidFill>
                <a:latin typeface="华文楷体" panose="02010600040101010101" pitchFamily="2" charset="-122"/>
                <a:ea typeface="华文楷体" panose="02010600040101010101" pitchFamily="2" charset="-122"/>
              </a:rPr>
              <a:t>22FFH</a:t>
            </a:r>
            <a:r>
              <a:rPr lang="zh-CN" altLang="zh-CN" sz="1400" dirty="0">
                <a:solidFill>
                  <a:srgbClr val="FF0000"/>
                </a:solidFill>
                <a:latin typeface="华文楷体" panose="02010600040101010101" pitchFamily="2" charset="-122"/>
                <a:ea typeface="华文楷体" panose="02010600040101010101" pitchFamily="2" charset="-122"/>
              </a:rPr>
              <a:t>单元的内容初始化为</a:t>
            </a:r>
            <a:r>
              <a:rPr lang="en-US" altLang="zh-CN" sz="1400" dirty="0">
                <a:solidFill>
                  <a:srgbClr val="FF0000"/>
                </a:solidFill>
                <a:latin typeface="华文楷体" panose="02010600040101010101" pitchFamily="2" charset="-122"/>
                <a:ea typeface="华文楷体" panose="02010600040101010101" pitchFamily="2" charset="-122"/>
              </a:rPr>
              <a:t>0FFH</a:t>
            </a:r>
            <a:r>
              <a:rPr lang="en-US" altLang="zh-CN" sz="1400" dirty="0">
                <a:latin typeface="华文楷体" panose="02010600040101010101" pitchFamily="2" charset="-122"/>
                <a:ea typeface="华文楷体" panose="02010600040101010101" pitchFamily="2" charset="-122"/>
              </a:rPr>
              <a:t>,</a:t>
            </a:r>
            <a:r>
              <a:rPr lang="zh-CN" altLang="zh-CN" sz="1400" dirty="0">
                <a:latin typeface="华文楷体" panose="02010600040101010101" pitchFamily="2" charset="-122"/>
                <a:ea typeface="华文楷体" panose="02010600040101010101" pitchFamily="2" charset="-122"/>
              </a:rPr>
              <a:t>然后将片内</a:t>
            </a:r>
            <a:r>
              <a:rPr lang="en-US" altLang="zh-CN" sz="1400" dirty="0">
                <a:latin typeface="华文楷体" panose="02010600040101010101" pitchFamily="2" charset="-122"/>
                <a:ea typeface="华文楷体" panose="02010600040101010101" pitchFamily="2" charset="-122"/>
              </a:rPr>
              <a:t>30H</a:t>
            </a:r>
            <a:r>
              <a:rPr lang="zh-CN" altLang="zh-CN"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60H</a:t>
            </a:r>
            <a:r>
              <a:rPr lang="zh-CN" altLang="zh-CN" sz="1400" dirty="0">
                <a:latin typeface="华文楷体" panose="02010600040101010101" pitchFamily="2" charset="-122"/>
                <a:ea typeface="华文楷体" panose="02010600040101010101" pitchFamily="2" charset="-122"/>
              </a:rPr>
              <a:t>单元中数据搬迁到片外</a:t>
            </a:r>
            <a:r>
              <a:rPr lang="en-US" altLang="zh-CN" sz="1400" dirty="0">
                <a:latin typeface="华文楷体" panose="02010600040101010101" pitchFamily="2" charset="-122"/>
                <a:ea typeface="华文楷体" panose="02010600040101010101" pitchFamily="2" charset="-122"/>
              </a:rPr>
              <a:t>RAM</a:t>
            </a:r>
            <a:r>
              <a:rPr lang="zh-CN" altLang="zh-CN" sz="1400" dirty="0">
                <a:latin typeface="华文楷体" panose="02010600040101010101" pitchFamily="2" charset="-122"/>
                <a:ea typeface="华文楷体" panose="02010600040101010101" pitchFamily="2" charset="-122"/>
              </a:rPr>
              <a:t>中的</a:t>
            </a:r>
            <a:r>
              <a:rPr lang="en-US" altLang="zh-CN" sz="1400" dirty="0">
                <a:latin typeface="华文楷体" panose="02010600040101010101" pitchFamily="2" charset="-122"/>
                <a:ea typeface="华文楷体" panose="02010600040101010101" pitchFamily="2" charset="-122"/>
              </a:rPr>
              <a:t>1000H</a:t>
            </a:r>
            <a:r>
              <a:rPr lang="zh-CN" altLang="zh-CN"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1030H</a:t>
            </a:r>
            <a:r>
              <a:rPr lang="zh-CN" altLang="zh-CN" sz="1400" dirty="0">
                <a:latin typeface="华文楷体" panose="02010600040101010101" pitchFamily="2" charset="-122"/>
                <a:ea typeface="华文楷体" panose="02010600040101010101" pitchFamily="2" charset="-122"/>
              </a:rPr>
              <a:t>单元中，并将源数据区清零。</a:t>
            </a:r>
            <a:endParaRPr lang="zh-CN" altLang="en-US" sz="1400" dirty="0">
              <a:latin typeface="华文楷体" panose="02010600040101010101" pitchFamily="2" charset="-122"/>
              <a:ea typeface="华文楷体" panose="02010600040101010101" pitchFamily="2" charset="-122"/>
            </a:endParaRPr>
          </a:p>
        </p:txBody>
      </p:sp>
      <p:sp>
        <p:nvSpPr>
          <p:cNvPr id="21" name="Rectangle 1037"/>
          <p:cNvSpPr>
            <a:spLocks noChangeArrowheads="1"/>
          </p:cNvSpPr>
          <p:nvPr/>
        </p:nvSpPr>
        <p:spPr bwMode="auto">
          <a:xfrm>
            <a:off x="1259632" y="3735165"/>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0000H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2" name="Rectangle 1038"/>
          <p:cNvSpPr>
            <a:spLocks noChangeArrowheads="1"/>
          </p:cNvSpPr>
          <p:nvPr/>
        </p:nvSpPr>
        <p:spPr bwMode="auto">
          <a:xfrm>
            <a:off x="1965752" y="3735165"/>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3" name="Rectangle 1039"/>
          <p:cNvSpPr>
            <a:spLocks noChangeArrowheads="1"/>
          </p:cNvSpPr>
          <p:nvPr/>
        </p:nvSpPr>
        <p:spPr bwMode="auto">
          <a:xfrm>
            <a:off x="1965752" y="2685904"/>
            <a:ext cx="776453" cy="525197"/>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eaVert"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宋体" pitchFamily="2" charset="-122"/>
              </a:rPr>
              <a:t>…….</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5" name="Rectangle 1041"/>
          <p:cNvSpPr>
            <a:spLocks noChangeArrowheads="1"/>
          </p:cNvSpPr>
          <p:nvPr/>
        </p:nvSpPr>
        <p:spPr bwMode="auto">
          <a:xfrm>
            <a:off x="1259632" y="3470343"/>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0001H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042"/>
          <p:cNvSpPr>
            <a:spLocks noChangeArrowheads="1"/>
          </p:cNvSpPr>
          <p:nvPr/>
        </p:nvSpPr>
        <p:spPr bwMode="auto">
          <a:xfrm>
            <a:off x="1965993" y="3470343"/>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7" name="Rectangle 1044"/>
          <p:cNvSpPr>
            <a:spLocks noChangeArrowheads="1"/>
          </p:cNvSpPr>
          <p:nvPr/>
        </p:nvSpPr>
        <p:spPr bwMode="auto">
          <a:xfrm>
            <a:off x="1259632" y="3211101"/>
            <a:ext cx="71758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0002H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8" name="Rectangle 1045"/>
          <p:cNvSpPr>
            <a:spLocks noChangeArrowheads="1"/>
          </p:cNvSpPr>
          <p:nvPr/>
        </p:nvSpPr>
        <p:spPr bwMode="auto">
          <a:xfrm>
            <a:off x="1965752" y="3211101"/>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9" name="Rectangle 1051"/>
          <p:cNvSpPr>
            <a:spLocks noChangeArrowheads="1"/>
          </p:cNvSpPr>
          <p:nvPr/>
        </p:nvSpPr>
        <p:spPr bwMode="auto">
          <a:xfrm>
            <a:off x="1977217" y="3470343"/>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0FFH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0" name="Rectangle 1051"/>
          <p:cNvSpPr>
            <a:spLocks noChangeArrowheads="1"/>
          </p:cNvSpPr>
          <p:nvPr/>
        </p:nvSpPr>
        <p:spPr bwMode="auto">
          <a:xfrm>
            <a:off x="1977217" y="3184563"/>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0FFH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1" name="Rectangle 1045"/>
          <p:cNvSpPr>
            <a:spLocks noChangeArrowheads="1"/>
          </p:cNvSpPr>
          <p:nvPr/>
        </p:nvSpPr>
        <p:spPr bwMode="auto">
          <a:xfrm>
            <a:off x="1965752" y="2429706"/>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2" name="Rectangle 1051"/>
          <p:cNvSpPr>
            <a:spLocks noChangeArrowheads="1"/>
          </p:cNvSpPr>
          <p:nvPr/>
        </p:nvSpPr>
        <p:spPr bwMode="auto">
          <a:xfrm>
            <a:off x="1977217" y="2394545"/>
            <a:ext cx="649217"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0FFH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3" name="Rectangle 1044"/>
          <p:cNvSpPr>
            <a:spLocks noChangeArrowheads="1"/>
          </p:cNvSpPr>
          <p:nvPr/>
        </p:nvSpPr>
        <p:spPr bwMode="auto">
          <a:xfrm>
            <a:off x="1259633" y="2402260"/>
            <a:ext cx="685710"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22FFH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4" name="Rectangle 1051"/>
          <p:cNvSpPr>
            <a:spLocks noChangeArrowheads="1"/>
          </p:cNvSpPr>
          <p:nvPr/>
        </p:nvSpPr>
        <p:spPr bwMode="auto">
          <a:xfrm>
            <a:off x="1977216" y="3759011"/>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0FFH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1" name="Rectangle 1044"/>
          <p:cNvSpPr>
            <a:spLocks noChangeArrowheads="1"/>
          </p:cNvSpPr>
          <p:nvPr/>
        </p:nvSpPr>
        <p:spPr bwMode="auto">
          <a:xfrm>
            <a:off x="1755167" y="2129724"/>
            <a:ext cx="109331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片外</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RAM</a:t>
            </a:r>
          </a:p>
        </p:txBody>
      </p:sp>
      <p:cxnSp>
        <p:nvCxnSpPr>
          <p:cNvPr id="88" name="肘形连接符 87"/>
          <p:cNvCxnSpPr>
            <a:stCxn id="21" idx="1"/>
            <a:endCxn id="33" idx="1"/>
          </p:cNvCxnSpPr>
          <p:nvPr/>
        </p:nvCxnSpPr>
        <p:spPr>
          <a:xfrm rot="10800000" flipH="1">
            <a:off x="1259631" y="2534672"/>
            <a:ext cx="1" cy="1332905"/>
          </a:xfrm>
          <a:prstGeom prst="bentConnector3">
            <a:avLst>
              <a:gd name="adj1" fmla="val -22860000000"/>
            </a:avLst>
          </a:prstGeom>
          <a:ln>
            <a:tailEnd type="arrow"/>
          </a:ln>
        </p:spPr>
        <p:style>
          <a:lnRef idx="1">
            <a:schemeClr val="accent5"/>
          </a:lnRef>
          <a:fillRef idx="0">
            <a:schemeClr val="accent5"/>
          </a:fillRef>
          <a:effectRef idx="0">
            <a:schemeClr val="accent5"/>
          </a:effectRef>
          <a:fontRef idx="minor">
            <a:schemeClr val="tx1"/>
          </a:fontRef>
        </p:style>
      </p:cxnSp>
      <p:sp>
        <p:nvSpPr>
          <p:cNvPr id="93" name="Rectangle 1044"/>
          <p:cNvSpPr>
            <a:spLocks noChangeArrowheads="1"/>
          </p:cNvSpPr>
          <p:nvPr/>
        </p:nvSpPr>
        <p:spPr bwMode="auto">
          <a:xfrm>
            <a:off x="17006" y="2832400"/>
            <a:ext cx="1093315" cy="963870"/>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defTabSz="914400" rtl="0" eaLnBrk="1" fontAlgn="base" latinLnBrk="0" hangingPunct="1">
              <a:lnSpc>
                <a:spcPct val="100000"/>
              </a:lnSpc>
              <a:spcBef>
                <a:spcPct val="0"/>
              </a:spcBef>
              <a:spcAft>
                <a:spcPct val="0"/>
              </a:spcAft>
              <a:buClrTx/>
              <a:buSzTx/>
              <a:buFontTx/>
              <a:buNone/>
              <a:tabLst/>
            </a:pPr>
            <a:r>
              <a:rPr lang="en-US" altLang="zh-CN" sz="1400" dirty="0">
                <a:latin typeface="华文楷体" panose="02010600040101010101" pitchFamily="2" charset="-122"/>
                <a:ea typeface="华文楷体" panose="02010600040101010101" pitchFamily="2" charset="-122"/>
                <a:cs typeface="宋体" pitchFamily="2" charset="-122"/>
              </a:rPr>
              <a:t>22FFH+1</a:t>
            </a:r>
            <a:r>
              <a:rPr lang="zh-CN" altLang="en-US" sz="1400" dirty="0">
                <a:latin typeface="华文楷体" panose="02010600040101010101" pitchFamily="2" charset="-122"/>
                <a:ea typeface="华文楷体" panose="02010600040101010101" pitchFamily="2" charset="-122"/>
                <a:cs typeface="宋体" pitchFamily="2" charset="-122"/>
              </a:rPr>
              <a:t>个</a:t>
            </a:r>
            <a:endParaRPr lang="en-US" altLang="zh-CN" sz="1400" dirty="0">
              <a:latin typeface="华文楷体" panose="02010600040101010101" pitchFamily="2" charset="-122"/>
              <a:ea typeface="华文楷体" panose="02010600040101010101" pitchFamily="2" charset="-122"/>
              <a:cs typeface="宋体" pitchFamily="2" charset="-122"/>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2300H</a:t>
            </a: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个</a:t>
            </a:r>
            <a:endPar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endParaRPr>
          </a:p>
          <a:p>
            <a:pPr marL="0" marR="0" lvl="0" indent="0" defTabSz="914400" rtl="0" eaLnBrk="1" fontAlgn="base" latinLnBrk="0" hangingPunct="1">
              <a:lnSpc>
                <a:spcPct val="100000"/>
              </a:lnSpc>
              <a:spcBef>
                <a:spcPct val="0"/>
              </a:spcBef>
              <a:spcAft>
                <a:spcPct val="0"/>
              </a:spcAft>
              <a:buClrTx/>
              <a:buSzTx/>
              <a:buFontTx/>
              <a:buNone/>
              <a:tabLst/>
            </a:pPr>
            <a:r>
              <a:rPr lang="en-US" altLang="zh-CN" sz="1400" dirty="0">
                <a:latin typeface="华文楷体" panose="02010600040101010101" pitchFamily="2" charset="-122"/>
                <a:ea typeface="华文楷体" panose="02010600040101010101" pitchFamily="2" charset="-122"/>
                <a:cs typeface="宋体" pitchFamily="2" charset="-122"/>
              </a:rPr>
              <a:t>8960</a:t>
            </a:r>
            <a:r>
              <a:rPr lang="zh-CN" altLang="en-US" sz="1400" dirty="0">
                <a:latin typeface="华文楷体" panose="02010600040101010101" pitchFamily="2" charset="-122"/>
                <a:ea typeface="华文楷体" panose="02010600040101010101" pitchFamily="2" charset="-122"/>
                <a:cs typeface="宋体" pitchFamily="2" charset="-122"/>
              </a:rPr>
              <a:t>个</a:t>
            </a:r>
            <a:endParaRPr lang="en-US" altLang="zh-CN" sz="1400" dirty="0">
              <a:latin typeface="华文楷体" panose="02010600040101010101" pitchFamily="2" charset="-122"/>
              <a:ea typeface="华文楷体" panose="02010600040101010101"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endParaRPr>
          </a:p>
        </p:txBody>
      </p:sp>
      <p:sp>
        <p:nvSpPr>
          <p:cNvPr id="89" name="矩形 88"/>
          <p:cNvSpPr/>
          <p:nvPr/>
        </p:nvSpPr>
        <p:spPr>
          <a:xfrm>
            <a:off x="683568" y="4128958"/>
            <a:ext cx="2746265" cy="523220"/>
          </a:xfrm>
          <a:prstGeom prst="rect">
            <a:avLst/>
          </a:prstGeom>
        </p:spPr>
        <p:txBody>
          <a:bodyPr wrap="none">
            <a:spAutoFit/>
          </a:bodyPr>
          <a:lstStyle/>
          <a:p>
            <a:pPr lvl="0"/>
            <a:r>
              <a:rPr lang="en-US" altLang="zh-CN" sz="1400" dirty="0">
                <a:latin typeface="华文楷体" panose="02010600040101010101" pitchFamily="2" charset="-122"/>
                <a:ea typeface="华文楷体" panose="02010600040101010101" pitchFamily="2" charset="-122"/>
                <a:cs typeface="宋体" pitchFamily="2" charset="-122"/>
              </a:rPr>
              <a:t>DJNZ</a:t>
            </a:r>
            <a:r>
              <a:rPr lang="zh-CN" altLang="en-US" sz="1400" dirty="0">
                <a:latin typeface="华文楷体" panose="02010600040101010101" pitchFamily="2" charset="-122"/>
                <a:ea typeface="华文楷体" panose="02010600040101010101" pitchFamily="2" charset="-122"/>
                <a:cs typeface="宋体" pitchFamily="2" charset="-122"/>
              </a:rPr>
              <a:t>指令最大循环</a:t>
            </a:r>
            <a:r>
              <a:rPr lang="en-US" altLang="zh-CN" sz="1400" dirty="0">
                <a:latin typeface="华文楷体" panose="02010600040101010101" pitchFamily="2" charset="-122"/>
                <a:ea typeface="华文楷体" panose="02010600040101010101" pitchFamily="2" charset="-122"/>
                <a:cs typeface="宋体" pitchFamily="2" charset="-122"/>
              </a:rPr>
              <a:t>256(0~0FF)</a:t>
            </a:r>
            <a:r>
              <a:rPr lang="zh-CN" altLang="en-US" sz="1400" dirty="0">
                <a:latin typeface="华文楷体" panose="02010600040101010101" pitchFamily="2" charset="-122"/>
                <a:ea typeface="华文楷体" panose="02010600040101010101" pitchFamily="2" charset="-122"/>
                <a:cs typeface="宋体" pitchFamily="2" charset="-122"/>
              </a:rPr>
              <a:t>次</a:t>
            </a:r>
            <a:endParaRPr lang="en-US" altLang="zh-CN" sz="1400" dirty="0">
              <a:latin typeface="华文楷体" panose="02010600040101010101" pitchFamily="2" charset="-122"/>
              <a:ea typeface="华文楷体" panose="02010600040101010101" pitchFamily="2" charset="-122"/>
              <a:cs typeface="宋体" pitchFamily="2" charset="-122"/>
            </a:endParaRPr>
          </a:p>
          <a:p>
            <a:pPr lvl="0"/>
            <a:r>
              <a:rPr lang="en-US" altLang="zh-CN" sz="1400" dirty="0">
                <a:latin typeface="华文楷体" panose="02010600040101010101" pitchFamily="2" charset="-122"/>
                <a:ea typeface="华文楷体" panose="02010600040101010101" pitchFamily="2" charset="-122"/>
                <a:cs typeface="宋体" pitchFamily="2" charset="-122"/>
              </a:rPr>
              <a:t>8960</a:t>
            </a:r>
            <a:r>
              <a:rPr lang="en-US" altLang="zh-CN" sz="1400" dirty="0">
                <a:latin typeface="宋体"/>
                <a:ea typeface="宋体"/>
                <a:cs typeface="宋体" pitchFamily="2" charset="-122"/>
              </a:rPr>
              <a:t>÷256=35D=23H</a:t>
            </a:r>
            <a:endParaRPr lang="en-US" altLang="zh-CN" sz="1400" dirty="0">
              <a:latin typeface="华文楷体" panose="02010600040101010101" pitchFamily="2" charset="-122"/>
              <a:ea typeface="华文楷体" panose="02010600040101010101" pitchFamily="2" charset="-122"/>
              <a:cs typeface="宋体" pitchFamily="2" charset="-122"/>
            </a:endParaRPr>
          </a:p>
        </p:txBody>
      </p:sp>
      <p:sp>
        <p:nvSpPr>
          <p:cNvPr id="17" name="矩形 16"/>
          <p:cNvSpPr/>
          <p:nvPr/>
        </p:nvSpPr>
        <p:spPr>
          <a:xfrm>
            <a:off x="2848482" y="1646852"/>
            <a:ext cx="6116006" cy="3108543"/>
          </a:xfrm>
          <a:prstGeom prst="rect">
            <a:avLst/>
          </a:prstGeom>
        </p:spPr>
        <p:txBody>
          <a:bodyPr wrap="square">
            <a:spAutoFit/>
          </a:bodyPr>
          <a:lstStyle/>
          <a:p>
            <a:r>
              <a:rPr lang="zh-CN" altLang="en-US" sz="12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ORG	0000H	</a:t>
            </a:r>
            <a:r>
              <a:rPr lang="zh-CN" altLang="en-US" sz="1400" dirty="0">
                <a:latin typeface="华文楷体" panose="02010600040101010101" pitchFamily="2" charset="-122"/>
                <a:ea typeface="华文楷体" panose="02010600040101010101" pitchFamily="2" charset="-122"/>
              </a:rPr>
              <a:t>	</a:t>
            </a:r>
            <a:endParaRPr lang="en-US" altLang="zh-CN" sz="1400" dirty="0">
              <a:latin typeface="华文楷体" panose="02010600040101010101" pitchFamily="2" charset="-122"/>
              <a:ea typeface="华文楷体" panose="02010600040101010101" pitchFamily="2" charset="-122"/>
            </a:endParaRPr>
          </a:p>
          <a:p>
            <a:r>
              <a:rPr lang="en-US" altLang="zh-CN" sz="1400" dirty="0">
                <a:latin typeface="华文楷体" panose="02010600040101010101" pitchFamily="2" charset="-122"/>
                <a:ea typeface="华文楷体" panose="02010600040101010101" pitchFamily="2" charset="-122"/>
              </a:rPr>
              <a:t>	SJMP	Main	</a:t>
            </a:r>
            <a:r>
              <a:rPr lang="zh-CN" altLang="en-US" sz="1400" dirty="0">
                <a:latin typeface="华文楷体" panose="02010600040101010101" pitchFamily="2" charset="-122"/>
                <a:ea typeface="华文楷体" panose="02010600040101010101" pitchFamily="2" charset="-122"/>
              </a:rPr>
              <a:t>			</a:t>
            </a:r>
          </a:p>
          <a:p>
            <a:r>
              <a:rPr lang="zh-CN" altLang="en-US" sz="1400" dirty="0">
                <a:latin typeface="华文楷体" panose="02010600040101010101" pitchFamily="2" charset="-122"/>
                <a:ea typeface="华文楷体" panose="02010600040101010101" pitchFamily="2" charset="-122"/>
              </a:rPr>
              <a:t>	；主程序</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ORG	0030H		</a:t>
            </a:r>
          </a:p>
          <a:p>
            <a:r>
              <a:rPr lang="en-US" altLang="zh-CN" sz="1400" dirty="0">
                <a:latin typeface="华文楷体" panose="02010600040101010101" pitchFamily="2" charset="-122"/>
                <a:ea typeface="华文楷体" panose="02010600040101010101" pitchFamily="2" charset="-122"/>
              </a:rPr>
              <a:t>Main:	MOV	SP</a:t>
            </a:r>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#6FH	</a:t>
            </a:r>
            <a:r>
              <a:rPr lang="zh-CN" altLang="en-US" sz="1400" dirty="0">
                <a:latin typeface="华文楷体" panose="02010600040101010101" pitchFamily="2" charset="-122"/>
                <a:ea typeface="华文楷体" panose="02010600040101010101" pitchFamily="2" charset="-122"/>
              </a:rPr>
              <a:t>；设置堆栈地址</a:t>
            </a:r>
          </a:p>
          <a:p>
            <a:r>
              <a:rPr lang="zh-CN" altLang="en-US" sz="1400" dirty="0">
                <a:latin typeface="华文楷体" panose="02010600040101010101" pitchFamily="2" charset="-122"/>
                <a:ea typeface="华文楷体" panose="02010600040101010101" pitchFamily="2" charset="-122"/>
              </a:rPr>
              <a:t>	；初始化外部</a:t>
            </a:r>
            <a:r>
              <a:rPr lang="en-US" altLang="zh-CN" sz="1400" dirty="0">
                <a:latin typeface="华文楷体" panose="02010600040101010101" pitchFamily="2" charset="-122"/>
                <a:ea typeface="华文楷体" panose="02010600040101010101" pitchFamily="2" charset="-122"/>
              </a:rPr>
              <a:t>RAM	</a:t>
            </a:r>
          </a:p>
          <a:p>
            <a:r>
              <a:rPr lang="en-US" altLang="zh-CN" sz="1400" dirty="0">
                <a:latin typeface="华文楷体" panose="02010600040101010101" pitchFamily="2" charset="-122"/>
                <a:ea typeface="华文楷体" panose="02010600040101010101" pitchFamily="2" charset="-122"/>
              </a:rPr>
              <a:t>	MOV	DPTR,	#0000H	</a:t>
            </a:r>
            <a:r>
              <a:rPr lang="zh-CN" altLang="en-US" sz="1400" dirty="0">
                <a:latin typeface="华文楷体" panose="02010600040101010101" pitchFamily="2" charset="-122"/>
                <a:ea typeface="华文楷体" panose="02010600040101010101" pitchFamily="2" charset="-122"/>
              </a:rPr>
              <a:t>；设置数据地址指针</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MOV	A,	#0FFH	</a:t>
            </a:r>
            <a:r>
              <a:rPr lang="zh-CN" altLang="en-US" sz="1400" dirty="0">
                <a:latin typeface="华文楷体" panose="02010600040101010101" pitchFamily="2" charset="-122"/>
                <a:ea typeface="华文楷体" panose="02010600040101010101" pitchFamily="2" charset="-122"/>
              </a:rPr>
              <a:t>；设置数据变量</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MOV 	R7,	#23H	</a:t>
            </a:r>
            <a:r>
              <a:rPr lang="zh-CN" altLang="en-US" sz="1400" dirty="0">
                <a:latin typeface="华文楷体" panose="02010600040101010101" pitchFamily="2" charset="-122"/>
                <a:ea typeface="华文楷体" panose="02010600040101010101" pitchFamily="2" charset="-122"/>
              </a:rPr>
              <a:t>；设置外循环计数次数</a:t>
            </a:r>
            <a:r>
              <a:rPr lang="en-US" altLang="zh-CN" sz="1400" dirty="0">
                <a:latin typeface="华文楷体" panose="02010600040101010101" pitchFamily="2" charset="-122"/>
                <a:ea typeface="华文楷体" panose="02010600040101010101" pitchFamily="2" charset="-122"/>
              </a:rPr>
              <a:t>23H</a:t>
            </a:r>
            <a:r>
              <a:rPr lang="zh-CN" altLang="en-US" sz="1400" dirty="0">
                <a:latin typeface="华文楷体" panose="02010600040101010101" pitchFamily="2" charset="-122"/>
                <a:ea typeface="华文楷体" panose="02010600040101010101" pitchFamily="2" charset="-122"/>
              </a:rPr>
              <a:t>次</a:t>
            </a:r>
          </a:p>
          <a:p>
            <a:r>
              <a:rPr lang="en-US" altLang="zh-CN" sz="1400" dirty="0">
                <a:latin typeface="华文楷体" panose="02010600040101010101" pitchFamily="2" charset="-122"/>
                <a:ea typeface="华文楷体" panose="02010600040101010101" pitchFamily="2" charset="-122"/>
              </a:rPr>
              <a:t>LpEx0:	MOV 	R6,	#0	</a:t>
            </a:r>
            <a:r>
              <a:rPr lang="zh-CN" altLang="en-US" sz="1400" dirty="0">
                <a:latin typeface="华文楷体" panose="02010600040101010101" pitchFamily="2" charset="-122"/>
                <a:ea typeface="华文楷体" panose="02010600040101010101" pitchFamily="2" charset="-122"/>
              </a:rPr>
              <a:t>；设置内循环计数次数</a:t>
            </a:r>
            <a:r>
              <a:rPr lang="en-US" altLang="zh-CN" sz="1400" dirty="0">
                <a:latin typeface="华文楷体" panose="02010600040101010101" pitchFamily="2" charset="-122"/>
                <a:ea typeface="华文楷体" panose="02010600040101010101" pitchFamily="2" charset="-122"/>
              </a:rPr>
              <a:t>256</a:t>
            </a:r>
            <a:r>
              <a:rPr lang="zh-CN" altLang="en-US" sz="1400" dirty="0">
                <a:latin typeface="华文楷体" panose="02010600040101010101" pitchFamily="2" charset="-122"/>
                <a:ea typeface="华文楷体" panose="02010600040101010101" pitchFamily="2" charset="-122"/>
              </a:rPr>
              <a:t>次</a:t>
            </a:r>
          </a:p>
          <a:p>
            <a:r>
              <a:rPr lang="en-US" altLang="zh-CN" sz="1400" dirty="0">
                <a:latin typeface="华文楷体" panose="02010600040101010101" pitchFamily="2" charset="-122"/>
                <a:ea typeface="华文楷体" panose="02010600040101010101" pitchFamily="2" charset="-122"/>
              </a:rPr>
              <a:t>LpIn0:	MOVX	@ DPTR,	A	</a:t>
            </a:r>
            <a:r>
              <a:rPr lang="zh-CN" altLang="en-US" sz="1400" dirty="0">
                <a:latin typeface="华文楷体" panose="02010600040101010101" pitchFamily="2" charset="-122"/>
                <a:ea typeface="华文楷体" panose="02010600040101010101" pitchFamily="2" charset="-122"/>
              </a:rPr>
              <a:t>；初始化为</a:t>
            </a:r>
            <a:r>
              <a:rPr lang="en-US" altLang="zh-CN" sz="1400" dirty="0">
                <a:latin typeface="华文楷体" panose="02010600040101010101" pitchFamily="2" charset="-122"/>
                <a:ea typeface="华文楷体" panose="02010600040101010101" pitchFamily="2" charset="-122"/>
              </a:rPr>
              <a:t>0FFH</a:t>
            </a:r>
          </a:p>
          <a:p>
            <a:r>
              <a:rPr lang="en-US" altLang="zh-CN" sz="1400" dirty="0">
                <a:latin typeface="华文楷体" panose="02010600040101010101" pitchFamily="2" charset="-122"/>
                <a:ea typeface="华文楷体" panose="02010600040101010101" pitchFamily="2" charset="-122"/>
              </a:rPr>
              <a:t>	INC	DPTR		</a:t>
            </a:r>
            <a:r>
              <a:rPr lang="zh-CN" altLang="en-US" sz="1400" dirty="0">
                <a:latin typeface="华文楷体" panose="02010600040101010101" pitchFamily="2" charset="-122"/>
                <a:ea typeface="华文楷体" panose="02010600040101010101" pitchFamily="2" charset="-122"/>
              </a:rPr>
              <a:t>；修改地址指针</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DJNZ	R6</a:t>
            </a:r>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LpIn0	</a:t>
            </a:r>
            <a:r>
              <a:rPr lang="zh-CN" altLang="en-US" sz="1400" dirty="0">
                <a:latin typeface="华文楷体" panose="02010600040101010101" pitchFamily="2" charset="-122"/>
                <a:ea typeface="华文楷体" panose="02010600040101010101" pitchFamily="2" charset="-122"/>
              </a:rPr>
              <a:t>；内循环判断</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DJNZ	R7</a:t>
            </a:r>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LpEx0	</a:t>
            </a:r>
            <a:r>
              <a:rPr lang="zh-CN" altLang="en-US" sz="1400" dirty="0">
                <a:latin typeface="华文楷体" panose="02010600040101010101" pitchFamily="2" charset="-122"/>
                <a:ea typeface="华文楷体" panose="02010600040101010101" pitchFamily="2" charset="-122"/>
              </a:rPr>
              <a:t>；外循环判断</a:t>
            </a:r>
          </a:p>
        </p:txBody>
      </p:sp>
      <p:sp>
        <p:nvSpPr>
          <p:cNvPr id="70" name="矩形 69"/>
          <p:cNvSpPr/>
          <p:nvPr/>
        </p:nvSpPr>
        <p:spPr>
          <a:xfrm>
            <a:off x="463990" y="3713686"/>
            <a:ext cx="646331" cy="307777"/>
          </a:xfrm>
          <a:prstGeom prst="rect">
            <a:avLst/>
          </a:prstGeom>
        </p:spPr>
        <p:txBody>
          <a:bodyPr wrap="none">
            <a:spAutoFit/>
          </a:bodyPr>
          <a:lstStyle/>
          <a:p>
            <a:pPr lvl="0"/>
            <a:r>
              <a:rPr lang="en-US" altLang="zh-CN" sz="1400" dirty="0">
                <a:latin typeface="华文楷体" panose="02010600040101010101" pitchFamily="2" charset="-122"/>
                <a:ea typeface="华文楷体" panose="02010600040101010101" pitchFamily="2" charset="-122"/>
                <a:cs typeface="宋体" pitchFamily="2" charset="-122"/>
              </a:rPr>
              <a:t>DPTR</a:t>
            </a:r>
          </a:p>
        </p:txBody>
      </p:sp>
      <p:cxnSp>
        <p:nvCxnSpPr>
          <p:cNvPr id="19" name="直接箭头连接符 18"/>
          <p:cNvCxnSpPr>
            <a:stCxn id="70" idx="3"/>
            <a:endCxn id="21" idx="1"/>
          </p:cNvCxnSpPr>
          <p:nvPr/>
        </p:nvCxnSpPr>
        <p:spPr>
          <a:xfrm>
            <a:off x="1110321" y="3867575"/>
            <a:ext cx="14931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467544" y="3480683"/>
            <a:ext cx="646331" cy="307777"/>
          </a:xfrm>
          <a:prstGeom prst="rect">
            <a:avLst/>
          </a:prstGeom>
        </p:spPr>
        <p:txBody>
          <a:bodyPr wrap="none">
            <a:spAutoFit/>
          </a:bodyPr>
          <a:lstStyle/>
          <a:p>
            <a:pPr lvl="0"/>
            <a:r>
              <a:rPr lang="en-US" altLang="zh-CN" sz="1400" dirty="0">
                <a:latin typeface="华文楷体" panose="02010600040101010101" pitchFamily="2" charset="-122"/>
                <a:ea typeface="华文楷体" panose="02010600040101010101" pitchFamily="2" charset="-122"/>
                <a:cs typeface="宋体" pitchFamily="2" charset="-122"/>
              </a:rPr>
              <a:t>DPTR</a:t>
            </a:r>
          </a:p>
        </p:txBody>
      </p:sp>
      <p:cxnSp>
        <p:nvCxnSpPr>
          <p:cNvPr id="87" name="直接箭头连接符 86"/>
          <p:cNvCxnSpPr>
            <a:stCxn id="86" idx="3"/>
          </p:cNvCxnSpPr>
          <p:nvPr/>
        </p:nvCxnSpPr>
        <p:spPr>
          <a:xfrm>
            <a:off x="1113875" y="3634572"/>
            <a:ext cx="14931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肘形连接符 100"/>
          <p:cNvCxnSpPr/>
          <p:nvPr/>
        </p:nvCxnSpPr>
        <p:spPr>
          <a:xfrm rot="10800000" flipH="1">
            <a:off x="3793202" y="3929686"/>
            <a:ext cx="1" cy="396000"/>
          </a:xfrm>
          <a:prstGeom prst="bentConnector3">
            <a:avLst>
              <a:gd name="adj1" fmla="val -22860000000"/>
            </a:avLst>
          </a:prstGeom>
          <a:ln>
            <a:tailEnd type="arrow"/>
          </a:ln>
        </p:spPr>
        <p:style>
          <a:lnRef idx="1">
            <a:schemeClr val="accent5"/>
          </a:lnRef>
          <a:fillRef idx="0">
            <a:schemeClr val="accent5"/>
          </a:fillRef>
          <a:effectRef idx="0">
            <a:schemeClr val="accent5"/>
          </a:effectRef>
          <a:fontRef idx="minor">
            <a:schemeClr val="tx1"/>
          </a:fontRef>
        </p:style>
      </p:cxnSp>
      <p:cxnSp>
        <p:nvCxnSpPr>
          <p:cNvPr id="103" name="肘形连接符 102"/>
          <p:cNvCxnSpPr/>
          <p:nvPr/>
        </p:nvCxnSpPr>
        <p:spPr>
          <a:xfrm rot="10800000" flipH="1">
            <a:off x="3707904" y="3702478"/>
            <a:ext cx="1" cy="936000"/>
          </a:xfrm>
          <a:prstGeom prst="bentConnector3">
            <a:avLst>
              <a:gd name="adj1" fmla="val -22860000000"/>
            </a:avLst>
          </a:prstGeom>
          <a:ln>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 xmlns:p14="http://schemas.microsoft.com/office/powerpoint/2010/main" val="266276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0" presetClass="exit" presetSubtype="0" fill="hold" grpId="0" nodeType="withEffect">
                                  <p:stCondLst>
                                    <p:cond delay="0"/>
                                  </p:stCondLst>
                                  <p:childTnLst>
                                    <p:animEffect transition="out" filter="fade">
                                      <p:cBhvr>
                                        <p:cTn id="32" dur="500"/>
                                        <p:tgtEl>
                                          <p:spTgt spid="93"/>
                                        </p:tgtEl>
                                      </p:cBhvr>
                                    </p:animEffect>
                                    <p:set>
                                      <p:cBhvr>
                                        <p:cTn id="33" dur="1" fill="hold">
                                          <p:stCondLst>
                                            <p:cond delay="499"/>
                                          </p:stCondLst>
                                        </p:cTn>
                                        <p:tgtEl>
                                          <p:spTgt spid="9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88"/>
                                        </p:tgtEl>
                                      </p:cBhvr>
                                    </p:animEffect>
                                    <p:set>
                                      <p:cBhvr>
                                        <p:cTn id="36" dur="1" fill="hold">
                                          <p:stCondLst>
                                            <p:cond delay="499"/>
                                          </p:stCondLst>
                                        </p:cTn>
                                        <p:tgtEl>
                                          <p:spTgt spid="8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9">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0" presetClass="exit" presetSubtype="0" fill="hold" nodeType="withEffect">
                                  <p:stCondLst>
                                    <p:cond delay="0"/>
                                  </p:stCondLst>
                                  <p:childTnLst>
                                    <p:animEffect transition="out" filter="fade">
                                      <p:cBhvr>
                                        <p:cTn id="74" dur="500"/>
                                        <p:tgtEl>
                                          <p:spTgt spid="19"/>
                                        </p:tgtEl>
                                      </p:cBhvr>
                                    </p:animEffect>
                                    <p:set>
                                      <p:cBhvr>
                                        <p:cTn id="75" dur="1" fill="hold">
                                          <p:stCondLst>
                                            <p:cond delay="499"/>
                                          </p:stCondLst>
                                        </p:cTn>
                                        <p:tgtEl>
                                          <p:spTgt spid="19"/>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70"/>
                                        </p:tgtEl>
                                      </p:cBhvr>
                                    </p:animEffect>
                                    <p:set>
                                      <p:cBhvr>
                                        <p:cTn id="78" dur="1" fill="hold">
                                          <p:stCondLst>
                                            <p:cond delay="499"/>
                                          </p:stCondLst>
                                        </p:cTn>
                                        <p:tgtEl>
                                          <p:spTgt spid="7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7">
                                            <p:txEl>
                                              <p:pRg st="12" end="1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7">
                                            <p:txEl>
                                              <p:pRg st="13" end="1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4" grpId="0"/>
      <p:bldP spid="93" grpId="0"/>
      <p:bldP spid="70" grpId="0"/>
      <p:bldP spid="70" grpId="1"/>
      <p:bldP spid="86"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3.4.7</a:t>
            </a:r>
            <a:r>
              <a:rPr lang="zh-CN" altLang="zh-CN" b="1" dirty="0"/>
              <a:t>汇编语言</a:t>
            </a:r>
            <a:r>
              <a:rPr lang="zh-CN" altLang="en-US" b="1" dirty="0"/>
              <a:t>综合设计举例</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539552" y="1098708"/>
            <a:ext cx="8136904" cy="923330"/>
          </a:xfrm>
          <a:prstGeom prst="rect">
            <a:avLst/>
          </a:prstGeom>
        </p:spPr>
        <p:txBody>
          <a:bodyPr wrap="square">
            <a:spAutoFit/>
          </a:bodyPr>
          <a:lstStyle/>
          <a:p>
            <a:r>
              <a:rPr lang="zh-CN" altLang="zh-CN" dirty="0">
                <a:latin typeface="华文楷体" panose="02010600040101010101" pitchFamily="2" charset="-122"/>
                <a:ea typeface="华文楷体" panose="02010600040101010101" pitchFamily="2" charset="-122"/>
              </a:rPr>
              <a:t>【例】</a:t>
            </a:r>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编写程序，首先将片外</a:t>
            </a:r>
            <a:r>
              <a:rPr lang="en-US" altLang="zh-CN" dirty="0">
                <a:latin typeface="华文楷体" panose="02010600040101010101" pitchFamily="2" charset="-122"/>
                <a:ea typeface="华文楷体" panose="02010600040101010101" pitchFamily="2" charset="-122"/>
              </a:rPr>
              <a:t>RAM</a:t>
            </a:r>
            <a:r>
              <a:rPr lang="zh-CN" altLang="zh-CN" dirty="0">
                <a:latin typeface="华文楷体" panose="02010600040101010101" pitchFamily="2" charset="-122"/>
                <a:ea typeface="华文楷体" panose="02010600040101010101" pitchFamily="2" charset="-122"/>
              </a:rPr>
              <a:t>地址从</a:t>
            </a:r>
            <a:r>
              <a:rPr lang="en-US" altLang="zh-CN" dirty="0">
                <a:latin typeface="华文楷体" panose="02010600040101010101" pitchFamily="2" charset="-122"/>
                <a:ea typeface="华文楷体" panose="02010600040101010101" pitchFamily="2" charset="-122"/>
              </a:rPr>
              <a:t>0000H</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22FFH</a:t>
            </a:r>
            <a:r>
              <a:rPr lang="zh-CN" altLang="zh-CN" dirty="0">
                <a:latin typeface="华文楷体" panose="02010600040101010101" pitchFamily="2" charset="-122"/>
                <a:ea typeface="华文楷体" panose="02010600040101010101" pitchFamily="2" charset="-122"/>
              </a:rPr>
              <a:t>单元的内容初始化为</a:t>
            </a:r>
            <a:r>
              <a:rPr lang="en-US" altLang="zh-CN" dirty="0">
                <a:latin typeface="华文楷体" panose="02010600040101010101" pitchFamily="2" charset="-122"/>
                <a:ea typeface="华文楷体" panose="02010600040101010101" pitchFamily="2" charset="-122"/>
              </a:rPr>
              <a:t>0FFH,</a:t>
            </a:r>
            <a:r>
              <a:rPr lang="zh-CN" altLang="zh-CN" dirty="0">
                <a:latin typeface="华文楷体" panose="02010600040101010101" pitchFamily="2" charset="-122"/>
                <a:ea typeface="华文楷体" panose="02010600040101010101" pitchFamily="2" charset="-122"/>
              </a:rPr>
              <a:t>然后将片内</a:t>
            </a:r>
            <a:r>
              <a:rPr lang="en-US" altLang="zh-CN" dirty="0">
                <a:latin typeface="华文楷体" panose="02010600040101010101" pitchFamily="2" charset="-122"/>
                <a:ea typeface="华文楷体" panose="02010600040101010101" pitchFamily="2" charset="-122"/>
              </a:rPr>
              <a:t>30H</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60H</a:t>
            </a:r>
            <a:r>
              <a:rPr lang="zh-CN" altLang="zh-CN" dirty="0">
                <a:latin typeface="华文楷体" panose="02010600040101010101" pitchFamily="2" charset="-122"/>
                <a:ea typeface="华文楷体" panose="02010600040101010101" pitchFamily="2" charset="-122"/>
              </a:rPr>
              <a:t>单元中数据搬迁到片外</a:t>
            </a:r>
            <a:r>
              <a:rPr lang="en-US" altLang="zh-CN" dirty="0">
                <a:latin typeface="华文楷体" panose="02010600040101010101" pitchFamily="2" charset="-122"/>
                <a:ea typeface="华文楷体" panose="02010600040101010101" pitchFamily="2" charset="-122"/>
              </a:rPr>
              <a:t>RAM</a:t>
            </a:r>
            <a:r>
              <a:rPr lang="zh-CN" altLang="zh-CN" dirty="0">
                <a:latin typeface="华文楷体" panose="02010600040101010101" pitchFamily="2" charset="-122"/>
                <a:ea typeface="华文楷体" panose="02010600040101010101" pitchFamily="2" charset="-122"/>
              </a:rPr>
              <a:t>中的</a:t>
            </a:r>
            <a:r>
              <a:rPr lang="en-US" altLang="zh-CN" dirty="0">
                <a:latin typeface="华文楷体" panose="02010600040101010101" pitchFamily="2" charset="-122"/>
                <a:ea typeface="华文楷体" panose="02010600040101010101" pitchFamily="2" charset="-122"/>
              </a:rPr>
              <a:t>1000H</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1030H</a:t>
            </a:r>
            <a:r>
              <a:rPr lang="zh-CN" altLang="zh-CN" dirty="0">
                <a:latin typeface="华文楷体" panose="02010600040101010101" pitchFamily="2" charset="-122"/>
                <a:ea typeface="华文楷体" panose="02010600040101010101" pitchFamily="2" charset="-122"/>
              </a:rPr>
              <a:t>单元中，并将源数据区清零。</a:t>
            </a:r>
            <a:endParaRPr lang="zh-CN" altLang="en-US" dirty="0">
              <a:latin typeface="华文楷体" panose="02010600040101010101" pitchFamily="2" charset="-122"/>
              <a:ea typeface="华文楷体" panose="02010600040101010101" pitchFamily="2" charset="-122"/>
            </a:endParaRPr>
          </a:p>
        </p:txBody>
      </p:sp>
      <p:sp>
        <p:nvSpPr>
          <p:cNvPr id="35" name="Rectangle 1037"/>
          <p:cNvSpPr>
            <a:spLocks noChangeArrowheads="1"/>
          </p:cNvSpPr>
          <p:nvPr/>
        </p:nvSpPr>
        <p:spPr bwMode="auto">
          <a:xfrm>
            <a:off x="242646" y="3701384"/>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30H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8" name="Rectangle 1041"/>
          <p:cNvSpPr>
            <a:spLocks noChangeArrowheads="1"/>
          </p:cNvSpPr>
          <p:nvPr/>
        </p:nvSpPr>
        <p:spPr bwMode="auto">
          <a:xfrm>
            <a:off x="242646" y="3436562"/>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31H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0" name="Rectangle 1044"/>
          <p:cNvSpPr>
            <a:spLocks noChangeArrowheads="1"/>
          </p:cNvSpPr>
          <p:nvPr/>
        </p:nvSpPr>
        <p:spPr bwMode="auto">
          <a:xfrm>
            <a:off x="242646" y="3177320"/>
            <a:ext cx="71758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32H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6" name="Rectangle 1044"/>
          <p:cNvSpPr>
            <a:spLocks noChangeArrowheads="1"/>
          </p:cNvSpPr>
          <p:nvPr/>
        </p:nvSpPr>
        <p:spPr bwMode="auto">
          <a:xfrm>
            <a:off x="242647" y="2368479"/>
            <a:ext cx="685710"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60H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8" name="Rectangle 1037"/>
          <p:cNvSpPr>
            <a:spLocks noChangeArrowheads="1"/>
          </p:cNvSpPr>
          <p:nvPr/>
        </p:nvSpPr>
        <p:spPr bwMode="auto">
          <a:xfrm>
            <a:off x="1621413" y="3714962"/>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1000H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1" name="Rectangle 1041"/>
          <p:cNvSpPr>
            <a:spLocks noChangeArrowheads="1"/>
          </p:cNvSpPr>
          <p:nvPr/>
        </p:nvSpPr>
        <p:spPr bwMode="auto">
          <a:xfrm>
            <a:off x="1621413" y="3450140"/>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1001H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3" name="Rectangle 1044"/>
          <p:cNvSpPr>
            <a:spLocks noChangeArrowheads="1"/>
          </p:cNvSpPr>
          <p:nvPr/>
        </p:nvSpPr>
        <p:spPr bwMode="auto">
          <a:xfrm>
            <a:off x="1621413" y="3190898"/>
            <a:ext cx="71758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1002H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9" name="Rectangle 1044"/>
          <p:cNvSpPr>
            <a:spLocks noChangeArrowheads="1"/>
          </p:cNvSpPr>
          <p:nvPr/>
        </p:nvSpPr>
        <p:spPr bwMode="auto">
          <a:xfrm>
            <a:off x="1621414" y="2382057"/>
            <a:ext cx="685710"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1030H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1" name="Rectangle 1038"/>
          <p:cNvSpPr>
            <a:spLocks noChangeArrowheads="1"/>
          </p:cNvSpPr>
          <p:nvPr/>
        </p:nvSpPr>
        <p:spPr bwMode="auto">
          <a:xfrm>
            <a:off x="2286629" y="3678756"/>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2" name="Rectangle 1039"/>
          <p:cNvSpPr>
            <a:spLocks noChangeArrowheads="1"/>
          </p:cNvSpPr>
          <p:nvPr/>
        </p:nvSpPr>
        <p:spPr bwMode="auto">
          <a:xfrm>
            <a:off x="2286629" y="2629495"/>
            <a:ext cx="776453" cy="525197"/>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eaVert"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宋体" pitchFamily="2" charset="-122"/>
              </a:rPr>
              <a:t>…….</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3" name="Rectangle 1042"/>
          <p:cNvSpPr>
            <a:spLocks noChangeArrowheads="1"/>
          </p:cNvSpPr>
          <p:nvPr/>
        </p:nvSpPr>
        <p:spPr bwMode="auto">
          <a:xfrm>
            <a:off x="2286870" y="3413934"/>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4" name="Rectangle 1045"/>
          <p:cNvSpPr>
            <a:spLocks noChangeArrowheads="1"/>
          </p:cNvSpPr>
          <p:nvPr/>
        </p:nvSpPr>
        <p:spPr bwMode="auto">
          <a:xfrm>
            <a:off x="2286629" y="3154692"/>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5" name="Rectangle 1051"/>
          <p:cNvSpPr>
            <a:spLocks noChangeArrowheads="1"/>
          </p:cNvSpPr>
          <p:nvPr/>
        </p:nvSpPr>
        <p:spPr bwMode="auto">
          <a:xfrm>
            <a:off x="2298094" y="3413934"/>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data2</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6" name="Rectangle 1051"/>
          <p:cNvSpPr>
            <a:spLocks noChangeArrowheads="1"/>
          </p:cNvSpPr>
          <p:nvPr/>
        </p:nvSpPr>
        <p:spPr bwMode="auto">
          <a:xfrm>
            <a:off x="2298094" y="3128154"/>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data3</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7" name="Rectangle 1045"/>
          <p:cNvSpPr>
            <a:spLocks noChangeArrowheads="1"/>
          </p:cNvSpPr>
          <p:nvPr/>
        </p:nvSpPr>
        <p:spPr bwMode="auto">
          <a:xfrm>
            <a:off x="2286629" y="2373297"/>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8" name="Rectangle 1051"/>
          <p:cNvSpPr>
            <a:spLocks noChangeArrowheads="1"/>
          </p:cNvSpPr>
          <p:nvPr/>
        </p:nvSpPr>
        <p:spPr bwMode="auto">
          <a:xfrm>
            <a:off x="2298094" y="2338136"/>
            <a:ext cx="649217"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err="1">
                <a:ea typeface="宋体" pitchFamily="2" charset="-122"/>
                <a:cs typeface="宋体" pitchFamily="2" charset="-122"/>
              </a:rPr>
              <a:t>datan</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9" name="Rectangle 1051"/>
          <p:cNvSpPr>
            <a:spLocks noChangeArrowheads="1"/>
          </p:cNvSpPr>
          <p:nvPr/>
        </p:nvSpPr>
        <p:spPr bwMode="auto">
          <a:xfrm>
            <a:off x="2298093" y="3702602"/>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data1</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13" name="曲线连接符 12"/>
          <p:cNvCxnSpPr>
            <a:stCxn id="71" idx="2"/>
            <a:endCxn id="97" idx="2"/>
          </p:cNvCxnSpPr>
          <p:nvPr/>
        </p:nvCxnSpPr>
        <p:spPr>
          <a:xfrm rot="16200000" flipH="1">
            <a:off x="1209432" y="3952478"/>
            <a:ext cx="400927" cy="438015"/>
          </a:xfrm>
          <a:prstGeom prst="curvedConnector3">
            <a:avLst>
              <a:gd name="adj1" fmla="val 157018"/>
            </a:avLst>
          </a:prstGeom>
          <a:ln>
            <a:tailEnd type="arrow"/>
          </a:ln>
        </p:spPr>
        <p:style>
          <a:lnRef idx="2">
            <a:schemeClr val="accent5"/>
          </a:lnRef>
          <a:fillRef idx="0">
            <a:schemeClr val="accent5"/>
          </a:fillRef>
          <a:effectRef idx="1">
            <a:schemeClr val="accent5"/>
          </a:effectRef>
          <a:fontRef idx="minor">
            <a:schemeClr val="tx1"/>
          </a:fontRef>
        </p:style>
      </p:cxnSp>
      <p:sp>
        <p:nvSpPr>
          <p:cNvPr id="71" name="Rectangle 1038"/>
          <p:cNvSpPr>
            <a:spLocks noChangeArrowheads="1"/>
          </p:cNvSpPr>
          <p:nvPr/>
        </p:nvSpPr>
        <p:spPr bwMode="auto">
          <a:xfrm>
            <a:off x="802782" y="3706202"/>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2" name="Rectangle 1039"/>
          <p:cNvSpPr>
            <a:spLocks noChangeArrowheads="1"/>
          </p:cNvSpPr>
          <p:nvPr/>
        </p:nvSpPr>
        <p:spPr bwMode="auto">
          <a:xfrm>
            <a:off x="802782" y="2656941"/>
            <a:ext cx="776453" cy="525197"/>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eaVert"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宋体" pitchFamily="2" charset="-122"/>
              </a:rPr>
              <a:t>…….</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3" name="Rectangle 1042"/>
          <p:cNvSpPr>
            <a:spLocks noChangeArrowheads="1"/>
          </p:cNvSpPr>
          <p:nvPr/>
        </p:nvSpPr>
        <p:spPr bwMode="auto">
          <a:xfrm>
            <a:off x="803023" y="3441380"/>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4" name="Rectangle 1045"/>
          <p:cNvSpPr>
            <a:spLocks noChangeArrowheads="1"/>
          </p:cNvSpPr>
          <p:nvPr/>
        </p:nvSpPr>
        <p:spPr bwMode="auto">
          <a:xfrm>
            <a:off x="802782" y="3182138"/>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5" name="Rectangle 1051"/>
          <p:cNvSpPr>
            <a:spLocks noChangeArrowheads="1"/>
          </p:cNvSpPr>
          <p:nvPr/>
        </p:nvSpPr>
        <p:spPr bwMode="auto">
          <a:xfrm>
            <a:off x="814247" y="3441380"/>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data2</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7" name="Rectangle 1051"/>
          <p:cNvSpPr>
            <a:spLocks noChangeArrowheads="1"/>
          </p:cNvSpPr>
          <p:nvPr/>
        </p:nvSpPr>
        <p:spPr bwMode="auto">
          <a:xfrm>
            <a:off x="814247" y="3155600"/>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data3</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8" name="Rectangle 1045"/>
          <p:cNvSpPr>
            <a:spLocks noChangeArrowheads="1"/>
          </p:cNvSpPr>
          <p:nvPr/>
        </p:nvSpPr>
        <p:spPr bwMode="auto">
          <a:xfrm>
            <a:off x="802782" y="2400743"/>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9" name="Rectangle 1051"/>
          <p:cNvSpPr>
            <a:spLocks noChangeArrowheads="1"/>
          </p:cNvSpPr>
          <p:nvPr/>
        </p:nvSpPr>
        <p:spPr bwMode="auto">
          <a:xfrm>
            <a:off x="814247" y="2365582"/>
            <a:ext cx="649217"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err="1">
                <a:ea typeface="宋体" pitchFamily="2" charset="-122"/>
                <a:cs typeface="宋体" pitchFamily="2" charset="-122"/>
              </a:rPr>
              <a:t>datan</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0" name="Rectangle 1051"/>
          <p:cNvSpPr>
            <a:spLocks noChangeArrowheads="1"/>
          </p:cNvSpPr>
          <p:nvPr/>
        </p:nvSpPr>
        <p:spPr bwMode="auto">
          <a:xfrm>
            <a:off x="814246" y="3730048"/>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data1</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2" name="Rectangle 1044"/>
          <p:cNvSpPr>
            <a:spLocks noChangeArrowheads="1"/>
          </p:cNvSpPr>
          <p:nvPr/>
        </p:nvSpPr>
        <p:spPr bwMode="auto">
          <a:xfrm>
            <a:off x="644230" y="2079811"/>
            <a:ext cx="109331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片内</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RAM</a:t>
            </a:r>
          </a:p>
        </p:txBody>
      </p:sp>
      <p:sp>
        <p:nvSpPr>
          <p:cNvPr id="83" name="Rectangle 1044"/>
          <p:cNvSpPr>
            <a:spLocks noChangeArrowheads="1"/>
          </p:cNvSpPr>
          <p:nvPr/>
        </p:nvSpPr>
        <p:spPr bwMode="auto">
          <a:xfrm>
            <a:off x="2128318" y="2079811"/>
            <a:ext cx="109331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片外</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RAM</a:t>
            </a:r>
          </a:p>
        </p:txBody>
      </p:sp>
      <p:sp>
        <p:nvSpPr>
          <p:cNvPr id="20" name="矩形 19"/>
          <p:cNvSpPr/>
          <p:nvPr/>
        </p:nvSpPr>
        <p:spPr>
          <a:xfrm>
            <a:off x="3061341" y="2047846"/>
            <a:ext cx="6047163" cy="2523768"/>
          </a:xfrm>
          <a:prstGeom prst="rect">
            <a:avLst/>
          </a:prstGeom>
        </p:spPr>
        <p:txBody>
          <a:bodyPr wrap="square">
            <a:spAutoFit/>
          </a:bodyPr>
          <a:lstStyle/>
          <a:p>
            <a:r>
              <a:rPr lang="en-US" altLang="zh-CN" sz="14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MOV 	R7,	#31H	</a:t>
            </a:r>
            <a:r>
              <a:rPr lang="zh-CN" altLang="en-US" sz="1200" dirty="0">
                <a:latin typeface="华文楷体" panose="02010600040101010101" pitchFamily="2" charset="-122"/>
                <a:ea typeface="华文楷体" panose="02010600040101010101" pitchFamily="2" charset="-122"/>
              </a:rPr>
              <a:t>；设置循环计数次数</a:t>
            </a:r>
            <a:r>
              <a:rPr lang="en-US" altLang="zh-CN" sz="1200" dirty="0">
                <a:latin typeface="华文楷体" panose="02010600040101010101" pitchFamily="2" charset="-122"/>
                <a:ea typeface="华文楷体" panose="02010600040101010101" pitchFamily="2" charset="-122"/>
              </a:rPr>
              <a:t>31H</a:t>
            </a:r>
            <a:r>
              <a:rPr lang="zh-CN" altLang="en-US" sz="1200" dirty="0">
                <a:latin typeface="华文楷体" panose="02010600040101010101" pitchFamily="2" charset="-122"/>
                <a:ea typeface="华文楷体" panose="02010600040101010101" pitchFamily="2" charset="-122"/>
              </a:rPr>
              <a:t>次</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MOV	DPTR,	#1000H	</a:t>
            </a:r>
            <a:r>
              <a:rPr lang="zh-CN" altLang="en-US" sz="1200" dirty="0">
                <a:latin typeface="华文楷体" panose="02010600040101010101" pitchFamily="2" charset="-122"/>
                <a:ea typeface="华文楷体" panose="02010600040101010101" pitchFamily="2" charset="-122"/>
              </a:rPr>
              <a:t>；设置目的数据区起始地址指针</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MOV	R0,	#30H	</a:t>
            </a:r>
            <a:r>
              <a:rPr lang="zh-CN" altLang="en-US" sz="1200" dirty="0">
                <a:latin typeface="华文楷体" panose="02010600040101010101" pitchFamily="2" charset="-122"/>
                <a:ea typeface="华文楷体" panose="02010600040101010101" pitchFamily="2" charset="-122"/>
              </a:rPr>
              <a:t>；设置源数据区起始地址指针</a:t>
            </a:r>
          </a:p>
          <a:p>
            <a:r>
              <a:rPr lang="en-US" altLang="zh-CN" sz="1200" dirty="0" err="1">
                <a:latin typeface="华文楷体" panose="02010600040101010101" pitchFamily="2" charset="-122"/>
                <a:ea typeface="华文楷体" panose="02010600040101010101" pitchFamily="2" charset="-122"/>
              </a:rPr>
              <a:t>LpExD</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MOV	A,	@R0	</a:t>
            </a:r>
            <a:r>
              <a:rPr lang="zh-CN" altLang="en-US" sz="1200" dirty="0">
                <a:latin typeface="华文楷体" panose="02010600040101010101" pitchFamily="2" charset="-122"/>
                <a:ea typeface="华文楷体" panose="02010600040101010101" pitchFamily="2" charset="-122"/>
              </a:rPr>
              <a:t>；读取源数据区数据</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MOVX	@ DPTR,	A	</a:t>
            </a:r>
            <a:r>
              <a:rPr lang="zh-CN" altLang="en-US" sz="1200" dirty="0">
                <a:latin typeface="华文楷体" panose="02010600040101010101" pitchFamily="2" charset="-122"/>
                <a:ea typeface="华文楷体" panose="02010600040101010101" pitchFamily="2" charset="-122"/>
              </a:rPr>
              <a:t>；写入目的数据区</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CLR	A		</a:t>
            </a:r>
          </a:p>
          <a:p>
            <a:r>
              <a:rPr lang="en-US" altLang="zh-CN" sz="1200" dirty="0">
                <a:latin typeface="华文楷体" panose="02010600040101010101" pitchFamily="2" charset="-122"/>
                <a:ea typeface="华文楷体" panose="02010600040101010101" pitchFamily="2" charset="-122"/>
              </a:rPr>
              <a:t>	MOV	@R0,	A	</a:t>
            </a:r>
            <a:r>
              <a:rPr lang="zh-CN" altLang="en-US" sz="1200" dirty="0">
                <a:latin typeface="华文楷体" panose="02010600040101010101" pitchFamily="2" charset="-122"/>
                <a:ea typeface="华文楷体" panose="02010600040101010101" pitchFamily="2" charset="-122"/>
              </a:rPr>
              <a:t>；源数据区数据被清零</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INC	R0		</a:t>
            </a:r>
          </a:p>
          <a:p>
            <a:r>
              <a:rPr lang="en-US" altLang="zh-CN" sz="1200" dirty="0">
                <a:latin typeface="华文楷体" panose="02010600040101010101" pitchFamily="2" charset="-122"/>
                <a:ea typeface="华文楷体" panose="02010600040101010101" pitchFamily="2" charset="-122"/>
              </a:rPr>
              <a:t>	INC	DPTR		</a:t>
            </a:r>
          </a:p>
          <a:p>
            <a:r>
              <a:rPr lang="en-US" altLang="zh-CN" sz="1200" dirty="0">
                <a:latin typeface="华文楷体" panose="02010600040101010101" pitchFamily="2" charset="-122"/>
                <a:ea typeface="华文楷体" panose="02010600040101010101" pitchFamily="2" charset="-122"/>
              </a:rPr>
              <a:t>	DJNZ	R7</a:t>
            </a:r>
            <a:r>
              <a:rPr lang="zh-CN" altLang="en-US" sz="1200" dirty="0">
                <a:latin typeface="华文楷体" panose="02010600040101010101" pitchFamily="2" charset="-122"/>
                <a:ea typeface="华文楷体" panose="02010600040101010101" pitchFamily="2" charset="-122"/>
              </a:rPr>
              <a:t>，	</a:t>
            </a:r>
            <a:r>
              <a:rPr lang="en-US" altLang="zh-CN" sz="1200" dirty="0" err="1">
                <a:latin typeface="华文楷体" panose="02010600040101010101" pitchFamily="2" charset="-122"/>
                <a:ea typeface="华文楷体" panose="02010600040101010101" pitchFamily="2" charset="-122"/>
              </a:rPr>
              <a:t>LpExD</a:t>
            </a:r>
            <a:r>
              <a:rPr lang="en-US" altLang="zh-CN" sz="1200" dirty="0">
                <a:latin typeface="华文楷体" panose="02010600040101010101" pitchFamily="2" charset="-122"/>
                <a:ea typeface="华文楷体" panose="02010600040101010101" pitchFamily="2" charset="-122"/>
              </a:rPr>
              <a:t>	</a:t>
            </a:r>
          </a:p>
          <a:p>
            <a:r>
              <a:rPr lang="en-US" altLang="zh-CN" sz="1200" dirty="0">
                <a:latin typeface="华文楷体" panose="02010600040101010101" pitchFamily="2" charset="-122"/>
                <a:ea typeface="华文楷体" panose="02010600040101010101" pitchFamily="2" charset="-122"/>
              </a:rPr>
              <a:t>				</a:t>
            </a:r>
          </a:p>
          <a:p>
            <a:r>
              <a:rPr lang="en-US" altLang="zh-CN" sz="1200" dirty="0">
                <a:latin typeface="华文楷体" panose="02010600040101010101" pitchFamily="2" charset="-122"/>
                <a:ea typeface="华文楷体" panose="02010600040101010101" pitchFamily="2" charset="-122"/>
              </a:rPr>
              <a:t>	SJMP	$		</a:t>
            </a:r>
            <a:r>
              <a:rPr lang="zh-CN" altLang="en-US" sz="1200" dirty="0">
                <a:latin typeface="华文楷体" panose="02010600040101010101" pitchFamily="2" charset="-122"/>
                <a:ea typeface="华文楷体" panose="02010600040101010101" pitchFamily="2" charset="-122"/>
              </a:rPr>
              <a:t>；程序停止向下运行</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END			</a:t>
            </a:r>
            <a:r>
              <a:rPr lang="zh-CN" altLang="en-US" sz="1200" dirty="0">
                <a:latin typeface="华文楷体" panose="02010600040101010101" pitchFamily="2" charset="-122"/>
                <a:ea typeface="华文楷体" panose="02010600040101010101" pitchFamily="2" charset="-122"/>
              </a:rPr>
              <a:t>；程序汇编结束</a:t>
            </a:r>
          </a:p>
        </p:txBody>
      </p:sp>
      <p:cxnSp>
        <p:nvCxnSpPr>
          <p:cNvPr id="84" name="肘形连接符 83"/>
          <p:cNvCxnSpPr/>
          <p:nvPr/>
        </p:nvCxnSpPr>
        <p:spPr>
          <a:xfrm rot="10800000" flipH="1">
            <a:off x="3995935" y="2765934"/>
            <a:ext cx="1" cy="1116000"/>
          </a:xfrm>
          <a:prstGeom prst="bentConnector3">
            <a:avLst>
              <a:gd name="adj1" fmla="val -22860000000"/>
            </a:avLst>
          </a:prstGeom>
          <a:ln>
            <a:tailEnd type="arrow"/>
          </a:ln>
        </p:spPr>
        <p:style>
          <a:lnRef idx="1">
            <a:schemeClr val="accent5"/>
          </a:lnRef>
          <a:fillRef idx="0">
            <a:schemeClr val="accent5"/>
          </a:fillRef>
          <a:effectRef idx="0">
            <a:schemeClr val="accent5"/>
          </a:effectRef>
          <a:fontRef idx="minor">
            <a:schemeClr val="tx1"/>
          </a:fontRef>
        </p:style>
      </p:cxnSp>
      <p:sp>
        <p:nvSpPr>
          <p:cNvPr id="85" name="矩形 84"/>
          <p:cNvSpPr/>
          <p:nvPr/>
        </p:nvSpPr>
        <p:spPr>
          <a:xfrm>
            <a:off x="3133581" y="3697842"/>
            <a:ext cx="646331"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DPTR</a:t>
            </a:r>
          </a:p>
        </p:txBody>
      </p:sp>
      <p:cxnSp>
        <p:nvCxnSpPr>
          <p:cNvPr id="86" name="直接箭头连接符 85"/>
          <p:cNvCxnSpPr/>
          <p:nvPr/>
        </p:nvCxnSpPr>
        <p:spPr>
          <a:xfrm flipH="1">
            <a:off x="3072322" y="3851732"/>
            <a:ext cx="14931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36512" y="3704133"/>
            <a:ext cx="381836"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R0</a:t>
            </a:r>
          </a:p>
        </p:txBody>
      </p:sp>
      <p:cxnSp>
        <p:nvCxnSpPr>
          <p:cNvPr id="90" name="直接箭头连接符 89"/>
          <p:cNvCxnSpPr/>
          <p:nvPr/>
        </p:nvCxnSpPr>
        <p:spPr>
          <a:xfrm flipV="1">
            <a:off x="275854" y="3858021"/>
            <a:ext cx="180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3133581" y="3383128"/>
            <a:ext cx="646331"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DPTR</a:t>
            </a:r>
          </a:p>
        </p:txBody>
      </p:sp>
      <p:cxnSp>
        <p:nvCxnSpPr>
          <p:cNvPr id="92" name="直接箭头连接符 91"/>
          <p:cNvCxnSpPr/>
          <p:nvPr/>
        </p:nvCxnSpPr>
        <p:spPr>
          <a:xfrm flipH="1">
            <a:off x="3072322" y="3537018"/>
            <a:ext cx="14931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36512" y="3447813"/>
            <a:ext cx="381836"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R0</a:t>
            </a:r>
          </a:p>
        </p:txBody>
      </p:sp>
      <p:cxnSp>
        <p:nvCxnSpPr>
          <p:cNvPr id="95" name="直接箭头连接符 94"/>
          <p:cNvCxnSpPr/>
          <p:nvPr/>
        </p:nvCxnSpPr>
        <p:spPr>
          <a:xfrm flipV="1">
            <a:off x="275854" y="3601701"/>
            <a:ext cx="180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曲线连接符 95"/>
          <p:cNvCxnSpPr/>
          <p:nvPr/>
        </p:nvCxnSpPr>
        <p:spPr>
          <a:xfrm rot="5400000" flipH="1" flipV="1">
            <a:off x="1919330" y="2950555"/>
            <a:ext cx="27446" cy="1483847"/>
          </a:xfrm>
          <a:prstGeom prst="curvedConnector3">
            <a:avLst>
              <a:gd name="adj1" fmla="val -1151902"/>
            </a:avLst>
          </a:prstGeom>
          <a:ln>
            <a:tailEnd type="arrow"/>
          </a:ln>
        </p:spPr>
        <p:style>
          <a:lnRef idx="2">
            <a:schemeClr val="accent5"/>
          </a:lnRef>
          <a:fillRef idx="0">
            <a:schemeClr val="accent5"/>
          </a:fillRef>
          <a:effectRef idx="1">
            <a:schemeClr val="accent5"/>
          </a:effectRef>
          <a:fontRef idx="minor">
            <a:schemeClr val="tx1"/>
          </a:fontRef>
        </p:style>
      </p:cxnSp>
      <p:sp>
        <p:nvSpPr>
          <p:cNvPr id="97" name="矩形 96"/>
          <p:cNvSpPr/>
          <p:nvPr/>
        </p:nvSpPr>
        <p:spPr>
          <a:xfrm>
            <a:off x="1475656" y="4064173"/>
            <a:ext cx="306494"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A</a:t>
            </a:r>
          </a:p>
        </p:txBody>
      </p:sp>
      <p:sp>
        <p:nvSpPr>
          <p:cNvPr id="98" name="Rectangle 1051"/>
          <p:cNvSpPr>
            <a:spLocks noChangeArrowheads="1"/>
          </p:cNvSpPr>
          <p:nvPr/>
        </p:nvSpPr>
        <p:spPr bwMode="auto">
          <a:xfrm>
            <a:off x="852760" y="3730048"/>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00H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0" name="Rectangle 1051"/>
          <p:cNvSpPr>
            <a:spLocks noChangeArrowheads="1"/>
          </p:cNvSpPr>
          <p:nvPr/>
        </p:nvSpPr>
        <p:spPr bwMode="auto">
          <a:xfrm>
            <a:off x="852760" y="3455719"/>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00H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1" name="Rectangle 1051"/>
          <p:cNvSpPr>
            <a:spLocks noChangeArrowheads="1"/>
          </p:cNvSpPr>
          <p:nvPr/>
        </p:nvSpPr>
        <p:spPr bwMode="auto">
          <a:xfrm>
            <a:off x="852760" y="3187666"/>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00H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4" name="Rectangle 1051"/>
          <p:cNvSpPr>
            <a:spLocks noChangeArrowheads="1"/>
          </p:cNvSpPr>
          <p:nvPr/>
        </p:nvSpPr>
        <p:spPr bwMode="auto">
          <a:xfrm>
            <a:off x="852760" y="2391477"/>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00H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5" name="Rectangle 1037"/>
          <p:cNvSpPr>
            <a:spLocks noChangeArrowheads="1"/>
          </p:cNvSpPr>
          <p:nvPr/>
        </p:nvSpPr>
        <p:spPr bwMode="auto">
          <a:xfrm>
            <a:off x="1724400" y="4069553"/>
            <a:ext cx="601454" cy="264821"/>
          </a:xfrm>
          <a:prstGeom prst="rect">
            <a:avLst/>
          </a:prstGeom>
          <a:ln w="12700"/>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6" name="Rectangle 1037"/>
          <p:cNvSpPr>
            <a:spLocks noChangeArrowheads="1"/>
          </p:cNvSpPr>
          <p:nvPr/>
        </p:nvSpPr>
        <p:spPr bwMode="auto">
          <a:xfrm>
            <a:off x="1691232" y="4064173"/>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华文楷体" panose="02010600040101010101" pitchFamily="2" charset="-122"/>
                <a:cs typeface="Calibri" panose="020F0502020204030204" pitchFamily="34" charset="0"/>
              </a:rPr>
              <a:t>data1</a:t>
            </a:r>
            <a:endParaRPr kumimoji="0" lang="en-US" altLang="zh-CN" sz="1400" b="0" i="0" u="none" strike="noStrike" cap="none" normalizeH="0" baseline="0" dirty="0">
              <a:ln>
                <a:noFill/>
              </a:ln>
              <a:solidFill>
                <a:schemeClr val="tx1"/>
              </a:solidFill>
              <a:effectLst/>
              <a:ea typeface="华文楷体" panose="02010600040101010101" pitchFamily="2" charset="-122"/>
              <a:cs typeface="Calibri" panose="020F0502020204030204" pitchFamily="34" charset="0"/>
            </a:endParaRPr>
          </a:p>
        </p:txBody>
      </p:sp>
      <p:sp>
        <p:nvSpPr>
          <p:cNvPr id="108" name="Rectangle 1051"/>
          <p:cNvSpPr>
            <a:spLocks noChangeArrowheads="1"/>
          </p:cNvSpPr>
          <p:nvPr/>
        </p:nvSpPr>
        <p:spPr bwMode="auto">
          <a:xfrm>
            <a:off x="1771849" y="4040198"/>
            <a:ext cx="567150"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00H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109" name="曲线连接符 108"/>
          <p:cNvCxnSpPr/>
          <p:nvPr/>
        </p:nvCxnSpPr>
        <p:spPr>
          <a:xfrm rot="5400000" flipH="1" flipV="1">
            <a:off x="2332788" y="3969953"/>
            <a:ext cx="337596" cy="330100"/>
          </a:xfrm>
          <a:prstGeom prst="curvedConnector3">
            <a:avLst>
              <a:gd name="adj1" fmla="val -82547"/>
            </a:avLst>
          </a:prstGeom>
          <a:ln>
            <a:tailEnd type="arrow"/>
          </a:ln>
        </p:spPr>
        <p:style>
          <a:lnRef idx="2">
            <a:schemeClr val="accent5"/>
          </a:lnRef>
          <a:fillRef idx="0">
            <a:schemeClr val="accent5"/>
          </a:fillRef>
          <a:effectRef idx="1">
            <a:schemeClr val="accent5"/>
          </a:effectRef>
          <a:fontRef idx="minor">
            <a:schemeClr val="tx1"/>
          </a:fontRef>
        </p:style>
      </p:cxnSp>
      <p:cxnSp>
        <p:nvCxnSpPr>
          <p:cNvPr id="54" name="曲线连接符 53"/>
          <p:cNvCxnSpPr>
            <a:stCxn id="105" idx="1"/>
            <a:endCxn id="71" idx="2"/>
          </p:cNvCxnSpPr>
          <p:nvPr/>
        </p:nvCxnSpPr>
        <p:spPr>
          <a:xfrm rot="10800000">
            <a:off x="1190888" y="3971024"/>
            <a:ext cx="533512" cy="230941"/>
          </a:xfrm>
          <a:prstGeom prst="curvedConnector2">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 xmlns:p14="http://schemas.microsoft.com/office/powerpoint/2010/main" val="339001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5"/>
                                        </p:tgtEl>
                                      </p:cBhvr>
                                    </p:animEffect>
                                    <p:set>
                                      <p:cBhvr>
                                        <p:cTn id="7" dur="1" fill="hold">
                                          <p:stCondLst>
                                            <p:cond delay="499"/>
                                          </p:stCondLst>
                                        </p:cTn>
                                        <p:tgtEl>
                                          <p:spTgt spid="6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9"/>
                                        </p:tgtEl>
                                      </p:cBhvr>
                                    </p:animEffect>
                                    <p:set>
                                      <p:cBhvr>
                                        <p:cTn id="10" dur="1" fill="hold">
                                          <p:stCondLst>
                                            <p:cond delay="499"/>
                                          </p:stCondLst>
                                        </p:cTn>
                                        <p:tgtEl>
                                          <p:spTgt spid="6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6"/>
                                        </p:tgtEl>
                                      </p:cBhvr>
                                    </p:animEffect>
                                    <p:set>
                                      <p:cBhvr>
                                        <p:cTn id="13" dur="1" fill="hold">
                                          <p:stCondLst>
                                            <p:cond delay="499"/>
                                          </p:stCondLst>
                                        </p:cTn>
                                        <p:tgtEl>
                                          <p:spTgt spid="6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68"/>
                                        </p:tgtEl>
                                      </p:cBhvr>
                                    </p:animEffect>
                                    <p:set>
                                      <p:cBhvr>
                                        <p:cTn id="16" dur="1" fill="hold">
                                          <p:stCondLst>
                                            <p:cond delay="499"/>
                                          </p:stCondLst>
                                        </p:cTn>
                                        <p:tgtEl>
                                          <p:spTgt spid="6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1" nodeType="click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fade">
                                      <p:cBhvr>
                                        <p:cTn id="67" dur="500"/>
                                        <p:tgtEl>
                                          <p:spTgt spid="69"/>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08"/>
                                        </p:tgtEl>
                                        <p:attrNameLst>
                                          <p:attrName>style.visibility</p:attrName>
                                        </p:attrNameLst>
                                      </p:cBhvr>
                                      <p:to>
                                        <p:strVal val="visible"/>
                                      </p:to>
                                    </p:set>
                                  </p:childTnLst>
                                </p:cTn>
                              </p:par>
                              <p:par>
                                <p:cTn id="76" presetID="10" presetClass="exit" presetSubtype="0" fill="hold" grpId="1" nodeType="withEffect">
                                  <p:stCondLst>
                                    <p:cond delay="0"/>
                                  </p:stCondLst>
                                  <p:childTnLst>
                                    <p:animEffect transition="out" filter="fade">
                                      <p:cBhvr>
                                        <p:cTn id="77" dur="500"/>
                                        <p:tgtEl>
                                          <p:spTgt spid="106"/>
                                        </p:tgtEl>
                                      </p:cBhvr>
                                    </p:animEffect>
                                    <p:set>
                                      <p:cBhvr>
                                        <p:cTn id="78" dur="1" fill="hold">
                                          <p:stCondLst>
                                            <p:cond delay="499"/>
                                          </p:stCondLst>
                                        </p:cTn>
                                        <p:tgtEl>
                                          <p:spTgt spid="10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8"/>
                                        </p:tgtEl>
                                        <p:attrNameLst>
                                          <p:attrName>style.visibility</p:attrName>
                                        </p:attrNameLst>
                                      </p:cBhvr>
                                      <p:to>
                                        <p:strVal val="visible"/>
                                      </p:to>
                                    </p:set>
                                  </p:childTnLst>
                                </p:cTn>
                              </p:par>
                              <p:par>
                                <p:cTn id="91" presetID="10" presetClass="exit" presetSubtype="0" fill="hold" grpId="0" nodeType="withEffect">
                                  <p:stCondLst>
                                    <p:cond delay="0"/>
                                  </p:stCondLst>
                                  <p:childTnLst>
                                    <p:animEffect transition="out" filter="fade">
                                      <p:cBhvr>
                                        <p:cTn id="92" dur="500"/>
                                        <p:tgtEl>
                                          <p:spTgt spid="80"/>
                                        </p:tgtEl>
                                      </p:cBhvr>
                                    </p:animEffect>
                                    <p:set>
                                      <p:cBhvr>
                                        <p:cTn id="93" dur="1" fill="hold">
                                          <p:stCondLst>
                                            <p:cond delay="499"/>
                                          </p:stCondLst>
                                        </p:cTn>
                                        <p:tgtEl>
                                          <p:spTgt spid="8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0">
                                            <p:txEl>
                                              <p:pRg st="7" end="7"/>
                                            </p:txEl>
                                          </p:spTgt>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92"/>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91"/>
                                        </p:tgtEl>
                                        <p:attrNameLst>
                                          <p:attrName>style.visibility</p:attrName>
                                        </p:attrNameLst>
                                      </p:cBhvr>
                                      <p:to>
                                        <p:strVal val="visible"/>
                                      </p:to>
                                    </p:set>
                                  </p:childTnLst>
                                </p:cTn>
                              </p:par>
                              <p:par>
                                <p:cTn id="106" presetID="10" presetClass="exit" presetSubtype="0" fill="hold" nodeType="withEffect">
                                  <p:stCondLst>
                                    <p:cond delay="0"/>
                                  </p:stCondLst>
                                  <p:childTnLst>
                                    <p:animEffect transition="out" filter="fade">
                                      <p:cBhvr>
                                        <p:cTn id="107" dur="500"/>
                                        <p:tgtEl>
                                          <p:spTgt spid="86"/>
                                        </p:tgtEl>
                                      </p:cBhvr>
                                    </p:animEffect>
                                    <p:set>
                                      <p:cBhvr>
                                        <p:cTn id="108" dur="1" fill="hold">
                                          <p:stCondLst>
                                            <p:cond delay="499"/>
                                          </p:stCondLst>
                                        </p:cTn>
                                        <p:tgtEl>
                                          <p:spTgt spid="86"/>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85"/>
                                        </p:tgtEl>
                                      </p:cBhvr>
                                    </p:animEffect>
                                    <p:set>
                                      <p:cBhvr>
                                        <p:cTn id="111" dur="1" fill="hold">
                                          <p:stCondLst>
                                            <p:cond delay="499"/>
                                          </p:stCondLst>
                                        </p:cTn>
                                        <p:tgtEl>
                                          <p:spTgt spid="85"/>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94"/>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95"/>
                                        </p:tgtEl>
                                        <p:attrNameLst>
                                          <p:attrName>style.visibility</p:attrName>
                                        </p:attrNameLst>
                                      </p:cBhvr>
                                      <p:to>
                                        <p:strVal val="visible"/>
                                      </p:to>
                                    </p:set>
                                  </p:childTnLst>
                                </p:cTn>
                              </p:par>
                              <p:par>
                                <p:cTn id="118" presetID="10" presetClass="exit" presetSubtype="0" fill="hold" nodeType="withEffect">
                                  <p:stCondLst>
                                    <p:cond delay="0"/>
                                  </p:stCondLst>
                                  <p:childTnLst>
                                    <p:animEffect transition="out" filter="fade">
                                      <p:cBhvr>
                                        <p:cTn id="119" dur="500"/>
                                        <p:tgtEl>
                                          <p:spTgt spid="90"/>
                                        </p:tgtEl>
                                      </p:cBhvr>
                                    </p:animEffect>
                                    <p:set>
                                      <p:cBhvr>
                                        <p:cTn id="120" dur="1" fill="hold">
                                          <p:stCondLst>
                                            <p:cond delay="499"/>
                                          </p:stCondLst>
                                        </p:cTn>
                                        <p:tgtEl>
                                          <p:spTgt spid="90"/>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87"/>
                                        </p:tgtEl>
                                      </p:cBhvr>
                                    </p:animEffect>
                                    <p:set>
                                      <p:cBhvr>
                                        <p:cTn id="123" dur="1" fill="hold">
                                          <p:stCondLst>
                                            <p:cond delay="499"/>
                                          </p:stCondLst>
                                        </p:cTn>
                                        <p:tgtEl>
                                          <p:spTgt spid="87"/>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84"/>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96"/>
                                        </p:tgtEl>
                                        <p:attrNameLst>
                                          <p:attrName>style.visibility</p:attrName>
                                        </p:attrNameLst>
                                      </p:cBhvr>
                                      <p:to>
                                        <p:strVal val="visible"/>
                                      </p:to>
                                    </p:set>
                                  </p:childTnLst>
                                </p:cTn>
                              </p:par>
                              <p:par>
                                <p:cTn id="136" presetID="10" presetClass="exit" presetSubtype="0" fill="hold" nodeType="withEffect">
                                  <p:stCondLst>
                                    <p:cond delay="0"/>
                                  </p:stCondLst>
                                  <p:childTnLst>
                                    <p:animEffect transition="out" filter="fade">
                                      <p:cBhvr>
                                        <p:cTn id="137" dur="500"/>
                                        <p:tgtEl>
                                          <p:spTgt spid="13"/>
                                        </p:tgtEl>
                                      </p:cBhvr>
                                    </p:animEffect>
                                    <p:set>
                                      <p:cBhvr>
                                        <p:cTn id="138" dur="1" fill="hold">
                                          <p:stCondLst>
                                            <p:cond delay="499"/>
                                          </p:stCondLst>
                                        </p:cTn>
                                        <p:tgtEl>
                                          <p:spTgt spid="13"/>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109"/>
                                        </p:tgtEl>
                                      </p:cBhvr>
                                    </p:animEffect>
                                    <p:set>
                                      <p:cBhvr>
                                        <p:cTn id="141" dur="1" fill="hold">
                                          <p:stCondLst>
                                            <p:cond delay="499"/>
                                          </p:stCondLst>
                                        </p:cTn>
                                        <p:tgtEl>
                                          <p:spTgt spid="109"/>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105"/>
                                        </p:tgtEl>
                                      </p:cBhvr>
                                    </p:animEffect>
                                    <p:set>
                                      <p:cBhvr>
                                        <p:cTn id="144" dur="1" fill="hold">
                                          <p:stCondLst>
                                            <p:cond delay="499"/>
                                          </p:stCondLst>
                                        </p:cTn>
                                        <p:tgtEl>
                                          <p:spTgt spid="105"/>
                                        </p:tgtEl>
                                        <p:attrNameLst>
                                          <p:attrName>style.visibility</p:attrName>
                                        </p:attrNameLst>
                                      </p:cBhvr>
                                      <p:to>
                                        <p:strVal val="hidden"/>
                                      </p:to>
                                    </p:set>
                                  </p:childTnLst>
                                </p:cTn>
                              </p:par>
                              <p:par>
                                <p:cTn id="145" presetID="10" presetClass="exit" presetSubtype="0" fill="hold" grpId="2" nodeType="withEffect">
                                  <p:stCondLst>
                                    <p:cond delay="0"/>
                                  </p:stCondLst>
                                  <p:childTnLst>
                                    <p:animEffect transition="out" filter="fade">
                                      <p:cBhvr>
                                        <p:cTn id="146" dur="500"/>
                                        <p:tgtEl>
                                          <p:spTgt spid="106"/>
                                        </p:tgtEl>
                                      </p:cBhvr>
                                    </p:animEffect>
                                    <p:set>
                                      <p:cBhvr>
                                        <p:cTn id="147" dur="1" fill="hold">
                                          <p:stCondLst>
                                            <p:cond delay="499"/>
                                          </p:stCondLst>
                                        </p:cTn>
                                        <p:tgtEl>
                                          <p:spTgt spid="106"/>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500"/>
                                        <p:tgtEl>
                                          <p:spTgt spid="108"/>
                                        </p:tgtEl>
                                      </p:cBhvr>
                                    </p:animEffect>
                                    <p:set>
                                      <p:cBhvr>
                                        <p:cTn id="150" dur="1" fill="hold">
                                          <p:stCondLst>
                                            <p:cond delay="499"/>
                                          </p:stCondLst>
                                        </p:cTn>
                                        <p:tgtEl>
                                          <p:spTgt spid="108"/>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54"/>
                                        </p:tgtEl>
                                      </p:cBhvr>
                                    </p:animEffect>
                                    <p:set>
                                      <p:cBhvr>
                                        <p:cTn id="153" dur="1" fill="hold">
                                          <p:stCondLst>
                                            <p:cond delay="499"/>
                                          </p:stCondLst>
                                        </p:cTn>
                                        <p:tgtEl>
                                          <p:spTgt spid="54"/>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1" nodeType="clickEffect">
                                  <p:stCondLst>
                                    <p:cond delay="0"/>
                                  </p:stCondLst>
                                  <p:childTnLst>
                                    <p:set>
                                      <p:cBhvr>
                                        <p:cTn id="157" dur="1" fill="hold">
                                          <p:stCondLst>
                                            <p:cond delay="0"/>
                                          </p:stCondLst>
                                        </p:cTn>
                                        <p:tgtEl>
                                          <p:spTgt spid="65"/>
                                        </p:tgtEl>
                                        <p:attrNameLst>
                                          <p:attrName>style.visibility</p:attrName>
                                        </p:attrNameLst>
                                      </p:cBhvr>
                                      <p:to>
                                        <p:strVal val="visible"/>
                                      </p:to>
                                    </p:set>
                                    <p:animEffect transition="in" filter="fade">
                                      <p:cBhvr>
                                        <p:cTn id="158" dur="500"/>
                                        <p:tgtEl>
                                          <p:spTgt spid="65"/>
                                        </p:tgtEl>
                                      </p:cBhvr>
                                    </p:animEffect>
                                  </p:childTnLst>
                                </p:cTn>
                              </p:par>
                              <p:par>
                                <p:cTn id="159" presetID="10" presetClass="exit" presetSubtype="0" fill="hold" nodeType="withEffect">
                                  <p:stCondLst>
                                    <p:cond delay="0"/>
                                  </p:stCondLst>
                                  <p:childTnLst>
                                    <p:animEffect transition="out" filter="fade">
                                      <p:cBhvr>
                                        <p:cTn id="160" dur="500"/>
                                        <p:tgtEl>
                                          <p:spTgt spid="96"/>
                                        </p:tgtEl>
                                      </p:cBhvr>
                                    </p:animEffect>
                                    <p:set>
                                      <p:cBhvr>
                                        <p:cTn id="161" dur="1" fill="hold">
                                          <p:stCondLst>
                                            <p:cond delay="499"/>
                                          </p:stCondLst>
                                        </p:cTn>
                                        <p:tgtEl>
                                          <p:spTgt spid="96"/>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100"/>
                                        </p:tgtEl>
                                        <p:attrNameLst>
                                          <p:attrName>style.visibility</p:attrName>
                                        </p:attrNameLst>
                                      </p:cBhvr>
                                      <p:to>
                                        <p:strVal val="visible"/>
                                      </p:to>
                                    </p:set>
                                  </p:childTnLst>
                                </p:cTn>
                              </p:par>
                              <p:par>
                                <p:cTn id="166" presetID="10" presetClass="exit" presetSubtype="0" fill="hold" grpId="0" nodeType="withEffect">
                                  <p:stCondLst>
                                    <p:cond delay="0"/>
                                  </p:stCondLst>
                                  <p:childTnLst>
                                    <p:animEffect transition="out" filter="fade">
                                      <p:cBhvr>
                                        <p:cTn id="167" dur="500"/>
                                        <p:tgtEl>
                                          <p:spTgt spid="75"/>
                                        </p:tgtEl>
                                      </p:cBhvr>
                                    </p:animEffect>
                                    <p:set>
                                      <p:cBhvr>
                                        <p:cTn id="168" dur="1" fill="hold">
                                          <p:stCondLst>
                                            <p:cond delay="499"/>
                                          </p:stCondLst>
                                        </p:cTn>
                                        <p:tgtEl>
                                          <p:spTgt spid="75"/>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1" nodeType="clickEffect">
                                  <p:stCondLst>
                                    <p:cond delay="0"/>
                                  </p:stCondLst>
                                  <p:childTnLst>
                                    <p:set>
                                      <p:cBhvr>
                                        <p:cTn id="172" dur="1" fill="hold">
                                          <p:stCondLst>
                                            <p:cond delay="0"/>
                                          </p:stCondLst>
                                        </p:cTn>
                                        <p:tgtEl>
                                          <p:spTgt spid="66"/>
                                        </p:tgtEl>
                                        <p:attrNameLst>
                                          <p:attrName>style.visibility</p:attrName>
                                        </p:attrNameLst>
                                      </p:cBhvr>
                                      <p:to>
                                        <p:strVal val="visible"/>
                                      </p:to>
                                    </p:set>
                                    <p:animEffect transition="in" filter="fade">
                                      <p:cBhvr>
                                        <p:cTn id="173" dur="500"/>
                                        <p:tgtEl>
                                          <p:spTgt spid="66"/>
                                        </p:tgtEl>
                                      </p:cBhvr>
                                    </p:animEffec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101"/>
                                        </p:tgtEl>
                                        <p:attrNameLst>
                                          <p:attrName>style.visibility</p:attrName>
                                        </p:attrNameLst>
                                      </p:cBhvr>
                                      <p:to>
                                        <p:strVal val="visible"/>
                                      </p:to>
                                    </p:set>
                                  </p:childTnLst>
                                </p:cTn>
                              </p:par>
                              <p:par>
                                <p:cTn id="178" presetID="10" presetClass="exit" presetSubtype="0" fill="hold" grpId="0" nodeType="withEffect">
                                  <p:stCondLst>
                                    <p:cond delay="0"/>
                                  </p:stCondLst>
                                  <p:childTnLst>
                                    <p:animEffect transition="out" filter="fade">
                                      <p:cBhvr>
                                        <p:cTn id="179" dur="500"/>
                                        <p:tgtEl>
                                          <p:spTgt spid="77"/>
                                        </p:tgtEl>
                                      </p:cBhvr>
                                    </p:animEffect>
                                    <p:set>
                                      <p:cBhvr>
                                        <p:cTn id="180" dur="1" fill="hold">
                                          <p:stCondLst>
                                            <p:cond delay="499"/>
                                          </p:stCondLst>
                                        </p:cTn>
                                        <p:tgtEl>
                                          <p:spTgt spid="77"/>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1" nodeType="clickEffect">
                                  <p:stCondLst>
                                    <p:cond delay="0"/>
                                  </p:stCondLst>
                                  <p:childTnLst>
                                    <p:set>
                                      <p:cBhvr>
                                        <p:cTn id="184" dur="1" fill="hold">
                                          <p:stCondLst>
                                            <p:cond delay="0"/>
                                          </p:stCondLst>
                                        </p:cTn>
                                        <p:tgtEl>
                                          <p:spTgt spid="68"/>
                                        </p:tgtEl>
                                        <p:attrNameLst>
                                          <p:attrName>style.visibility</p:attrName>
                                        </p:attrNameLst>
                                      </p:cBhvr>
                                      <p:to>
                                        <p:strVal val="visible"/>
                                      </p:to>
                                    </p:set>
                                    <p:animEffect transition="in" filter="fade">
                                      <p:cBhvr>
                                        <p:cTn id="185" dur="500"/>
                                        <p:tgtEl>
                                          <p:spTgt spid="68"/>
                                        </p:tgtEl>
                                      </p:cBhvr>
                                    </p:animEffec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104"/>
                                        </p:tgtEl>
                                        <p:attrNameLst>
                                          <p:attrName>style.visibility</p:attrName>
                                        </p:attrNameLst>
                                      </p:cBhvr>
                                      <p:to>
                                        <p:strVal val="visible"/>
                                      </p:to>
                                    </p:set>
                                  </p:childTnLst>
                                </p:cTn>
                              </p:par>
                              <p:par>
                                <p:cTn id="190" presetID="10" presetClass="exit" presetSubtype="0" fill="hold" grpId="0" nodeType="withEffect">
                                  <p:stCondLst>
                                    <p:cond delay="0"/>
                                  </p:stCondLst>
                                  <p:childTnLst>
                                    <p:animEffect transition="out" filter="fade">
                                      <p:cBhvr>
                                        <p:cTn id="191" dur="500"/>
                                        <p:tgtEl>
                                          <p:spTgt spid="79"/>
                                        </p:tgtEl>
                                      </p:cBhvr>
                                    </p:animEffect>
                                    <p:set>
                                      <p:cBhvr>
                                        <p:cTn id="192" dur="1" fill="hold">
                                          <p:stCondLst>
                                            <p:cond delay="499"/>
                                          </p:stCondLst>
                                        </p:cTn>
                                        <p:tgtEl>
                                          <p:spTgt spid="79"/>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20">
                                            <p:txEl>
                                              <p:pRg st="11" end="11"/>
                                            </p:txEl>
                                          </p:spTgt>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5" grpId="1"/>
      <p:bldP spid="66" grpId="0"/>
      <p:bldP spid="66" grpId="1"/>
      <p:bldP spid="68" grpId="0"/>
      <p:bldP spid="68" grpId="1"/>
      <p:bldP spid="69" grpId="0"/>
      <p:bldP spid="69" grpId="1"/>
      <p:bldP spid="75" grpId="0"/>
      <p:bldP spid="77" grpId="0"/>
      <p:bldP spid="79" grpId="0"/>
      <p:bldP spid="80" grpId="0"/>
      <p:bldP spid="85" grpId="0"/>
      <p:bldP spid="85" grpId="1"/>
      <p:bldP spid="87" grpId="0"/>
      <p:bldP spid="87" grpId="1"/>
      <p:bldP spid="91" grpId="0"/>
      <p:bldP spid="94" grpId="0"/>
      <p:bldP spid="97" grpId="0"/>
      <p:bldP spid="98" grpId="0"/>
      <p:bldP spid="100" grpId="0"/>
      <p:bldP spid="101" grpId="0"/>
      <p:bldP spid="104" grpId="0"/>
      <p:bldP spid="105" grpId="0" animBg="1"/>
      <p:bldP spid="105" grpId="1" animBg="1"/>
      <p:bldP spid="106" grpId="0"/>
      <p:bldP spid="106" grpId="1"/>
      <p:bldP spid="106" grpId="2"/>
      <p:bldP spid="108" grpId="0"/>
      <p:bldP spid="108" grpId="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1059582"/>
            <a:ext cx="7620000" cy="1152639"/>
          </a:xfrm>
        </p:spPr>
        <p:txBody>
          <a:bodyPr/>
          <a:lstStyle/>
          <a:p>
            <a:r>
              <a:rPr lang="zh-CN" altLang="zh-CN" dirty="0"/>
              <a:t>（</a:t>
            </a:r>
            <a:r>
              <a:rPr lang="en-US" altLang="zh-CN" dirty="0"/>
              <a:t>2</a:t>
            </a:r>
            <a:r>
              <a:rPr lang="zh-CN" altLang="zh-CN" dirty="0"/>
              <a:t>）数据运算处理类程序设计</a:t>
            </a:r>
            <a:endParaRPr lang="en-US" altLang="zh-CN" dirty="0"/>
          </a:p>
          <a:p>
            <a:r>
              <a:rPr lang="zh-CN" altLang="zh-CN" sz="1800" b="0" dirty="0">
                <a:solidFill>
                  <a:schemeClr val="tx1"/>
                </a:solidFill>
              </a:rPr>
              <a:t> 【例】在多个单字节无符号数中查找最大数。设内部</a:t>
            </a:r>
            <a:r>
              <a:rPr lang="en-US" altLang="zh-CN" sz="1800" b="0" dirty="0">
                <a:solidFill>
                  <a:schemeClr val="tx1"/>
                </a:solidFill>
              </a:rPr>
              <a:t>RAM</a:t>
            </a:r>
            <a:r>
              <a:rPr lang="zh-CN" altLang="zh-CN" sz="1800" b="0" dirty="0">
                <a:solidFill>
                  <a:schemeClr val="tx1"/>
                </a:solidFill>
              </a:rPr>
              <a:t>从</a:t>
            </a:r>
            <a:r>
              <a:rPr lang="en-US" altLang="zh-CN" sz="1800" b="0" dirty="0">
                <a:solidFill>
                  <a:schemeClr val="tx1"/>
                </a:solidFill>
              </a:rPr>
              <a:t>60H</a:t>
            </a:r>
            <a:r>
              <a:rPr lang="zh-CN" altLang="zh-CN" sz="1800" b="0" dirty="0">
                <a:solidFill>
                  <a:schemeClr val="tx1"/>
                </a:solidFill>
              </a:rPr>
              <a:t>开始的单元中存放着</a:t>
            </a:r>
            <a:r>
              <a:rPr lang="en-US" altLang="zh-CN" sz="1800" b="0" dirty="0">
                <a:solidFill>
                  <a:schemeClr val="tx1"/>
                </a:solidFill>
              </a:rPr>
              <a:t>8</a:t>
            </a:r>
            <a:r>
              <a:rPr lang="zh-CN" altLang="zh-CN" sz="1800" b="0" dirty="0">
                <a:solidFill>
                  <a:schemeClr val="tx1"/>
                </a:solidFill>
              </a:rPr>
              <a:t>个无符号数，请找出最大数，并将其保存到片内</a:t>
            </a:r>
            <a:r>
              <a:rPr lang="en-US" altLang="zh-CN" sz="1800" b="0" dirty="0">
                <a:solidFill>
                  <a:schemeClr val="tx1"/>
                </a:solidFill>
              </a:rPr>
              <a:t>30H</a:t>
            </a:r>
            <a:r>
              <a:rPr lang="zh-CN" altLang="zh-CN" sz="1800" b="0" dirty="0">
                <a:solidFill>
                  <a:schemeClr val="tx1"/>
                </a:solidFill>
              </a:rPr>
              <a:t>单元中。</a:t>
            </a:r>
          </a:p>
          <a:p>
            <a:endParaRPr lang="zh-CN" altLang="en-US" dirty="0"/>
          </a:p>
        </p:txBody>
      </p:sp>
      <p:sp>
        <p:nvSpPr>
          <p:cNvPr id="5" name="标题 1"/>
          <p:cNvSpPr>
            <a:spLocks noGrp="1"/>
          </p:cNvSpPr>
          <p:nvPr>
            <p:ph type="title"/>
          </p:nvPr>
        </p:nvSpPr>
        <p:spPr/>
        <p:txBody>
          <a:bodyPr>
            <a:normAutofit fontScale="90000"/>
          </a:bodyPr>
          <a:lstStyle/>
          <a:p>
            <a:r>
              <a:rPr lang="en-US" altLang="zh-CN" b="1" dirty="0"/>
              <a:t>3.4.7</a:t>
            </a:r>
            <a:r>
              <a:rPr lang="zh-CN" altLang="zh-CN" b="1" dirty="0"/>
              <a:t>汇编语言</a:t>
            </a:r>
            <a:r>
              <a:rPr lang="zh-CN" altLang="en-US" b="1" dirty="0"/>
              <a:t>综合设计举例</a:t>
            </a:r>
            <a:endParaRPr lang="zh-CN" altLang="zh-CN" b="1" dirty="0"/>
          </a:p>
        </p:txBody>
      </p:sp>
      <p:sp>
        <p:nvSpPr>
          <p:cNvPr id="6" name="Rectangle 1037"/>
          <p:cNvSpPr>
            <a:spLocks noChangeArrowheads="1"/>
          </p:cNvSpPr>
          <p:nvPr/>
        </p:nvSpPr>
        <p:spPr bwMode="auto">
          <a:xfrm>
            <a:off x="499107" y="3854726"/>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60H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1041"/>
          <p:cNvSpPr>
            <a:spLocks noChangeArrowheads="1"/>
          </p:cNvSpPr>
          <p:nvPr/>
        </p:nvSpPr>
        <p:spPr bwMode="auto">
          <a:xfrm>
            <a:off x="499107" y="3589904"/>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61H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Rectangle 1044"/>
          <p:cNvSpPr>
            <a:spLocks noChangeArrowheads="1"/>
          </p:cNvSpPr>
          <p:nvPr/>
        </p:nvSpPr>
        <p:spPr bwMode="auto">
          <a:xfrm>
            <a:off x="499107" y="3330662"/>
            <a:ext cx="71758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62H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9" name="Rectangle 1044"/>
          <p:cNvSpPr>
            <a:spLocks noChangeArrowheads="1"/>
          </p:cNvSpPr>
          <p:nvPr/>
        </p:nvSpPr>
        <p:spPr bwMode="auto">
          <a:xfrm>
            <a:off x="499108" y="2521821"/>
            <a:ext cx="685710"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67H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 name="Rectangle 1038"/>
          <p:cNvSpPr>
            <a:spLocks noChangeArrowheads="1"/>
          </p:cNvSpPr>
          <p:nvPr/>
        </p:nvSpPr>
        <p:spPr bwMode="auto">
          <a:xfrm>
            <a:off x="1059243" y="3859544"/>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 name="Rectangle 1039"/>
          <p:cNvSpPr>
            <a:spLocks noChangeArrowheads="1"/>
          </p:cNvSpPr>
          <p:nvPr/>
        </p:nvSpPr>
        <p:spPr bwMode="auto">
          <a:xfrm>
            <a:off x="1059243" y="2810283"/>
            <a:ext cx="776453" cy="525197"/>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eaVert"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宋体" pitchFamily="2" charset="-122"/>
              </a:rPr>
              <a:t>…….</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 name="Rectangle 1042"/>
          <p:cNvSpPr>
            <a:spLocks noChangeArrowheads="1"/>
          </p:cNvSpPr>
          <p:nvPr/>
        </p:nvSpPr>
        <p:spPr bwMode="auto">
          <a:xfrm>
            <a:off x="1059484" y="3594722"/>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4" name="Rectangle 1045"/>
          <p:cNvSpPr>
            <a:spLocks noChangeArrowheads="1"/>
          </p:cNvSpPr>
          <p:nvPr/>
        </p:nvSpPr>
        <p:spPr bwMode="auto">
          <a:xfrm>
            <a:off x="1059243" y="3335480"/>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 name="Rectangle 1051"/>
          <p:cNvSpPr>
            <a:spLocks noChangeArrowheads="1"/>
          </p:cNvSpPr>
          <p:nvPr/>
        </p:nvSpPr>
        <p:spPr bwMode="auto">
          <a:xfrm>
            <a:off x="1070708" y="3594722"/>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data2</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6" name="Rectangle 1051"/>
          <p:cNvSpPr>
            <a:spLocks noChangeArrowheads="1"/>
          </p:cNvSpPr>
          <p:nvPr/>
        </p:nvSpPr>
        <p:spPr bwMode="auto">
          <a:xfrm>
            <a:off x="1070708" y="3308942"/>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data3</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7" name="Rectangle 1045"/>
          <p:cNvSpPr>
            <a:spLocks noChangeArrowheads="1"/>
          </p:cNvSpPr>
          <p:nvPr/>
        </p:nvSpPr>
        <p:spPr bwMode="auto">
          <a:xfrm>
            <a:off x="1059243" y="2554085"/>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8" name="Rectangle 1051"/>
          <p:cNvSpPr>
            <a:spLocks noChangeArrowheads="1"/>
          </p:cNvSpPr>
          <p:nvPr/>
        </p:nvSpPr>
        <p:spPr bwMode="auto">
          <a:xfrm>
            <a:off x="1070708" y="2518924"/>
            <a:ext cx="649217"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data8</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9" name="Rectangle 1051"/>
          <p:cNvSpPr>
            <a:spLocks noChangeArrowheads="1"/>
          </p:cNvSpPr>
          <p:nvPr/>
        </p:nvSpPr>
        <p:spPr bwMode="auto">
          <a:xfrm>
            <a:off x="1070707" y="3883390"/>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data1</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0" name="Rectangle 1044"/>
          <p:cNvSpPr>
            <a:spLocks noChangeArrowheads="1"/>
          </p:cNvSpPr>
          <p:nvPr/>
        </p:nvSpPr>
        <p:spPr bwMode="auto">
          <a:xfrm>
            <a:off x="644230" y="2079811"/>
            <a:ext cx="109331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片外</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RAM</a:t>
            </a:r>
          </a:p>
        </p:txBody>
      </p:sp>
      <p:cxnSp>
        <p:nvCxnSpPr>
          <p:cNvPr id="21" name="直接箭头连接符 20"/>
          <p:cNvCxnSpPr/>
          <p:nvPr/>
        </p:nvCxnSpPr>
        <p:spPr>
          <a:xfrm flipV="1">
            <a:off x="532315" y="4011363"/>
            <a:ext cx="180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979712" y="2116821"/>
            <a:ext cx="6462464" cy="2893100"/>
          </a:xfrm>
          <a:prstGeom prst="rect">
            <a:avLst/>
          </a:prstGeom>
        </p:spPr>
        <p:txBody>
          <a:bodyPr wrap="square">
            <a:spAutoFit/>
          </a:bodyPr>
          <a:lstStyle/>
          <a:p>
            <a:r>
              <a:rPr lang="zh-CN" altLang="en-US" sz="1200" dirty="0">
                <a:latin typeface="华文楷体" panose="02010600040101010101" pitchFamily="2" charset="-122"/>
                <a:ea typeface="华文楷体" panose="02010600040101010101" pitchFamily="2" charset="-122"/>
              </a:rPr>
              <a:t>	</a:t>
            </a:r>
            <a:r>
              <a:rPr lang="zh-CN" altLang="en-US" sz="1400" dirty="0">
                <a:latin typeface="华文楷体" panose="02010600040101010101" pitchFamily="2" charset="-122"/>
                <a:ea typeface="华文楷体" panose="02010600040101010101" pitchFamily="2" charset="-122"/>
              </a:rPr>
              <a:t>；用伪指令定义符号常量，使程序更有可读性和通用性</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Buf1	EQU	60H	</a:t>
            </a:r>
          </a:p>
          <a:p>
            <a:r>
              <a:rPr lang="en-US" altLang="zh-CN" sz="1400" dirty="0">
                <a:latin typeface="华文楷体" panose="02010600040101010101" pitchFamily="2" charset="-122"/>
                <a:ea typeface="华文楷体" panose="02010600040101010101" pitchFamily="2" charset="-122"/>
              </a:rPr>
              <a:t>	N	EQU	7	</a:t>
            </a:r>
          </a:p>
          <a:p>
            <a:r>
              <a:rPr lang="en-US" altLang="zh-CN" sz="1400" dirty="0">
                <a:latin typeface="华文楷体" panose="02010600040101010101" pitchFamily="2" charset="-122"/>
                <a:ea typeface="华文楷体" panose="02010600040101010101" pitchFamily="2" charset="-122"/>
              </a:rPr>
              <a:t>	ORG	0000H		</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ORG</a:t>
            </a:r>
            <a:r>
              <a:rPr lang="zh-CN" altLang="en-US" sz="1400" dirty="0">
                <a:latin typeface="华文楷体" panose="02010600040101010101" pitchFamily="2" charset="-122"/>
                <a:ea typeface="华文楷体" panose="02010600040101010101" pitchFamily="2" charset="-122"/>
              </a:rPr>
              <a:t>伪指令</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SJMP	Main		</a:t>
            </a:r>
            <a:r>
              <a:rPr lang="zh-CN" altLang="en-US" sz="1400" dirty="0">
                <a:latin typeface="华文楷体" panose="02010600040101010101" pitchFamily="2" charset="-122"/>
                <a:ea typeface="华文楷体" panose="02010600040101010101" pitchFamily="2" charset="-122"/>
              </a:rPr>
              <a:t>；主程序</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ORG	0030H		</a:t>
            </a:r>
            <a:r>
              <a:rPr lang="zh-CN" altLang="en-US" sz="1400" dirty="0">
                <a:latin typeface="华文楷体" panose="02010600040101010101" pitchFamily="2" charset="-122"/>
                <a:ea typeface="华文楷体" panose="02010600040101010101" pitchFamily="2" charset="-122"/>
              </a:rPr>
              <a:t>；用户程序从</a:t>
            </a:r>
            <a:r>
              <a:rPr lang="en-US" altLang="zh-CN" sz="1400" dirty="0">
                <a:latin typeface="华文楷体" panose="02010600040101010101" pitchFamily="2" charset="-122"/>
                <a:ea typeface="华文楷体" panose="02010600040101010101" pitchFamily="2" charset="-122"/>
              </a:rPr>
              <a:t>0030H</a:t>
            </a:r>
            <a:r>
              <a:rPr lang="zh-CN" altLang="en-US" sz="1400" dirty="0">
                <a:latin typeface="华文楷体" panose="02010600040101010101" pitchFamily="2" charset="-122"/>
                <a:ea typeface="华文楷体" panose="02010600040101010101" pitchFamily="2" charset="-122"/>
              </a:rPr>
              <a:t>单元开始存放</a:t>
            </a:r>
          </a:p>
          <a:p>
            <a:r>
              <a:rPr lang="en-US" altLang="zh-CN" sz="1400" dirty="0">
                <a:latin typeface="华文楷体" panose="02010600040101010101" pitchFamily="2" charset="-122"/>
                <a:ea typeface="华文楷体" panose="02010600040101010101" pitchFamily="2" charset="-122"/>
              </a:rPr>
              <a:t>Main:	MOV	SP</a:t>
            </a:r>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#6FH	</a:t>
            </a:r>
            <a:r>
              <a:rPr lang="zh-CN" altLang="en-US" sz="1400" dirty="0">
                <a:latin typeface="华文楷体" panose="02010600040101010101" pitchFamily="2" charset="-122"/>
                <a:ea typeface="华文楷体" panose="02010600040101010101" pitchFamily="2" charset="-122"/>
              </a:rPr>
              <a:t>；设置堆栈地址</a:t>
            </a:r>
          </a:p>
          <a:p>
            <a:r>
              <a:rPr lang="zh-CN" altLang="en-US" sz="1400" dirty="0">
                <a:latin typeface="华文楷体" panose="02010600040101010101" pitchFamily="2" charset="-122"/>
                <a:ea typeface="华文楷体" panose="02010600040101010101" pitchFamily="2" charset="-122"/>
              </a:rPr>
              <a:t>	；初始化部分	</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MOV 	R0,	# Buf1	</a:t>
            </a:r>
            <a:r>
              <a:rPr lang="zh-CN" altLang="en-US" sz="1400" dirty="0">
                <a:latin typeface="华文楷体" panose="02010600040101010101" pitchFamily="2" charset="-122"/>
                <a:ea typeface="华文楷体" panose="02010600040101010101" pitchFamily="2" charset="-122"/>
              </a:rPr>
              <a:t>；设置数据地址指针</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MOV 	R2,	# N	</a:t>
            </a:r>
            <a:r>
              <a:rPr lang="zh-CN" altLang="en-US" sz="1400" dirty="0">
                <a:latin typeface="华文楷体" panose="02010600040101010101" pitchFamily="2" charset="-122"/>
                <a:ea typeface="华文楷体" panose="02010600040101010101" pitchFamily="2" charset="-122"/>
              </a:rPr>
              <a:t>；设置字节数</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LCALL	</a:t>
            </a:r>
            <a:r>
              <a:rPr lang="en-US" altLang="zh-CN" sz="1400" dirty="0" err="1">
                <a:latin typeface="华文楷体" panose="02010600040101010101" pitchFamily="2" charset="-122"/>
                <a:ea typeface="华文楷体" panose="02010600040101010101" pitchFamily="2" charset="-122"/>
              </a:rPr>
              <a:t>GetMAX</a:t>
            </a:r>
            <a:r>
              <a:rPr lang="en-US" altLang="zh-CN" sz="1400" dirty="0">
                <a:latin typeface="华文楷体" panose="02010600040101010101" pitchFamily="2" charset="-122"/>
                <a:ea typeface="华文楷体" panose="02010600040101010101" pitchFamily="2" charset="-122"/>
              </a:rPr>
              <a:t>		</a:t>
            </a:r>
            <a:r>
              <a:rPr lang="zh-CN" altLang="en-US" sz="1400" dirty="0">
                <a:latin typeface="华文楷体" panose="02010600040101010101" pitchFamily="2" charset="-122"/>
                <a:ea typeface="华文楷体" panose="02010600040101010101" pitchFamily="2" charset="-122"/>
              </a:rPr>
              <a:t>；调用求最大数子程序</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MOV	30H,	A	</a:t>
            </a:r>
            <a:r>
              <a:rPr lang="zh-CN" altLang="en-US" sz="1400" dirty="0">
                <a:latin typeface="华文楷体" panose="02010600040101010101" pitchFamily="2" charset="-122"/>
                <a:ea typeface="华文楷体" panose="02010600040101010101" pitchFamily="2" charset="-122"/>
              </a:rPr>
              <a:t>；结果保存</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SJMP	$		</a:t>
            </a:r>
            <a:r>
              <a:rPr lang="zh-CN" altLang="en-US" sz="1400" dirty="0">
                <a:latin typeface="华文楷体" panose="02010600040101010101" pitchFamily="2" charset="-122"/>
                <a:ea typeface="华文楷体" panose="02010600040101010101" pitchFamily="2" charset="-122"/>
              </a:rPr>
              <a:t>；程序停止向下运行</a:t>
            </a:r>
          </a:p>
        </p:txBody>
      </p:sp>
      <p:sp>
        <p:nvSpPr>
          <p:cNvPr id="32" name="矩形 31"/>
          <p:cNvSpPr/>
          <p:nvPr/>
        </p:nvSpPr>
        <p:spPr>
          <a:xfrm>
            <a:off x="622315" y="4117866"/>
            <a:ext cx="639665" cy="307777"/>
          </a:xfrm>
          <a:prstGeom prst="rect">
            <a:avLst/>
          </a:prstGeom>
        </p:spPr>
        <p:txBody>
          <a:bodyPr wrap="square">
            <a:spAutoFit/>
          </a:bodyPr>
          <a:lstStyle/>
          <a:p>
            <a:r>
              <a:rPr lang="en-US" altLang="zh-CN" sz="1400" dirty="0">
                <a:solidFill>
                  <a:srgbClr val="FF0000"/>
                </a:solidFill>
                <a:latin typeface="华文楷体" panose="02010600040101010101" pitchFamily="2" charset="-122"/>
                <a:ea typeface="华文楷体" panose="02010600040101010101" pitchFamily="2" charset="-122"/>
              </a:rPr>
              <a:t>Buf1</a:t>
            </a:r>
            <a:endParaRPr lang="zh-CN" altLang="en-US" sz="1400" dirty="0">
              <a:solidFill>
                <a:srgbClr val="FF0000"/>
              </a:solidFill>
            </a:endParaRPr>
          </a:p>
        </p:txBody>
      </p:sp>
      <p:sp>
        <p:nvSpPr>
          <p:cNvPr id="33" name="矩形 32"/>
          <p:cNvSpPr/>
          <p:nvPr/>
        </p:nvSpPr>
        <p:spPr>
          <a:xfrm>
            <a:off x="150479" y="3867258"/>
            <a:ext cx="381836"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R0</a:t>
            </a:r>
          </a:p>
        </p:txBody>
      </p:sp>
      <p:sp>
        <p:nvSpPr>
          <p:cNvPr id="35" name="Rectangle 1037"/>
          <p:cNvSpPr>
            <a:spLocks noChangeArrowheads="1"/>
          </p:cNvSpPr>
          <p:nvPr/>
        </p:nvSpPr>
        <p:spPr bwMode="auto">
          <a:xfrm>
            <a:off x="1051840" y="4489573"/>
            <a:ext cx="706361" cy="264821"/>
          </a:xfrm>
          <a:prstGeom prst="rect">
            <a:avLst/>
          </a:prstGeom>
          <a:ln w="12700"/>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N=7</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矩形 35"/>
          <p:cNvSpPr/>
          <p:nvPr/>
        </p:nvSpPr>
        <p:spPr>
          <a:xfrm>
            <a:off x="703212" y="4502105"/>
            <a:ext cx="381836"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R2</a:t>
            </a:r>
          </a:p>
        </p:txBody>
      </p:sp>
    </p:spTree>
    <p:extLst>
      <p:ext uri="{BB962C8B-B14F-4D97-AF65-F5344CB8AC3E}">
        <p14:creationId xmlns="" xmlns:p14="http://schemas.microsoft.com/office/powerpoint/2010/main" val="324923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5" grpId="0" animBg="1"/>
      <p:bldP spid="36"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1059582"/>
            <a:ext cx="7620000" cy="1152639"/>
          </a:xfrm>
        </p:spPr>
        <p:txBody>
          <a:bodyPr/>
          <a:lstStyle/>
          <a:p>
            <a:r>
              <a:rPr lang="zh-CN" altLang="zh-CN" dirty="0"/>
              <a:t>（</a:t>
            </a:r>
            <a:r>
              <a:rPr lang="en-US" altLang="zh-CN" dirty="0"/>
              <a:t>2</a:t>
            </a:r>
            <a:r>
              <a:rPr lang="zh-CN" altLang="zh-CN" dirty="0"/>
              <a:t>）数据运算处理类程序设计</a:t>
            </a:r>
            <a:endParaRPr lang="en-US" altLang="zh-CN" dirty="0"/>
          </a:p>
          <a:p>
            <a:r>
              <a:rPr lang="zh-CN" altLang="zh-CN" sz="1800" b="0" dirty="0">
                <a:solidFill>
                  <a:schemeClr val="tx1"/>
                </a:solidFill>
              </a:rPr>
              <a:t> 【例】在多个单字节无符号数中查找最大数。设内部</a:t>
            </a:r>
            <a:r>
              <a:rPr lang="en-US" altLang="zh-CN" sz="1800" b="0" dirty="0">
                <a:solidFill>
                  <a:schemeClr val="tx1"/>
                </a:solidFill>
              </a:rPr>
              <a:t>RAM</a:t>
            </a:r>
            <a:r>
              <a:rPr lang="zh-CN" altLang="zh-CN" sz="1800" b="0" dirty="0">
                <a:solidFill>
                  <a:schemeClr val="tx1"/>
                </a:solidFill>
              </a:rPr>
              <a:t>从</a:t>
            </a:r>
            <a:r>
              <a:rPr lang="en-US" altLang="zh-CN" sz="1800" b="0" dirty="0">
                <a:solidFill>
                  <a:schemeClr val="tx1"/>
                </a:solidFill>
              </a:rPr>
              <a:t>60H</a:t>
            </a:r>
            <a:r>
              <a:rPr lang="zh-CN" altLang="zh-CN" sz="1800" b="0" dirty="0">
                <a:solidFill>
                  <a:schemeClr val="tx1"/>
                </a:solidFill>
              </a:rPr>
              <a:t>开始的单元中存放着</a:t>
            </a:r>
            <a:r>
              <a:rPr lang="en-US" altLang="zh-CN" sz="1800" b="0" dirty="0">
                <a:solidFill>
                  <a:schemeClr val="tx1"/>
                </a:solidFill>
              </a:rPr>
              <a:t>8</a:t>
            </a:r>
            <a:r>
              <a:rPr lang="zh-CN" altLang="zh-CN" sz="1800" b="0" dirty="0">
                <a:solidFill>
                  <a:schemeClr val="tx1"/>
                </a:solidFill>
              </a:rPr>
              <a:t>个无符号数，请找出最大数，并将其保存到片内</a:t>
            </a:r>
            <a:r>
              <a:rPr lang="en-US" altLang="zh-CN" sz="1800" b="0" dirty="0">
                <a:solidFill>
                  <a:schemeClr val="tx1"/>
                </a:solidFill>
              </a:rPr>
              <a:t>30H</a:t>
            </a:r>
            <a:r>
              <a:rPr lang="zh-CN" altLang="zh-CN" sz="1800" b="0" dirty="0">
                <a:solidFill>
                  <a:schemeClr val="tx1"/>
                </a:solidFill>
              </a:rPr>
              <a:t>单元中。</a:t>
            </a:r>
          </a:p>
          <a:p>
            <a:endParaRPr lang="zh-CN" altLang="en-US" dirty="0"/>
          </a:p>
        </p:txBody>
      </p:sp>
      <p:sp>
        <p:nvSpPr>
          <p:cNvPr id="5" name="标题 1"/>
          <p:cNvSpPr>
            <a:spLocks noGrp="1"/>
          </p:cNvSpPr>
          <p:nvPr>
            <p:ph type="title"/>
          </p:nvPr>
        </p:nvSpPr>
        <p:spPr/>
        <p:txBody>
          <a:bodyPr>
            <a:normAutofit fontScale="90000"/>
          </a:bodyPr>
          <a:lstStyle/>
          <a:p>
            <a:r>
              <a:rPr lang="en-US" altLang="zh-CN" b="1" dirty="0"/>
              <a:t>3.4.7</a:t>
            </a:r>
            <a:r>
              <a:rPr lang="zh-CN" altLang="zh-CN" b="1" dirty="0"/>
              <a:t>汇编语言</a:t>
            </a:r>
            <a:r>
              <a:rPr lang="zh-CN" altLang="en-US" b="1" dirty="0"/>
              <a:t>综合设计举例</a:t>
            </a:r>
            <a:endParaRPr lang="zh-CN" altLang="zh-CN" b="1" dirty="0"/>
          </a:p>
        </p:txBody>
      </p:sp>
      <p:sp>
        <p:nvSpPr>
          <p:cNvPr id="6" name="Rectangle 1037"/>
          <p:cNvSpPr>
            <a:spLocks noChangeArrowheads="1"/>
          </p:cNvSpPr>
          <p:nvPr/>
        </p:nvSpPr>
        <p:spPr bwMode="auto">
          <a:xfrm>
            <a:off x="499107" y="3854726"/>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60H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1041"/>
          <p:cNvSpPr>
            <a:spLocks noChangeArrowheads="1"/>
          </p:cNvSpPr>
          <p:nvPr/>
        </p:nvSpPr>
        <p:spPr bwMode="auto">
          <a:xfrm>
            <a:off x="499107" y="3589904"/>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61H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Rectangle 1044"/>
          <p:cNvSpPr>
            <a:spLocks noChangeArrowheads="1"/>
          </p:cNvSpPr>
          <p:nvPr/>
        </p:nvSpPr>
        <p:spPr bwMode="auto">
          <a:xfrm>
            <a:off x="499107" y="3330662"/>
            <a:ext cx="71758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62H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9" name="Rectangle 1044"/>
          <p:cNvSpPr>
            <a:spLocks noChangeArrowheads="1"/>
          </p:cNvSpPr>
          <p:nvPr/>
        </p:nvSpPr>
        <p:spPr bwMode="auto">
          <a:xfrm>
            <a:off x="499108" y="2521821"/>
            <a:ext cx="685710"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67H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 name="Rectangle 1038"/>
          <p:cNvSpPr>
            <a:spLocks noChangeArrowheads="1"/>
          </p:cNvSpPr>
          <p:nvPr/>
        </p:nvSpPr>
        <p:spPr bwMode="auto">
          <a:xfrm>
            <a:off x="1059243" y="3859544"/>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 name="Rectangle 1039"/>
          <p:cNvSpPr>
            <a:spLocks noChangeArrowheads="1"/>
          </p:cNvSpPr>
          <p:nvPr/>
        </p:nvSpPr>
        <p:spPr bwMode="auto">
          <a:xfrm>
            <a:off x="1059243" y="2810283"/>
            <a:ext cx="776453" cy="525197"/>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eaVert"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宋体" pitchFamily="2" charset="-122"/>
              </a:rPr>
              <a:t>…….</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 name="Rectangle 1042"/>
          <p:cNvSpPr>
            <a:spLocks noChangeArrowheads="1"/>
          </p:cNvSpPr>
          <p:nvPr/>
        </p:nvSpPr>
        <p:spPr bwMode="auto">
          <a:xfrm>
            <a:off x="1059484" y="3594722"/>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4" name="Rectangle 1045"/>
          <p:cNvSpPr>
            <a:spLocks noChangeArrowheads="1"/>
          </p:cNvSpPr>
          <p:nvPr/>
        </p:nvSpPr>
        <p:spPr bwMode="auto">
          <a:xfrm>
            <a:off x="1059243" y="3335480"/>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 name="Rectangle 1051"/>
          <p:cNvSpPr>
            <a:spLocks noChangeArrowheads="1"/>
          </p:cNvSpPr>
          <p:nvPr/>
        </p:nvSpPr>
        <p:spPr bwMode="auto">
          <a:xfrm>
            <a:off x="1070708" y="3594722"/>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data2</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6" name="Rectangle 1051"/>
          <p:cNvSpPr>
            <a:spLocks noChangeArrowheads="1"/>
          </p:cNvSpPr>
          <p:nvPr/>
        </p:nvSpPr>
        <p:spPr bwMode="auto">
          <a:xfrm>
            <a:off x="1070708" y="3308942"/>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data3</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7" name="Rectangle 1045"/>
          <p:cNvSpPr>
            <a:spLocks noChangeArrowheads="1"/>
          </p:cNvSpPr>
          <p:nvPr/>
        </p:nvSpPr>
        <p:spPr bwMode="auto">
          <a:xfrm>
            <a:off x="1059243" y="2554085"/>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8" name="Rectangle 1051"/>
          <p:cNvSpPr>
            <a:spLocks noChangeArrowheads="1"/>
          </p:cNvSpPr>
          <p:nvPr/>
        </p:nvSpPr>
        <p:spPr bwMode="auto">
          <a:xfrm>
            <a:off x="1070708" y="2518924"/>
            <a:ext cx="649217"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data8</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9" name="Rectangle 1051"/>
          <p:cNvSpPr>
            <a:spLocks noChangeArrowheads="1"/>
          </p:cNvSpPr>
          <p:nvPr/>
        </p:nvSpPr>
        <p:spPr bwMode="auto">
          <a:xfrm>
            <a:off x="1070707" y="3883390"/>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data1</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0" name="Rectangle 1044"/>
          <p:cNvSpPr>
            <a:spLocks noChangeArrowheads="1"/>
          </p:cNvSpPr>
          <p:nvPr/>
        </p:nvSpPr>
        <p:spPr bwMode="auto">
          <a:xfrm>
            <a:off x="644230" y="2079811"/>
            <a:ext cx="109331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片外</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RAM</a:t>
            </a:r>
          </a:p>
        </p:txBody>
      </p:sp>
      <p:cxnSp>
        <p:nvCxnSpPr>
          <p:cNvPr id="21" name="直接箭头连接符 20"/>
          <p:cNvCxnSpPr/>
          <p:nvPr/>
        </p:nvCxnSpPr>
        <p:spPr>
          <a:xfrm flipV="1">
            <a:off x="532315" y="4011363"/>
            <a:ext cx="180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22315" y="4117866"/>
            <a:ext cx="639665" cy="307777"/>
          </a:xfrm>
          <a:prstGeom prst="rect">
            <a:avLst/>
          </a:prstGeom>
        </p:spPr>
        <p:txBody>
          <a:bodyPr wrap="square">
            <a:spAutoFit/>
          </a:bodyPr>
          <a:lstStyle/>
          <a:p>
            <a:r>
              <a:rPr lang="en-US" altLang="zh-CN" sz="1400" dirty="0">
                <a:solidFill>
                  <a:srgbClr val="FF0000"/>
                </a:solidFill>
                <a:latin typeface="华文楷体" panose="02010600040101010101" pitchFamily="2" charset="-122"/>
                <a:ea typeface="华文楷体" panose="02010600040101010101" pitchFamily="2" charset="-122"/>
              </a:rPr>
              <a:t>Buf1</a:t>
            </a:r>
            <a:endParaRPr lang="zh-CN" altLang="en-US" sz="1400" dirty="0">
              <a:solidFill>
                <a:srgbClr val="FF0000"/>
              </a:solidFill>
            </a:endParaRPr>
          </a:p>
        </p:txBody>
      </p:sp>
      <p:sp>
        <p:nvSpPr>
          <p:cNvPr id="33" name="矩形 32"/>
          <p:cNvSpPr/>
          <p:nvPr/>
        </p:nvSpPr>
        <p:spPr>
          <a:xfrm>
            <a:off x="150479" y="3867258"/>
            <a:ext cx="381836"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R0</a:t>
            </a:r>
          </a:p>
        </p:txBody>
      </p:sp>
      <p:sp>
        <p:nvSpPr>
          <p:cNvPr id="35" name="Rectangle 1037"/>
          <p:cNvSpPr>
            <a:spLocks noChangeArrowheads="1"/>
          </p:cNvSpPr>
          <p:nvPr/>
        </p:nvSpPr>
        <p:spPr bwMode="auto">
          <a:xfrm>
            <a:off x="1051840" y="4489573"/>
            <a:ext cx="1071888" cy="264821"/>
          </a:xfrm>
          <a:prstGeom prst="rect">
            <a:avLst/>
          </a:prstGeom>
          <a:ln w="12700"/>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N=7</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矩形 35"/>
          <p:cNvSpPr/>
          <p:nvPr/>
        </p:nvSpPr>
        <p:spPr>
          <a:xfrm>
            <a:off x="703212" y="4502105"/>
            <a:ext cx="381836"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R2</a:t>
            </a:r>
          </a:p>
        </p:txBody>
      </p:sp>
      <p:sp>
        <p:nvSpPr>
          <p:cNvPr id="3" name="矩形 2"/>
          <p:cNvSpPr/>
          <p:nvPr/>
        </p:nvSpPr>
        <p:spPr>
          <a:xfrm>
            <a:off x="2366628" y="2517428"/>
            <a:ext cx="6048672" cy="1754326"/>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；子程序	</a:t>
            </a:r>
          </a:p>
          <a:p>
            <a:r>
              <a:rPr lang="zh-CN" altLang="en-US" dirty="0">
                <a:latin typeface="华文楷体" panose="02010600040101010101" pitchFamily="2" charset="-122"/>
                <a:ea typeface="华文楷体" panose="02010600040101010101" pitchFamily="2" charset="-122"/>
              </a:rPr>
              <a:t>；子程序名：   </a:t>
            </a:r>
            <a:r>
              <a:rPr lang="en-US" altLang="zh-CN" dirty="0" err="1">
                <a:latin typeface="华文楷体" panose="02010600040101010101" pitchFamily="2" charset="-122"/>
                <a:ea typeface="华文楷体" panose="02010600040101010101" pitchFamily="2" charset="-122"/>
              </a:rPr>
              <a:t>GetMAX</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；子程序功能：查找无符号数最大值子程序</a:t>
            </a:r>
          </a:p>
          <a:p>
            <a:r>
              <a:rPr lang="zh-CN" altLang="en-US" dirty="0">
                <a:latin typeface="华文楷体" panose="02010600040101010101" pitchFamily="2" charset="-122"/>
                <a:ea typeface="华文楷体" panose="02010600040101010101" pitchFamily="2" charset="-122"/>
              </a:rPr>
              <a:t>；子程序入口：（</a:t>
            </a:r>
            <a:r>
              <a:rPr lang="en-US" altLang="zh-CN" dirty="0">
                <a:latin typeface="华文楷体" panose="02010600040101010101" pitchFamily="2" charset="-122"/>
                <a:ea typeface="华文楷体" panose="02010600040101010101" pitchFamily="2" charset="-122"/>
              </a:rPr>
              <a:t>R0</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处理前的数据块首地址</a:t>
            </a:r>
            <a:r>
              <a:rPr lang="en-US" altLang="zh-CN" dirty="0">
                <a:latin typeface="华文楷体" panose="02010600040101010101" pitchFamily="2" charset="-122"/>
                <a:ea typeface="华文楷体" panose="02010600040101010101" pitchFamily="2" charset="-122"/>
              </a:rPr>
              <a:t>;</a:t>
            </a:r>
          </a:p>
          <a:p>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R2</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数据块长度（数据字节数）</a:t>
            </a:r>
          </a:p>
          <a:p>
            <a:r>
              <a:rPr lang="zh-CN" altLang="en-US" dirty="0">
                <a:latin typeface="华文楷体" panose="02010600040101010101" pitchFamily="2" charset="-122"/>
                <a:ea typeface="华文楷体" panose="02010600040101010101" pitchFamily="2" charset="-122"/>
              </a:rPr>
              <a:t>；子程序出口：（</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处理后的结果（返回给主程序）</a:t>
            </a:r>
          </a:p>
        </p:txBody>
      </p:sp>
    </p:spTree>
    <p:extLst>
      <p:ext uri="{BB962C8B-B14F-4D97-AF65-F5344CB8AC3E}">
        <p14:creationId xmlns="" xmlns:p14="http://schemas.microsoft.com/office/powerpoint/2010/main" val="19839915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1059582"/>
            <a:ext cx="7620000" cy="1152639"/>
          </a:xfrm>
        </p:spPr>
        <p:txBody>
          <a:bodyPr/>
          <a:lstStyle/>
          <a:p>
            <a:r>
              <a:rPr lang="zh-CN" altLang="zh-CN" dirty="0"/>
              <a:t>（</a:t>
            </a:r>
            <a:r>
              <a:rPr lang="en-US" altLang="zh-CN" dirty="0"/>
              <a:t>2</a:t>
            </a:r>
            <a:r>
              <a:rPr lang="zh-CN" altLang="zh-CN" dirty="0"/>
              <a:t>）数据运算处理类程序设计</a:t>
            </a:r>
            <a:endParaRPr lang="en-US" altLang="zh-CN" dirty="0"/>
          </a:p>
          <a:p>
            <a:r>
              <a:rPr lang="zh-CN" altLang="zh-CN" sz="1800" b="0" dirty="0">
                <a:solidFill>
                  <a:schemeClr val="tx1"/>
                </a:solidFill>
              </a:rPr>
              <a:t> 【例】在多个单字节无符号数中查找最大数。设内部</a:t>
            </a:r>
            <a:r>
              <a:rPr lang="en-US" altLang="zh-CN" sz="1800" b="0" dirty="0">
                <a:solidFill>
                  <a:schemeClr val="tx1"/>
                </a:solidFill>
              </a:rPr>
              <a:t>RAM</a:t>
            </a:r>
            <a:r>
              <a:rPr lang="zh-CN" altLang="zh-CN" sz="1800" b="0" dirty="0">
                <a:solidFill>
                  <a:schemeClr val="tx1"/>
                </a:solidFill>
              </a:rPr>
              <a:t>从</a:t>
            </a:r>
            <a:r>
              <a:rPr lang="en-US" altLang="zh-CN" sz="1800" b="0" dirty="0">
                <a:solidFill>
                  <a:schemeClr val="tx1"/>
                </a:solidFill>
              </a:rPr>
              <a:t>60H</a:t>
            </a:r>
            <a:r>
              <a:rPr lang="zh-CN" altLang="zh-CN" sz="1800" b="0" dirty="0">
                <a:solidFill>
                  <a:schemeClr val="tx1"/>
                </a:solidFill>
              </a:rPr>
              <a:t>开始的单元中存放着</a:t>
            </a:r>
            <a:r>
              <a:rPr lang="en-US" altLang="zh-CN" sz="1800" b="0" dirty="0">
                <a:solidFill>
                  <a:schemeClr val="tx1"/>
                </a:solidFill>
              </a:rPr>
              <a:t>8</a:t>
            </a:r>
            <a:r>
              <a:rPr lang="zh-CN" altLang="zh-CN" sz="1800" b="0" dirty="0">
                <a:solidFill>
                  <a:schemeClr val="tx1"/>
                </a:solidFill>
              </a:rPr>
              <a:t>个无符号数，请找出最大数，并将其保存到片内</a:t>
            </a:r>
            <a:r>
              <a:rPr lang="en-US" altLang="zh-CN" sz="1800" b="0" dirty="0">
                <a:solidFill>
                  <a:schemeClr val="tx1"/>
                </a:solidFill>
              </a:rPr>
              <a:t>30H</a:t>
            </a:r>
            <a:r>
              <a:rPr lang="zh-CN" altLang="zh-CN" sz="1800" b="0" dirty="0">
                <a:solidFill>
                  <a:schemeClr val="tx1"/>
                </a:solidFill>
              </a:rPr>
              <a:t>单元中。</a:t>
            </a:r>
          </a:p>
          <a:p>
            <a:endParaRPr lang="zh-CN" altLang="en-US" dirty="0"/>
          </a:p>
        </p:txBody>
      </p:sp>
      <p:sp>
        <p:nvSpPr>
          <p:cNvPr id="5" name="标题 1"/>
          <p:cNvSpPr>
            <a:spLocks noGrp="1"/>
          </p:cNvSpPr>
          <p:nvPr>
            <p:ph type="title"/>
          </p:nvPr>
        </p:nvSpPr>
        <p:spPr/>
        <p:txBody>
          <a:bodyPr>
            <a:normAutofit fontScale="90000"/>
          </a:bodyPr>
          <a:lstStyle/>
          <a:p>
            <a:r>
              <a:rPr lang="en-US" altLang="zh-CN" b="1" dirty="0"/>
              <a:t>3.4.7</a:t>
            </a:r>
            <a:r>
              <a:rPr lang="zh-CN" altLang="zh-CN" b="1" dirty="0"/>
              <a:t>汇编语言</a:t>
            </a:r>
            <a:r>
              <a:rPr lang="zh-CN" altLang="en-US" b="1" dirty="0"/>
              <a:t>综合设计举例</a:t>
            </a:r>
            <a:endParaRPr lang="zh-CN" altLang="zh-CN" b="1" dirty="0"/>
          </a:p>
        </p:txBody>
      </p:sp>
      <p:sp>
        <p:nvSpPr>
          <p:cNvPr id="6" name="Rectangle 1037"/>
          <p:cNvSpPr>
            <a:spLocks noChangeArrowheads="1"/>
          </p:cNvSpPr>
          <p:nvPr/>
        </p:nvSpPr>
        <p:spPr bwMode="auto">
          <a:xfrm>
            <a:off x="312116" y="3854726"/>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60H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1041"/>
          <p:cNvSpPr>
            <a:spLocks noChangeArrowheads="1"/>
          </p:cNvSpPr>
          <p:nvPr/>
        </p:nvSpPr>
        <p:spPr bwMode="auto">
          <a:xfrm>
            <a:off x="312116" y="3589904"/>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61H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Rectangle 1044"/>
          <p:cNvSpPr>
            <a:spLocks noChangeArrowheads="1"/>
          </p:cNvSpPr>
          <p:nvPr/>
        </p:nvSpPr>
        <p:spPr bwMode="auto">
          <a:xfrm>
            <a:off x="312116" y="3330662"/>
            <a:ext cx="71758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62H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9" name="Rectangle 1044"/>
          <p:cNvSpPr>
            <a:spLocks noChangeArrowheads="1"/>
          </p:cNvSpPr>
          <p:nvPr/>
        </p:nvSpPr>
        <p:spPr bwMode="auto">
          <a:xfrm>
            <a:off x="312117" y="2521821"/>
            <a:ext cx="685710"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67H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 name="Rectangle 1038"/>
          <p:cNvSpPr>
            <a:spLocks noChangeArrowheads="1"/>
          </p:cNvSpPr>
          <p:nvPr/>
        </p:nvSpPr>
        <p:spPr bwMode="auto">
          <a:xfrm>
            <a:off x="872252" y="3859544"/>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 name="Rectangle 1039"/>
          <p:cNvSpPr>
            <a:spLocks noChangeArrowheads="1"/>
          </p:cNvSpPr>
          <p:nvPr/>
        </p:nvSpPr>
        <p:spPr bwMode="auto">
          <a:xfrm>
            <a:off x="872252" y="2810283"/>
            <a:ext cx="776453" cy="525197"/>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eaVert"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宋体" pitchFamily="2" charset="-122"/>
              </a:rPr>
              <a:t>…….</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 name="Rectangle 1042"/>
          <p:cNvSpPr>
            <a:spLocks noChangeArrowheads="1"/>
          </p:cNvSpPr>
          <p:nvPr/>
        </p:nvSpPr>
        <p:spPr bwMode="auto">
          <a:xfrm>
            <a:off x="872493" y="3594722"/>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4" name="Rectangle 1045"/>
          <p:cNvSpPr>
            <a:spLocks noChangeArrowheads="1"/>
          </p:cNvSpPr>
          <p:nvPr/>
        </p:nvSpPr>
        <p:spPr bwMode="auto">
          <a:xfrm>
            <a:off x="872252" y="3335480"/>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 name="Rectangle 1051"/>
          <p:cNvSpPr>
            <a:spLocks noChangeArrowheads="1"/>
          </p:cNvSpPr>
          <p:nvPr/>
        </p:nvSpPr>
        <p:spPr bwMode="auto">
          <a:xfrm>
            <a:off x="883717" y="3594722"/>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data2</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6" name="Rectangle 1051"/>
          <p:cNvSpPr>
            <a:spLocks noChangeArrowheads="1"/>
          </p:cNvSpPr>
          <p:nvPr/>
        </p:nvSpPr>
        <p:spPr bwMode="auto">
          <a:xfrm>
            <a:off x="883717" y="3308942"/>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data3</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7" name="Rectangle 1045"/>
          <p:cNvSpPr>
            <a:spLocks noChangeArrowheads="1"/>
          </p:cNvSpPr>
          <p:nvPr/>
        </p:nvSpPr>
        <p:spPr bwMode="auto">
          <a:xfrm>
            <a:off x="872252" y="2554085"/>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8" name="Rectangle 1051"/>
          <p:cNvSpPr>
            <a:spLocks noChangeArrowheads="1"/>
          </p:cNvSpPr>
          <p:nvPr/>
        </p:nvSpPr>
        <p:spPr bwMode="auto">
          <a:xfrm>
            <a:off x="883717" y="2518924"/>
            <a:ext cx="649217"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data8</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9" name="Rectangle 1051"/>
          <p:cNvSpPr>
            <a:spLocks noChangeArrowheads="1"/>
          </p:cNvSpPr>
          <p:nvPr/>
        </p:nvSpPr>
        <p:spPr bwMode="auto">
          <a:xfrm>
            <a:off x="883716" y="3883390"/>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data1</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0" name="Rectangle 1044"/>
          <p:cNvSpPr>
            <a:spLocks noChangeArrowheads="1"/>
          </p:cNvSpPr>
          <p:nvPr/>
        </p:nvSpPr>
        <p:spPr bwMode="auto">
          <a:xfrm>
            <a:off x="644230" y="2079811"/>
            <a:ext cx="109331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片外</a:t>
            </a:r>
            <a:r>
              <a:rPr kumimoji="0" lang="en-US" altLang="zh-CN" sz="1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itchFamily="2" charset="-122"/>
              </a:rPr>
              <a:t>RAM</a:t>
            </a:r>
          </a:p>
        </p:txBody>
      </p:sp>
      <p:cxnSp>
        <p:nvCxnSpPr>
          <p:cNvPr id="21" name="直接箭头连接符 20"/>
          <p:cNvCxnSpPr/>
          <p:nvPr/>
        </p:nvCxnSpPr>
        <p:spPr>
          <a:xfrm flipV="1">
            <a:off x="345324" y="4011363"/>
            <a:ext cx="180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5324" y="3755043"/>
            <a:ext cx="180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35324" y="4117866"/>
            <a:ext cx="639665" cy="307777"/>
          </a:xfrm>
          <a:prstGeom prst="rect">
            <a:avLst/>
          </a:prstGeom>
        </p:spPr>
        <p:txBody>
          <a:bodyPr wrap="square">
            <a:spAutoFit/>
          </a:bodyPr>
          <a:lstStyle/>
          <a:p>
            <a:r>
              <a:rPr lang="en-US" altLang="zh-CN" sz="1400" dirty="0">
                <a:solidFill>
                  <a:srgbClr val="FF0000"/>
                </a:solidFill>
                <a:latin typeface="华文楷体" panose="02010600040101010101" pitchFamily="2" charset="-122"/>
                <a:ea typeface="华文楷体" panose="02010600040101010101" pitchFamily="2" charset="-122"/>
              </a:rPr>
              <a:t>Buf1</a:t>
            </a:r>
            <a:endParaRPr lang="zh-CN" altLang="en-US" sz="1400" dirty="0">
              <a:solidFill>
                <a:srgbClr val="FF0000"/>
              </a:solidFill>
            </a:endParaRPr>
          </a:p>
        </p:txBody>
      </p:sp>
      <p:sp>
        <p:nvSpPr>
          <p:cNvPr id="33" name="矩形 32"/>
          <p:cNvSpPr/>
          <p:nvPr/>
        </p:nvSpPr>
        <p:spPr>
          <a:xfrm>
            <a:off x="-36512" y="3867258"/>
            <a:ext cx="381836"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R0</a:t>
            </a:r>
          </a:p>
        </p:txBody>
      </p:sp>
      <p:sp>
        <p:nvSpPr>
          <p:cNvPr id="35" name="Rectangle 1037"/>
          <p:cNvSpPr>
            <a:spLocks noChangeArrowheads="1"/>
          </p:cNvSpPr>
          <p:nvPr/>
        </p:nvSpPr>
        <p:spPr bwMode="auto">
          <a:xfrm>
            <a:off x="864849" y="4489573"/>
            <a:ext cx="706361" cy="264821"/>
          </a:xfrm>
          <a:prstGeom prst="rect">
            <a:avLst/>
          </a:prstGeom>
          <a:ln w="12700"/>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N=8</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矩形 35"/>
          <p:cNvSpPr/>
          <p:nvPr/>
        </p:nvSpPr>
        <p:spPr>
          <a:xfrm>
            <a:off x="516221" y="4502105"/>
            <a:ext cx="381836"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R2</a:t>
            </a:r>
          </a:p>
        </p:txBody>
      </p:sp>
      <p:sp>
        <p:nvSpPr>
          <p:cNvPr id="2" name="矩形 1"/>
          <p:cNvSpPr/>
          <p:nvPr/>
        </p:nvSpPr>
        <p:spPr>
          <a:xfrm>
            <a:off x="2430016" y="2035750"/>
            <a:ext cx="6390456" cy="3046988"/>
          </a:xfrm>
          <a:prstGeom prst="rect">
            <a:avLst/>
          </a:prstGeom>
        </p:spPr>
        <p:txBody>
          <a:bodyPr wrap="square">
            <a:spAutoFit/>
          </a:bodyPr>
          <a:lstStyle/>
          <a:p>
            <a:r>
              <a:rPr lang="en-US" altLang="zh-CN" sz="1200" dirty="0">
                <a:latin typeface="华文楷体" panose="02010600040101010101" pitchFamily="2" charset="-122"/>
                <a:ea typeface="华文楷体" panose="02010600040101010101" pitchFamily="2" charset="-122"/>
              </a:rPr>
              <a:t>  </a:t>
            </a:r>
            <a:r>
              <a:rPr lang="en-US" altLang="zh-CN" sz="1200" dirty="0" err="1">
                <a:latin typeface="华文楷体" panose="02010600040101010101" pitchFamily="2" charset="-122"/>
                <a:ea typeface="华文楷体" panose="02010600040101010101" pitchFamily="2" charset="-122"/>
              </a:rPr>
              <a:t>GetMAX</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CLR	C		</a:t>
            </a:r>
          </a:p>
          <a:p>
            <a:r>
              <a:rPr lang="en-US" altLang="zh-CN" sz="1200" dirty="0">
                <a:latin typeface="华文楷体" panose="02010600040101010101" pitchFamily="2" charset="-122"/>
                <a:ea typeface="华文楷体" panose="02010600040101010101" pitchFamily="2" charset="-122"/>
              </a:rPr>
              <a:t>        MAX:      MOV	A,	@R0	</a:t>
            </a:r>
            <a:r>
              <a:rPr lang="zh-CN" altLang="en-US" sz="1200" dirty="0">
                <a:latin typeface="华文楷体" panose="02010600040101010101" pitchFamily="2" charset="-122"/>
                <a:ea typeface="华文楷体" panose="02010600040101010101" pitchFamily="2" charset="-122"/>
              </a:rPr>
              <a:t>；第</a:t>
            </a:r>
            <a:r>
              <a:rPr lang="en-US" altLang="zh-CN" sz="1200" dirty="0">
                <a:latin typeface="华文楷体" panose="02010600040101010101" pitchFamily="2" charset="-122"/>
                <a:ea typeface="华文楷体" panose="02010600040101010101" pitchFamily="2" charset="-122"/>
              </a:rPr>
              <a:t>1</a:t>
            </a:r>
            <a:r>
              <a:rPr lang="zh-CN" altLang="en-US" sz="1200" dirty="0">
                <a:latin typeface="华文楷体" panose="02010600040101010101" pitchFamily="2" charset="-122"/>
                <a:ea typeface="华文楷体" panose="02010600040101010101" pitchFamily="2" charset="-122"/>
              </a:rPr>
              <a:t>个数据送</a:t>
            </a:r>
            <a:r>
              <a:rPr lang="en-US" altLang="zh-CN" sz="1200" dirty="0">
                <a:latin typeface="华文楷体" panose="02010600040101010101" pitchFamily="2" charset="-122"/>
                <a:ea typeface="华文楷体" panose="02010600040101010101" pitchFamily="2" charset="-122"/>
              </a:rPr>
              <a:t>R3</a:t>
            </a:r>
          </a:p>
          <a:p>
            <a:r>
              <a:rPr lang="en-US" altLang="zh-CN" sz="1200" dirty="0">
                <a:latin typeface="华文楷体" panose="02010600040101010101" pitchFamily="2" charset="-122"/>
                <a:ea typeface="华文楷体" panose="02010600040101010101" pitchFamily="2" charset="-122"/>
              </a:rPr>
              <a:t>	MOV	R3,	A	</a:t>
            </a:r>
          </a:p>
          <a:p>
            <a:r>
              <a:rPr lang="en-US" altLang="zh-CN" sz="1200" dirty="0">
                <a:latin typeface="华文楷体" panose="02010600040101010101" pitchFamily="2" charset="-122"/>
                <a:ea typeface="华文楷体" panose="02010600040101010101" pitchFamily="2" charset="-122"/>
              </a:rPr>
              <a:t>	INC	R0		</a:t>
            </a:r>
            <a:r>
              <a:rPr lang="zh-CN" altLang="en-US" sz="1200" dirty="0">
                <a:latin typeface="华文楷体" panose="02010600040101010101" pitchFamily="2" charset="-122"/>
                <a:ea typeface="华文楷体" panose="02010600040101010101" pitchFamily="2" charset="-122"/>
              </a:rPr>
              <a:t>；指向下一个数</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MOV	A,	@R0	</a:t>
            </a:r>
            <a:r>
              <a:rPr lang="zh-CN" altLang="en-US" sz="1200" dirty="0">
                <a:latin typeface="华文楷体" panose="02010600040101010101" pitchFamily="2" charset="-122"/>
                <a:ea typeface="华文楷体" panose="02010600040101010101" pitchFamily="2" charset="-122"/>
              </a:rPr>
              <a:t>；取向下一个数</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SUBB	A,	R3	</a:t>
            </a:r>
            <a:r>
              <a:rPr lang="zh-CN" altLang="en-US" sz="1200" dirty="0">
                <a:latin typeface="华文楷体" panose="02010600040101010101" pitchFamily="2" charset="-122"/>
                <a:ea typeface="华文楷体" panose="02010600040101010101" pitchFamily="2" charset="-122"/>
              </a:rPr>
              <a:t>；后一位数据减前一位数</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JNC	Lop		</a:t>
            </a:r>
            <a:r>
              <a:rPr lang="zh-CN" altLang="en-US" sz="1200" dirty="0">
                <a:latin typeface="华文楷体" panose="02010600040101010101" pitchFamily="2" charset="-122"/>
                <a:ea typeface="华文楷体" panose="02010600040101010101" pitchFamily="2" charset="-122"/>
              </a:rPr>
              <a:t>；后无借位，后一位数大，则不交换</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MOV	A,	R3	</a:t>
            </a:r>
            <a:r>
              <a:rPr lang="zh-CN" altLang="en-US" sz="1200" dirty="0">
                <a:latin typeface="华文楷体" panose="02010600040101010101" pitchFamily="2" charset="-122"/>
                <a:ea typeface="华文楷体" panose="02010600040101010101" pitchFamily="2" charset="-122"/>
              </a:rPr>
              <a:t>；否则，交换数据</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XCH	A,	@R0	</a:t>
            </a:r>
            <a:r>
              <a:rPr lang="zh-CN" altLang="en-US" sz="1200" dirty="0">
                <a:latin typeface="华文楷体" panose="02010600040101010101" pitchFamily="2" charset="-122"/>
                <a:ea typeface="华文楷体" panose="02010600040101010101" pitchFamily="2" charset="-122"/>
              </a:rPr>
              <a:t>；大数下沉（地址越来越大）</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DEC	R0		</a:t>
            </a:r>
          </a:p>
          <a:p>
            <a:r>
              <a:rPr lang="en-US" altLang="zh-CN" sz="1200" dirty="0">
                <a:latin typeface="华文楷体" panose="02010600040101010101" pitchFamily="2" charset="-122"/>
                <a:ea typeface="华文楷体" panose="02010600040101010101" pitchFamily="2" charset="-122"/>
              </a:rPr>
              <a:t>	XCH	A,	@R0	</a:t>
            </a:r>
            <a:r>
              <a:rPr lang="zh-CN" altLang="en-US" sz="1200" dirty="0">
                <a:latin typeface="华文楷体" panose="02010600040101010101" pitchFamily="2" charset="-122"/>
                <a:ea typeface="华文楷体" panose="02010600040101010101" pitchFamily="2" charset="-122"/>
              </a:rPr>
              <a:t>；小数则上浮（地址越来越小）</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INC	R0		</a:t>
            </a:r>
          </a:p>
          <a:p>
            <a:r>
              <a:rPr lang="en-US" altLang="zh-CN" sz="1200" dirty="0">
                <a:latin typeface="华文楷体" panose="02010600040101010101" pitchFamily="2" charset="-122"/>
                <a:ea typeface="华文楷体" panose="02010600040101010101" pitchFamily="2" charset="-122"/>
              </a:rPr>
              <a:t>	SJMP               Lop1	</a:t>
            </a:r>
          </a:p>
          <a:p>
            <a:r>
              <a:rPr lang="en-US" altLang="zh-CN" sz="1200" dirty="0">
                <a:latin typeface="华文楷体" panose="02010600040101010101" pitchFamily="2" charset="-122"/>
                <a:ea typeface="华文楷体" panose="02010600040101010101" pitchFamily="2" charset="-122"/>
              </a:rPr>
              <a:t> Lop:                ADD               A,                    R3      </a:t>
            </a:r>
          </a:p>
          <a:p>
            <a:r>
              <a:rPr lang="en-US" altLang="zh-CN" sz="1200" dirty="0">
                <a:latin typeface="华文楷体" panose="02010600040101010101" pitchFamily="2" charset="-122"/>
                <a:ea typeface="华文楷体" panose="02010600040101010101" pitchFamily="2" charset="-122"/>
              </a:rPr>
              <a:t>Lop1:               DJNZ	R2</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MAX	</a:t>
            </a:r>
            <a:r>
              <a:rPr lang="zh-CN" altLang="en-US" sz="1200" dirty="0">
                <a:latin typeface="华文楷体" panose="02010600040101010101" pitchFamily="2" charset="-122"/>
                <a:ea typeface="华文楷体" panose="02010600040101010101" pitchFamily="2" charset="-122"/>
              </a:rPr>
              <a:t>；继续比较</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RET		</a:t>
            </a:r>
            <a:r>
              <a:rPr lang="zh-CN" altLang="en-US" sz="1200" dirty="0">
                <a:latin typeface="华文楷体" panose="02010600040101010101" pitchFamily="2" charset="-122"/>
                <a:ea typeface="华文楷体" panose="02010600040101010101" pitchFamily="2" charset="-122"/>
              </a:rPr>
              <a:t>；子程序返回</a:t>
            </a:r>
          </a:p>
        </p:txBody>
      </p:sp>
      <p:sp>
        <p:nvSpPr>
          <p:cNvPr id="28" name="矩形 27"/>
          <p:cNvSpPr/>
          <p:nvPr/>
        </p:nvSpPr>
        <p:spPr>
          <a:xfrm>
            <a:off x="1863725" y="4108862"/>
            <a:ext cx="306494"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A</a:t>
            </a:r>
          </a:p>
        </p:txBody>
      </p:sp>
      <p:sp>
        <p:nvSpPr>
          <p:cNvPr id="29" name="矩形 28"/>
          <p:cNvSpPr/>
          <p:nvPr/>
        </p:nvSpPr>
        <p:spPr>
          <a:xfrm>
            <a:off x="1870770" y="3867258"/>
            <a:ext cx="381836"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R3</a:t>
            </a:r>
          </a:p>
        </p:txBody>
      </p:sp>
      <p:cxnSp>
        <p:nvCxnSpPr>
          <p:cNvPr id="25" name="直接箭头连接符 24"/>
          <p:cNvCxnSpPr>
            <a:stCxn id="11" idx="3"/>
            <a:endCxn id="28" idx="1"/>
          </p:cNvCxnSpPr>
          <p:nvPr/>
        </p:nvCxnSpPr>
        <p:spPr>
          <a:xfrm>
            <a:off x="1648464" y="3991955"/>
            <a:ext cx="215261" cy="270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2121645" y="4155926"/>
            <a:ext cx="219008" cy="536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6512" y="3600409"/>
            <a:ext cx="381836"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R0</a:t>
            </a:r>
          </a:p>
        </p:txBody>
      </p:sp>
      <p:sp>
        <p:nvSpPr>
          <p:cNvPr id="38" name="Rectangle 1037"/>
          <p:cNvSpPr>
            <a:spLocks noChangeArrowheads="1"/>
          </p:cNvSpPr>
          <p:nvPr/>
        </p:nvSpPr>
        <p:spPr bwMode="auto">
          <a:xfrm>
            <a:off x="2179571" y="3855873"/>
            <a:ext cx="648071" cy="264821"/>
          </a:xfrm>
          <a:prstGeom prst="rect">
            <a:avLst/>
          </a:prstGeom>
          <a:ln w="12700"/>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dirty="0">
                <a:ln>
                  <a:noFill/>
                </a:ln>
                <a:solidFill>
                  <a:schemeClr val="tx1"/>
                </a:solidFill>
                <a:effectLst/>
                <a:latin typeface="Arial" pitchFamily="34" charset="0"/>
                <a:ea typeface="宋体" pitchFamily="2" charset="-122"/>
                <a:cs typeface="宋体" pitchFamily="2" charset="-122"/>
              </a:rPr>
              <a:t>data1</a:t>
            </a:r>
          </a:p>
        </p:txBody>
      </p:sp>
      <p:sp>
        <p:nvSpPr>
          <p:cNvPr id="41" name="矩形 40"/>
          <p:cNvSpPr/>
          <p:nvPr/>
        </p:nvSpPr>
        <p:spPr>
          <a:xfrm>
            <a:off x="1870770" y="3594297"/>
            <a:ext cx="306494"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A</a:t>
            </a:r>
          </a:p>
        </p:txBody>
      </p:sp>
      <p:cxnSp>
        <p:nvCxnSpPr>
          <p:cNvPr id="42" name="直接箭头连接符 41"/>
          <p:cNvCxnSpPr>
            <a:endCxn id="41" idx="1"/>
          </p:cNvCxnSpPr>
          <p:nvPr/>
        </p:nvCxnSpPr>
        <p:spPr>
          <a:xfrm>
            <a:off x="1648464" y="3688495"/>
            <a:ext cx="222306" cy="59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1037"/>
          <p:cNvSpPr>
            <a:spLocks noChangeArrowheads="1"/>
          </p:cNvSpPr>
          <p:nvPr/>
        </p:nvSpPr>
        <p:spPr bwMode="auto">
          <a:xfrm>
            <a:off x="2179571" y="3581478"/>
            <a:ext cx="648071" cy="264821"/>
          </a:xfrm>
          <a:prstGeom prst="rect">
            <a:avLst/>
          </a:prstGeom>
          <a:noFill/>
          <a:ln w="12700"/>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20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56" name="肘形连接符 55"/>
          <p:cNvCxnSpPr/>
          <p:nvPr/>
        </p:nvCxnSpPr>
        <p:spPr>
          <a:xfrm rot="10800000" flipH="1" flipV="1">
            <a:off x="3419872" y="3216299"/>
            <a:ext cx="1" cy="1368000"/>
          </a:xfrm>
          <a:prstGeom prst="bentConnector3">
            <a:avLst>
              <a:gd name="adj1" fmla="val -22860000000"/>
            </a:avLst>
          </a:prstGeom>
          <a:ln>
            <a:tailEnd type="arrow"/>
          </a:ln>
        </p:spPr>
        <p:style>
          <a:lnRef idx="1">
            <a:schemeClr val="accent5"/>
          </a:lnRef>
          <a:fillRef idx="0">
            <a:schemeClr val="accent5"/>
          </a:fillRef>
          <a:effectRef idx="0">
            <a:schemeClr val="accent5"/>
          </a:effectRef>
          <a:fontRef idx="minor">
            <a:schemeClr val="tx1"/>
          </a:fontRef>
        </p:style>
      </p:cxnSp>
      <p:sp>
        <p:nvSpPr>
          <p:cNvPr id="59" name="矩形 58"/>
          <p:cNvSpPr/>
          <p:nvPr/>
        </p:nvSpPr>
        <p:spPr>
          <a:xfrm>
            <a:off x="2716854" y="3453952"/>
            <a:ext cx="543739" cy="307777"/>
          </a:xfrm>
          <a:prstGeom prst="rect">
            <a:avLst/>
          </a:prstGeom>
        </p:spPr>
        <p:txBody>
          <a:bodyPr wrap="none">
            <a:spAutoFit/>
          </a:bodyPr>
          <a:lstStyle/>
          <a:p>
            <a:pPr lvl="0"/>
            <a:r>
              <a:rPr lang="zh-CN" altLang="en-US" sz="1400" dirty="0">
                <a:solidFill>
                  <a:srgbClr val="FF0000"/>
                </a:solidFill>
                <a:latin typeface="华文楷体" panose="02010600040101010101" pitchFamily="2" charset="-122"/>
                <a:ea typeface="华文楷体" panose="02010600040101010101" pitchFamily="2" charset="-122"/>
                <a:cs typeface="宋体" pitchFamily="2" charset="-122"/>
              </a:rPr>
              <a:t>减去</a:t>
            </a:r>
            <a:endPar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endParaRPr>
          </a:p>
        </p:txBody>
      </p:sp>
      <p:cxnSp>
        <p:nvCxnSpPr>
          <p:cNvPr id="61" name="肘形连接符 60"/>
          <p:cNvCxnSpPr>
            <a:stCxn id="43" idx="3"/>
            <a:endCxn id="38" idx="3"/>
          </p:cNvCxnSpPr>
          <p:nvPr/>
        </p:nvCxnSpPr>
        <p:spPr>
          <a:xfrm>
            <a:off x="2827642" y="3713889"/>
            <a:ext cx="12700" cy="274395"/>
          </a:xfrm>
          <a:prstGeom prst="bentConnector3">
            <a:avLst>
              <a:gd name="adj1" fmla="val 1800000"/>
            </a:avLst>
          </a:prstGeom>
          <a:ln>
            <a:tailEnd type="arrow"/>
          </a:ln>
        </p:spPr>
        <p:style>
          <a:lnRef idx="1">
            <a:schemeClr val="accent5"/>
          </a:lnRef>
          <a:fillRef idx="0">
            <a:schemeClr val="accent5"/>
          </a:fillRef>
          <a:effectRef idx="0">
            <a:schemeClr val="accent5"/>
          </a:effectRef>
          <a:fontRef idx="minor">
            <a:schemeClr val="tx1"/>
          </a:fontRef>
        </p:style>
      </p:cxnSp>
      <p:sp>
        <p:nvSpPr>
          <p:cNvPr id="63" name="矩形 62"/>
          <p:cNvSpPr/>
          <p:nvPr/>
        </p:nvSpPr>
        <p:spPr>
          <a:xfrm>
            <a:off x="2788952" y="4021146"/>
            <a:ext cx="503664"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C=0</a:t>
            </a:r>
          </a:p>
        </p:txBody>
      </p:sp>
      <p:cxnSp>
        <p:nvCxnSpPr>
          <p:cNvPr id="65" name="直接箭头连接符 64"/>
          <p:cNvCxnSpPr/>
          <p:nvPr/>
        </p:nvCxnSpPr>
        <p:spPr>
          <a:xfrm>
            <a:off x="3347864" y="3467890"/>
            <a:ext cx="0" cy="79486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66" name="矩形 65"/>
          <p:cNvSpPr/>
          <p:nvPr/>
        </p:nvSpPr>
        <p:spPr>
          <a:xfrm>
            <a:off x="2764569" y="4011404"/>
            <a:ext cx="503664"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C=1</a:t>
            </a:r>
          </a:p>
        </p:txBody>
      </p:sp>
      <p:sp>
        <p:nvSpPr>
          <p:cNvPr id="67" name="Rectangle 1037"/>
          <p:cNvSpPr>
            <a:spLocks noChangeArrowheads="1"/>
          </p:cNvSpPr>
          <p:nvPr/>
        </p:nvSpPr>
        <p:spPr bwMode="auto">
          <a:xfrm>
            <a:off x="2210406" y="3594297"/>
            <a:ext cx="648071" cy="264821"/>
          </a:xfrm>
          <a:prstGeom prst="rect">
            <a:avLst/>
          </a:prstGeom>
          <a:noFill/>
          <a:ln w="12700">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dirty="0">
                <a:ln>
                  <a:noFill/>
                </a:ln>
                <a:solidFill>
                  <a:schemeClr val="tx1"/>
                </a:solidFill>
                <a:effectLst/>
                <a:latin typeface="Arial" pitchFamily="34" charset="0"/>
                <a:ea typeface="宋体" pitchFamily="2" charset="-122"/>
                <a:cs typeface="宋体" pitchFamily="2" charset="-122"/>
              </a:rPr>
              <a:t>data1</a:t>
            </a:r>
          </a:p>
        </p:txBody>
      </p:sp>
      <p:sp>
        <p:nvSpPr>
          <p:cNvPr id="68" name="Rectangle 1051"/>
          <p:cNvSpPr>
            <a:spLocks noChangeArrowheads="1"/>
          </p:cNvSpPr>
          <p:nvPr/>
        </p:nvSpPr>
        <p:spPr bwMode="auto">
          <a:xfrm>
            <a:off x="2215564" y="3577596"/>
            <a:ext cx="637753" cy="272536"/>
          </a:xfrm>
          <a:prstGeom prst="rect">
            <a:avLst/>
          </a:prstGeom>
          <a:noFill/>
          <a:ln>
            <a:noFill/>
          </a:ln>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data2</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9" name="Rectangle 1037"/>
          <p:cNvSpPr>
            <a:spLocks noChangeArrowheads="1"/>
          </p:cNvSpPr>
          <p:nvPr/>
        </p:nvSpPr>
        <p:spPr bwMode="auto">
          <a:xfrm>
            <a:off x="898057" y="3608184"/>
            <a:ext cx="648071" cy="264821"/>
          </a:xfrm>
          <a:prstGeom prst="rect">
            <a:avLst/>
          </a:prstGeom>
          <a:noFill/>
          <a:ln w="12700">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dirty="0">
                <a:ln>
                  <a:noFill/>
                </a:ln>
                <a:solidFill>
                  <a:schemeClr val="tx1"/>
                </a:solidFill>
                <a:effectLst/>
                <a:latin typeface="Arial" pitchFamily="34" charset="0"/>
                <a:ea typeface="宋体" pitchFamily="2" charset="-122"/>
                <a:cs typeface="宋体" pitchFamily="2" charset="-122"/>
              </a:rPr>
              <a:t>data1</a:t>
            </a:r>
          </a:p>
        </p:txBody>
      </p:sp>
      <p:sp>
        <p:nvSpPr>
          <p:cNvPr id="73" name="Rectangle 1051"/>
          <p:cNvSpPr>
            <a:spLocks noChangeArrowheads="1"/>
          </p:cNvSpPr>
          <p:nvPr/>
        </p:nvSpPr>
        <p:spPr bwMode="auto">
          <a:xfrm>
            <a:off x="2195736" y="3579862"/>
            <a:ext cx="637753" cy="272536"/>
          </a:xfrm>
          <a:prstGeom prst="rect">
            <a:avLst/>
          </a:prstGeom>
          <a:noFill/>
          <a:ln>
            <a:noFill/>
          </a:ln>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data2</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6" name="Rectangle 1051"/>
          <p:cNvSpPr>
            <a:spLocks noChangeArrowheads="1"/>
          </p:cNvSpPr>
          <p:nvPr/>
        </p:nvSpPr>
        <p:spPr bwMode="auto">
          <a:xfrm>
            <a:off x="913071" y="3884878"/>
            <a:ext cx="637753" cy="272536"/>
          </a:xfrm>
          <a:prstGeom prst="rect">
            <a:avLst/>
          </a:prstGeom>
          <a:noFill/>
          <a:ln>
            <a:noFill/>
          </a:ln>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data2</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77" name="肘形连接符 76"/>
          <p:cNvCxnSpPr/>
          <p:nvPr/>
        </p:nvCxnSpPr>
        <p:spPr>
          <a:xfrm rot="10800000">
            <a:off x="5654564" y="2355990"/>
            <a:ext cx="1" cy="2376000"/>
          </a:xfrm>
          <a:prstGeom prst="bentConnector3">
            <a:avLst>
              <a:gd name="adj1" fmla="val -22860000000"/>
            </a:avLst>
          </a:prstGeom>
          <a:ln>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 xmlns:p14="http://schemas.microsoft.com/office/powerpoint/2010/main" val="121592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0" presetClass="exit" presetSubtype="0" fill="hold" grpId="0" nodeType="withEffect">
                                  <p:stCondLst>
                                    <p:cond delay="0"/>
                                  </p:stCondLst>
                                  <p:childTnLst>
                                    <p:animEffect transition="out" filter="fade">
                                      <p:cBhvr>
                                        <p:cTn id="38" dur="500"/>
                                        <p:tgtEl>
                                          <p:spTgt spid="33"/>
                                        </p:tgtEl>
                                      </p:cBhvr>
                                    </p:animEffect>
                                    <p:set>
                                      <p:cBhvr>
                                        <p:cTn id="39" dur="1" fill="hold">
                                          <p:stCondLst>
                                            <p:cond delay="499"/>
                                          </p:stCondLst>
                                        </p:cTn>
                                        <p:tgtEl>
                                          <p:spTgt spid="33"/>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0" presetClass="exit" presetSubtype="0" fill="hold" nodeType="withEffect">
                                  <p:stCondLst>
                                    <p:cond delay="0"/>
                                  </p:stCondLst>
                                  <p:childTnLst>
                                    <p:animEffect transition="out" filter="fade">
                                      <p:cBhvr>
                                        <p:cTn id="54" dur="500"/>
                                        <p:tgtEl>
                                          <p:spTgt spid="25"/>
                                        </p:tgtEl>
                                      </p:cBhvr>
                                    </p:animEffect>
                                    <p:set>
                                      <p:cBhvr>
                                        <p:cTn id="55" dur="1" fill="hold">
                                          <p:stCondLst>
                                            <p:cond delay="499"/>
                                          </p:stCondLst>
                                        </p:cTn>
                                        <p:tgtEl>
                                          <p:spTgt spid="25"/>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28"/>
                                        </p:tgtEl>
                                      </p:cBhvr>
                                    </p:animEffect>
                                    <p:set>
                                      <p:cBhvr>
                                        <p:cTn id="58" dur="1" fill="hold">
                                          <p:stCondLst>
                                            <p:cond delay="499"/>
                                          </p:stCondLst>
                                        </p:cTn>
                                        <p:tgtEl>
                                          <p:spTgt spid="28"/>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30"/>
                                        </p:tgtEl>
                                      </p:cBhvr>
                                    </p:animEffect>
                                    <p:set>
                                      <p:cBhvr>
                                        <p:cTn id="61" dur="1" fill="hold">
                                          <p:stCondLst>
                                            <p:cond delay="499"/>
                                          </p:stCondLst>
                                        </p:cTn>
                                        <p:tgtEl>
                                          <p:spTgt spid="30"/>
                                        </p:tgtEl>
                                        <p:attrNameLst>
                                          <p:attrName>style.visibility</p:attrName>
                                        </p:attrNameLst>
                                      </p:cBhvr>
                                      <p:to>
                                        <p:strVal val="hidden"/>
                                      </p:to>
                                    </p:set>
                                  </p:childTnLst>
                                </p:cTn>
                              </p:par>
                              <p:par>
                                <p:cTn id="62" presetID="1" presetClass="entr" presetSubtype="0"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59"/>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6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500"/>
                                        <p:tgtEl>
                                          <p:spTgt spid="56"/>
                                        </p:tgtEl>
                                      </p:cBhvr>
                                    </p:animEffect>
                                  </p:childTnLst>
                                </p:cTn>
                              </p:par>
                              <p:par>
                                <p:cTn id="85" presetID="1"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13" end="13"/>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0" presetClass="exit" presetSubtype="0" fill="hold" grpId="1" nodeType="withEffect">
                                  <p:stCondLst>
                                    <p:cond delay="0"/>
                                  </p:stCondLst>
                                  <p:childTnLst>
                                    <p:animEffect transition="out" filter="fade">
                                      <p:cBhvr>
                                        <p:cTn id="98" dur="500"/>
                                        <p:tgtEl>
                                          <p:spTgt spid="63"/>
                                        </p:tgtEl>
                                      </p:cBhvr>
                                    </p:animEffect>
                                    <p:set>
                                      <p:cBhvr>
                                        <p:cTn id="99" dur="1" fill="hold">
                                          <p:stCondLst>
                                            <p:cond delay="499"/>
                                          </p:stCondLst>
                                        </p:cTn>
                                        <p:tgtEl>
                                          <p:spTgt spid="63"/>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56"/>
                                        </p:tgtEl>
                                      </p:cBhvr>
                                    </p:animEffect>
                                    <p:set>
                                      <p:cBhvr>
                                        <p:cTn id="102" dur="1" fill="hold">
                                          <p:stCondLst>
                                            <p:cond delay="499"/>
                                          </p:stCondLst>
                                        </p:cTn>
                                        <p:tgtEl>
                                          <p:spTgt spid="5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par>
                                <p:cTn id="115" presetID="10" presetClass="exit" presetSubtype="0" fill="hold" nodeType="withEffect" nodePh="1">
                                  <p:stCondLst>
                                    <p:cond delay="0"/>
                                  </p:stCondLst>
                                  <p:endCondLst>
                                    <p:cond evt="begin" delay="0">
                                      <p:tn val="115"/>
                                    </p:cond>
                                  </p:endCondLst>
                                  <p:childTnLst>
                                    <p:animEffect transition="out" filter="fade">
                                      <p:cBhvr>
                                        <p:cTn id="116" dur="500"/>
                                        <p:tgtEl>
                                          <p:spTgt spid="43">
                                            <p:txEl>
                                              <p:pRg st="0" end="0"/>
                                            </p:txEl>
                                          </p:spTgt>
                                        </p:tgtEl>
                                      </p:cBhvr>
                                    </p:animEffect>
                                    <p:set>
                                      <p:cBhvr>
                                        <p:cTn id="117" dur="1" fill="hold">
                                          <p:stCondLst>
                                            <p:cond delay="499"/>
                                          </p:stCondLst>
                                        </p:cTn>
                                        <p:tgtEl>
                                          <p:spTgt spid="43">
                                            <p:txEl>
                                              <p:pRg st="0" end="0"/>
                                            </p:txEl>
                                          </p:spTgt>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73"/>
                                        </p:tgtEl>
                                      </p:cBhvr>
                                    </p:animEffect>
                                    <p:set>
                                      <p:cBhvr>
                                        <p:cTn id="120" dur="1" fill="hold">
                                          <p:stCondLst>
                                            <p:cond delay="499"/>
                                          </p:stCondLst>
                                        </p:cTn>
                                        <p:tgtEl>
                                          <p:spTgt spid="7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9"/>
                                        </p:tgtEl>
                                        <p:attrNameLst>
                                          <p:attrName>style.visibility</p:attrName>
                                        </p:attrNameLst>
                                      </p:cBhvr>
                                      <p:to>
                                        <p:strVal val="visible"/>
                                      </p:to>
                                    </p:set>
                                  </p:childTnLst>
                                </p:cTn>
                              </p:par>
                              <p:par>
                                <p:cTn id="129" presetID="10" presetClass="exit" presetSubtype="0" fill="hold" grpId="0" nodeType="withEffect">
                                  <p:stCondLst>
                                    <p:cond delay="0"/>
                                  </p:stCondLst>
                                  <p:childTnLst>
                                    <p:animEffect transition="out" filter="fade">
                                      <p:cBhvr>
                                        <p:cTn id="130" dur="500"/>
                                        <p:tgtEl>
                                          <p:spTgt spid="15"/>
                                        </p:tgtEl>
                                      </p:cBhvr>
                                    </p:animEffect>
                                    <p:set>
                                      <p:cBhvr>
                                        <p:cTn id="131" dur="1" fill="hold">
                                          <p:stCondLst>
                                            <p:cond delay="499"/>
                                          </p:stCondLst>
                                        </p:cTn>
                                        <p:tgtEl>
                                          <p:spTgt spid="15"/>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grpId="1" nodeType="clickEffect">
                                  <p:stCondLst>
                                    <p:cond delay="0"/>
                                  </p:stCondLst>
                                  <p:childTnLst>
                                    <p:animEffect transition="out" filter="fade">
                                      <p:cBhvr>
                                        <p:cTn id="135" dur="500"/>
                                        <p:tgtEl>
                                          <p:spTgt spid="67"/>
                                        </p:tgtEl>
                                      </p:cBhvr>
                                    </p:animEffect>
                                    <p:set>
                                      <p:cBhvr>
                                        <p:cTn id="136" dur="1" fill="hold">
                                          <p:stCondLst>
                                            <p:cond delay="499"/>
                                          </p:stCondLst>
                                        </p:cTn>
                                        <p:tgtEl>
                                          <p:spTgt spid="6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6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1" nodeType="clickEffect">
                                  <p:stCondLst>
                                    <p:cond delay="0"/>
                                  </p:stCondLst>
                                  <p:childTnLst>
                                    <p:set>
                                      <p:cBhvr>
                                        <p:cTn id="146" dur="1" fill="hold">
                                          <p:stCondLst>
                                            <p:cond delay="0"/>
                                          </p:stCondLst>
                                        </p:cTn>
                                        <p:tgtEl>
                                          <p:spTgt spid="33"/>
                                        </p:tgtEl>
                                        <p:attrNameLst>
                                          <p:attrName>style.visibility</p:attrName>
                                        </p:attrNameLst>
                                      </p:cBhvr>
                                      <p:to>
                                        <p:strVal val="visible"/>
                                      </p:to>
                                    </p:set>
                                    <p:animEffect transition="in" filter="fade">
                                      <p:cBhvr>
                                        <p:cTn id="147" dur="500"/>
                                        <p:tgtEl>
                                          <p:spTgt spid="33"/>
                                        </p:tgtEl>
                                      </p:cBhvr>
                                    </p:animEffect>
                                  </p:childTnLst>
                                </p:cTn>
                              </p:par>
                              <p:par>
                                <p:cTn id="148" presetID="10" presetClass="entr" presetSubtype="0" fill="hold" nodeType="withEffect">
                                  <p:stCondLst>
                                    <p:cond delay="0"/>
                                  </p:stCondLst>
                                  <p:childTnLst>
                                    <p:set>
                                      <p:cBhvr>
                                        <p:cTn id="149" dur="1" fill="hold">
                                          <p:stCondLst>
                                            <p:cond delay="0"/>
                                          </p:stCondLst>
                                        </p:cTn>
                                        <p:tgtEl>
                                          <p:spTgt spid="21"/>
                                        </p:tgtEl>
                                        <p:attrNameLst>
                                          <p:attrName>style.visibility</p:attrName>
                                        </p:attrNameLst>
                                      </p:cBhvr>
                                      <p:to>
                                        <p:strVal val="visible"/>
                                      </p:to>
                                    </p:set>
                                    <p:animEffect transition="in" filter="fade">
                                      <p:cBhvr>
                                        <p:cTn id="150" dur="500"/>
                                        <p:tgtEl>
                                          <p:spTgt spid="21"/>
                                        </p:tgtEl>
                                      </p:cBhvr>
                                    </p:animEffect>
                                  </p:childTnLst>
                                </p:cTn>
                              </p:par>
                              <p:par>
                                <p:cTn id="151" presetID="10" presetClass="exit" presetSubtype="0" fill="hold" grpId="1" nodeType="withEffect">
                                  <p:stCondLst>
                                    <p:cond delay="0"/>
                                  </p:stCondLst>
                                  <p:childTnLst>
                                    <p:animEffect transition="out" filter="fade">
                                      <p:cBhvr>
                                        <p:cTn id="152" dur="500"/>
                                        <p:tgtEl>
                                          <p:spTgt spid="37"/>
                                        </p:tgtEl>
                                      </p:cBhvr>
                                    </p:animEffect>
                                    <p:set>
                                      <p:cBhvr>
                                        <p:cTn id="153" dur="1" fill="hold">
                                          <p:stCondLst>
                                            <p:cond delay="499"/>
                                          </p:stCondLst>
                                        </p:cTn>
                                        <p:tgtEl>
                                          <p:spTgt spid="37"/>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22"/>
                                        </p:tgtEl>
                                      </p:cBhvr>
                                    </p:animEffect>
                                    <p:set>
                                      <p:cBhvr>
                                        <p:cTn id="156" dur="1" fill="hold">
                                          <p:stCondLst>
                                            <p:cond delay="499"/>
                                          </p:stCondLst>
                                        </p:cTn>
                                        <p:tgtEl>
                                          <p:spTgt spid="22"/>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76"/>
                                        </p:tgtEl>
                                        <p:attrNameLst>
                                          <p:attrName>style.visibility</p:attrName>
                                        </p:attrNameLst>
                                      </p:cBhvr>
                                      <p:to>
                                        <p:strVal val="visible"/>
                                      </p:to>
                                    </p:set>
                                  </p:childTnLst>
                                </p:cTn>
                              </p:par>
                              <p:par>
                                <p:cTn id="165" presetID="10" presetClass="exit" presetSubtype="0" fill="hold" grpId="0" nodeType="withEffect">
                                  <p:stCondLst>
                                    <p:cond delay="0"/>
                                  </p:stCondLst>
                                  <p:childTnLst>
                                    <p:animEffect transition="out" filter="fade">
                                      <p:cBhvr>
                                        <p:cTn id="166" dur="500"/>
                                        <p:tgtEl>
                                          <p:spTgt spid="19"/>
                                        </p:tgtEl>
                                      </p:cBhvr>
                                    </p:animEffect>
                                    <p:set>
                                      <p:cBhvr>
                                        <p:cTn id="167" dur="1" fill="hold">
                                          <p:stCondLst>
                                            <p:cond delay="499"/>
                                          </p:stCondLst>
                                        </p:cTn>
                                        <p:tgtEl>
                                          <p:spTgt spid="1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2" nodeType="clickEffect">
                                  <p:stCondLst>
                                    <p:cond delay="0"/>
                                  </p:stCondLst>
                                  <p:childTnLst>
                                    <p:set>
                                      <p:cBhvr>
                                        <p:cTn id="171" dur="1" fill="hold">
                                          <p:stCondLst>
                                            <p:cond delay="0"/>
                                          </p:stCondLst>
                                        </p:cTn>
                                        <p:tgtEl>
                                          <p:spTgt spid="67"/>
                                        </p:tgtEl>
                                        <p:attrNameLst>
                                          <p:attrName>style.visibility</p:attrName>
                                        </p:attrNameLst>
                                      </p:cBhvr>
                                      <p:to>
                                        <p:strVal val="visible"/>
                                      </p:to>
                                    </p:set>
                                  </p:childTnLst>
                                </p:cTn>
                              </p:par>
                              <p:par>
                                <p:cTn id="172" presetID="10" presetClass="exit" presetSubtype="0" fill="hold" grpId="1" nodeType="withEffect">
                                  <p:stCondLst>
                                    <p:cond delay="0"/>
                                  </p:stCondLst>
                                  <p:childTnLst>
                                    <p:animEffect transition="out" filter="fade">
                                      <p:cBhvr>
                                        <p:cTn id="173" dur="500"/>
                                        <p:tgtEl>
                                          <p:spTgt spid="68"/>
                                        </p:tgtEl>
                                      </p:cBhvr>
                                    </p:animEffect>
                                    <p:set>
                                      <p:cBhvr>
                                        <p:cTn id="174" dur="1" fill="hold">
                                          <p:stCondLst>
                                            <p:cond delay="499"/>
                                          </p:stCondLst>
                                        </p:cTn>
                                        <p:tgtEl>
                                          <p:spTgt spid="68"/>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2" nodeType="clickEffect">
                                  <p:stCondLst>
                                    <p:cond delay="0"/>
                                  </p:stCondLst>
                                  <p:childTnLst>
                                    <p:set>
                                      <p:cBhvr>
                                        <p:cTn id="182" dur="1" fill="hold">
                                          <p:stCondLst>
                                            <p:cond delay="0"/>
                                          </p:stCondLst>
                                        </p:cTn>
                                        <p:tgtEl>
                                          <p:spTgt spid="37"/>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2"/>
                                        </p:tgtEl>
                                        <p:attrNameLst>
                                          <p:attrName>style.visibility</p:attrName>
                                        </p:attrNameLst>
                                      </p:cBhvr>
                                      <p:to>
                                        <p:strVal val="visible"/>
                                      </p:to>
                                    </p:set>
                                  </p:childTnLst>
                                </p:cTn>
                              </p:par>
                              <p:par>
                                <p:cTn id="185" presetID="10" presetClass="exit" presetSubtype="0" fill="hold" grpId="2" nodeType="withEffect">
                                  <p:stCondLst>
                                    <p:cond delay="0"/>
                                  </p:stCondLst>
                                  <p:childTnLst>
                                    <p:animEffect transition="out" filter="fade">
                                      <p:cBhvr>
                                        <p:cTn id="186" dur="500"/>
                                        <p:tgtEl>
                                          <p:spTgt spid="33"/>
                                        </p:tgtEl>
                                      </p:cBhvr>
                                    </p:animEffect>
                                    <p:set>
                                      <p:cBhvr>
                                        <p:cTn id="187" dur="1" fill="hold">
                                          <p:stCondLst>
                                            <p:cond delay="499"/>
                                          </p:stCondLst>
                                        </p:cTn>
                                        <p:tgtEl>
                                          <p:spTgt spid="33"/>
                                        </p:tgtEl>
                                        <p:attrNameLst>
                                          <p:attrName>style.visibility</p:attrName>
                                        </p:attrNameLst>
                                      </p:cBhvr>
                                      <p:to>
                                        <p:strVal val="hidden"/>
                                      </p:to>
                                    </p:set>
                                  </p:childTnLst>
                                </p:cTn>
                              </p:par>
                              <p:par>
                                <p:cTn id="188" presetID="10" presetClass="exit" presetSubtype="0" fill="hold" nodeType="withEffect">
                                  <p:stCondLst>
                                    <p:cond delay="0"/>
                                  </p:stCondLst>
                                  <p:childTnLst>
                                    <p:animEffect transition="out" filter="fade">
                                      <p:cBhvr>
                                        <p:cTn id="189" dur="500"/>
                                        <p:tgtEl>
                                          <p:spTgt spid="21"/>
                                        </p:tgtEl>
                                      </p:cBhvr>
                                    </p:animEffect>
                                    <p:set>
                                      <p:cBhvr>
                                        <p:cTn id="190" dur="1" fill="hold">
                                          <p:stCondLst>
                                            <p:cond delay="499"/>
                                          </p:stCondLst>
                                        </p:cTn>
                                        <p:tgtEl>
                                          <p:spTgt spid="21"/>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22" presetClass="entr" presetSubtype="4" fill="hold" nodeType="clickEffect">
                                  <p:stCondLst>
                                    <p:cond delay="0"/>
                                  </p:stCondLst>
                                  <p:childTnLst>
                                    <p:set>
                                      <p:cBhvr>
                                        <p:cTn id="198" dur="1" fill="hold">
                                          <p:stCondLst>
                                            <p:cond delay="0"/>
                                          </p:stCondLst>
                                        </p:cTn>
                                        <p:tgtEl>
                                          <p:spTgt spid="77"/>
                                        </p:tgtEl>
                                        <p:attrNameLst>
                                          <p:attrName>style.visibility</p:attrName>
                                        </p:attrNameLst>
                                      </p:cBhvr>
                                      <p:to>
                                        <p:strVal val="visible"/>
                                      </p:to>
                                    </p:set>
                                    <p:animEffect transition="in" filter="wipe(down)">
                                      <p:cBhvr>
                                        <p:cTn id="199" dur="500"/>
                                        <p:tgtEl>
                                          <p:spTgt spid="77"/>
                                        </p:tgtEl>
                                      </p:cBhvr>
                                    </p:animEffect>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nodeType="clickEffect">
                                  <p:stCondLst>
                                    <p:cond delay="0"/>
                                  </p:stCondLst>
                                  <p:childTnLst>
                                    <p:set>
                                      <p:cBhvr>
                                        <p:cTn id="203"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33" grpId="0"/>
      <p:bldP spid="33" grpId="1"/>
      <p:bldP spid="33" grpId="2"/>
      <p:bldP spid="28" grpId="0"/>
      <p:bldP spid="28" grpId="1"/>
      <p:bldP spid="29" grpId="0"/>
      <p:bldP spid="37" grpId="0"/>
      <p:bldP spid="37" grpId="1"/>
      <p:bldP spid="37" grpId="2"/>
      <p:bldP spid="38" grpId="0" animBg="1"/>
      <p:bldP spid="41" grpId="0"/>
      <p:bldP spid="43" grpId="0" animBg="1"/>
      <p:bldP spid="59" grpId="0"/>
      <p:bldP spid="63" grpId="0"/>
      <p:bldP spid="63" grpId="1"/>
      <p:bldP spid="66" grpId="0"/>
      <p:bldP spid="67" grpId="0"/>
      <p:bldP spid="67" grpId="1"/>
      <p:bldP spid="67" grpId="2"/>
      <p:bldP spid="68" grpId="0"/>
      <p:bldP spid="68" grpId="1"/>
      <p:bldP spid="69" grpId="0"/>
      <p:bldP spid="73" grpId="0"/>
      <p:bldP spid="73" grpId="1"/>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3.2.5 </a:t>
            </a:r>
            <a:r>
              <a:rPr lang="zh-CN" altLang="zh-CN" b="1" dirty="0"/>
              <a:t>变址寻址</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p:nvPr/>
        </p:nvSpPr>
        <p:spPr>
          <a:xfrm>
            <a:off x="683568" y="1010849"/>
            <a:ext cx="7416824" cy="2308324"/>
          </a:xfrm>
          <a:prstGeom prst="rect">
            <a:avLst/>
          </a:prstGeom>
        </p:spPr>
        <p:txBody>
          <a:bodyPr wrap="square">
            <a:spAutoFit/>
          </a:bodyPr>
          <a:lstStyle/>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变址寻址是以某个寄存器的内容为基本地址，然后在这个基本地址基础上加上地址偏移量才是真正的操作数地址。</a:t>
            </a:r>
            <a:endParaRPr lang="en-US" altLang="zh-CN" sz="16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在</a:t>
            </a:r>
            <a:r>
              <a:rPr lang="en-US" altLang="zh-CN" sz="1600" dirty="0">
                <a:latin typeface="华文楷体" panose="02010600040101010101" pitchFamily="2" charset="-122"/>
                <a:ea typeface="华文楷体" panose="02010600040101010101" pitchFamily="2" charset="-122"/>
              </a:rPr>
              <a:t>MCS-51</a:t>
            </a:r>
            <a:r>
              <a:rPr lang="zh-CN" altLang="zh-CN" sz="1600" dirty="0">
                <a:latin typeface="华文楷体" panose="02010600040101010101" pitchFamily="2" charset="-122"/>
                <a:ea typeface="华文楷体" panose="02010600040101010101" pitchFamily="2" charset="-122"/>
              </a:rPr>
              <a:t>系统中没有专门的变址寄存器，而是采用数据指针</a:t>
            </a:r>
            <a:r>
              <a:rPr lang="en-US" altLang="zh-CN" sz="1600" dirty="0">
                <a:latin typeface="华文楷体" panose="02010600040101010101" pitchFamily="2" charset="-122"/>
                <a:ea typeface="华文楷体" panose="02010600040101010101" pitchFamily="2" charset="-122"/>
              </a:rPr>
              <a:t>DPTR</a:t>
            </a:r>
            <a:r>
              <a:rPr lang="zh-CN" altLang="zh-CN" sz="1600" dirty="0">
                <a:latin typeface="华文楷体" panose="02010600040101010101" pitchFamily="2" charset="-122"/>
                <a:ea typeface="华文楷体" panose="02010600040101010101" pitchFamily="2" charset="-122"/>
              </a:rPr>
              <a:t>或程序计数器</a:t>
            </a:r>
            <a:r>
              <a:rPr lang="en-US" altLang="zh-CN" sz="1600" dirty="0">
                <a:latin typeface="华文楷体" panose="02010600040101010101" pitchFamily="2" charset="-122"/>
                <a:ea typeface="华文楷体" panose="02010600040101010101" pitchFamily="2" charset="-122"/>
              </a:rPr>
              <a:t>PC</a:t>
            </a:r>
            <a:r>
              <a:rPr lang="zh-CN" altLang="zh-CN" sz="1600" dirty="0">
                <a:latin typeface="华文楷体" panose="02010600040101010101" pitchFamily="2" charset="-122"/>
                <a:ea typeface="华文楷体" panose="02010600040101010101" pitchFamily="2" charset="-122"/>
              </a:rPr>
              <a:t>的内容作为基本地址，地址偏移量则是累加器</a:t>
            </a:r>
            <a:r>
              <a:rPr lang="en-US" altLang="zh-CN" sz="1600" dirty="0">
                <a:latin typeface="华文楷体" panose="02010600040101010101" pitchFamily="2" charset="-122"/>
                <a:ea typeface="华文楷体" panose="02010600040101010101" pitchFamily="2" charset="-122"/>
              </a:rPr>
              <a:t>A</a:t>
            </a:r>
            <a:r>
              <a:rPr lang="zh-CN" altLang="zh-CN" sz="1600" dirty="0">
                <a:latin typeface="华文楷体" panose="02010600040101010101" pitchFamily="2" charset="-122"/>
                <a:ea typeface="华文楷体" panose="02010600040101010101" pitchFamily="2" charset="-122"/>
              </a:rPr>
              <a:t>的内容，并以</a:t>
            </a:r>
            <a:r>
              <a:rPr lang="en-US" altLang="zh-CN" sz="1600" dirty="0">
                <a:latin typeface="华文楷体" panose="02010600040101010101" pitchFamily="2" charset="-122"/>
                <a:ea typeface="华文楷体" panose="02010600040101010101" pitchFamily="2" charset="-122"/>
              </a:rPr>
              <a:t>DPTR</a:t>
            </a:r>
            <a:r>
              <a:rPr lang="zh-CN" altLang="zh-CN" sz="1600" dirty="0">
                <a:latin typeface="华文楷体" panose="02010600040101010101" pitchFamily="2" charset="-122"/>
                <a:ea typeface="华文楷体" panose="02010600040101010101" pitchFamily="2" charset="-122"/>
              </a:rPr>
              <a:t>或者</a:t>
            </a:r>
            <a:r>
              <a:rPr lang="en-US" altLang="zh-CN" sz="1600" dirty="0">
                <a:latin typeface="华文楷体" panose="02010600040101010101" pitchFamily="2" charset="-122"/>
                <a:ea typeface="华文楷体" panose="02010600040101010101" pitchFamily="2" charset="-122"/>
              </a:rPr>
              <a:t>PC</a:t>
            </a:r>
            <a:r>
              <a:rPr lang="zh-CN" altLang="zh-CN" sz="1600" dirty="0">
                <a:latin typeface="华文楷体" panose="02010600040101010101" pitchFamily="2" charset="-122"/>
                <a:ea typeface="华文楷体" panose="02010600040101010101" pitchFamily="2" charset="-122"/>
              </a:rPr>
              <a:t>的内容与</a:t>
            </a:r>
            <a:r>
              <a:rPr lang="en-US" altLang="zh-CN" sz="1600" dirty="0">
                <a:latin typeface="华文楷体" panose="02010600040101010101" pitchFamily="2" charset="-122"/>
                <a:ea typeface="华文楷体" panose="02010600040101010101" pitchFamily="2" charset="-122"/>
              </a:rPr>
              <a:t>A</a:t>
            </a:r>
            <a:r>
              <a:rPr lang="zh-CN" altLang="zh-CN" sz="1600" dirty="0">
                <a:latin typeface="华文楷体" panose="02010600040101010101" pitchFamily="2" charset="-122"/>
                <a:ea typeface="华文楷体" panose="02010600040101010101" pitchFamily="2" charset="-122"/>
              </a:rPr>
              <a:t>的内容之和作为实际的操作数地址。</a:t>
            </a:r>
            <a:endParaRPr lang="en-US" altLang="zh-CN" sz="16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因此，这种寻址方式有两类：</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(1)</a:t>
            </a:r>
            <a:r>
              <a:rPr lang="zh-CN" altLang="zh-CN" sz="1600" dirty="0">
                <a:latin typeface="华文楷体" panose="02010600040101010101" pitchFamily="2" charset="-122"/>
                <a:ea typeface="华文楷体" panose="02010600040101010101" pitchFamily="2" charset="-122"/>
              </a:rPr>
              <a:t>用</a:t>
            </a:r>
            <a:r>
              <a:rPr lang="en-US" altLang="zh-CN" sz="1600" dirty="0">
                <a:latin typeface="华文楷体" panose="02010600040101010101" pitchFamily="2" charset="-122"/>
                <a:ea typeface="华文楷体" panose="02010600040101010101" pitchFamily="2" charset="-122"/>
              </a:rPr>
              <a:t>PC</a:t>
            </a:r>
            <a:r>
              <a:rPr lang="zh-CN" altLang="zh-CN" sz="1600" dirty="0">
                <a:latin typeface="华文楷体" panose="02010600040101010101" pitchFamily="2" charset="-122"/>
                <a:ea typeface="华文楷体" panose="02010600040101010101" pitchFamily="2" charset="-122"/>
              </a:rPr>
              <a:t>作为基地址加变址寄存器</a:t>
            </a:r>
            <a:r>
              <a:rPr lang="en-US" altLang="zh-CN" sz="1600" dirty="0">
                <a:latin typeface="华文楷体" panose="02010600040101010101" pitchFamily="2" charset="-122"/>
                <a:ea typeface="华文楷体" panose="02010600040101010101" pitchFamily="2" charset="-122"/>
              </a:rPr>
              <a:t>A</a:t>
            </a:r>
            <a:r>
              <a:rPr lang="zh-CN" altLang="zh-CN" sz="1600" dirty="0">
                <a:latin typeface="华文楷体" panose="02010600040101010101" pitchFamily="2" charset="-122"/>
                <a:ea typeface="华文楷体" panose="02010600040101010101" pitchFamily="2" charset="-122"/>
              </a:rPr>
              <a:t>的内容形成操作数地址。</a:t>
            </a:r>
            <a:endParaRPr lang="en-US" altLang="zh-CN" sz="1600" dirty="0">
              <a:latin typeface="华文楷体" panose="02010600040101010101" pitchFamily="2" charset="-122"/>
              <a:ea typeface="华文楷体" panose="02010600040101010101" pitchFamily="2" charset="-122"/>
            </a:endParaRPr>
          </a:p>
          <a:p>
            <a:r>
              <a:rPr lang="zh-CN" altLang="zh-CN" sz="1600" dirty="0">
                <a:latin typeface="华文楷体" panose="02010600040101010101" pitchFamily="2" charset="-122"/>
                <a:ea typeface="华文楷体" panose="02010600040101010101" pitchFamily="2" charset="-122"/>
              </a:rPr>
              <a:t>例如指令：</a:t>
            </a:r>
          </a:p>
          <a:p>
            <a:r>
              <a:rPr lang="en-US" altLang="zh-CN" sz="1600" dirty="0">
                <a:latin typeface="华文楷体" panose="02010600040101010101" pitchFamily="2" charset="-122"/>
                <a:ea typeface="华文楷体" panose="02010600040101010101" pitchFamily="2" charset="-122"/>
              </a:rPr>
              <a:t>MOVC  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@A+PC</a:t>
            </a:r>
            <a:endParaRPr lang="zh-CN" altLang="zh-CN" sz="1600" dirty="0">
              <a:latin typeface="华文楷体" panose="02010600040101010101" pitchFamily="2" charset="-122"/>
              <a:ea typeface="华文楷体" panose="02010600040101010101" pitchFamily="2" charset="-122"/>
            </a:endParaRPr>
          </a:p>
        </p:txBody>
      </p:sp>
      <p:sp>
        <p:nvSpPr>
          <p:cNvPr id="23" name="矩形 22"/>
          <p:cNvSpPr/>
          <p:nvPr/>
        </p:nvSpPr>
        <p:spPr>
          <a:xfrm>
            <a:off x="5115495" y="3744630"/>
            <a:ext cx="660758"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0105H</a:t>
            </a:r>
            <a:endParaRPr lang="zh-CN" altLang="en-US" sz="1400" dirty="0">
              <a:latin typeface="华文楷体" panose="02010600040101010101" pitchFamily="2" charset="-122"/>
              <a:ea typeface="华文楷体" panose="02010600040101010101" pitchFamily="2" charset="-122"/>
            </a:endParaRPr>
          </a:p>
        </p:txBody>
      </p:sp>
      <p:sp>
        <p:nvSpPr>
          <p:cNvPr id="25" name="矩形 24"/>
          <p:cNvSpPr/>
          <p:nvPr/>
        </p:nvSpPr>
        <p:spPr>
          <a:xfrm>
            <a:off x="5934340" y="3764375"/>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latin typeface="华文楷体" panose="02010600040101010101" pitchFamily="2" charset="-122"/>
                <a:ea typeface="华文楷体" panose="02010600040101010101" pitchFamily="2" charset="-122"/>
              </a:rPr>
              <a:t> </a:t>
            </a:r>
            <a:endParaRPr lang="zh-CN" altLang="en-US" sz="1400" dirty="0">
              <a:latin typeface="华文楷体" panose="02010600040101010101" pitchFamily="2" charset="-122"/>
              <a:ea typeface="华文楷体" panose="02010600040101010101" pitchFamily="2" charset="-122"/>
            </a:endParaRPr>
          </a:p>
        </p:txBody>
      </p:sp>
      <p:sp>
        <p:nvSpPr>
          <p:cNvPr id="27" name="矩形 26"/>
          <p:cNvSpPr/>
          <p:nvPr/>
        </p:nvSpPr>
        <p:spPr>
          <a:xfrm>
            <a:off x="6171620" y="3729588"/>
            <a:ext cx="490840"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32H</a:t>
            </a:r>
            <a:endParaRPr lang="zh-CN" altLang="en-US" sz="1400" dirty="0">
              <a:latin typeface="华文楷体" panose="02010600040101010101" pitchFamily="2" charset="-122"/>
              <a:ea typeface="华文楷体" panose="02010600040101010101" pitchFamily="2" charset="-122"/>
            </a:endParaRPr>
          </a:p>
        </p:txBody>
      </p:sp>
      <p:sp>
        <p:nvSpPr>
          <p:cNvPr id="29" name="矩形 28"/>
          <p:cNvSpPr/>
          <p:nvPr/>
        </p:nvSpPr>
        <p:spPr>
          <a:xfrm>
            <a:off x="5934340" y="3385884"/>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latin typeface="华文楷体" panose="02010600040101010101" pitchFamily="2" charset="-122"/>
                <a:ea typeface="华文楷体" panose="02010600040101010101" pitchFamily="2" charset="-122"/>
              </a:rPr>
              <a:t> </a:t>
            </a:r>
            <a:endParaRPr lang="zh-CN" altLang="en-US" sz="1400" dirty="0">
              <a:latin typeface="华文楷体" panose="02010600040101010101" pitchFamily="2" charset="-122"/>
              <a:ea typeface="华文楷体" panose="02010600040101010101" pitchFamily="2" charset="-122"/>
            </a:endParaRPr>
          </a:p>
        </p:txBody>
      </p:sp>
      <p:sp>
        <p:nvSpPr>
          <p:cNvPr id="31" name="矩形 30"/>
          <p:cNvSpPr/>
          <p:nvPr/>
        </p:nvSpPr>
        <p:spPr>
          <a:xfrm>
            <a:off x="6171620" y="3351097"/>
            <a:ext cx="490840"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32H</a:t>
            </a:r>
            <a:endParaRPr lang="zh-CN" altLang="en-US" sz="1400" dirty="0">
              <a:latin typeface="华文楷体" panose="02010600040101010101" pitchFamily="2" charset="-122"/>
              <a:ea typeface="华文楷体" panose="02010600040101010101" pitchFamily="2" charset="-122"/>
            </a:endParaRPr>
          </a:p>
        </p:txBody>
      </p:sp>
      <p:sp>
        <p:nvSpPr>
          <p:cNvPr id="32" name="矩形 31"/>
          <p:cNvSpPr/>
          <p:nvPr/>
        </p:nvSpPr>
        <p:spPr>
          <a:xfrm>
            <a:off x="5436096" y="3376011"/>
            <a:ext cx="534121"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ACC</a:t>
            </a:r>
            <a:endParaRPr lang="zh-CN" altLang="en-US" sz="1400" dirty="0">
              <a:latin typeface="华文楷体" panose="02010600040101010101" pitchFamily="2" charset="-122"/>
              <a:ea typeface="华文楷体" panose="02010600040101010101" pitchFamily="2" charset="-122"/>
            </a:endParaRPr>
          </a:p>
        </p:txBody>
      </p:sp>
      <p:sp>
        <p:nvSpPr>
          <p:cNvPr id="34" name="矩形 33"/>
          <p:cNvSpPr/>
          <p:nvPr/>
        </p:nvSpPr>
        <p:spPr>
          <a:xfrm>
            <a:off x="5395991" y="4146039"/>
            <a:ext cx="534121"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ACC</a:t>
            </a:r>
            <a:endParaRPr lang="zh-CN" altLang="en-US" sz="1400" dirty="0">
              <a:latin typeface="华文楷体" panose="02010600040101010101" pitchFamily="2" charset="-122"/>
              <a:ea typeface="华文楷体" panose="02010600040101010101" pitchFamily="2" charset="-122"/>
            </a:endParaRPr>
          </a:p>
        </p:txBody>
      </p:sp>
      <p:sp>
        <p:nvSpPr>
          <p:cNvPr id="35" name="矩形 34"/>
          <p:cNvSpPr/>
          <p:nvPr/>
        </p:nvSpPr>
        <p:spPr>
          <a:xfrm>
            <a:off x="5921751" y="4180826"/>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latin typeface="华文楷体" panose="02010600040101010101" pitchFamily="2" charset="-122"/>
                <a:ea typeface="华文楷体" panose="02010600040101010101" pitchFamily="2" charset="-122"/>
              </a:rPr>
              <a:t> </a:t>
            </a:r>
            <a:endParaRPr lang="zh-CN" altLang="en-US" sz="1400" dirty="0">
              <a:latin typeface="华文楷体" panose="02010600040101010101" pitchFamily="2" charset="-122"/>
              <a:ea typeface="华文楷体" panose="02010600040101010101" pitchFamily="2" charset="-122"/>
            </a:endParaRPr>
          </a:p>
        </p:txBody>
      </p:sp>
      <p:sp>
        <p:nvSpPr>
          <p:cNvPr id="36" name="矩形 35"/>
          <p:cNvSpPr/>
          <p:nvPr/>
        </p:nvSpPr>
        <p:spPr>
          <a:xfrm>
            <a:off x="6185856" y="4146039"/>
            <a:ext cx="490840"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02H</a:t>
            </a:r>
            <a:endParaRPr lang="zh-CN" altLang="en-US" sz="1400" dirty="0">
              <a:latin typeface="华文楷体" panose="02010600040101010101" pitchFamily="2" charset="-122"/>
              <a:ea typeface="华文楷体" panose="02010600040101010101" pitchFamily="2" charset="-122"/>
            </a:endParaRPr>
          </a:p>
        </p:txBody>
      </p:sp>
      <p:sp>
        <p:nvSpPr>
          <p:cNvPr id="37" name="矩形 36"/>
          <p:cNvSpPr/>
          <p:nvPr/>
        </p:nvSpPr>
        <p:spPr>
          <a:xfrm>
            <a:off x="7112632" y="4180826"/>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400" dirty="0">
              <a:latin typeface="华文楷体" panose="02010600040101010101" pitchFamily="2" charset="-122"/>
              <a:ea typeface="华文楷体" panose="02010600040101010101" pitchFamily="2" charset="-122"/>
            </a:endParaRPr>
          </a:p>
        </p:txBody>
      </p:sp>
      <p:sp>
        <p:nvSpPr>
          <p:cNvPr id="38" name="矩形 37"/>
          <p:cNvSpPr/>
          <p:nvPr/>
        </p:nvSpPr>
        <p:spPr>
          <a:xfrm>
            <a:off x="7199405" y="4140176"/>
            <a:ext cx="705642"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0103H </a:t>
            </a:r>
            <a:endParaRPr lang="zh-CN" altLang="en-US" sz="1400" dirty="0">
              <a:latin typeface="华文楷体" panose="02010600040101010101" pitchFamily="2" charset="-122"/>
              <a:ea typeface="华文楷体" panose="02010600040101010101" pitchFamily="2" charset="-122"/>
            </a:endParaRPr>
          </a:p>
        </p:txBody>
      </p:sp>
      <p:sp>
        <p:nvSpPr>
          <p:cNvPr id="39" name="矩形 38"/>
          <p:cNvSpPr/>
          <p:nvPr/>
        </p:nvSpPr>
        <p:spPr>
          <a:xfrm>
            <a:off x="8053734" y="4155564"/>
            <a:ext cx="369012" cy="276999"/>
          </a:xfrm>
          <a:prstGeom prst="rect">
            <a:avLst/>
          </a:prstGeom>
        </p:spPr>
        <p:txBody>
          <a:bodyPr wrap="none">
            <a:spAutoFit/>
          </a:bodyPr>
          <a:lstStyle/>
          <a:p>
            <a:pPr algn="ctr"/>
            <a:r>
              <a:rPr lang="en-US" altLang="zh-CN" sz="1200" dirty="0">
                <a:latin typeface="华文楷体" panose="02010600040101010101" pitchFamily="2" charset="-122"/>
                <a:ea typeface="华文楷体" panose="02010600040101010101" pitchFamily="2" charset="-122"/>
              </a:rPr>
              <a:t>PC</a:t>
            </a:r>
            <a:endParaRPr lang="zh-CN" altLang="en-US" sz="1200" dirty="0">
              <a:latin typeface="华文楷体" panose="02010600040101010101" pitchFamily="2" charset="-122"/>
              <a:ea typeface="华文楷体" panose="02010600040101010101" pitchFamily="2" charset="-122"/>
            </a:endParaRPr>
          </a:p>
        </p:txBody>
      </p:sp>
      <p:sp>
        <p:nvSpPr>
          <p:cNvPr id="43" name="加号 42"/>
          <p:cNvSpPr/>
          <p:nvPr/>
        </p:nvSpPr>
        <p:spPr>
          <a:xfrm>
            <a:off x="6848740" y="4247897"/>
            <a:ext cx="232443" cy="184666"/>
          </a:xfrm>
          <a:prstGeom prst="mathPl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右弧形箭头 12"/>
          <p:cNvSpPr/>
          <p:nvPr/>
        </p:nvSpPr>
        <p:spPr>
          <a:xfrm flipV="1">
            <a:off x="6964961" y="3504985"/>
            <a:ext cx="286541" cy="403406"/>
          </a:xfrm>
          <a:prstGeom prst="curved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chemeClr val="tx1"/>
              </a:solidFill>
            </a:endParaRPr>
          </a:p>
        </p:txBody>
      </p:sp>
      <p:sp>
        <p:nvSpPr>
          <p:cNvPr id="12" name="矩形 11"/>
          <p:cNvSpPr/>
          <p:nvPr/>
        </p:nvSpPr>
        <p:spPr>
          <a:xfrm>
            <a:off x="691164" y="3303663"/>
            <a:ext cx="4572000" cy="1569660"/>
          </a:xfrm>
          <a:prstGeom prst="rect">
            <a:avLst/>
          </a:prstGeom>
        </p:spPr>
        <p:txBody>
          <a:bodyPr>
            <a:spAutoFit/>
          </a:bodyPr>
          <a:lstStyle/>
          <a:p>
            <a:r>
              <a:rPr lang="zh-CN" altLang="zh-CN" sz="1600" dirty="0">
                <a:latin typeface="华文楷体" panose="02010600040101010101" pitchFamily="2" charset="-122"/>
                <a:ea typeface="华文楷体" panose="02010600040101010101" pitchFamily="2" charset="-122"/>
              </a:rPr>
              <a:t>地址</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机器代码</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源程序</a:t>
            </a:r>
          </a:p>
          <a:p>
            <a:r>
              <a:rPr lang="en-US" altLang="zh-CN" sz="1600" dirty="0">
                <a:latin typeface="华文楷体" panose="02010600040101010101" pitchFamily="2" charset="-122"/>
                <a:ea typeface="华文楷体" panose="02010600040101010101" pitchFamily="2" charset="-122"/>
              </a:rPr>
              <a:t>0100H            7402            MOV 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#02H</a:t>
            </a:r>
            <a:endParaRPr lang="zh-CN"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0102H             83              MOVC 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@A+PC</a:t>
            </a:r>
            <a:endParaRPr lang="zh-CN"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0103H             00              NOP</a:t>
            </a:r>
            <a:endParaRPr lang="zh-CN"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0104H             00              NOP</a:t>
            </a:r>
            <a:endParaRPr lang="zh-CN"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0105H             32              DB 32H</a:t>
            </a:r>
          </a:p>
        </p:txBody>
      </p:sp>
    </p:spTree>
    <p:extLst>
      <p:ext uri="{BB962C8B-B14F-4D97-AF65-F5344CB8AC3E}">
        <p14:creationId xmlns="" xmlns:p14="http://schemas.microsoft.com/office/powerpoint/2010/main" val="339295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animBg="1"/>
      <p:bldP spid="27" grpId="0"/>
      <p:bldP spid="29" grpId="0" animBg="1"/>
      <p:bldP spid="31" grpId="0"/>
      <p:bldP spid="32" grpId="0"/>
      <p:bldP spid="34" grpId="0"/>
      <p:bldP spid="35" grpId="0" animBg="1"/>
      <p:bldP spid="36" grpId="0"/>
      <p:bldP spid="37" grpId="0" animBg="1"/>
      <p:bldP spid="38" grpId="0"/>
      <p:bldP spid="39" grpId="0"/>
      <p:bldP spid="43" grpId="0" animBg="1"/>
      <p:bldP spid="13" grpId="0" animBg="1"/>
      <p:bldP spid="12"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1059582"/>
            <a:ext cx="8064896" cy="1296144"/>
          </a:xfrm>
        </p:spPr>
        <p:txBody>
          <a:bodyPr/>
          <a:lstStyle/>
          <a:p>
            <a:r>
              <a:rPr lang="zh-CN" altLang="zh-CN" dirty="0"/>
              <a:t>（</a:t>
            </a:r>
            <a:r>
              <a:rPr lang="en-US" altLang="zh-CN" dirty="0"/>
              <a:t>2</a:t>
            </a:r>
            <a:r>
              <a:rPr lang="zh-CN" altLang="zh-CN" dirty="0"/>
              <a:t>）数据运算处理类程序设计</a:t>
            </a:r>
            <a:r>
              <a:rPr lang="zh-CN" altLang="en-US" dirty="0">
                <a:solidFill>
                  <a:srgbClr val="FF0000"/>
                </a:solidFill>
              </a:rPr>
              <a:t>（此例子没有在微课中讲）</a:t>
            </a:r>
            <a:endParaRPr lang="en-US" altLang="zh-CN" dirty="0">
              <a:solidFill>
                <a:srgbClr val="FF0000"/>
              </a:solidFill>
            </a:endParaRPr>
          </a:p>
          <a:p>
            <a:r>
              <a:rPr lang="zh-CN" altLang="zh-CN" sz="1800" b="0" dirty="0">
                <a:solidFill>
                  <a:schemeClr val="tx1"/>
                </a:solidFill>
              </a:rPr>
              <a:t> 【例】请编程将一个</a:t>
            </a:r>
            <a:r>
              <a:rPr lang="en-US" altLang="zh-CN" sz="1800" b="0" dirty="0">
                <a:solidFill>
                  <a:schemeClr val="tx1"/>
                </a:solidFill>
              </a:rPr>
              <a:t>8</a:t>
            </a:r>
            <a:r>
              <a:rPr lang="zh-CN" altLang="zh-CN" sz="1800" b="0" dirty="0">
                <a:solidFill>
                  <a:schemeClr val="tx1"/>
                </a:solidFill>
              </a:rPr>
              <a:t>位二进制数转化为三位</a:t>
            </a:r>
            <a:r>
              <a:rPr lang="en-US" altLang="zh-CN" sz="1800" b="0" dirty="0">
                <a:solidFill>
                  <a:schemeClr val="tx1"/>
                </a:solidFill>
              </a:rPr>
              <a:t>BCD</a:t>
            </a:r>
            <a:r>
              <a:rPr lang="zh-CN" altLang="zh-CN" sz="1800" b="0" dirty="0">
                <a:solidFill>
                  <a:schemeClr val="tx1"/>
                </a:solidFill>
              </a:rPr>
              <a:t>码。设内部</a:t>
            </a:r>
            <a:r>
              <a:rPr lang="en-US" altLang="zh-CN" sz="1800" b="0" dirty="0">
                <a:solidFill>
                  <a:schemeClr val="tx1"/>
                </a:solidFill>
              </a:rPr>
              <a:t>RAM</a:t>
            </a:r>
            <a:r>
              <a:rPr lang="zh-CN" altLang="zh-CN" sz="1800" b="0" dirty="0">
                <a:solidFill>
                  <a:schemeClr val="tx1"/>
                </a:solidFill>
              </a:rPr>
              <a:t>中的</a:t>
            </a:r>
            <a:r>
              <a:rPr lang="en-US" altLang="zh-CN" sz="1800" b="0" dirty="0">
                <a:solidFill>
                  <a:schemeClr val="tx1"/>
                </a:solidFill>
              </a:rPr>
              <a:t>30H</a:t>
            </a:r>
            <a:r>
              <a:rPr lang="zh-CN" altLang="zh-CN" sz="1800" b="0" dirty="0">
                <a:solidFill>
                  <a:schemeClr val="tx1"/>
                </a:solidFill>
              </a:rPr>
              <a:t>单元存放着一个</a:t>
            </a:r>
            <a:r>
              <a:rPr lang="en-US" altLang="zh-CN" sz="1800" b="0" dirty="0">
                <a:solidFill>
                  <a:schemeClr val="tx1"/>
                </a:solidFill>
              </a:rPr>
              <a:t>8</a:t>
            </a:r>
            <a:r>
              <a:rPr lang="zh-CN" altLang="zh-CN" sz="1800" b="0" dirty="0">
                <a:solidFill>
                  <a:schemeClr val="tx1"/>
                </a:solidFill>
              </a:rPr>
              <a:t>位二进制数，请将其转换为</a:t>
            </a:r>
            <a:r>
              <a:rPr lang="en-US" altLang="zh-CN" sz="1800" b="0" dirty="0">
                <a:solidFill>
                  <a:schemeClr val="tx1"/>
                </a:solidFill>
              </a:rPr>
              <a:t>BCD</a:t>
            </a:r>
            <a:r>
              <a:rPr lang="zh-CN" altLang="zh-CN" sz="1800" b="0" dirty="0">
                <a:solidFill>
                  <a:schemeClr val="tx1"/>
                </a:solidFill>
              </a:rPr>
              <a:t>码，并将结果保存到片内</a:t>
            </a:r>
            <a:r>
              <a:rPr lang="en-US" altLang="zh-CN" sz="1800" b="0" dirty="0">
                <a:solidFill>
                  <a:schemeClr val="tx1"/>
                </a:solidFill>
              </a:rPr>
              <a:t>RAM</a:t>
            </a:r>
            <a:r>
              <a:rPr lang="zh-CN" altLang="zh-CN" sz="1800" b="0" dirty="0">
                <a:solidFill>
                  <a:schemeClr val="tx1"/>
                </a:solidFill>
              </a:rPr>
              <a:t>从</a:t>
            </a:r>
            <a:r>
              <a:rPr lang="en-US" altLang="zh-CN" sz="1800" b="0" dirty="0">
                <a:solidFill>
                  <a:schemeClr val="tx1"/>
                </a:solidFill>
              </a:rPr>
              <a:t>40H</a:t>
            </a:r>
            <a:r>
              <a:rPr lang="zh-CN" altLang="zh-CN" sz="1800" b="0" dirty="0">
                <a:solidFill>
                  <a:schemeClr val="tx1"/>
                </a:solidFill>
              </a:rPr>
              <a:t>开始的单元中。</a:t>
            </a:r>
          </a:p>
          <a:p>
            <a:endParaRPr lang="zh-CN" altLang="en-US" dirty="0"/>
          </a:p>
        </p:txBody>
      </p:sp>
      <p:sp>
        <p:nvSpPr>
          <p:cNvPr id="5" name="标题 1"/>
          <p:cNvSpPr>
            <a:spLocks noGrp="1"/>
          </p:cNvSpPr>
          <p:nvPr>
            <p:ph type="title"/>
          </p:nvPr>
        </p:nvSpPr>
        <p:spPr/>
        <p:txBody>
          <a:bodyPr>
            <a:normAutofit fontScale="90000"/>
          </a:bodyPr>
          <a:lstStyle/>
          <a:p>
            <a:r>
              <a:rPr lang="en-US" altLang="zh-CN" b="1" dirty="0"/>
              <a:t>3.4.7</a:t>
            </a:r>
            <a:r>
              <a:rPr lang="zh-CN" altLang="zh-CN" b="1" dirty="0"/>
              <a:t>汇编语言</a:t>
            </a:r>
            <a:r>
              <a:rPr lang="zh-CN" altLang="en-US" b="1" dirty="0"/>
              <a:t>综合设计举例</a:t>
            </a:r>
            <a:endParaRPr lang="zh-CN" altLang="zh-CN" b="1" dirty="0"/>
          </a:p>
        </p:txBody>
      </p:sp>
      <p:sp>
        <p:nvSpPr>
          <p:cNvPr id="10" name="矩形 9"/>
          <p:cNvSpPr/>
          <p:nvPr/>
        </p:nvSpPr>
        <p:spPr>
          <a:xfrm>
            <a:off x="1043608" y="2413793"/>
            <a:ext cx="7488832" cy="2462213"/>
          </a:xfrm>
          <a:prstGeom prst="rect">
            <a:avLst/>
          </a:prstGeom>
        </p:spPr>
        <p:txBody>
          <a:bodyPr wrap="square">
            <a:spAutoFit/>
          </a:bodyPr>
          <a:lstStyle/>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Buf1	EQU	30H	</a:t>
            </a:r>
            <a:r>
              <a:rPr lang="zh-CN" altLang="en-US" sz="1400" dirty="0">
                <a:latin typeface="华文楷体" panose="02010600040101010101" pitchFamily="2" charset="-122"/>
                <a:ea typeface="华文楷体" panose="02010600040101010101" pitchFamily="2" charset="-122"/>
              </a:rPr>
              <a:t>；</a:t>
            </a:r>
            <a:r>
              <a:rPr lang="zh-CN" altLang="en-US" sz="1100" dirty="0">
                <a:latin typeface="华文楷体" panose="02010600040101010101" pitchFamily="2" charset="-122"/>
                <a:ea typeface="华文楷体" panose="02010600040101010101" pitchFamily="2" charset="-122"/>
              </a:rPr>
              <a:t>用伪指令定义符号常量，使程序更有可读性和通用性</a:t>
            </a:r>
          </a:p>
          <a:p>
            <a:r>
              <a:rPr lang="en-US" altLang="zh-CN" sz="1400" dirty="0">
                <a:latin typeface="华文楷体" panose="02010600040101010101" pitchFamily="2" charset="-122"/>
                <a:ea typeface="华文楷体" panose="02010600040101010101" pitchFamily="2" charset="-122"/>
              </a:rPr>
              <a:t>	Buf2	EQU	40H	</a:t>
            </a:r>
          </a:p>
          <a:p>
            <a:r>
              <a:rPr lang="en-US" altLang="zh-CN" sz="1400" dirty="0">
                <a:latin typeface="华文楷体" panose="02010600040101010101" pitchFamily="2" charset="-122"/>
                <a:ea typeface="华文楷体" panose="02010600040101010101" pitchFamily="2" charset="-122"/>
              </a:rPr>
              <a:t>	ORG	0000H</a:t>
            </a:r>
          </a:p>
          <a:p>
            <a:r>
              <a:rPr lang="en-US" altLang="zh-CN" sz="1400" dirty="0">
                <a:latin typeface="华文楷体" panose="02010600040101010101" pitchFamily="2" charset="-122"/>
                <a:ea typeface="华文楷体" panose="02010600040101010101" pitchFamily="2" charset="-122"/>
              </a:rPr>
              <a:t>	SJMP	Main		</a:t>
            </a:r>
            <a:r>
              <a:rPr lang="zh-CN" altLang="en-US" sz="1400" dirty="0">
                <a:latin typeface="华文楷体" panose="02010600040101010101" pitchFamily="2" charset="-122"/>
                <a:ea typeface="华文楷体" panose="02010600040101010101" pitchFamily="2" charset="-122"/>
              </a:rPr>
              <a:t>；主程序</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ORG	0030H		</a:t>
            </a:r>
            <a:r>
              <a:rPr lang="zh-CN" altLang="en-US" sz="1400" dirty="0">
                <a:latin typeface="华文楷体" panose="02010600040101010101" pitchFamily="2" charset="-122"/>
                <a:ea typeface="华文楷体" panose="02010600040101010101" pitchFamily="2" charset="-122"/>
              </a:rPr>
              <a:t>；用户程序从</a:t>
            </a:r>
            <a:r>
              <a:rPr lang="en-US" altLang="zh-CN" sz="1400" dirty="0">
                <a:latin typeface="华文楷体" panose="02010600040101010101" pitchFamily="2" charset="-122"/>
                <a:ea typeface="华文楷体" panose="02010600040101010101" pitchFamily="2" charset="-122"/>
              </a:rPr>
              <a:t>0030H</a:t>
            </a:r>
            <a:r>
              <a:rPr lang="zh-CN" altLang="en-US" sz="1400" dirty="0">
                <a:latin typeface="华文楷体" panose="02010600040101010101" pitchFamily="2" charset="-122"/>
                <a:ea typeface="华文楷体" panose="02010600040101010101" pitchFamily="2" charset="-122"/>
              </a:rPr>
              <a:t>单元开始存放， </a:t>
            </a:r>
          </a:p>
          <a:p>
            <a:r>
              <a:rPr lang="en-US" altLang="zh-CN" sz="1400" dirty="0">
                <a:latin typeface="华文楷体" panose="02010600040101010101" pitchFamily="2" charset="-122"/>
                <a:ea typeface="华文楷体" panose="02010600040101010101" pitchFamily="2" charset="-122"/>
              </a:rPr>
              <a:t>Main:	MOV	SP</a:t>
            </a:r>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#6FH	</a:t>
            </a:r>
            <a:r>
              <a:rPr lang="zh-CN" altLang="en-US" sz="1400" dirty="0">
                <a:latin typeface="华文楷体" panose="02010600040101010101" pitchFamily="2" charset="-122"/>
                <a:ea typeface="华文楷体" panose="02010600040101010101" pitchFamily="2" charset="-122"/>
              </a:rPr>
              <a:t>；设置堆栈地址</a:t>
            </a:r>
          </a:p>
          <a:p>
            <a:r>
              <a:rPr lang="zh-CN" altLang="en-US" sz="1400" dirty="0">
                <a:latin typeface="华文楷体" panose="02010600040101010101" pitchFamily="2" charset="-122"/>
                <a:ea typeface="华文楷体" panose="02010600040101010101" pitchFamily="2" charset="-122"/>
              </a:rPr>
              <a:t>	；初始化部分	</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MOV 	R0,	#Buf2	</a:t>
            </a:r>
            <a:r>
              <a:rPr lang="zh-CN" altLang="en-US" sz="1400" dirty="0">
                <a:latin typeface="华文楷体" panose="02010600040101010101" pitchFamily="2" charset="-122"/>
                <a:ea typeface="华文楷体" panose="02010600040101010101" pitchFamily="2" charset="-122"/>
              </a:rPr>
              <a:t>；设置存放转换结果的数据地址指针</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MOV 	A,	Buf1	</a:t>
            </a:r>
            <a:r>
              <a:rPr lang="zh-CN" altLang="en-US" sz="1400" dirty="0">
                <a:latin typeface="华文楷体" panose="02010600040101010101" pitchFamily="2" charset="-122"/>
                <a:ea typeface="华文楷体" panose="02010600040101010101" pitchFamily="2" charset="-122"/>
              </a:rPr>
              <a:t>；传送</a:t>
            </a:r>
            <a:r>
              <a:rPr lang="en-US" altLang="zh-CN" sz="1400" dirty="0">
                <a:latin typeface="华文楷体" panose="02010600040101010101" pitchFamily="2" charset="-122"/>
                <a:ea typeface="华文楷体" panose="02010600040101010101" pitchFamily="2" charset="-122"/>
              </a:rPr>
              <a:t>8</a:t>
            </a:r>
            <a:r>
              <a:rPr lang="zh-CN" altLang="en-US" sz="1400" dirty="0">
                <a:latin typeface="华文楷体" panose="02010600040101010101" pitchFamily="2" charset="-122"/>
                <a:ea typeface="华文楷体" panose="02010600040101010101" pitchFamily="2" charset="-122"/>
              </a:rPr>
              <a:t>位二进制数</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LCALL	</a:t>
            </a:r>
            <a:r>
              <a:rPr lang="en-US" altLang="zh-CN" sz="1400" dirty="0" err="1">
                <a:latin typeface="华文楷体" panose="02010600040101010101" pitchFamily="2" charset="-122"/>
                <a:ea typeface="华文楷体" panose="02010600040101010101" pitchFamily="2" charset="-122"/>
              </a:rPr>
              <a:t>BinBCD</a:t>
            </a:r>
            <a:r>
              <a:rPr lang="en-US" altLang="zh-CN" sz="1400" dirty="0">
                <a:latin typeface="华文楷体" panose="02010600040101010101" pitchFamily="2" charset="-122"/>
                <a:ea typeface="华文楷体" panose="02010600040101010101" pitchFamily="2" charset="-122"/>
              </a:rPr>
              <a:t>		</a:t>
            </a:r>
            <a:r>
              <a:rPr lang="zh-CN" altLang="en-US" sz="1400" dirty="0">
                <a:latin typeface="华文楷体" panose="02010600040101010101" pitchFamily="2" charset="-122"/>
                <a:ea typeface="华文楷体" panose="02010600040101010101" pitchFamily="2" charset="-122"/>
              </a:rPr>
              <a:t>；调用</a:t>
            </a:r>
            <a:r>
              <a:rPr lang="en-US" altLang="zh-CN" sz="1400" dirty="0">
                <a:latin typeface="华文楷体" panose="02010600040101010101" pitchFamily="2" charset="-122"/>
                <a:ea typeface="华文楷体" panose="02010600040101010101" pitchFamily="2" charset="-122"/>
              </a:rPr>
              <a:t>BCD</a:t>
            </a:r>
            <a:r>
              <a:rPr lang="zh-CN" altLang="en-US" sz="1400" dirty="0">
                <a:latin typeface="华文楷体" panose="02010600040101010101" pitchFamily="2" charset="-122"/>
                <a:ea typeface="华文楷体" panose="02010600040101010101" pitchFamily="2" charset="-122"/>
              </a:rPr>
              <a:t>码转换子程序</a:t>
            </a:r>
            <a:endParaRPr lang="en-US" altLang="zh-CN" sz="1400" dirty="0">
              <a:latin typeface="华文楷体" panose="02010600040101010101" pitchFamily="2" charset="-122"/>
              <a:ea typeface="华文楷体" panose="02010600040101010101" pitchFamily="2" charset="-122"/>
            </a:endParaRPr>
          </a:p>
          <a:p>
            <a:r>
              <a:rPr lang="en-US" altLang="zh-CN" sz="1400" dirty="0">
                <a:latin typeface="华文楷体" panose="02010600040101010101" pitchFamily="2" charset="-122"/>
                <a:ea typeface="华文楷体" panose="02010600040101010101" pitchFamily="2" charset="-122"/>
              </a:rPr>
              <a:t>	SJMP	$		</a:t>
            </a:r>
            <a:r>
              <a:rPr lang="zh-CN" altLang="en-US" sz="1400" dirty="0">
                <a:latin typeface="华文楷体" panose="02010600040101010101" pitchFamily="2" charset="-122"/>
                <a:ea typeface="华文楷体" panose="02010600040101010101" pitchFamily="2" charset="-122"/>
              </a:rPr>
              <a:t>；程序停止向下运行</a:t>
            </a:r>
          </a:p>
        </p:txBody>
      </p:sp>
    </p:spTree>
    <p:extLst>
      <p:ext uri="{BB962C8B-B14F-4D97-AF65-F5344CB8AC3E}">
        <p14:creationId xmlns="" xmlns:p14="http://schemas.microsoft.com/office/powerpoint/2010/main" val="178236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1059582"/>
            <a:ext cx="8064896" cy="1296144"/>
          </a:xfrm>
        </p:spPr>
        <p:txBody>
          <a:bodyPr/>
          <a:lstStyle/>
          <a:p>
            <a:r>
              <a:rPr lang="zh-CN" altLang="zh-CN" dirty="0"/>
              <a:t>（</a:t>
            </a:r>
            <a:r>
              <a:rPr lang="en-US" altLang="zh-CN" dirty="0"/>
              <a:t>2</a:t>
            </a:r>
            <a:r>
              <a:rPr lang="zh-CN" altLang="zh-CN" dirty="0"/>
              <a:t>）数据运算处理类程序设计</a:t>
            </a:r>
            <a:r>
              <a:rPr lang="zh-CN" altLang="en-US" dirty="0">
                <a:solidFill>
                  <a:srgbClr val="FF0000"/>
                </a:solidFill>
              </a:rPr>
              <a:t>（此例子没有在微课中讲）</a:t>
            </a:r>
            <a:endParaRPr lang="en-US" altLang="zh-CN" dirty="0"/>
          </a:p>
          <a:p>
            <a:r>
              <a:rPr lang="zh-CN" altLang="zh-CN" sz="1800" b="0" dirty="0">
                <a:solidFill>
                  <a:schemeClr val="tx1"/>
                </a:solidFill>
              </a:rPr>
              <a:t> 【例】请编程将一个</a:t>
            </a:r>
            <a:r>
              <a:rPr lang="en-US" altLang="zh-CN" sz="1800" b="0" dirty="0">
                <a:solidFill>
                  <a:schemeClr val="tx1"/>
                </a:solidFill>
              </a:rPr>
              <a:t>8</a:t>
            </a:r>
            <a:r>
              <a:rPr lang="zh-CN" altLang="zh-CN" sz="1800" b="0" dirty="0">
                <a:solidFill>
                  <a:schemeClr val="tx1"/>
                </a:solidFill>
              </a:rPr>
              <a:t>位二进制数转化为三位</a:t>
            </a:r>
            <a:r>
              <a:rPr lang="en-US" altLang="zh-CN" sz="1800" b="0" dirty="0">
                <a:solidFill>
                  <a:schemeClr val="tx1"/>
                </a:solidFill>
              </a:rPr>
              <a:t>BCD</a:t>
            </a:r>
            <a:r>
              <a:rPr lang="zh-CN" altLang="zh-CN" sz="1800" b="0" dirty="0">
                <a:solidFill>
                  <a:schemeClr val="tx1"/>
                </a:solidFill>
              </a:rPr>
              <a:t>码。设内部</a:t>
            </a:r>
            <a:r>
              <a:rPr lang="en-US" altLang="zh-CN" sz="1800" b="0" dirty="0">
                <a:solidFill>
                  <a:schemeClr val="tx1"/>
                </a:solidFill>
              </a:rPr>
              <a:t>RAM</a:t>
            </a:r>
            <a:r>
              <a:rPr lang="zh-CN" altLang="zh-CN" sz="1800" b="0" dirty="0">
                <a:solidFill>
                  <a:schemeClr val="tx1"/>
                </a:solidFill>
              </a:rPr>
              <a:t>中的</a:t>
            </a:r>
            <a:r>
              <a:rPr lang="en-US" altLang="zh-CN" sz="1800" b="0" dirty="0">
                <a:solidFill>
                  <a:schemeClr val="tx1"/>
                </a:solidFill>
              </a:rPr>
              <a:t>30H</a:t>
            </a:r>
            <a:r>
              <a:rPr lang="zh-CN" altLang="zh-CN" sz="1800" b="0" dirty="0">
                <a:solidFill>
                  <a:schemeClr val="tx1"/>
                </a:solidFill>
              </a:rPr>
              <a:t>单元存放着一个</a:t>
            </a:r>
            <a:r>
              <a:rPr lang="en-US" altLang="zh-CN" sz="1800" b="0" dirty="0">
                <a:solidFill>
                  <a:schemeClr val="tx1"/>
                </a:solidFill>
              </a:rPr>
              <a:t>8</a:t>
            </a:r>
            <a:r>
              <a:rPr lang="zh-CN" altLang="zh-CN" sz="1800" b="0" dirty="0">
                <a:solidFill>
                  <a:schemeClr val="tx1"/>
                </a:solidFill>
              </a:rPr>
              <a:t>位二进制数，请将其转换为</a:t>
            </a:r>
            <a:r>
              <a:rPr lang="en-US" altLang="zh-CN" sz="1800" b="0" dirty="0">
                <a:solidFill>
                  <a:schemeClr val="tx1"/>
                </a:solidFill>
              </a:rPr>
              <a:t>BCD</a:t>
            </a:r>
            <a:r>
              <a:rPr lang="zh-CN" altLang="zh-CN" sz="1800" b="0" dirty="0">
                <a:solidFill>
                  <a:schemeClr val="tx1"/>
                </a:solidFill>
              </a:rPr>
              <a:t>码，并将结果保存到片内</a:t>
            </a:r>
            <a:r>
              <a:rPr lang="en-US" altLang="zh-CN" sz="1800" b="0" dirty="0">
                <a:solidFill>
                  <a:schemeClr val="tx1"/>
                </a:solidFill>
              </a:rPr>
              <a:t>RAM</a:t>
            </a:r>
            <a:r>
              <a:rPr lang="zh-CN" altLang="zh-CN" sz="1800" b="0" dirty="0">
                <a:solidFill>
                  <a:schemeClr val="tx1"/>
                </a:solidFill>
              </a:rPr>
              <a:t>从</a:t>
            </a:r>
            <a:r>
              <a:rPr lang="en-US" altLang="zh-CN" sz="1800" b="0" dirty="0">
                <a:solidFill>
                  <a:schemeClr val="tx1"/>
                </a:solidFill>
              </a:rPr>
              <a:t>40H</a:t>
            </a:r>
            <a:r>
              <a:rPr lang="zh-CN" altLang="zh-CN" sz="1800" b="0" dirty="0">
                <a:solidFill>
                  <a:schemeClr val="tx1"/>
                </a:solidFill>
              </a:rPr>
              <a:t>开始的单元中。</a:t>
            </a:r>
          </a:p>
          <a:p>
            <a:endParaRPr lang="zh-CN" altLang="en-US" dirty="0"/>
          </a:p>
        </p:txBody>
      </p:sp>
      <p:sp>
        <p:nvSpPr>
          <p:cNvPr id="5" name="标题 1"/>
          <p:cNvSpPr>
            <a:spLocks noGrp="1"/>
          </p:cNvSpPr>
          <p:nvPr>
            <p:ph type="title"/>
          </p:nvPr>
        </p:nvSpPr>
        <p:spPr/>
        <p:txBody>
          <a:bodyPr>
            <a:normAutofit fontScale="90000"/>
          </a:bodyPr>
          <a:lstStyle/>
          <a:p>
            <a:r>
              <a:rPr lang="en-US" altLang="zh-CN" b="1" dirty="0"/>
              <a:t>3.4.7</a:t>
            </a:r>
            <a:r>
              <a:rPr lang="zh-CN" altLang="zh-CN" b="1" dirty="0"/>
              <a:t>汇编语言</a:t>
            </a:r>
            <a:r>
              <a:rPr lang="zh-CN" altLang="en-US" b="1" dirty="0"/>
              <a:t>综合设计举例</a:t>
            </a:r>
            <a:endParaRPr lang="zh-CN" altLang="zh-CN" b="1" dirty="0"/>
          </a:p>
        </p:txBody>
      </p:sp>
      <p:sp>
        <p:nvSpPr>
          <p:cNvPr id="3" name="矩形 2"/>
          <p:cNvSpPr/>
          <p:nvPr/>
        </p:nvSpPr>
        <p:spPr>
          <a:xfrm>
            <a:off x="1331640" y="2283718"/>
            <a:ext cx="6912768" cy="2893100"/>
          </a:xfrm>
          <a:prstGeom prst="rect">
            <a:avLst/>
          </a:prstGeom>
        </p:spPr>
        <p:txBody>
          <a:bodyPr wrap="square">
            <a:spAutoFit/>
          </a:bodyPr>
          <a:lstStyle/>
          <a:p>
            <a:r>
              <a:rPr lang="zh-CN" altLang="en-US" sz="1400" dirty="0">
                <a:latin typeface="华文楷体" panose="02010600040101010101" pitchFamily="2" charset="-122"/>
                <a:ea typeface="华文楷体" panose="02010600040101010101" pitchFamily="2" charset="-122"/>
              </a:rPr>
              <a:t>；子程序名：   </a:t>
            </a:r>
            <a:r>
              <a:rPr lang="en-US" altLang="zh-CN" sz="1400" dirty="0" err="1">
                <a:latin typeface="华文楷体" panose="02010600040101010101" pitchFamily="2" charset="-122"/>
                <a:ea typeface="华文楷体" panose="02010600040101010101" pitchFamily="2" charset="-122"/>
              </a:rPr>
              <a:t>BinBCD</a:t>
            </a:r>
            <a:r>
              <a:rPr lang="zh-CN" altLang="en-US" sz="1400" dirty="0">
                <a:latin typeface="华文楷体" panose="02010600040101010101" pitchFamily="2" charset="-122"/>
                <a:ea typeface="华文楷体" panose="02010600040101010101" pitchFamily="2" charset="-122"/>
              </a:rPr>
              <a:t>；子程序功能： </a:t>
            </a:r>
            <a:r>
              <a:rPr lang="en-US" altLang="zh-CN" sz="1400" dirty="0">
                <a:latin typeface="华文楷体" panose="02010600040101010101" pitchFamily="2" charset="-122"/>
                <a:ea typeface="华文楷体" panose="02010600040101010101" pitchFamily="2" charset="-122"/>
              </a:rPr>
              <a:t>BCD</a:t>
            </a:r>
            <a:r>
              <a:rPr lang="zh-CN" altLang="en-US" sz="1400" dirty="0">
                <a:latin typeface="华文楷体" panose="02010600040101010101" pitchFamily="2" charset="-122"/>
                <a:ea typeface="华文楷体" panose="02010600040101010101" pitchFamily="2" charset="-122"/>
              </a:rPr>
              <a:t>码转换子程序</a:t>
            </a:r>
          </a:p>
          <a:p>
            <a:r>
              <a:rPr lang="zh-CN" altLang="en-US" sz="1400" dirty="0">
                <a:latin typeface="华文楷体" panose="02010600040101010101" pitchFamily="2" charset="-122"/>
                <a:ea typeface="华文楷体" panose="02010600040101010101" pitchFamily="2" charset="-122"/>
              </a:rPr>
              <a:t>；子程序入口：</a:t>
            </a:r>
            <a:r>
              <a:rPr lang="en-US" altLang="zh-CN" sz="1400" dirty="0">
                <a:latin typeface="华文楷体" panose="02010600040101010101" pitchFamily="2" charset="-122"/>
                <a:ea typeface="华文楷体" panose="02010600040101010101" pitchFamily="2" charset="-122"/>
              </a:rPr>
              <a:t>; </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A</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  </a:t>
            </a:r>
            <a:r>
              <a:rPr lang="zh-CN" altLang="en-US" sz="1400" dirty="0">
                <a:latin typeface="华文楷体" panose="02010600040101010101" pitchFamily="2" charset="-122"/>
                <a:ea typeface="华文楷体" panose="02010600040101010101" pitchFamily="2" charset="-122"/>
              </a:rPr>
              <a:t>待处理后的二进制数</a:t>
            </a:r>
          </a:p>
          <a:p>
            <a:r>
              <a:rPr lang="en-US" altLang="zh-CN" sz="1400" dirty="0" err="1">
                <a:latin typeface="华文楷体" panose="02010600040101010101" pitchFamily="2" charset="-122"/>
                <a:ea typeface="华文楷体" panose="02010600040101010101" pitchFamily="2" charset="-122"/>
              </a:rPr>
              <a:t>BinBCD</a:t>
            </a:r>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MOV	B,	#100	</a:t>
            </a:r>
          </a:p>
          <a:p>
            <a:r>
              <a:rPr lang="en-US" altLang="zh-CN" sz="1400" dirty="0">
                <a:latin typeface="华文楷体" panose="02010600040101010101" pitchFamily="2" charset="-122"/>
                <a:ea typeface="华文楷体" panose="02010600040101010101" pitchFamily="2" charset="-122"/>
              </a:rPr>
              <a:t>	DIV	AB		</a:t>
            </a:r>
            <a:r>
              <a:rPr lang="zh-CN" altLang="en-US" sz="1400" dirty="0">
                <a:latin typeface="华文楷体" panose="02010600040101010101" pitchFamily="2" charset="-122"/>
                <a:ea typeface="华文楷体" panose="02010600040101010101" pitchFamily="2" charset="-122"/>
              </a:rPr>
              <a:t>；除以</a:t>
            </a:r>
            <a:r>
              <a:rPr lang="en-US" altLang="zh-CN" sz="1400" dirty="0">
                <a:latin typeface="华文楷体" panose="02010600040101010101" pitchFamily="2" charset="-122"/>
                <a:ea typeface="华文楷体" panose="02010600040101010101" pitchFamily="2" charset="-122"/>
              </a:rPr>
              <a:t>100</a:t>
            </a:r>
            <a:r>
              <a:rPr lang="zh-CN" altLang="en-US" sz="1400" dirty="0">
                <a:latin typeface="华文楷体" panose="02010600040101010101" pitchFamily="2" charset="-122"/>
                <a:ea typeface="华文楷体" panose="02010600040101010101" pitchFamily="2" charset="-122"/>
              </a:rPr>
              <a:t>，求百位数</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MOV	@R0,	A	</a:t>
            </a:r>
            <a:r>
              <a:rPr lang="zh-CN" altLang="en-US" sz="1400" dirty="0">
                <a:latin typeface="华文楷体" panose="02010600040101010101" pitchFamily="2" charset="-122"/>
                <a:ea typeface="华文楷体" panose="02010600040101010101" pitchFamily="2" charset="-122"/>
              </a:rPr>
              <a:t>；存放百位</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INC	R0		</a:t>
            </a:r>
            <a:r>
              <a:rPr lang="zh-CN" altLang="en-US" sz="1400" dirty="0">
                <a:latin typeface="华文楷体" panose="02010600040101010101" pitchFamily="2" charset="-122"/>
                <a:ea typeface="华文楷体" panose="02010600040101010101" pitchFamily="2" charset="-122"/>
              </a:rPr>
              <a:t>；指向下一个地址</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MOV	A,	#10	</a:t>
            </a:r>
            <a:r>
              <a:rPr lang="zh-CN" altLang="en-US" sz="1400" dirty="0">
                <a:latin typeface="华文楷体" panose="02010600040101010101" pitchFamily="2" charset="-122"/>
                <a:ea typeface="华文楷体" panose="02010600040101010101" pitchFamily="2" charset="-122"/>
              </a:rPr>
              <a:t>；除以</a:t>
            </a:r>
            <a:r>
              <a:rPr lang="en-US" altLang="zh-CN" sz="1400" dirty="0">
                <a:latin typeface="华文楷体" panose="02010600040101010101" pitchFamily="2" charset="-122"/>
                <a:ea typeface="华文楷体" panose="02010600040101010101" pitchFamily="2" charset="-122"/>
              </a:rPr>
              <a:t>10</a:t>
            </a:r>
            <a:r>
              <a:rPr lang="zh-CN" altLang="en-US" sz="1400" dirty="0">
                <a:latin typeface="华文楷体" panose="02010600040101010101" pitchFamily="2" charset="-122"/>
                <a:ea typeface="华文楷体" panose="02010600040101010101" pitchFamily="2" charset="-122"/>
              </a:rPr>
              <a:t>，求十位数</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XCH	A,	B	</a:t>
            </a:r>
          </a:p>
          <a:p>
            <a:r>
              <a:rPr lang="en-US" altLang="zh-CN" sz="1400" dirty="0">
                <a:latin typeface="华文楷体" panose="02010600040101010101" pitchFamily="2" charset="-122"/>
                <a:ea typeface="华文楷体" panose="02010600040101010101" pitchFamily="2" charset="-122"/>
              </a:rPr>
              <a:t>	DIV	AB		</a:t>
            </a:r>
            <a:r>
              <a:rPr lang="zh-CN" altLang="en-US" sz="1400" dirty="0">
                <a:latin typeface="华文楷体" panose="02010600040101010101" pitchFamily="2" charset="-122"/>
                <a:ea typeface="华文楷体" panose="02010600040101010101" pitchFamily="2" charset="-122"/>
              </a:rPr>
              <a:t>；除以</a:t>
            </a:r>
            <a:r>
              <a:rPr lang="en-US" altLang="zh-CN" sz="1400" dirty="0">
                <a:latin typeface="华文楷体" panose="02010600040101010101" pitchFamily="2" charset="-122"/>
                <a:ea typeface="华文楷体" panose="02010600040101010101" pitchFamily="2" charset="-122"/>
              </a:rPr>
              <a:t>10</a:t>
            </a:r>
            <a:r>
              <a:rPr lang="zh-CN" altLang="en-US"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A</a:t>
            </a:r>
            <a:r>
              <a:rPr lang="zh-CN" altLang="en-US" sz="1400" dirty="0">
                <a:latin typeface="华文楷体" panose="02010600040101010101" pitchFamily="2" charset="-122"/>
                <a:ea typeface="华文楷体" panose="02010600040101010101" pitchFamily="2" charset="-122"/>
              </a:rPr>
              <a:t>中为十位数，</a:t>
            </a:r>
            <a:r>
              <a:rPr lang="en-US" altLang="zh-CN" sz="1400" dirty="0">
                <a:latin typeface="华文楷体" panose="02010600040101010101" pitchFamily="2" charset="-122"/>
                <a:ea typeface="华文楷体" panose="02010600040101010101" pitchFamily="2" charset="-122"/>
              </a:rPr>
              <a:t>B</a:t>
            </a:r>
            <a:r>
              <a:rPr lang="zh-CN" altLang="en-US" sz="1400" dirty="0">
                <a:latin typeface="华文楷体" panose="02010600040101010101" pitchFamily="2" charset="-122"/>
                <a:ea typeface="华文楷体" panose="02010600040101010101" pitchFamily="2" charset="-122"/>
              </a:rPr>
              <a:t>为个位</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SWAP	A		</a:t>
            </a:r>
          </a:p>
          <a:p>
            <a:r>
              <a:rPr lang="en-US" altLang="zh-CN" sz="1400" dirty="0">
                <a:latin typeface="华文楷体" panose="02010600040101010101" pitchFamily="2" charset="-122"/>
                <a:ea typeface="华文楷体" panose="02010600040101010101" pitchFamily="2" charset="-122"/>
              </a:rPr>
              <a:t>	ADD	A,	B	</a:t>
            </a:r>
          </a:p>
          <a:p>
            <a:r>
              <a:rPr lang="en-US" altLang="zh-CN" sz="1400" dirty="0">
                <a:latin typeface="华文楷体" panose="02010600040101010101" pitchFamily="2" charset="-122"/>
                <a:ea typeface="华文楷体" panose="02010600040101010101" pitchFamily="2" charset="-122"/>
              </a:rPr>
              <a:t>	MOV	@R0,	A	</a:t>
            </a:r>
            <a:r>
              <a:rPr lang="zh-CN" altLang="en-US" sz="1400" dirty="0">
                <a:latin typeface="华文楷体" panose="02010600040101010101" pitchFamily="2" charset="-122"/>
                <a:ea typeface="华文楷体" panose="02010600040101010101" pitchFamily="2" charset="-122"/>
              </a:rPr>
              <a:t>；保存转换结果</a:t>
            </a:r>
          </a:p>
          <a:p>
            <a:r>
              <a:rPr lang="zh-CN" altLang="en-US" sz="1400" dirty="0">
                <a:latin typeface="华文楷体" panose="02010600040101010101" pitchFamily="2" charset="-122"/>
                <a:ea typeface="华文楷体" panose="02010600040101010101" pitchFamily="2" charset="-122"/>
              </a:rPr>
              <a:t>	</a:t>
            </a:r>
            <a:r>
              <a:rPr lang="en-US" altLang="zh-CN" sz="1400" dirty="0">
                <a:latin typeface="华文楷体" panose="02010600040101010101" pitchFamily="2" charset="-122"/>
                <a:ea typeface="华文楷体" panose="02010600040101010101" pitchFamily="2" charset="-122"/>
              </a:rPr>
              <a:t>RET		</a:t>
            </a:r>
            <a:r>
              <a:rPr lang="zh-CN" altLang="en-US" sz="1400" dirty="0">
                <a:latin typeface="华文楷体" panose="02010600040101010101" pitchFamily="2" charset="-122"/>
                <a:ea typeface="华文楷体" panose="02010600040101010101" pitchFamily="2" charset="-122"/>
              </a:rPr>
              <a:t>；子程序返回</a:t>
            </a:r>
          </a:p>
        </p:txBody>
      </p:sp>
      <p:sp>
        <p:nvSpPr>
          <p:cNvPr id="7" name="Rectangle 1044"/>
          <p:cNvSpPr>
            <a:spLocks noChangeArrowheads="1"/>
          </p:cNvSpPr>
          <p:nvPr/>
        </p:nvSpPr>
        <p:spPr bwMode="auto">
          <a:xfrm>
            <a:off x="435431" y="3294727"/>
            <a:ext cx="685710"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A</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Rectangle 1045"/>
          <p:cNvSpPr>
            <a:spLocks noChangeArrowheads="1"/>
          </p:cNvSpPr>
          <p:nvPr/>
        </p:nvSpPr>
        <p:spPr bwMode="auto">
          <a:xfrm>
            <a:off x="995566" y="3326991"/>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9" name="Rectangle 1051"/>
          <p:cNvSpPr>
            <a:spLocks noChangeArrowheads="1"/>
          </p:cNvSpPr>
          <p:nvPr/>
        </p:nvSpPr>
        <p:spPr bwMode="auto">
          <a:xfrm>
            <a:off x="1007031" y="3291830"/>
            <a:ext cx="649217"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data1</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 name="Rectangle 1037"/>
          <p:cNvSpPr>
            <a:spLocks noChangeArrowheads="1"/>
          </p:cNvSpPr>
          <p:nvPr/>
        </p:nvSpPr>
        <p:spPr bwMode="auto">
          <a:xfrm>
            <a:off x="542173" y="4434278"/>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40H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 name="Rectangle 1041"/>
          <p:cNvSpPr>
            <a:spLocks noChangeArrowheads="1"/>
          </p:cNvSpPr>
          <p:nvPr/>
        </p:nvSpPr>
        <p:spPr bwMode="auto">
          <a:xfrm>
            <a:off x="542173" y="4169456"/>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41H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 name="Rectangle 1044"/>
          <p:cNvSpPr>
            <a:spLocks noChangeArrowheads="1"/>
          </p:cNvSpPr>
          <p:nvPr/>
        </p:nvSpPr>
        <p:spPr bwMode="auto">
          <a:xfrm>
            <a:off x="542173" y="3910214"/>
            <a:ext cx="71758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宋体" pitchFamily="2" charset="-122"/>
              </a:rPr>
              <a:t>42H</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4" name="Rectangle 1038"/>
          <p:cNvSpPr>
            <a:spLocks noChangeArrowheads="1"/>
          </p:cNvSpPr>
          <p:nvPr/>
        </p:nvSpPr>
        <p:spPr bwMode="auto">
          <a:xfrm>
            <a:off x="1102309" y="4439096"/>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5" name="Rectangle 1042"/>
          <p:cNvSpPr>
            <a:spLocks noChangeArrowheads="1"/>
          </p:cNvSpPr>
          <p:nvPr/>
        </p:nvSpPr>
        <p:spPr bwMode="auto">
          <a:xfrm>
            <a:off x="1102550" y="4174274"/>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6" name="Rectangle 1045"/>
          <p:cNvSpPr>
            <a:spLocks noChangeArrowheads="1"/>
          </p:cNvSpPr>
          <p:nvPr/>
        </p:nvSpPr>
        <p:spPr bwMode="auto">
          <a:xfrm>
            <a:off x="1102309" y="3915032"/>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7" name="Rectangle 1051"/>
          <p:cNvSpPr>
            <a:spLocks noChangeArrowheads="1"/>
          </p:cNvSpPr>
          <p:nvPr/>
        </p:nvSpPr>
        <p:spPr bwMode="auto">
          <a:xfrm>
            <a:off x="1113774" y="4174274"/>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data2</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8" name="Rectangle 1051"/>
          <p:cNvSpPr>
            <a:spLocks noChangeArrowheads="1"/>
          </p:cNvSpPr>
          <p:nvPr/>
        </p:nvSpPr>
        <p:spPr bwMode="auto">
          <a:xfrm>
            <a:off x="1113774" y="3888494"/>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data3</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9" name="Rectangle 1051"/>
          <p:cNvSpPr>
            <a:spLocks noChangeArrowheads="1"/>
          </p:cNvSpPr>
          <p:nvPr/>
        </p:nvSpPr>
        <p:spPr bwMode="auto">
          <a:xfrm>
            <a:off x="1113773" y="4462942"/>
            <a:ext cx="637753"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400" dirty="0">
                <a:ea typeface="宋体" pitchFamily="2" charset="-122"/>
                <a:cs typeface="宋体" pitchFamily="2" charset="-122"/>
              </a:rPr>
              <a:t>百位</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20" name="直接箭头连接符 19"/>
          <p:cNvCxnSpPr/>
          <p:nvPr/>
        </p:nvCxnSpPr>
        <p:spPr>
          <a:xfrm flipV="1">
            <a:off x="575381" y="4590915"/>
            <a:ext cx="180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93545" y="4446810"/>
            <a:ext cx="381836"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R0</a:t>
            </a:r>
          </a:p>
        </p:txBody>
      </p:sp>
      <p:cxnSp>
        <p:nvCxnSpPr>
          <p:cNvPr id="22" name="直接箭头连接符 21"/>
          <p:cNvCxnSpPr/>
          <p:nvPr/>
        </p:nvCxnSpPr>
        <p:spPr>
          <a:xfrm flipV="1">
            <a:off x="575381" y="4323958"/>
            <a:ext cx="180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93545" y="4179853"/>
            <a:ext cx="381836" cy="307777"/>
          </a:xfrm>
          <a:prstGeom prst="rect">
            <a:avLst/>
          </a:prstGeom>
        </p:spPr>
        <p:txBody>
          <a:bodyPr wrap="none">
            <a:spAutoFit/>
          </a:bodyPr>
          <a:lstStyle/>
          <a:p>
            <a:pPr lvl="0"/>
            <a:r>
              <a:rPr lang="en-US" altLang="zh-CN" sz="1400" dirty="0">
                <a:solidFill>
                  <a:srgbClr val="FF0000"/>
                </a:solidFill>
                <a:latin typeface="华文楷体" panose="02010600040101010101" pitchFamily="2" charset="-122"/>
                <a:ea typeface="华文楷体" panose="02010600040101010101" pitchFamily="2" charset="-122"/>
                <a:cs typeface="宋体" pitchFamily="2" charset="-122"/>
              </a:rPr>
              <a:t>R0</a:t>
            </a:r>
          </a:p>
        </p:txBody>
      </p:sp>
    </p:spTree>
    <p:extLst>
      <p:ext uri="{BB962C8B-B14F-4D97-AF65-F5344CB8AC3E}">
        <p14:creationId xmlns="" xmlns:p14="http://schemas.microsoft.com/office/powerpoint/2010/main" val="269834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0" presetClass="exit" presetSubtype="0" fill="hold" grpId="0"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1059582"/>
            <a:ext cx="8280920" cy="1296144"/>
          </a:xfrm>
        </p:spPr>
        <p:txBody>
          <a:bodyPr/>
          <a:lstStyle/>
          <a:p>
            <a:r>
              <a:rPr lang="zh-CN" altLang="zh-CN" dirty="0"/>
              <a:t>（</a:t>
            </a:r>
            <a:r>
              <a:rPr lang="en-US" altLang="zh-CN" dirty="0"/>
              <a:t>3</a:t>
            </a:r>
            <a:r>
              <a:rPr lang="zh-CN" altLang="zh-CN" dirty="0"/>
              <a:t>）</a:t>
            </a:r>
            <a:r>
              <a:rPr lang="en-US" altLang="zh-CN" dirty="0"/>
              <a:t>I/O</a:t>
            </a:r>
            <a:r>
              <a:rPr lang="zh-CN" altLang="zh-CN" dirty="0"/>
              <a:t>口操作类程序设计</a:t>
            </a:r>
            <a:endParaRPr lang="en-US" altLang="zh-CN" dirty="0"/>
          </a:p>
          <a:p>
            <a:r>
              <a:rPr lang="zh-CN" altLang="zh-CN" sz="1800" b="0" dirty="0">
                <a:solidFill>
                  <a:schemeClr val="tx1"/>
                </a:solidFill>
              </a:rPr>
              <a:t>【例】</a:t>
            </a:r>
            <a:r>
              <a:rPr lang="zh-CN" altLang="zh-CN" sz="1600" b="0" dirty="0">
                <a:solidFill>
                  <a:schemeClr val="tx1"/>
                </a:solidFill>
              </a:rPr>
              <a:t>请编程实现下移跑马灯程序。即每个</a:t>
            </a:r>
            <a:r>
              <a:rPr lang="en-US" altLang="zh-CN" sz="1600" b="0" dirty="0">
                <a:solidFill>
                  <a:schemeClr val="tx1"/>
                </a:solidFill>
              </a:rPr>
              <a:t>LED</a:t>
            </a:r>
            <a:r>
              <a:rPr lang="zh-CN" altLang="zh-CN" sz="1600" b="0" dirty="0">
                <a:solidFill>
                  <a:schemeClr val="tx1"/>
                </a:solidFill>
              </a:rPr>
              <a:t>灯点亮</a:t>
            </a:r>
            <a:r>
              <a:rPr lang="en-US" altLang="zh-CN" sz="1600" b="0" dirty="0">
                <a:solidFill>
                  <a:schemeClr val="tx1"/>
                </a:solidFill>
              </a:rPr>
              <a:t>0.2S</a:t>
            </a:r>
            <a:r>
              <a:rPr lang="zh-CN" altLang="zh-CN" sz="1600" b="0" dirty="0">
                <a:solidFill>
                  <a:schemeClr val="tx1"/>
                </a:solidFill>
              </a:rPr>
              <a:t>后熄灭，然后相邻的灯再点亮</a:t>
            </a:r>
            <a:r>
              <a:rPr lang="en-US" altLang="zh-CN" sz="1600" b="0" dirty="0">
                <a:solidFill>
                  <a:schemeClr val="tx1"/>
                </a:solidFill>
              </a:rPr>
              <a:t>0.2s</a:t>
            </a:r>
            <a:r>
              <a:rPr lang="zh-CN" altLang="zh-CN" sz="1600" b="0" dirty="0">
                <a:solidFill>
                  <a:schemeClr val="tx1"/>
                </a:solidFill>
              </a:rPr>
              <a:t>后熄灭，方向自上而下。发光二极管控制电路如图所示，当</a:t>
            </a:r>
            <a:r>
              <a:rPr lang="en-US" altLang="zh-CN" sz="1600" b="0" dirty="0">
                <a:solidFill>
                  <a:schemeClr val="tx1"/>
                </a:solidFill>
              </a:rPr>
              <a:t>P1.0</a:t>
            </a:r>
            <a:r>
              <a:rPr lang="zh-CN" altLang="zh-CN" sz="1600" b="0" dirty="0">
                <a:solidFill>
                  <a:schemeClr val="tx1"/>
                </a:solidFill>
              </a:rPr>
              <a:t>输出为高电平即逻辑“</a:t>
            </a:r>
            <a:r>
              <a:rPr lang="en-US" altLang="zh-CN" sz="1600" b="0" dirty="0">
                <a:solidFill>
                  <a:schemeClr val="tx1"/>
                </a:solidFill>
              </a:rPr>
              <a:t>1</a:t>
            </a:r>
            <a:r>
              <a:rPr lang="zh-CN" altLang="zh-CN" sz="1600" b="0" dirty="0">
                <a:solidFill>
                  <a:schemeClr val="tx1"/>
                </a:solidFill>
              </a:rPr>
              <a:t>”时，</a:t>
            </a:r>
            <a:r>
              <a:rPr lang="en-US" altLang="zh-CN" sz="1600" b="0" dirty="0">
                <a:solidFill>
                  <a:schemeClr val="tx1"/>
                </a:solidFill>
              </a:rPr>
              <a:t>LED1</a:t>
            </a:r>
            <a:r>
              <a:rPr lang="zh-CN" altLang="zh-CN" sz="1600" b="0" dirty="0">
                <a:solidFill>
                  <a:schemeClr val="tx1"/>
                </a:solidFill>
              </a:rPr>
              <a:t>熄灭，否则，输出为低电平时即逻辑“</a:t>
            </a:r>
            <a:r>
              <a:rPr lang="en-US" altLang="zh-CN" sz="1600" b="0" dirty="0">
                <a:solidFill>
                  <a:schemeClr val="tx1"/>
                </a:solidFill>
              </a:rPr>
              <a:t>0</a:t>
            </a:r>
            <a:r>
              <a:rPr lang="zh-CN" altLang="zh-CN" sz="1600" b="0" dirty="0">
                <a:solidFill>
                  <a:schemeClr val="tx1"/>
                </a:solidFill>
              </a:rPr>
              <a:t>”，</a:t>
            </a:r>
            <a:r>
              <a:rPr lang="en-US" altLang="zh-CN" sz="1600" b="0" dirty="0">
                <a:solidFill>
                  <a:schemeClr val="tx1"/>
                </a:solidFill>
              </a:rPr>
              <a:t>LED1</a:t>
            </a:r>
            <a:r>
              <a:rPr lang="zh-CN" altLang="zh-CN" sz="1600" b="0" dirty="0">
                <a:solidFill>
                  <a:schemeClr val="tx1"/>
                </a:solidFill>
              </a:rPr>
              <a:t>点亮。</a:t>
            </a:r>
            <a:endParaRPr lang="zh-CN" altLang="en-US" sz="1800" b="0" dirty="0">
              <a:solidFill>
                <a:schemeClr val="tx1"/>
              </a:solidFill>
            </a:endParaRPr>
          </a:p>
        </p:txBody>
      </p:sp>
      <p:sp>
        <p:nvSpPr>
          <p:cNvPr id="5" name="标题 1"/>
          <p:cNvSpPr>
            <a:spLocks noGrp="1"/>
          </p:cNvSpPr>
          <p:nvPr>
            <p:ph type="title"/>
          </p:nvPr>
        </p:nvSpPr>
        <p:spPr/>
        <p:txBody>
          <a:bodyPr>
            <a:normAutofit fontScale="90000"/>
          </a:bodyPr>
          <a:lstStyle/>
          <a:p>
            <a:r>
              <a:rPr lang="en-US" altLang="zh-CN" b="1" dirty="0"/>
              <a:t>3.4.7</a:t>
            </a:r>
            <a:r>
              <a:rPr lang="zh-CN" altLang="zh-CN" b="1" dirty="0"/>
              <a:t>汇编语言</a:t>
            </a:r>
            <a:r>
              <a:rPr lang="zh-CN" altLang="en-US" b="1" dirty="0"/>
              <a:t>综合设计举例</a:t>
            </a:r>
            <a:endParaRPr lang="zh-CN" altLang="zh-CN" b="1" dirty="0"/>
          </a:p>
        </p:txBody>
      </p:sp>
      <p:sp>
        <p:nvSpPr>
          <p:cNvPr id="2" name="Rectangle 1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301" name="Picture 109"/>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9183" y="2571750"/>
            <a:ext cx="3851919" cy="1872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0" name="矩形 109"/>
          <p:cNvSpPr/>
          <p:nvPr/>
        </p:nvSpPr>
        <p:spPr>
          <a:xfrm>
            <a:off x="3635896" y="2571750"/>
            <a:ext cx="5400600" cy="1938992"/>
          </a:xfrm>
          <a:prstGeom prst="rect">
            <a:avLst/>
          </a:prstGeom>
        </p:spPr>
        <p:txBody>
          <a:bodyPr wrap="square">
            <a:spAutoFit/>
          </a:bodyPr>
          <a:lstStyle/>
          <a:p>
            <a:r>
              <a:rPr lang="en-US" altLang="zh-CN" sz="1200" dirty="0">
                <a:latin typeface="华文楷体" panose="02010600040101010101" pitchFamily="2" charset="-122"/>
                <a:ea typeface="华文楷体" panose="02010600040101010101" pitchFamily="2" charset="-122"/>
              </a:rPr>
              <a:t>	ORG	0000H		 </a:t>
            </a:r>
            <a:endParaRPr lang="zh-CN" altLang="en-US" sz="1200" dirty="0">
              <a:latin typeface="华文楷体" panose="02010600040101010101" pitchFamily="2" charset="-122"/>
              <a:ea typeface="华文楷体" panose="02010600040101010101" pitchFamily="2" charset="-122"/>
            </a:endParaRP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SJMP	Main		</a:t>
            </a:r>
            <a:r>
              <a:rPr lang="zh-CN" altLang="en-US" sz="1200" dirty="0">
                <a:latin typeface="华文楷体" panose="02010600040101010101" pitchFamily="2" charset="-122"/>
                <a:ea typeface="华文楷体" panose="02010600040101010101" pitchFamily="2" charset="-122"/>
              </a:rPr>
              <a:t> </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ORG	0030H		 </a:t>
            </a:r>
            <a:endParaRPr lang="zh-CN" altLang="en-US" sz="1200" dirty="0">
              <a:latin typeface="华文楷体" panose="02010600040101010101" pitchFamily="2" charset="-122"/>
              <a:ea typeface="华文楷体" panose="02010600040101010101" pitchFamily="2" charset="-122"/>
            </a:endParaRPr>
          </a:p>
          <a:p>
            <a:r>
              <a:rPr lang="en-US" altLang="zh-CN" sz="1200" dirty="0">
                <a:latin typeface="华文楷体" panose="02010600040101010101" pitchFamily="2" charset="-122"/>
                <a:ea typeface="华文楷体" panose="02010600040101010101" pitchFamily="2" charset="-122"/>
              </a:rPr>
              <a:t>Main:    MOV	SP</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#6FH	</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MOV	P1</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#0FEH	</a:t>
            </a:r>
            <a:r>
              <a:rPr lang="zh-CN" altLang="en-US" sz="1200" dirty="0">
                <a:latin typeface="华文楷体" panose="02010600040101010101" pitchFamily="2" charset="-122"/>
                <a:ea typeface="华文楷体" panose="02010600040101010101" pitchFamily="2" charset="-122"/>
              </a:rPr>
              <a:t>；设置</a:t>
            </a:r>
            <a:r>
              <a:rPr lang="en-US" altLang="zh-CN" sz="1200" dirty="0">
                <a:latin typeface="华文楷体" panose="02010600040101010101" pitchFamily="2" charset="-122"/>
                <a:ea typeface="华文楷体" panose="02010600040101010101" pitchFamily="2" charset="-122"/>
              </a:rPr>
              <a:t>LED</a:t>
            </a:r>
            <a:r>
              <a:rPr lang="zh-CN" altLang="en-US" sz="1200" dirty="0">
                <a:latin typeface="华文楷体" panose="02010600040101010101" pitchFamily="2" charset="-122"/>
                <a:ea typeface="华文楷体" panose="02010600040101010101" pitchFamily="2" charset="-122"/>
              </a:rPr>
              <a:t>灯的初始状态，</a:t>
            </a:r>
            <a:r>
              <a:rPr lang="en-US" altLang="zh-CN" sz="1200" dirty="0">
                <a:latin typeface="华文楷体" panose="02010600040101010101" pitchFamily="2" charset="-122"/>
                <a:ea typeface="华文楷体" panose="02010600040101010101" pitchFamily="2" charset="-122"/>
              </a:rPr>
              <a:t>LED1</a:t>
            </a:r>
            <a:r>
              <a:rPr lang="zh-CN" altLang="en-US" sz="1200" dirty="0">
                <a:latin typeface="华文楷体" panose="02010600040101010101" pitchFamily="2" charset="-122"/>
                <a:ea typeface="华文楷体" panose="02010600040101010101" pitchFamily="2" charset="-122"/>
              </a:rPr>
              <a:t>亮</a:t>
            </a:r>
          </a:p>
          <a:p>
            <a:r>
              <a:rPr lang="en-US" altLang="zh-CN" sz="1200" dirty="0" err="1">
                <a:latin typeface="华文楷体" panose="02010600040101010101" pitchFamily="2" charset="-122"/>
                <a:ea typeface="华文楷体" panose="02010600040101010101" pitchFamily="2" charset="-122"/>
              </a:rPr>
              <a:t>LpLED</a:t>
            </a:r>
            <a:r>
              <a:rPr lang="en-US" altLang="zh-CN" sz="1200" dirty="0">
                <a:latin typeface="华文楷体" panose="02010600040101010101" pitchFamily="2" charset="-122"/>
                <a:ea typeface="华文楷体" panose="02010600040101010101" pitchFamily="2" charset="-122"/>
              </a:rPr>
              <a:t>:	LCALL	DL200ms         </a:t>
            </a:r>
            <a:r>
              <a:rPr lang="zh-CN" altLang="en-US" sz="1200" dirty="0">
                <a:latin typeface="华文楷体" panose="02010600040101010101" pitchFamily="2" charset="-122"/>
                <a:ea typeface="华文楷体" panose="02010600040101010101" pitchFamily="2" charset="-122"/>
              </a:rPr>
              <a:t>；调用延时</a:t>
            </a:r>
            <a:r>
              <a:rPr lang="en-US" altLang="zh-CN" sz="1200" dirty="0">
                <a:latin typeface="华文楷体" panose="02010600040101010101" pitchFamily="2" charset="-122"/>
                <a:ea typeface="华文楷体" panose="02010600040101010101" pitchFamily="2" charset="-122"/>
              </a:rPr>
              <a:t>0.2s</a:t>
            </a:r>
            <a:r>
              <a:rPr lang="zh-CN" altLang="en-US" sz="1200" dirty="0">
                <a:latin typeface="华文楷体" panose="02010600040101010101" pitchFamily="2" charset="-122"/>
                <a:ea typeface="华文楷体" panose="02010600040101010101" pitchFamily="2" charset="-122"/>
              </a:rPr>
              <a:t>的子程序，令灯亮</a:t>
            </a:r>
            <a:r>
              <a:rPr lang="en-US" altLang="zh-CN" sz="1200" dirty="0">
                <a:latin typeface="华文楷体" panose="02010600040101010101" pitchFamily="2" charset="-122"/>
                <a:ea typeface="华文楷体" panose="02010600040101010101" pitchFamily="2" charset="-122"/>
              </a:rPr>
              <a:t>0.2s</a:t>
            </a:r>
          </a:p>
          <a:p>
            <a:r>
              <a:rPr lang="en-US" altLang="zh-CN" sz="1200" dirty="0">
                <a:latin typeface="华文楷体" panose="02010600040101010101" pitchFamily="2" charset="-122"/>
                <a:ea typeface="华文楷体" panose="02010600040101010101" pitchFamily="2" charset="-122"/>
              </a:rPr>
              <a:t>	MOV 	A</a:t>
            </a:r>
            <a:r>
              <a:rPr lang="zh-CN" altLang="en-US" sz="1200" dirty="0">
                <a:latin typeface="华文楷体" panose="02010600040101010101" pitchFamily="2" charset="-122"/>
                <a:ea typeface="华文楷体" panose="02010600040101010101" pitchFamily="2" charset="-122"/>
              </a:rPr>
              <a:t>，</a:t>
            </a:r>
            <a:r>
              <a:rPr lang="en-US" altLang="zh-CN" sz="1200" dirty="0">
                <a:latin typeface="华文楷体" panose="02010600040101010101" pitchFamily="2" charset="-122"/>
                <a:ea typeface="华文楷体" panose="02010600040101010101" pitchFamily="2" charset="-122"/>
              </a:rPr>
              <a:t>P1              </a:t>
            </a:r>
            <a:r>
              <a:rPr lang="zh-CN" altLang="en-US" sz="1200" dirty="0">
                <a:latin typeface="华文楷体" panose="02010600040101010101" pitchFamily="2" charset="-122"/>
                <a:ea typeface="华文楷体" panose="02010600040101010101" pitchFamily="2" charset="-122"/>
              </a:rPr>
              <a:t>；点读取</a:t>
            </a:r>
            <a:r>
              <a:rPr lang="en-US" altLang="zh-CN" sz="1200" dirty="0">
                <a:latin typeface="华文楷体" panose="02010600040101010101" pitchFamily="2" charset="-122"/>
                <a:ea typeface="华文楷体" panose="02010600040101010101" pitchFamily="2" charset="-122"/>
              </a:rPr>
              <a:t>P1</a:t>
            </a:r>
            <a:r>
              <a:rPr lang="zh-CN" altLang="en-US" sz="1200" dirty="0">
                <a:latin typeface="华文楷体" panose="02010600040101010101" pitchFamily="2" charset="-122"/>
                <a:ea typeface="华文楷体" panose="02010600040101010101" pitchFamily="2" charset="-122"/>
              </a:rPr>
              <a:t>的状态值</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RL	A	</a:t>
            </a:r>
            <a:r>
              <a:rPr lang="zh-CN" altLang="en-US" sz="1200" dirty="0">
                <a:latin typeface="华文楷体" panose="02010600040101010101" pitchFamily="2" charset="-122"/>
                <a:ea typeface="华文楷体" panose="02010600040101010101" pitchFamily="2" charset="-122"/>
              </a:rPr>
              <a:t>；循环左移</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MOV 	P1</a:t>
            </a:r>
            <a:r>
              <a:rPr lang="zh-CN" altLang="en-US" sz="1200" dirty="0">
                <a:latin typeface="华文楷体" panose="02010600040101010101" pitchFamily="2" charset="-122"/>
                <a:ea typeface="华文楷体" panose="02010600040101010101" pitchFamily="2" charset="-122"/>
              </a:rPr>
              <a:t>，</a:t>
            </a:r>
            <a:r>
              <a:rPr lang="en-US" altLang="zh-CN" sz="1200" dirty="0">
                <a:latin typeface="华文楷体" panose="02010600040101010101" pitchFamily="2" charset="-122"/>
                <a:ea typeface="华文楷体" panose="02010600040101010101" pitchFamily="2" charset="-122"/>
              </a:rPr>
              <a:t>A 	</a:t>
            </a:r>
            <a:r>
              <a:rPr lang="zh-CN" altLang="en-US" sz="1200" dirty="0">
                <a:latin typeface="华文楷体" panose="02010600040101010101" pitchFamily="2" charset="-122"/>
                <a:ea typeface="华文楷体" panose="02010600040101010101" pitchFamily="2" charset="-122"/>
              </a:rPr>
              <a:t>；左移后的值写回</a:t>
            </a:r>
            <a:r>
              <a:rPr lang="en-US" altLang="zh-CN" sz="1200" dirty="0">
                <a:latin typeface="华文楷体" panose="02010600040101010101" pitchFamily="2" charset="-122"/>
                <a:ea typeface="华文楷体" panose="02010600040101010101" pitchFamily="2" charset="-122"/>
              </a:rPr>
              <a:t>P1</a:t>
            </a:r>
            <a:r>
              <a:rPr lang="zh-CN" altLang="en-US" sz="1200" dirty="0">
                <a:latin typeface="华文楷体" panose="02010600040101010101" pitchFamily="2" charset="-122"/>
                <a:ea typeface="华文楷体" panose="02010600040101010101" pitchFamily="2" charset="-122"/>
              </a:rPr>
              <a:t>口</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SJMP	</a:t>
            </a:r>
            <a:r>
              <a:rPr lang="en-US" altLang="zh-CN" sz="1200" dirty="0" err="1">
                <a:latin typeface="华文楷体" panose="02010600040101010101" pitchFamily="2" charset="-122"/>
                <a:ea typeface="华文楷体" panose="02010600040101010101" pitchFamily="2" charset="-122"/>
              </a:rPr>
              <a:t>LpLED</a:t>
            </a:r>
            <a:r>
              <a:rPr lang="en-US" altLang="zh-CN" sz="1200" dirty="0">
                <a:latin typeface="华文楷体" panose="02010600040101010101" pitchFamily="2" charset="-122"/>
                <a:ea typeface="华文楷体" panose="02010600040101010101" pitchFamily="2" charset="-122"/>
              </a:rPr>
              <a:t>	</a:t>
            </a:r>
            <a:r>
              <a:rPr lang="zh-CN" altLang="en-US" sz="1200" dirty="0">
                <a:latin typeface="华文楷体" panose="02010600040101010101" pitchFamily="2" charset="-122"/>
                <a:ea typeface="华文楷体" panose="02010600040101010101" pitchFamily="2" charset="-122"/>
              </a:rPr>
              <a:t>；重复上述过程。</a:t>
            </a:r>
          </a:p>
        </p:txBody>
      </p:sp>
      <p:sp>
        <p:nvSpPr>
          <p:cNvPr id="109" name="椭圆 108"/>
          <p:cNvSpPr/>
          <p:nvPr/>
        </p:nvSpPr>
        <p:spPr>
          <a:xfrm>
            <a:off x="2699792" y="2859782"/>
            <a:ext cx="216024" cy="21602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112" name="肘形连接符 111"/>
          <p:cNvCxnSpPr/>
          <p:nvPr/>
        </p:nvCxnSpPr>
        <p:spPr>
          <a:xfrm rot="10800000">
            <a:off x="6156176" y="3615702"/>
            <a:ext cx="1" cy="756000"/>
          </a:xfrm>
          <a:prstGeom prst="bentConnector3">
            <a:avLst>
              <a:gd name="adj1" fmla="val -22860000000"/>
            </a:avLst>
          </a:prstGeom>
          <a:ln>
            <a:tailEnd type="arrow"/>
          </a:ln>
        </p:spPr>
        <p:style>
          <a:lnRef idx="1">
            <a:schemeClr val="accent5"/>
          </a:lnRef>
          <a:fillRef idx="0">
            <a:schemeClr val="accent5"/>
          </a:fillRef>
          <a:effectRef idx="0">
            <a:schemeClr val="accent5"/>
          </a:effectRef>
          <a:fontRef idx="minor">
            <a:schemeClr val="tx1"/>
          </a:fontRef>
        </p:style>
      </p:cxnSp>
      <p:sp>
        <p:nvSpPr>
          <p:cNvPr id="113" name="Rectangle 1045"/>
          <p:cNvSpPr>
            <a:spLocks noChangeArrowheads="1"/>
          </p:cNvSpPr>
          <p:nvPr/>
        </p:nvSpPr>
        <p:spPr bwMode="auto">
          <a:xfrm>
            <a:off x="2055142" y="4510742"/>
            <a:ext cx="1004690"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4" name="Rectangle 1051"/>
          <p:cNvSpPr>
            <a:spLocks noChangeArrowheads="1"/>
          </p:cNvSpPr>
          <p:nvPr/>
        </p:nvSpPr>
        <p:spPr bwMode="auto">
          <a:xfrm>
            <a:off x="2066607" y="4475581"/>
            <a:ext cx="993225"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1111 1110</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5" name="Rectangle 1044"/>
          <p:cNvSpPr>
            <a:spLocks noChangeArrowheads="1"/>
          </p:cNvSpPr>
          <p:nvPr/>
        </p:nvSpPr>
        <p:spPr bwMode="auto">
          <a:xfrm>
            <a:off x="1510026" y="4475581"/>
            <a:ext cx="685710"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P1</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6" name="Rectangle 1051"/>
          <p:cNvSpPr>
            <a:spLocks noChangeArrowheads="1"/>
          </p:cNvSpPr>
          <p:nvPr/>
        </p:nvSpPr>
        <p:spPr bwMode="auto">
          <a:xfrm>
            <a:off x="2066607" y="4459454"/>
            <a:ext cx="993225"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a:ea typeface="宋体" pitchFamily="2" charset="-122"/>
                <a:cs typeface="宋体" pitchFamily="2" charset="-122"/>
              </a:rPr>
              <a:t>1111 1101</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7" name="椭圆 116"/>
          <p:cNvSpPr/>
          <p:nvPr/>
        </p:nvSpPr>
        <p:spPr>
          <a:xfrm>
            <a:off x="2713534" y="3039988"/>
            <a:ext cx="216024" cy="21602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142964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0">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
                                            <p:txEl>
                                              <p:pRg st="3" end="3"/>
                                            </p:txEl>
                                          </p:spTgt>
                                        </p:tgtEl>
                                        <p:attrNameLst>
                                          <p:attrName>style.visibility</p:attrName>
                                        </p:attrNameLst>
                                      </p:cBhvr>
                                      <p:to>
                                        <p:strVal val="visible"/>
                                      </p:to>
                                    </p:set>
                                  </p:childTnLst>
                                </p:cTn>
                              </p:par>
                              <p:par>
                                <p:cTn id="25" presetID="10" presetClass="exit" presetSubtype="0" fill="hold" grpId="3" nodeType="withEffect">
                                  <p:stCondLst>
                                    <p:cond delay="0"/>
                                  </p:stCondLst>
                                  <p:childTnLst>
                                    <p:animEffect transition="out" filter="fade">
                                      <p:cBhvr>
                                        <p:cTn id="26" dur="500"/>
                                        <p:tgtEl>
                                          <p:spTgt spid="109"/>
                                        </p:tgtEl>
                                      </p:cBhvr>
                                    </p:animEffect>
                                    <p:set>
                                      <p:cBhvr>
                                        <p:cTn id="27" dur="1" fill="hold">
                                          <p:stCondLst>
                                            <p:cond delay="499"/>
                                          </p:stCondLst>
                                        </p:cTn>
                                        <p:tgtEl>
                                          <p:spTgt spid="10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0">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0">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0">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0">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16"/>
                                        </p:tgtEl>
                                        <p:attrNameLst>
                                          <p:attrName>style.visibility</p:attrName>
                                        </p:attrNameLst>
                                      </p:cBhvr>
                                      <p:to>
                                        <p:strVal val="visible"/>
                                      </p:to>
                                    </p:set>
                                  </p:childTnLst>
                                </p:cTn>
                              </p:par>
                              <p:par>
                                <p:cTn id="52" presetID="10" presetClass="exit" presetSubtype="0" fill="hold" grpId="1" nodeType="with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0">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7"/>
                                        </p:tgtEl>
                                        <p:attrNameLst>
                                          <p:attrName>style.visibility</p:attrName>
                                        </p:attrNameLst>
                                      </p:cBhvr>
                                      <p:to>
                                        <p:strVal val="visible"/>
                                      </p:to>
                                    </p:set>
                                  </p:childTnLst>
                                </p:cTn>
                              </p:par>
                              <p:par>
                                <p:cTn id="63" presetID="10" presetClass="exit" presetSubtype="0" fill="hold" grpId="1" nodeType="withEffect">
                                  <p:stCondLst>
                                    <p:cond delay="0"/>
                                  </p:stCondLst>
                                  <p:childTnLst>
                                    <p:animEffect transition="out" filter="fade">
                                      <p:cBhvr>
                                        <p:cTn id="64" dur="500"/>
                                        <p:tgtEl>
                                          <p:spTgt spid="109"/>
                                        </p:tgtEl>
                                      </p:cBhvr>
                                    </p:animEffect>
                                    <p:set>
                                      <p:cBhvr>
                                        <p:cTn id="65" dur="1" fill="hold">
                                          <p:stCondLst>
                                            <p:cond delay="499"/>
                                          </p:stCondLst>
                                        </p:cTn>
                                        <p:tgtEl>
                                          <p:spTgt spid="10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110">
                                            <p:txEl>
                                              <p:pRg st="9" end="9"/>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112"/>
                                        </p:tgtEl>
                                        <p:attrNameLst>
                                          <p:attrName>style.visibility</p:attrName>
                                        </p:attrNameLst>
                                      </p:cBhvr>
                                      <p:to>
                                        <p:strVal val="visible"/>
                                      </p:to>
                                    </p:set>
                                    <p:animEffect transition="in" filter="wipe(down)">
                                      <p:cBhvr>
                                        <p:cTn id="74"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09" grpId="1" animBg="1"/>
      <p:bldP spid="109" grpId="2" animBg="1"/>
      <p:bldP spid="109" grpId="3" animBg="1"/>
      <p:bldP spid="113" grpId="0" animBg="1"/>
      <p:bldP spid="114" grpId="0"/>
      <p:bldP spid="114" grpId="1"/>
      <p:bldP spid="115" grpId="0"/>
      <p:bldP spid="116" grpId="0"/>
      <p:bldP spid="117"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1059582"/>
            <a:ext cx="8280920" cy="1296144"/>
          </a:xfrm>
        </p:spPr>
        <p:txBody>
          <a:bodyPr/>
          <a:lstStyle/>
          <a:p>
            <a:r>
              <a:rPr lang="zh-CN" altLang="zh-CN" dirty="0"/>
              <a:t>（</a:t>
            </a:r>
            <a:r>
              <a:rPr lang="en-US" altLang="zh-CN" dirty="0"/>
              <a:t>3</a:t>
            </a:r>
            <a:r>
              <a:rPr lang="zh-CN" altLang="zh-CN" dirty="0"/>
              <a:t>）</a:t>
            </a:r>
            <a:r>
              <a:rPr lang="en-US" altLang="zh-CN" dirty="0"/>
              <a:t>I/O</a:t>
            </a:r>
            <a:r>
              <a:rPr lang="zh-CN" altLang="zh-CN" dirty="0"/>
              <a:t>口操作类程序设计</a:t>
            </a:r>
            <a:endParaRPr lang="en-US" altLang="zh-CN" dirty="0"/>
          </a:p>
          <a:p>
            <a:r>
              <a:rPr lang="zh-CN" altLang="zh-CN" sz="1800" b="0" dirty="0">
                <a:solidFill>
                  <a:schemeClr val="tx1"/>
                </a:solidFill>
              </a:rPr>
              <a:t>【例】</a:t>
            </a:r>
            <a:r>
              <a:rPr lang="zh-CN" altLang="zh-CN" sz="1600" b="0" dirty="0">
                <a:solidFill>
                  <a:schemeClr val="tx1"/>
                </a:solidFill>
              </a:rPr>
              <a:t>请编程实现下移跑马灯程序。即每个</a:t>
            </a:r>
            <a:r>
              <a:rPr lang="en-US" altLang="zh-CN" sz="1600" b="0" dirty="0">
                <a:solidFill>
                  <a:schemeClr val="tx1"/>
                </a:solidFill>
              </a:rPr>
              <a:t>LED</a:t>
            </a:r>
            <a:r>
              <a:rPr lang="zh-CN" altLang="zh-CN" sz="1600" b="0" dirty="0">
                <a:solidFill>
                  <a:schemeClr val="tx1"/>
                </a:solidFill>
              </a:rPr>
              <a:t>灯点亮</a:t>
            </a:r>
            <a:r>
              <a:rPr lang="en-US" altLang="zh-CN" sz="1600" b="0" dirty="0">
                <a:solidFill>
                  <a:schemeClr val="tx1"/>
                </a:solidFill>
              </a:rPr>
              <a:t>0.2S</a:t>
            </a:r>
            <a:r>
              <a:rPr lang="zh-CN" altLang="zh-CN" sz="1600" b="0" dirty="0">
                <a:solidFill>
                  <a:schemeClr val="tx1"/>
                </a:solidFill>
              </a:rPr>
              <a:t>后熄灭，然后相邻的灯再点亮</a:t>
            </a:r>
            <a:r>
              <a:rPr lang="en-US" altLang="zh-CN" sz="1600" b="0" dirty="0">
                <a:solidFill>
                  <a:schemeClr val="tx1"/>
                </a:solidFill>
              </a:rPr>
              <a:t>0.2s</a:t>
            </a:r>
            <a:r>
              <a:rPr lang="zh-CN" altLang="zh-CN" sz="1600" b="0" dirty="0">
                <a:solidFill>
                  <a:schemeClr val="tx1"/>
                </a:solidFill>
              </a:rPr>
              <a:t>后熄灭，方向自上而下。发光二极管控制电路如图所示，当</a:t>
            </a:r>
            <a:r>
              <a:rPr lang="en-US" altLang="zh-CN" sz="1600" b="0" dirty="0">
                <a:solidFill>
                  <a:schemeClr val="tx1"/>
                </a:solidFill>
              </a:rPr>
              <a:t>P1.0</a:t>
            </a:r>
            <a:r>
              <a:rPr lang="zh-CN" altLang="zh-CN" sz="1600" b="0" dirty="0">
                <a:solidFill>
                  <a:schemeClr val="tx1"/>
                </a:solidFill>
              </a:rPr>
              <a:t>输出为高电平即逻辑“</a:t>
            </a:r>
            <a:r>
              <a:rPr lang="en-US" altLang="zh-CN" sz="1600" b="0" dirty="0">
                <a:solidFill>
                  <a:schemeClr val="tx1"/>
                </a:solidFill>
              </a:rPr>
              <a:t>1</a:t>
            </a:r>
            <a:r>
              <a:rPr lang="zh-CN" altLang="zh-CN" sz="1600" b="0" dirty="0">
                <a:solidFill>
                  <a:schemeClr val="tx1"/>
                </a:solidFill>
              </a:rPr>
              <a:t>”时，</a:t>
            </a:r>
            <a:r>
              <a:rPr lang="en-US" altLang="zh-CN" sz="1600" b="0" dirty="0">
                <a:solidFill>
                  <a:schemeClr val="tx1"/>
                </a:solidFill>
              </a:rPr>
              <a:t>LED1</a:t>
            </a:r>
            <a:r>
              <a:rPr lang="zh-CN" altLang="zh-CN" sz="1600" b="0" dirty="0">
                <a:solidFill>
                  <a:schemeClr val="tx1"/>
                </a:solidFill>
              </a:rPr>
              <a:t>熄灭，否则，输出为低电平时即逻辑“</a:t>
            </a:r>
            <a:r>
              <a:rPr lang="en-US" altLang="zh-CN" sz="1600" b="0" dirty="0">
                <a:solidFill>
                  <a:schemeClr val="tx1"/>
                </a:solidFill>
              </a:rPr>
              <a:t>0</a:t>
            </a:r>
            <a:r>
              <a:rPr lang="zh-CN" altLang="zh-CN" sz="1600" b="0" dirty="0">
                <a:solidFill>
                  <a:schemeClr val="tx1"/>
                </a:solidFill>
              </a:rPr>
              <a:t>”，</a:t>
            </a:r>
            <a:r>
              <a:rPr lang="en-US" altLang="zh-CN" sz="1600" b="0" dirty="0">
                <a:solidFill>
                  <a:schemeClr val="tx1"/>
                </a:solidFill>
              </a:rPr>
              <a:t>LED1</a:t>
            </a:r>
            <a:r>
              <a:rPr lang="zh-CN" altLang="zh-CN" sz="1600" b="0" dirty="0">
                <a:solidFill>
                  <a:schemeClr val="tx1"/>
                </a:solidFill>
              </a:rPr>
              <a:t>点亮。</a:t>
            </a:r>
            <a:endParaRPr lang="zh-CN" altLang="en-US" sz="1800" b="0" dirty="0">
              <a:solidFill>
                <a:schemeClr val="tx1"/>
              </a:solidFill>
            </a:endParaRPr>
          </a:p>
        </p:txBody>
      </p:sp>
      <p:sp>
        <p:nvSpPr>
          <p:cNvPr id="5" name="标题 1"/>
          <p:cNvSpPr>
            <a:spLocks noGrp="1"/>
          </p:cNvSpPr>
          <p:nvPr>
            <p:ph type="title"/>
          </p:nvPr>
        </p:nvSpPr>
        <p:spPr/>
        <p:txBody>
          <a:bodyPr>
            <a:normAutofit fontScale="90000"/>
          </a:bodyPr>
          <a:lstStyle/>
          <a:p>
            <a:r>
              <a:rPr lang="en-US" altLang="zh-CN" b="1" dirty="0"/>
              <a:t>3.4.7</a:t>
            </a:r>
            <a:r>
              <a:rPr lang="zh-CN" altLang="zh-CN" b="1" dirty="0"/>
              <a:t>汇编语言</a:t>
            </a:r>
            <a:r>
              <a:rPr lang="zh-CN" altLang="en-US" b="1" dirty="0"/>
              <a:t>综合设计举例</a:t>
            </a:r>
            <a:endParaRPr lang="zh-CN" altLang="zh-CN" b="1" dirty="0"/>
          </a:p>
        </p:txBody>
      </p:sp>
      <p:sp>
        <p:nvSpPr>
          <p:cNvPr id="2" name="Rectangle 1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1259632" y="2283718"/>
            <a:ext cx="6696744" cy="2677656"/>
          </a:xfrm>
          <a:prstGeom prst="rect">
            <a:avLst/>
          </a:prstGeom>
        </p:spPr>
        <p:txBody>
          <a:bodyPr wrap="square">
            <a:spAutoFit/>
          </a:bodyPr>
          <a:lstStyle/>
          <a:p>
            <a:r>
              <a:rPr lang="zh-CN" altLang="en-US" sz="1200" dirty="0">
                <a:latin typeface="华文楷体" panose="02010600040101010101" pitchFamily="2" charset="-122"/>
                <a:ea typeface="华文楷体" panose="02010600040101010101" pitchFamily="2" charset="-122"/>
              </a:rPr>
              <a:t>；子程序名：   </a:t>
            </a:r>
            <a:r>
              <a:rPr lang="en-US" altLang="zh-CN" sz="1200" dirty="0">
                <a:latin typeface="华文楷体" panose="02010600040101010101" pitchFamily="2" charset="-122"/>
                <a:ea typeface="华文楷体" panose="02010600040101010101" pitchFamily="2" charset="-122"/>
              </a:rPr>
              <a:t>DL200ms</a:t>
            </a:r>
          </a:p>
          <a:p>
            <a:r>
              <a:rPr lang="zh-CN" altLang="en-US" sz="1200" dirty="0">
                <a:latin typeface="华文楷体" panose="02010600040101010101" pitchFamily="2" charset="-122"/>
                <a:ea typeface="华文楷体" panose="02010600040101010101" pitchFamily="2" charset="-122"/>
              </a:rPr>
              <a:t>；子程序功能：实现延时</a:t>
            </a:r>
            <a:r>
              <a:rPr lang="en-US" altLang="zh-CN" sz="1200" dirty="0">
                <a:latin typeface="华文楷体" panose="02010600040101010101" pitchFamily="2" charset="-122"/>
                <a:ea typeface="华文楷体" panose="02010600040101010101" pitchFamily="2" charset="-122"/>
              </a:rPr>
              <a:t>200ms</a:t>
            </a:r>
            <a:r>
              <a:rPr lang="zh-CN" altLang="en-US" sz="1200" dirty="0">
                <a:latin typeface="华文楷体" panose="02010600040101010101" pitchFamily="2" charset="-122"/>
                <a:ea typeface="华文楷体" panose="02010600040101010101" pitchFamily="2" charset="-122"/>
              </a:rPr>
              <a:t>的子程序</a:t>
            </a:r>
          </a:p>
          <a:p>
            <a:r>
              <a:rPr lang="zh-CN" altLang="en-US" sz="1200" dirty="0">
                <a:latin typeface="华文楷体" panose="02010600040101010101" pitchFamily="2" charset="-122"/>
                <a:ea typeface="华文楷体" panose="02010600040101010101" pitchFamily="2" charset="-122"/>
              </a:rPr>
              <a:t>；子程序入口：无</a:t>
            </a:r>
          </a:p>
          <a:p>
            <a:r>
              <a:rPr lang="zh-CN" altLang="en-US" sz="1200" dirty="0">
                <a:latin typeface="华文楷体" panose="02010600040101010101" pitchFamily="2" charset="-122"/>
                <a:ea typeface="华文楷体" panose="02010600040101010101" pitchFamily="2" charset="-122"/>
              </a:rPr>
              <a:t>；子程序出口：无</a:t>
            </a:r>
          </a:p>
          <a:p>
            <a:r>
              <a:rPr lang="zh-CN" altLang="en-US" sz="1200" dirty="0">
                <a:latin typeface="华文楷体" panose="02010600040101010101" pitchFamily="2" charset="-122"/>
                <a:ea typeface="华文楷体" panose="02010600040101010101" pitchFamily="2" charset="-122"/>
              </a:rPr>
              <a:t>	</a:t>
            </a:r>
          </a:p>
          <a:p>
            <a:r>
              <a:rPr lang="en-US" altLang="zh-CN" sz="1200" dirty="0">
                <a:latin typeface="华文楷体" panose="02010600040101010101" pitchFamily="2" charset="-122"/>
                <a:ea typeface="华文楷体" panose="02010600040101010101" pitchFamily="2" charset="-122"/>
              </a:rPr>
              <a:t>DL200ms</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MOV 	R6</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#200	</a:t>
            </a:r>
            <a:r>
              <a:rPr lang="zh-CN" altLang="en-US" sz="1200" dirty="0">
                <a:latin typeface="华文楷体" panose="02010600040101010101" pitchFamily="2" charset="-122"/>
                <a:ea typeface="华文楷体" panose="02010600040101010101" pitchFamily="2" charset="-122"/>
              </a:rPr>
              <a:t>；外循环，实现延时</a:t>
            </a:r>
            <a:r>
              <a:rPr lang="en-US" altLang="zh-CN" sz="1200" dirty="0">
                <a:latin typeface="华文楷体" panose="02010600040101010101" pitchFamily="2" charset="-122"/>
                <a:ea typeface="华文楷体" panose="02010600040101010101" pitchFamily="2" charset="-122"/>
              </a:rPr>
              <a:t>200ms,</a:t>
            </a:r>
            <a:r>
              <a:rPr lang="zh-CN" altLang="en-US" sz="1200" dirty="0">
                <a:latin typeface="华文楷体" panose="02010600040101010101" pitchFamily="2" charset="-122"/>
                <a:ea typeface="华文楷体" panose="02010600040101010101" pitchFamily="2" charset="-122"/>
              </a:rPr>
              <a:t>即</a:t>
            </a:r>
            <a:r>
              <a:rPr lang="en-US" altLang="zh-CN" sz="1200" dirty="0">
                <a:latin typeface="华文楷体" panose="02010600040101010101" pitchFamily="2" charset="-122"/>
                <a:ea typeface="华文楷体" panose="02010600040101010101" pitchFamily="2" charset="-122"/>
              </a:rPr>
              <a:t>0.2s</a:t>
            </a:r>
          </a:p>
          <a:p>
            <a:r>
              <a:rPr lang="en-US" altLang="zh-CN" sz="1200" dirty="0">
                <a:latin typeface="华文楷体" panose="02010600040101010101" pitchFamily="2" charset="-122"/>
                <a:ea typeface="华文楷体" panose="02010600040101010101" pitchFamily="2" charset="-122"/>
              </a:rPr>
              <a:t>	</a:t>
            </a:r>
            <a:r>
              <a:rPr lang="zh-CN" altLang="en-US" sz="1200" dirty="0">
                <a:latin typeface="华文楷体" panose="02010600040101010101" pitchFamily="2" charset="-122"/>
                <a:ea typeface="华文楷体" panose="02010600040101010101" pitchFamily="2" charset="-122"/>
              </a:rPr>
              <a:t>；内循环，实现延时</a:t>
            </a:r>
            <a:r>
              <a:rPr lang="en-US" altLang="zh-CN" sz="1200" dirty="0">
                <a:latin typeface="华文楷体" panose="02010600040101010101" pitchFamily="2" charset="-122"/>
                <a:ea typeface="华文楷体" panose="02010600040101010101" pitchFamily="2" charset="-122"/>
              </a:rPr>
              <a:t>1ms</a:t>
            </a:r>
            <a:r>
              <a:rPr lang="zh-CN" altLang="en-US" sz="1200" dirty="0">
                <a:latin typeface="华文楷体" panose="02010600040101010101" pitchFamily="2" charset="-122"/>
                <a:ea typeface="华文楷体" panose="02010600040101010101" pitchFamily="2" charset="-122"/>
              </a:rPr>
              <a:t>的程序，选用</a:t>
            </a:r>
            <a:r>
              <a:rPr lang="en-US" altLang="zh-CN" sz="1200" dirty="0">
                <a:latin typeface="华文楷体" panose="02010600040101010101" pitchFamily="2" charset="-122"/>
                <a:ea typeface="华文楷体" panose="02010600040101010101" pitchFamily="2" charset="-122"/>
              </a:rPr>
              <a:t>R7</a:t>
            </a:r>
            <a:r>
              <a:rPr lang="zh-CN" altLang="en-US" sz="1200" dirty="0">
                <a:latin typeface="华文楷体" panose="02010600040101010101" pitchFamily="2" charset="-122"/>
                <a:ea typeface="华文楷体" panose="02010600040101010101" pitchFamily="2" charset="-122"/>
              </a:rPr>
              <a:t>作为循环计数器</a:t>
            </a:r>
          </a:p>
          <a:p>
            <a:r>
              <a:rPr lang="en-US" altLang="zh-CN" sz="1200" dirty="0">
                <a:latin typeface="华文楷体" panose="02010600040101010101" pitchFamily="2" charset="-122"/>
                <a:ea typeface="华文楷体" panose="02010600040101010101" pitchFamily="2" charset="-122"/>
              </a:rPr>
              <a:t>DL1ms</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MOV 	R7</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#200	</a:t>
            </a:r>
            <a:r>
              <a:rPr lang="zh-CN" altLang="en-US" sz="1200" dirty="0">
                <a:latin typeface="华文楷体" panose="02010600040101010101" pitchFamily="2" charset="-122"/>
                <a:ea typeface="华文楷体" panose="02010600040101010101" pitchFamily="2" charset="-122"/>
              </a:rPr>
              <a:t>；为</a:t>
            </a:r>
            <a:r>
              <a:rPr lang="en-US" altLang="zh-CN" sz="1200" dirty="0">
                <a:latin typeface="华文楷体" panose="02010600040101010101" pitchFamily="2" charset="-122"/>
                <a:ea typeface="华文楷体" panose="02010600040101010101" pitchFamily="2" charset="-122"/>
              </a:rPr>
              <a:t>R7</a:t>
            </a:r>
            <a:r>
              <a:rPr lang="zh-CN" altLang="en-US" sz="1200" dirty="0">
                <a:latin typeface="华文楷体" panose="02010600040101010101" pitchFamily="2" charset="-122"/>
                <a:ea typeface="华文楷体" panose="02010600040101010101" pitchFamily="2" charset="-122"/>
              </a:rPr>
              <a:t>赋值指令，指令周期：</a:t>
            </a:r>
            <a:r>
              <a:rPr lang="en-US" altLang="zh-CN" sz="1200" dirty="0">
                <a:latin typeface="华文楷体" panose="02010600040101010101" pitchFamily="2" charset="-122"/>
                <a:ea typeface="华文楷体" panose="02010600040101010101" pitchFamily="2" charset="-122"/>
              </a:rPr>
              <a:t>1</a:t>
            </a:r>
            <a:r>
              <a:rPr lang="zh-CN" altLang="en-US" sz="1200" dirty="0">
                <a:latin typeface="华文楷体" panose="02010600040101010101" pitchFamily="2" charset="-122"/>
                <a:ea typeface="华文楷体" panose="02010600040101010101" pitchFamily="2" charset="-122"/>
              </a:rPr>
              <a:t>个机器周期</a:t>
            </a:r>
          </a:p>
          <a:p>
            <a:r>
              <a:rPr lang="en-US" altLang="zh-CN" sz="1200" dirty="0">
                <a:latin typeface="华文楷体" panose="02010600040101010101" pitchFamily="2" charset="-122"/>
                <a:ea typeface="华文楷体" panose="02010600040101010101" pitchFamily="2" charset="-122"/>
              </a:rPr>
              <a:t>DL5us</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NOP			</a:t>
            </a:r>
            <a:r>
              <a:rPr lang="zh-CN" altLang="en-US" sz="1200" dirty="0">
                <a:latin typeface="华文楷体" panose="02010600040101010101" pitchFamily="2" charset="-122"/>
                <a:ea typeface="华文楷体" panose="02010600040101010101" pitchFamily="2" charset="-122"/>
              </a:rPr>
              <a:t>；空操作，   指令周期：</a:t>
            </a:r>
            <a:r>
              <a:rPr lang="en-US" altLang="zh-CN" sz="1200" dirty="0">
                <a:latin typeface="华文楷体" panose="02010600040101010101" pitchFamily="2" charset="-122"/>
                <a:ea typeface="华文楷体" panose="02010600040101010101" pitchFamily="2" charset="-122"/>
              </a:rPr>
              <a:t>1</a:t>
            </a:r>
            <a:r>
              <a:rPr lang="zh-CN" altLang="en-US" sz="1200" dirty="0">
                <a:latin typeface="华文楷体" panose="02010600040101010101" pitchFamily="2" charset="-122"/>
                <a:ea typeface="华文楷体" panose="02010600040101010101" pitchFamily="2" charset="-122"/>
              </a:rPr>
              <a:t>个机器周期</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NOP			</a:t>
            </a:r>
            <a:r>
              <a:rPr lang="zh-CN" altLang="en-US" sz="1200" dirty="0">
                <a:latin typeface="华文楷体" panose="02010600040101010101" pitchFamily="2" charset="-122"/>
                <a:ea typeface="华文楷体" panose="02010600040101010101" pitchFamily="2" charset="-122"/>
              </a:rPr>
              <a:t>；空操作，   指令周期：</a:t>
            </a:r>
            <a:r>
              <a:rPr lang="en-US" altLang="zh-CN" sz="1200" dirty="0">
                <a:latin typeface="华文楷体" panose="02010600040101010101" pitchFamily="2" charset="-122"/>
                <a:ea typeface="华文楷体" panose="02010600040101010101" pitchFamily="2" charset="-122"/>
              </a:rPr>
              <a:t>1</a:t>
            </a:r>
            <a:r>
              <a:rPr lang="zh-CN" altLang="en-US" sz="1200" dirty="0">
                <a:latin typeface="华文楷体" panose="02010600040101010101" pitchFamily="2" charset="-122"/>
                <a:ea typeface="华文楷体" panose="02010600040101010101" pitchFamily="2" charset="-122"/>
              </a:rPr>
              <a:t>个机器周期</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NOP			</a:t>
            </a:r>
            <a:r>
              <a:rPr lang="zh-CN" altLang="en-US" sz="1200" dirty="0">
                <a:latin typeface="华文楷体" panose="02010600040101010101" pitchFamily="2" charset="-122"/>
                <a:ea typeface="华文楷体" panose="02010600040101010101" pitchFamily="2" charset="-122"/>
              </a:rPr>
              <a:t>；空操作，   指令周期：</a:t>
            </a:r>
            <a:r>
              <a:rPr lang="en-US" altLang="zh-CN" sz="1200" dirty="0">
                <a:latin typeface="华文楷体" panose="02010600040101010101" pitchFamily="2" charset="-122"/>
                <a:ea typeface="华文楷体" panose="02010600040101010101" pitchFamily="2" charset="-122"/>
              </a:rPr>
              <a:t>1</a:t>
            </a:r>
            <a:r>
              <a:rPr lang="zh-CN" altLang="en-US" sz="1200" dirty="0">
                <a:latin typeface="华文楷体" panose="02010600040101010101" pitchFamily="2" charset="-122"/>
                <a:ea typeface="华文楷体" panose="02010600040101010101" pitchFamily="2" charset="-122"/>
              </a:rPr>
              <a:t>个机器周期</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DJNZ	R7</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DL5us	</a:t>
            </a:r>
            <a:r>
              <a:rPr lang="zh-CN" altLang="en-US" sz="1200" dirty="0">
                <a:latin typeface="华文楷体" panose="02010600040101010101" pitchFamily="2" charset="-122"/>
                <a:ea typeface="华文楷体" panose="02010600040101010101" pitchFamily="2" charset="-122"/>
              </a:rPr>
              <a:t>；</a:t>
            </a:r>
            <a:r>
              <a:rPr lang="en-US" altLang="zh-CN" sz="1200" dirty="0">
                <a:latin typeface="华文楷体" panose="02010600040101010101" pitchFamily="2" charset="-122"/>
                <a:ea typeface="华文楷体" panose="02010600040101010101" pitchFamily="2" charset="-122"/>
              </a:rPr>
              <a:t>DJNZ</a:t>
            </a:r>
            <a:r>
              <a:rPr lang="zh-CN" altLang="en-US" sz="1200" dirty="0">
                <a:latin typeface="华文楷体" panose="02010600040101010101" pitchFamily="2" charset="-122"/>
                <a:ea typeface="华文楷体" panose="02010600040101010101" pitchFamily="2" charset="-122"/>
              </a:rPr>
              <a:t>指令</a:t>
            </a:r>
            <a:r>
              <a:rPr lang="en-US" altLang="zh-CN" sz="1200" dirty="0">
                <a:latin typeface="华文楷体" panose="02010600040101010101" pitchFamily="2" charset="-122"/>
                <a:ea typeface="华文楷体" panose="02010600040101010101" pitchFamily="2" charset="-122"/>
              </a:rPr>
              <a:t>,  </a:t>
            </a:r>
            <a:r>
              <a:rPr lang="zh-CN" altLang="en-US" sz="1200" dirty="0">
                <a:latin typeface="华文楷体" panose="02010600040101010101" pitchFamily="2" charset="-122"/>
                <a:ea typeface="华文楷体" panose="02010600040101010101" pitchFamily="2" charset="-122"/>
              </a:rPr>
              <a:t>指令周期：</a:t>
            </a:r>
            <a:r>
              <a:rPr lang="en-US" altLang="zh-CN" sz="1200" dirty="0">
                <a:latin typeface="华文楷体" panose="02010600040101010101" pitchFamily="2" charset="-122"/>
                <a:ea typeface="华文楷体" panose="02010600040101010101" pitchFamily="2" charset="-122"/>
              </a:rPr>
              <a:t>2</a:t>
            </a:r>
            <a:r>
              <a:rPr lang="zh-CN" altLang="en-US" sz="1200" dirty="0">
                <a:latin typeface="华文楷体" panose="02010600040101010101" pitchFamily="2" charset="-122"/>
                <a:ea typeface="华文楷体" panose="02010600040101010101" pitchFamily="2" charset="-122"/>
              </a:rPr>
              <a:t>个机器周期</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DJNZ	R6</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DL1ms	</a:t>
            </a:r>
            <a:r>
              <a:rPr lang="zh-CN" altLang="en-US" sz="1200" dirty="0">
                <a:latin typeface="华文楷体" panose="02010600040101010101" pitchFamily="2" charset="-122"/>
                <a:ea typeface="华文楷体" panose="02010600040101010101" pitchFamily="2" charset="-122"/>
              </a:rPr>
              <a:t>；外循环判断控制</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RET		</a:t>
            </a:r>
            <a:r>
              <a:rPr lang="zh-CN" altLang="en-US" sz="1200" dirty="0">
                <a:latin typeface="华文楷体" panose="02010600040101010101" pitchFamily="2" charset="-122"/>
                <a:ea typeface="华文楷体" panose="02010600040101010101" pitchFamily="2" charset="-122"/>
              </a:rPr>
              <a:t>；子程序返回</a:t>
            </a:r>
          </a:p>
        </p:txBody>
      </p:sp>
      <p:cxnSp>
        <p:nvCxnSpPr>
          <p:cNvPr id="8" name="肘形连接符 7"/>
          <p:cNvCxnSpPr/>
          <p:nvPr/>
        </p:nvCxnSpPr>
        <p:spPr>
          <a:xfrm rot="10800000" flipH="1">
            <a:off x="2195736" y="3874546"/>
            <a:ext cx="1" cy="504000"/>
          </a:xfrm>
          <a:prstGeom prst="bentConnector3">
            <a:avLst>
              <a:gd name="adj1" fmla="val -22860000000"/>
            </a:avLst>
          </a:prstGeom>
          <a:ln>
            <a:tailEnd type="arrow"/>
          </a:ln>
        </p:spPr>
        <p:style>
          <a:lnRef idx="1">
            <a:schemeClr val="accent5"/>
          </a:lnRef>
          <a:fillRef idx="0">
            <a:schemeClr val="accent5"/>
          </a:fillRef>
          <a:effectRef idx="0">
            <a:schemeClr val="accent5"/>
          </a:effectRef>
          <a:fontRef idx="minor">
            <a:schemeClr val="tx1"/>
          </a:fontRef>
        </p:style>
      </p:cxnSp>
      <p:cxnSp>
        <p:nvCxnSpPr>
          <p:cNvPr id="9" name="肘形连接符 8"/>
          <p:cNvCxnSpPr/>
          <p:nvPr/>
        </p:nvCxnSpPr>
        <p:spPr>
          <a:xfrm rot="10800000" flipH="1">
            <a:off x="2123728" y="3708542"/>
            <a:ext cx="1" cy="900000"/>
          </a:xfrm>
          <a:prstGeom prst="bentConnector3">
            <a:avLst>
              <a:gd name="adj1" fmla="val -22860000000"/>
            </a:avLst>
          </a:prstGeom>
          <a:ln>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 xmlns:p14="http://schemas.microsoft.com/office/powerpoint/2010/main" val="169930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1059582"/>
            <a:ext cx="8280920" cy="1296144"/>
          </a:xfrm>
        </p:spPr>
        <p:txBody>
          <a:bodyPr/>
          <a:lstStyle/>
          <a:p>
            <a:r>
              <a:rPr lang="zh-CN" altLang="zh-CN" dirty="0"/>
              <a:t>（</a:t>
            </a:r>
            <a:r>
              <a:rPr lang="en-US" altLang="zh-CN" dirty="0"/>
              <a:t>3</a:t>
            </a:r>
            <a:r>
              <a:rPr lang="zh-CN" altLang="zh-CN" dirty="0"/>
              <a:t>）</a:t>
            </a:r>
            <a:r>
              <a:rPr lang="en-US" altLang="zh-CN" dirty="0"/>
              <a:t>I/O</a:t>
            </a:r>
            <a:r>
              <a:rPr lang="zh-CN" altLang="zh-CN" dirty="0"/>
              <a:t>口操作类程序设计</a:t>
            </a:r>
            <a:endParaRPr lang="en-US" altLang="zh-CN" dirty="0"/>
          </a:p>
          <a:p>
            <a:r>
              <a:rPr lang="zh-CN" altLang="zh-CN" sz="1800" b="0" dirty="0">
                <a:solidFill>
                  <a:schemeClr val="tx1"/>
                </a:solidFill>
              </a:rPr>
              <a:t>【例】</a:t>
            </a:r>
            <a:r>
              <a:rPr lang="zh-CN" altLang="zh-CN" sz="1600" b="0" dirty="0">
                <a:solidFill>
                  <a:schemeClr val="tx1"/>
                </a:solidFill>
              </a:rPr>
              <a:t>请编程实现由外到里的双向跑马灯程序。即每个</a:t>
            </a:r>
            <a:r>
              <a:rPr lang="en-US" altLang="zh-CN" sz="1600" b="0" dirty="0">
                <a:solidFill>
                  <a:schemeClr val="tx1"/>
                </a:solidFill>
              </a:rPr>
              <a:t>LED</a:t>
            </a:r>
            <a:r>
              <a:rPr lang="zh-CN" altLang="zh-CN" sz="1600" b="0" dirty="0">
                <a:solidFill>
                  <a:schemeClr val="tx1"/>
                </a:solidFill>
              </a:rPr>
              <a:t>灯点亮</a:t>
            </a:r>
            <a:r>
              <a:rPr lang="en-US" altLang="zh-CN" sz="1600" b="0" dirty="0">
                <a:solidFill>
                  <a:schemeClr val="tx1"/>
                </a:solidFill>
              </a:rPr>
              <a:t>0.3S</a:t>
            </a:r>
            <a:r>
              <a:rPr lang="zh-CN" altLang="zh-CN" sz="1600" b="0" dirty="0">
                <a:solidFill>
                  <a:schemeClr val="tx1"/>
                </a:solidFill>
              </a:rPr>
              <a:t>后熄灭，然后相邻的灯再点亮</a:t>
            </a:r>
            <a:r>
              <a:rPr lang="en-US" altLang="zh-CN" sz="1600" b="0" dirty="0">
                <a:solidFill>
                  <a:schemeClr val="tx1"/>
                </a:solidFill>
              </a:rPr>
              <a:t>0.3s</a:t>
            </a:r>
            <a:r>
              <a:rPr lang="zh-CN" altLang="zh-CN" sz="1600" b="0" dirty="0">
                <a:solidFill>
                  <a:schemeClr val="tx1"/>
                </a:solidFill>
              </a:rPr>
              <a:t>后熄灭，方向自外而里。发光二极管控制电路如图所示，当</a:t>
            </a:r>
            <a:r>
              <a:rPr lang="en-US" altLang="zh-CN" sz="1600" b="0" dirty="0">
                <a:solidFill>
                  <a:schemeClr val="tx1"/>
                </a:solidFill>
              </a:rPr>
              <a:t>P1.0</a:t>
            </a:r>
            <a:r>
              <a:rPr lang="zh-CN" altLang="zh-CN" sz="1600" b="0" dirty="0">
                <a:solidFill>
                  <a:schemeClr val="tx1"/>
                </a:solidFill>
              </a:rPr>
              <a:t>输出为高电平即逻辑“</a:t>
            </a:r>
            <a:r>
              <a:rPr lang="en-US" altLang="zh-CN" sz="1600" b="0" dirty="0">
                <a:solidFill>
                  <a:schemeClr val="tx1"/>
                </a:solidFill>
              </a:rPr>
              <a:t>1</a:t>
            </a:r>
            <a:r>
              <a:rPr lang="zh-CN" altLang="zh-CN" sz="1600" b="0" dirty="0">
                <a:solidFill>
                  <a:schemeClr val="tx1"/>
                </a:solidFill>
              </a:rPr>
              <a:t>”时，</a:t>
            </a:r>
            <a:r>
              <a:rPr lang="en-US" altLang="zh-CN" sz="1600" b="0" dirty="0">
                <a:solidFill>
                  <a:schemeClr val="tx1"/>
                </a:solidFill>
              </a:rPr>
              <a:t>LED1</a:t>
            </a:r>
            <a:r>
              <a:rPr lang="zh-CN" altLang="zh-CN" sz="1600" b="0" dirty="0">
                <a:solidFill>
                  <a:schemeClr val="tx1"/>
                </a:solidFill>
              </a:rPr>
              <a:t>熄灭，否则，输出为低电平时即逻辑“</a:t>
            </a:r>
            <a:r>
              <a:rPr lang="en-US" altLang="zh-CN" sz="1600" b="0" dirty="0">
                <a:solidFill>
                  <a:schemeClr val="tx1"/>
                </a:solidFill>
              </a:rPr>
              <a:t>0</a:t>
            </a:r>
            <a:r>
              <a:rPr lang="zh-CN" altLang="zh-CN" sz="1600" b="0" dirty="0">
                <a:solidFill>
                  <a:schemeClr val="tx1"/>
                </a:solidFill>
              </a:rPr>
              <a:t>”，</a:t>
            </a:r>
            <a:r>
              <a:rPr lang="en-US" altLang="zh-CN" sz="1600" b="0" dirty="0">
                <a:solidFill>
                  <a:schemeClr val="tx1"/>
                </a:solidFill>
              </a:rPr>
              <a:t>LED1</a:t>
            </a:r>
            <a:r>
              <a:rPr lang="zh-CN" altLang="zh-CN" sz="1600" b="0" dirty="0">
                <a:solidFill>
                  <a:schemeClr val="tx1"/>
                </a:solidFill>
              </a:rPr>
              <a:t>点亮。 </a:t>
            </a:r>
            <a:endParaRPr lang="zh-CN" altLang="en-US" sz="1800" b="0" dirty="0">
              <a:solidFill>
                <a:schemeClr val="tx1"/>
              </a:solidFill>
            </a:endParaRPr>
          </a:p>
        </p:txBody>
      </p:sp>
      <p:sp>
        <p:nvSpPr>
          <p:cNvPr id="5" name="标题 1"/>
          <p:cNvSpPr>
            <a:spLocks noGrp="1"/>
          </p:cNvSpPr>
          <p:nvPr>
            <p:ph type="title"/>
          </p:nvPr>
        </p:nvSpPr>
        <p:spPr/>
        <p:txBody>
          <a:bodyPr>
            <a:normAutofit fontScale="90000"/>
          </a:bodyPr>
          <a:lstStyle/>
          <a:p>
            <a:r>
              <a:rPr lang="en-US" altLang="zh-CN" b="1" dirty="0"/>
              <a:t>3.4.7</a:t>
            </a:r>
            <a:r>
              <a:rPr lang="zh-CN" altLang="zh-CN" b="1" dirty="0"/>
              <a:t>汇编语言</a:t>
            </a:r>
            <a:r>
              <a:rPr lang="zh-CN" altLang="en-US" b="1" dirty="0"/>
              <a:t>综合设计举例</a:t>
            </a:r>
            <a:endParaRPr lang="zh-CN" altLang="zh-CN" b="1" dirty="0"/>
          </a:p>
        </p:txBody>
      </p:sp>
      <p:sp>
        <p:nvSpPr>
          <p:cNvPr id="2" name="Rectangle 1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109"/>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4057" y="2571750"/>
            <a:ext cx="3851919" cy="1872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椭圆 10"/>
          <p:cNvSpPr/>
          <p:nvPr/>
        </p:nvSpPr>
        <p:spPr>
          <a:xfrm>
            <a:off x="3089574" y="3363838"/>
            <a:ext cx="216024" cy="3600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2" name="椭圆 11"/>
          <p:cNvSpPr/>
          <p:nvPr/>
        </p:nvSpPr>
        <p:spPr>
          <a:xfrm>
            <a:off x="3089574" y="3219822"/>
            <a:ext cx="216024" cy="21602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3" name="椭圆 12"/>
          <p:cNvSpPr/>
          <p:nvPr/>
        </p:nvSpPr>
        <p:spPr>
          <a:xfrm>
            <a:off x="3089574" y="3660018"/>
            <a:ext cx="216024" cy="21602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7" name="椭圆 16"/>
          <p:cNvSpPr/>
          <p:nvPr/>
        </p:nvSpPr>
        <p:spPr>
          <a:xfrm>
            <a:off x="3089574" y="3003798"/>
            <a:ext cx="216024" cy="21602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8" name="椭圆 17"/>
          <p:cNvSpPr/>
          <p:nvPr/>
        </p:nvSpPr>
        <p:spPr>
          <a:xfrm>
            <a:off x="3083361" y="3859410"/>
            <a:ext cx="216024" cy="21602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1" name="椭圆 20"/>
          <p:cNvSpPr/>
          <p:nvPr/>
        </p:nvSpPr>
        <p:spPr>
          <a:xfrm>
            <a:off x="3089574" y="2895786"/>
            <a:ext cx="216024" cy="21602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2" name="椭圆 21"/>
          <p:cNvSpPr/>
          <p:nvPr/>
        </p:nvSpPr>
        <p:spPr>
          <a:xfrm>
            <a:off x="3089574" y="3984054"/>
            <a:ext cx="216024" cy="21602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 name="矩形 5"/>
          <p:cNvSpPr/>
          <p:nvPr/>
        </p:nvSpPr>
        <p:spPr>
          <a:xfrm>
            <a:off x="4787889" y="2784395"/>
            <a:ext cx="1705916" cy="369332"/>
          </a:xfrm>
          <a:prstGeom prst="rect">
            <a:avLst/>
          </a:prstGeom>
        </p:spPr>
        <p:txBody>
          <a:bodyPr wrap="none">
            <a:spAutoFit/>
          </a:bodyPr>
          <a:lstStyle/>
          <a:p>
            <a:r>
              <a:rPr lang="en-US" altLang="zh-CN" dirty="0">
                <a:latin typeface="华文楷体" panose="02010600040101010101" pitchFamily="2" charset="-122"/>
                <a:ea typeface="华文楷体" panose="02010600040101010101" pitchFamily="2" charset="-122"/>
              </a:rPr>
              <a:t>7EH   0111 1110</a:t>
            </a:r>
            <a:endParaRPr lang="zh-CN" altLang="en-US" dirty="0">
              <a:latin typeface="华文楷体" panose="02010600040101010101" pitchFamily="2" charset="-122"/>
              <a:ea typeface="华文楷体" panose="02010600040101010101" pitchFamily="2" charset="-122"/>
            </a:endParaRPr>
          </a:p>
        </p:txBody>
      </p:sp>
      <p:sp>
        <p:nvSpPr>
          <p:cNvPr id="23" name="矩形 22"/>
          <p:cNvSpPr/>
          <p:nvPr/>
        </p:nvSpPr>
        <p:spPr>
          <a:xfrm>
            <a:off x="4624351" y="3047997"/>
            <a:ext cx="1891865" cy="369332"/>
          </a:xfrm>
          <a:prstGeom prst="rect">
            <a:avLst/>
          </a:prstGeom>
        </p:spPr>
        <p:txBody>
          <a:bodyPr wrap="none">
            <a:spAutoFit/>
          </a:bodyPr>
          <a:lstStyle/>
          <a:p>
            <a:r>
              <a:rPr lang="en-US" altLang="zh-CN" dirty="0">
                <a:latin typeface="华文楷体" panose="02010600040101010101" pitchFamily="2" charset="-122"/>
                <a:ea typeface="华文楷体" panose="02010600040101010101" pitchFamily="2" charset="-122"/>
              </a:rPr>
              <a:t>0BDH   1011 1101</a:t>
            </a:r>
            <a:endParaRPr lang="zh-CN" altLang="en-US" dirty="0">
              <a:latin typeface="华文楷体" panose="02010600040101010101" pitchFamily="2" charset="-122"/>
              <a:ea typeface="华文楷体" panose="02010600040101010101" pitchFamily="2" charset="-122"/>
            </a:endParaRPr>
          </a:p>
        </p:txBody>
      </p:sp>
      <p:sp>
        <p:nvSpPr>
          <p:cNvPr id="24" name="矩形 23"/>
          <p:cNvSpPr/>
          <p:nvPr/>
        </p:nvSpPr>
        <p:spPr>
          <a:xfrm>
            <a:off x="4601940" y="3336029"/>
            <a:ext cx="1891865" cy="369332"/>
          </a:xfrm>
          <a:prstGeom prst="rect">
            <a:avLst/>
          </a:prstGeom>
        </p:spPr>
        <p:txBody>
          <a:bodyPr wrap="none">
            <a:spAutoFit/>
          </a:bodyPr>
          <a:lstStyle/>
          <a:p>
            <a:r>
              <a:rPr lang="en-US" altLang="zh-CN" dirty="0">
                <a:latin typeface="华文楷体" panose="02010600040101010101" pitchFamily="2" charset="-122"/>
                <a:ea typeface="华文楷体" panose="02010600040101010101" pitchFamily="2" charset="-122"/>
              </a:rPr>
              <a:t>0DBH   1101 1011</a:t>
            </a:r>
            <a:endParaRPr lang="zh-CN" altLang="en-US" dirty="0">
              <a:latin typeface="华文楷体" panose="02010600040101010101" pitchFamily="2" charset="-122"/>
              <a:ea typeface="华文楷体" panose="02010600040101010101" pitchFamily="2" charset="-122"/>
            </a:endParaRPr>
          </a:p>
        </p:txBody>
      </p:sp>
      <p:sp>
        <p:nvSpPr>
          <p:cNvPr id="25" name="矩形 24"/>
          <p:cNvSpPr/>
          <p:nvPr/>
        </p:nvSpPr>
        <p:spPr>
          <a:xfrm>
            <a:off x="4624351" y="3614769"/>
            <a:ext cx="1830950" cy="369332"/>
          </a:xfrm>
          <a:prstGeom prst="rect">
            <a:avLst/>
          </a:prstGeom>
        </p:spPr>
        <p:txBody>
          <a:bodyPr wrap="none">
            <a:spAutoFit/>
          </a:bodyPr>
          <a:lstStyle/>
          <a:p>
            <a:r>
              <a:rPr lang="en-US" altLang="zh-CN" dirty="0">
                <a:latin typeface="华文楷体" panose="02010600040101010101" pitchFamily="2" charset="-122"/>
                <a:ea typeface="华文楷体" panose="02010600040101010101" pitchFamily="2" charset="-122"/>
              </a:rPr>
              <a:t>0E7H   1110 0111</a:t>
            </a:r>
            <a:endParaRPr lang="zh-CN" altLang="en-US" dirty="0">
              <a:latin typeface="华文楷体" panose="02010600040101010101" pitchFamily="2" charset="-122"/>
              <a:ea typeface="华文楷体" panose="02010600040101010101" pitchFamily="2" charset="-122"/>
            </a:endParaRPr>
          </a:p>
        </p:txBody>
      </p:sp>
      <p:cxnSp>
        <p:nvCxnSpPr>
          <p:cNvPr id="27" name="直接箭头连接符 26"/>
          <p:cNvCxnSpPr/>
          <p:nvPr/>
        </p:nvCxnSpPr>
        <p:spPr>
          <a:xfrm>
            <a:off x="5547871" y="2931790"/>
            <a:ext cx="360000" cy="9504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29" name="直接箭头连接符 28"/>
          <p:cNvCxnSpPr/>
          <p:nvPr/>
        </p:nvCxnSpPr>
        <p:spPr>
          <a:xfrm flipH="1">
            <a:off x="5981254" y="2941739"/>
            <a:ext cx="360040" cy="95118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 xmlns:p14="http://schemas.microsoft.com/office/powerpoint/2010/main" val="381629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2"/>
                                        </p:tgtEl>
                                      </p:cBhvr>
                                    </p:animEffect>
                                    <p:set>
                                      <p:cBhvr>
                                        <p:cTn id="24" dur="1" fill="hold">
                                          <p:stCondLst>
                                            <p:cond delay="499"/>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0" presetClass="exit" presetSubtype="0" fill="hold" grpId="1" nodeType="withEffect">
                                  <p:stCondLst>
                                    <p:cond delay="0"/>
                                  </p:stCondLst>
                                  <p:childTnLst>
                                    <p:animEffect transition="out" filter="fade">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8"/>
                                        </p:tgtEl>
                                      </p:cBhvr>
                                    </p:animEffect>
                                    <p:set>
                                      <p:cBhvr>
                                        <p:cTn id="44" dur="1" fill="hold">
                                          <p:stCondLst>
                                            <p:cond delay="499"/>
                                          </p:stCondLst>
                                        </p:cTn>
                                        <p:tgtEl>
                                          <p:spTgt spid="1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0" presetClass="exit" presetSubtype="0" fill="hold" grpId="1"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3"/>
                                        </p:tgtEl>
                                      </p:cBhvr>
                                    </p:animEffect>
                                    <p:set>
                                      <p:cBhvr>
                                        <p:cTn id="58" dur="1" fill="hold">
                                          <p:stCondLst>
                                            <p:cond delay="499"/>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2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7" grpId="0" animBg="1"/>
      <p:bldP spid="17" grpId="1" animBg="1"/>
      <p:bldP spid="18" grpId="0" animBg="1"/>
      <p:bldP spid="18" grpId="1" animBg="1"/>
      <p:bldP spid="21" grpId="0" animBg="1"/>
      <p:bldP spid="21" grpId="1" animBg="1"/>
      <p:bldP spid="22" grpId="0" animBg="1"/>
      <p:bldP spid="22" grpId="1"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1059582"/>
            <a:ext cx="8280920" cy="1296144"/>
          </a:xfrm>
        </p:spPr>
        <p:txBody>
          <a:bodyPr/>
          <a:lstStyle/>
          <a:p>
            <a:r>
              <a:rPr lang="zh-CN" altLang="zh-CN" dirty="0"/>
              <a:t>（</a:t>
            </a:r>
            <a:r>
              <a:rPr lang="en-US" altLang="zh-CN" dirty="0"/>
              <a:t>3</a:t>
            </a:r>
            <a:r>
              <a:rPr lang="zh-CN" altLang="zh-CN" dirty="0"/>
              <a:t>）</a:t>
            </a:r>
            <a:r>
              <a:rPr lang="en-US" altLang="zh-CN" dirty="0"/>
              <a:t>I/O</a:t>
            </a:r>
            <a:r>
              <a:rPr lang="zh-CN" altLang="zh-CN" dirty="0"/>
              <a:t>口操作类程序设计</a:t>
            </a:r>
            <a:endParaRPr lang="en-US" altLang="zh-CN" dirty="0"/>
          </a:p>
          <a:p>
            <a:r>
              <a:rPr lang="zh-CN" altLang="zh-CN" sz="1800" b="0" dirty="0">
                <a:solidFill>
                  <a:schemeClr val="tx1"/>
                </a:solidFill>
              </a:rPr>
              <a:t>【例】</a:t>
            </a:r>
            <a:r>
              <a:rPr lang="zh-CN" altLang="zh-CN" sz="1600" b="0" dirty="0">
                <a:solidFill>
                  <a:schemeClr val="tx1"/>
                </a:solidFill>
              </a:rPr>
              <a:t>请编程实现由外到里的双向跑马灯程序。即每个</a:t>
            </a:r>
            <a:r>
              <a:rPr lang="en-US" altLang="zh-CN" sz="1600" b="0" dirty="0">
                <a:solidFill>
                  <a:schemeClr val="tx1"/>
                </a:solidFill>
              </a:rPr>
              <a:t>LED</a:t>
            </a:r>
            <a:r>
              <a:rPr lang="zh-CN" altLang="zh-CN" sz="1600" b="0" dirty="0">
                <a:solidFill>
                  <a:schemeClr val="tx1"/>
                </a:solidFill>
              </a:rPr>
              <a:t>灯点亮</a:t>
            </a:r>
            <a:r>
              <a:rPr lang="en-US" altLang="zh-CN" sz="1600" b="0" dirty="0">
                <a:solidFill>
                  <a:schemeClr val="tx1"/>
                </a:solidFill>
              </a:rPr>
              <a:t>0.3S</a:t>
            </a:r>
            <a:r>
              <a:rPr lang="zh-CN" altLang="zh-CN" sz="1600" b="0" dirty="0">
                <a:solidFill>
                  <a:schemeClr val="tx1"/>
                </a:solidFill>
              </a:rPr>
              <a:t>后熄灭，然后相邻的灯再点亮</a:t>
            </a:r>
            <a:r>
              <a:rPr lang="en-US" altLang="zh-CN" sz="1600" b="0" dirty="0">
                <a:solidFill>
                  <a:schemeClr val="tx1"/>
                </a:solidFill>
              </a:rPr>
              <a:t>0.3s</a:t>
            </a:r>
            <a:r>
              <a:rPr lang="zh-CN" altLang="zh-CN" sz="1600" b="0" dirty="0">
                <a:solidFill>
                  <a:schemeClr val="tx1"/>
                </a:solidFill>
              </a:rPr>
              <a:t>后熄灭，方向自外而里。发光二极管控制电路如图所示，当</a:t>
            </a:r>
            <a:r>
              <a:rPr lang="en-US" altLang="zh-CN" sz="1600" b="0" dirty="0">
                <a:solidFill>
                  <a:schemeClr val="tx1"/>
                </a:solidFill>
              </a:rPr>
              <a:t>P1.0</a:t>
            </a:r>
            <a:r>
              <a:rPr lang="zh-CN" altLang="zh-CN" sz="1600" b="0" dirty="0">
                <a:solidFill>
                  <a:schemeClr val="tx1"/>
                </a:solidFill>
              </a:rPr>
              <a:t>输出为高电平即逻辑“</a:t>
            </a:r>
            <a:r>
              <a:rPr lang="en-US" altLang="zh-CN" sz="1600" b="0" dirty="0">
                <a:solidFill>
                  <a:schemeClr val="tx1"/>
                </a:solidFill>
              </a:rPr>
              <a:t>1</a:t>
            </a:r>
            <a:r>
              <a:rPr lang="zh-CN" altLang="zh-CN" sz="1600" b="0" dirty="0">
                <a:solidFill>
                  <a:schemeClr val="tx1"/>
                </a:solidFill>
              </a:rPr>
              <a:t>”时，</a:t>
            </a:r>
            <a:r>
              <a:rPr lang="en-US" altLang="zh-CN" sz="1600" b="0" dirty="0">
                <a:solidFill>
                  <a:schemeClr val="tx1"/>
                </a:solidFill>
              </a:rPr>
              <a:t>LED1</a:t>
            </a:r>
            <a:r>
              <a:rPr lang="zh-CN" altLang="zh-CN" sz="1600" b="0" dirty="0">
                <a:solidFill>
                  <a:schemeClr val="tx1"/>
                </a:solidFill>
              </a:rPr>
              <a:t>熄灭，否则，输出为低电平时即逻辑“</a:t>
            </a:r>
            <a:r>
              <a:rPr lang="en-US" altLang="zh-CN" sz="1600" b="0" dirty="0">
                <a:solidFill>
                  <a:schemeClr val="tx1"/>
                </a:solidFill>
              </a:rPr>
              <a:t>0</a:t>
            </a:r>
            <a:r>
              <a:rPr lang="zh-CN" altLang="zh-CN" sz="1600" b="0" dirty="0">
                <a:solidFill>
                  <a:schemeClr val="tx1"/>
                </a:solidFill>
              </a:rPr>
              <a:t>”，</a:t>
            </a:r>
            <a:r>
              <a:rPr lang="en-US" altLang="zh-CN" sz="1600" b="0" dirty="0">
                <a:solidFill>
                  <a:schemeClr val="tx1"/>
                </a:solidFill>
              </a:rPr>
              <a:t>LED1</a:t>
            </a:r>
            <a:r>
              <a:rPr lang="zh-CN" altLang="zh-CN" sz="1600" b="0" dirty="0">
                <a:solidFill>
                  <a:schemeClr val="tx1"/>
                </a:solidFill>
              </a:rPr>
              <a:t>点亮。 </a:t>
            </a:r>
            <a:endParaRPr lang="zh-CN" altLang="en-US" sz="1800" b="0" dirty="0">
              <a:solidFill>
                <a:schemeClr val="tx1"/>
              </a:solidFill>
            </a:endParaRPr>
          </a:p>
        </p:txBody>
      </p:sp>
      <p:sp>
        <p:nvSpPr>
          <p:cNvPr id="5" name="标题 1"/>
          <p:cNvSpPr>
            <a:spLocks noGrp="1"/>
          </p:cNvSpPr>
          <p:nvPr>
            <p:ph type="title"/>
          </p:nvPr>
        </p:nvSpPr>
        <p:spPr/>
        <p:txBody>
          <a:bodyPr>
            <a:normAutofit fontScale="90000"/>
          </a:bodyPr>
          <a:lstStyle/>
          <a:p>
            <a:r>
              <a:rPr lang="en-US" altLang="zh-CN" b="1" dirty="0"/>
              <a:t>3.4.7</a:t>
            </a:r>
            <a:r>
              <a:rPr lang="zh-CN" altLang="zh-CN" b="1" dirty="0"/>
              <a:t>汇编语言</a:t>
            </a:r>
            <a:r>
              <a:rPr lang="zh-CN" altLang="en-US" b="1" dirty="0"/>
              <a:t>综合设计举例</a:t>
            </a:r>
            <a:endParaRPr lang="zh-CN" altLang="zh-CN" b="1" dirty="0"/>
          </a:p>
        </p:txBody>
      </p:sp>
      <p:sp>
        <p:nvSpPr>
          <p:cNvPr id="2" name="Rectangle 1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611560" y="2562458"/>
            <a:ext cx="1705916" cy="369332"/>
          </a:xfrm>
          <a:prstGeom prst="rect">
            <a:avLst/>
          </a:prstGeom>
        </p:spPr>
        <p:txBody>
          <a:bodyPr wrap="none">
            <a:spAutoFit/>
          </a:bodyPr>
          <a:lstStyle/>
          <a:p>
            <a:r>
              <a:rPr lang="en-US" altLang="zh-CN" dirty="0">
                <a:latin typeface="华文楷体" panose="02010600040101010101" pitchFamily="2" charset="-122"/>
                <a:ea typeface="华文楷体" panose="02010600040101010101" pitchFamily="2" charset="-122"/>
              </a:rPr>
              <a:t>7EH   0111 1110</a:t>
            </a:r>
            <a:endParaRPr lang="zh-CN" altLang="en-US" dirty="0">
              <a:latin typeface="华文楷体" panose="02010600040101010101" pitchFamily="2" charset="-122"/>
              <a:ea typeface="华文楷体" panose="02010600040101010101" pitchFamily="2" charset="-122"/>
            </a:endParaRPr>
          </a:p>
        </p:txBody>
      </p:sp>
      <p:sp>
        <p:nvSpPr>
          <p:cNvPr id="23" name="矩形 22"/>
          <p:cNvSpPr/>
          <p:nvPr/>
        </p:nvSpPr>
        <p:spPr>
          <a:xfrm>
            <a:off x="448022" y="2826060"/>
            <a:ext cx="1891865" cy="369332"/>
          </a:xfrm>
          <a:prstGeom prst="rect">
            <a:avLst/>
          </a:prstGeom>
        </p:spPr>
        <p:txBody>
          <a:bodyPr wrap="none">
            <a:spAutoFit/>
          </a:bodyPr>
          <a:lstStyle/>
          <a:p>
            <a:r>
              <a:rPr lang="en-US" altLang="zh-CN" dirty="0">
                <a:latin typeface="华文楷体" panose="02010600040101010101" pitchFamily="2" charset="-122"/>
                <a:ea typeface="华文楷体" panose="02010600040101010101" pitchFamily="2" charset="-122"/>
              </a:rPr>
              <a:t>0BDH   1011 1101</a:t>
            </a:r>
            <a:endParaRPr lang="zh-CN" altLang="en-US" dirty="0">
              <a:latin typeface="华文楷体" panose="02010600040101010101" pitchFamily="2" charset="-122"/>
              <a:ea typeface="华文楷体" panose="02010600040101010101" pitchFamily="2" charset="-122"/>
            </a:endParaRPr>
          </a:p>
        </p:txBody>
      </p:sp>
      <p:sp>
        <p:nvSpPr>
          <p:cNvPr id="24" name="矩形 23"/>
          <p:cNvSpPr/>
          <p:nvPr/>
        </p:nvSpPr>
        <p:spPr>
          <a:xfrm>
            <a:off x="425611" y="3114092"/>
            <a:ext cx="1891865" cy="369332"/>
          </a:xfrm>
          <a:prstGeom prst="rect">
            <a:avLst/>
          </a:prstGeom>
        </p:spPr>
        <p:txBody>
          <a:bodyPr wrap="none">
            <a:spAutoFit/>
          </a:bodyPr>
          <a:lstStyle/>
          <a:p>
            <a:r>
              <a:rPr lang="en-US" altLang="zh-CN" dirty="0">
                <a:latin typeface="华文楷体" panose="02010600040101010101" pitchFamily="2" charset="-122"/>
                <a:ea typeface="华文楷体" panose="02010600040101010101" pitchFamily="2" charset="-122"/>
              </a:rPr>
              <a:t>0DBH   1101 1011</a:t>
            </a:r>
            <a:endParaRPr lang="zh-CN" altLang="en-US" dirty="0">
              <a:latin typeface="华文楷体" panose="02010600040101010101" pitchFamily="2" charset="-122"/>
              <a:ea typeface="华文楷体" panose="02010600040101010101" pitchFamily="2" charset="-122"/>
            </a:endParaRPr>
          </a:p>
        </p:txBody>
      </p:sp>
      <p:sp>
        <p:nvSpPr>
          <p:cNvPr id="25" name="矩形 24"/>
          <p:cNvSpPr/>
          <p:nvPr/>
        </p:nvSpPr>
        <p:spPr>
          <a:xfrm>
            <a:off x="448022" y="3392832"/>
            <a:ext cx="1891865" cy="369332"/>
          </a:xfrm>
          <a:prstGeom prst="rect">
            <a:avLst/>
          </a:prstGeom>
        </p:spPr>
        <p:txBody>
          <a:bodyPr wrap="none">
            <a:spAutoFit/>
          </a:bodyPr>
          <a:lstStyle/>
          <a:p>
            <a:r>
              <a:rPr lang="en-US" altLang="zh-CN" dirty="0">
                <a:latin typeface="华文楷体" panose="02010600040101010101" pitchFamily="2" charset="-122"/>
                <a:ea typeface="华文楷体" panose="02010600040101010101" pitchFamily="2" charset="-122"/>
              </a:rPr>
              <a:t>0DBH   1110 0111</a:t>
            </a:r>
            <a:endParaRPr lang="zh-CN" altLang="en-US" dirty="0">
              <a:latin typeface="华文楷体" panose="02010600040101010101" pitchFamily="2" charset="-122"/>
              <a:ea typeface="华文楷体" panose="02010600040101010101" pitchFamily="2" charset="-122"/>
            </a:endParaRPr>
          </a:p>
        </p:txBody>
      </p:sp>
      <p:cxnSp>
        <p:nvCxnSpPr>
          <p:cNvPr id="27" name="直接箭头连接符 26"/>
          <p:cNvCxnSpPr/>
          <p:nvPr/>
        </p:nvCxnSpPr>
        <p:spPr>
          <a:xfrm>
            <a:off x="1371542" y="2709853"/>
            <a:ext cx="360000" cy="95040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29" name="直接箭头连接符 28"/>
          <p:cNvCxnSpPr/>
          <p:nvPr/>
        </p:nvCxnSpPr>
        <p:spPr>
          <a:xfrm flipH="1">
            <a:off x="1804925" y="2719802"/>
            <a:ext cx="360040" cy="95118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7" name="矩形 6"/>
          <p:cNvSpPr/>
          <p:nvPr/>
        </p:nvSpPr>
        <p:spPr>
          <a:xfrm>
            <a:off x="2317476" y="2424487"/>
            <a:ext cx="6709124" cy="2492990"/>
          </a:xfrm>
          <a:prstGeom prst="rect">
            <a:avLst/>
          </a:prstGeom>
        </p:spPr>
        <p:txBody>
          <a:bodyPr wrap="square">
            <a:spAutoFit/>
          </a:bodyPr>
          <a:lstStyle/>
          <a:p>
            <a:r>
              <a:rPr lang="en-US" altLang="zh-CN" sz="1200" dirty="0">
                <a:latin typeface="华文楷体" panose="02010600040101010101" pitchFamily="2" charset="-122"/>
                <a:ea typeface="华文楷体" panose="02010600040101010101" pitchFamily="2" charset="-122"/>
              </a:rPr>
              <a:t>	ORG	0000H		</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SJMP	Main		</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ORG	0030H		</a:t>
            </a:r>
          </a:p>
          <a:p>
            <a:r>
              <a:rPr lang="en-US" altLang="zh-CN" sz="1200" dirty="0">
                <a:latin typeface="华文楷体" panose="02010600040101010101" pitchFamily="2" charset="-122"/>
                <a:ea typeface="华文楷体" panose="02010600040101010101" pitchFamily="2" charset="-122"/>
              </a:rPr>
              <a:t>Main:	MOV	SP</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#6FH	</a:t>
            </a:r>
            <a:r>
              <a:rPr lang="zh-CN" altLang="en-US" sz="1200" dirty="0">
                <a:latin typeface="华文楷体" panose="02010600040101010101" pitchFamily="2" charset="-122"/>
                <a:ea typeface="华文楷体" panose="02010600040101010101" pitchFamily="2" charset="-122"/>
              </a:rPr>
              <a:t>；设置堆栈地址</a:t>
            </a:r>
          </a:p>
          <a:p>
            <a:r>
              <a:rPr lang="en-US" altLang="zh-CN" sz="1200" dirty="0" err="1">
                <a:latin typeface="华文楷体" panose="02010600040101010101" pitchFamily="2" charset="-122"/>
                <a:ea typeface="华文楷体" panose="02010600040101010101" pitchFamily="2" charset="-122"/>
              </a:rPr>
              <a:t>LpLED</a:t>
            </a:r>
            <a:r>
              <a:rPr lang="en-US" altLang="zh-CN" sz="1200" dirty="0">
                <a:latin typeface="华文楷体" panose="02010600040101010101" pitchFamily="2" charset="-122"/>
                <a:ea typeface="华文楷体" panose="02010600040101010101" pitchFamily="2" charset="-122"/>
              </a:rPr>
              <a:t>:	MOV	P1</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#7EH	</a:t>
            </a:r>
            <a:r>
              <a:rPr lang="zh-CN" altLang="en-US" sz="1200" dirty="0">
                <a:latin typeface="华文楷体" panose="02010600040101010101" pitchFamily="2" charset="-122"/>
                <a:ea typeface="华文楷体" panose="02010600040101010101" pitchFamily="2" charset="-122"/>
              </a:rPr>
              <a:t>；点亮最外侧</a:t>
            </a:r>
            <a:r>
              <a:rPr lang="en-US" altLang="zh-CN" sz="1200" dirty="0">
                <a:latin typeface="华文楷体" panose="02010600040101010101" pitchFamily="2" charset="-122"/>
                <a:ea typeface="华文楷体" panose="02010600040101010101" pitchFamily="2" charset="-122"/>
              </a:rPr>
              <a:t>LED</a:t>
            </a:r>
            <a:r>
              <a:rPr lang="zh-CN" altLang="en-US" sz="1200" dirty="0">
                <a:latin typeface="华文楷体" panose="02010600040101010101" pitchFamily="2" charset="-122"/>
                <a:ea typeface="华文楷体" panose="02010600040101010101" pitchFamily="2" charset="-122"/>
              </a:rPr>
              <a:t>灯，即</a:t>
            </a:r>
            <a:r>
              <a:rPr lang="en-US" altLang="zh-CN" sz="1200" dirty="0">
                <a:latin typeface="华文楷体" panose="02010600040101010101" pitchFamily="2" charset="-122"/>
                <a:ea typeface="华文楷体" panose="02010600040101010101" pitchFamily="2" charset="-122"/>
              </a:rPr>
              <a:t>LED1</a:t>
            </a:r>
            <a:r>
              <a:rPr lang="zh-CN" altLang="en-US" sz="1200" dirty="0">
                <a:latin typeface="华文楷体" panose="02010600040101010101" pitchFamily="2" charset="-122"/>
                <a:ea typeface="华文楷体" panose="02010600040101010101" pitchFamily="2" charset="-122"/>
              </a:rPr>
              <a:t>和</a:t>
            </a:r>
            <a:r>
              <a:rPr lang="en-US" altLang="zh-CN" sz="1200" dirty="0">
                <a:latin typeface="华文楷体" panose="02010600040101010101" pitchFamily="2" charset="-122"/>
                <a:ea typeface="华文楷体" panose="02010600040101010101" pitchFamily="2" charset="-122"/>
              </a:rPr>
              <a:t>LED8</a:t>
            </a:r>
            <a:r>
              <a:rPr lang="zh-CN" altLang="en-US" sz="1200" dirty="0">
                <a:latin typeface="华文楷体" panose="02010600040101010101" pitchFamily="2" charset="-122"/>
                <a:ea typeface="华文楷体" panose="02010600040101010101" pitchFamily="2" charset="-122"/>
              </a:rPr>
              <a:t>亮</a:t>
            </a:r>
          </a:p>
          <a:p>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LCALL	DL300ms	</a:t>
            </a:r>
            <a:r>
              <a:rPr lang="zh-CN" altLang="en-US" sz="1200" dirty="0">
                <a:latin typeface="华文楷体" panose="02010600040101010101" pitchFamily="2" charset="-122"/>
                <a:ea typeface="华文楷体" panose="02010600040101010101" pitchFamily="2" charset="-122"/>
              </a:rPr>
              <a:t>；调用延时</a:t>
            </a:r>
            <a:r>
              <a:rPr lang="en-US" altLang="zh-CN" sz="1200" dirty="0">
                <a:latin typeface="华文楷体" panose="02010600040101010101" pitchFamily="2" charset="-122"/>
                <a:ea typeface="华文楷体" panose="02010600040101010101" pitchFamily="2" charset="-122"/>
              </a:rPr>
              <a:t>0.3s</a:t>
            </a:r>
            <a:r>
              <a:rPr lang="zh-CN" altLang="en-US" sz="1200" dirty="0">
                <a:latin typeface="华文楷体" panose="02010600040101010101" pitchFamily="2" charset="-122"/>
                <a:ea typeface="华文楷体" panose="02010600040101010101" pitchFamily="2" charset="-122"/>
              </a:rPr>
              <a:t>的子程序，令灯亮</a:t>
            </a:r>
            <a:r>
              <a:rPr lang="en-US" altLang="zh-CN" sz="1200" dirty="0">
                <a:latin typeface="华文楷体" panose="02010600040101010101" pitchFamily="2" charset="-122"/>
                <a:ea typeface="华文楷体" panose="02010600040101010101" pitchFamily="2" charset="-122"/>
              </a:rPr>
              <a:t>0.3s</a:t>
            </a:r>
          </a:p>
          <a:p>
            <a:r>
              <a:rPr lang="en-US" altLang="zh-CN" sz="1200" dirty="0">
                <a:latin typeface="华文楷体" panose="02010600040101010101" pitchFamily="2" charset="-122"/>
                <a:ea typeface="华文楷体" panose="02010600040101010101" pitchFamily="2" charset="-122"/>
              </a:rPr>
              <a:t>	MOV 	P1</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#0BDH	</a:t>
            </a:r>
            <a:r>
              <a:rPr lang="zh-CN" altLang="en-US" sz="1200" dirty="0">
                <a:latin typeface="华文楷体" panose="02010600040101010101" pitchFamily="2" charset="-122"/>
                <a:ea typeface="华文楷体" panose="02010600040101010101" pitchFamily="2" charset="-122"/>
              </a:rPr>
              <a:t>；点亮</a:t>
            </a:r>
            <a:r>
              <a:rPr lang="en-US" altLang="zh-CN" sz="1200" dirty="0">
                <a:latin typeface="华文楷体" panose="02010600040101010101" pitchFamily="2" charset="-122"/>
                <a:ea typeface="华文楷体" panose="02010600040101010101" pitchFamily="2" charset="-122"/>
              </a:rPr>
              <a:t>LED2</a:t>
            </a:r>
            <a:r>
              <a:rPr lang="zh-CN" altLang="en-US" sz="1200" dirty="0">
                <a:latin typeface="华文楷体" panose="02010600040101010101" pitchFamily="2" charset="-122"/>
                <a:ea typeface="华文楷体" panose="02010600040101010101" pitchFamily="2" charset="-122"/>
              </a:rPr>
              <a:t>和</a:t>
            </a:r>
            <a:r>
              <a:rPr lang="en-US" altLang="zh-CN" sz="1200" dirty="0">
                <a:latin typeface="华文楷体" panose="02010600040101010101" pitchFamily="2" charset="-122"/>
                <a:ea typeface="华文楷体" panose="02010600040101010101" pitchFamily="2" charset="-122"/>
              </a:rPr>
              <a:t>LED7</a:t>
            </a:r>
          </a:p>
          <a:p>
            <a:r>
              <a:rPr lang="en-US" altLang="zh-CN" sz="1200" dirty="0">
                <a:latin typeface="华文楷体" panose="02010600040101010101" pitchFamily="2" charset="-122"/>
                <a:ea typeface="华文楷体" panose="02010600040101010101" pitchFamily="2" charset="-122"/>
              </a:rPr>
              <a:t>	LCALL	DL300ms	</a:t>
            </a:r>
            <a:r>
              <a:rPr lang="zh-CN" altLang="en-US" sz="1200" dirty="0">
                <a:latin typeface="华文楷体" panose="02010600040101010101" pitchFamily="2" charset="-122"/>
                <a:ea typeface="华文楷体" panose="02010600040101010101" pitchFamily="2" charset="-122"/>
              </a:rPr>
              <a:t>；调用延时</a:t>
            </a:r>
            <a:r>
              <a:rPr lang="en-US" altLang="zh-CN" sz="1200" dirty="0">
                <a:latin typeface="华文楷体" panose="02010600040101010101" pitchFamily="2" charset="-122"/>
                <a:ea typeface="华文楷体" panose="02010600040101010101" pitchFamily="2" charset="-122"/>
              </a:rPr>
              <a:t>0.3s</a:t>
            </a:r>
            <a:r>
              <a:rPr lang="zh-CN" altLang="en-US" sz="1200" dirty="0">
                <a:latin typeface="华文楷体" panose="02010600040101010101" pitchFamily="2" charset="-122"/>
                <a:ea typeface="华文楷体" panose="02010600040101010101" pitchFamily="2" charset="-122"/>
              </a:rPr>
              <a:t>的子程序，令灯亮</a:t>
            </a:r>
            <a:r>
              <a:rPr lang="en-US" altLang="zh-CN" sz="1200" dirty="0">
                <a:latin typeface="华文楷体" panose="02010600040101010101" pitchFamily="2" charset="-122"/>
                <a:ea typeface="华文楷体" panose="02010600040101010101" pitchFamily="2" charset="-122"/>
              </a:rPr>
              <a:t>0.3s</a:t>
            </a:r>
          </a:p>
          <a:p>
            <a:r>
              <a:rPr lang="en-US" altLang="zh-CN" sz="1200" dirty="0">
                <a:latin typeface="华文楷体" panose="02010600040101010101" pitchFamily="2" charset="-122"/>
                <a:ea typeface="华文楷体" panose="02010600040101010101" pitchFamily="2" charset="-122"/>
              </a:rPr>
              <a:t>	MOV 	P1</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#0DBH	</a:t>
            </a:r>
            <a:r>
              <a:rPr lang="zh-CN" altLang="en-US" sz="1200" dirty="0">
                <a:latin typeface="华文楷体" panose="02010600040101010101" pitchFamily="2" charset="-122"/>
                <a:ea typeface="华文楷体" panose="02010600040101010101" pitchFamily="2" charset="-122"/>
              </a:rPr>
              <a:t>；点亮</a:t>
            </a:r>
            <a:r>
              <a:rPr lang="en-US" altLang="zh-CN" sz="1200" dirty="0">
                <a:latin typeface="华文楷体" panose="02010600040101010101" pitchFamily="2" charset="-122"/>
                <a:ea typeface="华文楷体" panose="02010600040101010101" pitchFamily="2" charset="-122"/>
              </a:rPr>
              <a:t>LED3</a:t>
            </a:r>
            <a:r>
              <a:rPr lang="zh-CN" altLang="en-US" sz="1200" dirty="0">
                <a:latin typeface="华文楷体" panose="02010600040101010101" pitchFamily="2" charset="-122"/>
                <a:ea typeface="华文楷体" panose="02010600040101010101" pitchFamily="2" charset="-122"/>
              </a:rPr>
              <a:t>和</a:t>
            </a:r>
            <a:r>
              <a:rPr lang="en-US" altLang="zh-CN" sz="1200" dirty="0">
                <a:latin typeface="华文楷体" panose="02010600040101010101" pitchFamily="2" charset="-122"/>
                <a:ea typeface="华文楷体" panose="02010600040101010101" pitchFamily="2" charset="-122"/>
              </a:rPr>
              <a:t>LED6</a:t>
            </a:r>
          </a:p>
          <a:p>
            <a:r>
              <a:rPr lang="en-US" altLang="zh-CN" sz="1200" dirty="0">
                <a:latin typeface="华文楷体" panose="02010600040101010101" pitchFamily="2" charset="-122"/>
                <a:ea typeface="华文楷体" panose="02010600040101010101" pitchFamily="2" charset="-122"/>
              </a:rPr>
              <a:t>	LCALL	DL300ms	</a:t>
            </a:r>
            <a:r>
              <a:rPr lang="zh-CN" altLang="en-US" sz="1200" dirty="0">
                <a:latin typeface="华文楷体" panose="02010600040101010101" pitchFamily="2" charset="-122"/>
                <a:ea typeface="华文楷体" panose="02010600040101010101" pitchFamily="2" charset="-122"/>
              </a:rPr>
              <a:t>；调用延时</a:t>
            </a:r>
            <a:r>
              <a:rPr lang="en-US" altLang="zh-CN" sz="1200" dirty="0">
                <a:latin typeface="华文楷体" panose="02010600040101010101" pitchFamily="2" charset="-122"/>
                <a:ea typeface="华文楷体" panose="02010600040101010101" pitchFamily="2" charset="-122"/>
              </a:rPr>
              <a:t>0.3s</a:t>
            </a:r>
            <a:r>
              <a:rPr lang="zh-CN" altLang="en-US" sz="1200" dirty="0">
                <a:latin typeface="华文楷体" panose="02010600040101010101" pitchFamily="2" charset="-122"/>
                <a:ea typeface="华文楷体" panose="02010600040101010101" pitchFamily="2" charset="-122"/>
              </a:rPr>
              <a:t>的子程序，令灯亮</a:t>
            </a:r>
            <a:r>
              <a:rPr lang="en-US" altLang="zh-CN" sz="1200" dirty="0">
                <a:latin typeface="华文楷体" panose="02010600040101010101" pitchFamily="2" charset="-122"/>
                <a:ea typeface="华文楷体" panose="02010600040101010101" pitchFamily="2" charset="-122"/>
              </a:rPr>
              <a:t>0.3s</a:t>
            </a:r>
          </a:p>
          <a:p>
            <a:r>
              <a:rPr lang="en-US" altLang="zh-CN" sz="1200" dirty="0">
                <a:latin typeface="华文楷体" panose="02010600040101010101" pitchFamily="2" charset="-122"/>
                <a:ea typeface="华文楷体" panose="02010600040101010101" pitchFamily="2" charset="-122"/>
              </a:rPr>
              <a:t>	MOV 	P1</a:t>
            </a:r>
            <a:r>
              <a:rPr lang="zh-CN" altLang="en-US" sz="1200" dirty="0">
                <a:latin typeface="华文楷体" panose="02010600040101010101" pitchFamily="2" charset="-122"/>
                <a:ea typeface="华文楷体" panose="02010600040101010101" pitchFamily="2" charset="-122"/>
              </a:rPr>
              <a:t>，	</a:t>
            </a:r>
            <a:r>
              <a:rPr lang="en-US" altLang="zh-CN" sz="1200" dirty="0">
                <a:latin typeface="华文楷体" panose="02010600040101010101" pitchFamily="2" charset="-122"/>
                <a:ea typeface="华文楷体" panose="02010600040101010101" pitchFamily="2" charset="-122"/>
              </a:rPr>
              <a:t>#0E7H	</a:t>
            </a:r>
            <a:r>
              <a:rPr lang="zh-CN" altLang="en-US" sz="1200" dirty="0">
                <a:latin typeface="华文楷体" panose="02010600040101010101" pitchFamily="2" charset="-122"/>
                <a:ea typeface="华文楷体" panose="02010600040101010101" pitchFamily="2" charset="-122"/>
              </a:rPr>
              <a:t>；点亮</a:t>
            </a:r>
            <a:r>
              <a:rPr lang="en-US" altLang="zh-CN" sz="1200" dirty="0">
                <a:latin typeface="华文楷体" panose="02010600040101010101" pitchFamily="2" charset="-122"/>
                <a:ea typeface="华文楷体" panose="02010600040101010101" pitchFamily="2" charset="-122"/>
              </a:rPr>
              <a:t>LED4</a:t>
            </a:r>
            <a:r>
              <a:rPr lang="zh-CN" altLang="en-US" sz="1200" dirty="0">
                <a:latin typeface="华文楷体" panose="02010600040101010101" pitchFamily="2" charset="-122"/>
                <a:ea typeface="华文楷体" panose="02010600040101010101" pitchFamily="2" charset="-122"/>
              </a:rPr>
              <a:t>和</a:t>
            </a:r>
            <a:r>
              <a:rPr lang="en-US" altLang="zh-CN" sz="1200" dirty="0">
                <a:latin typeface="华文楷体" panose="02010600040101010101" pitchFamily="2" charset="-122"/>
                <a:ea typeface="华文楷体" panose="02010600040101010101" pitchFamily="2" charset="-122"/>
              </a:rPr>
              <a:t>LED5</a:t>
            </a:r>
          </a:p>
          <a:p>
            <a:r>
              <a:rPr lang="en-US" altLang="zh-CN" sz="1200" dirty="0">
                <a:latin typeface="华文楷体" panose="02010600040101010101" pitchFamily="2" charset="-122"/>
                <a:ea typeface="华文楷体" panose="02010600040101010101" pitchFamily="2" charset="-122"/>
              </a:rPr>
              <a:t>	LCALL	DL300ms	</a:t>
            </a:r>
            <a:r>
              <a:rPr lang="zh-CN" altLang="en-US" sz="1200" dirty="0">
                <a:latin typeface="华文楷体" panose="02010600040101010101" pitchFamily="2" charset="-122"/>
                <a:ea typeface="华文楷体" panose="02010600040101010101" pitchFamily="2" charset="-122"/>
              </a:rPr>
              <a:t>；调用延时</a:t>
            </a:r>
            <a:r>
              <a:rPr lang="en-US" altLang="zh-CN" sz="1200" dirty="0">
                <a:latin typeface="华文楷体" panose="02010600040101010101" pitchFamily="2" charset="-122"/>
                <a:ea typeface="华文楷体" panose="02010600040101010101" pitchFamily="2" charset="-122"/>
              </a:rPr>
              <a:t>0.3s</a:t>
            </a:r>
            <a:r>
              <a:rPr lang="zh-CN" altLang="en-US" sz="1200" dirty="0">
                <a:latin typeface="华文楷体" panose="02010600040101010101" pitchFamily="2" charset="-122"/>
                <a:ea typeface="华文楷体" panose="02010600040101010101" pitchFamily="2" charset="-122"/>
              </a:rPr>
              <a:t>的子程序，令灯亮</a:t>
            </a:r>
            <a:r>
              <a:rPr lang="en-US" altLang="zh-CN" sz="1200" dirty="0">
                <a:latin typeface="华文楷体" panose="02010600040101010101" pitchFamily="2" charset="-122"/>
                <a:ea typeface="华文楷体" panose="02010600040101010101" pitchFamily="2" charset="-122"/>
              </a:rPr>
              <a:t>0.3s</a:t>
            </a:r>
          </a:p>
          <a:p>
            <a:r>
              <a:rPr lang="en-US" altLang="zh-CN" sz="1200" dirty="0">
                <a:latin typeface="华文楷体" panose="02010600040101010101" pitchFamily="2" charset="-122"/>
                <a:ea typeface="华文楷体" panose="02010600040101010101" pitchFamily="2" charset="-122"/>
              </a:rPr>
              <a:t>	SJMP	</a:t>
            </a:r>
            <a:r>
              <a:rPr lang="en-US" altLang="zh-CN" sz="1200" dirty="0" err="1">
                <a:latin typeface="华文楷体" panose="02010600040101010101" pitchFamily="2" charset="-122"/>
                <a:ea typeface="华文楷体" panose="02010600040101010101" pitchFamily="2" charset="-122"/>
              </a:rPr>
              <a:t>LpLED</a:t>
            </a:r>
            <a:r>
              <a:rPr lang="en-US" altLang="zh-CN" sz="1200" dirty="0">
                <a:latin typeface="华文楷体" panose="02010600040101010101" pitchFamily="2" charset="-122"/>
                <a:ea typeface="华文楷体" panose="02010600040101010101" pitchFamily="2" charset="-122"/>
              </a:rPr>
              <a:t>		</a:t>
            </a:r>
            <a:r>
              <a:rPr lang="zh-CN" altLang="en-US" sz="1200" dirty="0">
                <a:latin typeface="华文楷体" panose="02010600040101010101" pitchFamily="2" charset="-122"/>
                <a:ea typeface="华文楷体" panose="02010600040101010101" pitchFamily="2" charset="-122"/>
              </a:rPr>
              <a:t>；重复上述过程		</a:t>
            </a:r>
          </a:p>
        </p:txBody>
      </p:sp>
      <p:cxnSp>
        <p:nvCxnSpPr>
          <p:cNvPr id="28" name="肘形连接符 27"/>
          <p:cNvCxnSpPr/>
          <p:nvPr/>
        </p:nvCxnSpPr>
        <p:spPr>
          <a:xfrm rot="10800000" flipH="1">
            <a:off x="3219874" y="3290728"/>
            <a:ext cx="1" cy="1476000"/>
          </a:xfrm>
          <a:prstGeom prst="bentConnector3">
            <a:avLst>
              <a:gd name="adj1" fmla="val -22860000000"/>
            </a:avLst>
          </a:prstGeom>
          <a:ln>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 xmlns:p14="http://schemas.microsoft.com/office/powerpoint/2010/main" val="275861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3.2.5 </a:t>
            </a:r>
            <a:r>
              <a:rPr lang="zh-CN" altLang="zh-CN" b="1" dirty="0"/>
              <a:t>变址寻址</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p:nvPr/>
        </p:nvSpPr>
        <p:spPr>
          <a:xfrm>
            <a:off x="683568" y="1010849"/>
            <a:ext cx="7416824" cy="2308324"/>
          </a:xfrm>
          <a:prstGeom prst="rect">
            <a:avLst/>
          </a:prstGeom>
        </p:spPr>
        <p:txBody>
          <a:bodyPr wrap="square">
            <a:spAutoFit/>
          </a:bodyPr>
          <a:lstStyle/>
          <a:p>
            <a:r>
              <a:rPr lang="en-US" altLang="zh-CN" sz="1600" dirty="0">
                <a:latin typeface="华文楷体" panose="02010600040101010101" pitchFamily="2" charset="-122"/>
                <a:ea typeface="华文楷体" panose="02010600040101010101" pitchFamily="2" charset="-122"/>
              </a:rPr>
              <a:t>(2)</a:t>
            </a:r>
            <a:r>
              <a:rPr lang="zh-CN" altLang="zh-CN" sz="1600" dirty="0">
                <a:latin typeface="华文楷体" panose="02010600040101010101" pitchFamily="2" charset="-122"/>
                <a:ea typeface="华文楷体" panose="02010600040101010101" pitchFamily="2" charset="-122"/>
              </a:rPr>
              <a:t>第二类变址寻址是用</a:t>
            </a:r>
            <a:r>
              <a:rPr lang="en-US" altLang="zh-CN" sz="1600" dirty="0">
                <a:latin typeface="华文楷体" panose="02010600040101010101" pitchFamily="2" charset="-122"/>
                <a:ea typeface="华文楷体" panose="02010600040101010101" pitchFamily="2" charset="-122"/>
              </a:rPr>
              <a:t>DPTR</a:t>
            </a:r>
            <a:r>
              <a:rPr lang="zh-CN" altLang="zh-CN" sz="1600" dirty="0">
                <a:latin typeface="华文楷体" panose="02010600040101010101" pitchFamily="2" charset="-122"/>
                <a:ea typeface="华文楷体" panose="02010600040101010101" pitchFamily="2" charset="-122"/>
              </a:rPr>
              <a:t>作为基地址，</a:t>
            </a:r>
            <a:r>
              <a:rPr lang="en-US" altLang="zh-CN" sz="1600" dirty="0">
                <a:latin typeface="华文楷体" panose="02010600040101010101" pitchFamily="2" charset="-122"/>
                <a:ea typeface="华文楷体" panose="02010600040101010101" pitchFamily="2" charset="-122"/>
              </a:rPr>
              <a:t>A</a:t>
            </a:r>
            <a:r>
              <a:rPr lang="zh-CN" altLang="zh-CN" sz="1600" dirty="0">
                <a:latin typeface="华文楷体" panose="02010600040101010101" pitchFamily="2" charset="-122"/>
                <a:ea typeface="华文楷体" panose="02010600040101010101" pitchFamily="2" charset="-122"/>
              </a:rPr>
              <a:t>作为变址寄存器，由</a:t>
            </a:r>
            <a:r>
              <a:rPr lang="en-US" altLang="zh-CN" sz="1600" dirty="0">
                <a:latin typeface="华文楷体" panose="02010600040101010101" pitchFamily="2" charset="-122"/>
                <a:ea typeface="华文楷体" panose="02010600040101010101" pitchFamily="2" charset="-122"/>
              </a:rPr>
              <a:t>@A+DPTR</a:t>
            </a:r>
            <a:r>
              <a:rPr lang="zh-CN" altLang="zh-CN" sz="1600" dirty="0">
                <a:latin typeface="华文楷体" panose="02010600040101010101" pitchFamily="2" charset="-122"/>
                <a:ea typeface="华文楷体" panose="02010600040101010101" pitchFamily="2" charset="-122"/>
              </a:rPr>
              <a:t>形成操作数的地址。</a:t>
            </a:r>
            <a:r>
              <a:rPr lang="en-US" altLang="zh-CN" sz="1600" dirty="0">
                <a:latin typeface="华文楷体" panose="02010600040101010101" pitchFamily="2" charset="-122"/>
                <a:ea typeface="华文楷体" panose="02010600040101010101" pitchFamily="2" charset="-122"/>
              </a:rPr>
              <a:t>MOVC A,@A+DPTR</a:t>
            </a:r>
            <a:endParaRPr lang="zh-CN" altLang="zh-CN" sz="1600" dirty="0">
              <a:latin typeface="华文楷体" panose="02010600040101010101" pitchFamily="2" charset="-122"/>
              <a:ea typeface="华文楷体" panose="02010600040101010101" pitchFamily="2" charset="-122"/>
            </a:endParaRPr>
          </a:p>
          <a:p>
            <a:r>
              <a:rPr lang="zh-CN" altLang="zh-CN" sz="1600" dirty="0">
                <a:latin typeface="华文楷体" panose="02010600040101010101" pitchFamily="2" charset="-122"/>
                <a:ea typeface="华文楷体" panose="02010600040101010101" pitchFamily="2" charset="-122"/>
              </a:rPr>
              <a:t>例如：</a:t>
            </a:r>
          </a:p>
          <a:p>
            <a:pPr lvl="3"/>
            <a:r>
              <a:rPr lang="en-US" altLang="zh-CN" sz="1600" dirty="0">
                <a:latin typeface="华文楷体" panose="02010600040101010101" pitchFamily="2" charset="-122"/>
                <a:ea typeface="华文楷体" panose="02010600040101010101" pitchFamily="2" charset="-122"/>
              </a:rPr>
              <a:t>MOV  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#01H</a:t>
            </a:r>
            <a:endParaRPr lang="zh-CN" altLang="zh-CN" sz="1600" dirty="0">
              <a:latin typeface="华文楷体" panose="02010600040101010101" pitchFamily="2" charset="-122"/>
              <a:ea typeface="华文楷体" panose="02010600040101010101" pitchFamily="2" charset="-122"/>
            </a:endParaRPr>
          </a:p>
          <a:p>
            <a:pPr lvl="3"/>
            <a:r>
              <a:rPr lang="en-US" altLang="zh-CN" sz="1600" dirty="0">
                <a:latin typeface="华文楷体" panose="02010600040101010101" pitchFamily="2" charset="-122"/>
                <a:ea typeface="华文楷体" panose="02010600040101010101" pitchFamily="2" charset="-122"/>
              </a:rPr>
              <a:t>MOV  DPTR</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#TABLE</a:t>
            </a:r>
            <a:endParaRPr lang="zh-CN" altLang="zh-CN" sz="1600" dirty="0">
              <a:latin typeface="华文楷体" panose="02010600040101010101" pitchFamily="2" charset="-122"/>
              <a:ea typeface="华文楷体" panose="02010600040101010101" pitchFamily="2" charset="-122"/>
            </a:endParaRPr>
          </a:p>
          <a:p>
            <a:pPr lvl="3"/>
            <a:r>
              <a:rPr lang="en-US" altLang="zh-CN" sz="1600" dirty="0">
                <a:latin typeface="华文楷体" panose="02010600040101010101" pitchFamily="2" charset="-122"/>
                <a:ea typeface="华文楷体" panose="02010600040101010101" pitchFamily="2" charset="-122"/>
              </a:rPr>
              <a:t>MOVC 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@A+DPTR</a:t>
            </a:r>
          </a:p>
          <a:p>
            <a:pPr lvl="1"/>
            <a:r>
              <a:rPr lang="en-US" altLang="zh-CN" sz="1600" dirty="0">
                <a:latin typeface="华文楷体" panose="02010600040101010101" pitchFamily="2" charset="-122"/>
                <a:ea typeface="华文楷体" panose="02010600040101010101" pitchFamily="2" charset="-122"/>
              </a:rPr>
              <a:t>TABLE</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DB  41H</a:t>
            </a:r>
            <a:endParaRPr lang="zh-CN" altLang="zh-CN" sz="1600" dirty="0">
              <a:latin typeface="华文楷体" panose="02010600040101010101" pitchFamily="2" charset="-122"/>
              <a:ea typeface="华文楷体" panose="02010600040101010101" pitchFamily="2" charset="-122"/>
            </a:endParaRPr>
          </a:p>
          <a:p>
            <a:pPr lvl="1"/>
            <a:r>
              <a:rPr lang="en-US" altLang="zh-CN" sz="1600" dirty="0">
                <a:latin typeface="华文楷体" panose="02010600040101010101" pitchFamily="2" charset="-122"/>
                <a:ea typeface="华文楷体" panose="02010600040101010101" pitchFamily="2" charset="-122"/>
              </a:rPr>
              <a:t>	         DB  42H</a:t>
            </a:r>
            <a:endParaRPr lang="zh-CN" altLang="zh-CN" sz="1600" dirty="0">
              <a:latin typeface="华文楷体" panose="02010600040101010101" pitchFamily="2" charset="-122"/>
              <a:ea typeface="华文楷体" panose="02010600040101010101" pitchFamily="2" charset="-122"/>
            </a:endParaRPr>
          </a:p>
          <a:p>
            <a:endParaRPr lang="zh-CN" altLang="zh-CN" sz="1600" dirty="0">
              <a:latin typeface="华文楷体" panose="02010600040101010101" pitchFamily="2" charset="-122"/>
              <a:ea typeface="华文楷体" panose="02010600040101010101" pitchFamily="2" charset="-122"/>
            </a:endParaRPr>
          </a:p>
        </p:txBody>
      </p:sp>
      <p:sp>
        <p:nvSpPr>
          <p:cNvPr id="23" name="矩形 22"/>
          <p:cNvSpPr/>
          <p:nvPr/>
        </p:nvSpPr>
        <p:spPr>
          <a:xfrm>
            <a:off x="1401131" y="3710254"/>
            <a:ext cx="646332"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DPTR</a:t>
            </a:r>
            <a:endParaRPr lang="zh-CN" altLang="en-US" sz="1400" dirty="0">
              <a:latin typeface="华文楷体" panose="02010600040101010101" pitchFamily="2" charset="-122"/>
              <a:ea typeface="华文楷体" panose="02010600040101010101" pitchFamily="2" charset="-122"/>
            </a:endParaRPr>
          </a:p>
        </p:txBody>
      </p:sp>
      <p:sp>
        <p:nvSpPr>
          <p:cNvPr id="25" name="矩形 24"/>
          <p:cNvSpPr/>
          <p:nvPr/>
        </p:nvSpPr>
        <p:spPr>
          <a:xfrm>
            <a:off x="2011586" y="3729999"/>
            <a:ext cx="1768326"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latin typeface="华文楷体" panose="02010600040101010101" pitchFamily="2" charset="-122"/>
                <a:ea typeface="华文楷体" panose="02010600040101010101" pitchFamily="2" charset="-122"/>
              </a:rPr>
              <a:t> </a:t>
            </a:r>
            <a:endParaRPr lang="zh-CN" altLang="en-US" sz="1400" dirty="0">
              <a:latin typeface="华文楷体" panose="02010600040101010101" pitchFamily="2" charset="-122"/>
              <a:ea typeface="华文楷体" panose="02010600040101010101" pitchFamily="2" charset="-122"/>
            </a:endParaRPr>
          </a:p>
        </p:txBody>
      </p:sp>
      <p:sp>
        <p:nvSpPr>
          <p:cNvPr id="27" name="矩形 26"/>
          <p:cNvSpPr/>
          <p:nvPr/>
        </p:nvSpPr>
        <p:spPr>
          <a:xfrm>
            <a:off x="2678161" y="3729999"/>
            <a:ext cx="495650" cy="307777"/>
          </a:xfrm>
          <a:prstGeom prst="rect">
            <a:avLst/>
          </a:prstGeom>
        </p:spPr>
        <p:txBody>
          <a:bodyPr wrap="none">
            <a:spAutoFit/>
          </a:bodyPr>
          <a:lstStyle/>
          <a:p>
            <a:pPr algn="ctr"/>
            <a:r>
              <a:rPr lang="en-US" altLang="zh-CN" sz="1400" dirty="0" err="1">
                <a:latin typeface="华文楷体" panose="02010600040101010101" pitchFamily="2" charset="-122"/>
                <a:ea typeface="华文楷体" panose="02010600040101010101" pitchFamily="2" charset="-122"/>
              </a:rPr>
              <a:t>addr</a:t>
            </a:r>
            <a:endParaRPr lang="zh-CN" altLang="en-US" sz="1400" dirty="0">
              <a:latin typeface="华文楷体" panose="02010600040101010101" pitchFamily="2" charset="-122"/>
              <a:ea typeface="华文楷体" panose="02010600040101010101" pitchFamily="2" charset="-122"/>
            </a:endParaRPr>
          </a:p>
        </p:txBody>
      </p:sp>
      <p:sp>
        <p:nvSpPr>
          <p:cNvPr id="29" name="矩形 28"/>
          <p:cNvSpPr/>
          <p:nvPr/>
        </p:nvSpPr>
        <p:spPr>
          <a:xfrm>
            <a:off x="2011586" y="3351508"/>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latin typeface="华文楷体" panose="02010600040101010101" pitchFamily="2" charset="-122"/>
                <a:ea typeface="华文楷体" panose="02010600040101010101" pitchFamily="2" charset="-122"/>
              </a:rPr>
              <a:t> </a:t>
            </a:r>
            <a:endParaRPr lang="zh-CN" altLang="en-US" sz="1400" dirty="0">
              <a:latin typeface="华文楷体" panose="02010600040101010101" pitchFamily="2" charset="-122"/>
              <a:ea typeface="华文楷体" panose="02010600040101010101" pitchFamily="2" charset="-122"/>
            </a:endParaRPr>
          </a:p>
        </p:txBody>
      </p:sp>
      <p:sp>
        <p:nvSpPr>
          <p:cNvPr id="31" name="矩形 30"/>
          <p:cNvSpPr/>
          <p:nvPr/>
        </p:nvSpPr>
        <p:spPr>
          <a:xfrm>
            <a:off x="2248866" y="3316721"/>
            <a:ext cx="490840"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01H</a:t>
            </a:r>
            <a:endParaRPr lang="zh-CN" altLang="en-US" sz="1400" dirty="0">
              <a:latin typeface="华文楷体" panose="02010600040101010101" pitchFamily="2" charset="-122"/>
              <a:ea typeface="华文楷体" panose="02010600040101010101" pitchFamily="2" charset="-122"/>
            </a:endParaRPr>
          </a:p>
        </p:txBody>
      </p:sp>
      <p:sp>
        <p:nvSpPr>
          <p:cNvPr id="32" name="矩形 31"/>
          <p:cNvSpPr/>
          <p:nvPr/>
        </p:nvSpPr>
        <p:spPr>
          <a:xfrm>
            <a:off x="1513342" y="3341635"/>
            <a:ext cx="534121"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ACC</a:t>
            </a:r>
            <a:endParaRPr lang="zh-CN" altLang="en-US" sz="1400" dirty="0">
              <a:latin typeface="华文楷体" panose="02010600040101010101" pitchFamily="2" charset="-122"/>
              <a:ea typeface="华文楷体" panose="02010600040101010101" pitchFamily="2" charset="-122"/>
            </a:endParaRPr>
          </a:p>
        </p:txBody>
      </p:sp>
      <p:sp>
        <p:nvSpPr>
          <p:cNvPr id="34" name="矩形 33"/>
          <p:cNvSpPr/>
          <p:nvPr/>
        </p:nvSpPr>
        <p:spPr>
          <a:xfrm>
            <a:off x="6727094" y="4002037"/>
            <a:ext cx="534121"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ACC</a:t>
            </a:r>
            <a:endParaRPr lang="zh-CN" altLang="en-US" sz="1400" dirty="0">
              <a:latin typeface="华文楷体" panose="02010600040101010101" pitchFamily="2" charset="-122"/>
              <a:ea typeface="华文楷体" panose="02010600040101010101" pitchFamily="2" charset="-122"/>
            </a:endParaRPr>
          </a:p>
        </p:txBody>
      </p:sp>
      <p:sp>
        <p:nvSpPr>
          <p:cNvPr id="37" name="矩形 36"/>
          <p:cNvSpPr/>
          <p:nvPr/>
        </p:nvSpPr>
        <p:spPr>
          <a:xfrm>
            <a:off x="5724128" y="4021782"/>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400" dirty="0">
              <a:latin typeface="华文楷体" panose="02010600040101010101" pitchFamily="2" charset="-122"/>
              <a:ea typeface="华文楷体" panose="02010600040101010101" pitchFamily="2" charset="-122"/>
            </a:endParaRPr>
          </a:p>
        </p:txBody>
      </p:sp>
      <p:sp>
        <p:nvSpPr>
          <p:cNvPr id="38" name="矩形 37"/>
          <p:cNvSpPr/>
          <p:nvPr/>
        </p:nvSpPr>
        <p:spPr>
          <a:xfrm>
            <a:off x="5895860" y="4011910"/>
            <a:ext cx="535724"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42H </a:t>
            </a:r>
            <a:endParaRPr lang="zh-CN" altLang="en-US" sz="1400" dirty="0">
              <a:latin typeface="华文楷体" panose="02010600040101010101" pitchFamily="2" charset="-122"/>
              <a:ea typeface="华文楷体" panose="02010600040101010101" pitchFamily="2" charset="-122"/>
            </a:endParaRPr>
          </a:p>
        </p:txBody>
      </p:sp>
      <p:sp>
        <p:nvSpPr>
          <p:cNvPr id="15" name="圆角矩形 14"/>
          <p:cNvSpPr/>
          <p:nvPr/>
        </p:nvSpPr>
        <p:spPr>
          <a:xfrm>
            <a:off x="366045" y="2519393"/>
            <a:ext cx="660402" cy="21602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600" dirty="0" err="1">
                <a:latin typeface="华文楷体" panose="02010600040101010101" pitchFamily="2" charset="-122"/>
                <a:ea typeface="华文楷体" panose="02010600040101010101" pitchFamily="2" charset="-122"/>
              </a:rPr>
              <a:t>addr</a:t>
            </a:r>
            <a:endParaRPr lang="zh-CN" altLang="en-US" sz="1600" dirty="0">
              <a:latin typeface="华文楷体" panose="02010600040101010101" pitchFamily="2" charset="-122"/>
              <a:ea typeface="华文楷体" panose="02010600040101010101" pitchFamily="2" charset="-122"/>
            </a:endParaRPr>
          </a:p>
        </p:txBody>
      </p:sp>
      <p:sp>
        <p:nvSpPr>
          <p:cNvPr id="16" name="右大括号 15"/>
          <p:cNvSpPr/>
          <p:nvPr/>
        </p:nvSpPr>
        <p:spPr>
          <a:xfrm>
            <a:off x="3930196" y="3351508"/>
            <a:ext cx="174082" cy="666523"/>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sp>
        <p:nvSpPr>
          <p:cNvPr id="18" name="加号 17"/>
          <p:cNvSpPr/>
          <p:nvPr/>
        </p:nvSpPr>
        <p:spPr>
          <a:xfrm>
            <a:off x="4120491" y="3540753"/>
            <a:ext cx="288032" cy="288032"/>
          </a:xfrm>
          <a:prstGeom prst="mathPl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8" name="圆角矩形 47"/>
          <p:cNvSpPr/>
          <p:nvPr/>
        </p:nvSpPr>
        <p:spPr>
          <a:xfrm>
            <a:off x="357850" y="2796158"/>
            <a:ext cx="973790" cy="20764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600" dirty="0">
                <a:latin typeface="华文楷体" panose="02010600040101010101" pitchFamily="2" charset="-122"/>
                <a:ea typeface="华文楷体" panose="02010600040101010101" pitchFamily="2" charset="-122"/>
              </a:rPr>
              <a:t>addr+1</a:t>
            </a:r>
            <a:endParaRPr lang="zh-CN" altLang="en-US" sz="1600" dirty="0">
              <a:latin typeface="华文楷体" panose="02010600040101010101" pitchFamily="2" charset="-122"/>
              <a:ea typeface="华文楷体" panose="02010600040101010101" pitchFamily="2" charset="-122"/>
            </a:endParaRPr>
          </a:p>
        </p:txBody>
      </p:sp>
      <p:sp>
        <p:nvSpPr>
          <p:cNvPr id="49" name="椭圆 48"/>
          <p:cNvSpPr/>
          <p:nvPr/>
        </p:nvSpPr>
        <p:spPr>
          <a:xfrm>
            <a:off x="3144155" y="2251011"/>
            <a:ext cx="1247825" cy="3207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0" name="矩形 49"/>
          <p:cNvSpPr/>
          <p:nvPr/>
        </p:nvSpPr>
        <p:spPr>
          <a:xfrm>
            <a:off x="4443636" y="3529595"/>
            <a:ext cx="723276" cy="307777"/>
          </a:xfrm>
          <a:prstGeom prst="rect">
            <a:avLst/>
          </a:prstGeom>
        </p:spPr>
        <p:txBody>
          <a:bodyPr wrap="none">
            <a:spAutoFit/>
          </a:bodyPr>
          <a:lstStyle/>
          <a:p>
            <a:pPr algn="ctr"/>
            <a:r>
              <a:rPr lang="zh-CN" altLang="en-US" sz="1400" dirty="0">
                <a:latin typeface="华文楷体" panose="02010600040101010101" pitchFamily="2" charset="-122"/>
                <a:ea typeface="华文楷体" panose="02010600040101010101" pitchFamily="2" charset="-122"/>
              </a:rPr>
              <a:t>新地址</a:t>
            </a:r>
          </a:p>
        </p:txBody>
      </p:sp>
      <p:sp>
        <p:nvSpPr>
          <p:cNvPr id="51" name="矩形 50"/>
          <p:cNvSpPr/>
          <p:nvPr/>
        </p:nvSpPr>
        <p:spPr>
          <a:xfrm>
            <a:off x="5724128" y="3529624"/>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400" dirty="0">
              <a:latin typeface="华文楷体" panose="02010600040101010101" pitchFamily="2" charset="-122"/>
              <a:ea typeface="华文楷体" panose="02010600040101010101" pitchFamily="2" charset="-122"/>
            </a:endParaRPr>
          </a:p>
        </p:txBody>
      </p:sp>
      <p:sp>
        <p:nvSpPr>
          <p:cNvPr id="52" name="矩形 51"/>
          <p:cNvSpPr/>
          <p:nvPr/>
        </p:nvSpPr>
        <p:spPr>
          <a:xfrm>
            <a:off x="4974392" y="3519752"/>
            <a:ext cx="745717"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addr+1 </a:t>
            </a:r>
            <a:endParaRPr lang="zh-CN" altLang="en-US" sz="1400" dirty="0">
              <a:latin typeface="华文楷体" panose="02010600040101010101" pitchFamily="2" charset="-122"/>
              <a:ea typeface="华文楷体" panose="02010600040101010101" pitchFamily="2" charset="-122"/>
            </a:endParaRPr>
          </a:p>
        </p:txBody>
      </p:sp>
      <p:sp>
        <p:nvSpPr>
          <p:cNvPr id="53" name="矩形 52"/>
          <p:cNvSpPr/>
          <p:nvPr/>
        </p:nvSpPr>
        <p:spPr>
          <a:xfrm>
            <a:off x="5935908" y="3522071"/>
            <a:ext cx="490840"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42H</a:t>
            </a:r>
            <a:endParaRPr lang="zh-CN" altLang="en-US" sz="1400" dirty="0">
              <a:latin typeface="华文楷体" panose="02010600040101010101" pitchFamily="2" charset="-122"/>
              <a:ea typeface="华文楷体" panose="02010600040101010101" pitchFamily="2" charset="-122"/>
            </a:endParaRPr>
          </a:p>
        </p:txBody>
      </p:sp>
      <p:sp>
        <p:nvSpPr>
          <p:cNvPr id="19" name="下箭头 18"/>
          <p:cNvSpPr/>
          <p:nvPr/>
        </p:nvSpPr>
        <p:spPr>
          <a:xfrm>
            <a:off x="6148630" y="3827529"/>
            <a:ext cx="79554" cy="17450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9" name="椭圆 38"/>
          <p:cNvSpPr/>
          <p:nvPr/>
        </p:nvSpPr>
        <p:spPr>
          <a:xfrm>
            <a:off x="3296554" y="2004641"/>
            <a:ext cx="1247825" cy="3207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0" name="椭圆 39"/>
          <p:cNvSpPr/>
          <p:nvPr/>
        </p:nvSpPr>
        <p:spPr>
          <a:xfrm>
            <a:off x="1115616" y="2467034"/>
            <a:ext cx="890974" cy="3207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2552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0" presetClass="exit" presetSubtype="0" fill="hold" grpId="1" nodeType="withEffect">
                                  <p:stCondLst>
                                    <p:cond delay="0"/>
                                  </p:stCondLst>
                                  <p:childTnLst>
                                    <p:animEffect transition="out" filter="fade">
                                      <p:cBhvr>
                                        <p:cTn id="38" dur="500"/>
                                        <p:tgtEl>
                                          <p:spTgt spid="39"/>
                                        </p:tgtEl>
                                      </p:cBhvr>
                                    </p:animEffect>
                                    <p:set>
                                      <p:cBhvr>
                                        <p:cTn id="39" dur="1" fill="hold">
                                          <p:stCondLst>
                                            <p:cond delay="499"/>
                                          </p:stCondLst>
                                        </p:cTn>
                                        <p:tgtEl>
                                          <p:spTgt spid="39"/>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40"/>
                                        </p:tgtEl>
                                      </p:cBhvr>
                                    </p:animEffect>
                                    <p:set>
                                      <p:cBhvr>
                                        <p:cTn id="42" dur="1" fill="hold">
                                          <p:stCondLst>
                                            <p:cond delay="499"/>
                                          </p:stCondLst>
                                        </p:cTn>
                                        <p:tgtEl>
                                          <p:spTgt spid="4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P spid="25" grpId="0" animBg="1"/>
      <p:bldP spid="27" grpId="0"/>
      <p:bldP spid="29" grpId="0" animBg="1"/>
      <p:bldP spid="31" grpId="0"/>
      <p:bldP spid="32" grpId="0"/>
      <p:bldP spid="34" grpId="0"/>
      <p:bldP spid="37" grpId="0" animBg="1"/>
      <p:bldP spid="38" grpId="0"/>
      <p:bldP spid="15" grpId="0" animBg="1"/>
      <p:bldP spid="16" grpId="0" animBg="1"/>
      <p:bldP spid="18" grpId="0" animBg="1"/>
      <p:bldP spid="48" grpId="0" animBg="1"/>
      <p:bldP spid="49" grpId="0" animBg="1"/>
      <p:bldP spid="50" grpId="0"/>
      <p:bldP spid="51" grpId="0" animBg="1"/>
      <p:bldP spid="52" grpId="0"/>
      <p:bldP spid="53" grpId="0"/>
      <p:bldP spid="19" grpId="0" animBg="1"/>
      <p:bldP spid="39" grpId="0" animBg="1"/>
      <p:bldP spid="39" grpId="1" animBg="1"/>
      <p:bldP spid="40" grpId="0" animBg="1"/>
      <p:bldP spid="4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3.2.6 </a:t>
            </a:r>
            <a:r>
              <a:rPr lang="zh-CN" altLang="zh-CN" b="1" dirty="0"/>
              <a:t>相对寻址</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p:nvPr/>
        </p:nvSpPr>
        <p:spPr>
          <a:xfrm>
            <a:off x="683568" y="1010849"/>
            <a:ext cx="7416824" cy="3539430"/>
          </a:xfrm>
          <a:prstGeom prst="rect">
            <a:avLst/>
          </a:prstGeom>
        </p:spPr>
        <p:txBody>
          <a:bodyPr wrap="square">
            <a:spAutoFit/>
          </a:bodyPr>
          <a:lstStyle/>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相对寻址是以</a:t>
            </a:r>
            <a:r>
              <a:rPr lang="en-US" altLang="zh-CN" sz="1600" dirty="0">
                <a:latin typeface="华文楷体" panose="02010600040101010101" pitchFamily="2" charset="-122"/>
                <a:ea typeface="华文楷体" panose="02010600040101010101" pitchFamily="2" charset="-122"/>
              </a:rPr>
              <a:t>PC</a:t>
            </a:r>
            <a:r>
              <a:rPr lang="zh-CN" altLang="zh-CN" sz="1600" dirty="0">
                <a:latin typeface="华文楷体" panose="02010600040101010101" pitchFamily="2" charset="-122"/>
                <a:ea typeface="华文楷体" panose="02010600040101010101" pitchFamily="2" charset="-122"/>
              </a:rPr>
              <a:t>的当前值为基准，加上指令中给出的相对偏移量</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rel</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形成有效的转移地址的。</a:t>
            </a:r>
            <a:endParaRPr lang="en-US" altLang="zh-CN" sz="16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这里所讲的当前</a:t>
            </a:r>
            <a:r>
              <a:rPr lang="en-US" altLang="zh-CN" sz="1600" dirty="0">
                <a:latin typeface="华文楷体" panose="02010600040101010101" pitchFamily="2" charset="-122"/>
                <a:ea typeface="华文楷体" panose="02010600040101010101" pitchFamily="2" charset="-122"/>
              </a:rPr>
              <a:t>PC</a:t>
            </a:r>
            <a:r>
              <a:rPr lang="zh-CN" altLang="zh-CN" sz="1600" dirty="0">
                <a:latin typeface="华文楷体" panose="02010600040101010101" pitchFamily="2" charset="-122"/>
                <a:ea typeface="华文楷体" panose="02010600040101010101" pitchFamily="2" charset="-122"/>
              </a:rPr>
              <a:t>值是指执行相对转移指令时</a:t>
            </a:r>
            <a:r>
              <a:rPr lang="en-US" altLang="zh-CN" sz="1600" dirty="0">
                <a:latin typeface="华文楷体" panose="02010600040101010101" pitchFamily="2" charset="-122"/>
                <a:ea typeface="华文楷体" panose="02010600040101010101" pitchFamily="2" charset="-122"/>
              </a:rPr>
              <a:t>PC</a:t>
            </a:r>
            <a:r>
              <a:rPr lang="zh-CN" altLang="zh-CN" sz="1600" dirty="0">
                <a:latin typeface="华文楷体" panose="02010600040101010101" pitchFamily="2" charset="-122"/>
                <a:ea typeface="华文楷体" panose="02010600040101010101" pitchFamily="2" charset="-122"/>
              </a:rPr>
              <a:t>的值。</a:t>
            </a:r>
            <a:endParaRPr lang="en-US" altLang="zh-CN" sz="16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一般将相对转移指令所在的地址称为源地址，转移后的地址称为目的地址，</a:t>
            </a:r>
            <a:endParaRPr lang="en-US" altLang="zh-CN" sz="1600" dirty="0">
              <a:latin typeface="华文楷体" panose="02010600040101010101" pitchFamily="2" charset="-122"/>
              <a:ea typeface="华文楷体" panose="02010600040101010101" pitchFamily="2" charset="-122"/>
            </a:endParaRPr>
          </a:p>
          <a:p>
            <a:r>
              <a:rPr lang="zh-CN" altLang="zh-CN" sz="1600" dirty="0">
                <a:latin typeface="华文楷体" panose="02010600040101010101" pitchFamily="2" charset="-122"/>
                <a:ea typeface="华文楷体" panose="02010600040101010101" pitchFamily="2" charset="-122"/>
              </a:rPr>
              <a:t>故有</a:t>
            </a:r>
            <a:r>
              <a:rPr lang="en-US" altLang="zh-CN" sz="1600" dirty="0">
                <a:latin typeface="华文楷体" panose="02010600040101010101" pitchFamily="2" charset="-122"/>
                <a:ea typeface="华文楷体" panose="02010600040101010101" pitchFamily="2" charset="-122"/>
              </a:rPr>
              <a:t>:</a:t>
            </a:r>
            <a:endParaRPr lang="zh-CN"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目的地址</a:t>
            </a:r>
            <a:r>
              <a:rPr lang="en-US" altLang="zh-CN" sz="1600" dirty="0">
                <a:latin typeface="华文楷体" panose="02010600040101010101" pitchFamily="2" charset="-122"/>
                <a:ea typeface="华文楷体" panose="02010600040101010101" pitchFamily="2" charset="-122"/>
              </a:rPr>
              <a:t> = </a:t>
            </a:r>
            <a:r>
              <a:rPr lang="zh-CN" altLang="zh-CN" sz="1600" dirty="0">
                <a:latin typeface="华文楷体" panose="02010600040101010101" pitchFamily="2" charset="-122"/>
                <a:ea typeface="华文楷体" panose="02010600040101010101" pitchFamily="2" charset="-122"/>
              </a:rPr>
              <a:t>源地址</a:t>
            </a:r>
            <a:r>
              <a:rPr lang="en-US" altLang="zh-CN" sz="1600" dirty="0">
                <a:latin typeface="华文楷体" panose="02010600040101010101" pitchFamily="2" charset="-122"/>
                <a:ea typeface="华文楷体" panose="02010600040101010101" pitchFamily="2" charset="-122"/>
              </a:rPr>
              <a:t> + </a:t>
            </a:r>
            <a:r>
              <a:rPr lang="zh-CN" altLang="zh-CN" sz="1600" dirty="0">
                <a:latin typeface="华文楷体" panose="02010600040101010101" pitchFamily="2" charset="-122"/>
                <a:ea typeface="华文楷体" panose="02010600040101010101" pitchFamily="2" charset="-122"/>
              </a:rPr>
              <a:t>转移指令字节数</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rel</a:t>
            </a:r>
            <a:endParaRPr lang="zh-CN"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这里</a:t>
            </a:r>
            <a:r>
              <a:rPr lang="en-US" altLang="zh-CN" sz="1600" dirty="0" err="1">
                <a:latin typeface="华文楷体" panose="02010600040101010101" pitchFamily="2" charset="-122"/>
                <a:ea typeface="华文楷体" panose="02010600040101010101" pitchFamily="2" charset="-122"/>
              </a:rPr>
              <a:t>rel</a:t>
            </a:r>
            <a:r>
              <a:rPr lang="zh-CN" altLang="zh-CN" sz="1600" dirty="0">
                <a:latin typeface="华文楷体" panose="02010600040101010101" pitchFamily="2" charset="-122"/>
                <a:ea typeface="华文楷体" panose="02010600040101010101" pitchFamily="2" charset="-122"/>
              </a:rPr>
              <a:t>是一个带符号的</a:t>
            </a:r>
            <a:r>
              <a:rPr lang="en-US" altLang="zh-CN" sz="1600" dirty="0">
                <a:latin typeface="华文楷体" panose="02010600040101010101" pitchFamily="2" charset="-122"/>
                <a:ea typeface="华文楷体" panose="02010600040101010101" pitchFamily="2" charset="-122"/>
              </a:rPr>
              <a:t>8</a:t>
            </a:r>
            <a:r>
              <a:rPr lang="zh-CN" altLang="zh-CN" sz="1600" dirty="0">
                <a:latin typeface="华文楷体" panose="02010600040101010101" pitchFamily="2" charset="-122"/>
                <a:ea typeface="华文楷体" panose="02010600040101010101" pitchFamily="2" charset="-122"/>
              </a:rPr>
              <a:t>位二进制，常以补码的形式出现。</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因此，程序的转移范围为：以</a:t>
            </a:r>
            <a:r>
              <a:rPr lang="en-US" altLang="zh-CN" sz="1600" dirty="0">
                <a:latin typeface="华文楷体" panose="02010600040101010101" pitchFamily="2" charset="-122"/>
                <a:ea typeface="华文楷体" panose="02010600040101010101" pitchFamily="2" charset="-122"/>
              </a:rPr>
              <a:t>PC</a:t>
            </a:r>
            <a:r>
              <a:rPr lang="zh-CN" altLang="zh-CN" sz="1600" dirty="0">
                <a:latin typeface="华文楷体" panose="02010600040101010101" pitchFamily="2" charset="-122"/>
                <a:ea typeface="华文楷体" panose="02010600040101010101" pitchFamily="2" charset="-122"/>
              </a:rPr>
              <a:t>的当前值为起始地址，相对偏移在</a:t>
            </a:r>
            <a:r>
              <a:rPr lang="en-US" altLang="zh-CN" sz="1600" dirty="0">
                <a:latin typeface="华文楷体" panose="02010600040101010101" pitchFamily="2" charset="-122"/>
                <a:ea typeface="华文楷体" panose="02010600040101010101" pitchFamily="2" charset="-122"/>
              </a:rPr>
              <a:t>-128</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+127</a:t>
            </a:r>
            <a:r>
              <a:rPr lang="zh-CN" altLang="zh-CN" sz="1600" dirty="0">
                <a:latin typeface="华文楷体" panose="02010600040101010101" pitchFamily="2" charset="-122"/>
                <a:ea typeface="华文楷体" panose="02010600040101010101" pitchFamily="2" charset="-122"/>
              </a:rPr>
              <a:t>字节单元之间。例如执行指令</a:t>
            </a:r>
            <a:r>
              <a:rPr lang="en-US" altLang="zh-CN" sz="1600" dirty="0">
                <a:latin typeface="华文楷体" panose="02010600040101010101" pitchFamily="2" charset="-122"/>
                <a:ea typeface="华文楷体" panose="02010600040101010101" pitchFamily="2" charset="-122"/>
              </a:rPr>
              <a:t>:</a:t>
            </a:r>
            <a:endParaRPr lang="zh-CN"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SJMP  </a:t>
            </a:r>
            <a:r>
              <a:rPr lang="en-US" altLang="zh-CN" sz="1600" dirty="0" err="1">
                <a:latin typeface="华文楷体" panose="02010600040101010101" pitchFamily="2" charset="-122"/>
                <a:ea typeface="华文楷体" panose="02010600040101010101" pitchFamily="2" charset="-122"/>
              </a:rPr>
              <a:t>rel</a:t>
            </a:r>
            <a:endParaRPr lang="zh-CN"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设指令所在地址为</a:t>
            </a:r>
            <a:r>
              <a:rPr lang="en-US" altLang="zh-CN" sz="1600" dirty="0">
                <a:latin typeface="华文楷体" panose="02010600040101010101" pitchFamily="2" charset="-122"/>
                <a:ea typeface="华文楷体" panose="02010600040101010101" pitchFamily="2" charset="-122"/>
              </a:rPr>
              <a:t>2000H</a:t>
            </a:r>
            <a:r>
              <a:rPr lang="zh-CN"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rel</a:t>
            </a:r>
            <a:r>
              <a:rPr lang="zh-CN" altLang="zh-CN" sz="1600" dirty="0">
                <a:latin typeface="华文楷体" panose="02010600040101010101" pitchFamily="2" charset="-122"/>
                <a:ea typeface="华文楷体" panose="02010600040101010101" pitchFamily="2" charset="-122"/>
              </a:rPr>
              <a:t>的值为</a:t>
            </a:r>
            <a:r>
              <a:rPr lang="en-US" altLang="zh-CN" sz="1600" dirty="0">
                <a:latin typeface="华文楷体" panose="02010600040101010101" pitchFamily="2" charset="-122"/>
                <a:ea typeface="华文楷体" panose="02010600040101010101" pitchFamily="2" charset="-122"/>
              </a:rPr>
              <a:t>54H</a:t>
            </a:r>
            <a:r>
              <a:rPr lang="zh-CN" altLang="zh-CN" sz="1600" dirty="0">
                <a:latin typeface="华文楷体" panose="02010600040101010101" pitchFamily="2" charset="-122"/>
                <a:ea typeface="华文楷体" panose="02010600040101010101" pitchFamily="2" charset="-122"/>
              </a:rPr>
              <a:t>，则转移地址为：</a:t>
            </a:r>
            <a:endParaRPr lang="en-US" altLang="zh-CN" sz="1600" dirty="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2000H+02H+54H=2056H</a:t>
            </a:r>
            <a:r>
              <a:rPr lang="zh-CN" altLang="zh-CN" sz="1600" dirty="0">
                <a:latin typeface="华文楷体" panose="02010600040101010101" pitchFamily="2" charset="-122"/>
                <a:ea typeface="华文楷体" panose="02010600040101010101" pitchFamily="2" charset="-122"/>
              </a:rPr>
              <a:t>。故指令执行后，</a:t>
            </a:r>
            <a:r>
              <a:rPr lang="en-US" altLang="zh-CN" sz="1600" dirty="0">
                <a:latin typeface="华文楷体" panose="02010600040101010101" pitchFamily="2" charset="-122"/>
                <a:ea typeface="华文楷体" panose="02010600040101010101" pitchFamily="2" charset="-122"/>
              </a:rPr>
              <a:t>PC</a:t>
            </a:r>
            <a:r>
              <a:rPr lang="zh-CN" altLang="zh-CN" sz="1600" dirty="0">
                <a:latin typeface="华文楷体" panose="02010600040101010101" pitchFamily="2" charset="-122"/>
                <a:ea typeface="华文楷体" panose="02010600040101010101" pitchFamily="2" charset="-122"/>
              </a:rPr>
              <a:t>的值变为</a:t>
            </a:r>
            <a:r>
              <a:rPr lang="en-US" altLang="zh-CN" sz="1600" dirty="0">
                <a:latin typeface="华文楷体" panose="02010600040101010101" pitchFamily="2" charset="-122"/>
                <a:ea typeface="华文楷体" panose="02010600040101010101" pitchFamily="2" charset="-122"/>
              </a:rPr>
              <a:t>2056H</a:t>
            </a:r>
            <a:r>
              <a:rPr lang="zh-CN" altLang="zh-CN" sz="1600" dirty="0"/>
              <a:t>。</a:t>
            </a:r>
          </a:p>
          <a:p>
            <a:endParaRPr lang="zh-CN" altLang="zh-CN" sz="1600"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183429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3.2.7 </a:t>
            </a:r>
            <a:r>
              <a:rPr lang="zh-CN" altLang="zh-CN" b="1" dirty="0"/>
              <a:t>位寻址</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p:nvPr/>
        </p:nvSpPr>
        <p:spPr>
          <a:xfrm>
            <a:off x="683568" y="1010849"/>
            <a:ext cx="7416824" cy="4278094"/>
          </a:xfrm>
          <a:prstGeom prst="rect">
            <a:avLst/>
          </a:prstGeom>
        </p:spPr>
        <p:txBody>
          <a:bodyPr wrap="square">
            <a:spAutoFit/>
          </a:bodyPr>
          <a:lstStyle/>
          <a:p>
            <a:r>
              <a:rPr lang="zh-CN" altLang="zh-CN" sz="1600" dirty="0">
                <a:latin typeface="华文楷体" panose="02010600040101010101" pitchFamily="2" charset="-122"/>
                <a:ea typeface="华文楷体" panose="02010600040101010101" pitchFamily="2" charset="-122"/>
              </a:rPr>
              <a:t>位处理指令采用位寻址方式来获得操作数，因此其操作数就是</a:t>
            </a:r>
            <a:r>
              <a:rPr lang="en-US" altLang="zh-CN" sz="1600" dirty="0">
                <a:latin typeface="华文楷体" panose="02010600040101010101" pitchFamily="2" charset="-122"/>
                <a:ea typeface="华文楷体" panose="02010600040101010101" pitchFamily="2" charset="-122"/>
              </a:rPr>
              <a:t>8</a:t>
            </a:r>
            <a:r>
              <a:rPr lang="zh-CN" altLang="zh-CN" sz="1600" dirty="0">
                <a:latin typeface="华文楷体" panose="02010600040101010101" pitchFamily="2" charset="-122"/>
                <a:ea typeface="华文楷体" panose="02010600040101010101" pitchFamily="2" charset="-122"/>
              </a:rPr>
              <a:t>位二进制数中的某一位。</a:t>
            </a:r>
            <a:endParaRPr lang="en-US" altLang="zh-CN" sz="1600" dirty="0">
              <a:latin typeface="华文楷体" panose="02010600040101010101" pitchFamily="2" charset="-122"/>
              <a:ea typeface="华文楷体" panose="02010600040101010101" pitchFamily="2" charset="-122"/>
            </a:endParaRPr>
          </a:p>
          <a:p>
            <a:r>
              <a:rPr lang="zh-CN" altLang="zh-CN" sz="1600" dirty="0">
                <a:latin typeface="华文楷体" panose="02010600040101010101" pitchFamily="2" charset="-122"/>
                <a:ea typeface="华文楷体" panose="02010600040101010101" pitchFamily="2" charset="-122"/>
              </a:rPr>
              <a:t>在</a:t>
            </a:r>
            <a:r>
              <a:rPr lang="en-US" altLang="zh-CN" sz="1600" dirty="0">
                <a:latin typeface="华文楷体" panose="02010600040101010101" pitchFamily="2" charset="-122"/>
                <a:ea typeface="华文楷体" panose="02010600040101010101" pitchFamily="2" charset="-122"/>
              </a:rPr>
              <a:t>MCS-51</a:t>
            </a:r>
            <a:r>
              <a:rPr lang="zh-CN" altLang="zh-CN" sz="1600" dirty="0">
                <a:latin typeface="华文楷体" panose="02010600040101010101" pitchFamily="2" charset="-122"/>
                <a:ea typeface="华文楷体" panose="02010600040101010101" pitchFamily="2" charset="-122"/>
              </a:rPr>
              <a:t>系统的内部数据</a:t>
            </a:r>
            <a:r>
              <a:rPr lang="en-US" altLang="zh-CN" sz="1600" dirty="0">
                <a:latin typeface="华文楷体" panose="02010600040101010101" pitchFamily="2" charset="-122"/>
                <a:ea typeface="华文楷体" panose="02010600040101010101" pitchFamily="2" charset="-122"/>
              </a:rPr>
              <a:t>RAM</a:t>
            </a:r>
            <a:r>
              <a:rPr lang="zh-CN" altLang="zh-CN" sz="1600" dirty="0">
                <a:latin typeface="华文楷体" panose="02010600040101010101" pitchFamily="2" charset="-122"/>
                <a:ea typeface="华文楷体" panose="02010600040101010101" pitchFamily="2" charset="-122"/>
              </a:rPr>
              <a:t>有两个可以按位寻址的区域。</a:t>
            </a:r>
            <a:endParaRPr lang="en-US" altLang="zh-CN" sz="1600" dirty="0">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从</a:t>
            </a:r>
            <a:r>
              <a:rPr lang="en-US" altLang="zh-CN" sz="1600" dirty="0">
                <a:latin typeface="华文楷体" panose="02010600040101010101" pitchFamily="2" charset="-122"/>
                <a:ea typeface="华文楷体" panose="02010600040101010101" pitchFamily="2" charset="-122"/>
              </a:rPr>
              <a:t>20H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2FH</a:t>
            </a:r>
            <a:r>
              <a:rPr lang="zh-CN" altLang="zh-CN" sz="1600" dirty="0">
                <a:latin typeface="华文楷体" panose="02010600040101010101" pitchFamily="2" charset="-122"/>
                <a:ea typeface="华文楷体" panose="02010600040101010101" pitchFamily="2" charset="-122"/>
              </a:rPr>
              <a:t>共</a:t>
            </a:r>
            <a:r>
              <a:rPr lang="en-US" altLang="zh-CN" sz="1600" dirty="0">
                <a:latin typeface="华文楷体" panose="02010600040101010101" pitchFamily="2" charset="-122"/>
                <a:ea typeface="华文楷体" panose="02010600040101010101" pitchFamily="2" charset="-122"/>
              </a:rPr>
              <a:t>16</a:t>
            </a:r>
            <a:r>
              <a:rPr lang="zh-CN" altLang="zh-CN" sz="1600" dirty="0">
                <a:latin typeface="华文楷体" panose="02010600040101010101" pitchFamily="2" charset="-122"/>
                <a:ea typeface="华文楷体" panose="02010600040101010101" pitchFamily="2" charset="-122"/>
              </a:rPr>
              <a:t>个单元中的每一位，共</a:t>
            </a:r>
            <a:r>
              <a:rPr lang="en-US" altLang="zh-CN" sz="1600" dirty="0">
                <a:latin typeface="华文楷体" panose="02010600040101010101" pitchFamily="2" charset="-122"/>
                <a:ea typeface="华文楷体" panose="02010600040101010101" pitchFamily="2" charset="-122"/>
              </a:rPr>
              <a:t>128</a:t>
            </a:r>
            <a:r>
              <a:rPr lang="zh-CN" altLang="zh-CN" sz="1600" dirty="0">
                <a:latin typeface="华文楷体" panose="02010600040101010101" pitchFamily="2" charset="-122"/>
                <a:ea typeface="华文楷体" panose="02010600040101010101" pitchFamily="2" charset="-122"/>
              </a:rPr>
              <a:t>位（对应的位地址是</a:t>
            </a:r>
            <a:r>
              <a:rPr lang="en-US" altLang="zh-CN" sz="1600" dirty="0">
                <a:latin typeface="华文楷体" panose="02010600040101010101" pitchFamily="2" charset="-122"/>
                <a:ea typeface="华文楷体" panose="02010600040101010101" pitchFamily="2" charset="-122"/>
              </a:rPr>
              <a:t>00H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7FH</a:t>
            </a:r>
            <a:r>
              <a:rPr lang="zh-CN" altLang="zh-CN" sz="1600" dirty="0">
                <a:latin typeface="华文楷体" panose="02010600040101010101" pitchFamily="2" charset="-122"/>
                <a:ea typeface="华文楷体" panose="02010600040101010101" pitchFamily="2" charset="-122"/>
              </a:rPr>
              <a:t>），都可以单独作为操作数；</a:t>
            </a:r>
            <a:endParaRPr lang="en-US" altLang="zh-CN" sz="1600" dirty="0">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某些特殊功能寄存器。凡是单元地址能被</a:t>
            </a:r>
            <a:r>
              <a:rPr lang="en-US" altLang="zh-CN" sz="1600" dirty="0">
                <a:latin typeface="华文楷体" panose="02010600040101010101" pitchFamily="2" charset="-122"/>
                <a:ea typeface="华文楷体" panose="02010600040101010101" pitchFamily="2" charset="-122"/>
              </a:rPr>
              <a:t>8</a:t>
            </a:r>
            <a:r>
              <a:rPr lang="zh-CN" altLang="zh-CN" sz="1600" dirty="0">
                <a:latin typeface="华文楷体" panose="02010600040101010101" pitchFamily="2" charset="-122"/>
                <a:ea typeface="华文楷体" panose="02010600040101010101" pitchFamily="2" charset="-122"/>
              </a:rPr>
              <a:t>整除的特殊功能寄存器都可以进行位寻址，其位寻址是</a:t>
            </a:r>
            <a:r>
              <a:rPr lang="en-US" altLang="zh-CN" sz="1600" dirty="0">
                <a:latin typeface="华文楷体" panose="02010600040101010101" pitchFamily="2" charset="-122"/>
                <a:ea typeface="华文楷体" panose="02010600040101010101" pitchFamily="2" charset="-122"/>
              </a:rPr>
              <a:t>80H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FFH</a:t>
            </a:r>
            <a:r>
              <a:rPr lang="zh-CN" altLang="zh-CN" sz="1600" dirty="0">
                <a:latin typeface="华文楷体" panose="02010600040101010101" pitchFamily="2" charset="-122"/>
                <a:ea typeface="华文楷体" panose="02010600040101010101" pitchFamily="2" charset="-122"/>
              </a:rPr>
              <a:t>中的一部分。</a:t>
            </a:r>
          </a:p>
          <a:p>
            <a:r>
              <a:rPr lang="zh-CN" altLang="zh-CN" sz="1600" dirty="0">
                <a:latin typeface="华文楷体" panose="02010600040101010101" pitchFamily="2" charset="-122"/>
                <a:ea typeface="华文楷体" panose="02010600040101010101" pitchFamily="2" charset="-122"/>
              </a:rPr>
              <a:t>在</a:t>
            </a:r>
            <a:r>
              <a:rPr lang="en-US" altLang="zh-CN" sz="1600" dirty="0">
                <a:latin typeface="华文楷体" panose="02010600040101010101" pitchFamily="2" charset="-122"/>
                <a:ea typeface="华文楷体" panose="02010600040101010101" pitchFamily="2" charset="-122"/>
              </a:rPr>
              <a:t>MCS-51</a:t>
            </a:r>
            <a:r>
              <a:rPr lang="zh-CN" altLang="zh-CN" sz="1600" dirty="0">
                <a:latin typeface="华文楷体" panose="02010600040101010101" pitchFamily="2" charset="-122"/>
                <a:ea typeface="华文楷体" panose="02010600040101010101" pitchFamily="2" charset="-122"/>
              </a:rPr>
              <a:t>系统中，位地址的表示可以采用以下几种方式：</a:t>
            </a:r>
          </a:p>
          <a:p>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1</a:t>
            </a:r>
            <a:r>
              <a:rPr lang="zh-CN" altLang="zh-CN" sz="1600" dirty="0">
                <a:latin typeface="华文楷体" panose="02010600040101010101" pitchFamily="2" charset="-122"/>
                <a:ea typeface="华文楷体" panose="02010600040101010101" pitchFamily="2" charset="-122"/>
              </a:rPr>
              <a:t>）直接使用</a:t>
            </a:r>
            <a:r>
              <a:rPr lang="en-US" altLang="zh-CN" sz="1600" dirty="0">
                <a:latin typeface="华文楷体" panose="02010600040101010101" pitchFamily="2" charset="-122"/>
                <a:ea typeface="华文楷体" panose="02010600040101010101" pitchFamily="2" charset="-122"/>
              </a:rPr>
              <a:t>00H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FFH</a:t>
            </a:r>
            <a:r>
              <a:rPr lang="zh-CN" altLang="zh-CN" sz="1600" dirty="0">
                <a:latin typeface="华文楷体" panose="02010600040101010101" pitchFamily="2" charset="-122"/>
                <a:ea typeface="华文楷体" panose="02010600040101010101" pitchFamily="2" charset="-122"/>
              </a:rPr>
              <a:t>范围内的某一位的位地址来表示；</a:t>
            </a:r>
          </a:p>
          <a:p>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2</a:t>
            </a:r>
            <a:r>
              <a:rPr lang="zh-CN" altLang="zh-CN" sz="1600" dirty="0">
                <a:latin typeface="华文楷体" panose="02010600040101010101" pitchFamily="2" charset="-122"/>
                <a:ea typeface="华文楷体" panose="02010600040101010101" pitchFamily="2" charset="-122"/>
              </a:rPr>
              <a:t>）采用第几单元第几位的表示方法，例如：</a:t>
            </a:r>
            <a:r>
              <a:rPr lang="en-US" altLang="zh-CN" sz="1600" dirty="0">
                <a:latin typeface="华文楷体" panose="02010600040101010101" pitchFamily="2" charset="-122"/>
                <a:ea typeface="华文楷体" panose="02010600040101010101" pitchFamily="2" charset="-122"/>
              </a:rPr>
              <a:t>25H.5</a:t>
            </a:r>
            <a:r>
              <a:rPr lang="zh-CN" altLang="zh-CN" sz="1600" dirty="0">
                <a:latin typeface="华文楷体" panose="02010600040101010101" pitchFamily="2" charset="-122"/>
                <a:ea typeface="华文楷体" panose="02010600040101010101" pitchFamily="2" charset="-122"/>
              </a:rPr>
              <a:t>表示</a:t>
            </a:r>
            <a:r>
              <a:rPr lang="en-US" altLang="zh-CN" sz="1600" dirty="0">
                <a:latin typeface="华文楷体" panose="02010600040101010101" pitchFamily="2" charset="-122"/>
                <a:ea typeface="华文楷体" panose="02010600040101010101" pitchFamily="2" charset="-122"/>
              </a:rPr>
              <a:t>25H</a:t>
            </a:r>
            <a:r>
              <a:rPr lang="zh-CN" altLang="zh-CN" sz="1600" dirty="0">
                <a:latin typeface="华文楷体" panose="02010600040101010101" pitchFamily="2" charset="-122"/>
                <a:ea typeface="华文楷体" panose="02010600040101010101" pitchFamily="2" charset="-122"/>
              </a:rPr>
              <a:t>单元的</a:t>
            </a:r>
            <a:r>
              <a:rPr lang="en-US" altLang="zh-CN" sz="1600" dirty="0">
                <a:latin typeface="华文楷体" panose="02010600040101010101" pitchFamily="2" charset="-122"/>
                <a:ea typeface="华文楷体" panose="02010600040101010101" pitchFamily="2" charset="-122"/>
              </a:rPr>
              <a:t>D</a:t>
            </a:r>
            <a:r>
              <a:rPr lang="en-US" altLang="zh-CN" sz="1600" baseline="-25000" dirty="0">
                <a:latin typeface="华文楷体" panose="02010600040101010101" pitchFamily="2" charset="-122"/>
                <a:ea typeface="华文楷体" panose="02010600040101010101" pitchFamily="2" charset="-122"/>
              </a:rPr>
              <a:t>5</a:t>
            </a:r>
            <a:r>
              <a:rPr lang="zh-CN" altLang="zh-CN" sz="1600" dirty="0">
                <a:latin typeface="华文楷体" panose="02010600040101010101" pitchFamily="2" charset="-122"/>
                <a:ea typeface="华文楷体" panose="02010600040101010101" pitchFamily="2" charset="-122"/>
              </a:rPr>
              <a:t>位。这种表示方法可以避免查表或计算，比较方便；</a:t>
            </a:r>
          </a:p>
          <a:p>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3</a:t>
            </a:r>
            <a:r>
              <a:rPr lang="zh-CN" altLang="zh-CN" sz="1600" dirty="0">
                <a:latin typeface="华文楷体" panose="02010600040101010101" pitchFamily="2" charset="-122"/>
                <a:ea typeface="华文楷体" panose="02010600040101010101" pitchFamily="2" charset="-122"/>
              </a:rPr>
              <a:t>）对于特殊功能寄存器，可直接用寄存器名加位数的表示法，例如</a:t>
            </a:r>
            <a:r>
              <a:rPr lang="en-US" altLang="zh-CN" sz="1600" dirty="0">
                <a:latin typeface="华文楷体" panose="02010600040101010101" pitchFamily="2" charset="-122"/>
                <a:ea typeface="华文楷体" panose="02010600040101010101" pitchFamily="2" charset="-122"/>
              </a:rPr>
              <a:t>TCON.3</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P1.0</a:t>
            </a:r>
            <a:r>
              <a:rPr lang="zh-CN" altLang="zh-CN" sz="1600" dirty="0">
                <a:latin typeface="华文楷体" panose="02010600040101010101" pitchFamily="2" charset="-122"/>
                <a:ea typeface="华文楷体" panose="02010600040101010101" pitchFamily="2" charset="-122"/>
              </a:rPr>
              <a:t>等；</a:t>
            </a:r>
          </a:p>
          <a:p>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4</a:t>
            </a:r>
            <a:r>
              <a:rPr lang="zh-CN" altLang="zh-CN" sz="1600" dirty="0">
                <a:latin typeface="华文楷体" panose="02010600040101010101" pitchFamily="2" charset="-122"/>
                <a:ea typeface="华文楷体" panose="02010600040101010101" pitchFamily="2" charset="-122"/>
              </a:rPr>
              <a:t>）位名称方式，如</a:t>
            </a:r>
            <a:r>
              <a:rPr lang="en-US" altLang="zh-CN" sz="1600" dirty="0">
                <a:latin typeface="华文楷体" panose="02010600040101010101" pitchFamily="2" charset="-122"/>
                <a:ea typeface="华文楷体" panose="02010600040101010101" pitchFamily="2" charset="-122"/>
              </a:rPr>
              <a:t>PSW</a:t>
            </a:r>
            <a:r>
              <a:rPr lang="zh-CN" altLang="zh-CN" sz="1600" dirty="0">
                <a:latin typeface="华文楷体" panose="02010600040101010101" pitchFamily="2" charset="-122"/>
                <a:ea typeface="华文楷体" panose="02010600040101010101" pitchFamily="2" charset="-122"/>
              </a:rPr>
              <a:t>中的</a:t>
            </a:r>
            <a:r>
              <a:rPr lang="en-US" altLang="zh-CN" sz="1600" dirty="0">
                <a:latin typeface="华文楷体" panose="02010600040101010101" pitchFamily="2" charset="-122"/>
                <a:ea typeface="华文楷体" panose="02010600040101010101" pitchFamily="2" charset="-122"/>
              </a:rPr>
              <a:t>D7</a:t>
            </a:r>
            <a:r>
              <a:rPr lang="zh-CN" altLang="zh-CN" sz="1600" dirty="0">
                <a:latin typeface="华文楷体" panose="02010600040101010101" pitchFamily="2" charset="-122"/>
                <a:ea typeface="华文楷体" panose="02010600040101010101" pitchFamily="2" charset="-122"/>
              </a:rPr>
              <a:t>位：</a:t>
            </a:r>
            <a:r>
              <a:rPr lang="en-US" altLang="zh-CN" sz="1600" dirty="0">
                <a:latin typeface="华文楷体" panose="02010600040101010101" pitchFamily="2" charset="-122"/>
                <a:ea typeface="华文楷体" panose="02010600040101010101" pitchFamily="2" charset="-122"/>
              </a:rPr>
              <a:t>CY</a:t>
            </a:r>
            <a:r>
              <a:rPr lang="zh-CN" altLang="zh-CN" sz="1600" dirty="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r>
              <a:rPr lang="zh-CN" altLang="en-US" sz="1600" dirty="0">
                <a:latin typeface="华文楷体" panose="02010600040101010101" pitchFamily="2" charset="-122"/>
                <a:ea typeface="华文楷体" panose="02010600040101010101" pitchFamily="2" charset="-122"/>
              </a:rPr>
              <a:t>比如：</a:t>
            </a:r>
            <a:r>
              <a:rPr lang="en-US" altLang="zh-CN" sz="1600" dirty="0">
                <a:latin typeface="华文楷体" panose="02010600040101010101" pitchFamily="2" charset="-122"/>
                <a:ea typeface="华文楷体" panose="02010600040101010101" pitchFamily="2" charset="-122"/>
              </a:rPr>
              <a:t>MOV 30H,C</a:t>
            </a:r>
            <a:endParaRPr lang="zh-CN" altLang="zh-CN" sz="1600" dirty="0">
              <a:latin typeface="华文楷体" panose="02010600040101010101" pitchFamily="2" charset="-122"/>
              <a:ea typeface="华文楷体" panose="02010600040101010101" pitchFamily="2" charset="-122"/>
            </a:endParaRPr>
          </a:p>
          <a:p>
            <a:endParaRPr lang="zh-CN" altLang="zh-CN" sz="1600"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84838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zh-CN" altLang="zh-CN" sz="2700" dirty="0"/>
              <a:t>数据传送类指令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943980" y="1347614"/>
            <a:ext cx="7560840" cy="2031325"/>
          </a:xfrm>
          <a:prstGeom prst="rect">
            <a:avLst/>
          </a:prstGeom>
        </p:spPr>
        <p:txBody>
          <a:bodyPr wrap="square">
            <a:spAutoFit/>
          </a:bodyPr>
          <a:lstStyle/>
          <a:p>
            <a:r>
              <a:rPr lang="zh-CN" altLang="zh-CN" dirty="0">
                <a:latin typeface="华文楷体" panose="02010600040101010101" pitchFamily="2" charset="-122"/>
                <a:ea typeface="华文楷体" panose="02010600040101010101" pitchFamily="2" charset="-122"/>
              </a:rPr>
              <a:t>按照指令的功能，可以把</a:t>
            </a:r>
            <a:r>
              <a:rPr lang="en-US" altLang="zh-CN" dirty="0">
                <a:latin typeface="华文楷体" panose="02010600040101010101" pitchFamily="2" charset="-122"/>
                <a:ea typeface="华文楷体" panose="02010600040101010101" pitchFamily="2" charset="-122"/>
              </a:rPr>
              <a:t>MCS-51</a:t>
            </a:r>
            <a:r>
              <a:rPr lang="zh-CN" altLang="zh-CN" dirty="0">
                <a:latin typeface="华文楷体" panose="02010600040101010101" pitchFamily="2" charset="-122"/>
                <a:ea typeface="华文楷体" panose="02010600040101010101" pitchFamily="2" charset="-122"/>
              </a:rPr>
              <a:t>单片机指令系统的</a:t>
            </a:r>
            <a:r>
              <a:rPr lang="en-US" altLang="zh-CN" dirty="0">
                <a:latin typeface="华文楷体" panose="02010600040101010101" pitchFamily="2" charset="-122"/>
                <a:ea typeface="华文楷体" panose="02010600040101010101" pitchFamily="2" charset="-122"/>
              </a:rPr>
              <a:t>111</a:t>
            </a:r>
            <a:r>
              <a:rPr lang="zh-CN" altLang="zh-CN" dirty="0">
                <a:latin typeface="华文楷体" panose="02010600040101010101" pitchFamily="2" charset="-122"/>
                <a:ea typeface="华文楷体" panose="02010600040101010101" pitchFamily="2" charset="-122"/>
              </a:rPr>
              <a:t>条指令分为五类：</a:t>
            </a:r>
          </a:p>
          <a:p>
            <a:pPr marL="285750" lvl="0" indent="-285750">
              <a:buFont typeface="Arial" panose="020B0604020202020204" pitchFamily="34" charset="0"/>
              <a:buChar char="•"/>
            </a:pPr>
            <a:r>
              <a:rPr lang="zh-CN" altLang="zh-CN" b="1" dirty="0">
                <a:latin typeface="华文楷体" panose="02010600040101010101" pitchFamily="2" charset="-122"/>
                <a:ea typeface="华文楷体" panose="02010600040101010101" pitchFamily="2" charset="-122"/>
              </a:rPr>
              <a:t>数据传送类指令（</a:t>
            </a:r>
            <a:r>
              <a:rPr lang="en-US" altLang="zh-CN" b="1" dirty="0">
                <a:latin typeface="华文楷体" panose="02010600040101010101" pitchFamily="2" charset="-122"/>
                <a:ea typeface="华文楷体" panose="02010600040101010101" pitchFamily="2" charset="-122"/>
              </a:rPr>
              <a:t>29</a:t>
            </a:r>
            <a:r>
              <a:rPr lang="zh-CN" altLang="zh-CN" b="1" dirty="0">
                <a:latin typeface="华文楷体" panose="02010600040101010101" pitchFamily="2" charset="-122"/>
                <a:ea typeface="华文楷体" panose="02010600040101010101" pitchFamily="2" charset="-122"/>
              </a:rPr>
              <a:t>条）</a:t>
            </a:r>
            <a:endParaRPr lang="zh-CN" altLang="zh-CN" dirty="0">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zh-CN" b="1" dirty="0">
                <a:latin typeface="华文楷体" panose="02010600040101010101" pitchFamily="2" charset="-122"/>
                <a:ea typeface="华文楷体" panose="02010600040101010101" pitchFamily="2" charset="-122"/>
              </a:rPr>
              <a:t>算术运算类指令（</a:t>
            </a:r>
            <a:r>
              <a:rPr lang="en-US" altLang="zh-CN" b="1" dirty="0">
                <a:latin typeface="华文楷体" panose="02010600040101010101" pitchFamily="2" charset="-122"/>
                <a:ea typeface="华文楷体" panose="02010600040101010101" pitchFamily="2" charset="-122"/>
              </a:rPr>
              <a:t>24</a:t>
            </a:r>
            <a:r>
              <a:rPr lang="zh-CN" altLang="zh-CN" b="1" dirty="0">
                <a:latin typeface="华文楷体" panose="02010600040101010101" pitchFamily="2" charset="-122"/>
                <a:ea typeface="华文楷体" panose="02010600040101010101" pitchFamily="2" charset="-122"/>
              </a:rPr>
              <a:t>条）</a:t>
            </a:r>
            <a:endParaRPr lang="zh-CN" altLang="zh-CN" dirty="0">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zh-CN" b="1" dirty="0">
                <a:latin typeface="华文楷体" panose="02010600040101010101" pitchFamily="2" charset="-122"/>
                <a:ea typeface="华文楷体" panose="02010600040101010101" pitchFamily="2" charset="-122"/>
              </a:rPr>
              <a:t>逻辑操作类指令（</a:t>
            </a:r>
            <a:r>
              <a:rPr lang="en-US" altLang="zh-CN" b="1" dirty="0">
                <a:latin typeface="华文楷体" panose="02010600040101010101" pitchFamily="2" charset="-122"/>
                <a:ea typeface="华文楷体" panose="02010600040101010101" pitchFamily="2" charset="-122"/>
              </a:rPr>
              <a:t>24</a:t>
            </a:r>
            <a:r>
              <a:rPr lang="zh-CN" altLang="zh-CN" b="1" dirty="0">
                <a:latin typeface="华文楷体" panose="02010600040101010101" pitchFamily="2" charset="-122"/>
                <a:ea typeface="华文楷体" panose="02010600040101010101" pitchFamily="2" charset="-122"/>
              </a:rPr>
              <a:t>条）</a:t>
            </a:r>
            <a:endParaRPr lang="zh-CN" altLang="zh-CN" dirty="0">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zh-CN" b="1" dirty="0">
                <a:latin typeface="华文楷体" panose="02010600040101010101" pitchFamily="2" charset="-122"/>
                <a:ea typeface="华文楷体" panose="02010600040101010101" pitchFamily="2" charset="-122"/>
              </a:rPr>
              <a:t>控制转移类指令（</a:t>
            </a:r>
            <a:r>
              <a:rPr lang="en-US" altLang="zh-CN" b="1" dirty="0">
                <a:latin typeface="华文楷体" panose="02010600040101010101" pitchFamily="2" charset="-122"/>
                <a:ea typeface="华文楷体" panose="02010600040101010101" pitchFamily="2" charset="-122"/>
              </a:rPr>
              <a:t>17</a:t>
            </a:r>
            <a:r>
              <a:rPr lang="zh-CN" altLang="zh-CN" b="1" dirty="0">
                <a:latin typeface="华文楷体" panose="02010600040101010101" pitchFamily="2" charset="-122"/>
                <a:ea typeface="华文楷体" panose="02010600040101010101" pitchFamily="2" charset="-122"/>
              </a:rPr>
              <a:t>条）</a:t>
            </a:r>
            <a:endParaRPr lang="zh-CN" altLang="zh-CN" dirty="0">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zh-CN" b="1" dirty="0">
                <a:latin typeface="华文楷体" panose="02010600040101010101" pitchFamily="2" charset="-122"/>
                <a:ea typeface="华文楷体" panose="02010600040101010101" pitchFamily="2" charset="-122"/>
              </a:rPr>
              <a:t>位操作类指令</a:t>
            </a:r>
            <a:r>
              <a:rPr lang="en-US" altLang="zh-CN" b="1" dirty="0">
                <a:latin typeface="华文楷体" panose="02010600040101010101" pitchFamily="2" charset="-122"/>
                <a:ea typeface="华文楷体" panose="02010600040101010101" pitchFamily="2" charset="-122"/>
              </a:rPr>
              <a:t>  </a:t>
            </a:r>
            <a:r>
              <a:rPr lang="zh-CN" altLang="zh-CN"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17</a:t>
            </a:r>
            <a:r>
              <a:rPr lang="zh-CN" altLang="zh-CN" b="1" dirty="0">
                <a:latin typeface="华文楷体" panose="02010600040101010101" pitchFamily="2" charset="-122"/>
                <a:ea typeface="华文楷体" panose="02010600040101010101" pitchFamily="2" charset="-122"/>
              </a:rPr>
              <a:t>条）</a:t>
            </a:r>
            <a:endParaRPr lang="zh-CN" altLang="zh-CN" dirty="0">
              <a:latin typeface="华文楷体" panose="02010600040101010101" pitchFamily="2" charset="-122"/>
              <a:ea typeface="华文楷体" panose="02010600040101010101" pitchFamily="2" charset="-122"/>
            </a:endParaRPr>
          </a:p>
          <a:p>
            <a:endParaRPr lang="zh-CN" altLang="zh-CN" dirty="0"/>
          </a:p>
        </p:txBody>
      </p:sp>
    </p:spTree>
    <p:extLst>
      <p:ext uri="{BB962C8B-B14F-4D97-AF65-F5344CB8AC3E}">
        <p14:creationId xmlns="" xmlns:p14="http://schemas.microsoft.com/office/powerpoint/2010/main" val="228043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8003232"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p:txBody>
          <a:bodyPr/>
          <a:lstStyle/>
          <a:p>
            <a:r>
              <a:rPr lang="zh-CN" altLang="zh-CN" sz="1800" dirty="0"/>
              <a:t>在介绍指令之前，先对指令中的操作数约定符号作一简单介绍。</a:t>
            </a:r>
          </a:p>
          <a:p>
            <a:r>
              <a:rPr lang="en-US" altLang="zh-CN" sz="1800" dirty="0"/>
              <a:t>Rn</a:t>
            </a:r>
            <a:r>
              <a:rPr lang="zh-CN" altLang="zh-CN" sz="1800" dirty="0"/>
              <a:t>：为当前被选定寄存器组的</a:t>
            </a:r>
            <a:r>
              <a:rPr lang="en-US" altLang="zh-CN" sz="1800" dirty="0"/>
              <a:t>8</a:t>
            </a:r>
            <a:r>
              <a:rPr lang="zh-CN" altLang="zh-CN" sz="1800" dirty="0"/>
              <a:t>个工作寄存器</a:t>
            </a:r>
            <a:r>
              <a:rPr lang="en-US" altLang="zh-CN" sz="1800" dirty="0"/>
              <a:t>R0</a:t>
            </a:r>
            <a:r>
              <a:rPr lang="zh-CN" altLang="zh-CN" sz="1800" dirty="0"/>
              <a:t>～</a:t>
            </a:r>
            <a:r>
              <a:rPr lang="en-US" altLang="zh-CN" sz="1800" dirty="0"/>
              <a:t>R7,n=0</a:t>
            </a:r>
            <a:r>
              <a:rPr lang="zh-CN" altLang="zh-CN" sz="1800" dirty="0"/>
              <a:t>～</a:t>
            </a:r>
            <a:r>
              <a:rPr lang="en-US" altLang="zh-CN" sz="1800" dirty="0"/>
              <a:t>7</a:t>
            </a:r>
            <a:r>
              <a:rPr lang="zh-CN" altLang="zh-CN" sz="1800" dirty="0"/>
              <a:t>；</a:t>
            </a:r>
          </a:p>
          <a:p>
            <a:r>
              <a:rPr lang="en-US" altLang="zh-CN" sz="1800" dirty="0" err="1"/>
              <a:t>Ri</a:t>
            </a:r>
            <a:r>
              <a:rPr lang="zh-CN" altLang="zh-CN" sz="1800" dirty="0"/>
              <a:t>：为当前被选定寄存器组的</a:t>
            </a:r>
            <a:r>
              <a:rPr lang="en-US" altLang="zh-CN" sz="1800" dirty="0"/>
              <a:t>2</a:t>
            </a:r>
            <a:r>
              <a:rPr lang="zh-CN" altLang="zh-CN" sz="1800" dirty="0"/>
              <a:t>个工作寄存器</a:t>
            </a:r>
            <a:r>
              <a:rPr lang="en-US" altLang="zh-CN" sz="1800" dirty="0"/>
              <a:t> R0,R1 </a:t>
            </a:r>
            <a:r>
              <a:rPr lang="en-US" altLang="zh-CN" sz="1800" dirty="0" err="1"/>
              <a:t>i</a:t>
            </a:r>
            <a:r>
              <a:rPr lang="en-US" altLang="zh-CN" sz="1800" dirty="0"/>
              <a:t>=0,1</a:t>
            </a:r>
            <a:r>
              <a:rPr lang="zh-CN" altLang="zh-CN" sz="1800" dirty="0"/>
              <a:t>；</a:t>
            </a:r>
          </a:p>
          <a:p>
            <a:r>
              <a:rPr lang="en-US" altLang="zh-CN" sz="1800" dirty="0"/>
              <a:t>direct</a:t>
            </a:r>
            <a:r>
              <a:rPr lang="zh-CN" altLang="zh-CN" sz="1800" dirty="0"/>
              <a:t>：为</a:t>
            </a:r>
            <a:r>
              <a:rPr lang="en-US" altLang="zh-CN" sz="1800" dirty="0"/>
              <a:t>8</a:t>
            </a:r>
            <a:r>
              <a:rPr lang="zh-CN" altLang="zh-CN" sz="1800" dirty="0"/>
              <a:t>位内部数据存储器单元的地址，它可以是内部</a:t>
            </a:r>
            <a:r>
              <a:rPr lang="en-US" altLang="zh-CN" sz="1800" dirty="0"/>
              <a:t>RAM</a:t>
            </a:r>
            <a:r>
              <a:rPr lang="zh-CN" altLang="zh-CN" sz="1800" dirty="0"/>
              <a:t>（</a:t>
            </a:r>
            <a:r>
              <a:rPr lang="en-US" altLang="zh-CN" sz="1800" dirty="0"/>
              <a:t>00H</a:t>
            </a:r>
            <a:r>
              <a:rPr lang="zh-CN" altLang="zh-CN" sz="1800" dirty="0"/>
              <a:t>～</a:t>
            </a:r>
            <a:r>
              <a:rPr lang="en-US" altLang="zh-CN" sz="1800" dirty="0"/>
              <a:t>7FH</a:t>
            </a:r>
            <a:r>
              <a:rPr lang="zh-CN" altLang="zh-CN" sz="1800" dirty="0"/>
              <a:t>）某个单元，或是一个特殊功能寄存器（</a:t>
            </a:r>
            <a:r>
              <a:rPr lang="en-US" altLang="zh-CN" sz="1800" dirty="0"/>
              <a:t>SFR</a:t>
            </a:r>
            <a:r>
              <a:rPr lang="zh-CN" altLang="zh-CN" sz="1800" dirty="0"/>
              <a:t>）的地址；</a:t>
            </a:r>
          </a:p>
          <a:p>
            <a:r>
              <a:rPr lang="en-US" altLang="zh-CN" sz="1800" dirty="0"/>
              <a:t>#data</a:t>
            </a:r>
            <a:r>
              <a:rPr lang="zh-CN" altLang="zh-CN" sz="1800" dirty="0"/>
              <a:t>：为指令中的</a:t>
            </a:r>
            <a:r>
              <a:rPr lang="en-US" altLang="zh-CN" sz="1800" dirty="0"/>
              <a:t>8</a:t>
            </a:r>
            <a:r>
              <a:rPr lang="zh-CN" altLang="zh-CN" sz="1800" dirty="0"/>
              <a:t>位立即数；</a:t>
            </a:r>
          </a:p>
          <a:p>
            <a:r>
              <a:rPr lang="en-US" altLang="zh-CN" sz="1800" dirty="0"/>
              <a:t>#data16</a:t>
            </a:r>
            <a:r>
              <a:rPr lang="zh-CN" altLang="zh-CN" sz="1800" dirty="0"/>
              <a:t>：为指令中的</a:t>
            </a:r>
            <a:r>
              <a:rPr lang="en-US" altLang="zh-CN" sz="1800" dirty="0"/>
              <a:t>16</a:t>
            </a:r>
            <a:r>
              <a:rPr lang="zh-CN" altLang="zh-CN" sz="1800" dirty="0"/>
              <a:t>位立即数；</a:t>
            </a:r>
          </a:p>
          <a:p>
            <a:r>
              <a:rPr lang="en-US" altLang="zh-CN" sz="1800" dirty="0"/>
              <a:t>addr16</a:t>
            </a:r>
            <a:r>
              <a:rPr lang="zh-CN" altLang="zh-CN" sz="1800" dirty="0"/>
              <a:t>：表示</a:t>
            </a:r>
            <a:r>
              <a:rPr lang="en-US" altLang="zh-CN" sz="1800" dirty="0"/>
              <a:t>16</a:t>
            </a:r>
            <a:r>
              <a:rPr lang="zh-CN" altLang="zh-CN" sz="1800" dirty="0"/>
              <a:t>位目标地址，用于</a:t>
            </a:r>
            <a:r>
              <a:rPr lang="en-US" altLang="zh-CN" sz="1800" dirty="0"/>
              <a:t>LCALL</a:t>
            </a:r>
            <a:r>
              <a:rPr lang="zh-CN" altLang="zh-CN" sz="1800" dirty="0"/>
              <a:t>和</a:t>
            </a:r>
            <a:r>
              <a:rPr lang="en-US" altLang="zh-CN" sz="1800" dirty="0"/>
              <a:t>LJMP</a:t>
            </a:r>
            <a:r>
              <a:rPr lang="zh-CN" altLang="zh-CN" sz="1800" dirty="0"/>
              <a:t>指令，能调用或转移到</a:t>
            </a:r>
            <a:r>
              <a:rPr lang="en-US" altLang="zh-CN" sz="1800" dirty="0"/>
              <a:t>64KB</a:t>
            </a:r>
            <a:r>
              <a:rPr lang="zh-CN" altLang="zh-CN" sz="1800" dirty="0"/>
              <a:t>程序存储器地址空间的任何地方</a:t>
            </a:r>
            <a:r>
              <a:rPr lang="zh-CN" altLang="zh-CN" sz="1800" dirty="0" smtClean="0"/>
              <a:t>；</a:t>
            </a:r>
            <a:endParaRPr lang="zh-CN" altLang="zh-CN" sz="1800" dirty="0"/>
          </a:p>
        </p:txBody>
      </p:sp>
    </p:spTree>
    <p:extLst>
      <p:ext uri="{BB962C8B-B14F-4D97-AF65-F5344CB8AC3E}">
        <p14:creationId xmlns="" xmlns:p14="http://schemas.microsoft.com/office/powerpoint/2010/main" val="954868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smtClean="0"/>
              <a:t>3.1 </a:t>
            </a:r>
            <a:r>
              <a:rPr lang="zh-CN" altLang="en-US" b="1" dirty="0" smtClean="0"/>
              <a:t>指令系统概述</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586847" y="1347614"/>
            <a:ext cx="7776864" cy="2585323"/>
          </a:xfrm>
          <a:prstGeom prst="rect">
            <a:avLst/>
          </a:prstGeom>
        </p:spPr>
        <p:txBody>
          <a:bodyPr wrap="square">
            <a:spAutoFit/>
          </a:bodyPr>
          <a:lstStyle/>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指令是直接控制单片机相关硬件完成基本操作的命令</a:t>
            </a:r>
            <a:r>
              <a:rPr lang="zh-CN" altLang="zh-CN"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dirty="0" smtClean="0">
                <a:latin typeface="华文楷体" panose="02010600040101010101" pitchFamily="2" charset="-122"/>
                <a:ea typeface="华文楷体" panose="02010600040101010101" pitchFamily="2" charset="-122"/>
              </a:rPr>
              <a:t>一</a:t>
            </a:r>
            <a:r>
              <a:rPr lang="zh-CN" altLang="zh-CN" dirty="0">
                <a:latin typeface="华文楷体" panose="02010600040101010101" pitchFamily="2" charset="-122"/>
                <a:ea typeface="华文楷体" panose="02010600040101010101" pitchFamily="2" charset="-122"/>
              </a:rPr>
              <a:t>个单片机能够执行的所有指令的集合，称为该单片机的指令系统</a:t>
            </a:r>
            <a:r>
              <a:rPr lang="zh-CN" altLang="zh-CN"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dirty="0" smtClean="0">
                <a:latin typeface="华文楷体" panose="02010600040101010101" pitchFamily="2" charset="-122"/>
                <a:ea typeface="华文楷体" panose="02010600040101010101" pitchFamily="2" charset="-122"/>
              </a:rPr>
              <a:t>指令系统</a:t>
            </a:r>
            <a:r>
              <a:rPr lang="zh-CN" altLang="zh-CN" dirty="0">
                <a:latin typeface="华文楷体" panose="02010600040101010101" pitchFamily="2" charset="-122"/>
                <a:ea typeface="华文楷体" panose="02010600040101010101" pitchFamily="2" charset="-122"/>
              </a:rPr>
              <a:t>与机器硬件密切相关，不同系列型号的单片机有着不同的指令系统。指令系统是由单片机生产厂商定义并集成在单片机中的，体现着单片机的主要功能，也是表征单片机性能的重要指标之一</a:t>
            </a:r>
            <a:r>
              <a:rPr lang="zh-CN" altLang="zh-CN"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dirty="0" smtClean="0">
                <a:latin typeface="华文楷体" panose="02010600040101010101" pitchFamily="2" charset="-122"/>
                <a:ea typeface="华文楷体" panose="02010600040101010101" pitchFamily="2" charset="-122"/>
              </a:rPr>
              <a:t>专用</a:t>
            </a:r>
            <a:r>
              <a:rPr lang="zh-CN" altLang="zh-CN" dirty="0">
                <a:latin typeface="华文楷体" panose="02010600040101010101" pitchFamily="2" charset="-122"/>
                <a:ea typeface="华文楷体" panose="02010600040101010101" pitchFamily="2" charset="-122"/>
              </a:rPr>
              <a:t>于</a:t>
            </a:r>
            <a:r>
              <a:rPr lang="en-US" altLang="zh-CN" dirty="0">
                <a:latin typeface="华文楷体" panose="02010600040101010101" pitchFamily="2" charset="-122"/>
                <a:ea typeface="华文楷体" panose="02010600040101010101" pitchFamily="2" charset="-122"/>
              </a:rPr>
              <a:t>MCS-51</a:t>
            </a:r>
            <a:r>
              <a:rPr lang="zh-CN" altLang="zh-CN" dirty="0">
                <a:latin typeface="华文楷体" panose="02010600040101010101" pitchFamily="2" charset="-122"/>
                <a:ea typeface="华文楷体" panose="02010600040101010101" pitchFamily="2" charset="-122"/>
              </a:rPr>
              <a:t>系列单片机的指令系统即</a:t>
            </a:r>
            <a:r>
              <a:rPr lang="en-US" altLang="zh-CN" dirty="0">
                <a:latin typeface="华文楷体" panose="02010600040101010101" pitchFamily="2" charset="-122"/>
                <a:ea typeface="华文楷体" panose="02010600040101010101" pitchFamily="2" charset="-122"/>
              </a:rPr>
              <a:t>MCS-51</a:t>
            </a:r>
            <a:r>
              <a:rPr lang="zh-CN" altLang="zh-CN" dirty="0">
                <a:latin typeface="华文楷体" panose="02010600040101010101" pitchFamily="2" charset="-122"/>
                <a:ea typeface="华文楷体" panose="02010600040101010101" pitchFamily="2" charset="-122"/>
              </a:rPr>
              <a:t>单片机指令系统共有</a:t>
            </a:r>
            <a:r>
              <a:rPr lang="en-US" altLang="zh-CN" dirty="0">
                <a:latin typeface="华文楷体" panose="02010600040101010101" pitchFamily="2" charset="-122"/>
                <a:ea typeface="华文楷体" panose="02010600040101010101" pitchFamily="2" charset="-122"/>
              </a:rPr>
              <a:t>111</a:t>
            </a:r>
            <a:r>
              <a:rPr lang="zh-CN" altLang="zh-CN" dirty="0">
                <a:latin typeface="华文楷体" panose="02010600040101010101" pitchFamily="2" charset="-122"/>
                <a:ea typeface="华文楷体" panose="02010600040101010101" pitchFamily="2" charset="-122"/>
              </a:rPr>
              <a:t>条，是本章学习的主要内容。</a:t>
            </a:r>
          </a:p>
          <a:p>
            <a:pPr marL="285750" indent="-285750">
              <a:buFont typeface="Arial" panose="020B0604020202020204" pitchFamily="34" charset="0"/>
              <a:buChar char="•"/>
            </a:pPr>
            <a:r>
              <a:rPr lang="zh-CN" altLang="zh-CN" dirty="0" smtClean="0">
                <a:latin typeface="华文楷体" panose="02010600040101010101" pitchFamily="2" charset="-122"/>
                <a:ea typeface="华文楷体" panose="02010600040101010101" pitchFamily="2" charset="-122"/>
              </a:rPr>
              <a:t>机器语言</a:t>
            </a:r>
            <a:r>
              <a:rPr lang="zh-CN" altLang="zh-CN" dirty="0">
                <a:latin typeface="华文楷体" panose="02010600040101010101" pitchFamily="2" charset="-122"/>
                <a:ea typeface="华文楷体" panose="02010600040101010101" pitchFamily="2" charset="-122"/>
              </a:rPr>
              <a:t>指令和汇编语言指令，二者本质上都是面向机器的语言即机器语言，它们之间存在一一对应的关系，下面将详述两种指令的特点。</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2873277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7211144"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p:txBody>
          <a:bodyPr/>
          <a:lstStyle/>
          <a:p>
            <a:r>
              <a:rPr lang="en-US" altLang="zh-CN" sz="1400" dirty="0"/>
              <a:t>addr11</a:t>
            </a:r>
            <a:r>
              <a:rPr lang="zh-CN" altLang="zh-CN" sz="1400" dirty="0"/>
              <a:t>：为</a:t>
            </a:r>
            <a:r>
              <a:rPr lang="en-US" altLang="zh-CN" sz="1400" dirty="0"/>
              <a:t>11</a:t>
            </a:r>
            <a:r>
              <a:rPr lang="zh-CN" altLang="zh-CN" sz="1400" dirty="0"/>
              <a:t>位目标地址，用于</a:t>
            </a:r>
            <a:r>
              <a:rPr lang="en-US" altLang="zh-CN" sz="1400" dirty="0"/>
              <a:t>ACALL</a:t>
            </a:r>
            <a:r>
              <a:rPr lang="zh-CN" altLang="zh-CN" sz="1400" dirty="0"/>
              <a:t>和</a:t>
            </a:r>
            <a:r>
              <a:rPr lang="en-US" altLang="zh-CN" sz="1400" dirty="0"/>
              <a:t>AJMP</a:t>
            </a:r>
            <a:r>
              <a:rPr lang="zh-CN" altLang="zh-CN" sz="1400" dirty="0"/>
              <a:t>指令；</a:t>
            </a:r>
          </a:p>
          <a:p>
            <a:r>
              <a:rPr lang="en-US" altLang="zh-CN" sz="1400" dirty="0" err="1"/>
              <a:t>rel</a:t>
            </a:r>
            <a:r>
              <a:rPr lang="zh-CN" altLang="zh-CN" sz="1400" dirty="0"/>
              <a:t>：带符号的</a:t>
            </a:r>
            <a:r>
              <a:rPr lang="en-US" altLang="zh-CN" sz="1400" dirty="0"/>
              <a:t>8</a:t>
            </a:r>
            <a:r>
              <a:rPr lang="zh-CN" altLang="zh-CN" sz="1400" dirty="0"/>
              <a:t>位偏移地址，用于</a:t>
            </a:r>
            <a:r>
              <a:rPr lang="en-US" altLang="zh-CN" sz="1400" dirty="0"/>
              <a:t>SJMP</a:t>
            </a:r>
            <a:r>
              <a:rPr lang="zh-CN" altLang="zh-CN" sz="1400" dirty="0"/>
              <a:t>指令和所有条件转移指令中。偏移量从下一条指令的第一个字节单元开始计算，偏移量的取值范围为</a:t>
            </a:r>
            <a:r>
              <a:rPr lang="en-US" altLang="zh-CN" sz="1400" dirty="0"/>
              <a:t> -128 </a:t>
            </a:r>
            <a:r>
              <a:rPr lang="zh-CN" altLang="zh-CN" sz="1400" dirty="0"/>
              <a:t>～</a:t>
            </a:r>
            <a:r>
              <a:rPr lang="en-US" altLang="zh-CN" sz="1400" dirty="0"/>
              <a:t> +127</a:t>
            </a:r>
            <a:r>
              <a:rPr lang="zh-CN" altLang="zh-CN" sz="1400" dirty="0"/>
              <a:t>；</a:t>
            </a:r>
          </a:p>
          <a:p>
            <a:r>
              <a:rPr lang="en-US" altLang="zh-CN" sz="1400" dirty="0"/>
              <a:t>bit</a:t>
            </a:r>
            <a:r>
              <a:rPr lang="zh-CN" altLang="zh-CN" sz="1400" dirty="0"/>
              <a:t>：表示位地址；</a:t>
            </a:r>
          </a:p>
          <a:p>
            <a:r>
              <a:rPr lang="en-US" altLang="zh-CN" sz="1400" dirty="0"/>
              <a:t>@ </a:t>
            </a:r>
            <a:r>
              <a:rPr lang="zh-CN" altLang="zh-CN" sz="1400" dirty="0"/>
              <a:t>：为寄存器间接寻址符号，如</a:t>
            </a:r>
            <a:r>
              <a:rPr lang="en-US" altLang="zh-CN" sz="1400" dirty="0"/>
              <a:t>@</a:t>
            </a:r>
            <a:r>
              <a:rPr lang="en-US" altLang="zh-CN" sz="1400" dirty="0" err="1"/>
              <a:t>Ri</a:t>
            </a:r>
            <a:r>
              <a:rPr lang="en-US" altLang="zh-CN" sz="1400" dirty="0"/>
              <a:t>,</a:t>
            </a:r>
            <a:r>
              <a:rPr lang="zh-CN" altLang="zh-CN" sz="1400" dirty="0"/>
              <a:t>表示用寄存器</a:t>
            </a:r>
            <a:r>
              <a:rPr lang="en-US" altLang="zh-CN" sz="1400" dirty="0" err="1"/>
              <a:t>Ri</a:t>
            </a:r>
            <a:r>
              <a:rPr lang="zh-CN" altLang="zh-CN" sz="1400" dirty="0"/>
              <a:t>间接寻址；</a:t>
            </a:r>
          </a:p>
          <a:p>
            <a:r>
              <a:rPr lang="en-US" altLang="zh-CN" sz="1400" dirty="0"/>
              <a:t>/ </a:t>
            </a:r>
            <a:r>
              <a:rPr lang="zh-CN" altLang="zh-CN" sz="1400" dirty="0"/>
              <a:t>：为位操作的前缀，表示对该位操作数取反，如</a:t>
            </a:r>
            <a:r>
              <a:rPr lang="en-US" altLang="zh-CN" sz="1400" dirty="0"/>
              <a:t> /bit</a:t>
            </a:r>
            <a:r>
              <a:rPr lang="zh-CN" altLang="zh-CN" sz="1400" dirty="0"/>
              <a:t>；</a:t>
            </a:r>
          </a:p>
          <a:p>
            <a:r>
              <a:rPr lang="en-US" altLang="zh-CN" sz="1400" dirty="0"/>
              <a:t>(X)</a:t>
            </a:r>
            <a:r>
              <a:rPr lang="zh-CN" altLang="zh-CN" sz="1400" dirty="0"/>
              <a:t>：表示</a:t>
            </a:r>
            <a:r>
              <a:rPr lang="en-US" altLang="zh-CN" sz="1400" dirty="0"/>
              <a:t>X</a:t>
            </a:r>
            <a:r>
              <a:rPr lang="zh-CN" altLang="zh-CN" sz="1400" dirty="0"/>
              <a:t>单元中的内容；</a:t>
            </a:r>
          </a:p>
          <a:p>
            <a:r>
              <a:rPr lang="en-US" altLang="zh-CN" sz="1400" dirty="0"/>
              <a:t>((X))</a:t>
            </a:r>
            <a:r>
              <a:rPr lang="zh-CN" altLang="zh-CN" sz="1400" dirty="0"/>
              <a:t>：表示以</a:t>
            </a:r>
            <a:r>
              <a:rPr lang="en-US" altLang="zh-CN" sz="1400" dirty="0"/>
              <a:t>X</a:t>
            </a:r>
            <a:r>
              <a:rPr lang="zh-CN" altLang="zh-CN" sz="1400" dirty="0"/>
              <a:t>单元中的内容为地址的单元中的内容；</a:t>
            </a:r>
          </a:p>
          <a:p>
            <a:r>
              <a:rPr lang="zh-CN" altLang="zh-CN" sz="1400" dirty="0"/>
              <a:t>← ：表示左边的内容被右边的内容所代替；</a:t>
            </a:r>
          </a:p>
          <a:p>
            <a:r>
              <a:rPr lang="en-US" altLang="zh-CN" sz="1400" dirty="0"/>
              <a:t>« </a:t>
            </a:r>
            <a:r>
              <a:rPr lang="zh-CN" altLang="zh-CN" sz="1400" dirty="0"/>
              <a:t>：表示数据交换；</a:t>
            </a:r>
          </a:p>
          <a:p>
            <a:r>
              <a:rPr lang="zh-CN" altLang="zh-CN" sz="1400" dirty="0"/>
              <a:t>﹩ ：表示当前指令的地址。</a:t>
            </a:r>
            <a:endParaRPr lang="zh-CN" altLang="en-US" sz="1400" dirty="0"/>
          </a:p>
          <a:p>
            <a:endParaRPr lang="zh-CN" altLang="en-US" sz="1400" dirty="0"/>
          </a:p>
        </p:txBody>
      </p:sp>
    </p:spTree>
    <p:extLst>
      <p:ext uri="{BB962C8B-B14F-4D97-AF65-F5344CB8AC3E}">
        <p14:creationId xmlns="" xmlns:p14="http://schemas.microsoft.com/office/powerpoint/2010/main" val="526313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7211144"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a:xfrm>
            <a:off x="467544" y="1131590"/>
            <a:ext cx="7620000" cy="3280172"/>
          </a:xfrm>
        </p:spPr>
        <p:txBody>
          <a:bodyPr/>
          <a:lstStyle/>
          <a:p>
            <a:r>
              <a:rPr lang="zh-CN" altLang="zh-CN" sz="1600" dirty="0"/>
              <a:t>数据传送操作是单片机系统中最频繁最基本的</a:t>
            </a:r>
            <a:r>
              <a:rPr lang="zh-CN" altLang="zh-CN" sz="1600" dirty="0" smtClean="0"/>
              <a:t>操作</a:t>
            </a:r>
            <a:endParaRPr lang="en-US" altLang="zh-CN" sz="1600" dirty="0" smtClean="0"/>
          </a:p>
          <a:p>
            <a:r>
              <a:rPr lang="zh-CN" altLang="zh-CN" sz="1600" dirty="0" smtClean="0"/>
              <a:t>数据</a:t>
            </a:r>
            <a:r>
              <a:rPr lang="zh-CN" altLang="zh-CN" sz="1600" dirty="0"/>
              <a:t>传送指令一般是把源操作数传送到目的操作数，指令执行后，源操作数内容不变，目的操作数单元的内容被源操作数内容取代</a:t>
            </a:r>
            <a:r>
              <a:rPr lang="zh-CN" altLang="zh-CN" sz="1600" dirty="0" smtClean="0"/>
              <a:t>。</a:t>
            </a:r>
            <a:endParaRPr lang="en-US" altLang="zh-CN" sz="1600" dirty="0" smtClean="0"/>
          </a:p>
          <a:p>
            <a:r>
              <a:rPr lang="zh-CN" altLang="zh-CN" sz="1600" dirty="0" smtClean="0"/>
              <a:t>数据</a:t>
            </a:r>
            <a:r>
              <a:rPr lang="zh-CN" altLang="zh-CN" sz="1600" dirty="0"/>
              <a:t>传送指令不影响标志位</a:t>
            </a:r>
            <a:r>
              <a:rPr lang="en-US" altLang="zh-CN" sz="1600" dirty="0"/>
              <a:t>C</a:t>
            </a:r>
            <a:r>
              <a:rPr lang="zh-CN" altLang="zh-CN" sz="1600" dirty="0"/>
              <a:t>、</a:t>
            </a:r>
            <a:r>
              <a:rPr lang="en-US" altLang="zh-CN" sz="1600" dirty="0"/>
              <a:t>AC</a:t>
            </a:r>
            <a:r>
              <a:rPr lang="zh-CN" altLang="zh-CN" sz="1600" dirty="0"/>
              <a:t>、</a:t>
            </a:r>
            <a:r>
              <a:rPr lang="en-US" altLang="zh-CN" sz="1600" dirty="0"/>
              <a:t>OV</a:t>
            </a:r>
            <a:r>
              <a:rPr lang="zh-CN" altLang="zh-CN" sz="1600" dirty="0"/>
              <a:t>（写</a:t>
            </a:r>
            <a:r>
              <a:rPr lang="en-US" altLang="zh-CN" sz="1600" dirty="0"/>
              <a:t>PSW</a:t>
            </a:r>
            <a:r>
              <a:rPr lang="zh-CN" altLang="zh-CN" sz="1600" dirty="0"/>
              <a:t>除外）。这类指令的汇编语言格式为：</a:t>
            </a:r>
          </a:p>
          <a:p>
            <a:r>
              <a:rPr lang="en-US" altLang="zh-CN" sz="1600" dirty="0">
                <a:solidFill>
                  <a:srgbClr val="FF0000"/>
                </a:solidFill>
              </a:rPr>
              <a:t>        </a:t>
            </a:r>
            <a:r>
              <a:rPr lang="zh-CN" altLang="zh-CN" sz="1600" dirty="0">
                <a:solidFill>
                  <a:srgbClr val="FF0000"/>
                </a:solidFill>
              </a:rPr>
              <a:t>操作码助记符</a:t>
            </a:r>
            <a:r>
              <a:rPr lang="en-US" altLang="zh-CN" sz="1600" dirty="0">
                <a:solidFill>
                  <a:srgbClr val="FF0000"/>
                </a:solidFill>
              </a:rPr>
              <a:t>    </a:t>
            </a:r>
            <a:r>
              <a:rPr lang="zh-CN" altLang="zh-CN" sz="1600" dirty="0">
                <a:solidFill>
                  <a:srgbClr val="FF0000"/>
                </a:solidFill>
              </a:rPr>
              <a:t>目的操作数</a:t>
            </a:r>
            <a:r>
              <a:rPr lang="en-US" altLang="zh-CN" sz="1600" dirty="0">
                <a:solidFill>
                  <a:srgbClr val="FF0000"/>
                </a:solidFill>
              </a:rPr>
              <a:t>  [</a:t>
            </a:r>
            <a:r>
              <a:rPr lang="zh-CN" altLang="zh-CN" sz="1600" dirty="0">
                <a:solidFill>
                  <a:srgbClr val="FF0000"/>
                </a:solidFill>
              </a:rPr>
              <a:t>，源操作数</a:t>
            </a:r>
            <a:r>
              <a:rPr lang="en-US" altLang="zh-CN" sz="1600" dirty="0">
                <a:solidFill>
                  <a:srgbClr val="FF0000"/>
                </a:solidFill>
              </a:rPr>
              <a:t>]               </a:t>
            </a:r>
            <a:endParaRPr lang="zh-CN" altLang="zh-CN" sz="1600" dirty="0">
              <a:solidFill>
                <a:srgbClr val="FF0000"/>
              </a:solidFill>
            </a:endParaRPr>
          </a:p>
          <a:p>
            <a:endParaRPr lang="zh-CN" altLang="en-US" sz="1800" dirty="0"/>
          </a:p>
        </p:txBody>
      </p:sp>
    </p:spTree>
    <p:extLst>
      <p:ext uri="{BB962C8B-B14F-4D97-AF65-F5344CB8AC3E}">
        <p14:creationId xmlns="" xmlns:p14="http://schemas.microsoft.com/office/powerpoint/2010/main" val="2326934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7139136"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p:txBody>
          <a:bodyPr/>
          <a:lstStyle/>
          <a:p>
            <a:r>
              <a:rPr lang="zh-CN" altLang="zh-CN" dirty="0"/>
              <a:t>数据传送类指令的操作码助记符共有</a:t>
            </a:r>
            <a:r>
              <a:rPr lang="en-US" altLang="zh-CN" dirty="0"/>
              <a:t>8</a:t>
            </a:r>
            <a:r>
              <a:rPr lang="zh-CN" altLang="zh-CN" dirty="0"/>
              <a:t>种，按照功能可将其分为</a:t>
            </a:r>
            <a:r>
              <a:rPr lang="en-US" altLang="zh-CN" dirty="0"/>
              <a:t>5</a:t>
            </a:r>
            <a:r>
              <a:rPr lang="zh-CN" altLang="zh-CN" dirty="0"/>
              <a:t>类：</a:t>
            </a:r>
          </a:p>
          <a:p>
            <a:r>
              <a:rPr lang="zh-CN" altLang="zh-CN" dirty="0" smtClean="0"/>
              <a:t>（</a:t>
            </a:r>
            <a:r>
              <a:rPr lang="en-US" altLang="zh-CN" dirty="0"/>
              <a:t>1</a:t>
            </a:r>
            <a:r>
              <a:rPr lang="zh-CN" altLang="zh-CN" dirty="0"/>
              <a:t>）访问片内</a:t>
            </a:r>
            <a:r>
              <a:rPr lang="en-US" altLang="zh-CN" dirty="0"/>
              <a:t>RAM</a:t>
            </a:r>
            <a:r>
              <a:rPr lang="zh-CN" altLang="zh-CN" dirty="0"/>
              <a:t>指令助记符：① </a:t>
            </a:r>
            <a:r>
              <a:rPr lang="en-US" altLang="zh-CN" dirty="0"/>
              <a:t>MOV </a:t>
            </a:r>
            <a:r>
              <a:rPr lang="zh-CN" altLang="zh-CN" dirty="0"/>
              <a:t>；</a:t>
            </a:r>
          </a:p>
          <a:p>
            <a:r>
              <a:rPr lang="zh-CN" altLang="zh-CN" dirty="0"/>
              <a:t>（</a:t>
            </a:r>
            <a:r>
              <a:rPr lang="en-US" altLang="zh-CN" dirty="0"/>
              <a:t>2</a:t>
            </a:r>
            <a:r>
              <a:rPr lang="zh-CN" altLang="zh-CN" dirty="0"/>
              <a:t>）访问片外</a:t>
            </a:r>
            <a:r>
              <a:rPr lang="en-US" altLang="zh-CN" dirty="0"/>
              <a:t>RAM</a:t>
            </a:r>
            <a:r>
              <a:rPr lang="zh-CN" altLang="zh-CN" dirty="0"/>
              <a:t>指令助记符：②</a:t>
            </a:r>
            <a:r>
              <a:rPr lang="en-US" altLang="zh-CN" dirty="0"/>
              <a:t> MOVX </a:t>
            </a:r>
            <a:r>
              <a:rPr lang="zh-CN" altLang="zh-CN" dirty="0"/>
              <a:t>；</a:t>
            </a:r>
          </a:p>
          <a:p>
            <a:r>
              <a:rPr lang="zh-CN" altLang="zh-CN" dirty="0"/>
              <a:t>（</a:t>
            </a:r>
            <a:r>
              <a:rPr lang="en-US" altLang="zh-CN" dirty="0"/>
              <a:t>3</a:t>
            </a:r>
            <a:r>
              <a:rPr lang="zh-CN" altLang="zh-CN" dirty="0"/>
              <a:t>）访问片内外程序存储器指令助记符：③</a:t>
            </a:r>
            <a:r>
              <a:rPr lang="en-US" altLang="zh-CN" dirty="0"/>
              <a:t> MOVC </a:t>
            </a:r>
            <a:r>
              <a:rPr lang="zh-CN" altLang="zh-CN" dirty="0"/>
              <a:t>；</a:t>
            </a:r>
          </a:p>
          <a:p>
            <a:r>
              <a:rPr lang="zh-CN" altLang="zh-CN" dirty="0"/>
              <a:t>（</a:t>
            </a:r>
            <a:r>
              <a:rPr lang="en-US" altLang="zh-CN" dirty="0"/>
              <a:t>4</a:t>
            </a:r>
            <a:r>
              <a:rPr lang="zh-CN" altLang="zh-CN" dirty="0"/>
              <a:t>）访问堆栈指令助记符：④ </a:t>
            </a:r>
            <a:r>
              <a:rPr lang="en-US" altLang="zh-CN" dirty="0"/>
              <a:t>PUSH</a:t>
            </a:r>
            <a:r>
              <a:rPr lang="zh-CN" altLang="zh-CN" dirty="0"/>
              <a:t>；⑤ </a:t>
            </a:r>
            <a:r>
              <a:rPr lang="en-US" altLang="zh-CN" dirty="0"/>
              <a:t>POP</a:t>
            </a:r>
            <a:r>
              <a:rPr lang="zh-CN" altLang="zh-CN" dirty="0"/>
              <a:t>；</a:t>
            </a:r>
          </a:p>
          <a:p>
            <a:r>
              <a:rPr lang="zh-CN" altLang="zh-CN" dirty="0"/>
              <a:t>（</a:t>
            </a:r>
            <a:r>
              <a:rPr lang="en-US" altLang="zh-CN" dirty="0"/>
              <a:t>5</a:t>
            </a:r>
            <a:r>
              <a:rPr lang="zh-CN" altLang="zh-CN" dirty="0"/>
              <a:t>）数据交换类指令助记符：⑥ </a:t>
            </a:r>
            <a:r>
              <a:rPr lang="en-US" altLang="zh-CN" dirty="0"/>
              <a:t>XCH</a:t>
            </a:r>
            <a:r>
              <a:rPr lang="zh-CN" altLang="zh-CN" dirty="0"/>
              <a:t>；⑦ </a:t>
            </a:r>
            <a:r>
              <a:rPr lang="en-US" altLang="zh-CN" dirty="0"/>
              <a:t>XCHD</a:t>
            </a:r>
            <a:r>
              <a:rPr lang="zh-CN" altLang="zh-CN" dirty="0"/>
              <a:t>；⑧ </a:t>
            </a:r>
            <a:r>
              <a:rPr lang="en-US" altLang="zh-CN" dirty="0"/>
              <a:t>SWAP </a:t>
            </a:r>
            <a:r>
              <a:rPr lang="zh-CN" altLang="zh-CN" dirty="0"/>
              <a:t>。</a:t>
            </a:r>
          </a:p>
          <a:p>
            <a:endParaRPr lang="zh-CN" altLang="en-US" dirty="0"/>
          </a:p>
        </p:txBody>
      </p:sp>
    </p:spTree>
    <p:extLst>
      <p:ext uri="{BB962C8B-B14F-4D97-AF65-F5344CB8AC3E}">
        <p14:creationId xmlns="" xmlns:p14="http://schemas.microsoft.com/office/powerpoint/2010/main" val="2121522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7139136"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a:xfrm>
            <a:off x="457200" y="1314451"/>
            <a:ext cx="7620000" cy="897259"/>
          </a:xfrm>
        </p:spPr>
        <p:txBody>
          <a:bodyPr/>
          <a:lstStyle/>
          <a:p>
            <a:r>
              <a:rPr lang="zh-CN" altLang="zh-CN" dirty="0"/>
              <a:t>（</a:t>
            </a:r>
            <a:r>
              <a:rPr lang="en-US" altLang="zh-CN" dirty="0"/>
              <a:t>1</a:t>
            </a:r>
            <a:r>
              <a:rPr lang="zh-CN" altLang="zh-CN" dirty="0"/>
              <a:t>） 片内</a:t>
            </a:r>
            <a:r>
              <a:rPr lang="en-US" altLang="zh-CN" dirty="0"/>
              <a:t>RAM</a:t>
            </a:r>
            <a:r>
              <a:rPr lang="zh-CN" altLang="zh-CN" dirty="0"/>
              <a:t>数据传送指令（</a:t>
            </a:r>
            <a:r>
              <a:rPr lang="en-US" altLang="zh-CN" dirty="0"/>
              <a:t>16</a:t>
            </a:r>
            <a:r>
              <a:rPr lang="zh-CN" altLang="zh-CN" dirty="0"/>
              <a:t>条）</a:t>
            </a:r>
          </a:p>
          <a:p>
            <a:r>
              <a:rPr lang="zh-CN" altLang="zh-CN" dirty="0"/>
              <a:t>① 以累加器</a:t>
            </a:r>
            <a:r>
              <a:rPr lang="en-US" altLang="zh-CN" dirty="0"/>
              <a:t>A</a:t>
            </a:r>
            <a:r>
              <a:rPr lang="zh-CN" altLang="zh-CN" dirty="0"/>
              <a:t>为目的操作数的指令（</a:t>
            </a:r>
            <a:r>
              <a:rPr lang="en-US" altLang="zh-CN" dirty="0"/>
              <a:t>4</a:t>
            </a:r>
            <a:r>
              <a:rPr lang="zh-CN" altLang="zh-CN" dirty="0"/>
              <a:t>条）</a:t>
            </a:r>
            <a:r>
              <a:rPr lang="en-US" altLang="zh-CN" dirty="0"/>
              <a:t>	</a:t>
            </a: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1793001719"/>
              </p:ext>
            </p:extLst>
          </p:nvPr>
        </p:nvGraphicFramePr>
        <p:xfrm>
          <a:off x="341498" y="2643758"/>
          <a:ext cx="3042678" cy="1594095"/>
        </p:xfrm>
        <a:graphic>
          <a:graphicData uri="http://schemas.openxmlformats.org/drawingml/2006/table">
            <a:tbl>
              <a:tblPr>
                <a:tableStyleId>{7DF18680-E054-41AD-8BC1-D1AEF772440D}</a:tableStyleId>
              </a:tblPr>
              <a:tblGrid>
                <a:gridCol w="1426725"/>
                <a:gridCol w="1615953"/>
              </a:tblGrid>
              <a:tr h="246885">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汇编语言格式</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操</a:t>
                      </a:r>
                      <a:r>
                        <a:rPr lang="en-US" sz="1400" kern="100" dirty="0">
                          <a:effectLst/>
                          <a:latin typeface="华文楷体" panose="02010600040101010101" pitchFamily="2" charset="-122"/>
                          <a:ea typeface="华文楷体" panose="02010600040101010101" pitchFamily="2" charset="-122"/>
                        </a:rPr>
                        <a:t>   </a:t>
                      </a:r>
                      <a:r>
                        <a:rPr lang="zh-CN" sz="1400" kern="100" dirty="0">
                          <a:effectLst/>
                          <a:latin typeface="华文楷体" panose="02010600040101010101" pitchFamily="2" charset="-122"/>
                          <a:ea typeface="华文楷体" panose="02010600040101010101" pitchFamily="2" charset="-122"/>
                        </a:rPr>
                        <a:t>作</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246885">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Rn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just">
                        <a:spcAft>
                          <a:spcPts val="0"/>
                        </a:spcAft>
                      </a:pPr>
                      <a:r>
                        <a:rPr lang="en-US" sz="1400" kern="100">
                          <a:effectLst/>
                          <a:latin typeface="华文楷体" panose="02010600040101010101" pitchFamily="2" charset="-122"/>
                          <a:ea typeface="华文楷体" panose="02010600040101010101" pitchFamily="2" charset="-122"/>
                        </a:rPr>
                        <a:t>(A)</a:t>
                      </a: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(Rn)</a:t>
                      </a: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n=0</a:t>
                      </a: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7</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246885">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A</a:t>
                      </a:r>
                      <a:r>
                        <a:rPr lang="zh-CN" sz="1400" kern="100" dirty="0">
                          <a:effectLst/>
                          <a:latin typeface="华文楷体" panose="02010600040101010101" pitchFamily="2" charset="-122"/>
                          <a:ea typeface="华文楷体" panose="02010600040101010101" pitchFamily="2" charset="-122"/>
                        </a:rPr>
                        <a:t>，</a:t>
                      </a:r>
                      <a:r>
                        <a:rPr lang="en-US" sz="1400" kern="100" dirty="0" smtClean="0">
                          <a:effectLst/>
                          <a:latin typeface="华文楷体" panose="02010600040101010101" pitchFamily="2" charset="-122"/>
                          <a:ea typeface="华文楷体" panose="02010600040101010101" pitchFamily="2" charset="-122"/>
                        </a:rPr>
                        <a:t>direct</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(direct)</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246885">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A, @</a:t>
                      </a:r>
                      <a:r>
                        <a:rPr lang="en-US" sz="1400" kern="100" dirty="0" err="1" smtClean="0">
                          <a:effectLst/>
                          <a:latin typeface="华文楷体" panose="02010600040101010101" pitchFamily="2" charset="-122"/>
                          <a:ea typeface="华文楷体" panose="02010600040101010101" pitchFamily="2" charset="-122"/>
                        </a:rPr>
                        <a:t>Ri</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t>
                      </a:r>
                      <a:r>
                        <a:rPr lang="en-US" sz="1400" kern="100" dirty="0" err="1">
                          <a:effectLst/>
                          <a:latin typeface="华文楷体" panose="02010600040101010101" pitchFamily="2" charset="-122"/>
                          <a:ea typeface="华文楷体" panose="02010600040101010101" pitchFamily="2" charset="-122"/>
                        </a:rPr>
                        <a:t>Ri</a:t>
                      </a:r>
                      <a:r>
                        <a:rPr lang="en-US" sz="1400" kern="100" dirty="0">
                          <a:effectLst/>
                          <a:latin typeface="华文楷体" panose="02010600040101010101" pitchFamily="2" charset="-122"/>
                          <a:ea typeface="华文楷体" panose="02010600040101010101" pitchFamily="2" charset="-122"/>
                        </a:rPr>
                        <a:t>))</a:t>
                      </a:r>
                      <a:r>
                        <a:rPr lang="zh-CN" sz="1400" kern="100" dirty="0">
                          <a:effectLst/>
                          <a:latin typeface="华文楷体" panose="02010600040101010101" pitchFamily="2" charset="-122"/>
                          <a:ea typeface="华文楷体" panose="02010600040101010101" pitchFamily="2" charset="-122"/>
                        </a:rPr>
                        <a:t>，</a:t>
                      </a:r>
                      <a:r>
                        <a:rPr lang="en-US" sz="1400" kern="100" dirty="0" err="1">
                          <a:effectLst/>
                          <a:latin typeface="华文楷体" panose="02010600040101010101" pitchFamily="2" charset="-122"/>
                          <a:ea typeface="华文楷体" panose="02010600040101010101" pitchFamily="2" charset="-122"/>
                        </a:rPr>
                        <a:t>i</a:t>
                      </a:r>
                      <a:r>
                        <a:rPr lang="en-US" sz="1400" kern="100" dirty="0">
                          <a:effectLst/>
                          <a:latin typeface="华文楷体" panose="02010600040101010101" pitchFamily="2" charset="-122"/>
                          <a:ea typeface="华文楷体" panose="02010600040101010101" pitchFamily="2" charset="-122"/>
                        </a:rPr>
                        <a:t>=0</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1</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246885">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t>
                      </a:r>
                      <a:r>
                        <a:rPr lang="en-US" sz="1400" kern="100" dirty="0" smtClean="0">
                          <a:effectLst/>
                          <a:latin typeface="华文楷体" panose="02010600040101010101" pitchFamily="2" charset="-122"/>
                          <a:ea typeface="华文楷体" panose="02010600040101010101" pitchFamily="2" charset="-122"/>
                        </a:rPr>
                        <a:t>data</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#data</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bl>
          </a:graphicData>
        </a:graphic>
      </p:graphicFrame>
      <p:sp>
        <p:nvSpPr>
          <p:cNvPr id="5" name="矩形 4"/>
          <p:cNvSpPr/>
          <p:nvPr/>
        </p:nvSpPr>
        <p:spPr>
          <a:xfrm>
            <a:off x="3418323" y="2283718"/>
            <a:ext cx="5544616" cy="1815882"/>
          </a:xfrm>
          <a:prstGeom prst="rect">
            <a:avLst/>
          </a:prstGeom>
        </p:spPr>
        <p:txBody>
          <a:bodyPr wrap="square">
            <a:spAutoFit/>
          </a:bodyPr>
          <a:lstStyle/>
          <a:p>
            <a:r>
              <a:rPr lang="zh-CN" altLang="zh-CN" sz="1600" dirty="0">
                <a:latin typeface="华文楷体" panose="02010600040101010101" pitchFamily="2" charset="-122"/>
                <a:ea typeface="华文楷体" panose="02010600040101010101" pitchFamily="2" charset="-122"/>
              </a:rPr>
              <a:t>【例</a:t>
            </a:r>
            <a:r>
              <a:rPr lang="en-US" altLang="zh-CN" sz="1600" dirty="0">
                <a:latin typeface="华文楷体" panose="02010600040101010101" pitchFamily="2" charset="-122"/>
                <a:ea typeface="华文楷体" panose="02010600040101010101" pitchFamily="2" charset="-122"/>
              </a:rPr>
              <a:t>3-1</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已知（</a:t>
            </a:r>
            <a:r>
              <a:rPr lang="en-US" altLang="zh-CN" sz="1600" dirty="0">
                <a:latin typeface="华文楷体" panose="02010600040101010101" pitchFamily="2" charset="-122"/>
                <a:ea typeface="华文楷体" panose="02010600040101010101" pitchFamily="2" charset="-122"/>
              </a:rPr>
              <a:t>R1</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30H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(R6) = 18H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30H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78H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(60H) = 12H</a:t>
            </a:r>
            <a:endParaRPr lang="zh-CN" altLang="zh-CN" sz="1600" dirty="0">
              <a:latin typeface="华文楷体" panose="02010600040101010101" pitchFamily="2" charset="-122"/>
              <a:ea typeface="华文楷体" panose="02010600040101010101" pitchFamily="2" charset="-122"/>
            </a:endParaRPr>
          </a:p>
          <a:p>
            <a:r>
              <a:rPr lang="zh-CN" altLang="zh-CN" sz="1600" dirty="0">
                <a:latin typeface="华文楷体" panose="02010600040101010101" pitchFamily="2" charset="-122"/>
                <a:ea typeface="华文楷体" panose="02010600040101010101" pitchFamily="2" charset="-122"/>
              </a:rPr>
              <a:t>则执行下列指令后，各累加器</a:t>
            </a:r>
            <a:r>
              <a:rPr lang="en-US" altLang="zh-CN" sz="1600" dirty="0">
                <a:latin typeface="华文楷体" panose="02010600040101010101" pitchFamily="2" charset="-122"/>
                <a:ea typeface="华文楷体" panose="02010600040101010101" pitchFamily="2" charset="-122"/>
              </a:rPr>
              <a:t>A</a:t>
            </a:r>
            <a:r>
              <a:rPr lang="zh-CN" altLang="zh-CN" sz="1600" dirty="0">
                <a:latin typeface="华文楷体" panose="02010600040101010101" pitchFamily="2" charset="-122"/>
                <a:ea typeface="华文楷体" panose="02010600040101010101" pitchFamily="2" charset="-122"/>
              </a:rPr>
              <a:t>中的值是多少</a:t>
            </a:r>
            <a:r>
              <a:rPr lang="zh-CN" altLang="zh-CN" sz="1600" dirty="0" smtClean="0">
                <a:latin typeface="华文楷体" panose="02010600040101010101" pitchFamily="2" charset="-122"/>
                <a:ea typeface="华文楷体" panose="02010600040101010101" pitchFamily="2" charset="-122"/>
              </a:rPr>
              <a:t>？</a:t>
            </a:r>
            <a:endParaRPr lang="zh-CN" altLang="zh-CN" sz="1600" dirty="0">
              <a:latin typeface="华文楷体" panose="02010600040101010101" pitchFamily="2" charset="-122"/>
              <a:ea typeface="华文楷体" panose="02010600040101010101" pitchFamily="2" charset="-122"/>
            </a:endParaRPr>
          </a:p>
          <a:p>
            <a:pPr lvl="0"/>
            <a:r>
              <a:rPr lang="en-US" altLang="zh-CN" sz="1600" dirty="0">
                <a:latin typeface="华文楷体" panose="02010600040101010101" pitchFamily="2" charset="-122"/>
                <a:ea typeface="华文楷体" panose="02010600040101010101" pitchFamily="2" charset="-122"/>
              </a:rPr>
              <a:t>MOV  A,@</a:t>
            </a:r>
            <a:r>
              <a:rPr lang="en-US" altLang="zh-CN" sz="1600" dirty="0" smtClean="0">
                <a:latin typeface="华文楷体" panose="02010600040101010101" pitchFamily="2" charset="-122"/>
                <a:ea typeface="华文楷体" panose="02010600040101010101" pitchFamily="2" charset="-122"/>
              </a:rPr>
              <a:t>R1  </a:t>
            </a:r>
            <a:r>
              <a:rPr lang="zh-CN" altLang="zh-CN" sz="1600" dirty="0" smtClean="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 = </a:t>
            </a:r>
            <a:r>
              <a:rPr lang="en-US" altLang="zh-CN" sz="1600" u="sng" dirty="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en-US" altLang="zh-CN" sz="1600" dirty="0" smtClean="0">
                <a:latin typeface="华文楷体" panose="02010600040101010101" pitchFamily="2" charset="-122"/>
                <a:ea typeface="华文楷体" panose="02010600040101010101" pitchFamily="2" charset="-122"/>
              </a:rPr>
              <a:t>78H   </a:t>
            </a:r>
            <a:r>
              <a:rPr lang="zh-CN" altLang="en-US" sz="1600" dirty="0" smtClean="0">
                <a:latin typeface="华文楷体" panose="02010600040101010101" pitchFamily="2" charset="-122"/>
                <a:ea typeface="华文楷体" panose="02010600040101010101" pitchFamily="2" charset="-122"/>
              </a:rPr>
              <a:t>寄存器间接寻址方式</a:t>
            </a:r>
            <a:endParaRPr lang="zh-CN" altLang="zh-CN" sz="1600" dirty="0">
              <a:latin typeface="华文楷体" panose="02010600040101010101" pitchFamily="2" charset="-122"/>
              <a:ea typeface="华文楷体" panose="02010600040101010101" pitchFamily="2" charset="-122"/>
            </a:endParaRPr>
          </a:p>
          <a:p>
            <a:pPr lvl="0"/>
            <a:r>
              <a:rPr lang="en-US" altLang="zh-CN" sz="1600" dirty="0">
                <a:latin typeface="华文楷体" panose="02010600040101010101" pitchFamily="2" charset="-122"/>
                <a:ea typeface="华文楷体" panose="02010600040101010101" pitchFamily="2" charset="-122"/>
              </a:rPr>
              <a:t>MOV  </a:t>
            </a:r>
            <a:r>
              <a:rPr lang="en-US" altLang="zh-CN" sz="1600" dirty="0" smtClean="0">
                <a:latin typeface="华文楷体" panose="02010600040101010101" pitchFamily="2" charset="-122"/>
                <a:ea typeface="华文楷体" panose="02010600040101010101" pitchFamily="2" charset="-122"/>
              </a:rPr>
              <a:t>A,60H   </a:t>
            </a:r>
            <a:r>
              <a:rPr lang="zh-CN" altLang="zh-CN" sz="1600" dirty="0" smtClean="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 = </a:t>
            </a:r>
            <a:r>
              <a:rPr lang="en-US" altLang="zh-CN" sz="1600" u="sng" dirty="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en-US" altLang="zh-CN" sz="1600" dirty="0" smtClean="0">
                <a:latin typeface="华文楷体" panose="02010600040101010101" pitchFamily="2" charset="-122"/>
                <a:ea typeface="华文楷体" panose="02010600040101010101" pitchFamily="2" charset="-122"/>
              </a:rPr>
              <a:t>12H   </a:t>
            </a:r>
            <a:r>
              <a:rPr lang="zh-CN" altLang="en-US" sz="1600" dirty="0" smtClean="0">
                <a:latin typeface="华文楷体" panose="02010600040101010101" pitchFamily="2" charset="-122"/>
                <a:ea typeface="华文楷体" panose="02010600040101010101" pitchFamily="2" charset="-122"/>
              </a:rPr>
              <a:t>直接寻址方式</a:t>
            </a:r>
            <a:endParaRPr lang="zh-CN" altLang="zh-CN" sz="1600" dirty="0">
              <a:latin typeface="华文楷体" panose="02010600040101010101" pitchFamily="2" charset="-122"/>
              <a:ea typeface="华文楷体" panose="02010600040101010101" pitchFamily="2" charset="-122"/>
            </a:endParaRPr>
          </a:p>
          <a:p>
            <a:pPr lvl="0"/>
            <a:r>
              <a:rPr lang="en-US" altLang="zh-CN" sz="1600" dirty="0">
                <a:latin typeface="华文楷体" panose="02010600040101010101" pitchFamily="2" charset="-122"/>
                <a:ea typeface="华文楷体" panose="02010600040101010101" pitchFamily="2" charset="-122"/>
              </a:rPr>
              <a:t>MOV  A,#</a:t>
            </a:r>
            <a:r>
              <a:rPr lang="en-US" altLang="zh-CN" sz="1600" dirty="0" smtClean="0">
                <a:latin typeface="华文楷体" panose="02010600040101010101" pitchFamily="2" charset="-122"/>
                <a:ea typeface="华文楷体" panose="02010600040101010101" pitchFamily="2" charset="-122"/>
              </a:rPr>
              <a:t>56H </a:t>
            </a:r>
            <a:r>
              <a:rPr lang="zh-CN" altLang="zh-CN" sz="1600" dirty="0" smtClean="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 = </a:t>
            </a:r>
            <a:r>
              <a:rPr lang="en-US" altLang="zh-CN" sz="1600" u="sng" dirty="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en-US" altLang="zh-CN" sz="1600" dirty="0" smtClean="0">
                <a:latin typeface="华文楷体" panose="02010600040101010101" pitchFamily="2" charset="-122"/>
                <a:ea typeface="华文楷体" panose="02010600040101010101" pitchFamily="2" charset="-122"/>
              </a:rPr>
              <a:t>56H   </a:t>
            </a:r>
            <a:r>
              <a:rPr lang="zh-CN" altLang="en-US" sz="1600" dirty="0" smtClean="0">
                <a:latin typeface="华文楷体" panose="02010600040101010101" pitchFamily="2" charset="-122"/>
                <a:ea typeface="华文楷体" panose="02010600040101010101" pitchFamily="2" charset="-122"/>
              </a:rPr>
              <a:t>立即寻址方式</a:t>
            </a:r>
            <a:endParaRPr lang="zh-CN" altLang="zh-CN" sz="1600" dirty="0">
              <a:latin typeface="华文楷体" panose="02010600040101010101" pitchFamily="2" charset="-122"/>
              <a:ea typeface="华文楷体" panose="02010600040101010101" pitchFamily="2" charset="-122"/>
            </a:endParaRPr>
          </a:p>
          <a:p>
            <a:pPr lvl="0"/>
            <a:r>
              <a:rPr lang="en-US" altLang="zh-CN" sz="1600" dirty="0">
                <a:latin typeface="华文楷体" panose="02010600040101010101" pitchFamily="2" charset="-122"/>
                <a:ea typeface="华文楷体" panose="02010600040101010101" pitchFamily="2" charset="-122"/>
              </a:rPr>
              <a:t>MOV  </a:t>
            </a:r>
            <a:r>
              <a:rPr lang="en-US" altLang="zh-CN" sz="1600" dirty="0" smtClean="0">
                <a:latin typeface="华文楷体" panose="02010600040101010101" pitchFamily="2" charset="-122"/>
                <a:ea typeface="华文楷体" panose="02010600040101010101" pitchFamily="2" charset="-122"/>
              </a:rPr>
              <a:t>A,R6      </a:t>
            </a:r>
            <a:r>
              <a:rPr lang="zh-CN" altLang="zh-CN" sz="1600" dirty="0" smtClean="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 = </a:t>
            </a:r>
            <a:r>
              <a:rPr lang="en-US" altLang="zh-CN" sz="1600" u="sng" dirty="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en-US" altLang="zh-CN" sz="1600" dirty="0" smtClean="0">
                <a:latin typeface="华文楷体" panose="02010600040101010101" pitchFamily="2" charset="-122"/>
                <a:ea typeface="华文楷体" panose="02010600040101010101" pitchFamily="2" charset="-122"/>
              </a:rPr>
              <a:t>18H   </a:t>
            </a:r>
            <a:r>
              <a:rPr lang="zh-CN" altLang="en-US" sz="1600" dirty="0" smtClean="0">
                <a:latin typeface="华文楷体" panose="02010600040101010101" pitchFamily="2" charset="-122"/>
                <a:ea typeface="华文楷体" panose="02010600040101010101" pitchFamily="2" charset="-122"/>
              </a:rPr>
              <a:t>寄存器寻址方式</a:t>
            </a:r>
            <a:endParaRPr lang="zh-CN" altLang="zh-CN" sz="1600"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230068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7139136"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a:xfrm>
            <a:off x="457200" y="1314451"/>
            <a:ext cx="7620000" cy="897259"/>
          </a:xfrm>
        </p:spPr>
        <p:txBody>
          <a:bodyPr/>
          <a:lstStyle/>
          <a:p>
            <a:r>
              <a:rPr lang="zh-CN" altLang="zh-CN" dirty="0"/>
              <a:t>（</a:t>
            </a:r>
            <a:r>
              <a:rPr lang="en-US" altLang="zh-CN" dirty="0"/>
              <a:t>1</a:t>
            </a:r>
            <a:r>
              <a:rPr lang="zh-CN" altLang="zh-CN" dirty="0"/>
              <a:t>） 片内</a:t>
            </a:r>
            <a:r>
              <a:rPr lang="en-US" altLang="zh-CN" dirty="0"/>
              <a:t>RAM</a:t>
            </a:r>
            <a:r>
              <a:rPr lang="zh-CN" altLang="zh-CN" dirty="0"/>
              <a:t>数据传送指令（</a:t>
            </a:r>
            <a:r>
              <a:rPr lang="en-US" altLang="zh-CN" dirty="0"/>
              <a:t>16</a:t>
            </a:r>
            <a:r>
              <a:rPr lang="zh-CN" altLang="zh-CN" dirty="0"/>
              <a:t>条）</a:t>
            </a:r>
          </a:p>
          <a:p>
            <a:r>
              <a:rPr lang="zh-CN" altLang="zh-CN" dirty="0" smtClean="0"/>
              <a:t>② </a:t>
            </a:r>
            <a:r>
              <a:rPr lang="zh-CN" altLang="zh-CN" dirty="0"/>
              <a:t>以工作寄存器</a:t>
            </a:r>
            <a:r>
              <a:rPr lang="en-US" altLang="zh-CN" dirty="0"/>
              <a:t>Rn</a:t>
            </a:r>
            <a:r>
              <a:rPr lang="zh-CN" altLang="zh-CN" dirty="0"/>
              <a:t>为目的操作数的指令（</a:t>
            </a:r>
            <a:r>
              <a:rPr lang="en-US" altLang="zh-CN" dirty="0"/>
              <a:t>3</a:t>
            </a:r>
            <a:r>
              <a:rPr lang="zh-CN" altLang="zh-CN" dirty="0"/>
              <a:t>条）</a:t>
            </a:r>
          </a:p>
          <a:p>
            <a:endParaRPr lang="zh-CN" altLang="en-US" dirty="0"/>
          </a:p>
        </p:txBody>
      </p:sp>
      <p:sp>
        <p:nvSpPr>
          <p:cNvPr id="5" name="矩形 4"/>
          <p:cNvSpPr/>
          <p:nvPr/>
        </p:nvSpPr>
        <p:spPr>
          <a:xfrm>
            <a:off x="3347864" y="2283718"/>
            <a:ext cx="5544616" cy="861774"/>
          </a:xfrm>
          <a:prstGeom prst="rect">
            <a:avLst/>
          </a:prstGeom>
        </p:spPr>
        <p:txBody>
          <a:bodyPr wrap="square">
            <a:spAutoFit/>
          </a:bodyPr>
          <a:lstStyle/>
          <a:p>
            <a:r>
              <a:rPr lang="zh-CN" altLang="zh-CN" sz="1600" dirty="0">
                <a:latin typeface="华文楷体" panose="02010600040101010101" pitchFamily="2" charset="-122"/>
                <a:ea typeface="华文楷体" panose="02010600040101010101" pitchFamily="2" charset="-122"/>
              </a:rPr>
              <a:t>【例</a:t>
            </a:r>
            <a:r>
              <a:rPr lang="en-US" altLang="zh-CN" sz="1600" dirty="0">
                <a:latin typeface="华文楷体" panose="02010600040101010101" pitchFamily="2" charset="-122"/>
                <a:ea typeface="华文楷体" panose="02010600040101010101" pitchFamily="2" charset="-122"/>
              </a:rPr>
              <a:t>3-2</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已知（</a:t>
            </a:r>
            <a:r>
              <a:rPr lang="en-US" altLang="zh-CN" sz="1600" dirty="0">
                <a:latin typeface="华文楷体" panose="02010600040101010101" pitchFamily="2" charset="-122"/>
                <a:ea typeface="华文楷体" panose="02010600040101010101" pitchFamily="2" charset="-122"/>
              </a:rPr>
              <a:t>40H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=30H</a:t>
            </a:r>
            <a:r>
              <a:rPr lang="zh-CN" altLang="zh-CN" sz="1600" dirty="0">
                <a:latin typeface="华文楷体" panose="02010600040101010101" pitchFamily="2" charset="-122"/>
                <a:ea typeface="华文楷体" panose="02010600040101010101" pitchFamily="2" charset="-122"/>
              </a:rPr>
              <a:t>，则执行指令</a:t>
            </a:r>
            <a:r>
              <a:rPr lang="en-US" altLang="zh-CN" sz="1600" dirty="0">
                <a:latin typeface="华文楷体" panose="02010600040101010101" pitchFamily="2" charset="-122"/>
                <a:ea typeface="华文楷体" panose="02010600040101010101" pitchFamily="2" charset="-122"/>
              </a:rPr>
              <a:t>MOV  R7</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40H</a:t>
            </a:r>
            <a:r>
              <a:rPr lang="zh-CN" altLang="zh-CN" sz="1600" dirty="0">
                <a:latin typeface="华文楷体" panose="02010600040101010101" pitchFamily="2" charset="-122"/>
                <a:ea typeface="华文楷体" panose="02010600040101010101" pitchFamily="2" charset="-122"/>
              </a:rPr>
              <a:t>后，（</a:t>
            </a:r>
            <a:r>
              <a:rPr lang="en-US" altLang="zh-CN" sz="1600" dirty="0">
                <a:latin typeface="华文楷体" panose="02010600040101010101" pitchFamily="2" charset="-122"/>
                <a:ea typeface="华文楷体" panose="02010600040101010101" pitchFamily="2" charset="-122"/>
              </a:rPr>
              <a:t>R7</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40H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a:t>
            </a:r>
          </a:p>
          <a:p>
            <a:r>
              <a:rPr lang="zh-CN" altLang="zh-CN" sz="1600" b="1" dirty="0">
                <a:latin typeface="华文楷体" panose="02010600040101010101" pitchFamily="2" charset="-122"/>
                <a:ea typeface="华文楷体" panose="02010600040101010101" pitchFamily="2" charset="-122"/>
              </a:rPr>
              <a:t>解</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R7</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=30H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40H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30H</a:t>
            </a:r>
            <a:endParaRPr lang="zh-CN" altLang="zh-CN" sz="1600" dirty="0">
              <a:latin typeface="华文楷体" panose="02010600040101010101" pitchFamily="2" charset="-122"/>
              <a:ea typeface="华文楷体" panose="02010600040101010101" pitchFamily="2" charset="-122"/>
            </a:endParaRPr>
          </a:p>
        </p:txBody>
      </p:sp>
      <p:graphicFrame>
        <p:nvGraphicFramePr>
          <p:cNvPr id="6" name="表格 5"/>
          <p:cNvGraphicFramePr>
            <a:graphicFrameLocks noGrp="1"/>
          </p:cNvGraphicFramePr>
          <p:nvPr>
            <p:extLst>
              <p:ext uri="{D42A27DB-BD31-4B8C-83A1-F6EECF244321}">
                <p14:modId xmlns="" xmlns:p14="http://schemas.microsoft.com/office/powerpoint/2010/main" val="2690258377"/>
              </p:ext>
            </p:extLst>
          </p:nvPr>
        </p:nvGraphicFramePr>
        <p:xfrm>
          <a:off x="251520" y="2571750"/>
          <a:ext cx="2877049" cy="1066800"/>
        </p:xfrm>
        <a:graphic>
          <a:graphicData uri="http://schemas.openxmlformats.org/drawingml/2006/table">
            <a:tbl>
              <a:tblPr>
                <a:tableStyleId>{7DF18680-E054-41AD-8BC1-D1AEF772440D}</a:tableStyleId>
              </a:tblPr>
              <a:tblGrid>
                <a:gridCol w="1415908"/>
                <a:gridCol w="1461141"/>
              </a:tblGrid>
              <a:tr h="0">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汇编语言格式</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操</a:t>
                      </a:r>
                      <a:r>
                        <a:rPr lang="en-US" sz="1400" kern="100" dirty="0">
                          <a:effectLst/>
                          <a:latin typeface="华文楷体" panose="02010600040101010101" pitchFamily="2" charset="-122"/>
                          <a:ea typeface="华文楷体" panose="02010600040101010101" pitchFamily="2" charset="-122"/>
                        </a:rPr>
                        <a:t>   </a:t>
                      </a:r>
                      <a:r>
                        <a:rPr lang="zh-CN" sz="1400" kern="100" dirty="0">
                          <a:effectLst/>
                          <a:latin typeface="华文楷体" panose="02010600040101010101" pitchFamily="2" charset="-122"/>
                          <a:ea typeface="华文楷体" panose="02010600040101010101" pitchFamily="2" charset="-122"/>
                        </a:rPr>
                        <a:t>作</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Rn</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indent="266700" algn="just">
                        <a:spcAft>
                          <a:spcPts val="0"/>
                        </a:spcAft>
                      </a:pPr>
                      <a:r>
                        <a:rPr lang="en-US" sz="1400" kern="100" dirty="0">
                          <a:effectLst/>
                          <a:latin typeface="华文楷体" panose="02010600040101010101" pitchFamily="2" charset="-122"/>
                          <a:ea typeface="华文楷体" panose="02010600040101010101" pitchFamily="2" charset="-122"/>
                        </a:rPr>
                        <a:t>(Rn)</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Rn</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direct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(Rn)</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(direct)</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Rn</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#data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(Rn)</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#data</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bl>
          </a:graphicData>
        </a:graphic>
      </p:graphicFrame>
      <p:sp>
        <p:nvSpPr>
          <p:cNvPr id="7" name="矩形 6"/>
          <p:cNvSpPr/>
          <p:nvPr/>
        </p:nvSpPr>
        <p:spPr>
          <a:xfrm>
            <a:off x="3471314" y="3435846"/>
            <a:ext cx="5544616" cy="1323439"/>
          </a:xfrm>
          <a:prstGeom prst="rect">
            <a:avLst/>
          </a:prstGeom>
        </p:spPr>
        <p:txBody>
          <a:bodyPr wrap="square">
            <a:spAutoFit/>
          </a:bodyPr>
          <a:lstStyle/>
          <a:p>
            <a:r>
              <a:rPr lang="zh-CN" altLang="en-US" sz="1600" dirty="0" smtClean="0">
                <a:latin typeface="华文楷体" panose="02010600040101010101" pitchFamily="2" charset="-122"/>
                <a:ea typeface="华文楷体" panose="02010600040101010101" pitchFamily="2" charset="-122"/>
              </a:rPr>
              <a:t>注意：</a:t>
            </a:r>
            <a:r>
              <a:rPr lang="zh-CN" altLang="en-US" sz="1600" b="1" dirty="0" smtClean="0">
                <a:latin typeface="华文楷体" panose="02010600040101010101" pitchFamily="2" charset="-122"/>
                <a:ea typeface="华文楷体" panose="02010600040101010101" pitchFamily="2" charset="-122"/>
              </a:rPr>
              <a:t>没有</a:t>
            </a:r>
            <a:r>
              <a:rPr lang="en-US" altLang="zh-CN" sz="1600" dirty="0" smtClean="0">
                <a:latin typeface="华文楷体" panose="02010600040101010101" pitchFamily="2" charset="-122"/>
                <a:ea typeface="华文楷体" panose="02010600040101010101" pitchFamily="2" charset="-122"/>
              </a:rPr>
              <a:t>MOV Rn</a:t>
            </a:r>
            <a:r>
              <a:rPr lang="zh-CN" altLang="en-US" sz="1600" dirty="0" smtClean="0">
                <a:latin typeface="华文楷体" panose="02010600040101010101" pitchFamily="2" charset="-122"/>
                <a:ea typeface="华文楷体" panose="02010600040101010101" pitchFamily="2" charset="-122"/>
              </a:rPr>
              <a:t>，</a:t>
            </a:r>
            <a:r>
              <a:rPr lang="en-US" altLang="zh-CN" sz="1600" dirty="0" smtClean="0">
                <a:latin typeface="华文楷体" panose="02010600040101010101" pitchFamily="2" charset="-122"/>
                <a:ea typeface="华文楷体" panose="02010600040101010101" pitchFamily="2" charset="-122"/>
              </a:rPr>
              <a:t>Rn</a:t>
            </a:r>
            <a:r>
              <a:rPr lang="zh-CN" altLang="en-US" sz="1600" dirty="0" smtClean="0">
                <a:latin typeface="华文楷体" panose="02010600040101010101" pitchFamily="2" charset="-122"/>
                <a:ea typeface="华文楷体" panose="02010600040101010101" pitchFamily="2" charset="-122"/>
              </a:rPr>
              <a:t>这种写法</a:t>
            </a:r>
            <a:endParaRPr lang="en-US" altLang="zh-CN" sz="1600" dirty="0" smtClean="0">
              <a:latin typeface="华文楷体" panose="02010600040101010101" pitchFamily="2" charset="-122"/>
              <a:ea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rPr>
              <a:t>如：</a:t>
            </a:r>
            <a:r>
              <a:rPr lang="en-US" altLang="zh-CN" sz="1600" dirty="0" smtClean="0">
                <a:latin typeface="华文楷体" panose="02010600040101010101" pitchFamily="2" charset="-122"/>
                <a:ea typeface="华文楷体" panose="02010600040101010101" pitchFamily="2" charset="-122"/>
              </a:rPr>
              <a:t>R3</a:t>
            </a:r>
            <a:r>
              <a:rPr lang="zh-CN" altLang="en-US" sz="1600" dirty="0" smtClean="0">
                <a:latin typeface="华文楷体" panose="02010600040101010101" pitchFamily="2" charset="-122"/>
                <a:ea typeface="华文楷体" panose="02010600040101010101" pitchFamily="2" charset="-122"/>
              </a:rPr>
              <a:t>的值传送给</a:t>
            </a:r>
            <a:r>
              <a:rPr lang="en-US" altLang="zh-CN" sz="1600" dirty="0" smtClean="0">
                <a:latin typeface="华文楷体" panose="02010600040101010101" pitchFamily="2" charset="-122"/>
                <a:ea typeface="华文楷体" panose="02010600040101010101" pitchFamily="2" charset="-122"/>
              </a:rPr>
              <a:t>R5</a:t>
            </a:r>
            <a:r>
              <a:rPr lang="zh-CN" altLang="en-US" sz="1600" dirty="0" smtClean="0">
                <a:latin typeface="华文楷体" panose="02010600040101010101" pitchFamily="2" charset="-122"/>
                <a:ea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MOV R5, R3  </a:t>
            </a:r>
            <a:r>
              <a:rPr lang="zh-CN" altLang="en-US" sz="1600" dirty="0" smtClean="0">
                <a:latin typeface="华文楷体" panose="02010600040101010101" pitchFamily="2" charset="-122"/>
                <a:ea typeface="华文楷体" panose="02010600040101010101" pitchFamily="2" charset="-122"/>
              </a:rPr>
              <a:t>是不正确的。</a:t>
            </a:r>
            <a:endParaRPr lang="en-US" altLang="zh-CN" sz="1600" dirty="0" smtClean="0">
              <a:latin typeface="华文楷体" panose="02010600040101010101" pitchFamily="2" charset="-122"/>
              <a:ea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rPr>
              <a:t>可以：  </a:t>
            </a:r>
            <a:r>
              <a:rPr lang="en-US" altLang="zh-CN" sz="1600" dirty="0" smtClean="0">
                <a:latin typeface="华文楷体" panose="02010600040101010101" pitchFamily="2" charset="-122"/>
                <a:ea typeface="华文楷体" panose="02010600040101010101" pitchFamily="2" charset="-122"/>
              </a:rPr>
              <a:t>MOV A, R3</a:t>
            </a:r>
          </a:p>
          <a:p>
            <a:r>
              <a:rPr lang="en-US" altLang="zh-CN" sz="1600" dirty="0" smtClean="0">
                <a:latin typeface="华文楷体" panose="02010600040101010101" pitchFamily="2" charset="-122"/>
                <a:ea typeface="华文楷体" panose="02010600040101010101" pitchFamily="2" charset="-122"/>
              </a:rPr>
              <a:t>               MOV R5,A</a:t>
            </a:r>
            <a:endParaRPr lang="zh-CN" altLang="zh-CN" sz="1600"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170715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7139136"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a:xfrm>
            <a:off x="457200" y="1314451"/>
            <a:ext cx="7620000" cy="897259"/>
          </a:xfrm>
        </p:spPr>
        <p:txBody>
          <a:bodyPr/>
          <a:lstStyle/>
          <a:p>
            <a:r>
              <a:rPr lang="zh-CN" altLang="zh-CN" dirty="0"/>
              <a:t>（</a:t>
            </a:r>
            <a:r>
              <a:rPr lang="en-US" altLang="zh-CN" dirty="0"/>
              <a:t>1</a:t>
            </a:r>
            <a:r>
              <a:rPr lang="zh-CN" altLang="zh-CN" dirty="0"/>
              <a:t>） 片内</a:t>
            </a:r>
            <a:r>
              <a:rPr lang="en-US" altLang="zh-CN" dirty="0"/>
              <a:t>RAM</a:t>
            </a:r>
            <a:r>
              <a:rPr lang="zh-CN" altLang="zh-CN" dirty="0"/>
              <a:t>数据传送指令（</a:t>
            </a:r>
            <a:r>
              <a:rPr lang="en-US" altLang="zh-CN" dirty="0"/>
              <a:t>16</a:t>
            </a:r>
            <a:r>
              <a:rPr lang="zh-CN" altLang="zh-CN" dirty="0"/>
              <a:t>条）</a:t>
            </a:r>
          </a:p>
          <a:p>
            <a:r>
              <a:rPr lang="zh-CN" altLang="zh-CN" dirty="0"/>
              <a:t>③ 以直接地址</a:t>
            </a:r>
            <a:r>
              <a:rPr lang="en-US" altLang="zh-CN" dirty="0"/>
              <a:t>direct</a:t>
            </a:r>
            <a:r>
              <a:rPr lang="zh-CN" altLang="zh-CN" dirty="0"/>
              <a:t>为目的操作数的指令（</a:t>
            </a:r>
            <a:r>
              <a:rPr lang="en-US" altLang="zh-CN" dirty="0"/>
              <a:t>5</a:t>
            </a:r>
            <a:r>
              <a:rPr lang="zh-CN" altLang="zh-CN" dirty="0"/>
              <a:t>条）</a:t>
            </a:r>
          </a:p>
          <a:p>
            <a:endParaRPr lang="zh-CN" altLang="en-US" dirty="0"/>
          </a:p>
        </p:txBody>
      </p:sp>
      <p:sp>
        <p:nvSpPr>
          <p:cNvPr id="5" name="矩形 4"/>
          <p:cNvSpPr/>
          <p:nvPr/>
        </p:nvSpPr>
        <p:spPr>
          <a:xfrm>
            <a:off x="3563888" y="2283717"/>
            <a:ext cx="5328592" cy="2062103"/>
          </a:xfrm>
          <a:prstGeom prst="rect">
            <a:avLst/>
          </a:prstGeom>
        </p:spPr>
        <p:txBody>
          <a:bodyPr wrap="square">
            <a:spAutoFit/>
          </a:bodyPr>
          <a:lstStyle/>
          <a:p>
            <a:r>
              <a:rPr lang="zh-CN" altLang="zh-CN" sz="1600" dirty="0">
                <a:latin typeface="华文楷体" panose="02010600040101010101" pitchFamily="2" charset="-122"/>
                <a:ea typeface="华文楷体" panose="02010600040101010101" pitchFamily="2" charset="-122"/>
              </a:rPr>
              <a:t>【例</a:t>
            </a:r>
            <a:r>
              <a:rPr lang="en-US" altLang="zh-CN" sz="1600" dirty="0">
                <a:latin typeface="华文楷体" panose="02010600040101010101" pitchFamily="2" charset="-122"/>
                <a:ea typeface="华文楷体" panose="02010600040101010101" pitchFamily="2" charset="-122"/>
              </a:rPr>
              <a:t>3-3</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已知：（</a:t>
            </a:r>
            <a:r>
              <a:rPr lang="en-US" altLang="zh-CN" sz="1600" dirty="0">
                <a:latin typeface="华文楷体" panose="02010600040101010101" pitchFamily="2" charset="-122"/>
                <a:ea typeface="华文楷体" panose="02010600040101010101" pitchFamily="2" charset="-122"/>
              </a:rPr>
              <a:t>A</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=21H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R0</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5AH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5AH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0B8H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3FH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19H</a:t>
            </a:r>
            <a:endParaRPr lang="zh-CN" altLang="zh-CN" sz="1600" dirty="0">
              <a:latin typeface="华文楷体" panose="02010600040101010101" pitchFamily="2" charset="-122"/>
              <a:ea typeface="华文楷体" panose="02010600040101010101" pitchFamily="2" charset="-122"/>
            </a:endParaRPr>
          </a:p>
          <a:p>
            <a:r>
              <a:rPr lang="zh-CN" altLang="zh-CN" sz="1600" dirty="0">
                <a:latin typeface="华文楷体" panose="02010600040101010101" pitchFamily="2" charset="-122"/>
                <a:ea typeface="华文楷体" panose="02010600040101010101" pitchFamily="2" charset="-122"/>
              </a:rPr>
              <a:t>则执行下列指令后，目的操作数的值是多少</a:t>
            </a:r>
            <a:r>
              <a:rPr lang="zh-CN" altLang="zh-CN" sz="1600" dirty="0" smtClean="0">
                <a:latin typeface="华文楷体" panose="02010600040101010101" pitchFamily="2" charset="-122"/>
                <a:ea typeface="华文楷体" panose="02010600040101010101" pitchFamily="2" charset="-122"/>
              </a:rPr>
              <a:t>？</a:t>
            </a:r>
            <a:endParaRPr lang="zh-CN" altLang="zh-CN" sz="1600" dirty="0">
              <a:latin typeface="华文楷体" panose="02010600040101010101" pitchFamily="2" charset="-122"/>
              <a:ea typeface="华文楷体" panose="02010600040101010101" pitchFamily="2" charset="-122"/>
            </a:endParaRPr>
          </a:p>
          <a:p>
            <a:pPr lvl="0"/>
            <a:r>
              <a:rPr lang="en-US" altLang="zh-CN" sz="1600" dirty="0">
                <a:latin typeface="华文楷体" panose="02010600040101010101" pitchFamily="2" charset="-122"/>
                <a:ea typeface="华文楷体" panose="02010600040101010101" pitchFamily="2" charset="-122"/>
              </a:rPr>
              <a:t>MOV  68H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	</a:t>
            </a:r>
            <a:r>
              <a:rPr lang="zh-CN" altLang="zh-CN" sz="1600" dirty="0" smtClean="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68H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21H </a:t>
            </a:r>
            <a:r>
              <a:rPr lang="zh-CN"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寄存器寻址</a:t>
            </a:r>
            <a:endParaRPr lang="en-US" altLang="zh-CN" sz="1600" dirty="0" smtClean="0">
              <a:latin typeface="华文楷体" panose="02010600040101010101" pitchFamily="2" charset="-122"/>
              <a:ea typeface="华文楷体" panose="02010600040101010101" pitchFamily="2" charset="-122"/>
            </a:endParaRPr>
          </a:p>
          <a:p>
            <a:pPr lvl="0"/>
            <a:r>
              <a:rPr lang="en-US" altLang="zh-CN" sz="1600" dirty="0" smtClean="0">
                <a:latin typeface="华文楷体" panose="02010600040101010101" pitchFamily="2" charset="-122"/>
                <a:ea typeface="华文楷体" panose="02010600040101010101" pitchFamily="2" charset="-122"/>
              </a:rPr>
              <a:t>MOV  </a:t>
            </a:r>
            <a:r>
              <a:rPr lang="en-US" altLang="zh-CN" sz="1600" dirty="0">
                <a:latin typeface="华文楷体" panose="02010600040101010101" pitchFamily="2" charset="-122"/>
                <a:ea typeface="华文楷体" panose="02010600040101010101" pitchFamily="2" charset="-122"/>
              </a:rPr>
              <a:t>68H,@R0	</a:t>
            </a:r>
            <a:r>
              <a:rPr lang="zh-CN" altLang="zh-CN" sz="1600" dirty="0" smtClean="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68H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0B8H </a:t>
            </a:r>
            <a:r>
              <a:rPr lang="zh-CN"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寄存器间接寻址</a:t>
            </a:r>
            <a:endParaRPr lang="en-US" altLang="zh-CN" sz="1600" dirty="0" smtClean="0">
              <a:latin typeface="华文楷体" panose="02010600040101010101" pitchFamily="2" charset="-122"/>
              <a:ea typeface="华文楷体" panose="02010600040101010101" pitchFamily="2" charset="-122"/>
            </a:endParaRPr>
          </a:p>
          <a:p>
            <a:pPr lvl="0"/>
            <a:r>
              <a:rPr lang="en-US" altLang="zh-CN" sz="1600" dirty="0" smtClean="0">
                <a:latin typeface="华文楷体" panose="02010600040101010101" pitchFamily="2" charset="-122"/>
                <a:ea typeface="华文楷体" panose="02010600040101010101" pitchFamily="2" charset="-122"/>
              </a:rPr>
              <a:t>MOV  </a:t>
            </a:r>
            <a:r>
              <a:rPr lang="en-US" altLang="zh-CN" sz="1600" dirty="0">
                <a:latin typeface="华文楷体" panose="02010600040101010101" pitchFamily="2" charset="-122"/>
                <a:ea typeface="华文楷体" panose="02010600040101010101" pitchFamily="2" charset="-122"/>
              </a:rPr>
              <a:t>68H,3FH	</a:t>
            </a:r>
            <a:r>
              <a:rPr lang="zh-CN" altLang="zh-CN" sz="1600" dirty="0" smtClean="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68H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19H </a:t>
            </a:r>
            <a:r>
              <a:rPr lang="zh-CN"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直接寻址</a:t>
            </a:r>
            <a:endParaRPr lang="zh-CN" altLang="zh-CN" sz="1600" dirty="0">
              <a:latin typeface="华文楷体" panose="02010600040101010101" pitchFamily="2" charset="-122"/>
              <a:ea typeface="华文楷体" panose="02010600040101010101" pitchFamily="2" charset="-122"/>
            </a:endParaRPr>
          </a:p>
          <a:p>
            <a:pPr lvl="0"/>
            <a:r>
              <a:rPr lang="en-US" altLang="zh-CN" sz="1600" dirty="0">
                <a:latin typeface="华文楷体" panose="02010600040101010101" pitchFamily="2" charset="-122"/>
                <a:ea typeface="华文楷体" panose="02010600040101010101" pitchFamily="2" charset="-122"/>
              </a:rPr>
              <a:t>MOV  68H</a:t>
            </a:r>
            <a:r>
              <a:rPr lang="en-US" altLang="zh-CN" sz="1600" dirty="0" smtClean="0">
                <a:latin typeface="华文楷体" panose="02010600040101010101" pitchFamily="2" charset="-122"/>
                <a:ea typeface="华文楷体" panose="02010600040101010101" pitchFamily="2" charset="-122"/>
              </a:rPr>
              <a:t>,#56H	</a:t>
            </a:r>
            <a:r>
              <a:rPr lang="zh-CN" altLang="zh-CN" sz="1600" dirty="0" smtClean="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68H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56H </a:t>
            </a:r>
            <a:r>
              <a:rPr lang="zh-CN"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立即数寻址</a:t>
            </a:r>
            <a:endParaRPr lang="zh-CN" altLang="zh-CN" sz="1600" dirty="0">
              <a:latin typeface="华文楷体" panose="02010600040101010101" pitchFamily="2" charset="-122"/>
              <a:ea typeface="华文楷体" panose="02010600040101010101" pitchFamily="2" charset="-122"/>
            </a:endParaRPr>
          </a:p>
          <a:p>
            <a:pPr lvl="0"/>
            <a:r>
              <a:rPr lang="en-US" altLang="zh-CN" sz="1600" dirty="0">
                <a:latin typeface="华文楷体" panose="02010600040101010101" pitchFamily="2" charset="-122"/>
                <a:ea typeface="华文楷体" panose="02010600040101010101" pitchFamily="2" charset="-122"/>
              </a:rPr>
              <a:t>MOV  68H,R0	</a:t>
            </a:r>
            <a:r>
              <a:rPr lang="zh-CN" altLang="zh-CN" sz="1600" dirty="0" smtClean="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68H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5AH </a:t>
            </a:r>
            <a:r>
              <a:rPr lang="zh-CN" altLang="en-US" sz="1600" dirty="0" smtClean="0">
                <a:latin typeface="华文楷体" panose="02010600040101010101" pitchFamily="2" charset="-122"/>
                <a:ea typeface="华文楷体" panose="02010600040101010101" pitchFamily="2" charset="-122"/>
              </a:rPr>
              <a:t>；寄存器寻址</a:t>
            </a:r>
            <a:endParaRPr lang="zh-CN" altLang="zh-CN" sz="1600" dirty="0">
              <a:latin typeface="华文楷体" panose="02010600040101010101" pitchFamily="2" charset="-122"/>
              <a:ea typeface="华文楷体" panose="02010600040101010101" pitchFamily="2" charset="-122"/>
            </a:endParaRPr>
          </a:p>
        </p:txBody>
      </p:sp>
      <p:graphicFrame>
        <p:nvGraphicFramePr>
          <p:cNvPr id="8" name="表格 7"/>
          <p:cNvGraphicFramePr>
            <a:graphicFrameLocks noGrp="1"/>
          </p:cNvGraphicFramePr>
          <p:nvPr>
            <p:extLst>
              <p:ext uri="{D42A27DB-BD31-4B8C-83A1-F6EECF244321}">
                <p14:modId xmlns="" xmlns:p14="http://schemas.microsoft.com/office/powerpoint/2010/main" val="65399026"/>
              </p:ext>
            </p:extLst>
          </p:nvPr>
        </p:nvGraphicFramePr>
        <p:xfrm>
          <a:off x="107504" y="2571750"/>
          <a:ext cx="3410872" cy="2560320"/>
        </p:xfrm>
        <a:graphic>
          <a:graphicData uri="http://schemas.openxmlformats.org/drawingml/2006/table">
            <a:tbl>
              <a:tblPr>
                <a:tableStyleId>{7DF18680-E054-41AD-8BC1-D1AEF772440D}</a:tableStyleId>
              </a:tblPr>
              <a:tblGrid>
                <a:gridCol w="1907225"/>
                <a:gridCol w="1503647"/>
              </a:tblGrid>
              <a:tr h="0">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汇编语言格式</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操</a:t>
                      </a:r>
                      <a:r>
                        <a:rPr lang="en-US" sz="1400" kern="100" dirty="0">
                          <a:effectLst/>
                          <a:latin typeface="华文楷体" panose="02010600040101010101" pitchFamily="2" charset="-122"/>
                          <a:ea typeface="华文楷体" panose="02010600040101010101" pitchFamily="2" charset="-122"/>
                        </a:rPr>
                        <a:t>   </a:t>
                      </a:r>
                      <a:r>
                        <a:rPr lang="zh-CN" sz="1400" kern="100" dirty="0">
                          <a:effectLst/>
                          <a:latin typeface="华文楷体" panose="02010600040101010101" pitchFamily="2" charset="-122"/>
                          <a:ea typeface="华文楷体" panose="02010600040101010101" pitchFamily="2" charset="-122"/>
                        </a:rPr>
                        <a:t>作</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direct</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marL="97790" indent="133350" algn="just">
                        <a:spcAft>
                          <a:spcPts val="0"/>
                        </a:spcAft>
                      </a:pPr>
                      <a:r>
                        <a:rPr lang="en-US" sz="1400" kern="100">
                          <a:effectLst/>
                          <a:latin typeface="华文楷体" panose="02010600040101010101" pitchFamily="2" charset="-122"/>
                          <a:ea typeface="华文楷体" panose="02010600040101010101" pitchFamily="2" charset="-122"/>
                        </a:rPr>
                        <a:t>(direct)</a:t>
                      </a: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(A)</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direct</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Rn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marL="97790" indent="133350" algn="just">
                        <a:spcAft>
                          <a:spcPts val="0"/>
                        </a:spcAft>
                      </a:pPr>
                      <a:r>
                        <a:rPr lang="en-US" sz="1400" kern="100" dirty="0">
                          <a:effectLst/>
                          <a:latin typeface="华文楷体" panose="02010600040101010101" pitchFamily="2" charset="-122"/>
                          <a:ea typeface="华文楷体" panose="02010600040101010101" pitchFamily="2" charset="-122"/>
                        </a:rPr>
                        <a:t>(direct)</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(Rn)</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direct1</a:t>
                      </a:r>
                      <a:r>
                        <a:rPr lang="zh-CN" sz="1400" kern="100" dirty="0">
                          <a:effectLst/>
                          <a:latin typeface="华文楷体" panose="02010600040101010101" pitchFamily="2" charset="-122"/>
                          <a:ea typeface="华文楷体" panose="02010600040101010101" pitchFamily="2" charset="-122"/>
                        </a:rPr>
                        <a:t>，</a:t>
                      </a:r>
                      <a:r>
                        <a:rPr lang="en-US" sz="1400" kern="100" dirty="0" smtClean="0">
                          <a:effectLst/>
                          <a:latin typeface="华文楷体" panose="02010600040101010101" pitchFamily="2" charset="-122"/>
                          <a:ea typeface="华文楷体" panose="02010600040101010101" pitchFamily="2" charset="-122"/>
                        </a:rPr>
                        <a:t>direct2</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en-US" sz="1400" kern="100" dirty="0">
                          <a:effectLst/>
                          <a:latin typeface="华文楷体" panose="02010600040101010101" pitchFamily="2" charset="-122"/>
                          <a:ea typeface="华文楷体" panose="02010600040101010101" pitchFamily="2" charset="-122"/>
                        </a:rPr>
                        <a:t> </a:t>
                      </a:r>
                      <a:r>
                        <a:rPr lang="en-US" sz="1400" kern="100" dirty="0" smtClean="0">
                          <a:effectLst/>
                          <a:latin typeface="华文楷体" panose="02010600040101010101" pitchFamily="2" charset="-122"/>
                          <a:ea typeface="华文楷体" panose="02010600040101010101" pitchFamily="2" charset="-122"/>
                        </a:rPr>
                        <a:t>direct1</a:t>
                      </a:r>
                      <a:r>
                        <a:rPr lang="en-US" sz="1400" kern="100" dirty="0">
                          <a:effectLst/>
                          <a:latin typeface="华文楷体" panose="02010600040101010101" pitchFamily="2" charset="-122"/>
                          <a:ea typeface="华文楷体" panose="02010600040101010101" pitchFamily="2" charset="-122"/>
                        </a:rPr>
                        <a:t>)</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(direct2)</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direct</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t>
                      </a:r>
                      <a:r>
                        <a:rPr lang="en-US" sz="1400" kern="100" dirty="0" err="1">
                          <a:effectLst/>
                          <a:latin typeface="华文楷体" panose="02010600040101010101" pitchFamily="2" charset="-122"/>
                          <a:ea typeface="华文楷体" panose="02010600040101010101" pitchFamily="2" charset="-122"/>
                        </a:rPr>
                        <a:t>Ri</a:t>
                      </a:r>
                      <a:r>
                        <a:rPr lang="en-US" sz="1400" kern="100" dirty="0">
                          <a:effectLst/>
                          <a:latin typeface="华文楷体" panose="02010600040101010101" pitchFamily="2" charset="-122"/>
                          <a:ea typeface="华文楷体" panose="02010600040101010101" pitchFamily="2" charset="-122"/>
                        </a:rPr>
                        <a:t>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indent="200025" algn="just">
                        <a:spcAft>
                          <a:spcPts val="0"/>
                        </a:spcAft>
                      </a:pPr>
                      <a:r>
                        <a:rPr lang="en-US" sz="1400" kern="100">
                          <a:effectLst/>
                          <a:latin typeface="华文楷体" panose="02010600040101010101" pitchFamily="2" charset="-122"/>
                          <a:ea typeface="华文楷体" panose="02010600040101010101" pitchFamily="2" charset="-122"/>
                        </a:rPr>
                        <a:t>(direct)</a:t>
                      </a: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((Ri))</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nchor="ctr"/>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direct</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#data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indent="200025" algn="just">
                        <a:spcAft>
                          <a:spcPts val="0"/>
                        </a:spcAft>
                      </a:pPr>
                      <a:r>
                        <a:rPr lang="en-US" sz="1400" kern="100" dirty="0">
                          <a:effectLst/>
                          <a:latin typeface="华文楷体" panose="02010600040101010101" pitchFamily="2" charset="-122"/>
                          <a:ea typeface="华文楷体" panose="02010600040101010101" pitchFamily="2" charset="-122"/>
                        </a:rPr>
                        <a:t>(direct)</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#data</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bl>
          </a:graphicData>
        </a:graphic>
      </p:graphicFrame>
    </p:spTree>
    <p:extLst>
      <p:ext uri="{BB962C8B-B14F-4D97-AF65-F5344CB8AC3E}">
        <p14:creationId xmlns="" xmlns:p14="http://schemas.microsoft.com/office/powerpoint/2010/main" val="173984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7139136"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a:xfrm>
            <a:off x="457200" y="1314451"/>
            <a:ext cx="7620000" cy="897259"/>
          </a:xfrm>
        </p:spPr>
        <p:txBody>
          <a:bodyPr/>
          <a:lstStyle/>
          <a:p>
            <a:r>
              <a:rPr lang="zh-CN" altLang="zh-CN" dirty="0"/>
              <a:t>（</a:t>
            </a:r>
            <a:r>
              <a:rPr lang="en-US" altLang="zh-CN" dirty="0"/>
              <a:t>1</a:t>
            </a:r>
            <a:r>
              <a:rPr lang="zh-CN" altLang="zh-CN" dirty="0"/>
              <a:t>） 片内</a:t>
            </a:r>
            <a:r>
              <a:rPr lang="en-US" altLang="zh-CN" dirty="0"/>
              <a:t>RAM</a:t>
            </a:r>
            <a:r>
              <a:rPr lang="zh-CN" altLang="zh-CN" dirty="0"/>
              <a:t>数据传送指令（</a:t>
            </a:r>
            <a:r>
              <a:rPr lang="en-US" altLang="zh-CN" dirty="0"/>
              <a:t>16</a:t>
            </a:r>
            <a:r>
              <a:rPr lang="zh-CN" altLang="zh-CN" dirty="0"/>
              <a:t>条）</a:t>
            </a:r>
          </a:p>
          <a:p>
            <a:r>
              <a:rPr lang="zh-CN" altLang="zh-CN" dirty="0"/>
              <a:t>④ 以间接地址</a:t>
            </a:r>
            <a:r>
              <a:rPr lang="en-US" altLang="zh-CN" dirty="0"/>
              <a:t>@</a:t>
            </a:r>
            <a:r>
              <a:rPr lang="en-US" altLang="zh-CN" dirty="0" err="1"/>
              <a:t>Ri</a:t>
            </a:r>
            <a:r>
              <a:rPr lang="zh-CN" altLang="zh-CN" dirty="0"/>
              <a:t>为目的操作数的指令（</a:t>
            </a:r>
            <a:r>
              <a:rPr lang="en-US" altLang="zh-CN" dirty="0"/>
              <a:t>3</a:t>
            </a:r>
            <a:r>
              <a:rPr lang="zh-CN" altLang="zh-CN" dirty="0"/>
              <a:t>条）</a:t>
            </a:r>
          </a:p>
          <a:p>
            <a:endParaRPr lang="zh-CN" altLang="en-US" dirty="0"/>
          </a:p>
        </p:txBody>
      </p:sp>
      <p:sp>
        <p:nvSpPr>
          <p:cNvPr id="5" name="矩形 4"/>
          <p:cNvSpPr/>
          <p:nvPr/>
        </p:nvSpPr>
        <p:spPr>
          <a:xfrm>
            <a:off x="3674923" y="2355726"/>
            <a:ext cx="4799034" cy="1569660"/>
          </a:xfrm>
          <a:prstGeom prst="rect">
            <a:avLst/>
          </a:prstGeom>
        </p:spPr>
        <p:txBody>
          <a:bodyPr wrap="square">
            <a:spAutoFit/>
          </a:bodyPr>
          <a:lstStyle/>
          <a:p>
            <a:r>
              <a:rPr lang="zh-CN" altLang="zh-CN" sz="1600" dirty="0">
                <a:latin typeface="华文楷体" panose="02010600040101010101" pitchFamily="2" charset="-122"/>
                <a:ea typeface="华文楷体" panose="02010600040101010101" pitchFamily="2" charset="-122"/>
              </a:rPr>
              <a:t>【例</a:t>
            </a:r>
            <a:r>
              <a:rPr lang="en-US" altLang="zh-CN" sz="1600" dirty="0">
                <a:latin typeface="华文楷体" panose="02010600040101010101" pitchFamily="2" charset="-122"/>
                <a:ea typeface="华文楷体" panose="02010600040101010101" pitchFamily="2" charset="-122"/>
              </a:rPr>
              <a:t>3-4</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已知（</a:t>
            </a:r>
            <a:r>
              <a:rPr lang="en-US" altLang="zh-CN" sz="1600" dirty="0">
                <a:latin typeface="华文楷体" panose="02010600040101010101" pitchFamily="2" charset="-122"/>
                <a:ea typeface="华文楷体" panose="02010600040101010101" pitchFamily="2" charset="-122"/>
              </a:rPr>
              <a:t>R1</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32H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32H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82H</a:t>
            </a:r>
            <a:r>
              <a:rPr lang="zh-CN" altLang="zh-CN" sz="1600" dirty="0" smtClean="0">
                <a:latin typeface="华文楷体" panose="02010600040101010101" pitchFamily="2" charset="-122"/>
                <a:ea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endParaRPr>
          </a:p>
          <a:p>
            <a:r>
              <a:rPr lang="zh-CN" altLang="zh-CN" sz="1600" dirty="0" smtClean="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40H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90H</a:t>
            </a:r>
            <a:endParaRPr lang="zh-CN" altLang="zh-CN" sz="1600" dirty="0">
              <a:latin typeface="华文楷体" panose="02010600040101010101" pitchFamily="2" charset="-122"/>
              <a:ea typeface="华文楷体" panose="02010600040101010101" pitchFamily="2" charset="-122"/>
            </a:endParaRPr>
          </a:p>
          <a:p>
            <a:r>
              <a:rPr lang="zh-CN" altLang="zh-CN" sz="1600" dirty="0">
                <a:latin typeface="华文楷体" panose="02010600040101010101" pitchFamily="2" charset="-122"/>
                <a:ea typeface="华文楷体" panose="02010600040101010101" pitchFamily="2" charset="-122"/>
              </a:rPr>
              <a:t>则执行指令</a:t>
            </a:r>
            <a:r>
              <a:rPr lang="en-US" altLang="zh-CN" sz="1600" dirty="0">
                <a:latin typeface="华文楷体" panose="02010600040101010101" pitchFamily="2" charset="-122"/>
                <a:ea typeface="华文楷体" panose="02010600040101010101" pitchFamily="2" charset="-122"/>
              </a:rPr>
              <a:t>MOV  @R1</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40H</a:t>
            </a:r>
            <a:r>
              <a:rPr lang="zh-CN" altLang="zh-CN" sz="1600" dirty="0">
                <a:latin typeface="华文楷体" panose="02010600040101010101" pitchFamily="2" charset="-122"/>
                <a:ea typeface="华文楷体" panose="02010600040101010101" pitchFamily="2" charset="-122"/>
              </a:rPr>
              <a:t>后，（</a:t>
            </a:r>
            <a:r>
              <a:rPr lang="en-US" altLang="zh-CN" sz="1600" dirty="0">
                <a:latin typeface="华文楷体" panose="02010600040101010101" pitchFamily="2" charset="-122"/>
                <a:ea typeface="华文楷体" panose="02010600040101010101" pitchFamily="2" charset="-122"/>
              </a:rPr>
              <a:t>R1</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40H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zh-CN" altLang="zh-CN" sz="1600" dirty="0" smtClean="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32H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a:t>
            </a:r>
          </a:p>
          <a:p>
            <a:r>
              <a:rPr lang="zh-CN" altLang="zh-CN" sz="1600" b="1" dirty="0">
                <a:latin typeface="华文楷体" panose="02010600040101010101" pitchFamily="2" charset="-122"/>
                <a:ea typeface="华文楷体" panose="02010600040101010101" pitchFamily="2" charset="-122"/>
              </a:rPr>
              <a:t>解</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R1</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=32H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40H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90H</a:t>
            </a:r>
            <a:r>
              <a:rPr lang="zh-CN" altLang="zh-CN" sz="1600" dirty="0" smtClean="0">
                <a:latin typeface="华文楷体" panose="02010600040101010101" pitchFamily="2" charset="-122"/>
                <a:ea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endParaRPr>
          </a:p>
          <a:p>
            <a:r>
              <a:rPr lang="zh-CN" altLang="zh-CN" sz="1600" dirty="0" smtClean="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32H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=90H</a:t>
            </a:r>
            <a:endParaRPr lang="zh-CN" altLang="zh-CN" sz="1600" dirty="0">
              <a:latin typeface="华文楷体" panose="02010600040101010101" pitchFamily="2" charset="-122"/>
              <a:ea typeface="华文楷体" panose="02010600040101010101" pitchFamily="2" charset="-122"/>
            </a:endParaRPr>
          </a:p>
        </p:txBody>
      </p:sp>
      <p:graphicFrame>
        <p:nvGraphicFramePr>
          <p:cNvPr id="4" name="表格 3"/>
          <p:cNvGraphicFramePr>
            <a:graphicFrameLocks noGrp="1"/>
          </p:cNvGraphicFramePr>
          <p:nvPr>
            <p:extLst>
              <p:ext uri="{D42A27DB-BD31-4B8C-83A1-F6EECF244321}">
                <p14:modId xmlns="" xmlns:p14="http://schemas.microsoft.com/office/powerpoint/2010/main" val="1933353212"/>
              </p:ext>
            </p:extLst>
          </p:nvPr>
        </p:nvGraphicFramePr>
        <p:xfrm>
          <a:off x="467544" y="2643758"/>
          <a:ext cx="2880320" cy="1280160"/>
        </p:xfrm>
        <a:graphic>
          <a:graphicData uri="http://schemas.openxmlformats.org/drawingml/2006/table">
            <a:tbl>
              <a:tblPr>
                <a:tableStyleId>{7DF18680-E054-41AD-8BC1-D1AEF772440D}</a:tableStyleId>
              </a:tblPr>
              <a:tblGrid>
                <a:gridCol w="1440160"/>
                <a:gridCol w="1440160"/>
              </a:tblGrid>
              <a:tr h="0">
                <a:tc>
                  <a:txBody>
                    <a:bodyPr/>
                    <a:lstStyle/>
                    <a:p>
                      <a:pPr algn="ctr">
                        <a:spcAft>
                          <a:spcPts val="0"/>
                        </a:spcAft>
                      </a:pPr>
                      <a:r>
                        <a:rPr lang="zh-CN" sz="1400" kern="100">
                          <a:effectLst/>
                          <a:latin typeface="华文楷体" panose="02010600040101010101" pitchFamily="2" charset="-122"/>
                          <a:ea typeface="华文楷体" panose="02010600040101010101" pitchFamily="2" charset="-122"/>
                        </a:rPr>
                        <a:t>汇编语言格式</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操</a:t>
                      </a:r>
                      <a:r>
                        <a:rPr lang="en-US" sz="1400" kern="100" dirty="0">
                          <a:effectLst/>
                          <a:latin typeface="华文楷体" panose="02010600040101010101" pitchFamily="2" charset="-122"/>
                          <a:ea typeface="华文楷体" panose="02010600040101010101" pitchFamily="2" charset="-122"/>
                        </a:rPr>
                        <a:t>   </a:t>
                      </a:r>
                      <a:r>
                        <a:rPr lang="zh-CN" sz="1400" kern="100" dirty="0">
                          <a:effectLst/>
                          <a:latin typeface="华文楷体" panose="02010600040101010101" pitchFamily="2" charset="-122"/>
                          <a:ea typeface="华文楷体" panose="02010600040101010101" pitchFamily="2" charset="-122"/>
                        </a:rPr>
                        <a:t>作</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a:t>
                      </a:r>
                      <a:r>
                        <a:rPr lang="en-US" sz="1400" kern="100" dirty="0" err="1">
                          <a:effectLst/>
                          <a:latin typeface="华文楷体" panose="02010600040101010101" pitchFamily="2" charset="-122"/>
                          <a:ea typeface="华文楷体" panose="02010600040101010101" pitchFamily="2" charset="-122"/>
                        </a:rPr>
                        <a:t>Ri</a:t>
                      </a:r>
                      <a:r>
                        <a:rPr lang="en-US" sz="1400" kern="100" dirty="0">
                          <a:effectLst/>
                          <a:latin typeface="华文楷体" panose="02010600040101010101" pitchFamily="2" charset="-122"/>
                          <a:ea typeface="华文楷体" panose="02010600040101010101" pitchFamily="2" charset="-122"/>
                        </a:rPr>
                        <a:t>, </a:t>
                      </a:r>
                      <a:r>
                        <a:rPr lang="en-US" sz="1400" kern="100" dirty="0" smtClean="0">
                          <a:effectLst/>
                          <a:latin typeface="华文楷体" panose="02010600040101010101" pitchFamily="2" charset="-122"/>
                          <a:ea typeface="华文楷体" panose="02010600040101010101" pitchFamily="2" charset="-122"/>
                        </a:rPr>
                        <a:t>A</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indent="266700" algn="just">
                        <a:spcAft>
                          <a:spcPts val="0"/>
                        </a:spcAft>
                      </a:pPr>
                      <a:r>
                        <a:rPr lang="en-US" sz="1400" kern="100">
                          <a:effectLst/>
                          <a:latin typeface="华文楷体" panose="02010600040101010101" pitchFamily="2" charset="-122"/>
                          <a:ea typeface="华文楷体" panose="02010600040101010101" pitchFamily="2" charset="-122"/>
                        </a:rPr>
                        <a:t>((Ri))</a:t>
                      </a: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(A)</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a:t>
                      </a:r>
                      <a:r>
                        <a:rPr lang="en-US" sz="1400" kern="100" dirty="0" err="1">
                          <a:effectLst/>
                          <a:latin typeface="华文楷体" panose="02010600040101010101" pitchFamily="2" charset="-122"/>
                          <a:ea typeface="华文楷体" panose="02010600040101010101" pitchFamily="2" charset="-122"/>
                        </a:rPr>
                        <a:t>Ri</a:t>
                      </a:r>
                      <a:r>
                        <a:rPr lang="en-US" sz="1400" kern="100" dirty="0">
                          <a:effectLst/>
                          <a:latin typeface="华文楷体" panose="02010600040101010101" pitchFamily="2" charset="-122"/>
                          <a:ea typeface="华文楷体" panose="02010600040101010101" pitchFamily="2" charset="-122"/>
                        </a:rPr>
                        <a:t>, </a:t>
                      </a:r>
                      <a:r>
                        <a:rPr lang="en-US" sz="1400" kern="100" dirty="0" smtClean="0">
                          <a:effectLst/>
                          <a:latin typeface="华文楷体" panose="02010600040101010101" pitchFamily="2" charset="-122"/>
                          <a:ea typeface="华文楷体" panose="02010600040101010101" pitchFamily="2" charset="-122"/>
                        </a:rPr>
                        <a:t>direct</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indent="266700" algn="just">
                        <a:spcAft>
                          <a:spcPts val="0"/>
                        </a:spcAft>
                      </a:pPr>
                      <a:r>
                        <a:rPr lang="en-US" sz="1400" kern="100">
                          <a:effectLst/>
                          <a:latin typeface="华文楷体" panose="02010600040101010101" pitchFamily="2" charset="-122"/>
                          <a:ea typeface="华文楷体" panose="02010600040101010101" pitchFamily="2" charset="-122"/>
                        </a:rPr>
                        <a:t>(Ri))</a:t>
                      </a: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(direct)</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  @</a:t>
                      </a:r>
                      <a:r>
                        <a:rPr lang="en-US" sz="1400" kern="100" dirty="0" err="1">
                          <a:effectLst/>
                          <a:latin typeface="华文楷体" panose="02010600040101010101" pitchFamily="2" charset="-122"/>
                          <a:ea typeface="华文楷体" panose="02010600040101010101" pitchFamily="2" charset="-122"/>
                        </a:rPr>
                        <a:t>Ri</a:t>
                      </a:r>
                      <a:r>
                        <a:rPr lang="en-US" sz="1400" kern="100" dirty="0">
                          <a:effectLst/>
                          <a:latin typeface="华文楷体" panose="02010600040101010101" pitchFamily="2" charset="-122"/>
                          <a:ea typeface="华文楷体" panose="02010600040101010101" pitchFamily="2" charset="-122"/>
                        </a:rPr>
                        <a:t>, #</a:t>
                      </a:r>
                      <a:r>
                        <a:rPr lang="en-US" sz="1400" kern="100" dirty="0" smtClean="0">
                          <a:effectLst/>
                          <a:latin typeface="华文楷体" panose="02010600040101010101" pitchFamily="2" charset="-122"/>
                          <a:ea typeface="华文楷体" panose="02010600040101010101" pitchFamily="2" charset="-122"/>
                        </a:rPr>
                        <a:t>data</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indent="266700" algn="just">
                        <a:spcAft>
                          <a:spcPts val="0"/>
                        </a:spcAft>
                      </a:pPr>
                      <a:r>
                        <a:rPr lang="en-US" sz="1400" kern="100" dirty="0">
                          <a:effectLst/>
                          <a:latin typeface="华文楷体" panose="02010600040101010101" pitchFamily="2" charset="-122"/>
                          <a:ea typeface="华文楷体" panose="02010600040101010101" pitchFamily="2" charset="-122"/>
                        </a:rPr>
                        <a:t>((</a:t>
                      </a:r>
                      <a:r>
                        <a:rPr lang="en-US" sz="1400" kern="100" dirty="0" err="1">
                          <a:effectLst/>
                          <a:latin typeface="华文楷体" panose="02010600040101010101" pitchFamily="2" charset="-122"/>
                          <a:ea typeface="华文楷体" panose="02010600040101010101" pitchFamily="2" charset="-122"/>
                        </a:rPr>
                        <a:t>Ri</a:t>
                      </a:r>
                      <a:r>
                        <a:rPr lang="en-US" sz="1400" kern="100" dirty="0">
                          <a:effectLst/>
                          <a:latin typeface="华文楷体" panose="02010600040101010101" pitchFamily="2" charset="-122"/>
                          <a:ea typeface="华文楷体" panose="02010600040101010101" pitchFamily="2" charset="-122"/>
                        </a:rPr>
                        <a:t>))</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#data</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bl>
          </a:graphicData>
        </a:graphic>
      </p:graphicFrame>
      <p:sp>
        <p:nvSpPr>
          <p:cNvPr id="7" name="Rectangle 1044"/>
          <p:cNvSpPr>
            <a:spLocks noChangeArrowheads="1"/>
          </p:cNvSpPr>
          <p:nvPr/>
        </p:nvSpPr>
        <p:spPr bwMode="auto">
          <a:xfrm>
            <a:off x="4491184" y="4081185"/>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R1</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 name="Rectangle 1045"/>
          <p:cNvSpPr>
            <a:spLocks noChangeArrowheads="1"/>
          </p:cNvSpPr>
          <p:nvPr/>
        </p:nvSpPr>
        <p:spPr bwMode="auto">
          <a:xfrm>
            <a:off x="4970057" y="4081185"/>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 name="Rectangle 1051"/>
          <p:cNvSpPr>
            <a:spLocks noChangeArrowheads="1"/>
          </p:cNvSpPr>
          <p:nvPr/>
        </p:nvSpPr>
        <p:spPr bwMode="auto">
          <a:xfrm>
            <a:off x="5108009" y="4054647"/>
            <a:ext cx="511266"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32H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 name="Rectangle 1044"/>
          <p:cNvSpPr>
            <a:spLocks noChangeArrowheads="1"/>
          </p:cNvSpPr>
          <p:nvPr/>
        </p:nvSpPr>
        <p:spPr bwMode="auto">
          <a:xfrm>
            <a:off x="6064486" y="4076046"/>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32H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 name="Rectangle 1045"/>
          <p:cNvSpPr>
            <a:spLocks noChangeArrowheads="1"/>
          </p:cNvSpPr>
          <p:nvPr/>
        </p:nvSpPr>
        <p:spPr bwMode="auto">
          <a:xfrm>
            <a:off x="6543359" y="4076046"/>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 name="Rectangle 1051"/>
          <p:cNvSpPr>
            <a:spLocks noChangeArrowheads="1"/>
          </p:cNvSpPr>
          <p:nvPr/>
        </p:nvSpPr>
        <p:spPr bwMode="auto">
          <a:xfrm>
            <a:off x="6681311" y="4049508"/>
            <a:ext cx="511266"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90H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Rectangle 1045"/>
          <p:cNvSpPr>
            <a:spLocks noChangeArrowheads="1"/>
          </p:cNvSpPr>
          <p:nvPr/>
        </p:nvSpPr>
        <p:spPr bwMode="auto">
          <a:xfrm>
            <a:off x="5767147" y="4519445"/>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5" name="Rectangle 1051"/>
          <p:cNvSpPr>
            <a:spLocks noChangeArrowheads="1"/>
          </p:cNvSpPr>
          <p:nvPr/>
        </p:nvSpPr>
        <p:spPr bwMode="auto">
          <a:xfrm>
            <a:off x="5905099" y="4492907"/>
            <a:ext cx="511266"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90H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6" name="Rectangle 1044"/>
          <p:cNvSpPr>
            <a:spLocks noChangeArrowheads="1"/>
          </p:cNvSpPr>
          <p:nvPr/>
        </p:nvSpPr>
        <p:spPr bwMode="auto">
          <a:xfrm>
            <a:off x="5276810" y="4500622"/>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40H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17" name="曲线连接符 16"/>
          <p:cNvCxnSpPr>
            <a:stCxn id="14" idx="3"/>
            <a:endCxn id="12" idx="2"/>
          </p:cNvCxnSpPr>
          <p:nvPr/>
        </p:nvCxnSpPr>
        <p:spPr>
          <a:xfrm flipV="1">
            <a:off x="6543359" y="4340867"/>
            <a:ext cx="388106" cy="310989"/>
          </a:xfrm>
          <a:prstGeom prst="curvedConnector2">
            <a:avLst/>
          </a:prstGeom>
          <a:ln>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 xmlns:p14="http://schemas.microsoft.com/office/powerpoint/2010/main" val="396639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1" grpId="0"/>
      <p:bldP spid="12" grpId="0" animBg="1"/>
      <p:bldP spid="13" grpId="0"/>
      <p:bldP spid="14" grpId="0" animBg="1"/>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7139136"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a:xfrm>
            <a:off x="467544" y="1203598"/>
            <a:ext cx="7620000" cy="1689347"/>
          </a:xfrm>
        </p:spPr>
        <p:txBody>
          <a:bodyPr/>
          <a:lstStyle/>
          <a:p>
            <a:r>
              <a:rPr lang="zh-CN" altLang="zh-CN" dirty="0"/>
              <a:t>（</a:t>
            </a:r>
            <a:r>
              <a:rPr lang="en-US" altLang="zh-CN" dirty="0"/>
              <a:t>1</a:t>
            </a:r>
            <a:r>
              <a:rPr lang="zh-CN" altLang="zh-CN" dirty="0"/>
              <a:t>） 片内</a:t>
            </a:r>
            <a:r>
              <a:rPr lang="en-US" altLang="zh-CN" dirty="0"/>
              <a:t>RAM</a:t>
            </a:r>
            <a:r>
              <a:rPr lang="zh-CN" altLang="zh-CN" dirty="0"/>
              <a:t>数据传送指令（</a:t>
            </a:r>
            <a:r>
              <a:rPr lang="en-US" altLang="zh-CN" dirty="0"/>
              <a:t>16</a:t>
            </a:r>
            <a:r>
              <a:rPr lang="zh-CN" altLang="zh-CN" dirty="0"/>
              <a:t>条）</a:t>
            </a:r>
          </a:p>
          <a:p>
            <a:r>
              <a:rPr lang="zh-CN" altLang="zh-CN" dirty="0"/>
              <a:t>⑤</a:t>
            </a:r>
            <a:r>
              <a:rPr lang="en-US" altLang="zh-CN" dirty="0"/>
              <a:t> 16</a:t>
            </a:r>
            <a:r>
              <a:rPr lang="zh-CN" altLang="zh-CN" dirty="0"/>
              <a:t>位数据传送指令（</a:t>
            </a:r>
            <a:r>
              <a:rPr lang="en-US" altLang="zh-CN" dirty="0"/>
              <a:t>1</a:t>
            </a:r>
            <a:r>
              <a:rPr lang="zh-CN" altLang="zh-CN" dirty="0"/>
              <a:t>条</a:t>
            </a:r>
            <a:r>
              <a:rPr lang="zh-CN" altLang="zh-CN" dirty="0" smtClean="0"/>
              <a:t>）</a:t>
            </a:r>
            <a:endParaRPr lang="en-US" altLang="zh-CN" dirty="0" smtClean="0"/>
          </a:p>
          <a:p>
            <a:r>
              <a:rPr lang="en-US" altLang="zh-CN" kern="100" dirty="0" smtClean="0"/>
              <a:t>	</a:t>
            </a:r>
            <a:r>
              <a:rPr lang="en-US" altLang="zh-CN" sz="1600" kern="100" dirty="0" smtClean="0"/>
              <a:t>MOV  </a:t>
            </a:r>
            <a:r>
              <a:rPr lang="en-US" altLang="zh-CN" sz="1600" kern="100" dirty="0"/>
              <a:t>DPTR</a:t>
            </a:r>
            <a:r>
              <a:rPr lang="zh-CN" altLang="zh-CN" sz="1600" kern="100" dirty="0"/>
              <a:t>，</a:t>
            </a:r>
            <a:r>
              <a:rPr lang="en-US" altLang="zh-CN" sz="1600" kern="100" dirty="0"/>
              <a:t>#</a:t>
            </a:r>
            <a:r>
              <a:rPr lang="en-US" altLang="zh-CN" sz="1600" kern="100" dirty="0" smtClean="0"/>
              <a:t>data16    </a:t>
            </a:r>
            <a:r>
              <a:rPr lang="zh-CN" altLang="en-US" sz="1600" kern="100" dirty="0" smtClean="0"/>
              <a:t>；</a:t>
            </a:r>
            <a:r>
              <a:rPr lang="zh-CN" altLang="zh-CN" sz="1600" kern="100" dirty="0"/>
              <a:t>（</a:t>
            </a:r>
            <a:r>
              <a:rPr lang="en-US" altLang="zh-CN" sz="1600" kern="100" dirty="0"/>
              <a:t>DPTR</a:t>
            </a:r>
            <a:r>
              <a:rPr lang="zh-CN" altLang="zh-CN" sz="1600" kern="100" dirty="0"/>
              <a:t>）←</a:t>
            </a:r>
            <a:r>
              <a:rPr lang="en-US" altLang="zh-CN" sz="1600" kern="100" dirty="0"/>
              <a:t>#</a:t>
            </a:r>
            <a:r>
              <a:rPr lang="en-US" altLang="zh-CN" sz="1600" kern="100" dirty="0" smtClean="0"/>
              <a:t>data16</a:t>
            </a:r>
          </a:p>
          <a:p>
            <a:r>
              <a:rPr lang="zh-CN" altLang="en-US" sz="1600" dirty="0" smtClean="0"/>
              <a:t>          如：</a:t>
            </a:r>
            <a:r>
              <a:rPr lang="en-US" altLang="zh-CN" sz="1600" dirty="0" smtClean="0"/>
              <a:t>MOV  </a:t>
            </a:r>
            <a:r>
              <a:rPr lang="en-US" altLang="zh-CN" sz="1600" dirty="0"/>
              <a:t>DPTR</a:t>
            </a:r>
            <a:r>
              <a:rPr lang="zh-CN" altLang="zh-CN" sz="1600" dirty="0"/>
              <a:t>，</a:t>
            </a:r>
            <a:r>
              <a:rPr lang="en-US" altLang="zh-CN" sz="1600" dirty="0"/>
              <a:t>#</a:t>
            </a:r>
            <a:r>
              <a:rPr lang="en-US" altLang="zh-CN" sz="1600" dirty="0" smtClean="0"/>
              <a:t>56A1H   </a:t>
            </a:r>
            <a:r>
              <a:rPr lang="zh-CN" altLang="en-US" sz="1600" dirty="0" smtClean="0"/>
              <a:t>；（</a:t>
            </a:r>
            <a:r>
              <a:rPr lang="en-US" altLang="zh-CN" sz="1600" dirty="0" smtClean="0"/>
              <a:t>DPTR</a:t>
            </a:r>
            <a:r>
              <a:rPr lang="zh-CN" altLang="en-US" sz="1600" dirty="0" smtClean="0"/>
              <a:t>）</a:t>
            </a:r>
            <a:r>
              <a:rPr lang="en-US" altLang="zh-CN" sz="1600" dirty="0" smtClean="0"/>
              <a:t>=56A1H</a:t>
            </a:r>
            <a:endParaRPr lang="zh-CN" altLang="zh-CN" sz="1600" kern="100" dirty="0">
              <a:latin typeface="Calibri"/>
              <a:ea typeface="宋体"/>
              <a:cs typeface="Times New Roman"/>
            </a:endParaRPr>
          </a:p>
          <a:p>
            <a:endParaRPr lang="zh-CN" altLang="zh-CN" kern="100" dirty="0">
              <a:latin typeface="Calibri"/>
              <a:ea typeface="宋体"/>
              <a:cs typeface="Times New Roman"/>
            </a:endParaRPr>
          </a:p>
          <a:p>
            <a:r>
              <a:rPr lang="en-US" altLang="zh-CN" dirty="0"/>
              <a:t>	</a:t>
            </a:r>
            <a:endParaRPr lang="zh-CN" altLang="zh-CN" dirty="0"/>
          </a:p>
          <a:p>
            <a:endParaRPr lang="zh-CN" altLang="en-US" dirty="0"/>
          </a:p>
        </p:txBody>
      </p:sp>
      <p:sp>
        <p:nvSpPr>
          <p:cNvPr id="8" name="Rectangle 1"/>
          <p:cNvSpPr>
            <a:spLocks noChangeArrowheads="1"/>
          </p:cNvSpPr>
          <p:nvPr/>
        </p:nvSpPr>
        <p:spPr bwMode="auto">
          <a:xfrm>
            <a:off x="323528" y="2931790"/>
            <a:ext cx="806489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【例</a:t>
            </a:r>
            <a:r>
              <a:rPr kumimoji="0" lang="en-US" altLang="zh-CN" sz="1400" b="0" i="0" u="none" strike="noStrike" cap="none" normalizeH="0" baseline="0" dirty="0" smtClean="0">
                <a:ln>
                  <a:noFill/>
                </a:ln>
                <a:solidFill>
                  <a:schemeClr val="tx1"/>
                </a:solidFill>
                <a:effectLst/>
                <a:latin typeface="黑体" pitchFamily="49" charset="-122"/>
                <a:ea typeface="黑体" pitchFamily="49" charset="-122"/>
                <a:cs typeface="宋体" pitchFamily="2" charset="-122"/>
              </a:rPr>
              <a:t>3-5】</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已知（</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30H</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=40H</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40H</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10H</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10H</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=08H</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P1</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0CAH </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有如下程序：</a:t>
            </a: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则程序执行后 （</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R1</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B</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P2</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40H</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30H</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endParaRPr kumimoji="0" lang="en-US" altLang="zh-CN" sz="1400" b="1" i="0" u="none" strike="noStrike" cap="none" normalizeH="0" baseline="0" dirty="0" smtClean="0">
              <a:ln>
                <a:noFill/>
              </a:ln>
              <a:solidFill>
                <a:schemeClr val="tx1"/>
              </a:solidFill>
              <a:effectLst/>
              <a:ea typeface="宋体" pitchFamily="2" charset="-122"/>
              <a:cs typeface="Times New Roman" pitchFamily="18" charset="0"/>
            </a:endParaRPr>
          </a:p>
        </p:txBody>
      </p:sp>
      <p:graphicFrame>
        <p:nvGraphicFramePr>
          <p:cNvPr id="10" name="表格 9"/>
          <p:cNvGraphicFramePr>
            <a:graphicFrameLocks noGrp="1"/>
          </p:cNvGraphicFramePr>
          <p:nvPr>
            <p:extLst>
              <p:ext uri="{D42A27DB-BD31-4B8C-83A1-F6EECF244321}">
                <p14:modId xmlns="" xmlns:p14="http://schemas.microsoft.com/office/powerpoint/2010/main" val="2895442166"/>
              </p:ext>
            </p:extLst>
          </p:nvPr>
        </p:nvGraphicFramePr>
        <p:xfrm>
          <a:off x="2051720" y="3437676"/>
          <a:ext cx="1368152" cy="731520"/>
        </p:xfrm>
        <a:graphic>
          <a:graphicData uri="http://schemas.openxmlformats.org/drawingml/2006/table">
            <a:tbl>
              <a:tblPr firstRow="1" firstCol="1" bandRow="1">
                <a:tableStyleId>{2D5ABB26-0587-4C30-8999-92F81FD0307C}</a:tableStyleId>
              </a:tblPr>
              <a:tblGrid>
                <a:gridCol w="1368152"/>
              </a:tblGrid>
              <a:tr h="0">
                <a:tc>
                  <a:txBody>
                    <a:bodyPr/>
                    <a:lstStyle/>
                    <a:p>
                      <a:pPr algn="l">
                        <a:spcAft>
                          <a:spcPts val="0"/>
                        </a:spcAft>
                      </a:pPr>
                      <a:r>
                        <a:rPr lang="en-US" sz="1200" kern="100" dirty="0">
                          <a:effectLst/>
                        </a:rPr>
                        <a:t>MOV  R1</a:t>
                      </a:r>
                      <a:r>
                        <a:rPr lang="zh-CN" sz="1200" kern="100" dirty="0">
                          <a:effectLst/>
                        </a:rPr>
                        <a:t>，</a:t>
                      </a:r>
                      <a:r>
                        <a:rPr lang="en-US" sz="1200" kern="100" dirty="0">
                          <a:effectLst/>
                        </a:rPr>
                        <a:t>#</a:t>
                      </a:r>
                      <a:r>
                        <a:rPr lang="en-US" sz="1200" kern="100" dirty="0" smtClean="0">
                          <a:effectLst/>
                        </a:rPr>
                        <a:t>30H</a:t>
                      </a:r>
                      <a:endParaRPr lang="zh-CN" sz="1200" kern="100" dirty="0">
                        <a:effectLst/>
                        <a:latin typeface="Calibri"/>
                        <a:ea typeface="宋体"/>
                        <a:cs typeface="Times New Roman"/>
                      </a:endParaRPr>
                    </a:p>
                  </a:txBody>
                  <a:tcPr marL="68580" marR="68580" marT="0" marB="0"/>
                </a:tc>
              </a:tr>
              <a:tr h="0">
                <a:tc>
                  <a:txBody>
                    <a:bodyPr/>
                    <a:lstStyle/>
                    <a:p>
                      <a:pPr algn="l">
                        <a:spcAft>
                          <a:spcPts val="0"/>
                        </a:spcAft>
                      </a:pPr>
                      <a:r>
                        <a:rPr lang="en-US" sz="1200" kern="100" dirty="0">
                          <a:effectLst/>
                        </a:rPr>
                        <a:t>MOV  A</a:t>
                      </a:r>
                      <a:r>
                        <a:rPr lang="zh-CN" sz="1200" kern="100" dirty="0">
                          <a:effectLst/>
                        </a:rPr>
                        <a:t>，</a:t>
                      </a:r>
                      <a:r>
                        <a:rPr lang="en-US" sz="1200" kern="100" dirty="0">
                          <a:effectLst/>
                        </a:rPr>
                        <a:t>@R1</a:t>
                      </a:r>
                      <a:endParaRPr lang="zh-CN" sz="1200" kern="100" dirty="0">
                        <a:effectLst/>
                        <a:latin typeface="Calibri"/>
                        <a:ea typeface="宋体"/>
                        <a:cs typeface="Times New Roman"/>
                      </a:endParaRPr>
                    </a:p>
                  </a:txBody>
                  <a:tcPr marL="68580" marR="68580" marT="0" marB="0"/>
                </a:tc>
              </a:tr>
              <a:tr h="0">
                <a:tc>
                  <a:txBody>
                    <a:bodyPr/>
                    <a:lstStyle/>
                    <a:p>
                      <a:pPr algn="l">
                        <a:spcAft>
                          <a:spcPts val="0"/>
                        </a:spcAft>
                      </a:pPr>
                      <a:r>
                        <a:rPr lang="en-US" sz="1200" kern="100" dirty="0">
                          <a:effectLst/>
                        </a:rPr>
                        <a:t>MOV  R1</a:t>
                      </a:r>
                      <a:r>
                        <a:rPr lang="zh-CN" sz="1200" kern="100" dirty="0">
                          <a:effectLst/>
                        </a:rPr>
                        <a:t>，</a:t>
                      </a:r>
                      <a:r>
                        <a:rPr lang="en-US" sz="1200" kern="100" dirty="0">
                          <a:effectLst/>
                        </a:rPr>
                        <a:t>A</a:t>
                      </a:r>
                      <a:endParaRPr lang="zh-CN" sz="1200" kern="100" dirty="0">
                        <a:effectLst/>
                        <a:latin typeface="Calibri"/>
                        <a:ea typeface="宋体"/>
                        <a:cs typeface="Times New Roman"/>
                      </a:endParaRPr>
                    </a:p>
                  </a:txBody>
                  <a:tcPr marL="68580" marR="68580" marT="0" marB="0"/>
                </a:tc>
              </a:tr>
              <a:tr h="0">
                <a:tc>
                  <a:txBody>
                    <a:bodyPr/>
                    <a:lstStyle/>
                    <a:p>
                      <a:pPr algn="l">
                        <a:spcAft>
                          <a:spcPts val="0"/>
                        </a:spcAft>
                      </a:pPr>
                      <a:r>
                        <a:rPr lang="en-US" sz="1200" kern="100" dirty="0">
                          <a:effectLst/>
                        </a:rPr>
                        <a:t>MOV  B</a:t>
                      </a:r>
                      <a:r>
                        <a:rPr lang="zh-CN" sz="1200" kern="100" dirty="0">
                          <a:effectLst/>
                        </a:rPr>
                        <a:t>，</a:t>
                      </a:r>
                      <a:r>
                        <a:rPr lang="en-US" sz="1200" kern="100" dirty="0">
                          <a:effectLst/>
                        </a:rPr>
                        <a:t>@R1</a:t>
                      </a:r>
                      <a:endParaRPr lang="zh-CN" sz="1200" kern="100" dirty="0">
                        <a:effectLst/>
                        <a:latin typeface="Calibri"/>
                        <a:ea typeface="宋体"/>
                        <a:cs typeface="Times New Roman"/>
                      </a:endParaRPr>
                    </a:p>
                  </a:txBody>
                  <a:tcPr marL="68580" marR="68580" marT="0" marB="0"/>
                </a:tc>
              </a:tr>
            </a:tbl>
          </a:graphicData>
        </a:graphic>
      </p:graphicFrame>
      <p:graphicFrame>
        <p:nvGraphicFramePr>
          <p:cNvPr id="11" name="表格 10"/>
          <p:cNvGraphicFramePr>
            <a:graphicFrameLocks noGrp="1"/>
          </p:cNvGraphicFramePr>
          <p:nvPr>
            <p:extLst>
              <p:ext uri="{D42A27DB-BD31-4B8C-83A1-F6EECF244321}">
                <p14:modId xmlns="" xmlns:p14="http://schemas.microsoft.com/office/powerpoint/2010/main" val="2326685530"/>
              </p:ext>
            </p:extLst>
          </p:nvPr>
        </p:nvGraphicFramePr>
        <p:xfrm>
          <a:off x="2051720" y="4216494"/>
          <a:ext cx="2249805" cy="731520"/>
        </p:xfrm>
        <a:graphic>
          <a:graphicData uri="http://schemas.openxmlformats.org/drawingml/2006/table">
            <a:tbl>
              <a:tblPr firstRow="1" firstCol="1" bandRow="1">
                <a:tableStyleId>{2D5ABB26-0587-4C30-8999-92F81FD0307C}</a:tableStyleId>
              </a:tblPr>
              <a:tblGrid>
                <a:gridCol w="2249805"/>
              </a:tblGrid>
              <a:tr h="0">
                <a:tc>
                  <a:txBody>
                    <a:bodyPr/>
                    <a:lstStyle/>
                    <a:p>
                      <a:pPr algn="l">
                        <a:spcAft>
                          <a:spcPts val="0"/>
                        </a:spcAft>
                      </a:pPr>
                      <a:r>
                        <a:rPr lang="en-US" sz="1200" kern="100" dirty="0">
                          <a:effectLst/>
                        </a:rPr>
                        <a:t>MOV  @R1</a:t>
                      </a:r>
                      <a:r>
                        <a:rPr lang="zh-CN" sz="1200" kern="100" dirty="0">
                          <a:effectLst/>
                        </a:rPr>
                        <a:t>，</a:t>
                      </a:r>
                      <a:r>
                        <a:rPr lang="en-US" sz="1200" kern="100" dirty="0">
                          <a:effectLst/>
                        </a:rPr>
                        <a:t>P1</a:t>
                      </a:r>
                      <a:endParaRPr lang="zh-CN" sz="1200" kern="100" dirty="0">
                        <a:effectLst/>
                        <a:latin typeface="Calibri"/>
                        <a:ea typeface="宋体"/>
                        <a:cs typeface="Times New Roman"/>
                      </a:endParaRPr>
                    </a:p>
                  </a:txBody>
                  <a:tcPr marL="68580" marR="68580" marT="0" marB="0"/>
                </a:tc>
              </a:tr>
              <a:tr h="0">
                <a:tc>
                  <a:txBody>
                    <a:bodyPr/>
                    <a:lstStyle/>
                    <a:p>
                      <a:pPr algn="just">
                        <a:spcAft>
                          <a:spcPts val="0"/>
                        </a:spcAft>
                      </a:pPr>
                      <a:r>
                        <a:rPr lang="en-US" sz="1200" kern="100" dirty="0">
                          <a:effectLst/>
                        </a:rPr>
                        <a:t>MOV  P2</a:t>
                      </a:r>
                      <a:r>
                        <a:rPr lang="zh-CN" sz="1200" kern="100" dirty="0">
                          <a:effectLst/>
                        </a:rPr>
                        <a:t>，</a:t>
                      </a:r>
                      <a:r>
                        <a:rPr lang="en-US" sz="1200" kern="100" dirty="0">
                          <a:effectLst/>
                        </a:rPr>
                        <a:t>P1</a:t>
                      </a:r>
                      <a:endParaRPr lang="zh-CN" sz="1200" kern="100" dirty="0">
                        <a:effectLst/>
                        <a:latin typeface="Calibri"/>
                        <a:ea typeface="宋体"/>
                        <a:cs typeface="Times New Roman"/>
                      </a:endParaRPr>
                    </a:p>
                  </a:txBody>
                  <a:tcPr marL="68580" marR="68580" marT="0" marB="0"/>
                </a:tc>
              </a:tr>
              <a:tr h="0">
                <a:tc>
                  <a:txBody>
                    <a:bodyPr/>
                    <a:lstStyle/>
                    <a:p>
                      <a:pPr algn="just">
                        <a:spcAft>
                          <a:spcPts val="0"/>
                        </a:spcAft>
                      </a:pPr>
                      <a:r>
                        <a:rPr lang="en-US" sz="1200" kern="100" dirty="0">
                          <a:effectLst/>
                        </a:rPr>
                        <a:t>MOV  10H</a:t>
                      </a:r>
                      <a:r>
                        <a:rPr lang="zh-CN" sz="1200" kern="100" dirty="0">
                          <a:effectLst/>
                        </a:rPr>
                        <a:t>，</a:t>
                      </a:r>
                      <a:r>
                        <a:rPr lang="en-US" sz="1200" kern="100" dirty="0">
                          <a:effectLst/>
                        </a:rPr>
                        <a:t>#20H</a:t>
                      </a:r>
                      <a:endParaRPr lang="zh-CN" sz="1200" kern="100" dirty="0">
                        <a:effectLst/>
                        <a:latin typeface="Calibri"/>
                        <a:ea typeface="宋体"/>
                        <a:cs typeface="Times New Roman"/>
                      </a:endParaRPr>
                    </a:p>
                  </a:txBody>
                  <a:tcPr marL="68580" marR="68580" marT="0" marB="0"/>
                </a:tc>
              </a:tr>
              <a:tr h="0">
                <a:tc>
                  <a:txBody>
                    <a:bodyPr/>
                    <a:lstStyle/>
                    <a:p>
                      <a:pPr algn="just">
                        <a:spcAft>
                          <a:spcPts val="0"/>
                        </a:spcAft>
                      </a:pPr>
                      <a:r>
                        <a:rPr lang="en-US" sz="1200" kern="100" dirty="0">
                          <a:effectLst/>
                        </a:rPr>
                        <a:t>MOV  30H</a:t>
                      </a:r>
                      <a:r>
                        <a:rPr lang="zh-CN" sz="1200" kern="100" dirty="0">
                          <a:effectLst/>
                        </a:rPr>
                        <a:t>，</a:t>
                      </a:r>
                      <a:r>
                        <a:rPr lang="en-US" sz="1200" kern="100" dirty="0">
                          <a:effectLst/>
                        </a:rPr>
                        <a:t>10H</a:t>
                      </a:r>
                      <a:endParaRPr lang="zh-CN" sz="1200" kern="100" dirty="0">
                        <a:effectLst/>
                        <a:latin typeface="Calibri"/>
                        <a:ea typeface="宋体"/>
                        <a:cs typeface="Times New Roman"/>
                      </a:endParaRPr>
                    </a:p>
                  </a:txBody>
                  <a:tcPr marL="68580" marR="68580" marT="0" marB="0"/>
                </a:tc>
              </a:tr>
            </a:tbl>
          </a:graphicData>
        </a:graphic>
      </p:graphicFrame>
      <p:graphicFrame>
        <p:nvGraphicFramePr>
          <p:cNvPr id="13" name="表格 12"/>
          <p:cNvGraphicFramePr>
            <a:graphicFrameLocks noGrp="1"/>
          </p:cNvGraphicFramePr>
          <p:nvPr>
            <p:extLst>
              <p:ext uri="{D42A27DB-BD31-4B8C-83A1-F6EECF244321}">
                <p14:modId xmlns="" xmlns:p14="http://schemas.microsoft.com/office/powerpoint/2010/main" val="1927948834"/>
              </p:ext>
            </p:extLst>
          </p:nvPr>
        </p:nvGraphicFramePr>
        <p:xfrm>
          <a:off x="3491880" y="3455010"/>
          <a:ext cx="1368152" cy="731520"/>
        </p:xfrm>
        <a:graphic>
          <a:graphicData uri="http://schemas.openxmlformats.org/drawingml/2006/table">
            <a:tbl>
              <a:tblPr firstRow="1" firstCol="1" bandRow="1">
                <a:tableStyleId>{2D5ABB26-0587-4C30-8999-92F81FD0307C}</a:tableStyleId>
              </a:tblPr>
              <a:tblGrid>
                <a:gridCol w="1368152"/>
              </a:tblGrid>
              <a:tr h="0">
                <a:tc>
                  <a:txBody>
                    <a:bodyPr/>
                    <a:lstStyle/>
                    <a:p>
                      <a:pPr algn="l">
                        <a:spcAft>
                          <a:spcPts val="0"/>
                        </a:spcAft>
                      </a:pP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R1</a:t>
                      </a: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=30H</a:t>
                      </a:r>
                      <a:endParaRPr lang="zh-CN" sz="1200" kern="100" dirty="0">
                        <a:solidFill>
                          <a:schemeClr val="tx1"/>
                        </a:solidFill>
                        <a:effectLst/>
                        <a:latin typeface="+mn-lt"/>
                        <a:ea typeface="+mn-ea"/>
                        <a:cs typeface="+mn-cs"/>
                      </a:endParaRPr>
                    </a:p>
                  </a:txBody>
                  <a:tcPr marL="68580" marR="68580" marT="0" marB="0"/>
                </a:tc>
              </a:tr>
              <a:tr h="0">
                <a:tc>
                  <a:txBody>
                    <a:bodyPr/>
                    <a:lstStyle/>
                    <a:p>
                      <a:pPr algn="l">
                        <a:spcAft>
                          <a:spcPts val="0"/>
                        </a:spcAft>
                      </a:pP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A</a:t>
                      </a: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 40H</a:t>
                      </a:r>
                      <a:endParaRPr lang="zh-CN" sz="1200" kern="100" dirty="0">
                        <a:solidFill>
                          <a:schemeClr val="tx1"/>
                        </a:solidFill>
                        <a:effectLst/>
                        <a:latin typeface="+mn-lt"/>
                        <a:ea typeface="+mn-ea"/>
                        <a:cs typeface="+mn-cs"/>
                      </a:endParaRPr>
                    </a:p>
                  </a:txBody>
                  <a:tcPr marL="68580" marR="68580" marT="0" marB="0"/>
                </a:tc>
              </a:tr>
              <a:tr h="0">
                <a:tc>
                  <a:txBody>
                    <a:bodyPr/>
                    <a:lstStyle/>
                    <a:p>
                      <a:pPr algn="l">
                        <a:spcAft>
                          <a:spcPts val="0"/>
                        </a:spcAft>
                      </a:pP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R1</a:t>
                      </a: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=40H</a:t>
                      </a:r>
                      <a:endParaRPr lang="zh-CN" sz="1200" kern="100" dirty="0">
                        <a:solidFill>
                          <a:schemeClr val="tx1"/>
                        </a:solidFill>
                        <a:effectLst/>
                        <a:latin typeface="+mn-lt"/>
                        <a:ea typeface="+mn-ea"/>
                        <a:cs typeface="+mn-cs"/>
                      </a:endParaRPr>
                    </a:p>
                  </a:txBody>
                  <a:tcPr marL="68580" marR="68580" marT="0" marB="0"/>
                </a:tc>
              </a:tr>
              <a:tr h="0">
                <a:tc>
                  <a:txBody>
                    <a:bodyPr/>
                    <a:lstStyle/>
                    <a:p>
                      <a:pPr algn="l">
                        <a:spcAft>
                          <a:spcPts val="0"/>
                        </a:spcAft>
                      </a:pP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B</a:t>
                      </a: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=10H</a:t>
                      </a:r>
                      <a:endParaRPr lang="zh-CN" sz="1200" kern="100" dirty="0">
                        <a:solidFill>
                          <a:schemeClr val="tx1"/>
                        </a:solidFill>
                        <a:effectLst/>
                        <a:latin typeface="+mn-lt"/>
                        <a:ea typeface="+mn-ea"/>
                        <a:cs typeface="+mn-cs"/>
                      </a:endParaRPr>
                    </a:p>
                  </a:txBody>
                  <a:tcPr marL="68580" marR="68580" marT="0" marB="0"/>
                </a:tc>
              </a:tr>
            </a:tbl>
          </a:graphicData>
        </a:graphic>
      </p:graphicFrame>
      <p:graphicFrame>
        <p:nvGraphicFramePr>
          <p:cNvPr id="14" name="表格 13"/>
          <p:cNvGraphicFramePr>
            <a:graphicFrameLocks noGrp="1"/>
          </p:cNvGraphicFramePr>
          <p:nvPr>
            <p:extLst>
              <p:ext uri="{D42A27DB-BD31-4B8C-83A1-F6EECF244321}">
                <p14:modId xmlns="" xmlns:p14="http://schemas.microsoft.com/office/powerpoint/2010/main" val="2512849920"/>
              </p:ext>
            </p:extLst>
          </p:nvPr>
        </p:nvGraphicFramePr>
        <p:xfrm>
          <a:off x="3491880" y="4216494"/>
          <a:ext cx="1368152" cy="731520"/>
        </p:xfrm>
        <a:graphic>
          <a:graphicData uri="http://schemas.openxmlformats.org/drawingml/2006/table">
            <a:tbl>
              <a:tblPr firstRow="1" firstCol="1" bandRow="1">
                <a:tableStyleId>{2D5ABB26-0587-4C30-8999-92F81FD0307C}</a:tableStyleId>
              </a:tblPr>
              <a:tblGrid>
                <a:gridCol w="1368152"/>
              </a:tblGrid>
              <a:tr h="0">
                <a:tc>
                  <a:txBody>
                    <a:bodyPr/>
                    <a:lstStyle/>
                    <a:p>
                      <a:pPr algn="l">
                        <a:spcAft>
                          <a:spcPts val="0"/>
                        </a:spcAft>
                      </a:pP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40H</a:t>
                      </a: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=0CAH</a:t>
                      </a:r>
                      <a:endParaRPr lang="zh-CN" sz="1200" kern="100" dirty="0">
                        <a:solidFill>
                          <a:schemeClr val="tx1"/>
                        </a:solidFill>
                        <a:effectLst/>
                        <a:latin typeface="+mn-lt"/>
                        <a:ea typeface="+mn-ea"/>
                        <a:cs typeface="+mn-cs"/>
                      </a:endParaRPr>
                    </a:p>
                  </a:txBody>
                  <a:tcPr marL="68580" marR="68580" marT="0" marB="0"/>
                </a:tc>
              </a:tr>
              <a:tr h="0">
                <a:tc>
                  <a:txBody>
                    <a:bodyPr/>
                    <a:lstStyle/>
                    <a:p>
                      <a:pPr algn="l">
                        <a:spcAft>
                          <a:spcPts val="0"/>
                        </a:spcAft>
                      </a:pP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P2</a:t>
                      </a: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 0CAH</a:t>
                      </a:r>
                      <a:endParaRPr lang="zh-CN" sz="1200" kern="100" dirty="0">
                        <a:solidFill>
                          <a:schemeClr val="tx1"/>
                        </a:solidFill>
                        <a:effectLst/>
                        <a:latin typeface="+mn-lt"/>
                        <a:ea typeface="+mn-ea"/>
                        <a:cs typeface="+mn-cs"/>
                      </a:endParaRPr>
                    </a:p>
                  </a:txBody>
                  <a:tcPr marL="68580" marR="68580" marT="0" marB="0"/>
                </a:tc>
              </a:tr>
              <a:tr h="0">
                <a:tc>
                  <a:txBody>
                    <a:bodyPr/>
                    <a:lstStyle/>
                    <a:p>
                      <a:pPr algn="l">
                        <a:spcAft>
                          <a:spcPts val="0"/>
                        </a:spcAft>
                      </a:pP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10H</a:t>
                      </a: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=20H</a:t>
                      </a:r>
                      <a:endParaRPr lang="zh-CN" sz="1200" kern="100" dirty="0">
                        <a:solidFill>
                          <a:schemeClr val="tx1"/>
                        </a:solidFill>
                        <a:effectLst/>
                        <a:latin typeface="+mn-lt"/>
                        <a:ea typeface="+mn-ea"/>
                        <a:cs typeface="+mn-cs"/>
                      </a:endParaRPr>
                    </a:p>
                  </a:txBody>
                  <a:tcPr marL="68580" marR="68580" marT="0" marB="0"/>
                </a:tc>
              </a:tr>
              <a:tr h="0">
                <a:tc>
                  <a:txBody>
                    <a:bodyPr/>
                    <a:lstStyle/>
                    <a:p>
                      <a:pPr algn="l">
                        <a:spcAft>
                          <a:spcPts val="0"/>
                        </a:spcAft>
                      </a:pP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30H</a:t>
                      </a:r>
                      <a:r>
                        <a:rPr lang="zh-CN" altLang="en-US" sz="1200" kern="100" dirty="0" smtClean="0">
                          <a:solidFill>
                            <a:schemeClr val="tx1"/>
                          </a:solidFill>
                          <a:effectLst/>
                          <a:latin typeface="+mn-lt"/>
                          <a:ea typeface="+mn-ea"/>
                          <a:cs typeface="+mn-cs"/>
                        </a:rPr>
                        <a:t>）</a:t>
                      </a:r>
                      <a:r>
                        <a:rPr lang="en-US" altLang="zh-CN" sz="1200" kern="100" dirty="0" smtClean="0">
                          <a:solidFill>
                            <a:schemeClr val="tx1"/>
                          </a:solidFill>
                          <a:effectLst/>
                          <a:latin typeface="+mn-lt"/>
                          <a:ea typeface="+mn-ea"/>
                          <a:cs typeface="+mn-cs"/>
                        </a:rPr>
                        <a:t>=20H</a:t>
                      </a:r>
                      <a:endParaRPr lang="zh-CN" sz="1200" kern="100" dirty="0">
                        <a:solidFill>
                          <a:schemeClr val="tx1"/>
                        </a:solidFill>
                        <a:effectLst/>
                        <a:latin typeface="+mn-lt"/>
                        <a:ea typeface="+mn-ea"/>
                        <a:cs typeface="+mn-cs"/>
                      </a:endParaRPr>
                    </a:p>
                  </a:txBody>
                  <a:tcPr marL="68580" marR="68580" marT="0" marB="0"/>
                </a:tc>
              </a:tr>
            </a:tbl>
          </a:graphicData>
        </a:graphic>
      </p:graphicFrame>
      <p:sp>
        <p:nvSpPr>
          <p:cNvPr id="15" name="矩形 14"/>
          <p:cNvSpPr/>
          <p:nvPr/>
        </p:nvSpPr>
        <p:spPr>
          <a:xfrm>
            <a:off x="5004048" y="3507854"/>
            <a:ext cx="2232248" cy="1384995"/>
          </a:xfrm>
          <a:prstGeom prst="rect">
            <a:avLst/>
          </a:prstGeom>
        </p:spPr>
        <p:txBody>
          <a:bodyPr wrap="square">
            <a:spAutoFit/>
          </a:bodyPr>
          <a:lstStyle/>
          <a:p>
            <a:pPr lvl="0" indent="269875" eaLnBrk="0" hangingPunct="0"/>
            <a:r>
              <a:rPr lang="zh-CN" altLang="en-US" sz="1400" dirty="0" smtClean="0">
                <a:latin typeface="Arial" pitchFamily="34" charset="0"/>
                <a:ea typeface="宋体" pitchFamily="2" charset="-122"/>
                <a:cs typeface="宋体" pitchFamily="2" charset="-122"/>
              </a:rPr>
              <a:t>答案：（</a:t>
            </a:r>
            <a:r>
              <a:rPr lang="en-US" altLang="zh-CN" sz="1400" dirty="0">
                <a:latin typeface="Arial" pitchFamily="34" charset="0"/>
                <a:ea typeface="宋体" pitchFamily="2" charset="-122"/>
                <a:cs typeface="宋体" pitchFamily="2" charset="-122"/>
              </a:rPr>
              <a:t>R1</a:t>
            </a:r>
            <a:r>
              <a:rPr lang="zh-CN" altLang="en-US" sz="1400" dirty="0">
                <a:latin typeface="Arial" pitchFamily="34" charset="0"/>
                <a:ea typeface="宋体" pitchFamily="2" charset="-122"/>
                <a:cs typeface="宋体" pitchFamily="2" charset="-122"/>
              </a:rPr>
              <a:t>）</a:t>
            </a:r>
            <a:r>
              <a:rPr lang="en-US" altLang="zh-CN" sz="1400" dirty="0" smtClean="0">
                <a:latin typeface="Arial" pitchFamily="34" charset="0"/>
                <a:ea typeface="宋体" pitchFamily="2" charset="-122"/>
                <a:cs typeface="宋体" pitchFamily="2" charset="-122"/>
              </a:rPr>
              <a:t>=40H</a:t>
            </a:r>
            <a:r>
              <a:rPr lang="zh-CN" altLang="en-US" sz="1400" dirty="0" smtClean="0">
                <a:latin typeface="Arial" pitchFamily="34" charset="0"/>
                <a:ea typeface="宋体" pitchFamily="2" charset="-122"/>
                <a:cs typeface="宋体" pitchFamily="2" charset="-122"/>
              </a:rPr>
              <a:t> </a:t>
            </a:r>
            <a:endParaRPr lang="en-US" altLang="zh-CN" sz="1400" dirty="0" smtClean="0">
              <a:latin typeface="Arial" pitchFamily="34" charset="0"/>
              <a:ea typeface="宋体" pitchFamily="2" charset="-122"/>
              <a:cs typeface="宋体" pitchFamily="2" charset="-122"/>
            </a:endParaRPr>
          </a:p>
          <a:p>
            <a:pPr lvl="1" indent="269875" eaLnBrk="0" hangingPunct="0"/>
            <a:r>
              <a:rPr lang="zh-CN" altLang="en-US" sz="1400" dirty="0" smtClean="0">
                <a:latin typeface="Arial" pitchFamily="34" charset="0"/>
                <a:ea typeface="宋体" pitchFamily="2" charset="-122"/>
                <a:cs typeface="宋体" pitchFamily="2" charset="-122"/>
              </a:rPr>
              <a:t> （</a:t>
            </a:r>
            <a:r>
              <a:rPr lang="en-US" altLang="zh-CN" sz="1400" dirty="0">
                <a:latin typeface="Arial" pitchFamily="34" charset="0"/>
                <a:ea typeface="宋体" pitchFamily="2" charset="-122"/>
                <a:cs typeface="宋体" pitchFamily="2" charset="-122"/>
              </a:rPr>
              <a:t>A</a:t>
            </a:r>
            <a:r>
              <a:rPr lang="zh-CN" altLang="en-US" sz="1400" dirty="0">
                <a:latin typeface="Arial" pitchFamily="34" charset="0"/>
                <a:ea typeface="宋体" pitchFamily="2" charset="-122"/>
                <a:cs typeface="宋体" pitchFamily="2" charset="-122"/>
              </a:rPr>
              <a:t>）</a:t>
            </a:r>
            <a:r>
              <a:rPr lang="en-US" altLang="zh-CN" sz="1400" dirty="0" smtClean="0">
                <a:latin typeface="Arial" pitchFamily="34" charset="0"/>
                <a:ea typeface="宋体" pitchFamily="2" charset="-122"/>
                <a:cs typeface="宋体" pitchFamily="2" charset="-122"/>
              </a:rPr>
              <a:t>=40H</a:t>
            </a:r>
          </a:p>
          <a:p>
            <a:pPr lvl="1" indent="269875" eaLnBrk="0" hangingPunct="0"/>
            <a:r>
              <a:rPr lang="zh-CN" altLang="en-US" sz="1400" dirty="0" smtClean="0">
                <a:latin typeface="Arial" pitchFamily="34" charset="0"/>
                <a:ea typeface="宋体" pitchFamily="2" charset="-122"/>
                <a:cs typeface="宋体" pitchFamily="2" charset="-122"/>
              </a:rPr>
              <a:t> （</a:t>
            </a:r>
            <a:r>
              <a:rPr lang="en-US" altLang="zh-CN" sz="1400" dirty="0" smtClean="0">
                <a:latin typeface="Arial" pitchFamily="34" charset="0"/>
                <a:ea typeface="宋体" pitchFamily="2" charset="-122"/>
                <a:cs typeface="宋体" pitchFamily="2" charset="-122"/>
              </a:rPr>
              <a:t>B</a:t>
            </a:r>
            <a:r>
              <a:rPr lang="zh-CN" altLang="en-US" sz="1400" dirty="0">
                <a:latin typeface="Arial" pitchFamily="34" charset="0"/>
                <a:ea typeface="宋体" pitchFamily="2" charset="-122"/>
                <a:cs typeface="宋体" pitchFamily="2" charset="-122"/>
              </a:rPr>
              <a:t>）</a:t>
            </a:r>
            <a:r>
              <a:rPr lang="en-US" altLang="zh-CN" sz="1400" dirty="0" smtClean="0">
                <a:latin typeface="Arial" pitchFamily="34" charset="0"/>
                <a:ea typeface="宋体" pitchFamily="2" charset="-122"/>
                <a:cs typeface="宋体" pitchFamily="2" charset="-122"/>
              </a:rPr>
              <a:t>=10H</a:t>
            </a:r>
          </a:p>
          <a:p>
            <a:pPr lvl="1" indent="269875" eaLnBrk="0" hangingPunct="0"/>
            <a:r>
              <a:rPr lang="zh-CN" altLang="en-US" sz="1400" dirty="0" smtClean="0">
                <a:latin typeface="Arial" pitchFamily="34" charset="0"/>
                <a:ea typeface="宋体" pitchFamily="2" charset="-122"/>
                <a:cs typeface="宋体" pitchFamily="2" charset="-122"/>
              </a:rPr>
              <a:t> （</a:t>
            </a:r>
            <a:r>
              <a:rPr lang="en-US" altLang="zh-CN" sz="1400" dirty="0" smtClean="0">
                <a:latin typeface="Arial" pitchFamily="34" charset="0"/>
                <a:ea typeface="宋体" pitchFamily="2" charset="-122"/>
                <a:cs typeface="宋体" pitchFamily="2" charset="-122"/>
              </a:rPr>
              <a:t>P2</a:t>
            </a:r>
            <a:r>
              <a:rPr lang="zh-CN" altLang="en-US" sz="1400" dirty="0">
                <a:latin typeface="Arial" pitchFamily="34" charset="0"/>
                <a:ea typeface="宋体" pitchFamily="2" charset="-122"/>
                <a:cs typeface="宋体" pitchFamily="2" charset="-122"/>
              </a:rPr>
              <a:t>）</a:t>
            </a:r>
            <a:r>
              <a:rPr lang="en-US" altLang="zh-CN" sz="1400" dirty="0" smtClean="0">
                <a:latin typeface="Arial" pitchFamily="34" charset="0"/>
                <a:ea typeface="宋体" pitchFamily="2" charset="-122"/>
                <a:cs typeface="宋体" pitchFamily="2" charset="-122"/>
              </a:rPr>
              <a:t>=0CAH</a:t>
            </a:r>
          </a:p>
          <a:p>
            <a:pPr lvl="1" indent="269875" eaLnBrk="0" hangingPunct="0"/>
            <a:r>
              <a:rPr lang="zh-CN" altLang="en-US" sz="1400" dirty="0" smtClean="0">
                <a:latin typeface="Arial" pitchFamily="34" charset="0"/>
                <a:ea typeface="宋体" pitchFamily="2" charset="-122"/>
                <a:cs typeface="宋体" pitchFamily="2" charset="-122"/>
              </a:rPr>
              <a:t> （</a:t>
            </a:r>
            <a:r>
              <a:rPr lang="en-US" altLang="zh-CN" sz="1400" dirty="0">
                <a:latin typeface="Arial" pitchFamily="34" charset="0"/>
                <a:ea typeface="宋体" pitchFamily="2" charset="-122"/>
                <a:cs typeface="宋体" pitchFamily="2" charset="-122"/>
              </a:rPr>
              <a:t>40H</a:t>
            </a:r>
            <a:r>
              <a:rPr lang="zh-CN" altLang="en-US" sz="1400" dirty="0">
                <a:latin typeface="Arial" pitchFamily="34" charset="0"/>
                <a:ea typeface="宋体" pitchFamily="2" charset="-122"/>
                <a:cs typeface="宋体" pitchFamily="2" charset="-122"/>
              </a:rPr>
              <a:t>）</a:t>
            </a:r>
            <a:r>
              <a:rPr lang="en-US" altLang="zh-CN" sz="1400" dirty="0" smtClean="0">
                <a:latin typeface="Arial" pitchFamily="34" charset="0"/>
                <a:ea typeface="宋体" pitchFamily="2" charset="-122"/>
                <a:cs typeface="宋体" pitchFamily="2" charset="-122"/>
              </a:rPr>
              <a:t>=0CAH</a:t>
            </a:r>
          </a:p>
          <a:p>
            <a:pPr lvl="1" indent="269875" eaLnBrk="0" hangingPunct="0"/>
            <a:r>
              <a:rPr lang="zh-CN" altLang="en-US" sz="1400" dirty="0" smtClean="0">
                <a:latin typeface="Arial" pitchFamily="34" charset="0"/>
                <a:ea typeface="宋体" pitchFamily="2" charset="-122"/>
                <a:cs typeface="宋体" pitchFamily="2" charset="-122"/>
              </a:rPr>
              <a:t> （</a:t>
            </a:r>
            <a:r>
              <a:rPr lang="en-US" altLang="zh-CN" sz="1400" dirty="0">
                <a:latin typeface="Arial" pitchFamily="34" charset="0"/>
                <a:ea typeface="宋体" pitchFamily="2" charset="-122"/>
                <a:cs typeface="宋体" pitchFamily="2" charset="-122"/>
              </a:rPr>
              <a:t>30H</a:t>
            </a:r>
            <a:r>
              <a:rPr lang="zh-CN" altLang="en-US" sz="1400" dirty="0">
                <a:latin typeface="Arial" pitchFamily="34" charset="0"/>
                <a:ea typeface="宋体" pitchFamily="2" charset="-122"/>
                <a:cs typeface="宋体" pitchFamily="2" charset="-122"/>
              </a:rPr>
              <a:t>）</a:t>
            </a:r>
            <a:r>
              <a:rPr lang="en-US" altLang="zh-CN" sz="1400" dirty="0" smtClean="0">
                <a:latin typeface="Arial" pitchFamily="34" charset="0"/>
                <a:ea typeface="宋体" pitchFamily="2" charset="-122"/>
                <a:cs typeface="宋体" pitchFamily="2" charset="-122"/>
              </a:rPr>
              <a:t>=20H</a:t>
            </a:r>
            <a:r>
              <a:rPr lang="zh-CN" altLang="en-US" sz="1400" dirty="0" smtClean="0">
                <a:latin typeface="Arial" pitchFamily="34" charset="0"/>
                <a:ea typeface="宋体" pitchFamily="2" charset="-122"/>
                <a:cs typeface="宋体" pitchFamily="2" charset="-122"/>
              </a:rPr>
              <a:t> </a:t>
            </a:r>
            <a:endParaRPr lang="en-US" altLang="zh-CN" sz="1400" b="1" dirty="0">
              <a:ea typeface="宋体" pitchFamily="2" charset="-122"/>
              <a:cs typeface="Times New Roman" pitchFamily="18" charset="0"/>
            </a:endParaRPr>
          </a:p>
        </p:txBody>
      </p:sp>
    </p:spTree>
    <p:extLst>
      <p:ext uri="{BB962C8B-B14F-4D97-AF65-F5344CB8AC3E}">
        <p14:creationId xmlns="" xmlns:p14="http://schemas.microsoft.com/office/powerpoint/2010/main" val="98623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7139136"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a:xfrm>
            <a:off x="467544" y="1203599"/>
            <a:ext cx="7620000" cy="504056"/>
          </a:xfrm>
        </p:spPr>
        <p:txBody>
          <a:bodyPr/>
          <a:lstStyle/>
          <a:p>
            <a:r>
              <a:rPr lang="zh-CN" altLang="zh-CN" dirty="0"/>
              <a:t>（</a:t>
            </a:r>
            <a:r>
              <a:rPr lang="en-US" altLang="zh-CN" dirty="0"/>
              <a:t>2</a:t>
            </a:r>
            <a:r>
              <a:rPr lang="zh-CN" altLang="zh-CN" dirty="0"/>
              <a:t>）片外</a:t>
            </a:r>
            <a:r>
              <a:rPr lang="en-US" altLang="zh-CN" dirty="0"/>
              <a:t>RAM</a:t>
            </a:r>
            <a:r>
              <a:rPr lang="zh-CN" altLang="zh-CN" dirty="0"/>
              <a:t>数据传送指令（</a:t>
            </a:r>
            <a:r>
              <a:rPr lang="en-US" altLang="zh-CN" dirty="0"/>
              <a:t>4</a:t>
            </a:r>
            <a:r>
              <a:rPr lang="zh-CN" altLang="zh-CN" dirty="0"/>
              <a:t>条</a:t>
            </a:r>
            <a:r>
              <a:rPr lang="zh-CN" altLang="zh-CN" dirty="0" smtClean="0"/>
              <a:t>）</a:t>
            </a:r>
            <a:endParaRPr lang="en-US" altLang="zh-CN" dirty="0" smtClean="0"/>
          </a:p>
          <a:p>
            <a:r>
              <a:rPr lang="zh-CN" altLang="zh-CN" dirty="0"/>
              <a:t>访问</a:t>
            </a:r>
            <a:r>
              <a:rPr lang="zh-CN" altLang="zh-CN" dirty="0">
                <a:solidFill>
                  <a:srgbClr val="FF0000"/>
                </a:solidFill>
              </a:rPr>
              <a:t>片外数据存储器</a:t>
            </a:r>
            <a:r>
              <a:rPr lang="zh-CN" altLang="zh-CN" dirty="0"/>
              <a:t>只能采用间接寻址方式，而且无论读写都需要借助于片内寄存器</a:t>
            </a:r>
            <a:r>
              <a:rPr lang="en-US" altLang="zh-CN" dirty="0"/>
              <a:t>A</a:t>
            </a:r>
            <a:r>
              <a:rPr lang="zh-CN" altLang="zh-CN" dirty="0"/>
              <a:t>、间接寻址寄存器</a:t>
            </a:r>
            <a:r>
              <a:rPr lang="en-US" altLang="zh-CN" dirty="0"/>
              <a:t>DPTR</a:t>
            </a:r>
            <a:r>
              <a:rPr lang="zh-CN" altLang="zh-CN" dirty="0"/>
              <a:t>或</a:t>
            </a:r>
            <a:r>
              <a:rPr lang="en-US" altLang="zh-CN" dirty="0" err="1"/>
              <a:t>Ri</a:t>
            </a:r>
            <a:r>
              <a:rPr lang="zh-CN" altLang="zh-CN" dirty="0"/>
              <a:t>，且片外</a:t>
            </a:r>
            <a:r>
              <a:rPr lang="en-US" altLang="zh-CN" dirty="0"/>
              <a:t>RAM</a:t>
            </a:r>
            <a:r>
              <a:rPr lang="zh-CN" altLang="zh-CN" dirty="0"/>
              <a:t>可读写，因此</a:t>
            </a:r>
            <a:r>
              <a:rPr lang="zh-CN" altLang="zh-CN" dirty="0" smtClean="0"/>
              <a:t>共有</a:t>
            </a:r>
            <a:r>
              <a:rPr lang="en-US" altLang="zh-CN" dirty="0" smtClean="0"/>
              <a:t>4</a:t>
            </a:r>
            <a:r>
              <a:rPr lang="zh-CN" altLang="zh-CN" dirty="0"/>
              <a:t>条指令。</a:t>
            </a:r>
            <a:r>
              <a:rPr lang="en-US" altLang="zh-CN" dirty="0"/>
              <a:t>	</a:t>
            </a: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3832504402"/>
              </p:ext>
            </p:extLst>
          </p:nvPr>
        </p:nvGraphicFramePr>
        <p:xfrm>
          <a:off x="2411760" y="2787774"/>
          <a:ext cx="3600400" cy="1066800"/>
        </p:xfrm>
        <a:graphic>
          <a:graphicData uri="http://schemas.openxmlformats.org/drawingml/2006/table">
            <a:tbl>
              <a:tblPr>
                <a:tableStyleId>{8799B23B-EC83-4686-B30A-512413B5E67A}</a:tableStyleId>
              </a:tblPr>
              <a:tblGrid>
                <a:gridCol w="1834260"/>
                <a:gridCol w="1766140"/>
              </a:tblGrid>
              <a:tr h="0">
                <a:tc>
                  <a:txBody>
                    <a:bodyPr/>
                    <a:lstStyle/>
                    <a:p>
                      <a:pPr indent="133350" algn="just">
                        <a:spcAft>
                          <a:spcPts val="0"/>
                        </a:spcAft>
                      </a:pPr>
                      <a:r>
                        <a:rPr lang="zh-CN" sz="1400" kern="100" dirty="0">
                          <a:effectLst/>
                          <a:latin typeface="华文楷体" panose="02010600040101010101" pitchFamily="2" charset="-122"/>
                          <a:ea typeface="华文楷体" panose="02010600040101010101" pitchFamily="2" charset="-122"/>
                        </a:rPr>
                        <a:t>汇编语言格式</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indent="266700" algn="just">
                        <a:spcAft>
                          <a:spcPts val="0"/>
                        </a:spcAft>
                      </a:pPr>
                      <a:r>
                        <a:rPr lang="zh-CN" sz="1400" kern="100" dirty="0">
                          <a:effectLst/>
                          <a:latin typeface="华文楷体" panose="02010600040101010101" pitchFamily="2" charset="-122"/>
                          <a:ea typeface="华文楷体" panose="02010600040101010101" pitchFamily="2" charset="-122"/>
                        </a:rPr>
                        <a:t>操</a:t>
                      </a:r>
                      <a:r>
                        <a:rPr lang="en-US" sz="1400" kern="100" dirty="0">
                          <a:effectLst/>
                          <a:latin typeface="华文楷体" panose="02010600040101010101" pitchFamily="2" charset="-122"/>
                          <a:ea typeface="华文楷体" panose="02010600040101010101" pitchFamily="2" charset="-122"/>
                        </a:rPr>
                        <a:t>   </a:t>
                      </a:r>
                      <a:r>
                        <a:rPr lang="zh-CN" sz="1400" kern="100" dirty="0">
                          <a:effectLst/>
                          <a:latin typeface="华文楷体" panose="02010600040101010101" pitchFamily="2" charset="-122"/>
                          <a:ea typeface="华文楷体" panose="02010600040101010101" pitchFamily="2" charset="-122"/>
                        </a:rPr>
                        <a:t>作</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MOVX  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@DPTR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indent="133350" algn="just">
                        <a:spcAft>
                          <a:spcPts val="0"/>
                        </a:spcAft>
                      </a:pPr>
                      <a:r>
                        <a:rPr lang="en-US" sz="1400" kern="100" dirty="0">
                          <a:effectLst/>
                          <a:latin typeface="华文楷体" panose="02010600040101010101" pitchFamily="2" charset="-122"/>
                          <a:ea typeface="华文楷体" panose="02010600040101010101" pitchFamily="2" charset="-122"/>
                        </a:rPr>
                        <a:t>(A)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((DPTR))</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MOVX  @DPTP</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indent="133350" algn="just">
                        <a:spcAft>
                          <a:spcPts val="0"/>
                        </a:spcAft>
                      </a:pPr>
                      <a:r>
                        <a:rPr lang="en-US" sz="1400" kern="100" dirty="0">
                          <a:effectLst/>
                          <a:latin typeface="华文楷体" panose="02010600040101010101" pitchFamily="2" charset="-122"/>
                          <a:ea typeface="华文楷体" panose="02010600040101010101" pitchFamily="2" charset="-122"/>
                        </a:rPr>
                        <a:t>((DPTR))</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MOVX  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t>
                      </a:r>
                      <a:r>
                        <a:rPr lang="en-US" sz="1400" kern="100" dirty="0" err="1">
                          <a:effectLst/>
                          <a:latin typeface="华文楷体" panose="02010600040101010101" pitchFamily="2" charset="-122"/>
                          <a:ea typeface="华文楷体" panose="02010600040101010101" pitchFamily="2" charset="-122"/>
                        </a:rPr>
                        <a:t>Ri</a:t>
                      </a:r>
                      <a:r>
                        <a:rPr lang="en-US" sz="1400" kern="100" dirty="0">
                          <a:effectLst/>
                          <a:latin typeface="华文楷体" panose="02010600040101010101" pitchFamily="2" charset="-122"/>
                          <a:ea typeface="华文楷体" panose="02010600040101010101" pitchFamily="2" charset="-122"/>
                        </a:rPr>
                        <a:t>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indent="133350" algn="just">
                        <a:spcAft>
                          <a:spcPts val="0"/>
                        </a:spcAft>
                      </a:pPr>
                      <a:r>
                        <a:rPr lang="en-US" sz="1400" kern="100" dirty="0">
                          <a:effectLst/>
                          <a:latin typeface="华文楷体" panose="02010600040101010101" pitchFamily="2" charset="-122"/>
                          <a:ea typeface="华文楷体" panose="02010600040101010101" pitchFamily="2" charset="-122"/>
                        </a:rPr>
                        <a:t>(A)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t>
                      </a:r>
                      <a:r>
                        <a:rPr lang="en-US" sz="1400" kern="100" dirty="0" err="1">
                          <a:effectLst/>
                          <a:latin typeface="华文楷体" panose="02010600040101010101" pitchFamily="2" charset="-122"/>
                          <a:ea typeface="华文楷体" panose="02010600040101010101" pitchFamily="2" charset="-122"/>
                        </a:rPr>
                        <a:t>Ri</a:t>
                      </a:r>
                      <a:r>
                        <a:rPr lang="en-US" sz="1400" kern="100" dirty="0">
                          <a:effectLst/>
                          <a:latin typeface="华文楷体" panose="02010600040101010101" pitchFamily="2" charset="-122"/>
                          <a:ea typeface="华文楷体" panose="02010600040101010101" pitchFamily="2" charset="-122"/>
                        </a:rPr>
                        <a:t>))</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MOVX  @</a:t>
                      </a:r>
                      <a:r>
                        <a:rPr lang="en-US" sz="1400" kern="100" dirty="0" err="1">
                          <a:effectLst/>
                          <a:latin typeface="华文楷体" panose="02010600040101010101" pitchFamily="2" charset="-122"/>
                          <a:ea typeface="华文楷体" panose="02010600040101010101" pitchFamily="2" charset="-122"/>
                        </a:rPr>
                        <a:t>Ri</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indent="133350" algn="just">
                        <a:spcAft>
                          <a:spcPts val="0"/>
                        </a:spcAft>
                      </a:pPr>
                      <a:r>
                        <a:rPr lang="en-US" sz="1400" kern="100" dirty="0">
                          <a:effectLst/>
                          <a:latin typeface="华文楷体" panose="02010600040101010101" pitchFamily="2" charset="-122"/>
                          <a:ea typeface="华文楷体" panose="02010600040101010101" pitchFamily="2" charset="-122"/>
                        </a:rPr>
                        <a:t>((</a:t>
                      </a:r>
                      <a:r>
                        <a:rPr lang="en-US" sz="1400" kern="100" dirty="0" err="1">
                          <a:effectLst/>
                          <a:latin typeface="华文楷体" panose="02010600040101010101" pitchFamily="2" charset="-122"/>
                          <a:ea typeface="华文楷体" panose="02010600040101010101" pitchFamily="2" charset="-122"/>
                        </a:rPr>
                        <a:t>Ri</a:t>
                      </a:r>
                      <a:r>
                        <a:rPr lang="en-US" sz="1400" kern="100" dirty="0">
                          <a:effectLst/>
                          <a:latin typeface="华文楷体" panose="02010600040101010101" pitchFamily="2" charset="-122"/>
                          <a:ea typeface="华文楷体" panose="02010600040101010101" pitchFamily="2" charset="-122"/>
                        </a:rPr>
                        <a:t>))</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bl>
          </a:graphicData>
        </a:graphic>
      </p:graphicFrame>
    </p:spTree>
    <p:extLst>
      <p:ext uri="{BB962C8B-B14F-4D97-AF65-F5344CB8AC3E}">
        <p14:creationId xmlns="" xmlns:p14="http://schemas.microsoft.com/office/powerpoint/2010/main" val="3401127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7139136"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a:xfrm>
            <a:off x="467544" y="1203599"/>
            <a:ext cx="7620000" cy="504056"/>
          </a:xfrm>
        </p:spPr>
        <p:txBody>
          <a:bodyPr/>
          <a:lstStyle/>
          <a:p>
            <a:r>
              <a:rPr lang="zh-CN" altLang="zh-CN" dirty="0"/>
              <a:t>（</a:t>
            </a:r>
            <a:r>
              <a:rPr lang="en-US" altLang="zh-CN" dirty="0"/>
              <a:t>2</a:t>
            </a:r>
            <a:r>
              <a:rPr lang="zh-CN" altLang="zh-CN" dirty="0"/>
              <a:t>）片外</a:t>
            </a:r>
            <a:r>
              <a:rPr lang="en-US" altLang="zh-CN" dirty="0"/>
              <a:t>RAM</a:t>
            </a:r>
            <a:r>
              <a:rPr lang="zh-CN" altLang="zh-CN" dirty="0"/>
              <a:t>数据传送指令（</a:t>
            </a:r>
            <a:r>
              <a:rPr lang="en-US" altLang="zh-CN" dirty="0"/>
              <a:t>4</a:t>
            </a:r>
            <a:r>
              <a:rPr lang="zh-CN" altLang="zh-CN" dirty="0"/>
              <a:t>条</a:t>
            </a:r>
            <a:r>
              <a:rPr lang="zh-CN" altLang="zh-CN" dirty="0" smtClean="0"/>
              <a:t>）</a:t>
            </a:r>
            <a:endParaRPr lang="en-US" altLang="zh-CN" dirty="0" smtClean="0"/>
          </a:p>
          <a:p>
            <a:endParaRPr lang="zh-CN" altLang="en-US" dirty="0"/>
          </a:p>
        </p:txBody>
      </p:sp>
      <p:graphicFrame>
        <p:nvGraphicFramePr>
          <p:cNvPr id="5" name="表格 4"/>
          <p:cNvGraphicFramePr>
            <a:graphicFrameLocks noGrp="1"/>
          </p:cNvGraphicFramePr>
          <p:nvPr>
            <p:extLst>
              <p:ext uri="{D42A27DB-BD31-4B8C-83A1-F6EECF244321}">
                <p14:modId xmlns="" xmlns:p14="http://schemas.microsoft.com/office/powerpoint/2010/main" val="3262394400"/>
              </p:ext>
            </p:extLst>
          </p:nvPr>
        </p:nvGraphicFramePr>
        <p:xfrm>
          <a:off x="323528" y="2358567"/>
          <a:ext cx="5096496" cy="853440"/>
        </p:xfrm>
        <a:graphic>
          <a:graphicData uri="http://schemas.openxmlformats.org/drawingml/2006/table">
            <a:tbl>
              <a:tblPr firstRow="1" firstCol="1" bandRow="1">
                <a:tableStyleId>{2D5ABB26-0587-4C30-8999-92F81FD0307C}</a:tableStyleId>
              </a:tblPr>
              <a:tblGrid>
                <a:gridCol w="2000152"/>
                <a:gridCol w="3096344"/>
              </a:tblGrid>
              <a:tr h="0">
                <a:tc>
                  <a:txBody>
                    <a:bodyPr/>
                    <a:lstStyle/>
                    <a:p>
                      <a:pPr algn="l">
                        <a:spcAft>
                          <a:spcPts val="0"/>
                        </a:spcAft>
                      </a:pPr>
                      <a:r>
                        <a:rPr lang="en-US" sz="1400" kern="100" dirty="0">
                          <a:effectLst/>
                          <a:latin typeface="华文楷体" panose="02010600040101010101" pitchFamily="2" charset="-122"/>
                          <a:ea typeface="华文楷体" panose="02010600040101010101" pitchFamily="2" charset="-122"/>
                        </a:rPr>
                        <a:t>MOV  DPTR</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#0FAH</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zh-CN" sz="1400" kern="100" dirty="0">
                          <a:effectLst/>
                          <a:latin typeface="华文楷体" panose="02010600040101010101" pitchFamily="2" charset="-122"/>
                          <a:ea typeface="华文楷体" panose="02010600040101010101" pitchFamily="2" charset="-122"/>
                        </a:rPr>
                        <a:t>；设置地址指针</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l">
                        <a:spcAft>
                          <a:spcPts val="0"/>
                        </a:spcAft>
                      </a:pPr>
                      <a:r>
                        <a:rPr lang="en-US" sz="1400" kern="100" dirty="0">
                          <a:effectLst/>
                          <a:latin typeface="华文楷体" panose="02010600040101010101" pitchFamily="2" charset="-122"/>
                          <a:ea typeface="华文楷体" panose="02010600040101010101" pitchFamily="2" charset="-122"/>
                        </a:rPr>
                        <a:t>MOVX  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@DPTR</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just">
                        <a:spcAft>
                          <a:spcPts val="0"/>
                        </a:spcAft>
                      </a:pPr>
                      <a:r>
                        <a:rPr lang="zh-CN" sz="1400" kern="100" dirty="0">
                          <a:effectLst/>
                          <a:latin typeface="华文楷体" panose="02010600040101010101" pitchFamily="2" charset="-122"/>
                          <a:ea typeface="华文楷体" panose="02010600040101010101" pitchFamily="2" charset="-122"/>
                        </a:rPr>
                        <a:t>；取出</a:t>
                      </a:r>
                      <a:r>
                        <a:rPr lang="en-US" sz="1400" kern="100" dirty="0">
                          <a:effectLst/>
                          <a:latin typeface="华文楷体" panose="02010600040101010101" pitchFamily="2" charset="-122"/>
                          <a:ea typeface="华文楷体" panose="02010600040101010101" pitchFamily="2" charset="-122"/>
                        </a:rPr>
                        <a:t>0FAH</a:t>
                      </a:r>
                      <a:r>
                        <a:rPr lang="zh-CN" sz="1400" kern="100" dirty="0">
                          <a:effectLst/>
                          <a:latin typeface="华文楷体" panose="02010600040101010101" pitchFamily="2" charset="-122"/>
                          <a:ea typeface="华文楷体" panose="02010600040101010101" pitchFamily="2" charset="-122"/>
                        </a:rPr>
                        <a:t>单元的内容送累加器</a:t>
                      </a:r>
                      <a:r>
                        <a:rPr lang="en-US" sz="1400" kern="100" dirty="0">
                          <a:effectLst/>
                          <a:latin typeface="华文楷体" panose="02010600040101010101" pitchFamily="2" charset="-122"/>
                          <a:ea typeface="华文楷体" panose="02010600040101010101" pitchFamily="2" charset="-122"/>
                        </a:rPr>
                        <a:t>A</a:t>
                      </a:r>
                      <a:r>
                        <a:rPr lang="zh-CN" sz="1400" kern="100" dirty="0">
                          <a:effectLst/>
                          <a:latin typeface="华文楷体" panose="02010600040101010101" pitchFamily="2" charset="-122"/>
                          <a:ea typeface="华文楷体" panose="02010600040101010101" pitchFamily="2" charset="-122"/>
                        </a:rPr>
                        <a:t>中</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l">
                        <a:spcAft>
                          <a:spcPts val="0"/>
                        </a:spcAft>
                      </a:pPr>
                      <a:r>
                        <a:rPr lang="en-US" sz="1400" kern="100" dirty="0">
                          <a:effectLst/>
                          <a:latin typeface="华文楷体" panose="02010600040101010101" pitchFamily="2" charset="-122"/>
                          <a:ea typeface="华文楷体" panose="02010600040101010101" pitchFamily="2" charset="-122"/>
                        </a:rPr>
                        <a:t>MOV  30H</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just">
                        <a:spcAft>
                          <a:spcPts val="0"/>
                        </a:spcAft>
                      </a:pPr>
                      <a:r>
                        <a:rPr lang="zh-CN" sz="1400" kern="100" dirty="0">
                          <a:effectLst/>
                          <a:latin typeface="华文楷体" panose="02010600040101010101" pitchFamily="2" charset="-122"/>
                          <a:ea typeface="华文楷体" panose="02010600040101010101" pitchFamily="2" charset="-122"/>
                        </a:rPr>
                        <a:t>；把</a:t>
                      </a:r>
                      <a:r>
                        <a:rPr lang="en-US" sz="1400" kern="100" dirty="0">
                          <a:effectLst/>
                          <a:latin typeface="华文楷体" panose="02010600040101010101" pitchFamily="2" charset="-122"/>
                          <a:ea typeface="华文楷体" panose="02010600040101010101" pitchFamily="2" charset="-122"/>
                        </a:rPr>
                        <a:t>A</a:t>
                      </a:r>
                      <a:r>
                        <a:rPr lang="zh-CN" sz="1400" kern="100" dirty="0">
                          <a:effectLst/>
                          <a:latin typeface="华文楷体" panose="02010600040101010101" pitchFamily="2" charset="-122"/>
                          <a:ea typeface="华文楷体" panose="02010600040101010101" pitchFamily="2" charset="-122"/>
                        </a:rPr>
                        <a:t>中的内容即</a:t>
                      </a:r>
                      <a:r>
                        <a:rPr lang="en-US" sz="1400" kern="100" dirty="0">
                          <a:effectLst/>
                          <a:latin typeface="华文楷体" panose="02010600040101010101" pitchFamily="2" charset="-122"/>
                          <a:ea typeface="华文楷体" panose="02010600040101010101" pitchFamily="2" charset="-122"/>
                        </a:rPr>
                        <a:t>0FAH</a:t>
                      </a:r>
                      <a:r>
                        <a:rPr lang="zh-CN" sz="1400" kern="100" dirty="0" smtClean="0">
                          <a:effectLst/>
                          <a:latin typeface="华文楷体" panose="02010600040101010101" pitchFamily="2" charset="-122"/>
                          <a:ea typeface="华文楷体" panose="02010600040101010101" pitchFamily="2" charset="-122"/>
                        </a:rPr>
                        <a:t>单元</a:t>
                      </a:r>
                      <a:endParaRPr lang="en-US" altLang="zh-CN" sz="1400" kern="100" dirty="0" smtClean="0">
                        <a:effectLst/>
                        <a:latin typeface="华文楷体" panose="02010600040101010101" pitchFamily="2" charset="-122"/>
                        <a:ea typeface="华文楷体" panose="02010600040101010101" pitchFamily="2" charset="-122"/>
                      </a:endParaRPr>
                    </a:p>
                    <a:p>
                      <a:pPr algn="just">
                        <a:spcAft>
                          <a:spcPts val="0"/>
                        </a:spcAft>
                      </a:pPr>
                      <a:r>
                        <a:rPr lang="zh-CN" sz="1400" kern="100" dirty="0" smtClean="0">
                          <a:effectLst/>
                          <a:latin typeface="华文楷体" panose="02010600040101010101" pitchFamily="2" charset="-122"/>
                          <a:ea typeface="华文楷体" panose="02010600040101010101" pitchFamily="2" charset="-122"/>
                        </a:rPr>
                        <a:t>的</a:t>
                      </a:r>
                      <a:r>
                        <a:rPr lang="zh-CN" sz="1400" kern="100" dirty="0">
                          <a:effectLst/>
                          <a:latin typeface="华文楷体" panose="02010600040101010101" pitchFamily="2" charset="-122"/>
                          <a:ea typeface="华文楷体" panose="02010600040101010101" pitchFamily="2" charset="-122"/>
                        </a:rPr>
                        <a:t>内容送</a:t>
                      </a:r>
                      <a:r>
                        <a:rPr lang="en-US" sz="1400" kern="100" dirty="0">
                          <a:effectLst/>
                          <a:latin typeface="华文楷体" panose="02010600040101010101" pitchFamily="2" charset="-122"/>
                          <a:ea typeface="华文楷体" panose="02010600040101010101" pitchFamily="2" charset="-122"/>
                        </a:rPr>
                        <a:t>30H</a:t>
                      </a:r>
                      <a:r>
                        <a:rPr lang="zh-CN" sz="1400" kern="100" dirty="0">
                          <a:effectLst/>
                          <a:latin typeface="华文楷体" panose="02010600040101010101" pitchFamily="2" charset="-122"/>
                          <a:ea typeface="华文楷体" panose="02010600040101010101" pitchFamily="2" charset="-122"/>
                        </a:rPr>
                        <a:t>单元</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bl>
          </a:graphicData>
        </a:graphic>
      </p:graphicFrame>
      <p:graphicFrame>
        <p:nvGraphicFramePr>
          <p:cNvPr id="6" name="表格 5"/>
          <p:cNvGraphicFramePr>
            <a:graphicFrameLocks noGrp="1"/>
          </p:cNvGraphicFramePr>
          <p:nvPr>
            <p:extLst>
              <p:ext uri="{D42A27DB-BD31-4B8C-83A1-F6EECF244321}">
                <p14:modId xmlns="" xmlns:p14="http://schemas.microsoft.com/office/powerpoint/2010/main" val="547311003"/>
              </p:ext>
            </p:extLst>
          </p:nvPr>
        </p:nvGraphicFramePr>
        <p:xfrm>
          <a:off x="1475656" y="3614919"/>
          <a:ext cx="5688632" cy="853440"/>
        </p:xfrm>
        <a:graphic>
          <a:graphicData uri="http://schemas.openxmlformats.org/drawingml/2006/table">
            <a:tbl>
              <a:tblPr firstRow="1" firstCol="1" bandRow="1">
                <a:tableStyleId>{2D5ABB26-0587-4C30-8999-92F81FD0307C}</a:tableStyleId>
              </a:tblPr>
              <a:tblGrid>
                <a:gridCol w="1706510"/>
                <a:gridCol w="3982122"/>
              </a:tblGrid>
              <a:tr h="0">
                <a:tc>
                  <a:txBody>
                    <a:bodyPr/>
                    <a:lstStyle/>
                    <a:p>
                      <a:pPr algn="l">
                        <a:spcAft>
                          <a:spcPts val="0"/>
                        </a:spcAft>
                      </a:pPr>
                      <a:r>
                        <a:rPr lang="en-US" sz="1400" kern="100" dirty="0">
                          <a:effectLst/>
                          <a:latin typeface="华文楷体" panose="02010600040101010101" pitchFamily="2" charset="-122"/>
                          <a:ea typeface="华文楷体" panose="02010600040101010101" pitchFamily="2" charset="-122"/>
                        </a:rPr>
                        <a:t>MOV  R0</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#0FAH</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zh-CN" sz="1400" kern="100" dirty="0">
                          <a:effectLst/>
                          <a:latin typeface="华文楷体" panose="02010600040101010101" pitchFamily="2" charset="-122"/>
                          <a:ea typeface="华文楷体" panose="02010600040101010101" pitchFamily="2" charset="-122"/>
                        </a:rPr>
                        <a:t>；设置地址指针的低八位</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l">
                        <a:spcAft>
                          <a:spcPts val="0"/>
                        </a:spcAft>
                      </a:pPr>
                      <a:r>
                        <a:rPr lang="en-US" sz="1400" kern="100" dirty="0">
                          <a:effectLst/>
                          <a:latin typeface="华文楷体" panose="02010600040101010101" pitchFamily="2" charset="-122"/>
                          <a:ea typeface="华文楷体" panose="02010600040101010101" pitchFamily="2" charset="-122"/>
                        </a:rPr>
                        <a:t>MOV  P2</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#00H</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zh-CN" sz="1400" kern="100" dirty="0">
                          <a:effectLst/>
                          <a:latin typeface="华文楷体" panose="02010600040101010101" pitchFamily="2" charset="-122"/>
                          <a:ea typeface="华文楷体" panose="02010600040101010101" pitchFamily="2" charset="-122"/>
                        </a:rPr>
                        <a:t>；送出地址指针的高八位</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l">
                        <a:spcAft>
                          <a:spcPts val="0"/>
                        </a:spcAft>
                      </a:pPr>
                      <a:r>
                        <a:rPr lang="en-US" sz="1400" kern="100" dirty="0">
                          <a:effectLst/>
                          <a:latin typeface="华文楷体" panose="02010600040101010101" pitchFamily="2" charset="-122"/>
                          <a:ea typeface="华文楷体" panose="02010600040101010101" pitchFamily="2" charset="-122"/>
                        </a:rPr>
                        <a:t>MOVX  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@R0</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just">
                        <a:spcAft>
                          <a:spcPts val="0"/>
                        </a:spcAft>
                      </a:pPr>
                      <a:r>
                        <a:rPr lang="zh-CN" sz="1400" kern="100" dirty="0">
                          <a:effectLst/>
                          <a:latin typeface="华文楷体" panose="02010600040101010101" pitchFamily="2" charset="-122"/>
                          <a:ea typeface="华文楷体" panose="02010600040101010101" pitchFamily="2" charset="-122"/>
                        </a:rPr>
                        <a:t>；取出</a:t>
                      </a:r>
                      <a:r>
                        <a:rPr lang="en-US" sz="1400" kern="100" dirty="0">
                          <a:effectLst/>
                          <a:latin typeface="华文楷体" panose="02010600040101010101" pitchFamily="2" charset="-122"/>
                          <a:ea typeface="华文楷体" panose="02010600040101010101" pitchFamily="2" charset="-122"/>
                        </a:rPr>
                        <a:t>0FAH</a:t>
                      </a:r>
                      <a:r>
                        <a:rPr lang="zh-CN" sz="1400" kern="100" dirty="0">
                          <a:effectLst/>
                          <a:latin typeface="华文楷体" panose="02010600040101010101" pitchFamily="2" charset="-122"/>
                          <a:ea typeface="华文楷体" panose="02010600040101010101" pitchFamily="2" charset="-122"/>
                        </a:rPr>
                        <a:t>单元的内容送累加器</a:t>
                      </a:r>
                      <a:r>
                        <a:rPr lang="en-US" sz="1400" kern="100" dirty="0">
                          <a:effectLst/>
                          <a:latin typeface="华文楷体" panose="02010600040101010101" pitchFamily="2" charset="-122"/>
                          <a:ea typeface="华文楷体" panose="02010600040101010101" pitchFamily="2" charset="-122"/>
                        </a:rPr>
                        <a:t>A</a:t>
                      </a:r>
                      <a:r>
                        <a:rPr lang="zh-CN" sz="1400" kern="100" dirty="0">
                          <a:effectLst/>
                          <a:latin typeface="华文楷体" panose="02010600040101010101" pitchFamily="2" charset="-122"/>
                          <a:ea typeface="华文楷体" panose="02010600040101010101" pitchFamily="2" charset="-122"/>
                        </a:rPr>
                        <a:t>中</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l">
                        <a:spcAft>
                          <a:spcPts val="0"/>
                        </a:spcAft>
                      </a:pPr>
                      <a:r>
                        <a:rPr lang="en-US" sz="1400" kern="100">
                          <a:effectLst/>
                          <a:latin typeface="华文楷体" panose="02010600040101010101" pitchFamily="2" charset="-122"/>
                          <a:ea typeface="华文楷体" panose="02010600040101010101" pitchFamily="2" charset="-122"/>
                        </a:rPr>
                        <a:t>MOV  30H</a:t>
                      </a: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A</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just">
                        <a:spcAft>
                          <a:spcPts val="0"/>
                        </a:spcAft>
                      </a:pPr>
                      <a:r>
                        <a:rPr lang="zh-CN" sz="1400" kern="100" dirty="0">
                          <a:effectLst/>
                          <a:latin typeface="华文楷体" panose="02010600040101010101" pitchFamily="2" charset="-122"/>
                          <a:ea typeface="华文楷体" panose="02010600040101010101" pitchFamily="2" charset="-122"/>
                        </a:rPr>
                        <a:t>；把</a:t>
                      </a:r>
                      <a:r>
                        <a:rPr lang="en-US" sz="1400" kern="100" dirty="0">
                          <a:effectLst/>
                          <a:latin typeface="华文楷体" panose="02010600040101010101" pitchFamily="2" charset="-122"/>
                          <a:ea typeface="华文楷体" panose="02010600040101010101" pitchFamily="2" charset="-122"/>
                        </a:rPr>
                        <a:t>A</a:t>
                      </a:r>
                      <a:r>
                        <a:rPr lang="zh-CN" sz="1400" kern="100" dirty="0">
                          <a:effectLst/>
                          <a:latin typeface="华文楷体" panose="02010600040101010101" pitchFamily="2" charset="-122"/>
                          <a:ea typeface="华文楷体" panose="02010600040101010101" pitchFamily="2" charset="-122"/>
                        </a:rPr>
                        <a:t>中的内容即</a:t>
                      </a:r>
                      <a:r>
                        <a:rPr lang="en-US" sz="1400" kern="100" dirty="0">
                          <a:effectLst/>
                          <a:latin typeface="华文楷体" panose="02010600040101010101" pitchFamily="2" charset="-122"/>
                          <a:ea typeface="华文楷体" panose="02010600040101010101" pitchFamily="2" charset="-122"/>
                        </a:rPr>
                        <a:t>0FAH</a:t>
                      </a:r>
                      <a:r>
                        <a:rPr lang="zh-CN" sz="1400" kern="100" dirty="0">
                          <a:effectLst/>
                          <a:latin typeface="华文楷体" panose="02010600040101010101" pitchFamily="2" charset="-122"/>
                          <a:ea typeface="华文楷体" panose="02010600040101010101" pitchFamily="2" charset="-122"/>
                        </a:rPr>
                        <a:t>单元的内容送</a:t>
                      </a:r>
                      <a:r>
                        <a:rPr lang="en-US" sz="1400" kern="100" dirty="0">
                          <a:effectLst/>
                          <a:latin typeface="华文楷体" panose="02010600040101010101" pitchFamily="2" charset="-122"/>
                          <a:ea typeface="华文楷体" panose="02010600040101010101" pitchFamily="2" charset="-122"/>
                        </a:rPr>
                        <a:t>30H</a:t>
                      </a:r>
                      <a:r>
                        <a:rPr lang="zh-CN" sz="1400" kern="100" dirty="0">
                          <a:effectLst/>
                          <a:latin typeface="华文楷体" panose="02010600040101010101" pitchFamily="2" charset="-122"/>
                          <a:ea typeface="华文楷体" panose="02010600040101010101" pitchFamily="2" charset="-122"/>
                        </a:rPr>
                        <a:t>单元</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bl>
          </a:graphicData>
        </a:graphic>
      </p:graphicFrame>
      <p:sp>
        <p:nvSpPr>
          <p:cNvPr id="7" name="Rectangle 1"/>
          <p:cNvSpPr>
            <a:spLocks noChangeArrowheads="1"/>
          </p:cNvSpPr>
          <p:nvPr/>
        </p:nvSpPr>
        <p:spPr bwMode="auto">
          <a:xfrm>
            <a:off x="323528" y="1635646"/>
            <a:ext cx="7344816"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【例</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3-6】  </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请编程把外部</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RAM</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的</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0FAH</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单元的内容传送到片内</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RAM</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的</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30H</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单元。</a:t>
            </a:r>
            <a:endParaRPr kumimoji="0" lang="zh-CN" altLang="en-US" sz="12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解：</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方法一（用</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DPTR</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作为地址指针）</a:t>
            </a:r>
            <a:endParaRPr kumimoji="0" lang="zh-CN" altLang="en-US" sz="12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
        <p:nvSpPr>
          <p:cNvPr id="8" name="矩形 7"/>
          <p:cNvSpPr/>
          <p:nvPr/>
        </p:nvSpPr>
        <p:spPr>
          <a:xfrm>
            <a:off x="755576" y="3245083"/>
            <a:ext cx="3124573" cy="338554"/>
          </a:xfrm>
          <a:prstGeom prst="rect">
            <a:avLst/>
          </a:prstGeom>
        </p:spPr>
        <p:txBody>
          <a:bodyPr wrap="none">
            <a:spAutoFit/>
          </a:bodyPr>
          <a:lstStyle/>
          <a:p>
            <a:pPr lvl="0" indent="269875" eaLnBrk="0" hangingPunct="0"/>
            <a:r>
              <a:rPr lang="zh-CN" altLang="en-US" sz="1600" dirty="0" smtClean="0">
                <a:latin typeface="楷体" pitchFamily="49" charset="-122"/>
                <a:ea typeface="楷体" pitchFamily="49" charset="-122"/>
                <a:cs typeface="宋体" pitchFamily="2" charset="-122"/>
              </a:rPr>
              <a:t>方法</a:t>
            </a:r>
            <a:r>
              <a:rPr lang="zh-CN" altLang="en-US" sz="1600" dirty="0">
                <a:latin typeface="楷体" pitchFamily="49" charset="-122"/>
                <a:ea typeface="楷体" pitchFamily="49" charset="-122"/>
                <a:cs typeface="宋体" pitchFamily="2" charset="-122"/>
              </a:rPr>
              <a:t>二（用</a:t>
            </a:r>
            <a:r>
              <a:rPr lang="en-US" altLang="zh-CN" sz="1600" dirty="0">
                <a:latin typeface="楷体" pitchFamily="49" charset="-122"/>
                <a:ea typeface="楷体" pitchFamily="49" charset="-122"/>
                <a:cs typeface="宋体" pitchFamily="2" charset="-122"/>
              </a:rPr>
              <a:t>R0</a:t>
            </a:r>
            <a:r>
              <a:rPr lang="zh-CN" altLang="en-US" sz="1600" dirty="0">
                <a:latin typeface="楷体" pitchFamily="49" charset="-122"/>
                <a:ea typeface="楷体" pitchFamily="49" charset="-122"/>
                <a:cs typeface="宋体" pitchFamily="2" charset="-122"/>
              </a:rPr>
              <a:t>作为地址指针）</a:t>
            </a:r>
            <a:endParaRPr lang="zh-CN" altLang="en-US" sz="3600" dirty="0">
              <a:latin typeface="Arial" pitchFamily="34" charset="0"/>
              <a:ea typeface="宋体" pitchFamily="2" charset="-122"/>
              <a:cs typeface="宋体" pitchFamily="2" charset="-122"/>
            </a:endParaRPr>
          </a:p>
        </p:txBody>
      </p:sp>
      <p:sp>
        <p:nvSpPr>
          <p:cNvPr id="19" name="Rectangle 1044"/>
          <p:cNvSpPr>
            <a:spLocks noChangeArrowheads="1"/>
          </p:cNvSpPr>
          <p:nvPr/>
        </p:nvSpPr>
        <p:spPr bwMode="auto">
          <a:xfrm>
            <a:off x="4817761" y="2729596"/>
            <a:ext cx="174367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400" dirty="0" smtClean="0">
                <a:latin typeface="华文楷体" panose="02010600040101010101" pitchFamily="2" charset="-122"/>
                <a:ea typeface="华文楷体" panose="02010600040101010101" pitchFamily="2" charset="-122"/>
                <a:cs typeface="宋体" pitchFamily="2" charset="-122"/>
              </a:rPr>
              <a:t>外部</a:t>
            </a:r>
            <a:r>
              <a:rPr lang="en-US" altLang="zh-CN" sz="1400" dirty="0" smtClean="0">
                <a:latin typeface="华文楷体" panose="02010600040101010101" pitchFamily="2" charset="-122"/>
                <a:ea typeface="华文楷体" panose="02010600040101010101" pitchFamily="2" charset="-122"/>
                <a:cs typeface="宋体" pitchFamily="2" charset="-122"/>
              </a:rPr>
              <a:t>RAM  0FAH</a:t>
            </a:r>
            <a:endParaRPr kumimoji="0" lang="en-US" altLang="zh-CN" sz="3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endParaRPr>
          </a:p>
        </p:txBody>
      </p:sp>
      <p:sp>
        <p:nvSpPr>
          <p:cNvPr id="20" name="Rectangle 1045"/>
          <p:cNvSpPr>
            <a:spLocks noChangeArrowheads="1"/>
          </p:cNvSpPr>
          <p:nvPr/>
        </p:nvSpPr>
        <p:spPr bwMode="auto">
          <a:xfrm>
            <a:off x="6413173" y="2729596"/>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 name="Rectangle 1051"/>
          <p:cNvSpPr>
            <a:spLocks noChangeArrowheads="1"/>
          </p:cNvSpPr>
          <p:nvPr/>
        </p:nvSpPr>
        <p:spPr bwMode="auto">
          <a:xfrm>
            <a:off x="6551125" y="2703058"/>
            <a:ext cx="638260"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#data</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2" name="Rectangle 1044"/>
          <p:cNvSpPr>
            <a:spLocks noChangeArrowheads="1"/>
          </p:cNvSpPr>
          <p:nvPr/>
        </p:nvSpPr>
        <p:spPr bwMode="auto">
          <a:xfrm>
            <a:off x="7507602" y="2724457"/>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30H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3" name="Rectangle 1045"/>
          <p:cNvSpPr>
            <a:spLocks noChangeArrowheads="1"/>
          </p:cNvSpPr>
          <p:nvPr/>
        </p:nvSpPr>
        <p:spPr bwMode="auto">
          <a:xfrm>
            <a:off x="7986475" y="2724457"/>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4" name="Rectangle 1051"/>
          <p:cNvSpPr>
            <a:spLocks noChangeArrowheads="1"/>
          </p:cNvSpPr>
          <p:nvPr/>
        </p:nvSpPr>
        <p:spPr bwMode="auto">
          <a:xfrm>
            <a:off x="8124427" y="2697919"/>
            <a:ext cx="638260"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#data</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5" name="Rectangle 1045"/>
          <p:cNvSpPr>
            <a:spLocks noChangeArrowheads="1"/>
          </p:cNvSpPr>
          <p:nvPr/>
        </p:nvSpPr>
        <p:spPr bwMode="auto">
          <a:xfrm>
            <a:off x="7210263" y="3167856"/>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6" name="Rectangle 1051"/>
          <p:cNvSpPr>
            <a:spLocks noChangeArrowheads="1"/>
          </p:cNvSpPr>
          <p:nvPr/>
        </p:nvSpPr>
        <p:spPr bwMode="auto">
          <a:xfrm>
            <a:off x="7210263" y="3141318"/>
            <a:ext cx="649218"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#data</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7" name="Rectangle 1044"/>
          <p:cNvSpPr>
            <a:spLocks noChangeArrowheads="1"/>
          </p:cNvSpPr>
          <p:nvPr/>
        </p:nvSpPr>
        <p:spPr bwMode="auto">
          <a:xfrm>
            <a:off x="7369144" y="3451226"/>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ACC</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28" name="曲线连接符 27"/>
          <p:cNvCxnSpPr>
            <a:stCxn id="25" idx="3"/>
            <a:endCxn id="23" idx="2"/>
          </p:cNvCxnSpPr>
          <p:nvPr/>
        </p:nvCxnSpPr>
        <p:spPr>
          <a:xfrm flipV="1">
            <a:off x="7986475" y="2989278"/>
            <a:ext cx="388106" cy="310989"/>
          </a:xfrm>
          <a:prstGeom prst="curvedConnector2">
            <a:avLst/>
          </a:prstGeom>
          <a:ln>
            <a:tailEnd type="arrow"/>
          </a:ln>
        </p:spPr>
        <p:style>
          <a:lnRef idx="1">
            <a:schemeClr val="accent5"/>
          </a:lnRef>
          <a:fillRef idx="0">
            <a:schemeClr val="accent5"/>
          </a:fillRef>
          <a:effectRef idx="0">
            <a:schemeClr val="accent5"/>
          </a:effectRef>
          <a:fontRef idx="minor">
            <a:schemeClr val="tx1"/>
          </a:fontRef>
        </p:style>
      </p:cxnSp>
      <p:cxnSp>
        <p:nvCxnSpPr>
          <p:cNvPr id="29" name="曲线连接符 28"/>
          <p:cNvCxnSpPr/>
          <p:nvPr/>
        </p:nvCxnSpPr>
        <p:spPr>
          <a:xfrm>
            <a:off x="6628946" y="3020096"/>
            <a:ext cx="560439" cy="280171"/>
          </a:xfrm>
          <a:prstGeom prst="curvedConnector3">
            <a:avLst>
              <a:gd name="adj1" fmla="val 50000"/>
            </a:avLst>
          </a:prstGeom>
          <a:ln>
            <a:tailEnd type="arrow"/>
          </a:ln>
        </p:spPr>
        <p:style>
          <a:lnRef idx="1">
            <a:schemeClr val="accent5"/>
          </a:lnRef>
          <a:fillRef idx="0">
            <a:schemeClr val="accent5"/>
          </a:fillRef>
          <a:effectRef idx="0">
            <a:schemeClr val="accent5"/>
          </a:effectRef>
          <a:fontRef idx="minor">
            <a:schemeClr val="tx1"/>
          </a:fontRef>
        </p:style>
      </p:cxnSp>
      <p:sp>
        <p:nvSpPr>
          <p:cNvPr id="32" name="Rectangle 1044"/>
          <p:cNvSpPr>
            <a:spLocks noChangeArrowheads="1"/>
          </p:cNvSpPr>
          <p:nvPr/>
        </p:nvSpPr>
        <p:spPr bwMode="auto">
          <a:xfrm>
            <a:off x="5733933" y="2408539"/>
            <a:ext cx="670772"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DPTR</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3" name="Rectangle 1045"/>
          <p:cNvSpPr>
            <a:spLocks noChangeArrowheads="1"/>
          </p:cNvSpPr>
          <p:nvPr/>
        </p:nvSpPr>
        <p:spPr bwMode="auto">
          <a:xfrm>
            <a:off x="6393240" y="2408539"/>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4" name="Rectangle 1051"/>
          <p:cNvSpPr>
            <a:spLocks noChangeArrowheads="1"/>
          </p:cNvSpPr>
          <p:nvPr/>
        </p:nvSpPr>
        <p:spPr bwMode="auto">
          <a:xfrm>
            <a:off x="6531192" y="2382001"/>
            <a:ext cx="638260"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0FAH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6" name="Rectangle 1044"/>
          <p:cNvSpPr>
            <a:spLocks noChangeArrowheads="1"/>
          </p:cNvSpPr>
          <p:nvPr/>
        </p:nvSpPr>
        <p:spPr bwMode="auto">
          <a:xfrm>
            <a:off x="6104286" y="3043358"/>
            <a:ext cx="754448"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latin typeface="华文楷体" panose="02010600040101010101" pitchFamily="2" charset="-122"/>
                <a:ea typeface="华文楷体" panose="02010600040101010101" pitchFamily="2" charset="-122"/>
                <a:cs typeface="宋体" pitchFamily="2" charset="-122"/>
              </a:rPr>
              <a:t>MOVX</a:t>
            </a:r>
            <a:endParaRPr kumimoji="0" lang="en-US" altLang="zh-CN" sz="3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endParaRPr>
          </a:p>
        </p:txBody>
      </p:sp>
      <p:sp>
        <p:nvSpPr>
          <p:cNvPr id="37" name="Rectangle 1044"/>
          <p:cNvSpPr>
            <a:spLocks noChangeArrowheads="1"/>
          </p:cNvSpPr>
          <p:nvPr/>
        </p:nvSpPr>
        <p:spPr bwMode="auto">
          <a:xfrm>
            <a:off x="8180528" y="3106261"/>
            <a:ext cx="732404"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latin typeface="华文楷体" panose="02010600040101010101" pitchFamily="2" charset="-122"/>
                <a:ea typeface="华文楷体" panose="02010600040101010101" pitchFamily="2" charset="-122"/>
                <a:cs typeface="宋体" pitchFamily="2" charset="-122"/>
              </a:rPr>
              <a:t>MOV</a:t>
            </a:r>
            <a:endParaRPr kumimoji="0" lang="en-US" altLang="zh-CN" sz="3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endParaRPr>
          </a:p>
        </p:txBody>
      </p:sp>
      <p:cxnSp>
        <p:nvCxnSpPr>
          <p:cNvPr id="39" name="曲线连接符 38"/>
          <p:cNvCxnSpPr>
            <a:stCxn id="20" idx="0"/>
            <a:endCxn id="23" idx="0"/>
          </p:cNvCxnSpPr>
          <p:nvPr/>
        </p:nvCxnSpPr>
        <p:spPr>
          <a:xfrm rot="5400000" flipH="1" flipV="1">
            <a:off x="7585361" y="1940376"/>
            <a:ext cx="5139" cy="1573302"/>
          </a:xfrm>
          <a:prstGeom prst="curvedConnector3">
            <a:avLst>
              <a:gd name="adj1" fmla="val 4548336"/>
            </a:avLst>
          </a:prstGeom>
          <a:ln>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 xmlns:p14="http://schemas.microsoft.com/office/powerpoint/2010/main" val="218443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22" grpId="0"/>
      <p:bldP spid="23" grpId="0" animBg="1"/>
      <p:bldP spid="24" grpId="0"/>
      <p:bldP spid="25" grpId="0" animBg="1"/>
      <p:bldP spid="26" grpId="0"/>
      <p:bldP spid="27" grpId="0"/>
      <p:bldP spid="32" grpId="0"/>
      <p:bldP spid="33" grpId="0" animBg="1"/>
      <p:bldP spid="34" grpId="0"/>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269184" cy="628650"/>
          </a:xfrm>
        </p:spPr>
        <p:txBody>
          <a:bodyPr>
            <a:normAutofit fontScale="90000"/>
          </a:bodyPr>
          <a:lstStyle/>
          <a:p>
            <a:r>
              <a:rPr lang="en-US" altLang="zh-CN" b="1" dirty="0"/>
              <a:t>3.1.1 </a:t>
            </a:r>
            <a:r>
              <a:rPr lang="zh-CN" altLang="zh-CN" b="1" dirty="0"/>
              <a:t>机器语言指令与汇编语言指令</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586847" y="1203598"/>
            <a:ext cx="7776864" cy="923330"/>
          </a:xfrm>
          <a:prstGeom prst="rect">
            <a:avLst/>
          </a:prstGeom>
        </p:spPr>
        <p:txBody>
          <a:bodyPr wrap="square">
            <a:spAutoFit/>
          </a:bodyPr>
          <a:lstStyle/>
          <a:p>
            <a:r>
              <a:rPr lang="zh-CN" altLang="zh-CN" dirty="0">
                <a:latin typeface="华文楷体" panose="02010600040101010101" pitchFamily="2" charset="-122"/>
                <a:ea typeface="华文楷体" panose="02010600040101010101" pitchFamily="2" charset="-122"/>
              </a:rPr>
              <a:t>机器语言指令用二进制码表示，又称为机器码指令或机器指令，能够直接</a:t>
            </a:r>
            <a:r>
              <a:rPr lang="zh-CN" altLang="zh-CN" dirty="0" smtClean="0">
                <a:latin typeface="华文楷体" panose="02010600040101010101" pitchFamily="2" charset="-122"/>
                <a:ea typeface="华文楷体" panose="02010600040101010101" pitchFamily="2" charset="-122"/>
              </a:rPr>
              <a:t>被</a:t>
            </a:r>
            <a:r>
              <a:rPr lang="zh-CN" altLang="en-US" dirty="0">
                <a:latin typeface="华文楷体" panose="02010600040101010101" pitchFamily="2" charset="-122"/>
                <a:ea typeface="华文楷体" panose="02010600040101010101" pitchFamily="2" charset="-122"/>
              </a:rPr>
              <a:t>单片机</a:t>
            </a:r>
            <a:r>
              <a:rPr lang="zh-CN" altLang="zh-CN" dirty="0" smtClean="0">
                <a:latin typeface="华文楷体" panose="02010600040101010101" pitchFamily="2" charset="-122"/>
                <a:ea typeface="华文楷体" panose="02010600040101010101" pitchFamily="2" charset="-122"/>
              </a:rPr>
              <a:t>硬件</a:t>
            </a:r>
            <a:r>
              <a:rPr lang="zh-CN" altLang="zh-CN" dirty="0">
                <a:latin typeface="华文楷体" panose="02010600040101010101" pitchFamily="2" charset="-122"/>
                <a:ea typeface="华文楷体" panose="02010600040101010101" pitchFamily="2" charset="-122"/>
              </a:rPr>
              <a:t>识别和执行，是唯一一种可以</a:t>
            </a:r>
            <a:r>
              <a:rPr lang="zh-CN" altLang="zh-CN" dirty="0" smtClean="0">
                <a:latin typeface="华文楷体" panose="02010600040101010101" pitchFamily="2" charset="-122"/>
                <a:ea typeface="华文楷体" panose="02010600040101010101" pitchFamily="2" charset="-122"/>
              </a:rPr>
              <a:t>被</a:t>
            </a:r>
            <a:r>
              <a:rPr lang="zh-CN" altLang="en-US" dirty="0" smtClean="0">
                <a:latin typeface="华文楷体" panose="02010600040101010101" pitchFamily="2" charset="-122"/>
                <a:ea typeface="华文楷体" panose="02010600040101010101" pitchFamily="2" charset="-122"/>
              </a:rPr>
              <a:t>单片机</a:t>
            </a:r>
            <a:r>
              <a:rPr lang="zh-CN" altLang="zh-CN" dirty="0" smtClean="0">
                <a:latin typeface="华文楷体" panose="02010600040101010101" pitchFamily="2" charset="-122"/>
                <a:ea typeface="华文楷体" panose="02010600040101010101" pitchFamily="2" charset="-122"/>
              </a:rPr>
              <a:t>硬件</a:t>
            </a:r>
            <a:r>
              <a:rPr lang="zh-CN" altLang="zh-CN" dirty="0">
                <a:latin typeface="华文楷体" panose="02010600040101010101" pitchFamily="2" charset="-122"/>
                <a:ea typeface="华文楷体" panose="02010600040101010101" pitchFamily="2" charset="-122"/>
              </a:rPr>
              <a:t>直接识别和执行的计算机语言。</a:t>
            </a:r>
            <a:endParaRPr lang="zh-CN" altLang="en-US" dirty="0">
              <a:latin typeface="华文楷体" panose="02010600040101010101" pitchFamily="2" charset="-122"/>
              <a:ea typeface="华文楷体" panose="02010600040101010101" pitchFamily="2" charset="-122"/>
            </a:endParaRPr>
          </a:p>
        </p:txBody>
      </p:sp>
      <p:sp>
        <p:nvSpPr>
          <p:cNvPr id="12" name="矩形 11"/>
          <p:cNvSpPr/>
          <p:nvPr/>
        </p:nvSpPr>
        <p:spPr>
          <a:xfrm>
            <a:off x="1115616" y="2145566"/>
            <a:ext cx="6480720" cy="1477328"/>
          </a:xfrm>
          <a:prstGeom prst="rect">
            <a:avLst/>
          </a:prstGeom>
        </p:spPr>
        <p:txBody>
          <a:bodyPr wrap="square">
            <a:spAutoFit/>
          </a:bodyPr>
          <a:lstStyle/>
          <a:p>
            <a:r>
              <a:rPr lang="zh-CN" altLang="zh-CN" dirty="0" smtClean="0">
                <a:latin typeface="华文楷体" panose="02010600040101010101" pitchFamily="2" charset="-122"/>
                <a:ea typeface="华文楷体" panose="02010600040101010101" pitchFamily="2" charset="-122"/>
              </a:rPr>
              <a:t>例如</a:t>
            </a:r>
            <a:r>
              <a:rPr lang="en-US" altLang="zh-CN" dirty="0" smtClean="0">
                <a:latin typeface="华文楷体" panose="02010600040101010101" pitchFamily="2" charset="-122"/>
                <a:ea typeface="华文楷体" panose="02010600040101010101" pitchFamily="2" charset="-122"/>
              </a:rPr>
              <a:t>MCS-51</a:t>
            </a:r>
            <a:r>
              <a:rPr lang="zh-CN" altLang="zh-CN" dirty="0">
                <a:latin typeface="华文楷体" panose="02010600040101010101" pitchFamily="2" charset="-122"/>
                <a:ea typeface="华文楷体" panose="02010600040101010101" pitchFamily="2" charset="-122"/>
              </a:rPr>
              <a:t>单片机指令：</a:t>
            </a:r>
          </a:p>
          <a:p>
            <a:r>
              <a:rPr lang="zh-CN" altLang="zh-CN" b="1" dirty="0">
                <a:latin typeface="华文楷体" panose="02010600040101010101" pitchFamily="2" charset="-122"/>
                <a:ea typeface="华文楷体" panose="02010600040101010101" pitchFamily="2" charset="-122"/>
              </a:rPr>
              <a:t>功能：</a:t>
            </a:r>
            <a:r>
              <a:rPr lang="zh-CN" altLang="zh-CN" dirty="0">
                <a:latin typeface="华文楷体" panose="02010600040101010101" pitchFamily="2" charset="-122"/>
                <a:ea typeface="华文楷体" panose="02010600040101010101" pitchFamily="2" charset="-122"/>
              </a:rPr>
              <a:t>执行累加器</a:t>
            </a:r>
            <a:r>
              <a:rPr lang="en-US" altLang="zh-CN" dirty="0">
                <a:latin typeface="华文楷体" panose="02010600040101010101" pitchFamily="2" charset="-122"/>
                <a:ea typeface="华文楷体" panose="02010600040101010101" pitchFamily="2" charset="-122"/>
              </a:rPr>
              <a:t>A</a:t>
            </a:r>
            <a:r>
              <a:rPr lang="zh-CN" altLang="zh-CN" dirty="0">
                <a:latin typeface="华文楷体" panose="02010600040101010101" pitchFamily="2" charset="-122"/>
                <a:ea typeface="华文楷体" panose="02010600040101010101" pitchFamily="2" charset="-122"/>
              </a:rPr>
              <a:t>内容加</a:t>
            </a:r>
            <a:r>
              <a:rPr lang="en-US" altLang="zh-CN" dirty="0">
                <a:latin typeface="华文楷体" panose="02010600040101010101" pitchFamily="2" charset="-122"/>
                <a:ea typeface="华文楷体" panose="02010600040101010101" pitchFamily="2" charset="-122"/>
              </a:rPr>
              <a:t>1</a:t>
            </a:r>
            <a:r>
              <a:rPr lang="zh-CN" altLang="zh-CN" dirty="0">
                <a:latin typeface="华文楷体" panose="02010600040101010101" pitchFamily="2" charset="-122"/>
                <a:ea typeface="华文楷体" panose="02010600040101010101" pitchFamily="2" charset="-122"/>
              </a:rPr>
              <a:t>操作</a:t>
            </a:r>
          </a:p>
          <a:p>
            <a:r>
              <a:rPr lang="zh-CN" altLang="zh-CN" b="1" dirty="0" smtClean="0">
                <a:latin typeface="华文楷体" panose="02010600040101010101" pitchFamily="2" charset="-122"/>
                <a:ea typeface="华文楷体" panose="02010600040101010101" pitchFamily="2" charset="-122"/>
              </a:rPr>
              <a:t>二进制代码</a:t>
            </a:r>
            <a:r>
              <a:rPr lang="zh-CN" altLang="en-US" b="1" dirty="0" smtClean="0">
                <a:latin typeface="华文楷体" panose="02010600040101010101" pitchFamily="2" charset="-122"/>
                <a:ea typeface="华文楷体" panose="02010600040101010101" pitchFamily="2" charset="-122"/>
              </a:rPr>
              <a:t>（机器码）</a:t>
            </a:r>
            <a:r>
              <a:rPr lang="zh-CN" altLang="zh-CN" dirty="0" smtClean="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0000 0100B</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04H</a:t>
            </a:r>
          </a:p>
          <a:p>
            <a:r>
              <a:rPr lang="zh-CN" altLang="zh-CN" b="1" dirty="0">
                <a:latin typeface="华文楷体" panose="02010600040101010101" pitchFamily="2" charset="-122"/>
                <a:ea typeface="华文楷体" panose="02010600040101010101" pitchFamily="2" charset="-122"/>
              </a:rPr>
              <a:t>汇编语言</a:t>
            </a:r>
            <a:r>
              <a:rPr lang="zh-CN" altLang="zh-CN" b="1" dirty="0" smtClean="0">
                <a:latin typeface="华文楷体" panose="02010600040101010101" pitchFamily="2" charset="-122"/>
                <a:ea typeface="华文楷体" panose="02010600040101010101" pitchFamily="2" charset="-122"/>
              </a:rPr>
              <a:t>指令</a:t>
            </a:r>
            <a:r>
              <a:rPr lang="zh-CN" altLang="zh-CN" dirty="0" smtClean="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INC  A</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698676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7139136"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a:xfrm>
            <a:off x="467544" y="1203599"/>
            <a:ext cx="7620000" cy="504056"/>
          </a:xfrm>
        </p:spPr>
        <p:txBody>
          <a:bodyPr/>
          <a:lstStyle/>
          <a:p>
            <a:r>
              <a:rPr lang="zh-CN" altLang="zh-CN" dirty="0"/>
              <a:t>（</a:t>
            </a:r>
            <a:r>
              <a:rPr lang="en-US" altLang="zh-CN" dirty="0"/>
              <a:t>3</a:t>
            </a:r>
            <a:r>
              <a:rPr lang="zh-CN" altLang="zh-CN" dirty="0"/>
              <a:t>）片内外程序存储器访问指令（</a:t>
            </a:r>
            <a:r>
              <a:rPr lang="en-US" altLang="zh-CN" dirty="0"/>
              <a:t>2</a:t>
            </a:r>
            <a:r>
              <a:rPr lang="zh-CN" altLang="zh-CN" dirty="0"/>
              <a:t>条）</a:t>
            </a:r>
          </a:p>
          <a:p>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2958198234"/>
              </p:ext>
            </p:extLst>
          </p:nvPr>
        </p:nvGraphicFramePr>
        <p:xfrm>
          <a:off x="1979712" y="1779662"/>
          <a:ext cx="3816424" cy="640080"/>
        </p:xfrm>
        <a:graphic>
          <a:graphicData uri="http://schemas.openxmlformats.org/drawingml/2006/table">
            <a:tbl>
              <a:tblPr>
                <a:tableStyleId>{2D5ABB26-0587-4C30-8999-92F81FD0307C}</a:tableStyleId>
              </a:tblPr>
              <a:tblGrid>
                <a:gridCol w="1962708"/>
                <a:gridCol w="1853716"/>
              </a:tblGrid>
              <a:tr h="0">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汇编语言格式</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操</a:t>
                      </a:r>
                      <a:r>
                        <a:rPr lang="en-US" sz="1400" kern="100" dirty="0">
                          <a:effectLst/>
                          <a:latin typeface="华文楷体" panose="02010600040101010101" pitchFamily="2" charset="-122"/>
                          <a:ea typeface="华文楷体" panose="02010600040101010101" pitchFamily="2" charset="-122"/>
                        </a:rPr>
                        <a:t>   </a:t>
                      </a:r>
                      <a:r>
                        <a:rPr lang="zh-CN" sz="1400" kern="100" dirty="0">
                          <a:effectLst/>
                          <a:latin typeface="华文楷体" panose="02010600040101010101" pitchFamily="2" charset="-122"/>
                          <a:ea typeface="华文楷体" panose="02010600040101010101" pitchFamily="2" charset="-122"/>
                        </a:rPr>
                        <a:t>作</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MOVC  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@A+DPTR</a:t>
                      </a:r>
                      <a:r>
                        <a:rPr lang="zh-CN" sz="1400" kern="100" dirty="0">
                          <a:effectLst/>
                          <a:latin typeface="华文楷体" panose="02010600040101010101" pitchFamily="2" charset="-122"/>
                          <a:ea typeface="华文楷体" panose="02010600040101010101" pitchFamily="2" charset="-122"/>
                        </a:rPr>
                        <a:t>；</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indent="200025" algn="just">
                        <a:spcAft>
                          <a:spcPts val="0"/>
                        </a:spcAft>
                      </a:pPr>
                      <a:r>
                        <a:rPr lang="en-US" sz="1400" kern="100" dirty="0">
                          <a:effectLst/>
                          <a:latin typeface="华文楷体" panose="02010600040101010101" pitchFamily="2" charset="-122"/>
                          <a:ea typeface="华文楷体" panose="02010600040101010101" pitchFamily="2" charset="-122"/>
                        </a:rPr>
                        <a:t>(A)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((A)+(DPTR))</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MOVC  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@A+PC  </a:t>
                      </a:r>
                      <a:r>
                        <a:rPr lang="zh-CN" sz="1400" kern="100" dirty="0">
                          <a:effectLst/>
                          <a:latin typeface="华文楷体" panose="02010600040101010101" pitchFamily="2" charset="-122"/>
                          <a:ea typeface="华文楷体" panose="02010600040101010101" pitchFamily="2" charset="-122"/>
                        </a:rPr>
                        <a:t>；</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indent="200025" algn="just">
                        <a:spcAft>
                          <a:spcPts val="0"/>
                        </a:spcAft>
                      </a:pPr>
                      <a:r>
                        <a:rPr lang="en-US" sz="1400" kern="100" dirty="0">
                          <a:effectLst/>
                          <a:latin typeface="华文楷体" panose="02010600040101010101" pitchFamily="2" charset="-122"/>
                          <a:ea typeface="华文楷体" panose="02010600040101010101" pitchFamily="2" charset="-122"/>
                        </a:rPr>
                        <a:t>(A)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((A)+(PC)</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bl>
          </a:graphicData>
        </a:graphic>
      </p:graphicFrame>
      <p:graphicFrame>
        <p:nvGraphicFramePr>
          <p:cNvPr id="9" name="表格 8"/>
          <p:cNvGraphicFramePr>
            <a:graphicFrameLocks noGrp="1"/>
          </p:cNvGraphicFramePr>
          <p:nvPr>
            <p:extLst>
              <p:ext uri="{D42A27DB-BD31-4B8C-83A1-F6EECF244321}">
                <p14:modId xmlns="" xmlns:p14="http://schemas.microsoft.com/office/powerpoint/2010/main" val="3476795765"/>
              </p:ext>
            </p:extLst>
          </p:nvPr>
        </p:nvGraphicFramePr>
        <p:xfrm>
          <a:off x="1115616" y="3147814"/>
          <a:ext cx="3744416" cy="1506840"/>
        </p:xfrm>
        <a:graphic>
          <a:graphicData uri="http://schemas.openxmlformats.org/drawingml/2006/table">
            <a:tbl>
              <a:tblPr firstRow="1" firstCol="1" bandRow="1">
                <a:tableStyleId>{2D5ABB26-0587-4C30-8999-92F81FD0307C}</a:tableStyleId>
              </a:tblPr>
              <a:tblGrid>
                <a:gridCol w="331556"/>
                <a:gridCol w="1972700"/>
                <a:gridCol w="1440160"/>
              </a:tblGrid>
              <a:tr h="0">
                <a:tc>
                  <a:txBody>
                    <a:bodyPr/>
                    <a:lstStyle/>
                    <a:p>
                      <a:pPr algn="l">
                        <a:spcAft>
                          <a:spcPts val="0"/>
                        </a:spcAft>
                      </a:pPr>
                      <a:r>
                        <a:rPr lang="en-US" sz="1400" kern="100" dirty="0">
                          <a:effectLst/>
                          <a:latin typeface="华文楷体" panose="02010600040101010101" pitchFamily="2" charset="-122"/>
                          <a:ea typeface="华文楷体" panose="02010600040101010101" pitchFamily="2" charset="-122"/>
                        </a:rPr>
                        <a:t>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en-US" sz="1400" kern="100">
                          <a:effectLst/>
                          <a:latin typeface="华文楷体" panose="02010600040101010101" pitchFamily="2" charset="-122"/>
                          <a:ea typeface="华文楷体" panose="02010600040101010101" pitchFamily="2" charset="-122"/>
                        </a:rPr>
                        <a:t> </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en-US" sz="1400" kern="100">
                          <a:effectLst/>
                          <a:latin typeface="华文楷体" panose="02010600040101010101" pitchFamily="2" charset="-122"/>
                          <a:ea typeface="华文楷体" panose="02010600040101010101" pitchFamily="2" charset="-122"/>
                        </a:rPr>
                        <a:t> </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l">
                        <a:spcAft>
                          <a:spcPts val="0"/>
                        </a:spcAft>
                      </a:pPr>
                      <a:r>
                        <a:rPr lang="en-US" sz="1400" kern="100" dirty="0">
                          <a:effectLst/>
                          <a:latin typeface="华文楷体" panose="02010600040101010101" pitchFamily="2" charset="-122"/>
                          <a:ea typeface="华文楷体" panose="02010600040101010101" pitchFamily="2" charset="-122"/>
                        </a:rPr>
                        <a:t>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en-US" sz="1400" kern="100" dirty="0">
                          <a:effectLst/>
                          <a:latin typeface="华文楷体" panose="02010600040101010101" pitchFamily="2" charset="-122"/>
                          <a:ea typeface="华文楷体" panose="02010600040101010101" pitchFamily="2" charset="-122"/>
                        </a:rPr>
                        <a:t>MOV  DPTR</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#800H</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zh-CN" sz="1400" kern="100" dirty="0">
                          <a:effectLst/>
                          <a:latin typeface="华文楷体" panose="02010600040101010101" pitchFamily="2" charset="-122"/>
                          <a:ea typeface="华文楷体" panose="02010600040101010101" pitchFamily="2" charset="-122"/>
                        </a:rPr>
                        <a:t>；设置地址指针</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l">
                        <a:spcAft>
                          <a:spcPts val="0"/>
                        </a:spcAft>
                      </a:pPr>
                      <a:r>
                        <a:rPr lang="en-US" sz="1400" kern="100">
                          <a:effectLst/>
                          <a:latin typeface="华文楷体" panose="02010600040101010101" pitchFamily="2" charset="-122"/>
                          <a:ea typeface="华文楷体" panose="02010600040101010101" pitchFamily="2" charset="-122"/>
                        </a:rPr>
                        <a:t> </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en-US" sz="1400" kern="100" dirty="0">
                          <a:effectLst/>
                          <a:latin typeface="华文楷体" panose="02010600040101010101" pitchFamily="2" charset="-122"/>
                          <a:ea typeface="华文楷体" panose="02010600040101010101" pitchFamily="2" charset="-122"/>
                        </a:rPr>
                        <a:t>MOV  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R1</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en-US" sz="1400" kern="100" dirty="0">
                          <a:effectLst/>
                          <a:latin typeface="华文楷体" panose="02010600040101010101" pitchFamily="2" charset="-122"/>
                          <a:ea typeface="华文楷体" panose="02010600040101010101" pitchFamily="2" charset="-122"/>
                        </a:rPr>
                        <a:t>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440040">
                <a:tc>
                  <a:txBody>
                    <a:bodyPr/>
                    <a:lstStyle/>
                    <a:p>
                      <a:pPr algn="l">
                        <a:spcAft>
                          <a:spcPts val="0"/>
                        </a:spcAft>
                      </a:pPr>
                      <a:r>
                        <a:rPr lang="en-US" sz="1400" kern="100">
                          <a:effectLst/>
                          <a:latin typeface="华文楷体" panose="02010600040101010101" pitchFamily="2" charset="-122"/>
                          <a:ea typeface="华文楷体" panose="02010600040101010101" pitchFamily="2" charset="-122"/>
                        </a:rPr>
                        <a:t> </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en-US" sz="1400" kern="100" dirty="0">
                          <a:effectLst/>
                          <a:latin typeface="华文楷体" panose="02010600040101010101" pitchFamily="2" charset="-122"/>
                          <a:ea typeface="华文楷体" panose="02010600040101010101" pitchFamily="2" charset="-122"/>
                        </a:rPr>
                        <a:t>MOVC  A</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 DPTR</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zh-CN" sz="1400" kern="100" dirty="0">
                          <a:effectLst/>
                          <a:latin typeface="华文楷体" panose="02010600040101010101" pitchFamily="2" charset="-122"/>
                          <a:ea typeface="华文楷体" panose="02010600040101010101" pitchFamily="2" charset="-122"/>
                        </a:rPr>
                        <a:t>；查表</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l">
                        <a:spcAft>
                          <a:spcPts val="0"/>
                        </a:spcAft>
                      </a:pPr>
                      <a:r>
                        <a:rPr lang="en-US" sz="1400" kern="100">
                          <a:effectLst/>
                          <a:latin typeface="华文楷体" panose="02010600040101010101" pitchFamily="2" charset="-122"/>
                          <a:ea typeface="华文楷体" panose="02010600040101010101" pitchFamily="2" charset="-122"/>
                        </a:rPr>
                        <a:t> </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en-US" sz="1400" kern="100" dirty="0">
                          <a:effectLst/>
                          <a:latin typeface="华文楷体" panose="02010600040101010101" pitchFamily="2" charset="-122"/>
                          <a:ea typeface="华文楷体" panose="02010600040101010101" pitchFamily="2" charset="-122"/>
                        </a:rPr>
                        <a:t>MOV  R1</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A</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just">
                        <a:spcAft>
                          <a:spcPts val="0"/>
                        </a:spcAft>
                      </a:pPr>
                      <a:r>
                        <a:rPr lang="en-US" sz="1400" kern="100" dirty="0">
                          <a:effectLst/>
                          <a:latin typeface="华文楷体" panose="02010600040101010101" pitchFamily="2" charset="-122"/>
                          <a:ea typeface="华文楷体" panose="02010600040101010101" pitchFamily="2" charset="-122"/>
                        </a:rPr>
                        <a:t>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l">
                        <a:spcAft>
                          <a:spcPts val="0"/>
                        </a:spcAft>
                      </a:pPr>
                      <a:r>
                        <a:rPr lang="en-US" sz="1400" kern="100">
                          <a:effectLst/>
                          <a:latin typeface="华文楷体" panose="02010600040101010101" pitchFamily="2" charset="-122"/>
                          <a:ea typeface="华文楷体" panose="02010600040101010101" pitchFamily="2" charset="-122"/>
                        </a:rPr>
                        <a:t> </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en-US" sz="1400" kern="100">
                          <a:effectLst/>
                          <a:latin typeface="华文楷体" panose="02010600040101010101" pitchFamily="2" charset="-122"/>
                          <a:ea typeface="华文楷体" panose="02010600040101010101" pitchFamily="2" charset="-122"/>
                        </a:rPr>
                        <a:t> </a:t>
                      </a:r>
                      <a:endParaRPr lang="zh-CN" sz="14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en-US" sz="1400" kern="100" dirty="0">
                          <a:effectLst/>
                          <a:latin typeface="华文楷体" panose="02010600040101010101" pitchFamily="2" charset="-122"/>
                          <a:ea typeface="华文楷体" panose="02010600040101010101" pitchFamily="2" charset="-122"/>
                        </a:rPr>
                        <a:t> </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bl>
          </a:graphicData>
        </a:graphic>
      </p:graphicFrame>
      <p:sp>
        <p:nvSpPr>
          <p:cNvPr id="10" name="Rectangle 1"/>
          <p:cNvSpPr>
            <a:spLocks noChangeArrowheads="1"/>
          </p:cNvSpPr>
          <p:nvPr/>
        </p:nvSpPr>
        <p:spPr bwMode="auto">
          <a:xfrm>
            <a:off x="539552" y="2525584"/>
            <a:ext cx="7416824"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【例</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3-7】  </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在</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ROM</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区从</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0800H</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开始的</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15</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个单元中依次存放着</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0</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至</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14</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的平方数表，要求查表求工作寄存器</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R1</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的内容（其值不超过</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14</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）的平方，并回送给</a:t>
            </a:r>
            <a:r>
              <a:rPr kumimoji="0" lang="en-US" altLang="zh-CN"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R1</a:t>
            </a:r>
            <a:r>
              <a:rPr kumimoji="0" lang="zh-CN" altLang="en-US" sz="1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a:t>
            </a:r>
            <a:endParaRPr kumimoji="0" lang="zh-CN" altLang="en-US" sz="12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rPr>
              <a:t>解：</a:t>
            </a:r>
            <a:endParaRPr kumimoji="0" lang="zh-CN" altLang="en-US" sz="3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endParaRPr>
          </a:p>
        </p:txBody>
      </p:sp>
      <p:grpSp>
        <p:nvGrpSpPr>
          <p:cNvPr id="11" name="组合 10"/>
          <p:cNvGrpSpPr/>
          <p:nvPr/>
        </p:nvGrpSpPr>
        <p:grpSpPr>
          <a:xfrm>
            <a:off x="5508104" y="3304809"/>
            <a:ext cx="1482573" cy="1314082"/>
            <a:chOff x="1591853" y="3524083"/>
            <a:chExt cx="1482573" cy="1314082"/>
          </a:xfrm>
        </p:grpSpPr>
        <p:sp>
          <p:nvSpPr>
            <p:cNvPr id="12" name="Rectangle 1037"/>
            <p:cNvSpPr>
              <a:spLocks noChangeArrowheads="1"/>
            </p:cNvSpPr>
            <p:nvPr/>
          </p:nvSpPr>
          <p:spPr bwMode="auto">
            <a:xfrm>
              <a:off x="1591853" y="4573344"/>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0800H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 name="Rectangle 1038"/>
            <p:cNvSpPr>
              <a:spLocks noChangeArrowheads="1"/>
            </p:cNvSpPr>
            <p:nvPr/>
          </p:nvSpPr>
          <p:spPr bwMode="auto">
            <a:xfrm>
              <a:off x="2297973" y="4573344"/>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0</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Rectangle 1039"/>
            <p:cNvSpPr>
              <a:spLocks noChangeArrowheads="1"/>
            </p:cNvSpPr>
            <p:nvPr/>
          </p:nvSpPr>
          <p:spPr bwMode="auto">
            <a:xfrm>
              <a:off x="2297973" y="3524083"/>
              <a:ext cx="776453" cy="525197"/>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ea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5" name="Rectangle 1041"/>
            <p:cNvSpPr>
              <a:spLocks noChangeArrowheads="1"/>
            </p:cNvSpPr>
            <p:nvPr/>
          </p:nvSpPr>
          <p:spPr bwMode="auto">
            <a:xfrm>
              <a:off x="1591853" y="4308522"/>
              <a:ext cx="706361"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0801H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6" name="Rectangle 1042"/>
            <p:cNvSpPr>
              <a:spLocks noChangeArrowheads="1"/>
            </p:cNvSpPr>
            <p:nvPr/>
          </p:nvSpPr>
          <p:spPr bwMode="auto">
            <a:xfrm>
              <a:off x="2298214" y="4308522"/>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 name="Rectangle 1044"/>
            <p:cNvSpPr>
              <a:spLocks noChangeArrowheads="1"/>
            </p:cNvSpPr>
            <p:nvPr/>
          </p:nvSpPr>
          <p:spPr bwMode="auto">
            <a:xfrm>
              <a:off x="1591854" y="4049280"/>
              <a:ext cx="717584"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0802H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8" name="Rectangle 1045"/>
            <p:cNvSpPr>
              <a:spLocks noChangeArrowheads="1"/>
            </p:cNvSpPr>
            <p:nvPr/>
          </p:nvSpPr>
          <p:spPr bwMode="auto">
            <a:xfrm>
              <a:off x="2297973" y="4049280"/>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9" name="Rectangle 1051"/>
            <p:cNvSpPr>
              <a:spLocks noChangeArrowheads="1"/>
            </p:cNvSpPr>
            <p:nvPr/>
          </p:nvSpPr>
          <p:spPr bwMode="auto">
            <a:xfrm>
              <a:off x="2435925" y="4308522"/>
              <a:ext cx="511266"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1</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 name="Rectangle 1051"/>
            <p:cNvSpPr>
              <a:spLocks noChangeArrowheads="1"/>
            </p:cNvSpPr>
            <p:nvPr/>
          </p:nvSpPr>
          <p:spPr bwMode="auto">
            <a:xfrm>
              <a:off x="2435925" y="4022742"/>
              <a:ext cx="511266"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4</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21" name="Rectangle 1044"/>
          <p:cNvSpPr>
            <a:spLocks noChangeArrowheads="1"/>
          </p:cNvSpPr>
          <p:nvPr/>
        </p:nvSpPr>
        <p:spPr bwMode="auto">
          <a:xfrm>
            <a:off x="7257448" y="3434996"/>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R1</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2" name="Rectangle 1045"/>
          <p:cNvSpPr>
            <a:spLocks noChangeArrowheads="1"/>
          </p:cNvSpPr>
          <p:nvPr/>
        </p:nvSpPr>
        <p:spPr bwMode="auto">
          <a:xfrm>
            <a:off x="7785256" y="3436128"/>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3" name="Rectangle 1051"/>
          <p:cNvSpPr>
            <a:spLocks noChangeArrowheads="1"/>
          </p:cNvSpPr>
          <p:nvPr/>
        </p:nvSpPr>
        <p:spPr bwMode="auto">
          <a:xfrm>
            <a:off x="7874273" y="3408458"/>
            <a:ext cx="511266"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2</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4" name="椭圆 23"/>
          <p:cNvSpPr/>
          <p:nvPr/>
        </p:nvSpPr>
        <p:spPr>
          <a:xfrm>
            <a:off x="6352176" y="3830006"/>
            <a:ext cx="511266" cy="24599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5" name="Rectangle 1044"/>
          <p:cNvSpPr>
            <a:spLocks noChangeArrowheads="1"/>
          </p:cNvSpPr>
          <p:nvPr/>
        </p:nvSpPr>
        <p:spPr bwMode="auto">
          <a:xfrm>
            <a:off x="6995245" y="4354069"/>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0</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6" name="Rectangle 1044"/>
          <p:cNvSpPr>
            <a:spLocks noChangeArrowheads="1"/>
          </p:cNvSpPr>
          <p:nvPr/>
        </p:nvSpPr>
        <p:spPr bwMode="auto">
          <a:xfrm>
            <a:off x="6995245" y="4096963"/>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7" name="Rectangle 1044"/>
          <p:cNvSpPr>
            <a:spLocks noChangeArrowheads="1"/>
          </p:cNvSpPr>
          <p:nvPr/>
        </p:nvSpPr>
        <p:spPr bwMode="auto">
          <a:xfrm>
            <a:off x="6995245" y="3830006"/>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8" name="Rectangle 1044"/>
          <p:cNvSpPr>
            <a:spLocks noChangeArrowheads="1"/>
          </p:cNvSpPr>
          <p:nvPr/>
        </p:nvSpPr>
        <p:spPr bwMode="auto">
          <a:xfrm>
            <a:off x="4067944" y="4395161"/>
            <a:ext cx="731544"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DPTR</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9" name="Rectangle 1045"/>
          <p:cNvSpPr>
            <a:spLocks noChangeArrowheads="1"/>
          </p:cNvSpPr>
          <p:nvPr/>
        </p:nvSpPr>
        <p:spPr bwMode="auto">
          <a:xfrm>
            <a:off x="4788023" y="4395161"/>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0" name="Rectangle 1051"/>
          <p:cNvSpPr>
            <a:spLocks noChangeArrowheads="1"/>
          </p:cNvSpPr>
          <p:nvPr/>
        </p:nvSpPr>
        <p:spPr bwMode="auto">
          <a:xfrm>
            <a:off x="4799488" y="4368623"/>
            <a:ext cx="764747"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0800H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2" name="椭圆 31"/>
          <p:cNvSpPr/>
          <p:nvPr/>
        </p:nvSpPr>
        <p:spPr>
          <a:xfrm>
            <a:off x="6990677" y="3837920"/>
            <a:ext cx="511266" cy="24599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34" name="曲线连接符 33"/>
          <p:cNvCxnSpPr>
            <a:stCxn id="22" idx="2"/>
            <a:endCxn id="32" idx="6"/>
          </p:cNvCxnSpPr>
          <p:nvPr/>
        </p:nvCxnSpPr>
        <p:spPr>
          <a:xfrm rot="5400000">
            <a:off x="7707668" y="3495225"/>
            <a:ext cx="259970" cy="671419"/>
          </a:xfrm>
          <a:prstGeom prst="curvedConnector2">
            <a:avLst/>
          </a:prstGeom>
          <a:ln>
            <a:tailEnd type="arrow"/>
          </a:ln>
        </p:spPr>
        <p:style>
          <a:lnRef idx="1">
            <a:schemeClr val="accent5"/>
          </a:lnRef>
          <a:fillRef idx="0">
            <a:schemeClr val="accent5"/>
          </a:fillRef>
          <a:effectRef idx="0">
            <a:schemeClr val="accent5"/>
          </a:effectRef>
          <a:fontRef idx="minor">
            <a:schemeClr val="tx1"/>
          </a:fontRef>
        </p:style>
      </p:cxnSp>
      <p:sp>
        <p:nvSpPr>
          <p:cNvPr id="35" name="Rectangle 1044"/>
          <p:cNvSpPr>
            <a:spLocks noChangeArrowheads="1"/>
          </p:cNvSpPr>
          <p:nvPr/>
        </p:nvSpPr>
        <p:spPr bwMode="auto">
          <a:xfrm>
            <a:off x="7334312" y="3977116"/>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ACC</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6" name="Rectangle 1045"/>
          <p:cNvSpPr>
            <a:spLocks noChangeArrowheads="1"/>
          </p:cNvSpPr>
          <p:nvPr/>
        </p:nvSpPr>
        <p:spPr bwMode="auto">
          <a:xfrm>
            <a:off x="7785256" y="3977116"/>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7" name="Rectangle 1051"/>
          <p:cNvSpPr>
            <a:spLocks noChangeArrowheads="1"/>
          </p:cNvSpPr>
          <p:nvPr/>
        </p:nvSpPr>
        <p:spPr bwMode="auto">
          <a:xfrm>
            <a:off x="7951137" y="3950578"/>
            <a:ext cx="511266"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2</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40" name="直接箭头连接符 39"/>
          <p:cNvCxnSpPr>
            <a:stCxn id="22" idx="2"/>
            <a:endCxn id="36" idx="0"/>
          </p:cNvCxnSpPr>
          <p:nvPr/>
        </p:nvCxnSpPr>
        <p:spPr>
          <a:xfrm>
            <a:off x="8173362" y="3700949"/>
            <a:ext cx="0" cy="2761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847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4" grpId="0" animBg="1"/>
      <p:bldP spid="25" grpId="0"/>
      <p:bldP spid="26" grpId="0"/>
      <p:bldP spid="27" grpId="0"/>
      <p:bldP spid="28" grpId="0"/>
      <p:bldP spid="29" grpId="0" animBg="1"/>
      <p:bldP spid="30" grpId="0"/>
      <p:bldP spid="32" grpId="0" animBg="1"/>
      <p:bldP spid="35" grpId="0"/>
      <p:bldP spid="36" grpId="0" animBg="1"/>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7139136"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a:xfrm>
            <a:off x="467544" y="1203599"/>
            <a:ext cx="7620000" cy="504056"/>
          </a:xfrm>
        </p:spPr>
        <p:txBody>
          <a:bodyPr/>
          <a:lstStyle/>
          <a:p>
            <a:r>
              <a:rPr lang="zh-CN" altLang="zh-CN" dirty="0"/>
              <a:t>（</a:t>
            </a:r>
            <a:r>
              <a:rPr lang="en-US" altLang="zh-CN" dirty="0"/>
              <a:t>4</a:t>
            </a:r>
            <a:r>
              <a:rPr lang="zh-CN" altLang="zh-CN" dirty="0"/>
              <a:t>）堆栈操作指令（</a:t>
            </a:r>
            <a:r>
              <a:rPr lang="en-US" altLang="zh-CN" dirty="0"/>
              <a:t>2</a:t>
            </a:r>
            <a:r>
              <a:rPr lang="zh-CN" altLang="zh-CN" dirty="0"/>
              <a:t>条）</a:t>
            </a:r>
          </a:p>
          <a:p>
            <a:endParaRPr lang="zh-CN" altLang="en-US" dirty="0"/>
          </a:p>
        </p:txBody>
      </p:sp>
      <p:sp>
        <p:nvSpPr>
          <p:cNvPr id="10" name="Rectangle 1"/>
          <p:cNvSpPr>
            <a:spLocks noChangeArrowheads="1"/>
          </p:cNvSpPr>
          <p:nvPr/>
        </p:nvSpPr>
        <p:spPr bwMode="auto">
          <a:xfrm>
            <a:off x="3851920" y="1486961"/>
            <a:ext cx="4608512"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zh-CN" dirty="0">
                <a:latin typeface="华文楷体" panose="02010600040101010101" pitchFamily="2" charset="-122"/>
                <a:ea typeface="华文楷体" panose="02010600040101010101" pitchFamily="2" charset="-122"/>
              </a:rPr>
              <a:t>【例</a:t>
            </a:r>
            <a:r>
              <a:rPr lang="en-US" altLang="zh-CN" dirty="0">
                <a:latin typeface="华文楷体" panose="02010600040101010101" pitchFamily="2" charset="-122"/>
                <a:ea typeface="华文楷体" panose="02010600040101010101" pitchFamily="2" charset="-122"/>
              </a:rPr>
              <a:t>3-8</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设</a:t>
            </a:r>
            <a:r>
              <a:rPr lang="en-US" altLang="zh-CN" dirty="0">
                <a:latin typeface="华文楷体" panose="02010600040101010101" pitchFamily="2" charset="-122"/>
                <a:ea typeface="华文楷体" panose="02010600040101010101" pitchFamily="2" charset="-122"/>
              </a:rPr>
              <a:t>(SP)=32H</a:t>
            </a:r>
            <a:r>
              <a:rPr lang="zh-CN" altLang="zh-CN" dirty="0">
                <a:latin typeface="华文楷体" panose="02010600040101010101" pitchFamily="2" charset="-122"/>
                <a:ea typeface="华文楷体" panose="02010600040101010101" pitchFamily="2" charset="-122"/>
              </a:rPr>
              <a:t>，内部</a:t>
            </a:r>
            <a:r>
              <a:rPr lang="en-US" altLang="zh-CN" dirty="0">
                <a:latin typeface="华文楷体" panose="02010600040101010101" pitchFamily="2" charset="-122"/>
                <a:ea typeface="华文楷体" panose="02010600040101010101" pitchFamily="2" charset="-122"/>
              </a:rPr>
              <a:t>RAM</a:t>
            </a:r>
            <a:r>
              <a:rPr lang="zh-CN" altLang="zh-CN"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30H</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32H</a:t>
            </a:r>
            <a:r>
              <a:rPr lang="zh-CN" altLang="zh-CN" dirty="0">
                <a:latin typeface="华文楷体" panose="02010600040101010101" pitchFamily="2" charset="-122"/>
                <a:ea typeface="华文楷体" panose="02010600040101010101" pitchFamily="2" charset="-122"/>
              </a:rPr>
              <a:t>单元的内容分别为</a:t>
            </a:r>
            <a:r>
              <a:rPr lang="en-US" altLang="zh-CN" dirty="0">
                <a:latin typeface="华文楷体" panose="02010600040101010101" pitchFamily="2" charset="-122"/>
                <a:ea typeface="华文楷体" panose="02010600040101010101" pitchFamily="2" charset="-122"/>
              </a:rPr>
              <a:t>20H</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23H</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01H</a:t>
            </a:r>
            <a:r>
              <a:rPr lang="zh-CN" altLang="zh-CN" dirty="0">
                <a:latin typeface="华文楷体" panose="02010600040101010101" pitchFamily="2" charset="-122"/>
                <a:ea typeface="华文楷体" panose="02010600040101010101" pitchFamily="2" charset="-122"/>
              </a:rPr>
              <a:t>。执行下列指令</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p:txBody>
      </p:sp>
      <p:graphicFrame>
        <p:nvGraphicFramePr>
          <p:cNvPr id="5" name="表格 4"/>
          <p:cNvGraphicFramePr>
            <a:graphicFrameLocks noGrp="1"/>
          </p:cNvGraphicFramePr>
          <p:nvPr>
            <p:extLst>
              <p:ext uri="{D42A27DB-BD31-4B8C-83A1-F6EECF244321}">
                <p14:modId xmlns="" xmlns:p14="http://schemas.microsoft.com/office/powerpoint/2010/main" val="1022981310"/>
              </p:ext>
            </p:extLst>
          </p:nvPr>
        </p:nvGraphicFramePr>
        <p:xfrm>
          <a:off x="339556" y="1779662"/>
          <a:ext cx="3816424" cy="1188720"/>
        </p:xfrm>
        <a:graphic>
          <a:graphicData uri="http://schemas.openxmlformats.org/drawingml/2006/table">
            <a:tbl>
              <a:tblPr>
                <a:tableStyleId>{2D5ABB26-0587-4C30-8999-92F81FD0307C}</a:tableStyleId>
              </a:tblPr>
              <a:tblGrid>
                <a:gridCol w="1728192"/>
                <a:gridCol w="2088232"/>
              </a:tblGrid>
              <a:tr h="0">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汇编语言格式</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400" kern="100" dirty="0">
                          <a:effectLst/>
                          <a:latin typeface="华文楷体" panose="02010600040101010101" pitchFamily="2" charset="-122"/>
                          <a:ea typeface="华文楷体" panose="02010600040101010101" pitchFamily="2" charset="-122"/>
                        </a:rPr>
                        <a:t>操</a:t>
                      </a:r>
                      <a:r>
                        <a:rPr lang="en-US" sz="1400" kern="100" dirty="0">
                          <a:effectLst/>
                          <a:latin typeface="华文楷体" panose="02010600040101010101" pitchFamily="2" charset="-122"/>
                          <a:ea typeface="华文楷体" panose="02010600040101010101" pitchFamily="2" charset="-122"/>
                        </a:rPr>
                        <a:t>   </a:t>
                      </a:r>
                      <a:r>
                        <a:rPr lang="zh-CN" sz="1400" kern="100" dirty="0">
                          <a:effectLst/>
                          <a:latin typeface="华文楷体" panose="02010600040101010101" pitchFamily="2" charset="-122"/>
                          <a:ea typeface="华文楷体" panose="02010600040101010101" pitchFamily="2" charset="-122"/>
                        </a:rPr>
                        <a:t>作</a:t>
                      </a:r>
                      <a:endParaRPr lang="zh-CN" sz="14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indent="133350" algn="just">
                        <a:spcAft>
                          <a:spcPts val="0"/>
                        </a:spcAft>
                      </a:pPr>
                      <a:r>
                        <a:rPr lang="en-US" sz="1600" kern="100" dirty="0">
                          <a:effectLst/>
                          <a:latin typeface="华文楷体" panose="02010600040101010101" pitchFamily="2" charset="-122"/>
                          <a:ea typeface="华文楷体" panose="02010600040101010101" pitchFamily="2" charset="-122"/>
                        </a:rPr>
                        <a:t>PUSH  direct    </a:t>
                      </a:r>
                      <a:r>
                        <a:rPr lang="en-US" altLang="zh-CN" sz="1600" kern="100" dirty="0" smtClean="0">
                          <a:effectLst/>
                          <a:latin typeface="华文楷体" panose="02010600040101010101" pitchFamily="2" charset="-122"/>
                          <a:ea typeface="华文楷体" panose="02010600040101010101" pitchFamily="2" charset="-122"/>
                        </a:rPr>
                        <a:t> </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indent="200025" algn="just">
                        <a:spcAft>
                          <a:spcPts val="0"/>
                        </a:spcAft>
                      </a:pPr>
                      <a:r>
                        <a:rPr lang="en-US" sz="1600" kern="100">
                          <a:effectLst/>
                          <a:latin typeface="华文楷体" panose="02010600040101010101" pitchFamily="2" charset="-122"/>
                          <a:ea typeface="华文楷体" panose="02010600040101010101" pitchFamily="2" charset="-122"/>
                        </a:rPr>
                        <a:t>(SP)</a:t>
                      </a:r>
                      <a:r>
                        <a:rPr lang="zh-CN" sz="1600" kern="100">
                          <a:effectLst/>
                          <a:latin typeface="华文楷体" panose="02010600040101010101" pitchFamily="2" charset="-122"/>
                          <a:ea typeface="华文楷体" panose="02010600040101010101" pitchFamily="2" charset="-122"/>
                        </a:rPr>
                        <a:t>←</a:t>
                      </a:r>
                      <a:r>
                        <a:rPr lang="en-US" sz="1600" kern="100">
                          <a:effectLst/>
                          <a:latin typeface="华文楷体" panose="02010600040101010101" pitchFamily="2" charset="-122"/>
                          <a:ea typeface="华文楷体" panose="02010600040101010101" pitchFamily="2" charset="-122"/>
                        </a:rPr>
                        <a:t>(SP)</a:t>
                      </a:r>
                      <a:r>
                        <a:rPr lang="zh-CN" sz="1600" kern="100">
                          <a:effectLst/>
                          <a:latin typeface="华文楷体" panose="02010600040101010101" pitchFamily="2" charset="-122"/>
                          <a:ea typeface="华文楷体" panose="02010600040101010101" pitchFamily="2" charset="-122"/>
                        </a:rPr>
                        <a:t>﹢</a:t>
                      </a:r>
                      <a:r>
                        <a:rPr lang="en-US" sz="1600" kern="100">
                          <a:effectLst/>
                          <a:latin typeface="华文楷体" panose="02010600040101010101" pitchFamily="2" charset="-122"/>
                          <a:ea typeface="华文楷体" panose="02010600040101010101" pitchFamily="2" charset="-122"/>
                        </a:rPr>
                        <a:t>1</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just">
                        <a:spcAft>
                          <a:spcPts val="0"/>
                        </a:spcAft>
                      </a:pPr>
                      <a:r>
                        <a:rPr lang="en-US" sz="1600" kern="100" dirty="0">
                          <a:effectLst/>
                          <a:latin typeface="华文楷体" panose="02010600040101010101" pitchFamily="2" charset="-122"/>
                          <a:ea typeface="华文楷体" panose="02010600040101010101" pitchFamily="2" charset="-122"/>
                        </a:rPr>
                        <a:t> </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indent="200025" algn="just">
                        <a:spcAft>
                          <a:spcPts val="0"/>
                        </a:spcAft>
                      </a:pPr>
                      <a:r>
                        <a:rPr lang="en-US" sz="1600" kern="100" dirty="0">
                          <a:effectLst/>
                          <a:latin typeface="华文楷体" panose="02010600040101010101" pitchFamily="2" charset="-122"/>
                          <a:ea typeface="华文楷体" panose="02010600040101010101" pitchFamily="2" charset="-122"/>
                        </a:rPr>
                        <a:t>((SP))</a:t>
                      </a:r>
                      <a:r>
                        <a:rPr lang="zh-CN" sz="1600" kern="100" dirty="0">
                          <a:effectLst/>
                          <a:latin typeface="华文楷体" panose="02010600040101010101" pitchFamily="2" charset="-122"/>
                          <a:ea typeface="华文楷体" panose="02010600040101010101" pitchFamily="2" charset="-122"/>
                        </a:rPr>
                        <a:t>←</a:t>
                      </a:r>
                      <a:r>
                        <a:rPr lang="en-US" sz="1600" kern="100" dirty="0">
                          <a:effectLst/>
                          <a:latin typeface="华文楷体" panose="02010600040101010101" pitchFamily="2" charset="-122"/>
                          <a:ea typeface="华文楷体" panose="02010600040101010101" pitchFamily="2" charset="-122"/>
                        </a:rPr>
                        <a:t>(direct)</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indent="133350" algn="just">
                        <a:spcAft>
                          <a:spcPts val="0"/>
                        </a:spcAft>
                      </a:pPr>
                      <a:r>
                        <a:rPr lang="en-US" sz="1600" kern="100" dirty="0">
                          <a:effectLst/>
                          <a:latin typeface="华文楷体" panose="02010600040101010101" pitchFamily="2" charset="-122"/>
                          <a:ea typeface="华文楷体" panose="02010600040101010101" pitchFamily="2" charset="-122"/>
                        </a:rPr>
                        <a:t>POP   </a:t>
                      </a:r>
                      <a:r>
                        <a:rPr lang="en-US" sz="1600" kern="100" dirty="0" smtClean="0">
                          <a:effectLst/>
                          <a:latin typeface="华文楷体" panose="02010600040101010101" pitchFamily="2" charset="-122"/>
                          <a:ea typeface="华文楷体" panose="02010600040101010101" pitchFamily="2" charset="-122"/>
                        </a:rPr>
                        <a:t>direct</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indent="200025" algn="just">
                        <a:spcAft>
                          <a:spcPts val="0"/>
                        </a:spcAft>
                      </a:pPr>
                      <a:r>
                        <a:rPr lang="en-US" sz="1600" kern="100" dirty="0">
                          <a:effectLst/>
                          <a:latin typeface="华文楷体" panose="02010600040101010101" pitchFamily="2" charset="-122"/>
                          <a:ea typeface="华文楷体" panose="02010600040101010101" pitchFamily="2" charset="-122"/>
                        </a:rPr>
                        <a:t>(direct)</a:t>
                      </a:r>
                      <a:r>
                        <a:rPr lang="zh-CN" sz="1600" kern="100" dirty="0">
                          <a:effectLst/>
                          <a:latin typeface="华文楷体" panose="02010600040101010101" pitchFamily="2" charset="-122"/>
                          <a:ea typeface="华文楷体" panose="02010600040101010101" pitchFamily="2" charset="-122"/>
                        </a:rPr>
                        <a:t>←</a:t>
                      </a:r>
                      <a:r>
                        <a:rPr lang="en-US" sz="1600" kern="100" dirty="0">
                          <a:effectLst/>
                          <a:latin typeface="华文楷体" panose="02010600040101010101" pitchFamily="2" charset="-122"/>
                          <a:ea typeface="华文楷体" panose="02010600040101010101" pitchFamily="2" charset="-122"/>
                        </a:rPr>
                        <a:t>((SP))</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just">
                        <a:spcAft>
                          <a:spcPts val="0"/>
                        </a:spcAft>
                      </a:pPr>
                      <a:r>
                        <a:rPr lang="en-US" sz="1600" kern="100">
                          <a:effectLst/>
                          <a:latin typeface="华文楷体" panose="02010600040101010101" pitchFamily="2" charset="-122"/>
                          <a:ea typeface="华文楷体" panose="02010600040101010101" pitchFamily="2" charset="-122"/>
                        </a:rPr>
                        <a:t> </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indent="200025" algn="just">
                        <a:spcAft>
                          <a:spcPts val="0"/>
                        </a:spcAft>
                      </a:pPr>
                      <a:r>
                        <a:rPr lang="en-US" sz="1600" kern="100" dirty="0">
                          <a:effectLst/>
                          <a:latin typeface="华文楷体" panose="02010600040101010101" pitchFamily="2" charset="-122"/>
                          <a:ea typeface="华文楷体" panose="02010600040101010101" pitchFamily="2" charset="-122"/>
                        </a:rPr>
                        <a:t>(SP)</a:t>
                      </a:r>
                      <a:r>
                        <a:rPr lang="zh-CN" sz="1600" kern="100" dirty="0">
                          <a:effectLst/>
                          <a:latin typeface="华文楷体" panose="02010600040101010101" pitchFamily="2" charset="-122"/>
                          <a:ea typeface="华文楷体" panose="02010600040101010101" pitchFamily="2" charset="-122"/>
                        </a:rPr>
                        <a:t>←</a:t>
                      </a:r>
                      <a:r>
                        <a:rPr lang="en-US" sz="1600" kern="100" dirty="0">
                          <a:effectLst/>
                          <a:latin typeface="华文楷体" panose="02010600040101010101" pitchFamily="2" charset="-122"/>
                          <a:ea typeface="华文楷体" panose="02010600040101010101" pitchFamily="2" charset="-122"/>
                        </a:rPr>
                        <a:t>(SP)</a:t>
                      </a:r>
                      <a:r>
                        <a:rPr lang="zh-CN" sz="1600" kern="100" dirty="0">
                          <a:effectLst/>
                          <a:latin typeface="华文楷体" panose="02010600040101010101" pitchFamily="2" charset="-122"/>
                          <a:ea typeface="华文楷体" panose="02010600040101010101" pitchFamily="2" charset="-122"/>
                        </a:rPr>
                        <a:t>﹣</a:t>
                      </a:r>
                      <a:r>
                        <a:rPr lang="en-US" sz="1600" kern="100" dirty="0">
                          <a:effectLst/>
                          <a:latin typeface="华文楷体" panose="02010600040101010101" pitchFamily="2" charset="-122"/>
                          <a:ea typeface="华文楷体" panose="02010600040101010101" pitchFamily="2" charset="-122"/>
                        </a:rPr>
                        <a:t>1</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bl>
          </a:graphicData>
        </a:graphic>
      </p:graphicFrame>
      <p:sp>
        <p:nvSpPr>
          <p:cNvPr id="6" name="矩形 5"/>
          <p:cNvSpPr/>
          <p:nvPr/>
        </p:nvSpPr>
        <p:spPr>
          <a:xfrm>
            <a:off x="3863780" y="2374048"/>
            <a:ext cx="4896544" cy="2031325"/>
          </a:xfrm>
          <a:prstGeom prst="rect">
            <a:avLst/>
          </a:prstGeom>
        </p:spPr>
        <p:txBody>
          <a:bodyPr wrap="square">
            <a:spAutoFit/>
          </a:bodyPr>
          <a:lstStyle/>
          <a:p>
            <a:r>
              <a:rPr lang="en-US" altLang="zh-CN" sz="1600" dirty="0">
                <a:latin typeface="华文楷体" panose="02010600040101010101" pitchFamily="2" charset="-122"/>
                <a:ea typeface="华文楷体" panose="02010600040101010101" pitchFamily="2" charset="-122"/>
              </a:rPr>
              <a:t>POP  DPH  </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((SP))=(32H)=01H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(DPH)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(SP)-1</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(SP)</a:t>
            </a:r>
            <a:r>
              <a:rPr lang="zh-CN" altLang="zh-CN" sz="1600" dirty="0">
                <a:latin typeface="华文楷体" panose="02010600040101010101" pitchFamily="2" charset="-122"/>
                <a:ea typeface="华文楷体" panose="02010600040101010101" pitchFamily="2" charset="-122"/>
              </a:rPr>
              <a:t>，</a:t>
            </a:r>
          </a:p>
          <a:p>
            <a:r>
              <a:rPr lang="zh-CN" altLang="zh-CN" sz="1600" dirty="0">
                <a:latin typeface="华文楷体" panose="02010600040101010101" pitchFamily="2" charset="-122"/>
                <a:ea typeface="华文楷体" panose="02010600040101010101" pitchFamily="2" charset="-122"/>
              </a:rPr>
              <a:t>；即把</a:t>
            </a:r>
            <a:r>
              <a:rPr lang="en-US" altLang="zh-CN" sz="1600" dirty="0">
                <a:latin typeface="华文楷体" panose="02010600040101010101" pitchFamily="2" charset="-122"/>
                <a:ea typeface="华文楷体" panose="02010600040101010101" pitchFamily="2" charset="-122"/>
              </a:rPr>
              <a:t>32H</a:t>
            </a:r>
            <a:r>
              <a:rPr lang="zh-CN" altLang="zh-CN" sz="1600" dirty="0">
                <a:latin typeface="华文楷体" panose="02010600040101010101" pitchFamily="2" charset="-122"/>
                <a:ea typeface="华文楷体" panose="02010600040101010101" pitchFamily="2" charset="-122"/>
              </a:rPr>
              <a:t>堆栈单元的内容</a:t>
            </a:r>
            <a:r>
              <a:rPr lang="en-US" altLang="zh-CN" sz="1600" dirty="0">
                <a:latin typeface="华文楷体" panose="02010600040101010101" pitchFamily="2" charset="-122"/>
                <a:ea typeface="华文楷体" panose="02010600040101010101" pitchFamily="2" charset="-122"/>
              </a:rPr>
              <a:t>01H</a:t>
            </a:r>
            <a:r>
              <a:rPr lang="zh-CN" altLang="zh-CN" sz="1600" dirty="0">
                <a:latin typeface="华文楷体" panose="02010600040101010101" pitchFamily="2" charset="-122"/>
                <a:ea typeface="华文楷体" panose="02010600040101010101" pitchFamily="2" charset="-122"/>
              </a:rPr>
              <a:t>送</a:t>
            </a:r>
            <a:r>
              <a:rPr lang="en-US" altLang="zh-CN" sz="1600" dirty="0">
                <a:latin typeface="华文楷体" panose="02010600040101010101" pitchFamily="2" charset="-122"/>
                <a:ea typeface="华文楷体" panose="02010600040101010101" pitchFamily="2" charset="-122"/>
              </a:rPr>
              <a:t>DPH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SP</a:t>
            </a:r>
            <a:r>
              <a:rPr lang="zh-CN" altLang="zh-CN" sz="1600" dirty="0">
                <a:latin typeface="华文楷体" panose="02010600040101010101" pitchFamily="2" charset="-122"/>
                <a:ea typeface="华文楷体" panose="02010600040101010101" pitchFamily="2" charset="-122"/>
              </a:rPr>
              <a:t>内容减</a:t>
            </a:r>
            <a:r>
              <a:rPr lang="en-US" altLang="zh-CN" sz="1600" dirty="0">
                <a:latin typeface="华文楷体" panose="02010600040101010101" pitchFamily="2" charset="-122"/>
                <a:ea typeface="华文楷体" panose="02010600040101010101" pitchFamily="2" charset="-122"/>
              </a:rPr>
              <a:t>1</a:t>
            </a:r>
            <a:r>
              <a:rPr lang="zh-CN" altLang="zh-CN" sz="1600" dirty="0">
                <a:latin typeface="华文楷体" panose="02010600040101010101" pitchFamily="2" charset="-122"/>
                <a:ea typeface="华文楷体" panose="02010600040101010101" pitchFamily="2" charset="-122"/>
              </a:rPr>
              <a:t>。</a:t>
            </a:r>
          </a:p>
          <a:p>
            <a:r>
              <a:rPr lang="zh-CN" altLang="zh-CN" sz="1600" dirty="0">
                <a:latin typeface="华文楷体" panose="02010600040101010101" pitchFamily="2" charset="-122"/>
                <a:ea typeface="华文楷体" panose="02010600040101010101" pitchFamily="2" charset="-122"/>
              </a:rPr>
              <a:t>；当前值为：</a:t>
            </a:r>
            <a:r>
              <a:rPr lang="en-US" altLang="zh-CN" sz="1600" dirty="0">
                <a:latin typeface="华文楷体" panose="02010600040101010101" pitchFamily="2" charset="-122"/>
                <a:ea typeface="华文楷体" panose="02010600040101010101" pitchFamily="2" charset="-122"/>
              </a:rPr>
              <a:t>(DPH)= 01H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SP</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en-US" altLang="zh-CN" sz="1600" dirty="0" smtClean="0">
                <a:latin typeface="华文楷体" panose="02010600040101010101" pitchFamily="2" charset="-122"/>
                <a:ea typeface="华文楷体" panose="02010600040101010101" pitchFamily="2" charset="-122"/>
              </a:rPr>
              <a:t>31H</a:t>
            </a:r>
          </a:p>
          <a:p>
            <a:endParaRPr lang="zh-CN"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POP  DPL  </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((SP))=(31H)=23H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(DPL)</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(SP)-1</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(SP)</a:t>
            </a:r>
            <a:endParaRPr lang="zh-CN" altLang="zh-CN" sz="1600" dirty="0">
              <a:latin typeface="华文楷体" panose="02010600040101010101" pitchFamily="2" charset="-122"/>
              <a:ea typeface="华文楷体" panose="02010600040101010101" pitchFamily="2" charset="-122"/>
            </a:endParaRPr>
          </a:p>
          <a:p>
            <a:r>
              <a:rPr lang="zh-CN" altLang="zh-CN" sz="1600" dirty="0">
                <a:latin typeface="华文楷体" panose="02010600040101010101" pitchFamily="2" charset="-122"/>
                <a:ea typeface="华文楷体" panose="02010600040101010101" pitchFamily="2" charset="-122"/>
              </a:rPr>
              <a:t>；即把</a:t>
            </a:r>
            <a:r>
              <a:rPr lang="en-US" altLang="zh-CN" sz="1600" dirty="0">
                <a:latin typeface="华文楷体" panose="02010600040101010101" pitchFamily="2" charset="-122"/>
                <a:ea typeface="华文楷体" panose="02010600040101010101" pitchFamily="2" charset="-122"/>
              </a:rPr>
              <a:t>31H</a:t>
            </a:r>
            <a:r>
              <a:rPr lang="zh-CN" altLang="zh-CN" sz="1600" dirty="0">
                <a:latin typeface="华文楷体" panose="02010600040101010101" pitchFamily="2" charset="-122"/>
                <a:ea typeface="华文楷体" panose="02010600040101010101" pitchFamily="2" charset="-122"/>
              </a:rPr>
              <a:t>堆栈单元的内容</a:t>
            </a:r>
            <a:r>
              <a:rPr lang="en-US" altLang="zh-CN" sz="1600" dirty="0">
                <a:latin typeface="华文楷体" panose="02010600040101010101" pitchFamily="2" charset="-122"/>
                <a:ea typeface="华文楷体" panose="02010600040101010101" pitchFamily="2" charset="-122"/>
              </a:rPr>
              <a:t>23H</a:t>
            </a:r>
            <a:r>
              <a:rPr lang="zh-CN" altLang="zh-CN" sz="1600" dirty="0">
                <a:latin typeface="华文楷体" panose="02010600040101010101" pitchFamily="2" charset="-122"/>
                <a:ea typeface="华文楷体" panose="02010600040101010101" pitchFamily="2" charset="-122"/>
              </a:rPr>
              <a:t>送</a:t>
            </a:r>
            <a:r>
              <a:rPr lang="en-US" altLang="zh-CN" sz="1600" dirty="0">
                <a:latin typeface="华文楷体" panose="02010600040101010101" pitchFamily="2" charset="-122"/>
                <a:ea typeface="华文楷体" panose="02010600040101010101" pitchFamily="2" charset="-122"/>
              </a:rPr>
              <a:t>DPL,SP</a:t>
            </a:r>
            <a:r>
              <a:rPr lang="zh-CN" altLang="zh-CN" sz="1600" dirty="0">
                <a:latin typeface="华文楷体" panose="02010600040101010101" pitchFamily="2" charset="-122"/>
                <a:ea typeface="华文楷体" panose="02010600040101010101" pitchFamily="2" charset="-122"/>
              </a:rPr>
              <a:t>内容减</a:t>
            </a:r>
            <a:r>
              <a:rPr lang="en-US" altLang="zh-CN" sz="1600" dirty="0">
                <a:latin typeface="华文楷体" panose="02010600040101010101" pitchFamily="2" charset="-122"/>
                <a:ea typeface="华文楷体" panose="02010600040101010101" pitchFamily="2" charset="-122"/>
              </a:rPr>
              <a:t>1</a:t>
            </a:r>
            <a:r>
              <a:rPr lang="zh-CN" altLang="zh-CN" sz="1600" dirty="0">
                <a:latin typeface="华文楷体" panose="02010600040101010101" pitchFamily="2" charset="-122"/>
                <a:ea typeface="华文楷体" panose="02010600040101010101" pitchFamily="2" charset="-122"/>
              </a:rPr>
              <a:t>。</a:t>
            </a:r>
          </a:p>
          <a:p>
            <a:r>
              <a:rPr lang="zh-CN" altLang="zh-CN" sz="1600" dirty="0">
                <a:latin typeface="华文楷体" panose="02010600040101010101" pitchFamily="2" charset="-122"/>
                <a:ea typeface="华文楷体" panose="02010600040101010101" pitchFamily="2" charset="-122"/>
              </a:rPr>
              <a:t>；当前值为：</a:t>
            </a:r>
            <a:r>
              <a:rPr lang="en-US" altLang="zh-CN" sz="1600" dirty="0">
                <a:latin typeface="华文楷体" panose="02010600040101010101" pitchFamily="2" charset="-122"/>
                <a:ea typeface="华文楷体" panose="02010600040101010101" pitchFamily="2" charset="-122"/>
              </a:rPr>
              <a:t>(DPL)= 23H</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SP</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a:t>
            </a:r>
            <a:r>
              <a:rPr lang="en-US" altLang="zh-CN" sz="1600" dirty="0" smtClean="0">
                <a:latin typeface="华文楷体" panose="02010600040101010101" pitchFamily="2" charset="-122"/>
                <a:ea typeface="华文楷体" panose="02010600040101010101" pitchFamily="2" charset="-122"/>
              </a:rPr>
              <a:t>30H</a:t>
            </a:r>
          </a:p>
          <a:p>
            <a:endParaRPr lang="zh-CN" altLang="zh-CN" sz="1400" dirty="0">
              <a:latin typeface="华文楷体" panose="02010600040101010101" pitchFamily="2" charset="-122"/>
              <a:ea typeface="华文楷体" panose="02010600040101010101" pitchFamily="2" charset="-122"/>
            </a:endParaRPr>
          </a:p>
        </p:txBody>
      </p:sp>
      <p:sp>
        <p:nvSpPr>
          <p:cNvPr id="67" name="Rectangle 1051"/>
          <p:cNvSpPr>
            <a:spLocks noChangeArrowheads="1"/>
          </p:cNvSpPr>
          <p:nvPr/>
        </p:nvSpPr>
        <p:spPr bwMode="auto">
          <a:xfrm>
            <a:off x="744884" y="4435399"/>
            <a:ext cx="384190" cy="264822"/>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SP</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8" name="Rectangle 1052"/>
          <p:cNvSpPr>
            <a:spLocks noChangeArrowheads="1"/>
          </p:cNvSpPr>
          <p:nvPr/>
        </p:nvSpPr>
        <p:spPr bwMode="auto">
          <a:xfrm>
            <a:off x="1104924" y="4437304"/>
            <a:ext cx="525415" cy="264822"/>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30H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9" name="Rectangle 1051"/>
          <p:cNvSpPr>
            <a:spLocks noChangeArrowheads="1"/>
          </p:cNvSpPr>
          <p:nvPr/>
        </p:nvSpPr>
        <p:spPr bwMode="auto">
          <a:xfrm>
            <a:off x="729339" y="4146946"/>
            <a:ext cx="384190" cy="264822"/>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SP</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0" name="Rectangle 1052"/>
          <p:cNvSpPr>
            <a:spLocks noChangeArrowheads="1"/>
          </p:cNvSpPr>
          <p:nvPr/>
        </p:nvSpPr>
        <p:spPr bwMode="auto">
          <a:xfrm>
            <a:off x="1104924" y="4148851"/>
            <a:ext cx="525415" cy="264822"/>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31H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1" name="Rectangle 1052"/>
          <p:cNvSpPr>
            <a:spLocks noChangeArrowheads="1"/>
          </p:cNvSpPr>
          <p:nvPr/>
        </p:nvSpPr>
        <p:spPr bwMode="auto">
          <a:xfrm>
            <a:off x="744884" y="3011774"/>
            <a:ext cx="525415" cy="264822"/>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23H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2" name="Rectangle 1051"/>
          <p:cNvSpPr>
            <a:spLocks noChangeArrowheads="1"/>
          </p:cNvSpPr>
          <p:nvPr/>
        </p:nvSpPr>
        <p:spPr bwMode="auto">
          <a:xfrm>
            <a:off x="1940644" y="3011774"/>
            <a:ext cx="511266"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DPH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3" name="AutoShape 1053"/>
          <p:cNvSpPr>
            <a:spLocks noChangeShapeType="1"/>
          </p:cNvSpPr>
          <p:nvPr/>
        </p:nvSpPr>
        <p:spPr bwMode="auto">
          <a:xfrm>
            <a:off x="1621082" y="4552567"/>
            <a:ext cx="275930" cy="63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74" name="AutoShape 1053"/>
          <p:cNvSpPr>
            <a:spLocks noChangeShapeType="1"/>
          </p:cNvSpPr>
          <p:nvPr/>
        </p:nvSpPr>
        <p:spPr bwMode="auto">
          <a:xfrm>
            <a:off x="1630339" y="4313173"/>
            <a:ext cx="275930" cy="63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75" name="Rectangle 1052"/>
          <p:cNvSpPr>
            <a:spLocks noChangeArrowheads="1"/>
          </p:cNvSpPr>
          <p:nvPr/>
        </p:nvSpPr>
        <p:spPr bwMode="auto">
          <a:xfrm>
            <a:off x="1336384" y="3007655"/>
            <a:ext cx="525415" cy="264822"/>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01H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6" name="Rectangle 1051"/>
          <p:cNvSpPr>
            <a:spLocks noChangeArrowheads="1"/>
          </p:cNvSpPr>
          <p:nvPr/>
        </p:nvSpPr>
        <p:spPr bwMode="auto">
          <a:xfrm>
            <a:off x="724076" y="3882124"/>
            <a:ext cx="384190" cy="264822"/>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SP</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7" name="Rectangle 1052"/>
          <p:cNvSpPr>
            <a:spLocks noChangeArrowheads="1"/>
          </p:cNvSpPr>
          <p:nvPr/>
        </p:nvSpPr>
        <p:spPr bwMode="auto">
          <a:xfrm>
            <a:off x="1099661" y="3884029"/>
            <a:ext cx="525415" cy="264822"/>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32H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78" name="曲线连接符 77"/>
          <p:cNvCxnSpPr>
            <a:stCxn id="51" idx="1"/>
          </p:cNvCxnSpPr>
          <p:nvPr/>
        </p:nvCxnSpPr>
        <p:spPr>
          <a:xfrm rot="10800000">
            <a:off x="965578" y="3317339"/>
            <a:ext cx="1332636" cy="987555"/>
          </a:xfrm>
          <a:prstGeom prst="curvedConnector3">
            <a:avLst/>
          </a:prstGeom>
          <a:ln w="19050">
            <a:tailEnd type="arrow"/>
          </a:ln>
        </p:spPr>
        <p:style>
          <a:lnRef idx="1">
            <a:schemeClr val="accent5"/>
          </a:lnRef>
          <a:fillRef idx="0">
            <a:schemeClr val="accent5"/>
          </a:fillRef>
          <a:effectRef idx="0">
            <a:schemeClr val="accent5"/>
          </a:effectRef>
          <a:fontRef idx="minor">
            <a:schemeClr val="tx1"/>
          </a:fontRef>
        </p:style>
      </p:cxnSp>
      <p:cxnSp>
        <p:nvCxnSpPr>
          <p:cNvPr id="79" name="曲线连接符 78"/>
          <p:cNvCxnSpPr/>
          <p:nvPr/>
        </p:nvCxnSpPr>
        <p:spPr>
          <a:xfrm rot="10800000">
            <a:off x="1573890" y="3284310"/>
            <a:ext cx="816814" cy="640784"/>
          </a:xfrm>
          <a:prstGeom prst="curvedConnector2">
            <a:avLst/>
          </a:prstGeom>
          <a:ln w="19050">
            <a:tailEnd type="arrow"/>
          </a:ln>
        </p:spPr>
        <p:style>
          <a:lnRef idx="1">
            <a:schemeClr val="accent5"/>
          </a:lnRef>
          <a:fillRef idx="0">
            <a:schemeClr val="accent5"/>
          </a:fillRef>
          <a:effectRef idx="0">
            <a:schemeClr val="accent5"/>
          </a:effectRef>
          <a:fontRef idx="minor">
            <a:schemeClr val="tx1"/>
          </a:fontRef>
        </p:style>
      </p:cxnSp>
      <p:sp>
        <p:nvSpPr>
          <p:cNvPr id="81" name="AutoShape 1053"/>
          <p:cNvSpPr>
            <a:spLocks noChangeShapeType="1"/>
          </p:cNvSpPr>
          <p:nvPr/>
        </p:nvSpPr>
        <p:spPr bwMode="auto">
          <a:xfrm>
            <a:off x="1651047" y="4045670"/>
            <a:ext cx="275930" cy="63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grpSp>
        <p:nvGrpSpPr>
          <p:cNvPr id="89" name="组合 88"/>
          <p:cNvGrpSpPr/>
          <p:nvPr/>
        </p:nvGrpSpPr>
        <p:grpSpPr>
          <a:xfrm>
            <a:off x="1807877" y="3388043"/>
            <a:ext cx="1266549" cy="1314082"/>
            <a:chOff x="1807877" y="3524083"/>
            <a:chExt cx="1266549" cy="1314082"/>
          </a:xfrm>
        </p:grpSpPr>
        <p:sp>
          <p:nvSpPr>
            <p:cNvPr id="47" name="Rectangle 1037"/>
            <p:cNvSpPr>
              <a:spLocks noChangeArrowheads="1"/>
            </p:cNvSpPr>
            <p:nvPr/>
          </p:nvSpPr>
          <p:spPr bwMode="auto">
            <a:xfrm>
              <a:off x="1807877" y="4573344"/>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30H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8" name="Rectangle 1038"/>
            <p:cNvSpPr>
              <a:spLocks noChangeArrowheads="1"/>
            </p:cNvSpPr>
            <p:nvPr/>
          </p:nvSpPr>
          <p:spPr bwMode="auto">
            <a:xfrm>
              <a:off x="2297973" y="4573344"/>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20H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9" name="Rectangle 1039"/>
            <p:cNvSpPr>
              <a:spLocks noChangeArrowheads="1"/>
            </p:cNvSpPr>
            <p:nvPr/>
          </p:nvSpPr>
          <p:spPr bwMode="auto">
            <a:xfrm>
              <a:off x="2297973" y="3524083"/>
              <a:ext cx="776453" cy="525197"/>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ea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0" name="Rectangle 1041"/>
            <p:cNvSpPr>
              <a:spLocks noChangeArrowheads="1"/>
            </p:cNvSpPr>
            <p:nvPr/>
          </p:nvSpPr>
          <p:spPr bwMode="auto">
            <a:xfrm>
              <a:off x="1807877" y="4308522"/>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31H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1" name="Rectangle 1042"/>
            <p:cNvSpPr>
              <a:spLocks noChangeArrowheads="1"/>
            </p:cNvSpPr>
            <p:nvPr/>
          </p:nvSpPr>
          <p:spPr bwMode="auto">
            <a:xfrm>
              <a:off x="2298214" y="4308522"/>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2" name="Rectangle 1044"/>
            <p:cNvSpPr>
              <a:spLocks noChangeArrowheads="1"/>
            </p:cNvSpPr>
            <p:nvPr/>
          </p:nvSpPr>
          <p:spPr bwMode="auto">
            <a:xfrm>
              <a:off x="1819100" y="4049280"/>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32H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3" name="Rectangle 1045"/>
            <p:cNvSpPr>
              <a:spLocks noChangeArrowheads="1"/>
            </p:cNvSpPr>
            <p:nvPr/>
          </p:nvSpPr>
          <p:spPr bwMode="auto">
            <a:xfrm>
              <a:off x="2297973" y="4049280"/>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0" name="Rectangle 1051"/>
            <p:cNvSpPr>
              <a:spLocks noChangeArrowheads="1"/>
            </p:cNvSpPr>
            <p:nvPr/>
          </p:nvSpPr>
          <p:spPr bwMode="auto">
            <a:xfrm>
              <a:off x="2435925" y="4308522"/>
              <a:ext cx="511266"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23H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2" name="Rectangle 1051"/>
            <p:cNvSpPr>
              <a:spLocks noChangeArrowheads="1"/>
            </p:cNvSpPr>
            <p:nvPr/>
          </p:nvSpPr>
          <p:spPr bwMode="auto">
            <a:xfrm>
              <a:off x="2435925" y="4022742"/>
              <a:ext cx="511266"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01H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83" name="Rectangle 1051"/>
          <p:cNvSpPr>
            <a:spLocks noChangeArrowheads="1"/>
          </p:cNvSpPr>
          <p:nvPr/>
        </p:nvSpPr>
        <p:spPr bwMode="auto">
          <a:xfrm>
            <a:off x="244310" y="3003798"/>
            <a:ext cx="511266"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DPL</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4" name="矩形 93"/>
          <p:cNvSpPr/>
          <p:nvPr/>
        </p:nvSpPr>
        <p:spPr>
          <a:xfrm>
            <a:off x="3923928" y="4367901"/>
            <a:ext cx="2832827" cy="369332"/>
          </a:xfrm>
          <a:prstGeom prst="rect">
            <a:avLst/>
          </a:prstGeom>
        </p:spPr>
        <p:txBody>
          <a:bodyPr wrap="none">
            <a:spAutoFit/>
          </a:bodyPr>
          <a:lstStyle/>
          <a:p>
            <a:r>
              <a:rPr lang="zh-CN" altLang="zh-CN" dirty="0">
                <a:latin typeface="华文楷体" panose="02010600040101010101" pitchFamily="2" charset="-122"/>
                <a:ea typeface="华文楷体" panose="02010600040101010101" pitchFamily="2" charset="-122"/>
              </a:rPr>
              <a:t>执行结果为</a:t>
            </a:r>
            <a:r>
              <a:rPr lang="en-US" altLang="zh-CN" dirty="0">
                <a:latin typeface="华文楷体" panose="02010600040101010101" pitchFamily="2" charset="-122"/>
                <a:ea typeface="华文楷体" panose="02010600040101010101" pitchFamily="2" charset="-122"/>
              </a:rPr>
              <a:t>(DPTR)=0123H</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240858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77"/>
                                        </p:tgtEl>
                                      </p:cBhvr>
                                    </p:animEffect>
                                    <p:set>
                                      <p:cBhvr>
                                        <p:cTn id="25" dur="1" fill="hold">
                                          <p:stCondLst>
                                            <p:cond delay="499"/>
                                          </p:stCondLst>
                                        </p:cTn>
                                        <p:tgtEl>
                                          <p:spTgt spid="7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1"/>
                                        </p:tgtEl>
                                      </p:cBhvr>
                                    </p:animEffect>
                                    <p:set>
                                      <p:cBhvr>
                                        <p:cTn id="28" dur="1" fill="hold">
                                          <p:stCondLst>
                                            <p:cond delay="499"/>
                                          </p:stCondLst>
                                        </p:cTn>
                                        <p:tgtEl>
                                          <p:spTgt spid="8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76"/>
                                        </p:tgtEl>
                                      </p:cBhvr>
                                    </p:animEffect>
                                    <p:set>
                                      <p:cBhvr>
                                        <p:cTn id="31" dur="1" fill="hold">
                                          <p:stCondLst>
                                            <p:cond delay="499"/>
                                          </p:stCondLst>
                                        </p:cTn>
                                        <p:tgtEl>
                                          <p:spTgt spid="76"/>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7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9"/>
                                        </p:tgtEl>
                                        <p:attrNameLst>
                                          <p:attrName>style.visibility</p:attrName>
                                        </p:attrNameLst>
                                      </p:cBhvr>
                                      <p:to>
                                        <p:strVal val="visible"/>
                                      </p:to>
                                    </p:set>
                                  </p:childTnLst>
                                </p:cTn>
                              </p:par>
                              <p:par>
                                <p:cTn id="38" presetID="10" presetClass="exit" presetSubtype="0" fill="hold" nodeType="withEffect">
                                  <p:stCondLst>
                                    <p:cond delay="0"/>
                                  </p:stCondLst>
                                  <p:childTnLst>
                                    <p:animEffect transition="out" filter="fade">
                                      <p:cBhvr>
                                        <p:cTn id="39" dur="500"/>
                                        <p:tgtEl>
                                          <p:spTgt spid="79"/>
                                        </p:tgtEl>
                                      </p:cBhvr>
                                    </p:animEffect>
                                    <p:set>
                                      <p:cBhvr>
                                        <p:cTn id="40" dur="1" fill="hold">
                                          <p:stCondLst>
                                            <p:cond delay="499"/>
                                          </p:stCondLst>
                                        </p:cTn>
                                        <p:tgtEl>
                                          <p:spTgt spid="7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70"/>
                                        </p:tgtEl>
                                      </p:cBhvr>
                                    </p:animEffect>
                                    <p:set>
                                      <p:cBhvr>
                                        <p:cTn id="53" dur="1" fill="hold">
                                          <p:stCondLst>
                                            <p:cond delay="499"/>
                                          </p:stCondLst>
                                        </p:cTn>
                                        <p:tgtEl>
                                          <p:spTgt spid="7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74"/>
                                        </p:tgtEl>
                                      </p:cBhvr>
                                    </p:animEffect>
                                    <p:set>
                                      <p:cBhvr>
                                        <p:cTn id="56" dur="1" fill="hold">
                                          <p:stCondLst>
                                            <p:cond delay="499"/>
                                          </p:stCondLst>
                                        </p:cTn>
                                        <p:tgtEl>
                                          <p:spTgt spid="74"/>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69"/>
                                        </p:tgtEl>
                                      </p:cBhvr>
                                    </p:animEffect>
                                    <p:set>
                                      <p:cBhvr>
                                        <p:cTn id="59" dur="1" fill="hold">
                                          <p:stCondLst>
                                            <p:cond delay="499"/>
                                          </p:stCondLst>
                                        </p:cTn>
                                        <p:tgtEl>
                                          <p:spTgt spid="6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6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animBg="1"/>
      <p:bldP spid="69" grpId="0"/>
      <p:bldP spid="69" grpId="1"/>
      <p:bldP spid="70" grpId="0" animBg="1"/>
      <p:bldP spid="70" grpId="1" animBg="1"/>
      <p:bldP spid="71" grpId="0" animBg="1"/>
      <p:bldP spid="72" grpId="0"/>
      <p:bldP spid="73" grpId="0" animBg="1"/>
      <p:bldP spid="74" grpId="0" animBg="1"/>
      <p:bldP spid="74" grpId="1" animBg="1"/>
      <p:bldP spid="75" grpId="0" animBg="1"/>
      <p:bldP spid="76" grpId="0"/>
      <p:bldP spid="76" grpId="1"/>
      <p:bldP spid="77" grpId="0" animBg="1"/>
      <p:bldP spid="77" grpId="1" animBg="1"/>
      <p:bldP spid="81" grpId="0" animBg="1"/>
      <p:bldP spid="81" grpId="1" animBg="1"/>
      <p:bldP spid="83" grpId="0"/>
      <p:bldP spid="9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7139136"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a:xfrm>
            <a:off x="467544" y="1203599"/>
            <a:ext cx="7620000" cy="504056"/>
          </a:xfrm>
        </p:spPr>
        <p:txBody>
          <a:bodyPr/>
          <a:lstStyle/>
          <a:p>
            <a:r>
              <a:rPr lang="zh-CN" altLang="zh-CN" dirty="0"/>
              <a:t>（</a:t>
            </a:r>
            <a:r>
              <a:rPr lang="en-US" altLang="zh-CN" dirty="0"/>
              <a:t>5</a:t>
            </a:r>
            <a:r>
              <a:rPr lang="zh-CN" altLang="zh-CN" dirty="0"/>
              <a:t>） 数据交换指令（</a:t>
            </a:r>
            <a:r>
              <a:rPr lang="en-US" altLang="zh-CN" dirty="0"/>
              <a:t>5</a:t>
            </a:r>
            <a:r>
              <a:rPr lang="zh-CN" altLang="zh-CN" dirty="0"/>
              <a:t>条）</a:t>
            </a:r>
          </a:p>
          <a:p>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1876348031"/>
              </p:ext>
            </p:extLst>
          </p:nvPr>
        </p:nvGraphicFramePr>
        <p:xfrm>
          <a:off x="539552" y="3003798"/>
          <a:ext cx="3456384" cy="1706880"/>
        </p:xfrm>
        <a:graphic>
          <a:graphicData uri="http://schemas.openxmlformats.org/drawingml/2006/table">
            <a:tbl>
              <a:tblPr>
                <a:tableStyleId>{2D5ABB26-0587-4C30-8999-92F81FD0307C}</a:tableStyleId>
              </a:tblPr>
              <a:tblGrid>
                <a:gridCol w="1743318"/>
                <a:gridCol w="1713066"/>
              </a:tblGrid>
              <a:tr h="0">
                <a:tc>
                  <a:txBody>
                    <a:bodyPr/>
                    <a:lstStyle/>
                    <a:p>
                      <a:pPr algn="ctr">
                        <a:spcAft>
                          <a:spcPts val="0"/>
                        </a:spcAft>
                      </a:pPr>
                      <a:r>
                        <a:rPr lang="zh-CN" sz="1600" kern="100" dirty="0">
                          <a:effectLst/>
                          <a:latin typeface="华文楷体" panose="02010600040101010101" pitchFamily="2" charset="-122"/>
                          <a:ea typeface="华文楷体" panose="02010600040101010101" pitchFamily="2" charset="-122"/>
                        </a:rPr>
                        <a:t>汇编语言格式</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600" kern="100" dirty="0">
                          <a:effectLst/>
                          <a:latin typeface="华文楷体" panose="02010600040101010101" pitchFamily="2" charset="-122"/>
                          <a:ea typeface="华文楷体" panose="02010600040101010101" pitchFamily="2" charset="-122"/>
                        </a:rPr>
                        <a:t>操</a:t>
                      </a:r>
                      <a:r>
                        <a:rPr lang="en-US" sz="1600" kern="100" dirty="0">
                          <a:effectLst/>
                          <a:latin typeface="华文楷体" panose="02010600040101010101" pitchFamily="2" charset="-122"/>
                          <a:ea typeface="华文楷体" panose="02010600040101010101" pitchFamily="2" charset="-122"/>
                        </a:rPr>
                        <a:t>   </a:t>
                      </a:r>
                      <a:r>
                        <a:rPr lang="zh-CN" sz="1600" kern="100" dirty="0">
                          <a:effectLst/>
                          <a:latin typeface="华文楷体" panose="02010600040101010101" pitchFamily="2" charset="-122"/>
                          <a:ea typeface="华文楷体" panose="02010600040101010101" pitchFamily="2" charset="-122"/>
                        </a:rPr>
                        <a:t>作</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indent="270510" algn="just">
                        <a:spcAft>
                          <a:spcPts val="0"/>
                        </a:spcAft>
                      </a:pPr>
                      <a:r>
                        <a:rPr lang="en-US" sz="1600" kern="100" dirty="0">
                          <a:effectLst/>
                          <a:latin typeface="华文楷体" panose="02010600040101010101" pitchFamily="2" charset="-122"/>
                          <a:ea typeface="华文楷体" panose="02010600040101010101" pitchFamily="2" charset="-122"/>
                        </a:rPr>
                        <a:t>XCH A, Rn</a:t>
                      </a:r>
                      <a:r>
                        <a:rPr lang="zh-CN" sz="1600" kern="100" dirty="0">
                          <a:effectLst/>
                          <a:latin typeface="华文楷体" panose="02010600040101010101" pitchFamily="2" charset="-122"/>
                          <a:ea typeface="华文楷体" panose="02010600040101010101" pitchFamily="2" charset="-122"/>
                        </a:rPr>
                        <a:t>；</a:t>
                      </a:r>
                      <a:endParaRPr lang="zh-CN" sz="1600" kern="100" dirty="0">
                        <a:effectLst/>
                        <a:latin typeface="华文楷体" panose="02010600040101010101" pitchFamily="2" charset="-122"/>
                        <a:ea typeface="华文楷体" panose="02010600040101010101" pitchFamily="2" charset="-122"/>
                        <a:cs typeface="宋体"/>
                      </a:endParaRPr>
                    </a:p>
                  </a:txBody>
                  <a:tcPr marL="68580" marR="68580" marT="0" marB="0"/>
                </a:tc>
                <a:tc>
                  <a:txBody>
                    <a:bodyPr/>
                    <a:lstStyle/>
                    <a:p>
                      <a:pPr indent="266700" algn="just">
                        <a:spcAft>
                          <a:spcPts val="0"/>
                        </a:spcAft>
                      </a:pPr>
                      <a:r>
                        <a:rPr lang="en-US" sz="1600" kern="100" dirty="0">
                          <a:effectLst/>
                          <a:latin typeface="华文楷体" panose="02010600040101010101" pitchFamily="2" charset="-122"/>
                          <a:ea typeface="华文楷体" panose="02010600040101010101" pitchFamily="2" charset="-122"/>
                        </a:rPr>
                        <a:t>(A) </a:t>
                      </a:r>
                      <a:r>
                        <a:rPr lang="en-US" sz="1600" kern="100" dirty="0">
                          <a:effectLst/>
                          <a:latin typeface="华文楷体" panose="02010600040101010101" pitchFamily="2" charset="-122"/>
                          <a:ea typeface="华文楷体" panose="02010600040101010101" pitchFamily="2" charset="-122"/>
                          <a:sym typeface="Symbol"/>
                        </a:rPr>
                        <a:t></a:t>
                      </a:r>
                      <a:r>
                        <a:rPr lang="en-US" sz="1600" kern="100" dirty="0">
                          <a:effectLst/>
                          <a:latin typeface="华文楷体" panose="02010600040101010101" pitchFamily="2" charset="-122"/>
                          <a:ea typeface="华文楷体" panose="02010600040101010101" pitchFamily="2" charset="-122"/>
                        </a:rPr>
                        <a:t> ((Rn))</a:t>
                      </a:r>
                      <a:endParaRPr lang="zh-CN" sz="1600" kern="100" dirty="0">
                        <a:effectLst/>
                        <a:latin typeface="华文楷体" panose="02010600040101010101" pitchFamily="2" charset="-122"/>
                        <a:ea typeface="华文楷体" panose="02010600040101010101" pitchFamily="2" charset="-122"/>
                        <a:cs typeface="宋体"/>
                      </a:endParaRPr>
                    </a:p>
                  </a:txBody>
                  <a:tcPr marL="68580" marR="68580" marT="0" marB="0"/>
                </a:tc>
              </a:tr>
              <a:tr h="0">
                <a:tc>
                  <a:txBody>
                    <a:bodyPr/>
                    <a:lstStyle/>
                    <a:p>
                      <a:pPr indent="270510" algn="just">
                        <a:spcAft>
                          <a:spcPts val="0"/>
                        </a:spcAft>
                      </a:pPr>
                      <a:r>
                        <a:rPr lang="en-US" sz="1600" kern="100" dirty="0">
                          <a:effectLst/>
                          <a:latin typeface="华文楷体" panose="02010600040101010101" pitchFamily="2" charset="-122"/>
                          <a:ea typeface="华文楷体" panose="02010600040101010101" pitchFamily="2" charset="-122"/>
                        </a:rPr>
                        <a:t>XCH A, direct</a:t>
                      </a:r>
                      <a:r>
                        <a:rPr lang="zh-CN" sz="1600" kern="100" dirty="0">
                          <a:effectLst/>
                          <a:latin typeface="华文楷体" panose="02010600040101010101" pitchFamily="2" charset="-122"/>
                          <a:ea typeface="华文楷体" panose="02010600040101010101" pitchFamily="2" charset="-122"/>
                        </a:rPr>
                        <a:t>；</a:t>
                      </a:r>
                      <a:endParaRPr lang="zh-CN" sz="1600" kern="100" dirty="0">
                        <a:effectLst/>
                        <a:latin typeface="华文楷体" panose="02010600040101010101" pitchFamily="2" charset="-122"/>
                        <a:ea typeface="华文楷体" panose="02010600040101010101" pitchFamily="2" charset="-122"/>
                        <a:cs typeface="宋体"/>
                      </a:endParaRPr>
                    </a:p>
                  </a:txBody>
                  <a:tcPr marL="68580" marR="68580" marT="0" marB="0"/>
                </a:tc>
                <a:tc>
                  <a:txBody>
                    <a:bodyPr/>
                    <a:lstStyle/>
                    <a:p>
                      <a:pPr indent="266700" algn="just">
                        <a:spcAft>
                          <a:spcPts val="0"/>
                        </a:spcAft>
                      </a:pPr>
                      <a:r>
                        <a:rPr lang="en-US" sz="1600" kern="100" dirty="0">
                          <a:effectLst/>
                          <a:latin typeface="华文楷体" panose="02010600040101010101" pitchFamily="2" charset="-122"/>
                          <a:ea typeface="华文楷体" panose="02010600040101010101" pitchFamily="2" charset="-122"/>
                        </a:rPr>
                        <a:t>(A) </a:t>
                      </a:r>
                      <a:r>
                        <a:rPr lang="en-US" sz="1600" kern="100" dirty="0">
                          <a:effectLst/>
                          <a:latin typeface="华文楷体" panose="02010600040101010101" pitchFamily="2" charset="-122"/>
                          <a:ea typeface="华文楷体" panose="02010600040101010101" pitchFamily="2" charset="-122"/>
                          <a:sym typeface="Symbol"/>
                        </a:rPr>
                        <a:t></a:t>
                      </a:r>
                      <a:r>
                        <a:rPr lang="en-US" sz="1600" kern="100" dirty="0">
                          <a:effectLst/>
                          <a:latin typeface="华文楷体" panose="02010600040101010101" pitchFamily="2" charset="-122"/>
                          <a:ea typeface="华文楷体" panose="02010600040101010101" pitchFamily="2" charset="-122"/>
                        </a:rPr>
                        <a:t> (direct)</a:t>
                      </a:r>
                      <a:endParaRPr lang="zh-CN" sz="1600" kern="100" dirty="0">
                        <a:effectLst/>
                        <a:latin typeface="华文楷体" panose="02010600040101010101" pitchFamily="2" charset="-122"/>
                        <a:ea typeface="华文楷体" panose="02010600040101010101" pitchFamily="2" charset="-122"/>
                        <a:cs typeface="宋体"/>
                      </a:endParaRPr>
                    </a:p>
                  </a:txBody>
                  <a:tcPr marL="68580" marR="68580" marT="0" marB="0"/>
                </a:tc>
              </a:tr>
              <a:tr h="0">
                <a:tc>
                  <a:txBody>
                    <a:bodyPr/>
                    <a:lstStyle/>
                    <a:p>
                      <a:pPr indent="270510" algn="just">
                        <a:spcAft>
                          <a:spcPts val="0"/>
                        </a:spcAft>
                      </a:pPr>
                      <a:r>
                        <a:rPr lang="en-US" sz="1600" kern="100" dirty="0">
                          <a:effectLst/>
                          <a:latin typeface="华文楷体" panose="02010600040101010101" pitchFamily="2" charset="-122"/>
                          <a:ea typeface="华文楷体" panose="02010600040101010101" pitchFamily="2" charset="-122"/>
                        </a:rPr>
                        <a:t>XCH A, @</a:t>
                      </a:r>
                      <a:r>
                        <a:rPr lang="en-US" sz="1600" kern="100" dirty="0" err="1">
                          <a:effectLst/>
                          <a:latin typeface="华文楷体" panose="02010600040101010101" pitchFamily="2" charset="-122"/>
                          <a:ea typeface="华文楷体" panose="02010600040101010101" pitchFamily="2" charset="-122"/>
                        </a:rPr>
                        <a:t>Ri</a:t>
                      </a:r>
                      <a:r>
                        <a:rPr lang="zh-CN" sz="1600" kern="100" dirty="0">
                          <a:effectLst/>
                          <a:latin typeface="华文楷体" panose="02010600040101010101" pitchFamily="2" charset="-122"/>
                          <a:ea typeface="华文楷体" panose="02010600040101010101" pitchFamily="2" charset="-122"/>
                        </a:rPr>
                        <a:t>；</a:t>
                      </a:r>
                      <a:endParaRPr lang="zh-CN" sz="1600" kern="100" dirty="0">
                        <a:effectLst/>
                        <a:latin typeface="华文楷体" panose="02010600040101010101" pitchFamily="2" charset="-122"/>
                        <a:ea typeface="华文楷体" panose="02010600040101010101" pitchFamily="2" charset="-122"/>
                        <a:cs typeface="宋体"/>
                      </a:endParaRPr>
                    </a:p>
                  </a:txBody>
                  <a:tcPr marL="68580" marR="68580" marT="0" marB="0"/>
                </a:tc>
                <a:tc>
                  <a:txBody>
                    <a:bodyPr/>
                    <a:lstStyle/>
                    <a:p>
                      <a:pPr indent="266700" algn="just">
                        <a:spcAft>
                          <a:spcPts val="0"/>
                        </a:spcAft>
                      </a:pPr>
                      <a:r>
                        <a:rPr lang="en-US" sz="1600" kern="100" dirty="0">
                          <a:effectLst/>
                          <a:latin typeface="华文楷体" panose="02010600040101010101" pitchFamily="2" charset="-122"/>
                          <a:ea typeface="华文楷体" panose="02010600040101010101" pitchFamily="2" charset="-122"/>
                        </a:rPr>
                        <a:t>(A) </a:t>
                      </a:r>
                      <a:r>
                        <a:rPr lang="en-US" sz="1600" kern="100" dirty="0">
                          <a:effectLst/>
                          <a:latin typeface="华文楷体" panose="02010600040101010101" pitchFamily="2" charset="-122"/>
                          <a:ea typeface="华文楷体" panose="02010600040101010101" pitchFamily="2" charset="-122"/>
                          <a:sym typeface="Symbol"/>
                        </a:rPr>
                        <a:t></a:t>
                      </a:r>
                      <a:r>
                        <a:rPr lang="en-US" sz="1600" kern="100" dirty="0">
                          <a:effectLst/>
                          <a:latin typeface="华文楷体" panose="02010600040101010101" pitchFamily="2" charset="-122"/>
                          <a:ea typeface="华文楷体" panose="02010600040101010101" pitchFamily="2" charset="-122"/>
                        </a:rPr>
                        <a:t> ((</a:t>
                      </a:r>
                      <a:r>
                        <a:rPr lang="en-US" sz="1600" kern="100" dirty="0" err="1">
                          <a:effectLst/>
                          <a:latin typeface="华文楷体" panose="02010600040101010101" pitchFamily="2" charset="-122"/>
                          <a:ea typeface="华文楷体" panose="02010600040101010101" pitchFamily="2" charset="-122"/>
                        </a:rPr>
                        <a:t>Ri</a:t>
                      </a:r>
                      <a:r>
                        <a:rPr lang="en-US" sz="1600" kern="100" dirty="0">
                          <a:effectLst/>
                          <a:latin typeface="华文楷体" panose="02010600040101010101" pitchFamily="2" charset="-122"/>
                          <a:ea typeface="华文楷体" panose="02010600040101010101" pitchFamily="2" charset="-122"/>
                        </a:rPr>
                        <a:t>))</a:t>
                      </a:r>
                      <a:endParaRPr lang="zh-CN" sz="1600" kern="100" dirty="0">
                        <a:effectLst/>
                        <a:latin typeface="华文楷体" panose="02010600040101010101" pitchFamily="2" charset="-122"/>
                        <a:ea typeface="华文楷体" panose="02010600040101010101" pitchFamily="2" charset="-122"/>
                        <a:cs typeface="宋体"/>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 xmlns:p14="http://schemas.microsoft.com/office/powerpoint/2010/main" val="2869671642"/>
              </p:ext>
            </p:extLst>
          </p:nvPr>
        </p:nvGraphicFramePr>
        <p:xfrm>
          <a:off x="4355976" y="2859782"/>
          <a:ext cx="3851920" cy="731520"/>
        </p:xfrm>
        <a:graphic>
          <a:graphicData uri="http://schemas.openxmlformats.org/drawingml/2006/table">
            <a:tbl>
              <a:tblPr>
                <a:tableStyleId>{2D5ABB26-0587-4C30-8999-92F81FD0307C}</a:tableStyleId>
              </a:tblPr>
              <a:tblGrid>
                <a:gridCol w="1942818"/>
                <a:gridCol w="1909102"/>
              </a:tblGrid>
              <a:tr h="0">
                <a:tc>
                  <a:txBody>
                    <a:bodyPr/>
                    <a:lstStyle/>
                    <a:p>
                      <a:pPr algn="ctr">
                        <a:spcAft>
                          <a:spcPts val="0"/>
                        </a:spcAft>
                      </a:pPr>
                      <a:r>
                        <a:rPr lang="zh-CN" sz="1600" kern="100" dirty="0">
                          <a:effectLst/>
                          <a:latin typeface="华文楷体" panose="02010600040101010101" pitchFamily="2" charset="-122"/>
                          <a:ea typeface="华文楷体" panose="02010600040101010101" pitchFamily="2" charset="-122"/>
                        </a:rPr>
                        <a:t>汇编语言格式</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600" kern="100" dirty="0">
                          <a:effectLst/>
                          <a:latin typeface="华文楷体" panose="02010600040101010101" pitchFamily="2" charset="-122"/>
                          <a:ea typeface="华文楷体" panose="02010600040101010101" pitchFamily="2" charset="-122"/>
                        </a:rPr>
                        <a:t>操</a:t>
                      </a:r>
                      <a:r>
                        <a:rPr lang="en-US" sz="1600" kern="100" dirty="0">
                          <a:effectLst/>
                          <a:latin typeface="华文楷体" panose="02010600040101010101" pitchFamily="2" charset="-122"/>
                          <a:ea typeface="华文楷体" panose="02010600040101010101" pitchFamily="2" charset="-122"/>
                        </a:rPr>
                        <a:t>   </a:t>
                      </a:r>
                      <a:r>
                        <a:rPr lang="zh-CN" sz="1600" kern="100" dirty="0">
                          <a:effectLst/>
                          <a:latin typeface="华文楷体" panose="02010600040101010101" pitchFamily="2" charset="-122"/>
                          <a:ea typeface="华文楷体" panose="02010600040101010101" pitchFamily="2" charset="-122"/>
                        </a:rPr>
                        <a:t>作</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indent="270510" algn="just">
                        <a:spcAft>
                          <a:spcPts val="0"/>
                        </a:spcAft>
                      </a:pPr>
                      <a:r>
                        <a:rPr lang="en-US" sz="1600" kern="100" dirty="0">
                          <a:effectLst/>
                          <a:latin typeface="华文楷体" panose="02010600040101010101" pitchFamily="2" charset="-122"/>
                          <a:ea typeface="华文楷体" panose="02010600040101010101" pitchFamily="2" charset="-122"/>
                        </a:rPr>
                        <a:t>XCHD A, @</a:t>
                      </a:r>
                      <a:r>
                        <a:rPr lang="en-US" sz="1600" kern="100" dirty="0" err="1">
                          <a:effectLst/>
                          <a:latin typeface="华文楷体" panose="02010600040101010101" pitchFamily="2" charset="-122"/>
                          <a:ea typeface="华文楷体" panose="02010600040101010101" pitchFamily="2" charset="-122"/>
                        </a:rPr>
                        <a:t>Ri</a:t>
                      </a:r>
                      <a:r>
                        <a:rPr lang="zh-CN" sz="1600" kern="100" dirty="0">
                          <a:effectLst/>
                          <a:latin typeface="华文楷体" panose="02010600040101010101" pitchFamily="2" charset="-122"/>
                          <a:ea typeface="华文楷体" panose="02010600040101010101" pitchFamily="2" charset="-122"/>
                        </a:rPr>
                        <a:t>；</a:t>
                      </a:r>
                      <a:endParaRPr lang="zh-CN" sz="1600" kern="100" dirty="0">
                        <a:effectLst/>
                        <a:latin typeface="华文楷体" panose="02010600040101010101" pitchFamily="2" charset="-122"/>
                        <a:ea typeface="华文楷体" panose="02010600040101010101" pitchFamily="2" charset="-122"/>
                        <a:cs typeface="宋体"/>
                      </a:endParaRPr>
                    </a:p>
                  </a:txBody>
                  <a:tcPr marL="68580" marR="68580" marT="0" marB="0"/>
                </a:tc>
                <a:tc>
                  <a:txBody>
                    <a:bodyPr/>
                    <a:lstStyle/>
                    <a:p>
                      <a:pPr indent="266700" algn="just">
                        <a:spcAft>
                          <a:spcPts val="0"/>
                        </a:spcAft>
                      </a:pPr>
                      <a:r>
                        <a:rPr lang="en-US" sz="1600" kern="100" dirty="0">
                          <a:effectLst/>
                          <a:latin typeface="华文楷体" panose="02010600040101010101" pitchFamily="2" charset="-122"/>
                          <a:ea typeface="华文楷体" panose="02010600040101010101" pitchFamily="2" charset="-122"/>
                        </a:rPr>
                        <a:t>(A</a:t>
                      </a:r>
                      <a:r>
                        <a:rPr lang="en-US" sz="1600" kern="100" baseline="-25000" dirty="0">
                          <a:effectLst/>
                          <a:latin typeface="华文楷体" panose="02010600040101010101" pitchFamily="2" charset="-122"/>
                          <a:ea typeface="华文楷体" panose="02010600040101010101" pitchFamily="2" charset="-122"/>
                        </a:rPr>
                        <a:t>3</a:t>
                      </a:r>
                      <a:r>
                        <a:rPr lang="zh-CN" sz="1600" kern="100" baseline="-25000" dirty="0">
                          <a:effectLst/>
                          <a:latin typeface="华文楷体" panose="02010600040101010101" pitchFamily="2" charset="-122"/>
                          <a:ea typeface="华文楷体" panose="02010600040101010101" pitchFamily="2" charset="-122"/>
                        </a:rPr>
                        <a:t>～</a:t>
                      </a:r>
                      <a:r>
                        <a:rPr lang="en-US" sz="1600" kern="100" baseline="-25000" dirty="0">
                          <a:effectLst/>
                          <a:latin typeface="华文楷体" panose="02010600040101010101" pitchFamily="2" charset="-122"/>
                          <a:ea typeface="华文楷体" panose="02010600040101010101" pitchFamily="2" charset="-122"/>
                        </a:rPr>
                        <a:t>0</a:t>
                      </a:r>
                      <a:r>
                        <a:rPr lang="en-US" sz="1600" kern="100" dirty="0">
                          <a:effectLst/>
                          <a:latin typeface="华文楷体" panose="02010600040101010101" pitchFamily="2" charset="-122"/>
                          <a:ea typeface="华文楷体" panose="02010600040101010101" pitchFamily="2" charset="-122"/>
                        </a:rPr>
                        <a:t>) </a:t>
                      </a:r>
                      <a:r>
                        <a:rPr lang="en-US" sz="1600" kern="100" dirty="0">
                          <a:effectLst/>
                          <a:latin typeface="华文楷体" panose="02010600040101010101" pitchFamily="2" charset="-122"/>
                          <a:ea typeface="华文楷体" panose="02010600040101010101" pitchFamily="2" charset="-122"/>
                          <a:sym typeface="Symbol"/>
                        </a:rPr>
                        <a:t></a:t>
                      </a:r>
                      <a:r>
                        <a:rPr lang="en-US" sz="1600" kern="100" dirty="0">
                          <a:effectLst/>
                          <a:latin typeface="华文楷体" panose="02010600040101010101" pitchFamily="2" charset="-122"/>
                          <a:ea typeface="华文楷体" panose="02010600040101010101" pitchFamily="2" charset="-122"/>
                        </a:rPr>
                        <a:t> (Ri</a:t>
                      </a:r>
                      <a:r>
                        <a:rPr lang="en-US" sz="1600" kern="100" baseline="-25000" dirty="0">
                          <a:effectLst/>
                          <a:latin typeface="华文楷体" panose="02010600040101010101" pitchFamily="2" charset="-122"/>
                          <a:ea typeface="华文楷体" panose="02010600040101010101" pitchFamily="2" charset="-122"/>
                        </a:rPr>
                        <a:t>3</a:t>
                      </a:r>
                      <a:r>
                        <a:rPr lang="zh-CN" sz="1600" kern="100" baseline="-25000" dirty="0">
                          <a:effectLst/>
                          <a:latin typeface="华文楷体" panose="02010600040101010101" pitchFamily="2" charset="-122"/>
                          <a:ea typeface="华文楷体" panose="02010600040101010101" pitchFamily="2" charset="-122"/>
                        </a:rPr>
                        <a:t>～</a:t>
                      </a:r>
                      <a:r>
                        <a:rPr lang="en-US" sz="1600" kern="100" baseline="-25000" dirty="0">
                          <a:effectLst/>
                          <a:latin typeface="华文楷体" panose="02010600040101010101" pitchFamily="2" charset="-122"/>
                          <a:ea typeface="华文楷体" panose="02010600040101010101" pitchFamily="2" charset="-122"/>
                        </a:rPr>
                        <a:t>0</a:t>
                      </a:r>
                      <a:r>
                        <a:rPr lang="en-US" sz="1600" kern="100" dirty="0">
                          <a:effectLst/>
                          <a:latin typeface="华文楷体" panose="02010600040101010101" pitchFamily="2" charset="-122"/>
                          <a:ea typeface="华文楷体" panose="02010600040101010101" pitchFamily="2" charset="-122"/>
                        </a:rPr>
                        <a:t>))</a:t>
                      </a:r>
                      <a:endParaRPr lang="zh-CN" sz="1600" kern="100" dirty="0">
                        <a:effectLst/>
                        <a:latin typeface="华文楷体" panose="02010600040101010101" pitchFamily="2" charset="-122"/>
                        <a:ea typeface="华文楷体" panose="02010600040101010101" pitchFamily="2" charset="-122"/>
                        <a:cs typeface="宋体"/>
                      </a:endParaRPr>
                    </a:p>
                  </a:txBody>
                  <a:tcPr marL="68580" marR="68580" marT="0" marB="0"/>
                </a:tc>
              </a:tr>
            </a:tbl>
          </a:graphicData>
        </a:graphic>
      </p:graphicFrame>
      <p:graphicFrame>
        <p:nvGraphicFramePr>
          <p:cNvPr id="8" name="表格 7"/>
          <p:cNvGraphicFramePr>
            <a:graphicFrameLocks noGrp="1"/>
          </p:cNvGraphicFramePr>
          <p:nvPr>
            <p:extLst>
              <p:ext uri="{D42A27DB-BD31-4B8C-83A1-F6EECF244321}">
                <p14:modId xmlns="" xmlns:p14="http://schemas.microsoft.com/office/powerpoint/2010/main" val="1999270254"/>
              </p:ext>
            </p:extLst>
          </p:nvPr>
        </p:nvGraphicFramePr>
        <p:xfrm>
          <a:off x="4355976" y="4011910"/>
          <a:ext cx="3960440" cy="487680"/>
        </p:xfrm>
        <a:graphic>
          <a:graphicData uri="http://schemas.openxmlformats.org/drawingml/2006/table">
            <a:tbl>
              <a:tblPr>
                <a:tableStyleId>{2D5ABB26-0587-4C30-8999-92F81FD0307C}</a:tableStyleId>
              </a:tblPr>
              <a:tblGrid>
                <a:gridCol w="1997552"/>
                <a:gridCol w="1962888"/>
              </a:tblGrid>
              <a:tr h="0">
                <a:tc>
                  <a:txBody>
                    <a:bodyPr/>
                    <a:lstStyle/>
                    <a:p>
                      <a:pPr algn="ctr">
                        <a:spcAft>
                          <a:spcPts val="0"/>
                        </a:spcAft>
                      </a:pPr>
                      <a:r>
                        <a:rPr lang="zh-CN" sz="1600" kern="100" dirty="0">
                          <a:effectLst/>
                          <a:latin typeface="华文楷体" panose="02010600040101010101" pitchFamily="2" charset="-122"/>
                          <a:ea typeface="华文楷体" panose="02010600040101010101" pitchFamily="2" charset="-122"/>
                        </a:rPr>
                        <a:t>汇编语言格式</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ctr">
                        <a:spcAft>
                          <a:spcPts val="0"/>
                        </a:spcAft>
                      </a:pPr>
                      <a:r>
                        <a:rPr lang="zh-CN" sz="1600" kern="100" dirty="0">
                          <a:effectLst/>
                          <a:latin typeface="华文楷体" panose="02010600040101010101" pitchFamily="2" charset="-122"/>
                          <a:ea typeface="华文楷体" panose="02010600040101010101" pitchFamily="2" charset="-122"/>
                        </a:rPr>
                        <a:t>操</a:t>
                      </a:r>
                      <a:r>
                        <a:rPr lang="en-US" sz="1600" kern="100" dirty="0">
                          <a:effectLst/>
                          <a:latin typeface="华文楷体" panose="02010600040101010101" pitchFamily="2" charset="-122"/>
                          <a:ea typeface="华文楷体" panose="02010600040101010101" pitchFamily="2" charset="-122"/>
                        </a:rPr>
                        <a:t>   </a:t>
                      </a:r>
                      <a:r>
                        <a:rPr lang="zh-CN" sz="1600" kern="100" dirty="0">
                          <a:effectLst/>
                          <a:latin typeface="华文楷体" panose="02010600040101010101" pitchFamily="2" charset="-122"/>
                          <a:ea typeface="华文楷体" panose="02010600040101010101" pitchFamily="2" charset="-122"/>
                        </a:rPr>
                        <a:t>作</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indent="270510" algn="ctr">
                        <a:spcAft>
                          <a:spcPts val="0"/>
                        </a:spcAft>
                      </a:pPr>
                      <a:r>
                        <a:rPr lang="en-US" sz="1600" kern="100" dirty="0">
                          <a:effectLst/>
                          <a:latin typeface="华文楷体" panose="02010600040101010101" pitchFamily="2" charset="-122"/>
                          <a:ea typeface="华文楷体" panose="02010600040101010101" pitchFamily="2" charset="-122"/>
                        </a:rPr>
                        <a:t>SWAP  A</a:t>
                      </a:r>
                      <a:r>
                        <a:rPr lang="zh-CN" sz="1600" kern="100" dirty="0">
                          <a:effectLst/>
                          <a:latin typeface="华文楷体" panose="02010600040101010101" pitchFamily="2" charset="-122"/>
                          <a:ea typeface="华文楷体" panose="02010600040101010101" pitchFamily="2" charset="-122"/>
                        </a:rPr>
                        <a:t>；</a:t>
                      </a:r>
                      <a:endParaRPr lang="zh-CN" sz="1600" kern="100" dirty="0">
                        <a:effectLst/>
                        <a:latin typeface="华文楷体" panose="02010600040101010101" pitchFamily="2" charset="-122"/>
                        <a:ea typeface="华文楷体" panose="02010600040101010101" pitchFamily="2" charset="-122"/>
                        <a:cs typeface="宋体"/>
                      </a:endParaRPr>
                    </a:p>
                  </a:txBody>
                  <a:tcPr marL="68580" marR="68580" marT="0" marB="0"/>
                </a:tc>
                <a:tc>
                  <a:txBody>
                    <a:bodyPr/>
                    <a:lstStyle/>
                    <a:p>
                      <a:pPr indent="133350" algn="ctr">
                        <a:spcAft>
                          <a:spcPts val="0"/>
                        </a:spcAft>
                      </a:pPr>
                      <a:r>
                        <a:rPr lang="en-US" sz="1600" kern="100" dirty="0">
                          <a:effectLst/>
                          <a:latin typeface="华文楷体" panose="02010600040101010101" pitchFamily="2" charset="-122"/>
                          <a:ea typeface="华文楷体" panose="02010600040101010101" pitchFamily="2" charset="-122"/>
                        </a:rPr>
                        <a:t>(A</a:t>
                      </a:r>
                      <a:r>
                        <a:rPr lang="en-US" sz="1600" kern="100" baseline="-25000" dirty="0">
                          <a:effectLst/>
                          <a:latin typeface="华文楷体" panose="02010600040101010101" pitchFamily="2" charset="-122"/>
                          <a:ea typeface="华文楷体" panose="02010600040101010101" pitchFamily="2" charset="-122"/>
                        </a:rPr>
                        <a:t>3</a:t>
                      </a:r>
                      <a:r>
                        <a:rPr lang="zh-CN" sz="1600" kern="100" baseline="-25000" dirty="0">
                          <a:effectLst/>
                          <a:latin typeface="华文楷体" panose="02010600040101010101" pitchFamily="2" charset="-122"/>
                          <a:ea typeface="华文楷体" panose="02010600040101010101" pitchFamily="2" charset="-122"/>
                        </a:rPr>
                        <a:t>～</a:t>
                      </a:r>
                      <a:r>
                        <a:rPr lang="en-US" sz="1600" kern="100" baseline="-25000" dirty="0">
                          <a:effectLst/>
                          <a:latin typeface="华文楷体" panose="02010600040101010101" pitchFamily="2" charset="-122"/>
                          <a:ea typeface="华文楷体" panose="02010600040101010101" pitchFamily="2" charset="-122"/>
                        </a:rPr>
                        <a:t>0</a:t>
                      </a:r>
                      <a:r>
                        <a:rPr lang="en-US" sz="1600" kern="100" dirty="0">
                          <a:effectLst/>
                          <a:latin typeface="华文楷体" panose="02010600040101010101" pitchFamily="2" charset="-122"/>
                          <a:ea typeface="华文楷体" panose="02010600040101010101" pitchFamily="2" charset="-122"/>
                        </a:rPr>
                        <a:t>) </a:t>
                      </a:r>
                      <a:r>
                        <a:rPr lang="en-US" sz="1600" kern="100" dirty="0">
                          <a:effectLst/>
                          <a:latin typeface="华文楷体" panose="02010600040101010101" pitchFamily="2" charset="-122"/>
                          <a:ea typeface="华文楷体" panose="02010600040101010101" pitchFamily="2" charset="-122"/>
                          <a:sym typeface="Symbol"/>
                        </a:rPr>
                        <a:t></a:t>
                      </a:r>
                      <a:r>
                        <a:rPr lang="en-US" sz="1600" kern="100" dirty="0">
                          <a:effectLst/>
                          <a:latin typeface="华文楷体" panose="02010600040101010101" pitchFamily="2" charset="-122"/>
                          <a:ea typeface="华文楷体" panose="02010600040101010101" pitchFamily="2" charset="-122"/>
                        </a:rPr>
                        <a:t> (A</a:t>
                      </a:r>
                      <a:r>
                        <a:rPr lang="en-US" sz="1600" kern="100" baseline="-25000" dirty="0">
                          <a:effectLst/>
                          <a:latin typeface="华文楷体" panose="02010600040101010101" pitchFamily="2" charset="-122"/>
                          <a:ea typeface="华文楷体" panose="02010600040101010101" pitchFamily="2" charset="-122"/>
                        </a:rPr>
                        <a:t>4</a:t>
                      </a:r>
                      <a:r>
                        <a:rPr lang="zh-CN" sz="1600" kern="100" baseline="-25000" dirty="0">
                          <a:effectLst/>
                          <a:latin typeface="华文楷体" panose="02010600040101010101" pitchFamily="2" charset="-122"/>
                          <a:ea typeface="华文楷体" panose="02010600040101010101" pitchFamily="2" charset="-122"/>
                        </a:rPr>
                        <a:t>～</a:t>
                      </a:r>
                      <a:r>
                        <a:rPr lang="en-US" sz="1600" kern="100" baseline="-25000" dirty="0">
                          <a:effectLst/>
                          <a:latin typeface="华文楷体" panose="02010600040101010101" pitchFamily="2" charset="-122"/>
                          <a:ea typeface="华文楷体" panose="02010600040101010101" pitchFamily="2" charset="-122"/>
                        </a:rPr>
                        <a:t>7</a:t>
                      </a:r>
                      <a:r>
                        <a:rPr lang="en-US" sz="1600" kern="100" dirty="0">
                          <a:effectLst/>
                          <a:latin typeface="华文楷体" panose="02010600040101010101" pitchFamily="2" charset="-122"/>
                          <a:ea typeface="华文楷体" panose="02010600040101010101" pitchFamily="2" charset="-122"/>
                        </a:rPr>
                        <a:t>)</a:t>
                      </a:r>
                      <a:endParaRPr lang="zh-CN" sz="1600" kern="100" dirty="0">
                        <a:effectLst/>
                        <a:latin typeface="华文楷体" panose="02010600040101010101" pitchFamily="2" charset="-122"/>
                        <a:ea typeface="华文楷体" panose="02010600040101010101" pitchFamily="2" charset="-122"/>
                        <a:cs typeface="宋体"/>
                      </a:endParaRPr>
                    </a:p>
                  </a:txBody>
                  <a:tcPr marL="68580" marR="68580" marT="0" marB="0"/>
                </a:tc>
              </a:tr>
            </a:tbl>
          </a:graphicData>
        </a:graphic>
      </p:graphicFrame>
      <p:sp>
        <p:nvSpPr>
          <p:cNvPr id="9" name="Rectangle 1"/>
          <p:cNvSpPr>
            <a:spLocks noChangeArrowheads="1"/>
          </p:cNvSpPr>
          <p:nvPr/>
        </p:nvSpPr>
        <p:spPr bwMode="auto">
          <a:xfrm>
            <a:off x="4125247" y="3507854"/>
            <a:ext cx="4514697" cy="6257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50784" rIns="91440" bIns="50784" numCol="1" anchor="ctr" anchorCtr="0" compatLnSpc="1">
            <a:prstTxWarp prst="textNoShape">
              <a:avLst/>
            </a:prstTxWarp>
            <a:spAutoFit/>
          </a:bodyPr>
          <a:lstStyle>
            <a:lvl1pPr indent="133350">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8288"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③ 累加器</a:t>
            </a:r>
            <a:r>
              <a:rPr kumimoji="0" lang="en-US" altLang="zh-CN" sz="16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a:t>
            </a:r>
            <a:r>
              <a:rPr kumimoji="0" lang="zh-CN" altLang="en-US" sz="16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的低</a:t>
            </a:r>
            <a:r>
              <a:rPr kumimoji="0" lang="en-US" altLang="zh-CN" sz="16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4</a:t>
            </a:r>
            <a:r>
              <a:rPr kumimoji="0" lang="zh-CN" altLang="en-US" sz="16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位与高</a:t>
            </a:r>
            <a:r>
              <a:rPr kumimoji="0" lang="en-US" altLang="zh-CN" sz="16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4</a:t>
            </a:r>
            <a:r>
              <a:rPr kumimoji="0" lang="zh-CN" altLang="en-US" sz="16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位互换指令（</a:t>
            </a:r>
            <a:r>
              <a:rPr kumimoji="0" lang="en-US" altLang="zh-CN" sz="16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1</a:t>
            </a:r>
            <a:r>
              <a:rPr kumimoji="0" lang="zh-CN" altLang="en-US" sz="16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条）</a:t>
            </a:r>
            <a:endParaRPr kumimoji="0" lang="zh-CN" altLang="en-US" sz="24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endParaRPr>
          </a:p>
          <a:p>
            <a:pPr marL="0" marR="0" lvl="0" indent="268288"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 name="矩形 10"/>
          <p:cNvSpPr/>
          <p:nvPr/>
        </p:nvSpPr>
        <p:spPr>
          <a:xfrm>
            <a:off x="611560" y="1491630"/>
            <a:ext cx="3312368" cy="1231106"/>
          </a:xfrm>
          <a:prstGeom prst="rect">
            <a:avLst/>
          </a:prstGeom>
        </p:spPr>
        <p:txBody>
          <a:bodyPr wrap="square">
            <a:spAutoFit/>
          </a:bodyPr>
          <a:lstStyle/>
          <a:p>
            <a:pPr lvl="0" indent="268288"/>
            <a:r>
              <a:rPr lang="zh-CN" altLang="zh-CN" b="1" dirty="0">
                <a:latin typeface="华文楷体" panose="02010600040101010101" pitchFamily="2" charset="-122"/>
                <a:ea typeface="华文楷体" panose="02010600040101010101" pitchFamily="2" charset="-122"/>
                <a:cs typeface="Times New Roman" pitchFamily="18" charset="0"/>
              </a:rPr>
              <a:t>① 字节交换指令</a:t>
            </a:r>
            <a:r>
              <a:rPr lang="en-US" altLang="zh-CN" b="1" dirty="0">
                <a:latin typeface="华文楷体" panose="02010600040101010101" pitchFamily="2" charset="-122"/>
                <a:ea typeface="华文楷体" panose="02010600040101010101" pitchFamily="2" charset="-122"/>
                <a:cs typeface="Times New Roman" pitchFamily="18" charset="0"/>
              </a:rPr>
              <a:t>(3</a:t>
            </a:r>
            <a:r>
              <a:rPr lang="zh-CN" altLang="en-US" b="1" dirty="0">
                <a:latin typeface="华文楷体" panose="02010600040101010101" pitchFamily="2" charset="-122"/>
                <a:ea typeface="华文楷体" panose="02010600040101010101" pitchFamily="2" charset="-122"/>
                <a:cs typeface="Times New Roman" pitchFamily="18" charset="0"/>
              </a:rPr>
              <a:t>条</a:t>
            </a:r>
            <a:r>
              <a:rPr lang="en-US" altLang="zh-CN" b="1" dirty="0" smtClean="0">
                <a:latin typeface="华文楷体" panose="02010600040101010101" pitchFamily="2" charset="-122"/>
                <a:ea typeface="华文楷体" panose="02010600040101010101" pitchFamily="2" charset="-122"/>
                <a:cs typeface="Times New Roman" pitchFamily="18" charset="0"/>
              </a:rPr>
              <a:t>)</a:t>
            </a:r>
            <a:endParaRPr lang="en-US" altLang="zh-CN" sz="2800" b="1" dirty="0" smtClean="0">
              <a:latin typeface="华文楷体" panose="02010600040101010101" pitchFamily="2" charset="-122"/>
              <a:ea typeface="华文楷体" panose="02010600040101010101" pitchFamily="2" charset="-122"/>
              <a:cs typeface="Times New Roman" pitchFamily="18" charset="0"/>
            </a:endParaRPr>
          </a:p>
          <a:p>
            <a:pPr lvl="0" indent="268288"/>
            <a:r>
              <a:rPr lang="zh-CN" altLang="en-US" dirty="0" smtClean="0">
                <a:latin typeface="华文楷体" panose="02010600040101010101" pitchFamily="2" charset="-122"/>
                <a:ea typeface="华文楷体" panose="02010600040101010101" pitchFamily="2" charset="-122"/>
                <a:cs typeface="宋体" pitchFamily="2" charset="-122"/>
              </a:rPr>
              <a:t>前</a:t>
            </a:r>
            <a:r>
              <a:rPr lang="zh-CN" altLang="en-US" dirty="0">
                <a:latin typeface="华文楷体" panose="02010600040101010101" pitchFamily="2" charset="-122"/>
                <a:ea typeface="华文楷体" panose="02010600040101010101" pitchFamily="2" charset="-122"/>
                <a:cs typeface="宋体" pitchFamily="2" charset="-122"/>
              </a:rPr>
              <a:t>三条指令为累加器</a:t>
            </a:r>
            <a:r>
              <a:rPr lang="en-US" altLang="zh-CN" dirty="0">
                <a:latin typeface="华文楷体" panose="02010600040101010101" pitchFamily="2" charset="-122"/>
                <a:ea typeface="华文楷体" panose="02010600040101010101" pitchFamily="2" charset="-122"/>
                <a:cs typeface="宋体" pitchFamily="2" charset="-122"/>
              </a:rPr>
              <a:t>A</a:t>
            </a:r>
            <a:r>
              <a:rPr lang="zh-CN" altLang="en-US" dirty="0">
                <a:latin typeface="华文楷体" panose="02010600040101010101" pitchFamily="2" charset="-122"/>
                <a:ea typeface="华文楷体" panose="02010600040101010101" pitchFamily="2" charset="-122"/>
                <a:cs typeface="宋体" pitchFamily="2" charset="-122"/>
              </a:rPr>
              <a:t>的内容与源操作数的内容互换。</a:t>
            </a:r>
            <a:endParaRPr lang="zh-CN" altLang="en-US" sz="2800" b="1" dirty="0">
              <a:latin typeface="华文楷体" panose="02010600040101010101" pitchFamily="2" charset="-122"/>
              <a:ea typeface="华文楷体" panose="02010600040101010101" pitchFamily="2" charset="-122"/>
              <a:cs typeface="Times New Roman" pitchFamily="18" charset="0"/>
            </a:endParaRPr>
          </a:p>
        </p:txBody>
      </p:sp>
      <p:sp>
        <p:nvSpPr>
          <p:cNvPr id="12" name="矩形 11"/>
          <p:cNvSpPr/>
          <p:nvPr/>
        </p:nvSpPr>
        <p:spPr>
          <a:xfrm>
            <a:off x="4067944" y="1491630"/>
            <a:ext cx="4572000" cy="1231106"/>
          </a:xfrm>
          <a:prstGeom prst="rect">
            <a:avLst/>
          </a:prstGeom>
        </p:spPr>
        <p:txBody>
          <a:bodyPr>
            <a:spAutoFit/>
          </a:bodyPr>
          <a:lstStyle/>
          <a:p>
            <a:pPr lvl="0" indent="268288" eaLnBrk="0" hangingPunct="0"/>
            <a:r>
              <a:rPr lang="zh-CN" altLang="en-US" b="1" dirty="0">
                <a:latin typeface="华文楷体" panose="02010600040101010101" pitchFamily="2" charset="-122"/>
                <a:ea typeface="华文楷体" panose="02010600040101010101" pitchFamily="2" charset="-122"/>
                <a:cs typeface="Times New Roman" pitchFamily="18" charset="0"/>
              </a:rPr>
              <a:t>② 半字节交换指令</a:t>
            </a:r>
            <a:r>
              <a:rPr lang="en-US" altLang="zh-CN" b="1" dirty="0">
                <a:latin typeface="华文楷体" panose="02010600040101010101" pitchFamily="2" charset="-122"/>
                <a:ea typeface="华文楷体" panose="02010600040101010101" pitchFamily="2" charset="-122"/>
                <a:cs typeface="Times New Roman" pitchFamily="18" charset="0"/>
              </a:rPr>
              <a:t>(1</a:t>
            </a:r>
            <a:r>
              <a:rPr lang="zh-CN" altLang="en-US" b="1" dirty="0">
                <a:latin typeface="华文楷体" panose="02010600040101010101" pitchFamily="2" charset="-122"/>
                <a:ea typeface="华文楷体" panose="02010600040101010101" pitchFamily="2" charset="-122"/>
                <a:cs typeface="Times New Roman" pitchFamily="18" charset="0"/>
              </a:rPr>
              <a:t>条</a:t>
            </a:r>
            <a:r>
              <a:rPr lang="en-US" altLang="zh-CN" b="1" dirty="0">
                <a:latin typeface="华文楷体" panose="02010600040101010101" pitchFamily="2" charset="-122"/>
                <a:ea typeface="华文楷体" panose="02010600040101010101" pitchFamily="2" charset="-122"/>
                <a:cs typeface="Times New Roman" pitchFamily="18" charset="0"/>
              </a:rPr>
              <a:t>)</a:t>
            </a:r>
            <a:endParaRPr lang="en-US" altLang="zh-CN" sz="2800" b="1" dirty="0">
              <a:latin typeface="华文楷体" panose="02010600040101010101" pitchFamily="2" charset="-122"/>
              <a:ea typeface="华文楷体" panose="02010600040101010101" pitchFamily="2" charset="-122"/>
              <a:cs typeface="Times New Roman" pitchFamily="18" charset="0"/>
            </a:endParaRPr>
          </a:p>
          <a:p>
            <a:pPr lvl="0" indent="269875" eaLnBrk="0" hangingPunct="0"/>
            <a:r>
              <a:rPr lang="zh-CN" altLang="en-US" dirty="0">
                <a:latin typeface="华文楷体" panose="02010600040101010101" pitchFamily="2" charset="-122"/>
                <a:ea typeface="华文楷体" panose="02010600040101010101" pitchFamily="2" charset="-122"/>
                <a:cs typeface="宋体" pitchFamily="2" charset="-122"/>
              </a:rPr>
              <a:t>本条指令是累加器</a:t>
            </a:r>
            <a:r>
              <a:rPr lang="en-US" altLang="zh-CN" dirty="0">
                <a:latin typeface="华文楷体" panose="02010600040101010101" pitchFamily="2" charset="-122"/>
                <a:ea typeface="华文楷体" panose="02010600040101010101" pitchFamily="2" charset="-122"/>
                <a:cs typeface="宋体" pitchFamily="2" charset="-122"/>
              </a:rPr>
              <a:t>A</a:t>
            </a:r>
            <a:r>
              <a:rPr lang="zh-CN" altLang="en-US" dirty="0">
                <a:latin typeface="华文楷体" panose="02010600040101010101" pitchFamily="2" charset="-122"/>
                <a:ea typeface="华文楷体" panose="02010600040101010101" pitchFamily="2" charset="-122"/>
                <a:cs typeface="宋体" pitchFamily="2" charset="-122"/>
              </a:rPr>
              <a:t>内容的低四位与源操作数内容的低四位互换，高四位不变。</a:t>
            </a:r>
            <a:endParaRPr lang="zh-CN" altLang="en-US" sz="2800" b="1" dirty="0">
              <a:latin typeface="华文楷体" panose="02010600040101010101" pitchFamily="2" charset="-122"/>
              <a:ea typeface="华文楷体" panose="02010600040101010101" pitchFamily="2" charset="-122"/>
              <a:cs typeface="Times New Roman" pitchFamily="18" charset="0"/>
            </a:endParaRPr>
          </a:p>
        </p:txBody>
      </p:sp>
    </p:spTree>
    <p:extLst>
      <p:ext uri="{BB962C8B-B14F-4D97-AF65-F5344CB8AC3E}">
        <p14:creationId xmlns="" xmlns:p14="http://schemas.microsoft.com/office/powerpoint/2010/main" val="2572322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350"/>
            <a:ext cx="7139136" cy="628650"/>
          </a:xfrm>
        </p:spPr>
        <p:txBody>
          <a:bodyPr>
            <a:normAutofit fontScale="90000"/>
          </a:bodyPr>
          <a:lstStyle/>
          <a:p>
            <a:r>
              <a:rPr lang="en-US" altLang="zh-CN" b="1" dirty="0"/>
              <a:t>3.3  MCS-51</a:t>
            </a:r>
            <a:r>
              <a:rPr lang="zh-CN" altLang="zh-CN" b="1" dirty="0"/>
              <a:t>单片机指令集</a:t>
            </a:r>
            <a:r>
              <a:rPr lang="en-US" altLang="zh-CN" b="1" dirty="0"/>
              <a:t>-</a:t>
            </a:r>
            <a:r>
              <a:rPr lang="zh-CN" altLang="zh-CN" sz="2700" dirty="0"/>
              <a:t>数据传送类指令</a:t>
            </a:r>
            <a:endParaRPr lang="zh-CN" altLang="en-US" dirty="0"/>
          </a:p>
        </p:txBody>
      </p:sp>
      <p:sp>
        <p:nvSpPr>
          <p:cNvPr id="3" name="内容占位符 2"/>
          <p:cNvSpPr>
            <a:spLocks noGrp="1"/>
          </p:cNvSpPr>
          <p:nvPr>
            <p:ph idx="1"/>
          </p:nvPr>
        </p:nvSpPr>
        <p:spPr>
          <a:xfrm>
            <a:off x="467544" y="1203599"/>
            <a:ext cx="7620000" cy="504056"/>
          </a:xfrm>
        </p:spPr>
        <p:txBody>
          <a:bodyPr/>
          <a:lstStyle/>
          <a:p>
            <a:r>
              <a:rPr lang="zh-CN" altLang="zh-CN" dirty="0"/>
              <a:t>（</a:t>
            </a:r>
            <a:r>
              <a:rPr lang="en-US" altLang="zh-CN" dirty="0"/>
              <a:t>5</a:t>
            </a:r>
            <a:r>
              <a:rPr lang="zh-CN" altLang="zh-CN" dirty="0"/>
              <a:t>） 数据交换指令（</a:t>
            </a:r>
            <a:r>
              <a:rPr lang="en-US" altLang="zh-CN" dirty="0"/>
              <a:t>5</a:t>
            </a:r>
            <a:r>
              <a:rPr lang="zh-CN" altLang="zh-CN" dirty="0"/>
              <a:t>条）</a:t>
            </a:r>
          </a:p>
          <a:p>
            <a:endParaRPr lang="zh-CN" altLang="en-US" dirty="0"/>
          </a:p>
        </p:txBody>
      </p:sp>
      <p:graphicFrame>
        <p:nvGraphicFramePr>
          <p:cNvPr id="5" name="表格 4"/>
          <p:cNvGraphicFramePr>
            <a:graphicFrameLocks noGrp="1"/>
          </p:cNvGraphicFramePr>
          <p:nvPr>
            <p:extLst>
              <p:ext uri="{D42A27DB-BD31-4B8C-83A1-F6EECF244321}">
                <p14:modId xmlns="" xmlns:p14="http://schemas.microsoft.com/office/powerpoint/2010/main" val="694520995"/>
              </p:ext>
            </p:extLst>
          </p:nvPr>
        </p:nvGraphicFramePr>
        <p:xfrm>
          <a:off x="805996" y="2359532"/>
          <a:ext cx="6022256" cy="1368153"/>
        </p:xfrm>
        <a:graphic>
          <a:graphicData uri="http://schemas.openxmlformats.org/drawingml/2006/table">
            <a:tbl>
              <a:tblPr firstRow="1" firstCol="1" bandRow="1">
                <a:tableStyleId>{2D5ABB26-0587-4C30-8999-92F81FD0307C}</a:tableStyleId>
              </a:tblPr>
              <a:tblGrid>
                <a:gridCol w="2160240"/>
                <a:gridCol w="3862016"/>
              </a:tblGrid>
              <a:tr h="314110">
                <a:tc>
                  <a:txBody>
                    <a:bodyPr/>
                    <a:lstStyle/>
                    <a:p>
                      <a:pPr algn="l">
                        <a:spcAft>
                          <a:spcPts val="0"/>
                        </a:spcAft>
                      </a:pPr>
                      <a:r>
                        <a:rPr lang="en-US" sz="1600" kern="100" dirty="0">
                          <a:effectLst/>
                          <a:latin typeface="华文楷体" panose="02010600040101010101" pitchFamily="2" charset="-122"/>
                          <a:ea typeface="华文楷体" panose="02010600040101010101" pitchFamily="2" charset="-122"/>
                        </a:rPr>
                        <a:t>MOV  DPTR</a:t>
                      </a:r>
                      <a:r>
                        <a:rPr lang="zh-CN" sz="1600" kern="100" dirty="0">
                          <a:effectLst/>
                          <a:latin typeface="华文楷体" panose="02010600040101010101" pitchFamily="2" charset="-122"/>
                          <a:ea typeface="华文楷体" panose="02010600040101010101" pitchFamily="2" charset="-122"/>
                        </a:rPr>
                        <a:t>，</a:t>
                      </a:r>
                      <a:r>
                        <a:rPr lang="en-US" sz="1600" kern="100" dirty="0">
                          <a:effectLst/>
                          <a:latin typeface="华文楷体" panose="02010600040101010101" pitchFamily="2" charset="-122"/>
                          <a:ea typeface="华文楷体" panose="02010600040101010101" pitchFamily="2" charset="-122"/>
                        </a:rPr>
                        <a:t>#1000H</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zh-CN" sz="1600" kern="100">
                          <a:effectLst/>
                          <a:latin typeface="华文楷体" panose="02010600040101010101" pitchFamily="2" charset="-122"/>
                          <a:ea typeface="华文楷体" panose="02010600040101010101" pitchFamily="2" charset="-122"/>
                        </a:rPr>
                        <a:t>；设置地址指针</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r>
              <a:tr h="314110">
                <a:tc>
                  <a:txBody>
                    <a:bodyPr/>
                    <a:lstStyle/>
                    <a:p>
                      <a:pPr algn="l">
                        <a:spcAft>
                          <a:spcPts val="0"/>
                        </a:spcAft>
                      </a:pPr>
                      <a:r>
                        <a:rPr lang="en-US" sz="1600" kern="100">
                          <a:effectLst/>
                          <a:latin typeface="华文楷体" panose="02010600040101010101" pitchFamily="2" charset="-122"/>
                          <a:ea typeface="华文楷体" panose="02010600040101010101" pitchFamily="2" charset="-122"/>
                        </a:rPr>
                        <a:t>MOVX  A</a:t>
                      </a:r>
                      <a:r>
                        <a:rPr lang="zh-CN" sz="1600" kern="100">
                          <a:effectLst/>
                          <a:latin typeface="华文楷体" panose="02010600040101010101" pitchFamily="2" charset="-122"/>
                          <a:ea typeface="华文楷体" panose="02010600040101010101" pitchFamily="2" charset="-122"/>
                        </a:rPr>
                        <a:t>，</a:t>
                      </a:r>
                      <a:r>
                        <a:rPr lang="en-US" sz="1600" kern="100">
                          <a:effectLst/>
                          <a:latin typeface="华文楷体" panose="02010600040101010101" pitchFamily="2" charset="-122"/>
                          <a:ea typeface="华文楷体" panose="02010600040101010101" pitchFamily="2" charset="-122"/>
                        </a:rPr>
                        <a:t>@DPTR</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zh-CN" sz="1600" kern="100">
                          <a:effectLst/>
                          <a:latin typeface="华文楷体" panose="02010600040101010101" pitchFamily="2" charset="-122"/>
                          <a:ea typeface="华文楷体" panose="02010600040101010101" pitchFamily="2" charset="-122"/>
                        </a:rPr>
                        <a:t>；读取外部</a:t>
                      </a:r>
                      <a:r>
                        <a:rPr lang="en-US" sz="1600" kern="100">
                          <a:effectLst/>
                          <a:latin typeface="华文楷体" panose="02010600040101010101" pitchFamily="2" charset="-122"/>
                          <a:ea typeface="华文楷体" panose="02010600040101010101" pitchFamily="2" charset="-122"/>
                        </a:rPr>
                        <a:t>RAM</a:t>
                      </a:r>
                      <a:r>
                        <a:rPr lang="zh-CN" sz="1600" kern="100">
                          <a:effectLst/>
                          <a:latin typeface="华文楷体" panose="02010600040101010101" pitchFamily="2" charset="-122"/>
                          <a:ea typeface="华文楷体" panose="02010600040101010101" pitchFamily="2" charset="-122"/>
                        </a:rPr>
                        <a:t>之</a:t>
                      </a:r>
                      <a:r>
                        <a:rPr lang="en-US" sz="1600" kern="100">
                          <a:effectLst/>
                          <a:latin typeface="华文楷体" panose="02010600040101010101" pitchFamily="2" charset="-122"/>
                          <a:ea typeface="华文楷体" panose="02010600040101010101" pitchFamily="2" charset="-122"/>
                        </a:rPr>
                        <a:t>1000H</a:t>
                      </a:r>
                      <a:r>
                        <a:rPr lang="zh-CN" sz="1600" kern="100">
                          <a:effectLst/>
                          <a:latin typeface="华文楷体" panose="02010600040101010101" pitchFamily="2" charset="-122"/>
                          <a:ea typeface="华文楷体" panose="02010600040101010101" pitchFamily="2" charset="-122"/>
                        </a:rPr>
                        <a:t>单元的值</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r>
              <a:tr h="314110">
                <a:tc>
                  <a:txBody>
                    <a:bodyPr/>
                    <a:lstStyle/>
                    <a:p>
                      <a:pPr algn="l">
                        <a:spcAft>
                          <a:spcPts val="0"/>
                        </a:spcAft>
                      </a:pPr>
                      <a:r>
                        <a:rPr lang="en-US" sz="1600" kern="100" dirty="0">
                          <a:effectLst/>
                          <a:latin typeface="华文楷体" panose="02010600040101010101" pitchFamily="2" charset="-122"/>
                          <a:ea typeface="华文楷体" panose="02010600040101010101" pitchFamily="2" charset="-122"/>
                        </a:rPr>
                        <a:t>XCH  A</a:t>
                      </a:r>
                      <a:r>
                        <a:rPr lang="zh-CN" sz="1600" kern="100" dirty="0">
                          <a:effectLst/>
                          <a:latin typeface="华文楷体" panose="02010600040101010101" pitchFamily="2" charset="-122"/>
                          <a:ea typeface="华文楷体" panose="02010600040101010101" pitchFamily="2" charset="-122"/>
                        </a:rPr>
                        <a:t>，</a:t>
                      </a:r>
                      <a:r>
                        <a:rPr lang="en-US" sz="1600" kern="100" dirty="0">
                          <a:effectLst/>
                          <a:latin typeface="华文楷体" panose="02010600040101010101" pitchFamily="2" charset="-122"/>
                          <a:ea typeface="华文楷体" panose="02010600040101010101" pitchFamily="2" charset="-122"/>
                        </a:rPr>
                        <a:t>60H</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l">
                        <a:spcAft>
                          <a:spcPts val="0"/>
                        </a:spcAft>
                      </a:pPr>
                      <a:r>
                        <a:rPr lang="zh-CN" sz="1600" kern="100">
                          <a:effectLst/>
                          <a:latin typeface="华文楷体" panose="02010600040101010101" pitchFamily="2" charset="-122"/>
                          <a:ea typeface="华文楷体" panose="02010600040101010101" pitchFamily="2" charset="-122"/>
                        </a:rPr>
                        <a:t>；交换</a:t>
                      </a:r>
                      <a:endParaRPr lang="zh-CN" sz="1600" kern="100">
                        <a:effectLst/>
                        <a:latin typeface="华文楷体" panose="02010600040101010101" pitchFamily="2" charset="-122"/>
                        <a:ea typeface="华文楷体" panose="02010600040101010101" pitchFamily="2" charset="-122"/>
                        <a:cs typeface="Times New Roman"/>
                      </a:endParaRPr>
                    </a:p>
                  </a:txBody>
                  <a:tcPr marL="68580" marR="68580" marT="0" marB="0"/>
                </a:tc>
              </a:tr>
              <a:tr h="425823">
                <a:tc>
                  <a:txBody>
                    <a:bodyPr/>
                    <a:lstStyle/>
                    <a:p>
                      <a:pPr algn="l">
                        <a:spcAft>
                          <a:spcPts val="0"/>
                        </a:spcAft>
                      </a:pPr>
                      <a:r>
                        <a:rPr lang="en-US" sz="1600" kern="100" dirty="0">
                          <a:effectLst/>
                          <a:latin typeface="华文楷体" panose="02010600040101010101" pitchFamily="2" charset="-122"/>
                          <a:ea typeface="华文楷体" panose="02010600040101010101" pitchFamily="2" charset="-122"/>
                        </a:rPr>
                        <a:t>MOVX  @DPTR</a:t>
                      </a:r>
                      <a:r>
                        <a:rPr lang="zh-CN" sz="1600" kern="100" dirty="0">
                          <a:effectLst/>
                          <a:latin typeface="华文楷体" panose="02010600040101010101" pitchFamily="2" charset="-122"/>
                          <a:ea typeface="华文楷体" panose="02010600040101010101" pitchFamily="2" charset="-122"/>
                        </a:rPr>
                        <a:t>，</a:t>
                      </a:r>
                      <a:r>
                        <a:rPr lang="en-US" sz="1600" kern="100" dirty="0">
                          <a:effectLst/>
                          <a:latin typeface="华文楷体" panose="02010600040101010101" pitchFamily="2" charset="-122"/>
                          <a:ea typeface="华文楷体" panose="02010600040101010101" pitchFamily="2" charset="-122"/>
                        </a:rPr>
                        <a:t>A</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c>
                  <a:txBody>
                    <a:bodyPr/>
                    <a:lstStyle/>
                    <a:p>
                      <a:pPr algn="just">
                        <a:spcAft>
                          <a:spcPts val="0"/>
                        </a:spcAft>
                      </a:pPr>
                      <a:r>
                        <a:rPr lang="zh-CN" sz="1600" kern="100" dirty="0">
                          <a:effectLst/>
                          <a:latin typeface="华文楷体" panose="02010600040101010101" pitchFamily="2" charset="-122"/>
                          <a:ea typeface="华文楷体" panose="02010600040101010101" pitchFamily="2" charset="-122"/>
                        </a:rPr>
                        <a:t>；</a:t>
                      </a:r>
                      <a:r>
                        <a:rPr lang="en-US" sz="1600" kern="100" dirty="0">
                          <a:effectLst/>
                          <a:latin typeface="华文楷体" panose="02010600040101010101" pitchFamily="2" charset="-122"/>
                          <a:ea typeface="华文楷体" panose="02010600040101010101" pitchFamily="2" charset="-122"/>
                        </a:rPr>
                        <a:t>60H</a:t>
                      </a:r>
                      <a:r>
                        <a:rPr lang="zh-CN" sz="1600" kern="100" dirty="0">
                          <a:effectLst/>
                          <a:latin typeface="华文楷体" panose="02010600040101010101" pitchFamily="2" charset="-122"/>
                          <a:ea typeface="华文楷体" panose="02010600040101010101" pitchFamily="2" charset="-122"/>
                        </a:rPr>
                        <a:t>单元内容写回片外</a:t>
                      </a:r>
                      <a:r>
                        <a:rPr lang="en-US" sz="1600" kern="100" dirty="0">
                          <a:effectLst/>
                          <a:latin typeface="华文楷体" panose="02010600040101010101" pitchFamily="2" charset="-122"/>
                          <a:ea typeface="华文楷体" panose="02010600040101010101" pitchFamily="2" charset="-122"/>
                        </a:rPr>
                        <a:t>RAM</a:t>
                      </a:r>
                      <a:r>
                        <a:rPr lang="zh-CN" sz="1600" kern="100" dirty="0">
                          <a:effectLst/>
                          <a:latin typeface="华文楷体" panose="02010600040101010101" pitchFamily="2" charset="-122"/>
                          <a:ea typeface="华文楷体" panose="02010600040101010101" pitchFamily="2" charset="-122"/>
                        </a:rPr>
                        <a:t>之</a:t>
                      </a:r>
                      <a:r>
                        <a:rPr lang="en-US" sz="1600" kern="100" dirty="0">
                          <a:effectLst/>
                          <a:latin typeface="华文楷体" panose="02010600040101010101" pitchFamily="2" charset="-122"/>
                          <a:ea typeface="华文楷体" panose="02010600040101010101" pitchFamily="2" charset="-122"/>
                        </a:rPr>
                        <a:t>1000H</a:t>
                      </a:r>
                      <a:r>
                        <a:rPr lang="zh-CN" sz="1600" kern="100" dirty="0">
                          <a:effectLst/>
                          <a:latin typeface="华文楷体" panose="02010600040101010101" pitchFamily="2" charset="-122"/>
                          <a:ea typeface="华文楷体" panose="02010600040101010101" pitchFamily="2" charset="-122"/>
                        </a:rPr>
                        <a:t>单元</a:t>
                      </a:r>
                      <a:endParaRPr lang="zh-CN" sz="16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bl>
          </a:graphicData>
        </a:graphic>
      </p:graphicFrame>
      <p:sp>
        <p:nvSpPr>
          <p:cNvPr id="6" name="Rectangle 1"/>
          <p:cNvSpPr>
            <a:spLocks noChangeArrowheads="1"/>
          </p:cNvSpPr>
          <p:nvPr/>
        </p:nvSpPr>
        <p:spPr bwMode="auto">
          <a:xfrm>
            <a:off x="774681" y="1707654"/>
            <a:ext cx="7488832"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【例</a:t>
            </a:r>
            <a:r>
              <a:rPr kumimoji="0" lang="en-US" altLang="zh-CN"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3-9】  </a:t>
            </a:r>
            <a:r>
              <a:rPr kumimoji="0" lang="zh-CN" altLang="en-US"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请编程将片外</a:t>
            </a:r>
            <a:r>
              <a:rPr kumimoji="0" lang="en-US" altLang="zh-CN"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RAM </a:t>
            </a:r>
            <a:r>
              <a:rPr kumimoji="0" lang="zh-CN" altLang="en-US"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地址为</a:t>
            </a:r>
            <a:r>
              <a:rPr kumimoji="0" lang="en-US" altLang="zh-CN"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1000H</a:t>
            </a:r>
            <a:r>
              <a:rPr kumimoji="0" lang="zh-CN" altLang="en-US"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单元的内容与片内</a:t>
            </a:r>
            <a:r>
              <a:rPr kumimoji="0" lang="en-US" altLang="zh-CN"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RAM</a:t>
            </a:r>
            <a:r>
              <a:rPr kumimoji="0" lang="zh-CN" altLang="en-US"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地址为</a:t>
            </a:r>
            <a:r>
              <a:rPr kumimoji="0" lang="en-US" altLang="zh-CN"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60H</a:t>
            </a:r>
            <a:r>
              <a:rPr kumimoji="0" lang="zh-CN" altLang="en-US"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单元的内容互换。</a:t>
            </a:r>
            <a:endParaRPr kumimoji="0" lang="en-US" altLang="zh-CN"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endParaRPr>
          </a:p>
        </p:txBody>
      </p:sp>
      <p:sp>
        <p:nvSpPr>
          <p:cNvPr id="13" name="Rectangle 1044"/>
          <p:cNvSpPr>
            <a:spLocks noChangeArrowheads="1"/>
          </p:cNvSpPr>
          <p:nvPr/>
        </p:nvSpPr>
        <p:spPr bwMode="auto">
          <a:xfrm>
            <a:off x="2800818" y="4069449"/>
            <a:ext cx="1743675"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400" dirty="0" smtClean="0">
                <a:latin typeface="华文楷体" panose="02010600040101010101" pitchFamily="2" charset="-122"/>
                <a:ea typeface="华文楷体" panose="02010600040101010101" pitchFamily="2" charset="-122"/>
                <a:cs typeface="宋体" pitchFamily="2" charset="-122"/>
              </a:rPr>
              <a:t>外部</a:t>
            </a:r>
            <a:r>
              <a:rPr lang="en-US" altLang="zh-CN" sz="1400" dirty="0" smtClean="0">
                <a:latin typeface="华文楷体" panose="02010600040101010101" pitchFamily="2" charset="-122"/>
                <a:ea typeface="华文楷体" panose="02010600040101010101" pitchFamily="2" charset="-122"/>
                <a:cs typeface="宋体" pitchFamily="2" charset="-122"/>
              </a:rPr>
              <a:t>RAM  1000H</a:t>
            </a:r>
            <a:endParaRPr kumimoji="0" lang="en-US" altLang="zh-CN" sz="3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endParaRPr>
          </a:p>
        </p:txBody>
      </p:sp>
      <p:sp>
        <p:nvSpPr>
          <p:cNvPr id="14" name="Rectangle 1045"/>
          <p:cNvSpPr>
            <a:spLocks noChangeArrowheads="1"/>
          </p:cNvSpPr>
          <p:nvPr/>
        </p:nvSpPr>
        <p:spPr bwMode="auto">
          <a:xfrm>
            <a:off x="4396230" y="4069449"/>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5" name="Rectangle 1051"/>
          <p:cNvSpPr>
            <a:spLocks noChangeArrowheads="1"/>
          </p:cNvSpPr>
          <p:nvPr/>
        </p:nvSpPr>
        <p:spPr bwMode="auto">
          <a:xfrm>
            <a:off x="4376297" y="4042911"/>
            <a:ext cx="733514"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#data1</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6" name="Rectangle 1044"/>
          <p:cNvSpPr>
            <a:spLocks noChangeArrowheads="1"/>
          </p:cNvSpPr>
          <p:nvPr/>
        </p:nvSpPr>
        <p:spPr bwMode="auto">
          <a:xfrm>
            <a:off x="5490659" y="4064310"/>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60H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 name="Rectangle 1045"/>
          <p:cNvSpPr>
            <a:spLocks noChangeArrowheads="1"/>
          </p:cNvSpPr>
          <p:nvPr/>
        </p:nvSpPr>
        <p:spPr bwMode="auto">
          <a:xfrm>
            <a:off x="5969532" y="4064310"/>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8" name="Rectangle 1051"/>
          <p:cNvSpPr>
            <a:spLocks noChangeArrowheads="1"/>
          </p:cNvSpPr>
          <p:nvPr/>
        </p:nvSpPr>
        <p:spPr bwMode="auto">
          <a:xfrm>
            <a:off x="5980996" y="4037772"/>
            <a:ext cx="764748"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#data2</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9" name="Rectangle 1045"/>
          <p:cNvSpPr>
            <a:spLocks noChangeArrowheads="1"/>
          </p:cNvSpPr>
          <p:nvPr/>
        </p:nvSpPr>
        <p:spPr bwMode="auto">
          <a:xfrm>
            <a:off x="5193320" y="4507709"/>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 name="Rectangle 1051"/>
          <p:cNvSpPr>
            <a:spLocks noChangeArrowheads="1"/>
          </p:cNvSpPr>
          <p:nvPr/>
        </p:nvSpPr>
        <p:spPr bwMode="auto">
          <a:xfrm>
            <a:off x="5193320" y="4481171"/>
            <a:ext cx="776212"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#data1</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 name="Rectangle 1044"/>
          <p:cNvSpPr>
            <a:spLocks noChangeArrowheads="1"/>
          </p:cNvSpPr>
          <p:nvPr/>
        </p:nvSpPr>
        <p:spPr bwMode="auto">
          <a:xfrm>
            <a:off x="5352201" y="4791079"/>
            <a:ext cx="490337"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ACC</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22" name="曲线连接符 21"/>
          <p:cNvCxnSpPr>
            <a:stCxn id="19" idx="3"/>
            <a:endCxn id="17" idx="2"/>
          </p:cNvCxnSpPr>
          <p:nvPr/>
        </p:nvCxnSpPr>
        <p:spPr>
          <a:xfrm flipV="1">
            <a:off x="5969532" y="4329131"/>
            <a:ext cx="388106" cy="310989"/>
          </a:xfrm>
          <a:prstGeom prst="curvedConnector2">
            <a:avLst/>
          </a:prstGeom>
          <a:ln>
            <a:tailEnd type="arrow"/>
          </a:ln>
        </p:spPr>
        <p:style>
          <a:lnRef idx="1">
            <a:schemeClr val="accent5"/>
          </a:lnRef>
          <a:fillRef idx="0">
            <a:schemeClr val="accent5"/>
          </a:fillRef>
          <a:effectRef idx="0">
            <a:schemeClr val="accent5"/>
          </a:effectRef>
          <a:fontRef idx="minor">
            <a:schemeClr val="tx1"/>
          </a:fontRef>
        </p:style>
      </p:cxnSp>
      <p:cxnSp>
        <p:nvCxnSpPr>
          <p:cNvPr id="23" name="曲线连接符 22"/>
          <p:cNvCxnSpPr/>
          <p:nvPr/>
        </p:nvCxnSpPr>
        <p:spPr>
          <a:xfrm>
            <a:off x="4612003" y="4359949"/>
            <a:ext cx="560439" cy="280171"/>
          </a:xfrm>
          <a:prstGeom prst="curvedConnector3">
            <a:avLst>
              <a:gd name="adj1" fmla="val 50000"/>
            </a:avLst>
          </a:prstGeom>
          <a:ln>
            <a:tailEnd type="arrow"/>
          </a:ln>
        </p:spPr>
        <p:style>
          <a:lnRef idx="1">
            <a:schemeClr val="accent5"/>
          </a:lnRef>
          <a:fillRef idx="0">
            <a:schemeClr val="accent5"/>
          </a:fillRef>
          <a:effectRef idx="0">
            <a:schemeClr val="accent5"/>
          </a:effectRef>
          <a:fontRef idx="minor">
            <a:schemeClr val="tx1"/>
          </a:fontRef>
        </p:style>
      </p:cxnSp>
      <p:sp>
        <p:nvSpPr>
          <p:cNvPr id="24" name="Rectangle 1044"/>
          <p:cNvSpPr>
            <a:spLocks noChangeArrowheads="1"/>
          </p:cNvSpPr>
          <p:nvPr/>
        </p:nvSpPr>
        <p:spPr bwMode="auto">
          <a:xfrm>
            <a:off x="3716990" y="3748392"/>
            <a:ext cx="670772"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DPTR</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5" name="Rectangle 1045"/>
          <p:cNvSpPr>
            <a:spLocks noChangeArrowheads="1"/>
          </p:cNvSpPr>
          <p:nvPr/>
        </p:nvSpPr>
        <p:spPr bwMode="auto">
          <a:xfrm>
            <a:off x="4376297" y="3748392"/>
            <a:ext cx="776212" cy="264821"/>
          </a:xfrm>
          <a:prstGeom prst="rect">
            <a:avLst/>
          </a:prstGeom>
          <a:noFill/>
          <a:ln w="9525">
            <a:solidFill>
              <a:srgbClr val="000000"/>
            </a:solidFill>
            <a:miter lim="800000"/>
            <a:headEnd/>
            <a:tailEnd/>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6" name="Rectangle 1051"/>
          <p:cNvSpPr>
            <a:spLocks noChangeArrowheads="1"/>
          </p:cNvSpPr>
          <p:nvPr/>
        </p:nvSpPr>
        <p:spPr bwMode="auto">
          <a:xfrm>
            <a:off x="4396230" y="3721854"/>
            <a:ext cx="756279"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1000H</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7" name="Rectangle 1044"/>
          <p:cNvSpPr>
            <a:spLocks noChangeArrowheads="1"/>
          </p:cNvSpPr>
          <p:nvPr/>
        </p:nvSpPr>
        <p:spPr bwMode="auto">
          <a:xfrm>
            <a:off x="4087343" y="4383211"/>
            <a:ext cx="754448"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latin typeface="华文楷体" panose="02010600040101010101" pitchFamily="2" charset="-122"/>
                <a:ea typeface="华文楷体" panose="02010600040101010101" pitchFamily="2" charset="-122"/>
                <a:cs typeface="宋体" pitchFamily="2" charset="-122"/>
              </a:rPr>
              <a:t>MOVX</a:t>
            </a:r>
            <a:endParaRPr kumimoji="0" lang="en-US" altLang="zh-CN" sz="3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endParaRPr>
          </a:p>
        </p:txBody>
      </p:sp>
      <p:sp>
        <p:nvSpPr>
          <p:cNvPr id="28" name="Rectangle 1044"/>
          <p:cNvSpPr>
            <a:spLocks noChangeArrowheads="1"/>
          </p:cNvSpPr>
          <p:nvPr/>
        </p:nvSpPr>
        <p:spPr bwMode="auto">
          <a:xfrm>
            <a:off x="6253401" y="4446113"/>
            <a:ext cx="732404" cy="264821"/>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latin typeface="华文楷体" panose="02010600040101010101" pitchFamily="2" charset="-122"/>
                <a:ea typeface="华文楷体" panose="02010600040101010101" pitchFamily="2" charset="-122"/>
                <a:cs typeface="宋体" pitchFamily="2" charset="-122"/>
              </a:rPr>
              <a:t>XCH</a:t>
            </a:r>
            <a:endParaRPr kumimoji="0" lang="en-US" altLang="zh-CN" sz="36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endParaRPr>
          </a:p>
        </p:txBody>
      </p:sp>
      <p:cxnSp>
        <p:nvCxnSpPr>
          <p:cNvPr id="29" name="曲线连接符 28"/>
          <p:cNvCxnSpPr/>
          <p:nvPr/>
        </p:nvCxnSpPr>
        <p:spPr>
          <a:xfrm rot="5400000" flipH="1" flipV="1">
            <a:off x="5653098" y="3294697"/>
            <a:ext cx="5139" cy="1573302"/>
          </a:xfrm>
          <a:prstGeom prst="curvedConnector3">
            <a:avLst>
              <a:gd name="adj1" fmla="val 4548336"/>
            </a:avLst>
          </a:prstGeom>
          <a:ln>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30" name="曲线连接符 29"/>
          <p:cNvCxnSpPr/>
          <p:nvPr/>
        </p:nvCxnSpPr>
        <p:spPr>
          <a:xfrm rot="10800000" flipV="1">
            <a:off x="6084797" y="4359948"/>
            <a:ext cx="444990" cy="350985"/>
          </a:xfrm>
          <a:prstGeom prst="curvedConnector3">
            <a:avLst>
              <a:gd name="adj1" fmla="val 36884"/>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7" name="曲线连接符 36"/>
          <p:cNvCxnSpPr/>
          <p:nvPr/>
        </p:nvCxnSpPr>
        <p:spPr>
          <a:xfrm rot="16200000" flipV="1">
            <a:off x="4890828" y="4316841"/>
            <a:ext cx="263076" cy="260288"/>
          </a:xfrm>
          <a:prstGeom prst="curvedConnector3">
            <a:avLst>
              <a:gd name="adj1" fmla="val 50000"/>
            </a:avLst>
          </a:prstGeom>
          <a:ln>
            <a:tailEnd type="arrow"/>
          </a:ln>
        </p:spPr>
        <p:style>
          <a:lnRef idx="1">
            <a:schemeClr val="accent5"/>
          </a:lnRef>
          <a:fillRef idx="0">
            <a:schemeClr val="accent5"/>
          </a:fillRef>
          <a:effectRef idx="0">
            <a:schemeClr val="accent5"/>
          </a:effectRef>
          <a:fontRef idx="minor">
            <a:schemeClr val="tx1"/>
          </a:fontRef>
        </p:style>
      </p:cxnSp>
      <p:sp>
        <p:nvSpPr>
          <p:cNvPr id="39" name="Rectangle 1051"/>
          <p:cNvSpPr>
            <a:spLocks noChangeArrowheads="1"/>
          </p:cNvSpPr>
          <p:nvPr/>
        </p:nvSpPr>
        <p:spPr bwMode="auto">
          <a:xfrm>
            <a:off x="5968333" y="4061734"/>
            <a:ext cx="776212"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#data1</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0" name="Rectangle 1051"/>
          <p:cNvSpPr>
            <a:spLocks noChangeArrowheads="1"/>
          </p:cNvSpPr>
          <p:nvPr/>
        </p:nvSpPr>
        <p:spPr bwMode="auto">
          <a:xfrm>
            <a:off x="5214995" y="4496875"/>
            <a:ext cx="764748"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#data2</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4" name="Rectangle 1051"/>
          <p:cNvSpPr>
            <a:spLocks noChangeArrowheads="1"/>
          </p:cNvSpPr>
          <p:nvPr/>
        </p:nvSpPr>
        <p:spPr bwMode="auto">
          <a:xfrm>
            <a:off x="4396230" y="4069449"/>
            <a:ext cx="764748" cy="272536"/>
          </a:xfrm>
          <a:prstGeom prst="rect">
            <a:avLst/>
          </a:prstGeom>
          <a:noFill/>
          <a:ln>
            <a:noFill/>
          </a:ln>
          <a:extLst>
            <a:ext uri="{909E8E84-426E-40DD-AFC4-6F175D3DCCD1}">
              <a14:hiddenFill xmlns="" xmlns:a14="http://schemas.microsoft.com/office/drawing/2010/main">
                <a:gradFill rotWithShape="0">
                  <a:gsLst>
                    <a:gs pos="0">
                      <a:srgbClr val="2C4C74"/>
                    </a:gs>
                    <a:gs pos="100000">
                      <a:srgbClr val="4F81BD"/>
                    </a:gs>
                  </a:gsLst>
                  <a:lin ang="0" scaled="1"/>
                </a:gra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dirty="0" smtClean="0">
                <a:ea typeface="宋体" pitchFamily="2" charset="-122"/>
                <a:cs typeface="宋体" pitchFamily="2" charset="-122"/>
              </a:rPr>
              <a:t>#data2</a:t>
            </a: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 xmlns:p14="http://schemas.microsoft.com/office/powerpoint/2010/main" val="359579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0" presetClass="exit" presetSubtype="0" fill="hold" grpId="1" nodeType="withEffect">
                                  <p:stCondLst>
                                    <p:cond delay="0"/>
                                  </p:stCondLst>
                                  <p:childTnLst>
                                    <p:animEffect transition="out" filter="fade">
                                      <p:cBhvr>
                                        <p:cTn id="52" dur="500"/>
                                        <p:tgtEl>
                                          <p:spTgt spid="20"/>
                                        </p:tgtEl>
                                      </p:cBhvr>
                                    </p:animEffect>
                                    <p:set>
                                      <p:cBhvr>
                                        <p:cTn id="53" dur="1" fill="hold">
                                          <p:stCondLst>
                                            <p:cond delay="499"/>
                                          </p:stCondLst>
                                        </p:cTn>
                                        <p:tgtEl>
                                          <p:spTgt spid="20"/>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0" presetClass="exit" presetSubtype="0" fill="hold" grpId="1" nodeType="withEffect">
                                  <p:stCondLst>
                                    <p:cond delay="0"/>
                                  </p:stCondLst>
                                  <p:childTnLst>
                                    <p:animEffect transition="out" filter="fade">
                                      <p:cBhvr>
                                        <p:cTn id="64" dur="500"/>
                                        <p:tgtEl>
                                          <p:spTgt spid="15"/>
                                        </p:tgtEl>
                                      </p:cBhvr>
                                    </p:animEffect>
                                    <p:set>
                                      <p:cBhvr>
                                        <p:cTn id="65" dur="1" fill="hold">
                                          <p:stCondLst>
                                            <p:cond delay="499"/>
                                          </p:stCondLst>
                                        </p:cTn>
                                        <p:tgtEl>
                                          <p:spTgt spid="1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5" grpId="1"/>
      <p:bldP spid="16" grpId="0"/>
      <p:bldP spid="17" grpId="0" animBg="1"/>
      <p:bldP spid="18" grpId="0"/>
      <p:bldP spid="18" grpId="1"/>
      <p:bldP spid="19" grpId="0" animBg="1"/>
      <p:bldP spid="20" grpId="0"/>
      <p:bldP spid="20" grpId="1"/>
      <p:bldP spid="21" grpId="0"/>
      <p:bldP spid="24" grpId="0"/>
      <p:bldP spid="25" grpId="0" animBg="1"/>
      <p:bldP spid="26" grpId="0"/>
      <p:bldP spid="27" grpId="0"/>
      <p:bldP spid="28" grpId="0"/>
      <p:bldP spid="39" grpId="0"/>
      <p:bldP spid="40"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dirty="0" smtClean="0"/>
              <a:t> 3.3.2</a:t>
            </a:r>
            <a:r>
              <a:rPr lang="zh-CN" altLang="en-US" sz="2700" dirty="0" smtClean="0"/>
              <a:t>算术运算</a:t>
            </a:r>
            <a:r>
              <a:rPr lang="zh-CN" altLang="zh-CN" sz="2700"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131590"/>
            <a:ext cx="7560840" cy="646331"/>
          </a:xfrm>
          <a:prstGeom prst="rect">
            <a:avLst/>
          </a:prstGeom>
        </p:spPr>
        <p:txBody>
          <a:bodyPr wrap="square">
            <a:spAutoFit/>
          </a:bodyPr>
          <a:lstStyle/>
          <a:p>
            <a:r>
              <a:rPr lang="zh-CN" altLang="en-US" b="1" dirty="0" smtClean="0"/>
              <a:t>一、</a:t>
            </a:r>
            <a:r>
              <a:rPr lang="en-US" altLang="zh-CN" b="1" dirty="0" smtClean="0"/>
              <a:t> </a:t>
            </a:r>
            <a:r>
              <a:rPr lang="zh-CN" altLang="zh-CN" b="1" dirty="0" smtClean="0"/>
              <a:t>概述</a:t>
            </a:r>
          </a:p>
          <a:p>
            <a:endParaRPr lang="zh-CN" altLang="zh-CN" dirty="0"/>
          </a:p>
        </p:txBody>
      </p:sp>
      <p:sp>
        <p:nvSpPr>
          <p:cNvPr id="23" name="矩形 22"/>
          <p:cNvSpPr/>
          <p:nvPr/>
        </p:nvSpPr>
        <p:spPr>
          <a:xfrm>
            <a:off x="899592" y="1635646"/>
            <a:ext cx="7560840" cy="2585323"/>
          </a:xfrm>
          <a:prstGeom prst="rect">
            <a:avLst/>
          </a:prstGeom>
        </p:spPr>
        <p:txBody>
          <a:bodyPr wrap="square">
            <a:spAutoFit/>
          </a:bodyPr>
          <a:lstStyle/>
          <a:p>
            <a:r>
              <a:rPr lang="en-US" altLang="zh-CN" b="1" dirty="0" smtClean="0"/>
              <a:t>1</a:t>
            </a:r>
            <a:r>
              <a:rPr lang="zh-CN" altLang="en-US" b="1" dirty="0" smtClean="0"/>
              <a:t>、功能</a:t>
            </a:r>
            <a:endParaRPr lang="en-US" altLang="zh-CN" b="1" dirty="0" smtClean="0"/>
          </a:p>
          <a:p>
            <a:r>
              <a:rPr lang="en-US" altLang="zh-CN" dirty="0" smtClean="0"/>
              <a:t>        </a:t>
            </a:r>
            <a:r>
              <a:rPr lang="zh-CN" altLang="zh-CN" dirty="0" smtClean="0"/>
              <a:t>算术运算类指令主要是用于实现对</a:t>
            </a:r>
            <a:r>
              <a:rPr lang="en-US" altLang="zh-CN" dirty="0" smtClean="0"/>
              <a:t>8</a:t>
            </a:r>
            <a:r>
              <a:rPr lang="zh-CN" altLang="zh-CN" dirty="0" smtClean="0"/>
              <a:t>位无符号数进行加、减、乘、除等算术运算；借助于</a:t>
            </a:r>
            <a:r>
              <a:rPr lang="en-US" altLang="zh-CN" dirty="0" smtClean="0"/>
              <a:t>OV</a:t>
            </a:r>
            <a:r>
              <a:rPr lang="zh-CN" altLang="zh-CN" dirty="0" smtClean="0"/>
              <a:t>溢出标志位，可对有符号数进行补码运算；借助于</a:t>
            </a:r>
            <a:r>
              <a:rPr lang="en-US" altLang="zh-CN" dirty="0" smtClean="0"/>
              <a:t>CY</a:t>
            </a:r>
            <a:r>
              <a:rPr lang="zh-CN" altLang="zh-CN" dirty="0" smtClean="0"/>
              <a:t>进位标志位，可进行多精度（字节）加、减运算；借助于十进制调整指令可以对压缩</a:t>
            </a:r>
            <a:r>
              <a:rPr lang="en-US" altLang="zh-CN" dirty="0" smtClean="0"/>
              <a:t>BCD</a:t>
            </a:r>
            <a:r>
              <a:rPr lang="zh-CN" altLang="zh-CN" dirty="0" smtClean="0"/>
              <a:t>数进行运算。此外，还可以实现加</a:t>
            </a:r>
            <a:r>
              <a:rPr lang="en-US" altLang="zh-CN" dirty="0" smtClean="0"/>
              <a:t>1</a:t>
            </a:r>
            <a:r>
              <a:rPr lang="zh-CN" altLang="zh-CN" dirty="0" smtClean="0"/>
              <a:t>、减</a:t>
            </a:r>
            <a:r>
              <a:rPr lang="en-US" altLang="zh-CN" dirty="0" smtClean="0"/>
              <a:t>1</a:t>
            </a:r>
            <a:r>
              <a:rPr lang="zh-CN" altLang="zh-CN" dirty="0" smtClean="0"/>
              <a:t>运算。</a:t>
            </a:r>
            <a:endParaRPr lang="en-US" altLang="zh-CN" dirty="0" smtClean="0"/>
          </a:p>
          <a:p>
            <a:r>
              <a:rPr lang="en-US" altLang="zh-CN" dirty="0" smtClean="0"/>
              <a:t>        </a:t>
            </a:r>
            <a:r>
              <a:rPr lang="zh-CN" altLang="zh-CN" dirty="0" smtClean="0"/>
              <a:t>算术运算指令都会影响程序状态寄存器</a:t>
            </a:r>
            <a:r>
              <a:rPr lang="en-US" altLang="zh-CN" dirty="0" smtClean="0"/>
              <a:t>PSW</a:t>
            </a:r>
            <a:r>
              <a:rPr lang="zh-CN" altLang="zh-CN" dirty="0" smtClean="0"/>
              <a:t>中的有关标志位，如进位标志位</a:t>
            </a:r>
            <a:r>
              <a:rPr lang="en-US" altLang="zh-CN" dirty="0" smtClean="0"/>
              <a:t>CY</a:t>
            </a:r>
            <a:r>
              <a:rPr lang="zh-CN" altLang="zh-CN" dirty="0" smtClean="0"/>
              <a:t>位、溢出标志位</a:t>
            </a:r>
            <a:r>
              <a:rPr lang="en-US" altLang="zh-CN" dirty="0" smtClean="0"/>
              <a:t>OV</a:t>
            </a:r>
            <a:r>
              <a:rPr lang="zh-CN" altLang="zh-CN" dirty="0" smtClean="0"/>
              <a:t>位、辅助进位位</a:t>
            </a:r>
            <a:r>
              <a:rPr lang="en-US" altLang="zh-CN" dirty="0" smtClean="0"/>
              <a:t>AC</a:t>
            </a:r>
            <a:r>
              <a:rPr lang="zh-CN" altLang="zh-CN" dirty="0" smtClean="0"/>
              <a:t>位和奇偶校验位</a:t>
            </a:r>
            <a:r>
              <a:rPr lang="en-US" altLang="zh-CN" dirty="0" smtClean="0"/>
              <a:t>P</a:t>
            </a:r>
            <a:r>
              <a:rPr lang="zh-CN" altLang="zh-CN" dirty="0" smtClean="0"/>
              <a:t>等。</a:t>
            </a:r>
          </a:p>
          <a:p>
            <a:endParaRPr lang="zh-CN" altLang="zh-CN" b="1" dirty="0" smtClean="0"/>
          </a:p>
          <a:p>
            <a:endParaRPr lang="zh-CN" altLang="zh-CN" dirty="0"/>
          </a:p>
        </p:txBody>
      </p:sp>
    </p:spTree>
    <p:extLst>
      <p:ext uri="{BB962C8B-B14F-4D97-AF65-F5344CB8AC3E}">
        <p14:creationId xmlns="" xmlns:p14="http://schemas.microsoft.com/office/powerpoint/2010/main" val="3795194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400" b="1" dirty="0" smtClean="0"/>
              <a:t> --</a:t>
            </a:r>
            <a:r>
              <a:rPr lang="en-US" altLang="zh-CN" sz="2700" dirty="0" smtClean="0"/>
              <a:t> 3.3.2</a:t>
            </a:r>
            <a:r>
              <a:rPr lang="zh-CN" altLang="en-US" sz="2700" dirty="0" smtClean="0"/>
              <a:t>算术运算</a:t>
            </a:r>
            <a:r>
              <a:rPr lang="zh-CN" altLang="zh-CN" sz="2700" dirty="0" smtClean="0"/>
              <a:t>类</a:t>
            </a:r>
            <a:r>
              <a:rPr lang="zh-CN" altLang="zh-CN" sz="2700" dirty="0"/>
              <a:t>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131590"/>
            <a:ext cx="7560840" cy="646331"/>
          </a:xfrm>
          <a:prstGeom prst="rect">
            <a:avLst/>
          </a:prstGeom>
        </p:spPr>
        <p:txBody>
          <a:bodyPr wrap="square">
            <a:spAutoFit/>
          </a:bodyPr>
          <a:lstStyle/>
          <a:p>
            <a:r>
              <a:rPr lang="zh-CN" altLang="en-US" b="1" dirty="0" smtClean="0"/>
              <a:t>一、</a:t>
            </a:r>
            <a:r>
              <a:rPr lang="en-US" altLang="zh-CN" b="1" dirty="0" smtClean="0"/>
              <a:t> </a:t>
            </a:r>
            <a:r>
              <a:rPr lang="zh-CN" altLang="zh-CN" b="1" dirty="0" smtClean="0"/>
              <a:t>概述</a:t>
            </a:r>
          </a:p>
          <a:p>
            <a:endParaRPr lang="zh-CN" altLang="zh-CN" dirty="0"/>
          </a:p>
        </p:txBody>
      </p:sp>
      <p:sp>
        <p:nvSpPr>
          <p:cNvPr id="23" name="矩形 22"/>
          <p:cNvSpPr/>
          <p:nvPr/>
        </p:nvSpPr>
        <p:spPr>
          <a:xfrm>
            <a:off x="899592" y="1635646"/>
            <a:ext cx="7560840" cy="3416320"/>
          </a:xfrm>
          <a:prstGeom prst="rect">
            <a:avLst/>
          </a:prstGeom>
        </p:spPr>
        <p:txBody>
          <a:bodyPr wrap="square">
            <a:spAutoFit/>
          </a:bodyPr>
          <a:lstStyle/>
          <a:p>
            <a:r>
              <a:rPr lang="en-US" altLang="zh-CN" b="1" dirty="0" smtClean="0"/>
              <a:t>2</a:t>
            </a:r>
            <a:r>
              <a:rPr lang="zh-CN" altLang="en-US" b="1" dirty="0" smtClean="0"/>
              <a:t>、助记符及其分类</a:t>
            </a:r>
            <a:endParaRPr lang="en-US" altLang="zh-CN" b="1" dirty="0" smtClean="0"/>
          </a:p>
          <a:p>
            <a:r>
              <a:rPr lang="en-US" altLang="zh-CN" dirty="0" smtClean="0"/>
              <a:t>        MCS-51</a:t>
            </a:r>
            <a:r>
              <a:rPr lang="zh-CN" altLang="zh-CN" dirty="0" smtClean="0"/>
              <a:t>单片机算术运算类指令共有</a:t>
            </a:r>
            <a:r>
              <a:rPr lang="en-US" altLang="zh-CN" dirty="0" smtClean="0"/>
              <a:t>24</a:t>
            </a:r>
            <a:r>
              <a:rPr lang="zh-CN" altLang="zh-CN" dirty="0" smtClean="0"/>
              <a:t>条，有</a:t>
            </a:r>
            <a:r>
              <a:rPr lang="en-US" altLang="zh-CN" dirty="0" smtClean="0"/>
              <a:t>8</a:t>
            </a:r>
            <a:r>
              <a:rPr lang="zh-CN" altLang="zh-CN" dirty="0" smtClean="0"/>
              <a:t>种操作码助记符（以下简称助记符），根据功能不同可以将其分为</a:t>
            </a:r>
            <a:r>
              <a:rPr lang="en-US" altLang="zh-CN" dirty="0" smtClean="0"/>
              <a:t>6</a:t>
            </a:r>
            <a:r>
              <a:rPr lang="zh-CN" altLang="zh-CN" dirty="0" smtClean="0"/>
              <a:t>类：</a:t>
            </a:r>
            <a:endParaRPr lang="en-US" altLang="zh-CN" dirty="0" smtClean="0"/>
          </a:p>
          <a:p>
            <a:endParaRPr lang="zh-CN" altLang="zh-CN" dirty="0" smtClean="0"/>
          </a:p>
          <a:p>
            <a:r>
              <a:rPr lang="zh-CN" altLang="zh-CN" dirty="0" smtClean="0"/>
              <a:t>（</a:t>
            </a:r>
            <a:r>
              <a:rPr lang="en-US" altLang="zh-CN" dirty="0" smtClean="0"/>
              <a:t>1</a:t>
            </a:r>
            <a:r>
              <a:rPr lang="zh-CN" altLang="zh-CN" dirty="0" smtClean="0"/>
              <a:t>）加法指令助记符：</a:t>
            </a:r>
            <a:r>
              <a:rPr lang="en-US" altLang="zh-CN" dirty="0" smtClean="0"/>
              <a:t>             </a:t>
            </a:r>
            <a:r>
              <a:rPr lang="zh-CN" altLang="zh-CN" dirty="0" smtClean="0"/>
              <a:t>①</a:t>
            </a:r>
            <a:r>
              <a:rPr lang="en-US" altLang="zh-CN" dirty="0" smtClean="0"/>
              <a:t> ADD</a:t>
            </a:r>
            <a:r>
              <a:rPr lang="zh-CN" altLang="zh-CN" dirty="0" smtClean="0"/>
              <a:t>；②</a:t>
            </a:r>
            <a:r>
              <a:rPr lang="en-US" altLang="zh-CN" dirty="0" smtClean="0"/>
              <a:t> ADDC</a:t>
            </a:r>
            <a:r>
              <a:rPr lang="zh-CN" altLang="zh-CN" dirty="0" smtClean="0"/>
              <a:t>；</a:t>
            </a:r>
          </a:p>
          <a:p>
            <a:r>
              <a:rPr lang="zh-CN" altLang="zh-CN" dirty="0" smtClean="0"/>
              <a:t>（</a:t>
            </a:r>
            <a:r>
              <a:rPr lang="en-US" altLang="zh-CN" dirty="0" smtClean="0"/>
              <a:t>2</a:t>
            </a:r>
            <a:r>
              <a:rPr lang="zh-CN" altLang="zh-CN" dirty="0" smtClean="0"/>
              <a:t>）减法指令助记符：</a:t>
            </a:r>
            <a:r>
              <a:rPr lang="en-US" altLang="zh-CN" dirty="0" smtClean="0"/>
              <a:t>             </a:t>
            </a:r>
            <a:r>
              <a:rPr lang="zh-CN" altLang="zh-CN" dirty="0" smtClean="0"/>
              <a:t>③</a:t>
            </a:r>
            <a:r>
              <a:rPr lang="en-US" altLang="zh-CN" dirty="0" smtClean="0"/>
              <a:t> SUBB</a:t>
            </a:r>
            <a:r>
              <a:rPr lang="zh-CN" altLang="zh-CN" dirty="0" smtClean="0"/>
              <a:t>；</a:t>
            </a:r>
          </a:p>
          <a:p>
            <a:r>
              <a:rPr lang="zh-CN" altLang="zh-CN" dirty="0" smtClean="0"/>
              <a:t>（</a:t>
            </a:r>
            <a:r>
              <a:rPr lang="en-US" altLang="zh-CN" dirty="0" smtClean="0"/>
              <a:t>3</a:t>
            </a:r>
            <a:r>
              <a:rPr lang="zh-CN" altLang="zh-CN" dirty="0" smtClean="0"/>
              <a:t>）加</a:t>
            </a:r>
            <a:r>
              <a:rPr lang="en-US" altLang="zh-CN" dirty="0" smtClean="0"/>
              <a:t>1</a:t>
            </a:r>
            <a:r>
              <a:rPr lang="zh-CN" altLang="zh-CN" dirty="0" smtClean="0"/>
              <a:t>减</a:t>
            </a:r>
            <a:r>
              <a:rPr lang="en-US" altLang="zh-CN" dirty="0" smtClean="0"/>
              <a:t>1</a:t>
            </a:r>
            <a:r>
              <a:rPr lang="zh-CN" altLang="zh-CN" dirty="0" smtClean="0"/>
              <a:t>指令助记符：</a:t>
            </a:r>
            <a:r>
              <a:rPr lang="en-US" altLang="zh-CN" dirty="0" smtClean="0"/>
              <a:t>         </a:t>
            </a:r>
            <a:r>
              <a:rPr lang="zh-CN" altLang="zh-CN" dirty="0" smtClean="0"/>
              <a:t>④</a:t>
            </a:r>
            <a:r>
              <a:rPr lang="en-US" altLang="zh-CN" dirty="0" smtClean="0"/>
              <a:t> INC</a:t>
            </a:r>
            <a:r>
              <a:rPr lang="zh-CN" altLang="zh-CN" dirty="0" smtClean="0"/>
              <a:t>；</a:t>
            </a:r>
            <a:r>
              <a:rPr lang="en-US" altLang="zh-CN" dirty="0" smtClean="0"/>
              <a:t>  </a:t>
            </a:r>
            <a:r>
              <a:rPr lang="zh-CN" altLang="zh-CN" dirty="0" smtClean="0"/>
              <a:t>⑤</a:t>
            </a:r>
            <a:r>
              <a:rPr lang="en-US" altLang="zh-CN" dirty="0" smtClean="0"/>
              <a:t> DEC</a:t>
            </a:r>
            <a:r>
              <a:rPr lang="zh-CN" altLang="zh-CN" dirty="0" smtClean="0"/>
              <a:t>；</a:t>
            </a:r>
          </a:p>
          <a:p>
            <a:r>
              <a:rPr lang="zh-CN" altLang="zh-CN" dirty="0" smtClean="0"/>
              <a:t>（</a:t>
            </a:r>
            <a:r>
              <a:rPr lang="en-US" altLang="zh-CN" dirty="0" smtClean="0"/>
              <a:t>4</a:t>
            </a:r>
            <a:r>
              <a:rPr lang="zh-CN" altLang="zh-CN" dirty="0" smtClean="0"/>
              <a:t>）乘法指令助记符：</a:t>
            </a:r>
            <a:r>
              <a:rPr lang="en-US" altLang="zh-CN" dirty="0" smtClean="0"/>
              <a:t>             </a:t>
            </a:r>
            <a:r>
              <a:rPr lang="zh-CN" altLang="zh-CN" dirty="0" smtClean="0"/>
              <a:t>⑥</a:t>
            </a:r>
            <a:r>
              <a:rPr lang="en-US" altLang="zh-CN" dirty="0" smtClean="0"/>
              <a:t>MUL</a:t>
            </a:r>
            <a:r>
              <a:rPr lang="zh-CN" altLang="zh-CN" dirty="0" smtClean="0"/>
              <a:t>；</a:t>
            </a:r>
          </a:p>
          <a:p>
            <a:r>
              <a:rPr lang="zh-CN" altLang="zh-CN" dirty="0" smtClean="0"/>
              <a:t>（</a:t>
            </a:r>
            <a:r>
              <a:rPr lang="en-US" altLang="zh-CN" dirty="0" smtClean="0"/>
              <a:t>5</a:t>
            </a:r>
            <a:r>
              <a:rPr lang="zh-CN" altLang="zh-CN" dirty="0" smtClean="0"/>
              <a:t>）除法指令助记符：</a:t>
            </a:r>
            <a:r>
              <a:rPr lang="en-US" altLang="zh-CN" dirty="0" smtClean="0"/>
              <a:t>              </a:t>
            </a:r>
            <a:r>
              <a:rPr lang="zh-CN" altLang="zh-CN" dirty="0" smtClean="0"/>
              <a:t>⑦</a:t>
            </a:r>
            <a:r>
              <a:rPr lang="en-US" altLang="zh-CN" dirty="0" smtClean="0"/>
              <a:t> DIV</a:t>
            </a:r>
            <a:r>
              <a:rPr lang="zh-CN" altLang="zh-CN" dirty="0" smtClean="0"/>
              <a:t>；</a:t>
            </a:r>
          </a:p>
          <a:p>
            <a:r>
              <a:rPr lang="zh-CN" altLang="zh-CN" dirty="0" smtClean="0"/>
              <a:t>（</a:t>
            </a:r>
            <a:r>
              <a:rPr lang="en-US" altLang="zh-CN" dirty="0" smtClean="0"/>
              <a:t>6</a:t>
            </a:r>
            <a:r>
              <a:rPr lang="zh-CN" altLang="zh-CN" dirty="0" smtClean="0"/>
              <a:t>）十进制调整指令助记符：⑧</a:t>
            </a:r>
            <a:r>
              <a:rPr lang="en-US" altLang="zh-CN" dirty="0" smtClean="0"/>
              <a:t> DA </a:t>
            </a:r>
            <a:r>
              <a:rPr lang="zh-CN" altLang="zh-CN" dirty="0" smtClean="0"/>
              <a:t>。</a:t>
            </a:r>
          </a:p>
          <a:p>
            <a:endParaRPr lang="zh-CN" altLang="zh-CN" b="1" dirty="0" smtClean="0"/>
          </a:p>
          <a:p>
            <a:endParaRPr lang="zh-CN" altLang="zh-CN" dirty="0"/>
          </a:p>
        </p:txBody>
      </p:sp>
    </p:spTree>
    <p:extLst>
      <p:ext uri="{BB962C8B-B14F-4D97-AF65-F5344CB8AC3E}">
        <p14:creationId xmlns="" xmlns:p14="http://schemas.microsoft.com/office/powerpoint/2010/main" val="22777118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dirty="0" smtClean="0"/>
              <a:t> 3.3.2</a:t>
            </a:r>
            <a:r>
              <a:rPr lang="zh-CN" altLang="en-US" sz="2700" dirty="0" smtClean="0"/>
              <a:t>算术运算</a:t>
            </a:r>
            <a:r>
              <a:rPr lang="zh-CN" altLang="zh-CN" sz="2700" dirty="0" smtClean="0"/>
              <a:t>类</a:t>
            </a:r>
            <a:r>
              <a:rPr lang="zh-CN" altLang="zh-CN" sz="2700" dirty="0"/>
              <a:t>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131590"/>
            <a:ext cx="7560840" cy="646331"/>
          </a:xfrm>
          <a:prstGeom prst="rect">
            <a:avLst/>
          </a:prstGeom>
        </p:spPr>
        <p:txBody>
          <a:bodyPr wrap="square">
            <a:spAutoFit/>
          </a:bodyPr>
          <a:lstStyle/>
          <a:p>
            <a:r>
              <a:rPr lang="zh-CN" altLang="en-US" b="1" dirty="0" smtClean="0"/>
              <a:t>一、</a:t>
            </a:r>
            <a:r>
              <a:rPr lang="en-US" altLang="zh-CN" b="1" dirty="0" smtClean="0"/>
              <a:t> </a:t>
            </a:r>
            <a:r>
              <a:rPr lang="zh-CN" altLang="zh-CN" b="1" dirty="0" smtClean="0"/>
              <a:t>概述</a:t>
            </a:r>
          </a:p>
          <a:p>
            <a:endParaRPr lang="zh-CN" altLang="zh-CN" dirty="0"/>
          </a:p>
        </p:txBody>
      </p:sp>
      <p:sp>
        <p:nvSpPr>
          <p:cNvPr id="23" name="矩形 22"/>
          <p:cNvSpPr/>
          <p:nvPr/>
        </p:nvSpPr>
        <p:spPr>
          <a:xfrm>
            <a:off x="899592" y="1635646"/>
            <a:ext cx="7560840" cy="2585323"/>
          </a:xfrm>
          <a:prstGeom prst="rect">
            <a:avLst/>
          </a:prstGeom>
        </p:spPr>
        <p:txBody>
          <a:bodyPr wrap="square">
            <a:spAutoFit/>
          </a:bodyPr>
          <a:lstStyle/>
          <a:p>
            <a:r>
              <a:rPr lang="en-US" altLang="zh-CN" b="1" dirty="0" smtClean="0"/>
              <a:t>3</a:t>
            </a:r>
            <a:r>
              <a:rPr lang="zh-CN" altLang="en-US" b="1" dirty="0" smtClean="0"/>
              <a:t>、算术运算指令分类</a:t>
            </a:r>
            <a:endParaRPr lang="en-US" altLang="zh-CN" b="1" dirty="0" smtClean="0"/>
          </a:p>
          <a:p>
            <a:endParaRPr lang="en-US" altLang="zh-CN" b="1" dirty="0" smtClean="0"/>
          </a:p>
          <a:p>
            <a:r>
              <a:rPr lang="en-US" altLang="zh-CN" dirty="0" smtClean="0"/>
              <a:t>      </a:t>
            </a:r>
            <a:r>
              <a:rPr lang="zh-CN" altLang="zh-CN" dirty="0" smtClean="0"/>
              <a:t>根据指令助记符的功能分类，</a:t>
            </a:r>
            <a:r>
              <a:rPr lang="en-US" altLang="zh-CN" dirty="0" smtClean="0"/>
              <a:t>24</a:t>
            </a:r>
            <a:r>
              <a:rPr lang="zh-CN" altLang="zh-CN" dirty="0" smtClean="0"/>
              <a:t>条算术运算指令可以分为</a:t>
            </a:r>
            <a:r>
              <a:rPr lang="en-US" altLang="zh-CN" dirty="0" smtClean="0"/>
              <a:t>6</a:t>
            </a:r>
            <a:r>
              <a:rPr lang="zh-CN" altLang="zh-CN" dirty="0" smtClean="0"/>
              <a:t>类：</a:t>
            </a:r>
          </a:p>
          <a:p>
            <a:r>
              <a:rPr lang="zh-CN" altLang="zh-CN" dirty="0" smtClean="0"/>
              <a:t>（</a:t>
            </a:r>
            <a:r>
              <a:rPr lang="en-US" altLang="zh-CN" dirty="0" smtClean="0"/>
              <a:t>1</a:t>
            </a:r>
            <a:r>
              <a:rPr lang="zh-CN" altLang="zh-CN" dirty="0" smtClean="0"/>
              <a:t>） 加法指令</a:t>
            </a:r>
            <a:r>
              <a:rPr lang="en-US" altLang="zh-CN" dirty="0" smtClean="0"/>
              <a:t>			</a:t>
            </a:r>
            <a:r>
              <a:rPr lang="zh-CN" altLang="zh-CN" dirty="0" smtClean="0"/>
              <a:t>（</a:t>
            </a:r>
            <a:r>
              <a:rPr lang="en-US" altLang="zh-CN" dirty="0" smtClean="0"/>
              <a:t>8</a:t>
            </a:r>
            <a:r>
              <a:rPr lang="zh-CN" altLang="zh-CN" dirty="0" smtClean="0"/>
              <a:t>条）</a:t>
            </a:r>
          </a:p>
          <a:p>
            <a:r>
              <a:rPr lang="zh-CN" altLang="zh-CN" dirty="0" smtClean="0"/>
              <a:t>（</a:t>
            </a:r>
            <a:r>
              <a:rPr lang="en-US" altLang="zh-CN" dirty="0" smtClean="0"/>
              <a:t>2</a:t>
            </a:r>
            <a:r>
              <a:rPr lang="zh-CN" altLang="zh-CN" dirty="0" smtClean="0"/>
              <a:t>） 减法指令</a:t>
            </a:r>
            <a:r>
              <a:rPr lang="en-US" altLang="zh-CN" dirty="0" smtClean="0"/>
              <a:t>			</a:t>
            </a:r>
            <a:r>
              <a:rPr lang="zh-CN" altLang="zh-CN" dirty="0" smtClean="0"/>
              <a:t>（</a:t>
            </a:r>
            <a:r>
              <a:rPr lang="en-US" altLang="zh-CN" dirty="0" smtClean="0"/>
              <a:t>4</a:t>
            </a:r>
            <a:r>
              <a:rPr lang="zh-CN" altLang="zh-CN" dirty="0" smtClean="0"/>
              <a:t>条）</a:t>
            </a:r>
          </a:p>
          <a:p>
            <a:r>
              <a:rPr lang="zh-CN" altLang="zh-CN" dirty="0" smtClean="0"/>
              <a:t>（</a:t>
            </a:r>
            <a:r>
              <a:rPr lang="en-US" altLang="zh-CN" dirty="0" smtClean="0"/>
              <a:t>3</a:t>
            </a:r>
            <a:r>
              <a:rPr lang="zh-CN" altLang="zh-CN" dirty="0" smtClean="0"/>
              <a:t>） 加</a:t>
            </a:r>
            <a:r>
              <a:rPr lang="en-US" altLang="zh-CN" dirty="0" smtClean="0"/>
              <a:t>1</a:t>
            </a:r>
            <a:r>
              <a:rPr lang="zh-CN" altLang="zh-CN" dirty="0" smtClean="0"/>
              <a:t>减</a:t>
            </a:r>
            <a:r>
              <a:rPr lang="en-US" altLang="zh-CN" dirty="0" smtClean="0"/>
              <a:t>1</a:t>
            </a:r>
            <a:r>
              <a:rPr lang="zh-CN" altLang="zh-CN" dirty="0" smtClean="0"/>
              <a:t>指令</a:t>
            </a:r>
            <a:r>
              <a:rPr lang="en-US" altLang="zh-CN" dirty="0" smtClean="0"/>
              <a:t>		                 </a:t>
            </a:r>
            <a:r>
              <a:rPr lang="zh-CN" altLang="zh-CN" dirty="0" smtClean="0"/>
              <a:t>（</a:t>
            </a:r>
            <a:r>
              <a:rPr lang="en-US" altLang="zh-CN" dirty="0" smtClean="0"/>
              <a:t>9</a:t>
            </a:r>
            <a:r>
              <a:rPr lang="zh-CN" altLang="zh-CN" dirty="0" smtClean="0"/>
              <a:t>条）</a:t>
            </a:r>
          </a:p>
          <a:p>
            <a:r>
              <a:rPr lang="zh-CN" altLang="zh-CN" dirty="0" smtClean="0"/>
              <a:t>（</a:t>
            </a:r>
            <a:r>
              <a:rPr lang="en-US" altLang="zh-CN" dirty="0" smtClean="0"/>
              <a:t>4</a:t>
            </a:r>
            <a:r>
              <a:rPr lang="zh-CN" altLang="zh-CN" dirty="0" smtClean="0"/>
              <a:t>） 乘法指令</a:t>
            </a:r>
            <a:r>
              <a:rPr lang="en-US" altLang="zh-CN" dirty="0" smtClean="0"/>
              <a:t>			</a:t>
            </a:r>
            <a:r>
              <a:rPr lang="zh-CN" altLang="zh-CN" dirty="0" smtClean="0"/>
              <a:t>（</a:t>
            </a:r>
            <a:r>
              <a:rPr lang="en-US" altLang="zh-CN" dirty="0" smtClean="0"/>
              <a:t>1</a:t>
            </a:r>
            <a:r>
              <a:rPr lang="zh-CN" altLang="zh-CN" dirty="0" smtClean="0"/>
              <a:t>条）</a:t>
            </a:r>
          </a:p>
          <a:p>
            <a:r>
              <a:rPr lang="zh-CN" altLang="zh-CN" dirty="0" smtClean="0"/>
              <a:t>（</a:t>
            </a:r>
            <a:r>
              <a:rPr lang="en-US" altLang="zh-CN" dirty="0" smtClean="0"/>
              <a:t>5</a:t>
            </a:r>
            <a:r>
              <a:rPr lang="zh-CN" altLang="zh-CN" dirty="0" smtClean="0"/>
              <a:t>） 除法指令</a:t>
            </a:r>
            <a:r>
              <a:rPr lang="en-US" altLang="zh-CN" dirty="0" smtClean="0"/>
              <a:t>			</a:t>
            </a:r>
            <a:r>
              <a:rPr lang="zh-CN" altLang="zh-CN" dirty="0" smtClean="0"/>
              <a:t>（</a:t>
            </a:r>
            <a:r>
              <a:rPr lang="en-US" altLang="zh-CN" dirty="0" smtClean="0"/>
              <a:t>1</a:t>
            </a:r>
            <a:r>
              <a:rPr lang="zh-CN" altLang="zh-CN" dirty="0" smtClean="0"/>
              <a:t>条）</a:t>
            </a:r>
          </a:p>
          <a:p>
            <a:r>
              <a:rPr lang="zh-CN" altLang="zh-CN" dirty="0" smtClean="0"/>
              <a:t>（</a:t>
            </a:r>
            <a:r>
              <a:rPr lang="en-US" altLang="zh-CN" dirty="0" smtClean="0"/>
              <a:t>6</a:t>
            </a:r>
            <a:r>
              <a:rPr lang="zh-CN" altLang="zh-CN" dirty="0" smtClean="0"/>
              <a:t>） 十进制调整指令</a:t>
            </a:r>
            <a:r>
              <a:rPr lang="en-US" altLang="zh-CN" dirty="0" smtClean="0"/>
              <a:t>		</a:t>
            </a:r>
            <a:r>
              <a:rPr lang="zh-CN" altLang="zh-CN" dirty="0" smtClean="0"/>
              <a:t>（</a:t>
            </a:r>
            <a:r>
              <a:rPr lang="en-US" altLang="zh-CN" dirty="0" smtClean="0"/>
              <a:t>1</a:t>
            </a:r>
            <a:r>
              <a:rPr lang="zh-CN" altLang="zh-CN" dirty="0" smtClean="0"/>
              <a:t>条）</a:t>
            </a:r>
            <a:endParaRPr lang="zh-CN" altLang="zh-CN" dirty="0"/>
          </a:p>
        </p:txBody>
      </p:sp>
    </p:spTree>
    <p:extLst>
      <p:ext uri="{BB962C8B-B14F-4D97-AF65-F5344CB8AC3E}">
        <p14:creationId xmlns="" xmlns:p14="http://schemas.microsoft.com/office/powerpoint/2010/main" val="40940456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a:bodyPr>
          <a:lstStyle/>
          <a:p>
            <a:r>
              <a:rPr lang="en-US" altLang="zh-CN" sz="2800" b="1" dirty="0"/>
              <a:t>3.3  MCS-51</a:t>
            </a:r>
            <a:r>
              <a:rPr lang="zh-CN" altLang="zh-CN" sz="2800" b="1" dirty="0"/>
              <a:t>单片机</a:t>
            </a:r>
            <a:r>
              <a:rPr lang="zh-CN" altLang="zh-CN" sz="2800" b="1" dirty="0" smtClean="0"/>
              <a:t>指令集</a:t>
            </a:r>
            <a:r>
              <a:rPr lang="en-US" altLang="zh-CN" sz="2800" b="1" dirty="0" smtClean="0"/>
              <a:t>--</a:t>
            </a:r>
            <a:r>
              <a:rPr lang="en-US" altLang="zh-CN" sz="2000" dirty="0" smtClean="0"/>
              <a:t> 3.3.2</a:t>
            </a:r>
            <a:r>
              <a:rPr lang="zh-CN" altLang="en-US" sz="2000" dirty="0" smtClean="0"/>
              <a:t>算术运算</a:t>
            </a:r>
            <a:r>
              <a:rPr lang="zh-CN" altLang="zh-CN" sz="2000" dirty="0" smtClean="0"/>
              <a:t>类</a:t>
            </a:r>
            <a:r>
              <a:rPr lang="zh-CN" altLang="zh-CN" sz="2000" dirty="0"/>
              <a:t>指令</a:t>
            </a:r>
            <a:endParaRPr lang="zh-CN" altLang="zh-CN" sz="20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1200329"/>
          </a:xfrm>
          <a:prstGeom prst="rect">
            <a:avLst/>
          </a:prstGeom>
        </p:spPr>
        <p:txBody>
          <a:bodyPr wrap="square">
            <a:spAutoFit/>
          </a:bodyPr>
          <a:lstStyle/>
          <a:p>
            <a:r>
              <a:rPr lang="zh-CN" altLang="en-US" b="1" dirty="0" smtClean="0"/>
              <a:t>（一）加法指令（</a:t>
            </a:r>
            <a:r>
              <a:rPr lang="en-US" altLang="zh-CN" b="1" dirty="0" smtClean="0"/>
              <a:t>8</a:t>
            </a:r>
            <a:r>
              <a:rPr lang="zh-CN" altLang="en-US" b="1" dirty="0" smtClean="0"/>
              <a:t>条）</a:t>
            </a:r>
            <a:endParaRPr lang="en-US" altLang="zh-CN" b="1" dirty="0" smtClean="0"/>
          </a:p>
          <a:p>
            <a:r>
              <a:rPr lang="en-US" altLang="zh-CN" b="1" dirty="0" smtClean="0"/>
              <a:t>      </a:t>
            </a:r>
            <a:r>
              <a:rPr lang="zh-CN" altLang="zh-CN" b="1" dirty="0" smtClean="0"/>
              <a:t>① 不带进位加法指令（</a:t>
            </a:r>
            <a:r>
              <a:rPr lang="en-US" altLang="zh-CN" b="1" dirty="0" smtClean="0"/>
              <a:t>4</a:t>
            </a:r>
            <a:r>
              <a:rPr lang="zh-CN" altLang="zh-CN" b="1" dirty="0" smtClean="0"/>
              <a:t>条）</a:t>
            </a:r>
          </a:p>
          <a:p>
            <a:endParaRPr lang="en-US" altLang="zh-CN" b="1" dirty="0" smtClean="0"/>
          </a:p>
          <a:p>
            <a:r>
              <a:rPr lang="en-US" altLang="zh-CN" dirty="0" smtClean="0"/>
              <a:t>      </a:t>
            </a:r>
            <a:endParaRPr lang="zh-CN" altLang="zh-CN" dirty="0"/>
          </a:p>
        </p:txBody>
      </p:sp>
      <p:graphicFrame>
        <p:nvGraphicFramePr>
          <p:cNvPr id="21" name="表格 20"/>
          <p:cNvGraphicFramePr>
            <a:graphicFrameLocks noGrp="1"/>
          </p:cNvGraphicFramePr>
          <p:nvPr/>
        </p:nvGraphicFramePr>
        <p:xfrm>
          <a:off x="395535" y="2211709"/>
          <a:ext cx="8280922" cy="2166787"/>
        </p:xfrm>
        <a:graphic>
          <a:graphicData uri="http://schemas.openxmlformats.org/drawingml/2006/table">
            <a:tbl>
              <a:tblPr/>
              <a:tblGrid>
                <a:gridCol w="2036491"/>
                <a:gridCol w="1532907"/>
                <a:gridCol w="1999225"/>
                <a:gridCol w="2712299"/>
              </a:tblGrid>
              <a:tr h="222570">
                <a:tc>
                  <a:txBody>
                    <a:bodyPr/>
                    <a:lstStyle/>
                    <a:p>
                      <a:pPr algn="ctr">
                        <a:spcAft>
                          <a:spcPts val="0"/>
                        </a:spcAft>
                      </a:pPr>
                      <a:r>
                        <a:rPr lang="zh-CN" sz="1200" b="1" i="0" kern="100" dirty="0">
                          <a:latin typeface="Calibri"/>
                          <a:ea typeface="楷体"/>
                          <a:cs typeface="Times New Roman"/>
                        </a:rPr>
                        <a:t>汇编语言格式</a:t>
                      </a:r>
                      <a:endParaRPr lang="zh-CN" sz="1200" b="1" i="0" kern="100" dirty="0">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i="0" kern="100" dirty="0">
                          <a:latin typeface="Calibri"/>
                          <a:ea typeface="楷体"/>
                          <a:cs typeface="Times New Roman"/>
                        </a:rPr>
                        <a:t>机器码格式</a:t>
                      </a:r>
                      <a:endParaRPr lang="zh-CN" sz="1200" b="1" i="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0" kern="100" dirty="0">
                          <a:latin typeface="楷体"/>
                          <a:ea typeface="宋体"/>
                          <a:cs typeface="Times New Roman"/>
                        </a:rPr>
                        <a:t>16</a:t>
                      </a:r>
                      <a:r>
                        <a:rPr lang="zh-CN" sz="1200" b="1" i="0" kern="100" dirty="0">
                          <a:latin typeface="Calibri"/>
                          <a:ea typeface="楷体"/>
                          <a:cs typeface="Times New Roman"/>
                        </a:rPr>
                        <a:t>进制机器码格式</a:t>
                      </a:r>
                      <a:endParaRPr lang="zh-CN" sz="1200" b="1" i="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i="0" kern="100" dirty="0">
                          <a:latin typeface="Calibri"/>
                          <a:ea typeface="楷体"/>
                          <a:cs typeface="Times New Roman"/>
                        </a:rPr>
                        <a:t>操</a:t>
                      </a:r>
                      <a:r>
                        <a:rPr lang="en-US" sz="1200" b="1" i="0" kern="100" dirty="0">
                          <a:latin typeface="Calibri"/>
                          <a:ea typeface="楷体"/>
                          <a:cs typeface="Times New Roman"/>
                        </a:rPr>
                        <a:t>   </a:t>
                      </a:r>
                      <a:r>
                        <a:rPr lang="zh-CN" sz="1200" b="1" i="0" kern="100" dirty="0">
                          <a:latin typeface="Calibri"/>
                          <a:ea typeface="楷体"/>
                          <a:cs typeface="Times New Roman"/>
                        </a:rPr>
                        <a:t>作</a:t>
                      </a:r>
                      <a:endParaRPr lang="zh-CN" sz="1200" b="1" i="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141">
                <a:tc>
                  <a:txBody>
                    <a:bodyPr/>
                    <a:lstStyle/>
                    <a:p>
                      <a:pPr indent="270510" algn="just">
                        <a:spcAft>
                          <a:spcPts val="0"/>
                        </a:spcAft>
                      </a:pPr>
                      <a:r>
                        <a:rPr lang="en-US" sz="1200" b="1" kern="100" dirty="0">
                          <a:latin typeface="宋体"/>
                          <a:ea typeface="楷体_GB2312"/>
                          <a:cs typeface="宋体"/>
                        </a:rPr>
                        <a:t>ADD </a:t>
                      </a:r>
                      <a:r>
                        <a:rPr lang="en-US" sz="1200" b="1" kern="100" dirty="0">
                          <a:latin typeface="宋体"/>
                          <a:ea typeface="宋体"/>
                          <a:cs typeface="宋体"/>
                        </a:rPr>
                        <a:t> </a:t>
                      </a:r>
                      <a:r>
                        <a:rPr lang="en-US" sz="1200" b="1" kern="100" dirty="0">
                          <a:latin typeface="宋体"/>
                          <a:ea typeface="楷体_GB2312"/>
                          <a:cs typeface="宋体"/>
                        </a:rPr>
                        <a:t>A</a:t>
                      </a:r>
                      <a:r>
                        <a:rPr lang="zh-CN" sz="1200" b="1" kern="100" dirty="0">
                          <a:latin typeface="宋体"/>
                          <a:cs typeface="宋体"/>
                        </a:rPr>
                        <a:t>，</a:t>
                      </a:r>
                      <a:r>
                        <a:rPr lang="en-US" sz="1200" b="1" kern="100" dirty="0" err="1">
                          <a:latin typeface="宋体"/>
                          <a:ea typeface="楷体_GB2312"/>
                          <a:cs typeface="宋体"/>
                        </a:rPr>
                        <a:t>Rn</a:t>
                      </a:r>
                      <a:r>
                        <a:rPr lang="en-US" sz="1200" b="1" kern="100" dirty="0">
                          <a:latin typeface="宋体"/>
                          <a:ea typeface="宋体"/>
                          <a:cs typeface="宋体"/>
                        </a:rPr>
                        <a:t>      </a:t>
                      </a:r>
                      <a:r>
                        <a:rPr lang="zh-CN" sz="1200" b="1" kern="100" dirty="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宋体"/>
                          <a:cs typeface="宋体"/>
                        </a:rPr>
                        <a:t>0010 1rrr</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latin typeface="宋体"/>
                          <a:cs typeface="宋体"/>
                        </a:rPr>
                        <a:t>28H</a:t>
                      </a:r>
                      <a:r>
                        <a:rPr lang="zh-CN" sz="1200" b="1" kern="100">
                          <a:latin typeface="宋体"/>
                          <a:cs typeface="宋体"/>
                        </a:rPr>
                        <a:t>～</a:t>
                      </a:r>
                      <a:r>
                        <a:rPr lang="en-US" sz="1200" b="1" kern="100">
                          <a:latin typeface="宋体"/>
                          <a:cs typeface="宋体"/>
                        </a:rPr>
                        <a:t>2FH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00025" algn="just">
                        <a:spcAft>
                          <a:spcPts val="0"/>
                        </a:spcAft>
                      </a:pPr>
                      <a:r>
                        <a:rPr lang="en-US" sz="1200" b="1" kern="100">
                          <a:latin typeface="宋体"/>
                          <a:cs typeface="宋体"/>
                        </a:rPr>
                        <a:t>(A)</a:t>
                      </a:r>
                      <a:r>
                        <a:rPr lang="zh-CN" sz="1200" b="1" kern="100">
                          <a:latin typeface="宋体"/>
                          <a:cs typeface="宋体"/>
                        </a:rPr>
                        <a:t>←</a:t>
                      </a:r>
                      <a:r>
                        <a:rPr lang="en-US" sz="1200" b="1" kern="100">
                          <a:latin typeface="宋体"/>
                          <a:cs typeface="宋体"/>
                        </a:rPr>
                        <a:t>(A)+(Rn)</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4">
                <a:tc>
                  <a:txBody>
                    <a:bodyPr/>
                    <a:lstStyle/>
                    <a:p>
                      <a:pPr indent="270510" algn="just">
                        <a:spcAft>
                          <a:spcPts val="0"/>
                        </a:spcAft>
                      </a:pPr>
                      <a:r>
                        <a:rPr lang="en-US" sz="1200" b="1" kern="100" dirty="0">
                          <a:latin typeface="宋体"/>
                          <a:cs typeface="宋体"/>
                        </a:rPr>
                        <a:t>ADD  A, direct  </a:t>
                      </a:r>
                      <a:r>
                        <a:rPr lang="zh-CN" sz="1200" b="1" kern="100" dirty="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200" b="1" kern="100" dirty="0">
                          <a:latin typeface="宋体"/>
                          <a:cs typeface="宋体"/>
                        </a:rPr>
                        <a:t>0010 0101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dirty="0">
                          <a:latin typeface="宋体"/>
                          <a:cs typeface="宋体"/>
                        </a:rPr>
                        <a:t>25H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l">
                        <a:spcAft>
                          <a:spcPts val="0"/>
                        </a:spcAft>
                      </a:pPr>
                      <a:r>
                        <a:rPr lang="en-US" sz="1200" b="1" kern="100" dirty="0">
                          <a:latin typeface="宋体"/>
                          <a:cs typeface="宋体"/>
                        </a:rPr>
                        <a:t>(A)</a:t>
                      </a:r>
                      <a:r>
                        <a:rPr lang="zh-CN" sz="1200" b="1" kern="100" dirty="0">
                          <a:latin typeface="宋体"/>
                          <a:cs typeface="宋体"/>
                        </a:rPr>
                        <a:t>←</a:t>
                      </a:r>
                      <a:r>
                        <a:rPr lang="en-US" sz="1200" b="1" kern="100" dirty="0">
                          <a:latin typeface="宋体"/>
                          <a:cs typeface="宋体"/>
                        </a:rPr>
                        <a:t>(A)+(direct)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2257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a:latin typeface="宋体"/>
                          <a:cs typeface="宋体"/>
                        </a:rPr>
                        <a:t>direct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dirty="0">
                          <a:latin typeface="宋体"/>
                          <a:cs typeface="宋体"/>
                        </a:rPr>
                        <a:t>direct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ctr">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445141">
                <a:tc>
                  <a:txBody>
                    <a:bodyPr/>
                    <a:lstStyle/>
                    <a:p>
                      <a:pPr indent="270510" algn="just">
                        <a:spcAft>
                          <a:spcPts val="0"/>
                        </a:spcAft>
                      </a:pPr>
                      <a:r>
                        <a:rPr lang="en-US" sz="1200" b="1" kern="100">
                          <a:latin typeface="宋体"/>
                          <a:cs typeface="宋体"/>
                        </a:rPr>
                        <a:t>ADD  A, @Ri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a:latin typeface="宋体"/>
                          <a:cs typeface="宋体"/>
                        </a:rPr>
                        <a:t>0010 011i</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dirty="0">
                          <a:latin typeface="宋体"/>
                          <a:cs typeface="宋体"/>
                        </a:rPr>
                        <a:t>26H</a:t>
                      </a:r>
                      <a:r>
                        <a:rPr lang="zh-CN" sz="1200" b="1" kern="100" dirty="0">
                          <a:latin typeface="宋体"/>
                          <a:cs typeface="宋体"/>
                        </a:rPr>
                        <a:t>～</a:t>
                      </a:r>
                      <a:r>
                        <a:rPr lang="en-US" sz="1200" b="1" kern="100" dirty="0">
                          <a:latin typeface="宋体"/>
                          <a:cs typeface="宋体"/>
                        </a:rPr>
                        <a:t>27H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00025" algn="just">
                        <a:spcAft>
                          <a:spcPts val="0"/>
                        </a:spcAft>
                      </a:pPr>
                      <a:r>
                        <a:rPr lang="en-US" sz="1200" b="1" kern="100" dirty="0">
                          <a:latin typeface="宋体"/>
                          <a:cs typeface="宋体"/>
                        </a:rPr>
                        <a:t>(A)</a:t>
                      </a:r>
                      <a:r>
                        <a:rPr lang="zh-CN" sz="1200" b="1" kern="100" dirty="0">
                          <a:latin typeface="宋体"/>
                          <a:cs typeface="宋体"/>
                        </a:rPr>
                        <a:t>←</a:t>
                      </a:r>
                      <a:r>
                        <a:rPr lang="en-US" sz="1200" b="1" kern="100" dirty="0">
                          <a:latin typeface="宋体"/>
                          <a:cs typeface="宋体"/>
                        </a:rPr>
                        <a:t>(A)+((</a:t>
                      </a:r>
                      <a:r>
                        <a:rPr lang="en-US" sz="1200" b="1" kern="100" dirty="0" err="1">
                          <a:latin typeface="宋体"/>
                          <a:cs typeface="宋体"/>
                        </a:rPr>
                        <a:t>Ri</a:t>
                      </a:r>
                      <a:r>
                        <a:rPr lang="en-US" sz="1200" b="1" kern="100" dirty="0">
                          <a:latin typeface="宋体"/>
                          <a:cs typeface="宋体"/>
                        </a:rPr>
                        <a: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401">
                <a:tc>
                  <a:txBody>
                    <a:bodyPr/>
                    <a:lstStyle/>
                    <a:p>
                      <a:pPr indent="270510" algn="just">
                        <a:spcAft>
                          <a:spcPts val="0"/>
                        </a:spcAft>
                      </a:pPr>
                      <a:r>
                        <a:rPr lang="en-US" sz="1200" b="1" kern="100">
                          <a:latin typeface="宋体"/>
                          <a:cs typeface="宋体"/>
                        </a:rPr>
                        <a:t>ADD  A, #data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200" b="1" kern="100" dirty="0">
                          <a:latin typeface="宋体"/>
                          <a:cs typeface="宋体"/>
                        </a:rPr>
                        <a:t>0010 0100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dirty="0">
                          <a:latin typeface="宋体"/>
                          <a:cs typeface="宋体"/>
                        </a:rPr>
                        <a:t>24H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00025" algn="just">
                        <a:spcAft>
                          <a:spcPts val="0"/>
                        </a:spcAft>
                      </a:pPr>
                      <a:r>
                        <a:rPr lang="en-US" sz="1200" b="1" kern="100" dirty="0">
                          <a:latin typeface="宋体"/>
                          <a:cs typeface="宋体"/>
                        </a:rPr>
                        <a:t>(A)</a:t>
                      </a:r>
                      <a:r>
                        <a:rPr lang="zh-CN" sz="1200" b="1" kern="100" dirty="0">
                          <a:latin typeface="宋体"/>
                          <a:cs typeface="宋体"/>
                        </a:rPr>
                        <a:t>←</a:t>
                      </a:r>
                      <a:r>
                        <a:rPr lang="en-US" sz="1200" b="1" kern="100" dirty="0">
                          <a:latin typeface="宋体"/>
                          <a:cs typeface="宋体"/>
                        </a:rPr>
                        <a:t>(A)+#data</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2257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a:latin typeface="宋体"/>
                          <a:cs typeface="宋体"/>
                        </a:rPr>
                        <a:t>#data</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latin typeface="宋体"/>
                          <a:cs typeface="宋体"/>
                        </a:rPr>
                        <a:t>#data</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ctr">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3629170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dirty="0" smtClean="0"/>
              <a:t>3.3.2</a:t>
            </a:r>
            <a:r>
              <a:rPr lang="zh-CN" altLang="en-US" sz="2700" dirty="0" smtClean="0"/>
              <a:t>算术运算</a:t>
            </a:r>
            <a:r>
              <a:rPr lang="zh-CN" altLang="zh-CN" sz="2700" dirty="0" smtClean="0"/>
              <a:t>类</a:t>
            </a:r>
            <a:r>
              <a:rPr lang="zh-CN" altLang="zh-CN" sz="2700" dirty="0"/>
              <a:t>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1200329"/>
          </a:xfrm>
          <a:prstGeom prst="rect">
            <a:avLst/>
          </a:prstGeom>
        </p:spPr>
        <p:txBody>
          <a:bodyPr wrap="square">
            <a:spAutoFit/>
          </a:bodyPr>
          <a:lstStyle/>
          <a:p>
            <a:r>
              <a:rPr lang="zh-CN" altLang="en-US" b="1" dirty="0" smtClean="0"/>
              <a:t>（一）加法指令（</a:t>
            </a:r>
            <a:r>
              <a:rPr lang="en-US" altLang="zh-CN" b="1" dirty="0" smtClean="0"/>
              <a:t>8</a:t>
            </a:r>
            <a:r>
              <a:rPr lang="zh-CN" altLang="en-US" b="1" dirty="0" smtClean="0"/>
              <a:t>条）</a:t>
            </a:r>
            <a:endParaRPr lang="en-US" altLang="zh-CN" b="1" dirty="0" smtClean="0"/>
          </a:p>
          <a:p>
            <a:r>
              <a:rPr lang="en-US" altLang="zh-CN" b="1" dirty="0" smtClean="0"/>
              <a:t>     </a:t>
            </a:r>
            <a:r>
              <a:rPr lang="zh-CN" altLang="zh-CN" b="1" dirty="0" smtClean="0"/>
              <a:t>② 带进位加法指令</a:t>
            </a:r>
            <a:r>
              <a:rPr lang="en-US" altLang="zh-CN" b="1" dirty="0" smtClean="0"/>
              <a:t>(4</a:t>
            </a:r>
            <a:r>
              <a:rPr lang="zh-CN" altLang="zh-CN" b="1" dirty="0" smtClean="0"/>
              <a:t>条</a:t>
            </a:r>
            <a:r>
              <a:rPr lang="en-US" altLang="zh-CN" b="1" dirty="0" smtClean="0"/>
              <a:t>)</a:t>
            </a:r>
            <a:endParaRPr lang="zh-CN" altLang="zh-CN" b="1" dirty="0" smtClean="0"/>
          </a:p>
          <a:p>
            <a:endParaRPr lang="en-US" altLang="zh-CN" b="1" dirty="0" smtClean="0"/>
          </a:p>
          <a:p>
            <a:r>
              <a:rPr lang="en-US" altLang="zh-CN" dirty="0" smtClean="0"/>
              <a:t>      </a:t>
            </a:r>
            <a:endParaRPr lang="zh-CN" altLang="zh-CN" dirty="0"/>
          </a:p>
        </p:txBody>
      </p:sp>
      <p:graphicFrame>
        <p:nvGraphicFramePr>
          <p:cNvPr id="22" name="表格 21"/>
          <p:cNvGraphicFramePr>
            <a:graphicFrameLocks noGrp="1"/>
          </p:cNvGraphicFramePr>
          <p:nvPr/>
        </p:nvGraphicFramePr>
        <p:xfrm>
          <a:off x="395537" y="2211710"/>
          <a:ext cx="7848871" cy="2448271"/>
        </p:xfrm>
        <a:graphic>
          <a:graphicData uri="http://schemas.openxmlformats.org/drawingml/2006/table">
            <a:tbl>
              <a:tblPr/>
              <a:tblGrid>
                <a:gridCol w="1734109"/>
                <a:gridCol w="1287374"/>
                <a:gridCol w="1839768"/>
                <a:gridCol w="2987620"/>
              </a:tblGrid>
              <a:tr h="349753">
                <a:tc>
                  <a:txBody>
                    <a:bodyPr/>
                    <a:lstStyle/>
                    <a:p>
                      <a:pPr algn="ctr">
                        <a:spcAft>
                          <a:spcPts val="0"/>
                        </a:spcAft>
                      </a:pPr>
                      <a:r>
                        <a:rPr lang="zh-CN" sz="1200" b="1" i="1" kern="100" dirty="0">
                          <a:latin typeface="Calibri"/>
                          <a:ea typeface="楷体"/>
                          <a:cs typeface="Times New Roman"/>
                        </a:rPr>
                        <a:t>汇编语言格式</a:t>
                      </a:r>
                      <a:endParaRPr lang="zh-CN" sz="1200" b="1" i="1" kern="100" dirty="0">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i="1" kern="100" dirty="0">
                          <a:latin typeface="Calibri"/>
                          <a:ea typeface="楷体"/>
                          <a:cs typeface="Times New Roman"/>
                        </a:rPr>
                        <a:t>机器码格式</a:t>
                      </a:r>
                      <a:endParaRPr lang="zh-CN" sz="1200" b="1" i="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1" kern="100" dirty="0">
                          <a:latin typeface="楷体"/>
                          <a:ea typeface="宋体"/>
                          <a:cs typeface="Times New Roman"/>
                        </a:rPr>
                        <a:t>16</a:t>
                      </a:r>
                      <a:r>
                        <a:rPr lang="zh-CN" sz="1200" b="1" i="1" kern="100" dirty="0">
                          <a:latin typeface="Calibri"/>
                          <a:ea typeface="楷体"/>
                          <a:cs typeface="Times New Roman"/>
                        </a:rPr>
                        <a:t>进制机器码格式</a:t>
                      </a:r>
                      <a:endParaRPr lang="zh-CN" sz="1200" b="1" i="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i="1" kern="100" dirty="0">
                          <a:latin typeface="Calibri"/>
                          <a:ea typeface="楷体"/>
                          <a:cs typeface="Times New Roman"/>
                        </a:rPr>
                        <a:t>操</a:t>
                      </a:r>
                      <a:r>
                        <a:rPr lang="en-US" sz="1200" b="1" i="1" kern="100" dirty="0">
                          <a:latin typeface="Calibri"/>
                          <a:ea typeface="楷体"/>
                          <a:cs typeface="Times New Roman"/>
                        </a:rPr>
                        <a:t>   </a:t>
                      </a:r>
                      <a:r>
                        <a:rPr lang="zh-CN" sz="1200" b="1" i="1" kern="100" dirty="0">
                          <a:latin typeface="Calibri"/>
                          <a:ea typeface="楷体"/>
                          <a:cs typeface="Times New Roman"/>
                        </a:rPr>
                        <a:t>作</a:t>
                      </a:r>
                      <a:endParaRPr lang="zh-CN" sz="1200" b="1" i="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53">
                <a:tc>
                  <a:txBody>
                    <a:bodyPr/>
                    <a:lstStyle/>
                    <a:p>
                      <a:pPr indent="270510" algn="just">
                        <a:spcAft>
                          <a:spcPts val="0"/>
                        </a:spcAft>
                      </a:pPr>
                      <a:r>
                        <a:rPr lang="en-US" sz="1200" b="1" kern="100">
                          <a:latin typeface="宋体"/>
                          <a:ea typeface="楷体_GB2312"/>
                          <a:cs typeface="宋体"/>
                        </a:rPr>
                        <a:t>ADDC </a:t>
                      </a:r>
                      <a:r>
                        <a:rPr lang="en-US" sz="1200" b="1" kern="100">
                          <a:latin typeface="宋体"/>
                          <a:ea typeface="宋体"/>
                          <a:cs typeface="宋体"/>
                        </a:rPr>
                        <a:t> </a:t>
                      </a:r>
                      <a:r>
                        <a:rPr lang="en-US" sz="1200" b="1" kern="100">
                          <a:latin typeface="宋体"/>
                          <a:ea typeface="楷体_GB2312"/>
                          <a:cs typeface="宋体"/>
                        </a:rPr>
                        <a:t>A</a:t>
                      </a:r>
                      <a:r>
                        <a:rPr lang="zh-CN" sz="1200" b="1" kern="100">
                          <a:latin typeface="宋体"/>
                          <a:cs typeface="宋体"/>
                        </a:rPr>
                        <a:t>，</a:t>
                      </a:r>
                      <a:r>
                        <a:rPr lang="en-US" sz="1200" b="1" kern="100">
                          <a:latin typeface="宋体"/>
                          <a:ea typeface="楷体_GB2312"/>
                          <a:cs typeface="宋体"/>
                        </a:rPr>
                        <a:t>Rn</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dirty="0">
                          <a:latin typeface="宋体"/>
                          <a:cs typeface="宋体"/>
                        </a:rPr>
                        <a:t>0011 1rrr</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dirty="0">
                          <a:latin typeface="宋体"/>
                          <a:cs typeface="宋体"/>
                        </a:rPr>
                        <a:t>38H</a:t>
                      </a:r>
                      <a:r>
                        <a:rPr lang="zh-CN" sz="1200" b="1" kern="100" dirty="0">
                          <a:latin typeface="宋体"/>
                          <a:cs typeface="宋体"/>
                        </a:rPr>
                        <a:t>～</a:t>
                      </a:r>
                      <a:r>
                        <a:rPr lang="en-US" sz="1200" b="1" kern="100" dirty="0">
                          <a:latin typeface="宋体"/>
                          <a:cs typeface="宋体"/>
                        </a:rPr>
                        <a:t>3FH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200" b="1" kern="100">
                          <a:latin typeface="宋体"/>
                          <a:cs typeface="宋体"/>
                        </a:rPr>
                        <a:t>(A)</a:t>
                      </a:r>
                      <a:r>
                        <a:rPr lang="zh-CN" sz="1200" b="1" kern="100">
                          <a:latin typeface="宋体"/>
                          <a:cs typeface="宋体"/>
                        </a:rPr>
                        <a:t>←</a:t>
                      </a:r>
                      <a:r>
                        <a:rPr lang="en-US" sz="1200" b="1" kern="100">
                          <a:latin typeface="宋体"/>
                          <a:cs typeface="宋体"/>
                        </a:rPr>
                        <a:t>(A)+(Rn)+(CY)</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53">
                <a:tc>
                  <a:txBody>
                    <a:bodyPr/>
                    <a:lstStyle/>
                    <a:p>
                      <a:pPr indent="270510" algn="just">
                        <a:spcAft>
                          <a:spcPts val="0"/>
                        </a:spcAft>
                      </a:pPr>
                      <a:r>
                        <a:rPr lang="en-US" sz="1200" b="1" kern="100">
                          <a:latin typeface="宋体"/>
                          <a:cs typeface="宋体"/>
                        </a:rPr>
                        <a:t>ADDC  A</a:t>
                      </a:r>
                      <a:r>
                        <a:rPr lang="zh-CN" sz="1200" b="1" kern="100">
                          <a:latin typeface="宋体"/>
                          <a:cs typeface="宋体"/>
                        </a:rPr>
                        <a:t>，</a:t>
                      </a:r>
                      <a:r>
                        <a:rPr lang="en-US" sz="1200" b="1" kern="100">
                          <a:latin typeface="宋体"/>
                          <a:cs typeface="宋体"/>
                        </a:rPr>
                        <a:t>direct</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0011 0101</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dirty="0">
                          <a:latin typeface="宋体"/>
                          <a:cs typeface="宋体"/>
                        </a:rPr>
                        <a:t>35H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en-US" sz="1200" b="1" kern="100" dirty="0">
                          <a:latin typeface="宋体"/>
                          <a:cs typeface="宋体"/>
                        </a:rPr>
                        <a:t>(A)</a:t>
                      </a:r>
                      <a:r>
                        <a:rPr lang="zh-CN" sz="1200" b="1" kern="100" dirty="0">
                          <a:latin typeface="宋体"/>
                          <a:cs typeface="宋体"/>
                        </a:rPr>
                        <a:t>←</a:t>
                      </a:r>
                      <a:r>
                        <a:rPr lang="en-US" sz="1200" b="1" kern="100" dirty="0">
                          <a:latin typeface="宋体"/>
                          <a:cs typeface="宋体"/>
                        </a:rPr>
                        <a:t>(A)+(direct)+(CY)</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49753">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200" b="1" kern="100">
                          <a:latin typeface="宋体"/>
                          <a:cs typeface="宋体"/>
                        </a:rPr>
                        <a:t>direct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dirty="0">
                          <a:latin typeface="宋体"/>
                          <a:cs typeface="宋体"/>
                        </a:rPr>
                        <a:t>direct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ctr">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49753">
                <a:tc>
                  <a:txBody>
                    <a:bodyPr/>
                    <a:lstStyle/>
                    <a:p>
                      <a:pPr indent="270510" algn="just">
                        <a:spcAft>
                          <a:spcPts val="0"/>
                        </a:spcAft>
                      </a:pPr>
                      <a:r>
                        <a:rPr lang="en-US" sz="1200" b="1" kern="100">
                          <a:latin typeface="宋体"/>
                          <a:cs typeface="宋体"/>
                        </a:rPr>
                        <a:t>ADDC  A</a:t>
                      </a:r>
                      <a:r>
                        <a:rPr lang="zh-CN" sz="1200" b="1" kern="100">
                          <a:latin typeface="宋体"/>
                          <a:cs typeface="宋体"/>
                        </a:rPr>
                        <a:t>，</a:t>
                      </a:r>
                      <a:r>
                        <a:rPr lang="en-US" sz="1200" b="1" kern="100">
                          <a:latin typeface="宋体"/>
                          <a:cs typeface="宋体"/>
                        </a:rPr>
                        <a:t>@Ri</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a:latin typeface="宋体"/>
                          <a:cs typeface="宋体"/>
                        </a:rPr>
                        <a:t>0011 011i</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latin typeface="宋体"/>
                          <a:cs typeface="宋体"/>
                        </a:rPr>
                        <a:t>36H</a:t>
                      </a:r>
                      <a:r>
                        <a:rPr lang="zh-CN" sz="1200" b="1" kern="100">
                          <a:latin typeface="宋体"/>
                          <a:cs typeface="宋体"/>
                        </a:rPr>
                        <a:t>～</a:t>
                      </a:r>
                      <a:r>
                        <a:rPr lang="en-US" sz="1200" b="1" kern="100">
                          <a:latin typeface="宋体"/>
                          <a:cs typeface="宋体"/>
                        </a:rPr>
                        <a:t>37H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宋体"/>
                          <a:cs typeface="宋体"/>
                        </a:rPr>
                        <a:t>(A)</a:t>
                      </a:r>
                      <a:r>
                        <a:rPr lang="zh-CN" sz="1200" b="1" kern="100" dirty="0">
                          <a:latin typeface="宋体"/>
                          <a:cs typeface="宋体"/>
                        </a:rPr>
                        <a:t>←</a:t>
                      </a:r>
                      <a:r>
                        <a:rPr lang="en-US" sz="1200" b="1" kern="100" dirty="0">
                          <a:latin typeface="宋体"/>
                          <a:cs typeface="宋体"/>
                        </a:rPr>
                        <a:t>(A)+((</a:t>
                      </a:r>
                      <a:r>
                        <a:rPr lang="en-US" sz="1200" b="1" kern="100" dirty="0" err="1">
                          <a:latin typeface="宋体"/>
                          <a:cs typeface="宋体"/>
                        </a:rPr>
                        <a:t>Ri</a:t>
                      </a:r>
                      <a:r>
                        <a:rPr lang="en-US" sz="1200" b="1" kern="100" dirty="0">
                          <a:latin typeface="宋体"/>
                          <a:cs typeface="宋体"/>
                        </a:rPr>
                        <a:t>))+(CY)</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53">
                <a:tc>
                  <a:txBody>
                    <a:bodyPr/>
                    <a:lstStyle/>
                    <a:p>
                      <a:pPr indent="270510" algn="just">
                        <a:spcAft>
                          <a:spcPts val="0"/>
                        </a:spcAft>
                      </a:pPr>
                      <a:r>
                        <a:rPr lang="en-US" sz="1200" b="1" kern="100">
                          <a:latin typeface="宋体"/>
                          <a:cs typeface="宋体"/>
                        </a:rPr>
                        <a:t>ADDC  A</a:t>
                      </a:r>
                      <a:r>
                        <a:rPr lang="zh-CN" sz="1200" b="1" kern="100">
                          <a:latin typeface="宋体"/>
                          <a:cs typeface="宋体"/>
                        </a:rPr>
                        <a:t>，</a:t>
                      </a:r>
                      <a:r>
                        <a:rPr lang="en-US" sz="1200" b="1" kern="100">
                          <a:latin typeface="宋体"/>
                          <a:cs typeface="宋体"/>
                        </a:rPr>
                        <a:t>#data</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0011 0100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34H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en-US" sz="1200" b="1" kern="100" dirty="0">
                          <a:latin typeface="宋体"/>
                          <a:cs typeface="宋体"/>
                        </a:rPr>
                        <a:t>(A)</a:t>
                      </a:r>
                      <a:r>
                        <a:rPr lang="zh-CN" sz="1200" b="1" kern="100" dirty="0">
                          <a:latin typeface="宋体"/>
                          <a:cs typeface="宋体"/>
                        </a:rPr>
                        <a:t>←</a:t>
                      </a:r>
                      <a:r>
                        <a:rPr lang="en-US" sz="1200" b="1" kern="100" dirty="0">
                          <a:latin typeface="宋体"/>
                          <a:cs typeface="宋体"/>
                        </a:rPr>
                        <a:t>(A)+#data+(CY)</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49753">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200" b="1" kern="100">
                          <a:latin typeface="宋体"/>
                          <a:cs typeface="宋体"/>
                        </a:rPr>
                        <a:t>#data</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latin typeface="宋体"/>
                          <a:cs typeface="宋体"/>
                        </a:rPr>
                        <a:t>#data</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6263693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dirty="0" smtClean="0"/>
              <a:t> 3.3.2</a:t>
            </a:r>
            <a:r>
              <a:rPr lang="zh-CN" altLang="en-US" sz="2700" dirty="0" smtClean="0"/>
              <a:t>算术运算</a:t>
            </a:r>
            <a:r>
              <a:rPr lang="zh-CN" altLang="zh-CN" sz="2700" dirty="0" smtClean="0"/>
              <a:t>类</a:t>
            </a:r>
            <a:r>
              <a:rPr lang="zh-CN" altLang="zh-CN" sz="2700" dirty="0"/>
              <a:t>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1200329"/>
          </a:xfrm>
          <a:prstGeom prst="rect">
            <a:avLst/>
          </a:prstGeom>
        </p:spPr>
        <p:txBody>
          <a:bodyPr wrap="square">
            <a:spAutoFit/>
          </a:bodyPr>
          <a:lstStyle/>
          <a:p>
            <a:r>
              <a:rPr lang="zh-CN" altLang="en-US" b="1" dirty="0" smtClean="0"/>
              <a:t>（二）减法指令（</a:t>
            </a:r>
            <a:r>
              <a:rPr lang="en-US" altLang="zh-CN" b="1" dirty="0" smtClean="0"/>
              <a:t>4</a:t>
            </a:r>
            <a:r>
              <a:rPr lang="zh-CN" altLang="en-US" b="1" dirty="0" smtClean="0"/>
              <a:t>条）</a:t>
            </a:r>
            <a:endParaRPr lang="en-US" altLang="zh-CN" b="1" dirty="0" smtClean="0"/>
          </a:p>
          <a:p>
            <a:r>
              <a:rPr lang="en-US" altLang="zh-CN" b="1" dirty="0" smtClean="0"/>
              <a:t>     </a:t>
            </a:r>
            <a:endParaRPr lang="zh-CN" altLang="zh-CN" b="1" dirty="0" smtClean="0"/>
          </a:p>
          <a:p>
            <a:endParaRPr lang="en-US" altLang="zh-CN" b="1" dirty="0" smtClean="0"/>
          </a:p>
          <a:p>
            <a:r>
              <a:rPr lang="en-US" altLang="zh-CN" dirty="0" smtClean="0"/>
              <a:t>      </a:t>
            </a:r>
            <a:endParaRPr lang="zh-CN" altLang="zh-CN" dirty="0"/>
          </a:p>
        </p:txBody>
      </p:sp>
      <p:graphicFrame>
        <p:nvGraphicFramePr>
          <p:cNvPr id="25" name="表格 24"/>
          <p:cNvGraphicFramePr>
            <a:graphicFrameLocks noGrp="1"/>
          </p:cNvGraphicFramePr>
          <p:nvPr/>
        </p:nvGraphicFramePr>
        <p:xfrm>
          <a:off x="755576" y="2211710"/>
          <a:ext cx="7416824" cy="2448271"/>
        </p:xfrm>
        <a:graphic>
          <a:graphicData uri="http://schemas.openxmlformats.org/drawingml/2006/table">
            <a:tbl>
              <a:tblPr/>
              <a:tblGrid>
                <a:gridCol w="1691733"/>
                <a:gridCol w="1300698"/>
                <a:gridCol w="1822079"/>
                <a:gridCol w="2602314"/>
              </a:tblGrid>
              <a:tr h="349753">
                <a:tc>
                  <a:txBody>
                    <a:bodyPr/>
                    <a:lstStyle/>
                    <a:p>
                      <a:pPr algn="ctr">
                        <a:spcAft>
                          <a:spcPts val="0"/>
                        </a:spcAft>
                      </a:pPr>
                      <a:r>
                        <a:rPr lang="zh-CN" sz="1200" b="1" i="1" kern="100" dirty="0">
                          <a:latin typeface="Calibri"/>
                          <a:ea typeface="楷体"/>
                          <a:cs typeface="Times New Roman"/>
                        </a:rPr>
                        <a:t>汇编语言格式</a:t>
                      </a:r>
                      <a:endParaRPr lang="zh-CN" sz="1200" b="1" i="1" kern="100" dirty="0">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i="1" kern="100" dirty="0">
                          <a:latin typeface="Calibri"/>
                          <a:ea typeface="楷体"/>
                          <a:cs typeface="Times New Roman"/>
                        </a:rPr>
                        <a:t>机器码格式</a:t>
                      </a:r>
                      <a:endParaRPr lang="zh-CN" sz="1200" b="1" i="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1" kern="100" dirty="0">
                          <a:latin typeface="楷体"/>
                          <a:ea typeface="宋体"/>
                          <a:cs typeface="Times New Roman"/>
                        </a:rPr>
                        <a:t>16</a:t>
                      </a:r>
                      <a:r>
                        <a:rPr lang="zh-CN" sz="1200" b="1" i="1" kern="100" dirty="0">
                          <a:latin typeface="Calibri"/>
                          <a:ea typeface="楷体"/>
                          <a:cs typeface="Times New Roman"/>
                        </a:rPr>
                        <a:t>进制机器码格式</a:t>
                      </a:r>
                      <a:endParaRPr lang="zh-CN" sz="1200" b="1" i="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i="1" kern="100" dirty="0">
                          <a:latin typeface="Calibri"/>
                          <a:ea typeface="楷体"/>
                          <a:cs typeface="Times New Roman"/>
                        </a:rPr>
                        <a:t>操</a:t>
                      </a:r>
                      <a:r>
                        <a:rPr lang="en-US" sz="1200" b="1" i="1" kern="100" dirty="0">
                          <a:latin typeface="Calibri"/>
                          <a:ea typeface="楷体"/>
                          <a:cs typeface="Times New Roman"/>
                        </a:rPr>
                        <a:t>   </a:t>
                      </a:r>
                      <a:r>
                        <a:rPr lang="zh-CN" sz="1200" b="1" i="1" kern="100" dirty="0">
                          <a:latin typeface="Calibri"/>
                          <a:ea typeface="楷体"/>
                          <a:cs typeface="Times New Roman"/>
                        </a:rPr>
                        <a:t>作</a:t>
                      </a:r>
                      <a:endParaRPr lang="zh-CN" sz="1200" b="1" i="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53">
                <a:tc>
                  <a:txBody>
                    <a:bodyPr/>
                    <a:lstStyle/>
                    <a:p>
                      <a:pPr indent="270510" algn="just">
                        <a:spcAft>
                          <a:spcPts val="0"/>
                        </a:spcAft>
                      </a:pPr>
                      <a:r>
                        <a:rPr lang="en-US" sz="1200" b="1" kern="100">
                          <a:latin typeface="宋体"/>
                          <a:cs typeface="宋体"/>
                        </a:rPr>
                        <a:t>SUBB A</a:t>
                      </a:r>
                      <a:r>
                        <a:rPr lang="zh-CN" sz="1200" b="1" kern="100">
                          <a:latin typeface="宋体"/>
                          <a:cs typeface="宋体"/>
                        </a:rPr>
                        <a:t>，</a:t>
                      </a:r>
                      <a:r>
                        <a:rPr lang="en-US" sz="1200" b="1" kern="100">
                          <a:latin typeface="宋体"/>
                          <a:cs typeface="宋体"/>
                        </a:rPr>
                        <a:t>Rn</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dirty="0">
                          <a:latin typeface="宋体"/>
                          <a:cs typeface="宋体"/>
                        </a:rPr>
                        <a:t>1001 1rrr</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dirty="0">
                          <a:latin typeface="宋体"/>
                          <a:cs typeface="宋体"/>
                        </a:rPr>
                        <a:t>98H</a:t>
                      </a:r>
                      <a:r>
                        <a:rPr lang="zh-CN" sz="1200" b="1" kern="100" dirty="0">
                          <a:latin typeface="宋体"/>
                          <a:cs typeface="宋体"/>
                        </a:rPr>
                        <a:t>～</a:t>
                      </a:r>
                      <a:r>
                        <a:rPr lang="en-US" sz="1200" b="1" kern="100" dirty="0">
                          <a:latin typeface="宋体"/>
                          <a:cs typeface="宋体"/>
                        </a:rPr>
                        <a:t>9FH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a:latin typeface="宋体"/>
                          <a:cs typeface="宋体"/>
                        </a:rPr>
                        <a:t>(A)</a:t>
                      </a:r>
                      <a:r>
                        <a:rPr lang="zh-CN" sz="1200" b="1" kern="100">
                          <a:latin typeface="宋体"/>
                          <a:cs typeface="宋体"/>
                        </a:rPr>
                        <a:t>←</a:t>
                      </a:r>
                      <a:r>
                        <a:rPr lang="en-US" sz="1200" b="1" kern="100">
                          <a:latin typeface="宋体"/>
                          <a:cs typeface="宋体"/>
                        </a:rPr>
                        <a:t>(A)-(CY)-(Rn)</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53">
                <a:tc>
                  <a:txBody>
                    <a:bodyPr/>
                    <a:lstStyle/>
                    <a:p>
                      <a:pPr indent="270510" algn="just">
                        <a:spcAft>
                          <a:spcPts val="0"/>
                        </a:spcAft>
                      </a:pPr>
                      <a:r>
                        <a:rPr lang="en-US" sz="1200" b="1" kern="100">
                          <a:latin typeface="宋体"/>
                          <a:cs typeface="宋体"/>
                        </a:rPr>
                        <a:t>SUBB A</a:t>
                      </a:r>
                      <a:r>
                        <a:rPr lang="zh-CN" sz="1200" b="1" kern="100">
                          <a:latin typeface="宋体"/>
                          <a:cs typeface="宋体"/>
                        </a:rPr>
                        <a:t>，</a:t>
                      </a:r>
                      <a:r>
                        <a:rPr lang="en-US" sz="1200" b="1" kern="100">
                          <a:latin typeface="宋体"/>
                          <a:cs typeface="宋体"/>
                        </a:rPr>
                        <a:t>direct</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1001 0101</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dirty="0">
                          <a:latin typeface="宋体"/>
                          <a:cs typeface="宋体"/>
                        </a:rPr>
                        <a:t>95H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(A)</a:t>
                      </a:r>
                      <a:r>
                        <a:rPr lang="zh-CN" sz="1200" b="1" kern="100">
                          <a:latin typeface="宋体"/>
                          <a:cs typeface="宋体"/>
                        </a:rPr>
                        <a:t>←</a:t>
                      </a:r>
                      <a:r>
                        <a:rPr lang="en-US" sz="1200" b="1" kern="100">
                          <a:latin typeface="宋体"/>
                          <a:cs typeface="宋体"/>
                        </a:rPr>
                        <a:t>(A)-(CY)-(direct)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49753">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200" b="1" kern="100">
                          <a:latin typeface="宋体"/>
                          <a:cs typeface="宋体"/>
                        </a:rPr>
                        <a:t>direct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dirty="0">
                          <a:latin typeface="宋体"/>
                          <a:cs typeface="宋体"/>
                        </a:rPr>
                        <a:t>direct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49753">
                <a:tc>
                  <a:txBody>
                    <a:bodyPr/>
                    <a:lstStyle/>
                    <a:p>
                      <a:pPr indent="270510" algn="just">
                        <a:spcAft>
                          <a:spcPts val="0"/>
                        </a:spcAft>
                      </a:pPr>
                      <a:r>
                        <a:rPr lang="en-US" sz="1200" b="1" kern="100">
                          <a:latin typeface="宋体"/>
                          <a:cs typeface="宋体"/>
                        </a:rPr>
                        <a:t>SUBB A</a:t>
                      </a:r>
                      <a:r>
                        <a:rPr lang="zh-CN" sz="1200" b="1" kern="100">
                          <a:latin typeface="宋体"/>
                          <a:cs typeface="宋体"/>
                        </a:rPr>
                        <a:t>，</a:t>
                      </a:r>
                      <a:r>
                        <a:rPr lang="en-US" sz="1200" b="1" kern="100">
                          <a:latin typeface="宋体"/>
                          <a:cs typeface="宋体"/>
                        </a:rPr>
                        <a:t>@Ri</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a:latin typeface="宋体"/>
                          <a:cs typeface="宋体"/>
                        </a:rPr>
                        <a:t>1001 011i</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latin typeface="宋体"/>
                          <a:cs typeface="宋体"/>
                        </a:rPr>
                        <a:t>96H</a:t>
                      </a:r>
                      <a:r>
                        <a:rPr lang="zh-CN" sz="1200" b="1" kern="100">
                          <a:latin typeface="宋体"/>
                          <a:cs typeface="宋体"/>
                        </a:rPr>
                        <a:t>～</a:t>
                      </a:r>
                      <a:r>
                        <a:rPr lang="en-US" sz="1200" b="1" kern="100">
                          <a:latin typeface="宋体"/>
                          <a:cs typeface="宋体"/>
                        </a:rPr>
                        <a:t>97H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dirty="0">
                          <a:latin typeface="宋体"/>
                          <a:cs typeface="宋体"/>
                        </a:rPr>
                        <a:t>(A)</a:t>
                      </a:r>
                      <a:r>
                        <a:rPr lang="zh-CN" sz="1200" b="1" kern="100" dirty="0">
                          <a:latin typeface="宋体"/>
                          <a:cs typeface="宋体"/>
                        </a:rPr>
                        <a:t>←</a:t>
                      </a:r>
                      <a:r>
                        <a:rPr lang="en-US" sz="1200" b="1" kern="100" dirty="0">
                          <a:latin typeface="宋体"/>
                          <a:cs typeface="宋体"/>
                        </a:rPr>
                        <a:t>(A)-(CY)-((</a:t>
                      </a:r>
                      <a:r>
                        <a:rPr lang="en-US" sz="1200" b="1" kern="100" dirty="0" err="1">
                          <a:latin typeface="宋体"/>
                          <a:cs typeface="宋体"/>
                        </a:rPr>
                        <a:t>Ri</a:t>
                      </a:r>
                      <a:r>
                        <a:rPr lang="en-US" sz="1200" b="1" kern="100" dirty="0">
                          <a:latin typeface="宋体"/>
                          <a:cs typeface="宋体"/>
                        </a:rPr>
                        <a: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53">
                <a:tc>
                  <a:txBody>
                    <a:bodyPr/>
                    <a:lstStyle/>
                    <a:p>
                      <a:pPr indent="270510" algn="just">
                        <a:spcAft>
                          <a:spcPts val="0"/>
                        </a:spcAft>
                      </a:pPr>
                      <a:r>
                        <a:rPr lang="en-US" sz="1200" b="1" kern="100">
                          <a:latin typeface="宋体"/>
                          <a:cs typeface="宋体"/>
                        </a:rPr>
                        <a:t>SUBB A</a:t>
                      </a:r>
                      <a:r>
                        <a:rPr lang="zh-CN" sz="1200" b="1" kern="100">
                          <a:latin typeface="宋体"/>
                          <a:cs typeface="宋体"/>
                        </a:rPr>
                        <a:t>，</a:t>
                      </a:r>
                      <a:r>
                        <a:rPr lang="en-US" sz="1200" b="1" kern="100">
                          <a:latin typeface="宋体"/>
                          <a:cs typeface="宋体"/>
                        </a:rPr>
                        <a:t>#data</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1001 0100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94H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dirty="0">
                          <a:latin typeface="宋体"/>
                          <a:cs typeface="宋体"/>
                        </a:rPr>
                        <a:t>(A)</a:t>
                      </a:r>
                      <a:r>
                        <a:rPr lang="zh-CN" sz="1200" b="1" kern="100" dirty="0">
                          <a:latin typeface="宋体"/>
                          <a:cs typeface="宋体"/>
                        </a:rPr>
                        <a:t>←</a:t>
                      </a:r>
                      <a:r>
                        <a:rPr lang="en-US" sz="1200" b="1" kern="100" dirty="0">
                          <a:latin typeface="宋体"/>
                          <a:cs typeface="宋体"/>
                        </a:rPr>
                        <a:t>(A)-(CY)-#data</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49753">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200" b="1" kern="100">
                          <a:latin typeface="宋体"/>
                          <a:cs typeface="宋体"/>
                        </a:rPr>
                        <a:t>#data</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latin typeface="宋体"/>
                          <a:cs typeface="宋体"/>
                        </a:rPr>
                        <a:t>#data</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219904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269184" cy="628650"/>
          </a:xfrm>
        </p:spPr>
        <p:txBody>
          <a:bodyPr>
            <a:normAutofit fontScale="90000"/>
          </a:bodyPr>
          <a:lstStyle/>
          <a:p>
            <a:r>
              <a:rPr lang="en-US" altLang="zh-CN" b="1" dirty="0"/>
              <a:t>3.1.2 </a:t>
            </a:r>
            <a:r>
              <a:rPr lang="zh-CN" altLang="zh-CN" b="1" dirty="0"/>
              <a:t>指令格式</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586847" y="1203598"/>
            <a:ext cx="7776864" cy="369332"/>
          </a:xfrm>
          <a:prstGeom prst="rect">
            <a:avLst/>
          </a:prstGeom>
        </p:spPr>
        <p:txBody>
          <a:bodyPr wrap="square">
            <a:spAutoFit/>
          </a:bodyPr>
          <a:lstStyle/>
          <a:p>
            <a:r>
              <a:rPr lang="zh-CN" altLang="zh-CN" dirty="0">
                <a:latin typeface="华文楷体" panose="02010600040101010101" pitchFamily="2" charset="-122"/>
                <a:ea typeface="华文楷体" panose="02010600040101010101" pitchFamily="2" charset="-122"/>
              </a:rPr>
              <a:t>机器语言指令格式</a:t>
            </a:r>
            <a:endParaRPr lang="zh-CN" altLang="en-US" dirty="0">
              <a:latin typeface="华文楷体" panose="02010600040101010101" pitchFamily="2" charset="-122"/>
              <a:ea typeface="华文楷体" panose="02010600040101010101" pitchFamily="2" charset="-122"/>
            </a:endParaRPr>
          </a:p>
        </p:txBody>
      </p:sp>
      <p:graphicFrame>
        <p:nvGraphicFramePr>
          <p:cNvPr id="13" name="表格 12"/>
          <p:cNvGraphicFramePr>
            <a:graphicFrameLocks noGrp="1"/>
          </p:cNvGraphicFramePr>
          <p:nvPr>
            <p:extLst>
              <p:ext uri="{D42A27DB-BD31-4B8C-83A1-F6EECF244321}">
                <p14:modId xmlns="" xmlns:p14="http://schemas.microsoft.com/office/powerpoint/2010/main" val="2704263887"/>
              </p:ext>
            </p:extLst>
          </p:nvPr>
        </p:nvGraphicFramePr>
        <p:xfrm>
          <a:off x="1934214" y="3219822"/>
          <a:ext cx="1368152" cy="274320"/>
        </p:xfrm>
        <a:graphic>
          <a:graphicData uri="http://schemas.openxmlformats.org/drawingml/2006/table">
            <a:tbl>
              <a:tblPr firstRow="1" firstCol="1" bandRow="1">
                <a:tableStyleId>{2D5ABB26-0587-4C30-8999-92F81FD0307C}</a:tableStyleId>
              </a:tblPr>
              <a:tblGrid>
                <a:gridCol w="1368152"/>
              </a:tblGrid>
              <a:tr h="0">
                <a:tc>
                  <a:txBody>
                    <a:bodyPr/>
                    <a:lstStyle/>
                    <a:p>
                      <a:pPr algn="just" fontAlgn="base">
                        <a:spcAft>
                          <a:spcPts val="0"/>
                        </a:spcAft>
                      </a:pPr>
                      <a:r>
                        <a:rPr lang="zh-CN" sz="1800" kern="100" dirty="0">
                          <a:effectLst/>
                          <a:latin typeface="华文楷体" panose="02010600040101010101" pitchFamily="2" charset="-122"/>
                          <a:ea typeface="华文楷体" panose="02010600040101010101" pitchFamily="2" charset="-122"/>
                        </a:rPr>
                        <a:t>操作码</a:t>
                      </a:r>
                      <a:r>
                        <a:rPr lang="en-US" sz="1800" kern="100" dirty="0">
                          <a:effectLst/>
                          <a:latin typeface="华文楷体" panose="02010600040101010101" pitchFamily="2" charset="-122"/>
                          <a:ea typeface="华文楷体" panose="02010600040101010101" pitchFamily="2" charset="-122"/>
                        </a:rPr>
                        <a:t> 04H</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bl>
          </a:graphicData>
        </a:graphic>
      </p:graphicFrame>
      <p:graphicFrame>
        <p:nvGraphicFramePr>
          <p:cNvPr id="16" name="表格 15"/>
          <p:cNvGraphicFramePr>
            <a:graphicFrameLocks noGrp="1"/>
          </p:cNvGraphicFramePr>
          <p:nvPr>
            <p:extLst>
              <p:ext uri="{D42A27DB-BD31-4B8C-83A1-F6EECF244321}">
                <p14:modId xmlns="" xmlns:p14="http://schemas.microsoft.com/office/powerpoint/2010/main" val="3989695756"/>
              </p:ext>
            </p:extLst>
          </p:nvPr>
        </p:nvGraphicFramePr>
        <p:xfrm>
          <a:off x="3842426" y="3147814"/>
          <a:ext cx="1446592" cy="548640"/>
        </p:xfrm>
        <a:graphic>
          <a:graphicData uri="http://schemas.openxmlformats.org/drawingml/2006/table">
            <a:tbl>
              <a:tblPr firstRow="1" firstCol="1" bandRow="1">
                <a:tableStyleId>{2D5ABB26-0587-4C30-8999-92F81FD0307C}</a:tableStyleId>
              </a:tblPr>
              <a:tblGrid>
                <a:gridCol w="1446592"/>
              </a:tblGrid>
              <a:tr h="44450">
                <a:tc>
                  <a:txBody>
                    <a:bodyPr/>
                    <a:lstStyle/>
                    <a:p>
                      <a:pPr algn="just" fontAlgn="base">
                        <a:spcAft>
                          <a:spcPts val="0"/>
                        </a:spcAft>
                      </a:pPr>
                      <a:r>
                        <a:rPr lang="zh-CN" sz="1800" kern="100" dirty="0">
                          <a:effectLst/>
                          <a:latin typeface="华文楷体" panose="02010600040101010101" pitchFamily="2" charset="-122"/>
                          <a:ea typeface="华文楷体" panose="02010600040101010101" pitchFamily="2" charset="-122"/>
                        </a:rPr>
                        <a:t>操作码</a:t>
                      </a:r>
                      <a:r>
                        <a:rPr lang="en-US" sz="1800" kern="100" dirty="0">
                          <a:effectLst/>
                          <a:latin typeface="华文楷体" panose="02010600040101010101" pitchFamily="2" charset="-122"/>
                          <a:ea typeface="华文楷体" panose="02010600040101010101" pitchFamily="2" charset="-122"/>
                        </a:rPr>
                        <a:t> 24H</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just" fontAlgn="base">
                        <a:spcAft>
                          <a:spcPts val="0"/>
                        </a:spcAft>
                      </a:pPr>
                      <a:r>
                        <a:rPr lang="zh-CN" sz="1800" kern="100" dirty="0">
                          <a:effectLst/>
                          <a:latin typeface="华文楷体" panose="02010600040101010101" pitchFamily="2" charset="-122"/>
                          <a:ea typeface="华文楷体" panose="02010600040101010101" pitchFamily="2" charset="-122"/>
                        </a:rPr>
                        <a:t>操作数</a:t>
                      </a:r>
                      <a:r>
                        <a:rPr lang="en-US" sz="1800" kern="100" dirty="0">
                          <a:effectLst/>
                          <a:latin typeface="华文楷体" panose="02010600040101010101" pitchFamily="2" charset="-122"/>
                          <a:ea typeface="华文楷体" panose="02010600040101010101" pitchFamily="2" charset="-122"/>
                        </a:rPr>
                        <a:t> 22H</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bl>
          </a:graphicData>
        </a:graphic>
      </p:graphicFrame>
      <p:graphicFrame>
        <p:nvGraphicFramePr>
          <p:cNvPr id="17" name="表格 16"/>
          <p:cNvGraphicFramePr>
            <a:graphicFrameLocks noGrp="1"/>
          </p:cNvGraphicFramePr>
          <p:nvPr>
            <p:extLst>
              <p:ext uri="{D42A27DB-BD31-4B8C-83A1-F6EECF244321}">
                <p14:modId xmlns="" xmlns:p14="http://schemas.microsoft.com/office/powerpoint/2010/main" val="1270688569"/>
              </p:ext>
            </p:extLst>
          </p:nvPr>
        </p:nvGraphicFramePr>
        <p:xfrm>
          <a:off x="5700520" y="3219822"/>
          <a:ext cx="1958330" cy="1371600"/>
        </p:xfrm>
        <a:graphic>
          <a:graphicData uri="http://schemas.openxmlformats.org/drawingml/2006/table">
            <a:tbl>
              <a:tblPr firstRow="1" firstCol="1" bandRow="1">
                <a:tableStyleId>{2D5ABB26-0587-4C30-8999-92F81FD0307C}</a:tableStyleId>
              </a:tblPr>
              <a:tblGrid>
                <a:gridCol w="1958330"/>
              </a:tblGrid>
              <a:tr h="0">
                <a:tc>
                  <a:txBody>
                    <a:bodyPr/>
                    <a:lstStyle/>
                    <a:p>
                      <a:pPr algn="just" fontAlgn="base">
                        <a:spcAft>
                          <a:spcPts val="0"/>
                        </a:spcAft>
                      </a:pPr>
                      <a:r>
                        <a:rPr lang="zh-CN" sz="1800" kern="100" dirty="0">
                          <a:effectLst/>
                          <a:latin typeface="华文楷体" panose="02010600040101010101" pitchFamily="2" charset="-122"/>
                          <a:ea typeface="华文楷体" panose="02010600040101010101" pitchFamily="2" charset="-122"/>
                        </a:rPr>
                        <a:t>操作码</a:t>
                      </a:r>
                      <a:r>
                        <a:rPr lang="en-US" sz="1800" kern="100" dirty="0">
                          <a:effectLst/>
                          <a:latin typeface="华文楷体" panose="02010600040101010101" pitchFamily="2" charset="-122"/>
                          <a:ea typeface="华文楷体" panose="02010600040101010101" pitchFamily="2" charset="-122"/>
                        </a:rPr>
                        <a:t>      </a:t>
                      </a:r>
                      <a:r>
                        <a:rPr lang="en-US" sz="1800" kern="100" dirty="0" smtClean="0">
                          <a:effectLst/>
                          <a:latin typeface="华文楷体" panose="02010600040101010101" pitchFamily="2" charset="-122"/>
                          <a:ea typeface="华文楷体" panose="02010600040101010101" pitchFamily="2" charset="-122"/>
                        </a:rPr>
                        <a:t>    85H</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just" fontAlgn="base">
                        <a:spcAft>
                          <a:spcPts val="0"/>
                        </a:spcAft>
                      </a:pPr>
                      <a:r>
                        <a:rPr lang="zh-CN" sz="1800" kern="100" dirty="0">
                          <a:effectLst/>
                          <a:latin typeface="华文楷体" panose="02010600040101010101" pitchFamily="2" charset="-122"/>
                          <a:ea typeface="华文楷体" panose="02010600040101010101" pitchFamily="2" charset="-122"/>
                        </a:rPr>
                        <a:t>源操作数</a:t>
                      </a:r>
                      <a:r>
                        <a:rPr lang="en-US" sz="1800" kern="100" dirty="0">
                          <a:effectLst/>
                          <a:latin typeface="华文楷体" panose="02010600040101010101" pitchFamily="2" charset="-122"/>
                          <a:ea typeface="华文楷体" panose="02010600040101010101" pitchFamily="2" charset="-122"/>
                        </a:rPr>
                        <a:t>    </a:t>
                      </a:r>
                      <a:r>
                        <a:rPr lang="en-US" sz="1800" kern="100" dirty="0" smtClean="0">
                          <a:effectLst/>
                          <a:latin typeface="华文楷体" panose="02010600040101010101" pitchFamily="2" charset="-122"/>
                          <a:ea typeface="华文楷体" panose="02010600040101010101" pitchFamily="2" charset="-122"/>
                        </a:rPr>
                        <a:t>  4FH</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r h="0">
                <a:tc>
                  <a:txBody>
                    <a:bodyPr/>
                    <a:lstStyle/>
                    <a:p>
                      <a:pPr algn="just" fontAlgn="base">
                        <a:spcAft>
                          <a:spcPts val="0"/>
                        </a:spcAft>
                      </a:pPr>
                      <a:r>
                        <a:rPr lang="zh-CN" sz="1800" kern="100" dirty="0">
                          <a:effectLst/>
                          <a:latin typeface="华文楷体" panose="02010600040101010101" pitchFamily="2" charset="-122"/>
                          <a:ea typeface="华文楷体" panose="02010600040101010101" pitchFamily="2" charset="-122"/>
                        </a:rPr>
                        <a:t>目的操作数</a:t>
                      </a:r>
                      <a:r>
                        <a:rPr lang="en-US" sz="1800" kern="100" dirty="0">
                          <a:effectLst/>
                          <a:latin typeface="华文楷体" panose="02010600040101010101" pitchFamily="2" charset="-122"/>
                          <a:ea typeface="华文楷体" panose="02010600040101010101" pitchFamily="2" charset="-122"/>
                        </a:rPr>
                        <a:t>  5EH</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tc>
              </a:tr>
            </a:tbl>
          </a:graphicData>
        </a:graphic>
      </p:graphicFrame>
      <p:sp>
        <p:nvSpPr>
          <p:cNvPr id="18" name="Rectangle 1"/>
          <p:cNvSpPr>
            <a:spLocks noChangeArrowheads="1"/>
          </p:cNvSpPr>
          <p:nvPr/>
        </p:nvSpPr>
        <p:spPr bwMode="auto">
          <a:xfrm>
            <a:off x="467544" y="2351783"/>
            <a:ext cx="7416824"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00025">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00025"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例如：</a:t>
            </a:r>
            <a:r>
              <a:rPr kumimoji="0" lang="zh-CN" altLang="zh-CN"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单字节指令</a:t>
            </a:r>
            <a:r>
              <a:rPr kumimoji="0" lang="zh-CN" altLang="en-US"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               双字节指令            三字节指令</a:t>
            </a:r>
            <a:endParaRPr kumimoji="0" lang="zh-CN" altLang="en-US" sz="1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a:p>
            <a:pPr marL="0" marR="0" lvl="0" indent="200025"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                    INC  A                 ADD  A</a:t>
            </a:r>
            <a:r>
              <a:rPr kumimoji="0" lang="zh-CN" altLang="en-US"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#22H         MOV  5EH</a:t>
            </a:r>
            <a:r>
              <a:rPr kumimoji="0" lang="zh-CN" altLang="en-US"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4FH</a:t>
            </a:r>
            <a:endParaRPr kumimoji="0" lang="en-US" altLang="zh-CN" sz="1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graphicFrame>
        <p:nvGraphicFramePr>
          <p:cNvPr id="19" name="表格 18"/>
          <p:cNvGraphicFramePr>
            <a:graphicFrameLocks noGrp="1"/>
          </p:cNvGraphicFramePr>
          <p:nvPr>
            <p:extLst>
              <p:ext uri="{D42A27DB-BD31-4B8C-83A1-F6EECF244321}">
                <p14:modId xmlns="" xmlns:p14="http://schemas.microsoft.com/office/powerpoint/2010/main" val="360048943"/>
              </p:ext>
            </p:extLst>
          </p:nvPr>
        </p:nvGraphicFramePr>
        <p:xfrm>
          <a:off x="3923928" y="1707654"/>
          <a:ext cx="3152140" cy="274320"/>
        </p:xfrm>
        <a:graphic>
          <a:graphicData uri="http://schemas.openxmlformats.org/drawingml/2006/table">
            <a:tbl>
              <a:tblPr firstRow="1" firstCol="1" bandRow="1">
                <a:tableStyleId>{69C7853C-536D-4A76-A0AE-DD22124D55A5}</a:tableStyleId>
              </a:tblPr>
              <a:tblGrid>
                <a:gridCol w="989965"/>
                <a:gridCol w="2162175"/>
              </a:tblGrid>
              <a:tr h="0">
                <a:tc>
                  <a:txBody>
                    <a:bodyPr/>
                    <a:lstStyle/>
                    <a:p>
                      <a:pPr algn="ctr">
                        <a:spcAft>
                          <a:spcPts val="0"/>
                        </a:spcAft>
                      </a:pPr>
                      <a:r>
                        <a:rPr lang="zh-CN" sz="1800" kern="100" dirty="0">
                          <a:effectLst/>
                          <a:latin typeface="华文楷体" panose="02010600040101010101" pitchFamily="2" charset="-122"/>
                          <a:ea typeface="华文楷体" panose="02010600040101010101" pitchFamily="2" charset="-122"/>
                        </a:rPr>
                        <a:t>操作码</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c>
                  <a:txBody>
                    <a:bodyPr/>
                    <a:lstStyle/>
                    <a:p>
                      <a:pPr algn="ctr">
                        <a:spcAft>
                          <a:spcPts val="0"/>
                        </a:spcAft>
                      </a:pPr>
                      <a:r>
                        <a:rPr lang="zh-CN" sz="1800" kern="100" dirty="0">
                          <a:effectLst/>
                          <a:latin typeface="华文楷体" panose="02010600040101010101" pitchFamily="2" charset="-122"/>
                          <a:ea typeface="华文楷体" panose="02010600040101010101" pitchFamily="2" charset="-122"/>
                        </a:rPr>
                        <a:t>操作数</a:t>
                      </a:r>
                      <a:endParaRPr lang="zh-CN" sz="1800" kern="100" dirty="0">
                        <a:effectLst/>
                        <a:latin typeface="华文楷体" panose="02010600040101010101" pitchFamily="2" charset="-122"/>
                        <a:ea typeface="华文楷体" panose="02010600040101010101" pitchFamily="2" charset="-122"/>
                        <a:cs typeface="Times New Roman"/>
                      </a:endParaRPr>
                    </a:p>
                  </a:txBody>
                  <a:tcPr marL="68580" marR="68580" marT="0" marB="0" anchor="ctr"/>
                </a:tc>
              </a:tr>
            </a:tbl>
          </a:graphicData>
        </a:graphic>
      </p:graphicFrame>
      <p:sp>
        <p:nvSpPr>
          <p:cNvPr id="20" name="Rectangle 2"/>
          <p:cNvSpPr>
            <a:spLocks noChangeArrowheads="1"/>
          </p:cNvSpPr>
          <p:nvPr/>
        </p:nvSpPr>
        <p:spPr bwMode="auto">
          <a:xfrm>
            <a:off x="323528" y="1388264"/>
            <a:ext cx="376974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机器语言指令</a:t>
            </a:r>
            <a:r>
              <a:rPr kumimoji="0" lang="zh-CN" altLang="zh-CN"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itchFamily="18" charset="0"/>
              </a:rPr>
              <a:t>的基本格式如下：</a:t>
            </a:r>
            <a:endParaRPr kumimoji="0" lang="zh-CN" altLang="zh-CN" sz="40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itchFamily="2" charset="-122"/>
            </a:endParaRPr>
          </a:p>
        </p:txBody>
      </p:sp>
    </p:spTree>
    <p:extLst>
      <p:ext uri="{BB962C8B-B14F-4D97-AF65-F5344CB8AC3E}">
        <p14:creationId xmlns="" xmlns:p14="http://schemas.microsoft.com/office/powerpoint/2010/main" val="31107942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dirty="0" smtClean="0"/>
              <a:t> 3.3.2</a:t>
            </a:r>
            <a:r>
              <a:rPr lang="zh-CN" altLang="en-US" sz="2700" dirty="0" smtClean="0"/>
              <a:t>算术运算</a:t>
            </a:r>
            <a:r>
              <a:rPr lang="zh-CN" altLang="zh-CN" sz="2700" dirty="0" smtClean="0"/>
              <a:t>类</a:t>
            </a:r>
            <a:r>
              <a:rPr lang="zh-CN" altLang="zh-CN" sz="2700" dirty="0"/>
              <a:t>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1200329"/>
          </a:xfrm>
          <a:prstGeom prst="rect">
            <a:avLst/>
          </a:prstGeom>
        </p:spPr>
        <p:txBody>
          <a:bodyPr wrap="square">
            <a:spAutoFit/>
          </a:bodyPr>
          <a:lstStyle/>
          <a:p>
            <a:r>
              <a:rPr lang="zh-CN" altLang="en-US" b="1" dirty="0" smtClean="0"/>
              <a:t>（三）加一减一指令（</a:t>
            </a:r>
            <a:r>
              <a:rPr lang="en-US" altLang="zh-CN" b="1" dirty="0" smtClean="0"/>
              <a:t>9</a:t>
            </a:r>
            <a:r>
              <a:rPr lang="zh-CN" altLang="en-US" b="1" dirty="0" smtClean="0"/>
              <a:t>条）</a:t>
            </a:r>
            <a:endParaRPr lang="en-US" altLang="zh-CN" b="1" dirty="0" smtClean="0"/>
          </a:p>
          <a:p>
            <a:r>
              <a:rPr lang="en-US" altLang="zh-CN" b="1" dirty="0" smtClean="0"/>
              <a:t>          </a:t>
            </a:r>
            <a:r>
              <a:rPr lang="zh-CN" altLang="zh-CN" b="1" dirty="0" smtClean="0"/>
              <a:t>① 加</a:t>
            </a:r>
            <a:r>
              <a:rPr lang="en-US" altLang="zh-CN" b="1" dirty="0" smtClean="0"/>
              <a:t>1</a:t>
            </a:r>
            <a:r>
              <a:rPr lang="zh-CN" altLang="zh-CN" b="1" dirty="0" smtClean="0"/>
              <a:t>指令</a:t>
            </a:r>
            <a:r>
              <a:rPr lang="en-US" altLang="zh-CN" b="1" dirty="0" smtClean="0"/>
              <a:t>(5</a:t>
            </a:r>
            <a:r>
              <a:rPr lang="zh-CN" altLang="zh-CN" b="1" dirty="0" smtClean="0"/>
              <a:t>条</a:t>
            </a:r>
            <a:r>
              <a:rPr lang="en-US" altLang="zh-CN" b="1" dirty="0" smtClean="0"/>
              <a:t>)    </a:t>
            </a:r>
            <a:endParaRPr lang="zh-CN" altLang="zh-CN" b="1" dirty="0" smtClean="0"/>
          </a:p>
          <a:p>
            <a:endParaRPr lang="en-US" altLang="zh-CN" b="1" dirty="0" smtClean="0"/>
          </a:p>
          <a:p>
            <a:r>
              <a:rPr lang="en-US" altLang="zh-CN" dirty="0" smtClean="0"/>
              <a:t>      </a:t>
            </a:r>
            <a:endParaRPr lang="zh-CN" altLang="zh-CN" dirty="0"/>
          </a:p>
        </p:txBody>
      </p:sp>
      <p:graphicFrame>
        <p:nvGraphicFramePr>
          <p:cNvPr id="22" name="表格 21"/>
          <p:cNvGraphicFramePr>
            <a:graphicFrameLocks noGrp="1"/>
          </p:cNvGraphicFramePr>
          <p:nvPr/>
        </p:nvGraphicFramePr>
        <p:xfrm>
          <a:off x="611560" y="2211710"/>
          <a:ext cx="7848872" cy="2376264"/>
        </p:xfrm>
        <a:graphic>
          <a:graphicData uri="http://schemas.openxmlformats.org/drawingml/2006/table">
            <a:tbl>
              <a:tblPr/>
              <a:tblGrid>
                <a:gridCol w="1514405"/>
                <a:gridCol w="1377439"/>
                <a:gridCol w="1927247"/>
                <a:gridCol w="3029781"/>
              </a:tblGrid>
              <a:tr h="198022">
                <a:tc>
                  <a:txBody>
                    <a:bodyPr/>
                    <a:lstStyle/>
                    <a:p>
                      <a:pPr algn="ctr">
                        <a:spcAft>
                          <a:spcPts val="0"/>
                        </a:spcAft>
                      </a:pPr>
                      <a:r>
                        <a:rPr lang="zh-CN" sz="1200" b="1" i="1" kern="100" dirty="0" smtClean="0">
                          <a:latin typeface="Calibri"/>
                          <a:ea typeface="楷体"/>
                          <a:cs typeface="Times New Roman"/>
                        </a:rPr>
                        <a:t>汇编语言格式</a:t>
                      </a:r>
                      <a:endParaRPr lang="zh-CN" sz="1200" b="1" i="1" kern="100" dirty="0">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i="1" kern="100" dirty="0" smtClean="0">
                          <a:latin typeface="Calibri"/>
                          <a:ea typeface="楷体"/>
                          <a:cs typeface="Times New Roman"/>
                        </a:rPr>
                        <a:t>机器码格式</a:t>
                      </a:r>
                      <a:endParaRPr lang="zh-CN" sz="1200" b="1" i="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1" kern="100" dirty="0" smtClean="0">
                          <a:latin typeface="楷体"/>
                          <a:ea typeface="宋体"/>
                          <a:cs typeface="Times New Roman"/>
                        </a:rPr>
                        <a:t>16</a:t>
                      </a:r>
                      <a:r>
                        <a:rPr lang="zh-CN" sz="1200" b="1" i="1" kern="100" dirty="0" smtClean="0">
                          <a:latin typeface="Calibri"/>
                          <a:ea typeface="楷体"/>
                          <a:cs typeface="Times New Roman"/>
                        </a:rPr>
                        <a:t>进制机器码格式</a:t>
                      </a:r>
                      <a:endParaRPr lang="zh-CN" sz="1200" b="1" i="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i="1" kern="100" dirty="0" smtClean="0">
                          <a:latin typeface="Calibri"/>
                          <a:ea typeface="楷体"/>
                          <a:cs typeface="Times New Roman"/>
                        </a:rPr>
                        <a:t>操</a:t>
                      </a:r>
                      <a:r>
                        <a:rPr lang="en-US" sz="1200" b="1" i="1" kern="100" dirty="0" smtClean="0">
                          <a:latin typeface="Calibri"/>
                          <a:ea typeface="楷体"/>
                          <a:cs typeface="Times New Roman"/>
                        </a:rPr>
                        <a:t>   </a:t>
                      </a:r>
                      <a:r>
                        <a:rPr lang="zh-CN" sz="1200" b="1" i="1" kern="100" dirty="0" smtClean="0">
                          <a:latin typeface="Calibri"/>
                          <a:ea typeface="楷体"/>
                          <a:cs typeface="Times New Roman"/>
                        </a:rPr>
                        <a:t>作</a:t>
                      </a:r>
                      <a:endParaRPr lang="zh-CN" sz="1200" b="1" i="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44">
                <a:tc>
                  <a:txBody>
                    <a:bodyPr/>
                    <a:lstStyle/>
                    <a:p>
                      <a:pPr indent="270510" algn="just">
                        <a:spcAft>
                          <a:spcPts val="0"/>
                        </a:spcAft>
                      </a:pPr>
                      <a:r>
                        <a:rPr lang="en-US" sz="1200" b="1" kern="100" dirty="0" smtClean="0">
                          <a:latin typeface="宋体"/>
                          <a:cs typeface="宋体"/>
                        </a:rPr>
                        <a:t>INC  A</a:t>
                      </a:r>
                      <a:r>
                        <a:rPr lang="zh-CN" sz="1200" b="1" kern="100" dirty="0" smtClean="0">
                          <a:latin typeface="宋体"/>
                          <a:cs typeface="宋体"/>
                        </a:rPr>
                        <a:t>；</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smtClean="0">
                          <a:latin typeface="宋体"/>
                          <a:cs typeface="宋体"/>
                        </a:rPr>
                        <a:t>0000 0100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smtClean="0">
                          <a:latin typeface="宋体"/>
                          <a:cs typeface="宋体"/>
                        </a:rPr>
                        <a:t>04H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33375" algn="just">
                        <a:spcAft>
                          <a:spcPts val="0"/>
                        </a:spcAft>
                      </a:pPr>
                      <a:r>
                        <a:rPr lang="en-US" sz="1200" b="1" kern="100" smtClean="0">
                          <a:latin typeface="宋体"/>
                          <a:cs typeface="宋体"/>
                        </a:rPr>
                        <a:t>(A)</a:t>
                      </a:r>
                      <a:r>
                        <a:rPr lang="zh-CN" sz="1200" b="1" kern="100" smtClean="0">
                          <a:latin typeface="宋体"/>
                          <a:cs typeface="宋体"/>
                        </a:rPr>
                        <a:t>←</a:t>
                      </a:r>
                      <a:r>
                        <a:rPr lang="en-US" sz="1200" b="1" kern="100" smtClean="0">
                          <a:latin typeface="宋体"/>
                          <a:cs typeface="宋体"/>
                        </a:rPr>
                        <a:t>(A)+1</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44">
                <a:tc>
                  <a:txBody>
                    <a:bodyPr/>
                    <a:lstStyle/>
                    <a:p>
                      <a:pPr indent="270510" algn="just">
                        <a:spcAft>
                          <a:spcPts val="0"/>
                        </a:spcAft>
                      </a:pPr>
                      <a:r>
                        <a:rPr lang="en-US" sz="1200" b="1" kern="100" smtClean="0">
                          <a:latin typeface="宋体"/>
                          <a:cs typeface="宋体"/>
                        </a:rPr>
                        <a:t>INC  Rn</a:t>
                      </a:r>
                      <a:r>
                        <a:rPr lang="zh-CN" sz="1200" b="1" kern="100" smtClean="0">
                          <a:latin typeface="宋体"/>
                          <a:cs typeface="宋体"/>
                        </a:rPr>
                        <a:t>；</a:t>
                      </a:r>
                      <a:endParaRPr lang="zh-CN"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smtClean="0">
                          <a:latin typeface="宋体"/>
                          <a:cs typeface="宋体"/>
                        </a:rPr>
                        <a:t>0000 1rrr</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smtClean="0">
                          <a:latin typeface="宋体"/>
                          <a:cs typeface="宋体"/>
                        </a:rPr>
                        <a:t>08H</a:t>
                      </a:r>
                      <a:r>
                        <a:rPr lang="zh-CN" sz="1200" b="1" kern="100" smtClean="0">
                          <a:latin typeface="宋体"/>
                          <a:cs typeface="宋体"/>
                        </a:rPr>
                        <a:t>～</a:t>
                      </a:r>
                      <a:r>
                        <a:rPr lang="en-US" sz="1200" b="1" kern="100" smtClean="0">
                          <a:latin typeface="宋体"/>
                          <a:cs typeface="宋体"/>
                        </a:rPr>
                        <a:t>0FH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33375" algn="just">
                        <a:spcAft>
                          <a:spcPts val="0"/>
                        </a:spcAft>
                      </a:pPr>
                      <a:r>
                        <a:rPr lang="en-US" sz="1200" b="1" kern="100" smtClean="0">
                          <a:latin typeface="宋体"/>
                          <a:cs typeface="宋体"/>
                        </a:rPr>
                        <a:t>(Rn)</a:t>
                      </a:r>
                      <a:r>
                        <a:rPr lang="zh-CN" sz="1200" b="1" kern="100" smtClean="0">
                          <a:latin typeface="宋体"/>
                          <a:cs typeface="宋体"/>
                        </a:rPr>
                        <a:t>←</a:t>
                      </a:r>
                      <a:r>
                        <a:rPr lang="en-US" sz="1200" b="1" kern="100" smtClean="0">
                          <a:latin typeface="宋体"/>
                          <a:cs typeface="宋体"/>
                        </a:rPr>
                        <a:t>(Rn)+1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44">
                <a:tc>
                  <a:txBody>
                    <a:bodyPr/>
                    <a:lstStyle/>
                    <a:p>
                      <a:pPr indent="270510" algn="just">
                        <a:spcAft>
                          <a:spcPts val="0"/>
                        </a:spcAft>
                      </a:pPr>
                      <a:r>
                        <a:rPr lang="en-US" sz="1200" b="1" kern="100" smtClean="0">
                          <a:latin typeface="宋体"/>
                          <a:cs typeface="宋体"/>
                        </a:rPr>
                        <a:t>INC  direct</a:t>
                      </a:r>
                      <a:r>
                        <a:rPr lang="zh-CN" sz="1200" b="1" kern="100" smtClean="0">
                          <a:latin typeface="宋体"/>
                          <a:cs typeface="宋体"/>
                        </a:rPr>
                        <a:t>；</a:t>
                      </a:r>
                      <a:endParaRPr lang="zh-CN"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200" b="1" kern="100" smtClean="0">
                          <a:latin typeface="宋体"/>
                          <a:cs typeface="宋体"/>
                        </a:rPr>
                        <a:t>0000 0101</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200" b="1" kern="100" smtClean="0">
                          <a:latin typeface="宋体"/>
                          <a:cs typeface="宋体"/>
                        </a:rPr>
                        <a:t>05H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200" b="1" kern="100" smtClean="0">
                          <a:latin typeface="宋体"/>
                          <a:cs typeface="宋体"/>
                        </a:rPr>
                        <a:t>    (direct)</a:t>
                      </a:r>
                      <a:r>
                        <a:rPr lang="zh-CN" sz="1200" b="1" kern="100" smtClean="0">
                          <a:latin typeface="宋体"/>
                          <a:cs typeface="宋体"/>
                        </a:rPr>
                        <a:t>←</a:t>
                      </a:r>
                      <a:r>
                        <a:rPr lang="en-US" sz="1200" b="1" kern="100" smtClean="0">
                          <a:latin typeface="宋体"/>
                          <a:cs typeface="宋体"/>
                        </a:rPr>
                        <a:t>(direct)+1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8022">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200" b="1" kern="100" smtClean="0">
                          <a:latin typeface="宋体"/>
                          <a:cs typeface="宋体"/>
                        </a:rPr>
                        <a:t>direct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smtClean="0">
                          <a:latin typeface="宋体"/>
                          <a:cs typeface="宋体"/>
                        </a:rPr>
                        <a:t>direct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ctr">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96044">
                <a:tc>
                  <a:txBody>
                    <a:bodyPr/>
                    <a:lstStyle/>
                    <a:p>
                      <a:pPr indent="270510" algn="just">
                        <a:spcAft>
                          <a:spcPts val="0"/>
                        </a:spcAft>
                      </a:pPr>
                      <a:r>
                        <a:rPr lang="en-US" sz="1200" b="1" kern="100" smtClean="0">
                          <a:latin typeface="宋体"/>
                          <a:cs typeface="宋体"/>
                        </a:rPr>
                        <a:t>INC  @Ri</a:t>
                      </a:r>
                      <a:r>
                        <a:rPr lang="zh-CN" sz="1200" b="1" kern="100" smtClean="0">
                          <a:latin typeface="宋体"/>
                          <a:cs typeface="宋体"/>
                        </a:rPr>
                        <a:t>；</a:t>
                      </a:r>
                      <a:endParaRPr lang="zh-CN"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smtClean="0">
                          <a:latin typeface="宋体"/>
                          <a:cs typeface="宋体"/>
                        </a:rPr>
                        <a:t>0000 011i</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smtClean="0">
                          <a:latin typeface="宋体"/>
                          <a:cs typeface="宋体"/>
                        </a:rPr>
                        <a:t>06H</a:t>
                      </a:r>
                      <a:r>
                        <a:rPr lang="zh-CN" sz="1200" b="1" kern="100" smtClean="0">
                          <a:latin typeface="宋体"/>
                          <a:cs typeface="宋体"/>
                        </a:rPr>
                        <a:t>～</a:t>
                      </a:r>
                      <a:r>
                        <a:rPr lang="en-US" sz="1200" b="1" kern="100" smtClean="0">
                          <a:latin typeface="宋体"/>
                          <a:cs typeface="宋体"/>
                        </a:rPr>
                        <a:t>07H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smtClean="0">
                          <a:latin typeface="宋体"/>
                          <a:cs typeface="宋体"/>
                        </a:rPr>
                        <a:t>((Ri))</a:t>
                      </a:r>
                      <a:r>
                        <a:rPr lang="zh-CN" sz="1200" b="1" kern="100" smtClean="0">
                          <a:latin typeface="宋体"/>
                          <a:cs typeface="宋体"/>
                        </a:rPr>
                        <a:t>←</a:t>
                      </a:r>
                      <a:r>
                        <a:rPr lang="en-US" sz="1200" b="1" kern="100" smtClean="0">
                          <a:latin typeface="宋体"/>
                          <a:cs typeface="宋体"/>
                        </a:rPr>
                        <a:t>((Ri))+1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44">
                <a:tc>
                  <a:txBody>
                    <a:bodyPr/>
                    <a:lstStyle/>
                    <a:p>
                      <a:pPr indent="270510" algn="just">
                        <a:spcAft>
                          <a:spcPts val="0"/>
                        </a:spcAft>
                      </a:pPr>
                      <a:r>
                        <a:rPr lang="en-US" sz="1200" b="1" kern="100" smtClean="0">
                          <a:latin typeface="宋体"/>
                          <a:cs typeface="宋体"/>
                        </a:rPr>
                        <a:t>INC  DPTR</a:t>
                      </a:r>
                      <a:r>
                        <a:rPr lang="zh-CN" sz="1200" b="1" kern="100" smtClean="0">
                          <a:latin typeface="宋体"/>
                          <a:cs typeface="宋体"/>
                        </a:rPr>
                        <a:t>；</a:t>
                      </a:r>
                      <a:endParaRPr lang="zh-CN"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smtClean="0">
                          <a:latin typeface="宋体"/>
                          <a:cs typeface="宋体"/>
                        </a:rPr>
                        <a:t>1010 0011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smtClean="0">
                          <a:latin typeface="宋体"/>
                          <a:cs typeface="宋体"/>
                        </a:rPr>
                        <a:t>A3H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smtClean="0">
                          <a:latin typeface="宋体"/>
                          <a:cs typeface="宋体"/>
                        </a:rPr>
                        <a:t>(DPTR)</a:t>
                      </a:r>
                      <a:r>
                        <a:rPr lang="zh-CN" sz="1200" b="1" kern="100" smtClean="0">
                          <a:latin typeface="宋体"/>
                          <a:cs typeface="宋体"/>
                        </a:rPr>
                        <a:t>←</a:t>
                      </a:r>
                      <a:r>
                        <a:rPr lang="en-US" sz="1200" b="1" kern="100" smtClean="0">
                          <a:latin typeface="宋体"/>
                          <a:cs typeface="宋体"/>
                        </a:rPr>
                        <a:t>(DPTR)+1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40387773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dirty="0" smtClean="0"/>
              <a:t> 3.3.2</a:t>
            </a:r>
            <a:r>
              <a:rPr lang="zh-CN" altLang="en-US" sz="2700" dirty="0" smtClean="0"/>
              <a:t>算术运算</a:t>
            </a:r>
            <a:r>
              <a:rPr lang="zh-CN" altLang="zh-CN" sz="2700" dirty="0" smtClean="0"/>
              <a:t>类</a:t>
            </a:r>
            <a:r>
              <a:rPr lang="zh-CN" altLang="zh-CN" sz="2700" dirty="0"/>
              <a:t>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1477328"/>
          </a:xfrm>
          <a:prstGeom prst="rect">
            <a:avLst/>
          </a:prstGeom>
        </p:spPr>
        <p:txBody>
          <a:bodyPr wrap="square">
            <a:spAutoFit/>
          </a:bodyPr>
          <a:lstStyle/>
          <a:p>
            <a:r>
              <a:rPr lang="zh-CN" altLang="en-US" b="1" dirty="0" smtClean="0"/>
              <a:t>（三）加一减一指令（</a:t>
            </a:r>
            <a:r>
              <a:rPr lang="en-US" altLang="zh-CN" b="1" dirty="0" smtClean="0"/>
              <a:t>9</a:t>
            </a:r>
            <a:r>
              <a:rPr lang="zh-CN" altLang="en-US" b="1" dirty="0" smtClean="0"/>
              <a:t>条）</a:t>
            </a:r>
            <a:endParaRPr lang="en-US" altLang="zh-CN" b="1" dirty="0" smtClean="0"/>
          </a:p>
          <a:p>
            <a:r>
              <a:rPr lang="en-US" altLang="zh-CN" b="1" dirty="0" smtClean="0"/>
              <a:t>          </a:t>
            </a:r>
            <a:r>
              <a:rPr lang="zh-CN" altLang="zh-CN" b="1" dirty="0" smtClean="0"/>
              <a:t>② 减</a:t>
            </a:r>
            <a:r>
              <a:rPr lang="en-US" altLang="zh-CN" b="1" dirty="0" smtClean="0"/>
              <a:t>1</a:t>
            </a:r>
            <a:r>
              <a:rPr lang="zh-CN" altLang="zh-CN" b="1" dirty="0" smtClean="0"/>
              <a:t>指令</a:t>
            </a:r>
            <a:r>
              <a:rPr lang="en-US" altLang="zh-CN" b="1" dirty="0" smtClean="0"/>
              <a:t>(4</a:t>
            </a:r>
            <a:r>
              <a:rPr lang="zh-CN" altLang="zh-CN" b="1" dirty="0" smtClean="0"/>
              <a:t>条</a:t>
            </a:r>
            <a:r>
              <a:rPr lang="en-US" altLang="zh-CN" b="1" dirty="0" smtClean="0"/>
              <a:t>)</a:t>
            </a:r>
            <a:endParaRPr lang="zh-CN" altLang="zh-CN" b="1" dirty="0" smtClean="0"/>
          </a:p>
          <a:p>
            <a:endParaRPr lang="zh-CN" altLang="zh-CN" b="1" dirty="0" smtClean="0"/>
          </a:p>
          <a:p>
            <a:endParaRPr lang="en-US" altLang="zh-CN" b="1" dirty="0" smtClean="0"/>
          </a:p>
          <a:p>
            <a:r>
              <a:rPr lang="en-US" altLang="zh-CN" dirty="0" smtClean="0"/>
              <a:t>      </a:t>
            </a:r>
            <a:endParaRPr lang="zh-CN" altLang="zh-CN" dirty="0"/>
          </a:p>
        </p:txBody>
      </p:sp>
      <p:graphicFrame>
        <p:nvGraphicFramePr>
          <p:cNvPr id="25" name="表格 24"/>
          <p:cNvGraphicFramePr>
            <a:graphicFrameLocks noGrp="1"/>
          </p:cNvGraphicFramePr>
          <p:nvPr/>
        </p:nvGraphicFramePr>
        <p:xfrm>
          <a:off x="611560" y="2283718"/>
          <a:ext cx="7776864" cy="2376264"/>
        </p:xfrm>
        <a:graphic>
          <a:graphicData uri="http://schemas.openxmlformats.org/drawingml/2006/table">
            <a:tbl>
              <a:tblPr/>
              <a:tblGrid>
                <a:gridCol w="1500511"/>
                <a:gridCol w="1364802"/>
                <a:gridCol w="1909566"/>
                <a:gridCol w="3001985"/>
              </a:tblGrid>
              <a:tr h="237626">
                <a:tc>
                  <a:txBody>
                    <a:bodyPr/>
                    <a:lstStyle/>
                    <a:p>
                      <a:pPr algn="ctr">
                        <a:spcAft>
                          <a:spcPts val="0"/>
                        </a:spcAft>
                      </a:pPr>
                      <a:r>
                        <a:rPr lang="zh-CN" sz="1200" b="1" i="1" kern="100" dirty="0">
                          <a:latin typeface="Calibri"/>
                          <a:ea typeface="楷体"/>
                          <a:cs typeface="Times New Roman"/>
                        </a:rPr>
                        <a:t>汇编语言格式</a:t>
                      </a:r>
                      <a:endParaRPr lang="zh-CN" sz="1200" b="1" i="1" kern="100" dirty="0">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i="1" kern="100" dirty="0">
                          <a:latin typeface="Calibri"/>
                          <a:ea typeface="楷体"/>
                          <a:cs typeface="Times New Roman"/>
                        </a:rPr>
                        <a:t>机器码格式</a:t>
                      </a:r>
                      <a:endParaRPr lang="zh-CN" sz="1200" b="1" i="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i="1" kern="100" dirty="0">
                          <a:latin typeface="楷体"/>
                          <a:ea typeface="宋体"/>
                          <a:cs typeface="Times New Roman"/>
                        </a:rPr>
                        <a:t>16</a:t>
                      </a:r>
                      <a:r>
                        <a:rPr lang="zh-CN" sz="1200" b="1" i="1" kern="100" dirty="0">
                          <a:latin typeface="Calibri"/>
                          <a:ea typeface="楷体"/>
                          <a:cs typeface="Times New Roman"/>
                        </a:rPr>
                        <a:t>进制机器码格式</a:t>
                      </a:r>
                      <a:endParaRPr lang="zh-CN" sz="1200" b="1" i="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i="1" kern="100" dirty="0">
                          <a:latin typeface="Calibri"/>
                          <a:ea typeface="楷体"/>
                          <a:cs typeface="Times New Roman"/>
                        </a:rPr>
                        <a:t>操</a:t>
                      </a:r>
                      <a:r>
                        <a:rPr lang="en-US" sz="1200" b="1" i="1" kern="100" dirty="0">
                          <a:latin typeface="Calibri"/>
                          <a:ea typeface="楷体"/>
                          <a:cs typeface="Times New Roman"/>
                        </a:rPr>
                        <a:t>   </a:t>
                      </a:r>
                      <a:r>
                        <a:rPr lang="zh-CN" sz="1200" b="1" i="1" kern="100" dirty="0">
                          <a:latin typeface="Calibri"/>
                          <a:ea typeface="楷体"/>
                          <a:cs typeface="Times New Roman"/>
                        </a:rPr>
                        <a:t>作</a:t>
                      </a:r>
                      <a:endParaRPr lang="zh-CN" sz="1200" b="1" i="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253">
                <a:tc>
                  <a:txBody>
                    <a:bodyPr/>
                    <a:lstStyle/>
                    <a:p>
                      <a:pPr indent="270510" algn="just">
                        <a:spcAft>
                          <a:spcPts val="0"/>
                        </a:spcAft>
                      </a:pPr>
                      <a:r>
                        <a:rPr lang="en-US" sz="1200" b="1" kern="100">
                          <a:latin typeface="宋体"/>
                          <a:cs typeface="宋体"/>
                        </a:rPr>
                        <a:t>DEC A</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a:latin typeface="宋体"/>
                          <a:cs typeface="宋体"/>
                        </a:rPr>
                        <a:t>0001 0100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dirty="0">
                          <a:latin typeface="宋体"/>
                          <a:cs typeface="宋体"/>
                        </a:rPr>
                        <a:t>14H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33375" algn="just">
                        <a:spcAft>
                          <a:spcPts val="0"/>
                        </a:spcAft>
                      </a:pPr>
                      <a:r>
                        <a:rPr lang="en-US" sz="1200" b="1" kern="100">
                          <a:latin typeface="宋体"/>
                          <a:cs typeface="宋体"/>
                        </a:rPr>
                        <a:t>(A)</a:t>
                      </a:r>
                      <a:r>
                        <a:rPr lang="zh-CN" sz="1200" b="1" kern="100">
                          <a:latin typeface="宋体"/>
                          <a:cs typeface="宋体"/>
                        </a:rPr>
                        <a:t>←</a:t>
                      </a:r>
                      <a:r>
                        <a:rPr lang="en-US" sz="1200" b="1" kern="100">
                          <a:latin typeface="宋体"/>
                          <a:cs typeface="宋体"/>
                        </a:rPr>
                        <a:t>(A)-1</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253">
                <a:tc>
                  <a:txBody>
                    <a:bodyPr/>
                    <a:lstStyle/>
                    <a:p>
                      <a:pPr indent="270510" algn="just">
                        <a:spcAft>
                          <a:spcPts val="0"/>
                        </a:spcAft>
                      </a:pPr>
                      <a:r>
                        <a:rPr lang="en-US" sz="1200" b="1" kern="100">
                          <a:latin typeface="宋体"/>
                          <a:cs typeface="宋体"/>
                        </a:rPr>
                        <a:t>DEC Rn</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a:latin typeface="宋体"/>
                          <a:cs typeface="宋体"/>
                        </a:rPr>
                        <a:t>0001 1rrr</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dirty="0">
                          <a:latin typeface="宋体"/>
                          <a:cs typeface="宋体"/>
                        </a:rPr>
                        <a:t>18H</a:t>
                      </a:r>
                      <a:r>
                        <a:rPr lang="zh-CN" sz="1200" b="1" kern="100" dirty="0">
                          <a:latin typeface="宋体"/>
                          <a:cs typeface="宋体"/>
                        </a:rPr>
                        <a:t>～</a:t>
                      </a:r>
                      <a:r>
                        <a:rPr lang="en-US" sz="1200" b="1" kern="100" dirty="0">
                          <a:latin typeface="宋体"/>
                          <a:cs typeface="宋体"/>
                        </a:rPr>
                        <a:t>1FH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33375" algn="just">
                        <a:spcAft>
                          <a:spcPts val="0"/>
                        </a:spcAft>
                      </a:pPr>
                      <a:r>
                        <a:rPr lang="en-US" sz="1200" b="1" kern="100" dirty="0">
                          <a:latin typeface="宋体"/>
                          <a:cs typeface="宋体"/>
                        </a:rPr>
                        <a:t>(</a:t>
                      </a:r>
                      <a:r>
                        <a:rPr lang="en-US" sz="1200" b="1" kern="100" dirty="0" err="1">
                          <a:latin typeface="宋体"/>
                          <a:cs typeface="宋体"/>
                        </a:rPr>
                        <a:t>Rn</a:t>
                      </a:r>
                      <a:r>
                        <a:rPr lang="en-US" sz="1200" b="1" kern="100" dirty="0">
                          <a:latin typeface="宋体"/>
                          <a:cs typeface="宋体"/>
                        </a:rPr>
                        <a:t>)</a:t>
                      </a:r>
                      <a:r>
                        <a:rPr lang="zh-CN" sz="1200" b="1" kern="100" dirty="0">
                          <a:latin typeface="宋体"/>
                          <a:cs typeface="宋体"/>
                        </a:rPr>
                        <a:t>←</a:t>
                      </a:r>
                      <a:r>
                        <a:rPr lang="en-US" sz="1200" b="1" kern="100" dirty="0">
                          <a:latin typeface="宋体"/>
                          <a:cs typeface="宋体"/>
                        </a:rPr>
                        <a:t>(</a:t>
                      </a:r>
                      <a:r>
                        <a:rPr lang="en-US" sz="1200" b="1" kern="100" dirty="0" err="1">
                          <a:latin typeface="宋体"/>
                          <a:cs typeface="宋体"/>
                        </a:rPr>
                        <a:t>Rn</a:t>
                      </a:r>
                      <a:r>
                        <a:rPr lang="en-US" sz="1200" b="1" kern="100" dirty="0">
                          <a:latin typeface="宋体"/>
                          <a:cs typeface="宋体"/>
                        </a:rPr>
                        <a:t>)-1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253">
                <a:tc>
                  <a:txBody>
                    <a:bodyPr/>
                    <a:lstStyle/>
                    <a:p>
                      <a:pPr indent="270510" algn="just">
                        <a:spcAft>
                          <a:spcPts val="0"/>
                        </a:spcAft>
                      </a:pPr>
                      <a:r>
                        <a:rPr lang="en-US" sz="1200" b="1" kern="100">
                          <a:latin typeface="宋体"/>
                          <a:cs typeface="宋体"/>
                        </a:rPr>
                        <a:t>DEC direct</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0001 0101</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15H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l">
                        <a:spcAft>
                          <a:spcPts val="0"/>
                        </a:spcAft>
                      </a:pPr>
                      <a:r>
                        <a:rPr lang="en-US" sz="1200" b="1" kern="100" dirty="0">
                          <a:latin typeface="宋体"/>
                          <a:cs typeface="宋体"/>
                        </a:rPr>
                        <a:t> </a:t>
                      </a:r>
                      <a:r>
                        <a:rPr lang="en-US" sz="1200" b="1" kern="100" dirty="0" smtClean="0">
                          <a:latin typeface="宋体"/>
                          <a:cs typeface="宋体"/>
                        </a:rPr>
                        <a:t>(</a:t>
                      </a:r>
                      <a:r>
                        <a:rPr lang="en-US" sz="1200" b="1" kern="100" dirty="0">
                          <a:latin typeface="宋体"/>
                          <a:cs typeface="宋体"/>
                        </a:rPr>
                        <a:t>direct)</a:t>
                      </a:r>
                      <a:r>
                        <a:rPr lang="zh-CN" sz="1200" b="1" kern="100" dirty="0">
                          <a:latin typeface="宋体"/>
                          <a:cs typeface="宋体"/>
                        </a:rPr>
                        <a:t>←</a:t>
                      </a:r>
                      <a:r>
                        <a:rPr lang="en-US" sz="1200" b="1" kern="100" dirty="0">
                          <a:latin typeface="宋体"/>
                          <a:cs typeface="宋体"/>
                        </a:rPr>
                        <a:t>(direct)-1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37626">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200" b="1" kern="100">
                          <a:latin typeface="宋体"/>
                          <a:cs typeface="宋体"/>
                        </a:rPr>
                        <a:t>direct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direct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l">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475253">
                <a:tc>
                  <a:txBody>
                    <a:bodyPr/>
                    <a:lstStyle/>
                    <a:p>
                      <a:pPr indent="270510" algn="just">
                        <a:spcAft>
                          <a:spcPts val="0"/>
                        </a:spcAft>
                      </a:pPr>
                      <a:r>
                        <a:rPr lang="en-US" sz="1200" b="1" kern="100">
                          <a:latin typeface="宋体"/>
                          <a:cs typeface="宋体"/>
                        </a:rPr>
                        <a:t>DEC @Ri</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a:latin typeface="宋体"/>
                          <a:cs typeface="宋体"/>
                        </a:rPr>
                        <a:t>0001 011i</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latin typeface="宋体"/>
                          <a:cs typeface="宋体"/>
                        </a:rPr>
                        <a:t>16H</a:t>
                      </a:r>
                      <a:r>
                        <a:rPr lang="zh-CN" sz="1200" b="1" kern="100">
                          <a:latin typeface="宋体"/>
                          <a:cs typeface="宋体"/>
                        </a:rPr>
                        <a:t>～</a:t>
                      </a:r>
                      <a:r>
                        <a:rPr lang="en-US" sz="1200" b="1" kern="100">
                          <a:latin typeface="宋体"/>
                          <a:cs typeface="宋体"/>
                        </a:rPr>
                        <a:t>17H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l">
                        <a:spcAft>
                          <a:spcPts val="0"/>
                        </a:spcAft>
                      </a:pPr>
                      <a:r>
                        <a:rPr lang="en-US" sz="1200" b="1" kern="100" dirty="0">
                          <a:latin typeface="宋体"/>
                          <a:cs typeface="宋体"/>
                        </a:rPr>
                        <a:t>((</a:t>
                      </a:r>
                      <a:r>
                        <a:rPr lang="en-US" sz="1200" b="1" kern="100" dirty="0" err="1">
                          <a:latin typeface="宋体"/>
                          <a:cs typeface="宋体"/>
                        </a:rPr>
                        <a:t>Ri</a:t>
                      </a:r>
                      <a:r>
                        <a:rPr lang="en-US" sz="1200" b="1" kern="100" dirty="0">
                          <a:latin typeface="宋体"/>
                          <a:cs typeface="宋体"/>
                        </a:rPr>
                        <a:t>))</a:t>
                      </a:r>
                      <a:r>
                        <a:rPr lang="zh-CN" sz="1200" b="1" kern="100" dirty="0">
                          <a:latin typeface="宋体"/>
                          <a:cs typeface="宋体"/>
                        </a:rPr>
                        <a:t>←</a:t>
                      </a:r>
                      <a:r>
                        <a:rPr lang="en-US" sz="1200" b="1" kern="100" dirty="0">
                          <a:latin typeface="宋体"/>
                          <a:cs typeface="宋体"/>
                        </a:rPr>
                        <a:t>((</a:t>
                      </a:r>
                      <a:r>
                        <a:rPr lang="en-US" sz="1200" b="1" kern="100" dirty="0" err="1">
                          <a:latin typeface="宋体"/>
                          <a:cs typeface="宋体"/>
                        </a:rPr>
                        <a:t>Ri</a:t>
                      </a:r>
                      <a:r>
                        <a:rPr lang="en-US" sz="1200" b="1" kern="100" dirty="0">
                          <a:latin typeface="宋体"/>
                          <a:cs typeface="宋体"/>
                        </a:rPr>
                        <a:t>))-1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5293518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dirty="0" smtClean="0"/>
              <a:t> 3.3.2</a:t>
            </a:r>
            <a:r>
              <a:rPr lang="zh-CN" altLang="en-US" sz="2700" dirty="0" smtClean="0"/>
              <a:t>算术运算</a:t>
            </a:r>
            <a:r>
              <a:rPr lang="zh-CN" altLang="zh-CN" sz="2700" dirty="0" smtClean="0"/>
              <a:t>类</a:t>
            </a:r>
            <a:r>
              <a:rPr lang="zh-CN" altLang="zh-CN" sz="2700" dirty="0"/>
              <a:t>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369332"/>
          </a:xfrm>
          <a:prstGeom prst="rect">
            <a:avLst/>
          </a:prstGeom>
        </p:spPr>
        <p:txBody>
          <a:bodyPr wrap="square">
            <a:spAutoFit/>
          </a:bodyPr>
          <a:lstStyle/>
          <a:p>
            <a:r>
              <a:rPr lang="zh-CN" altLang="en-US" b="1" dirty="0" smtClean="0"/>
              <a:t>（四）乘法指令（</a:t>
            </a:r>
            <a:r>
              <a:rPr lang="en-US" altLang="zh-CN" b="1" dirty="0" smtClean="0"/>
              <a:t>1</a:t>
            </a:r>
            <a:r>
              <a:rPr lang="zh-CN" altLang="en-US" b="1" dirty="0" smtClean="0"/>
              <a:t>条）</a:t>
            </a:r>
            <a:endParaRPr lang="en-US" altLang="zh-CN" b="1" dirty="0" smtClean="0"/>
          </a:p>
        </p:txBody>
      </p:sp>
      <p:graphicFrame>
        <p:nvGraphicFramePr>
          <p:cNvPr id="22" name="表格 21"/>
          <p:cNvGraphicFramePr>
            <a:graphicFrameLocks noGrp="1"/>
          </p:cNvGraphicFramePr>
          <p:nvPr/>
        </p:nvGraphicFramePr>
        <p:xfrm>
          <a:off x="683568" y="1851671"/>
          <a:ext cx="7776864" cy="646603"/>
        </p:xfrm>
        <a:graphic>
          <a:graphicData uri="http://schemas.openxmlformats.org/drawingml/2006/table">
            <a:tbl>
              <a:tblPr/>
              <a:tblGrid>
                <a:gridCol w="1801220"/>
                <a:gridCol w="1222531"/>
                <a:gridCol w="2036912"/>
                <a:gridCol w="2716201"/>
              </a:tblGrid>
              <a:tr h="216023">
                <a:tc>
                  <a:txBody>
                    <a:bodyPr/>
                    <a:lstStyle/>
                    <a:p>
                      <a:pPr algn="ctr">
                        <a:spcAft>
                          <a:spcPts val="0"/>
                        </a:spcAft>
                      </a:pPr>
                      <a:r>
                        <a:rPr lang="zh-CN" sz="1200" b="1" kern="100" dirty="0">
                          <a:latin typeface="Calibri"/>
                          <a:ea typeface="楷体"/>
                          <a:cs typeface="Times New Roman"/>
                        </a:rPr>
                        <a:t>汇编语言格式</a:t>
                      </a:r>
                      <a:endParaRPr lang="zh-CN" sz="1200" b="1" kern="100" dirty="0">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dirty="0">
                          <a:latin typeface="Calibri"/>
                          <a:ea typeface="楷体"/>
                          <a:cs typeface="Times New Roman"/>
                        </a:rPr>
                        <a:t>机器码格式</a:t>
                      </a:r>
                      <a:endParaRPr lang="zh-CN" sz="12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latin typeface="楷体"/>
                          <a:ea typeface="宋体"/>
                          <a:cs typeface="Times New Roman"/>
                        </a:rPr>
                        <a:t>16</a:t>
                      </a:r>
                      <a:r>
                        <a:rPr lang="zh-CN" sz="1200" b="1" kern="100" dirty="0">
                          <a:latin typeface="Calibri"/>
                          <a:ea typeface="楷体"/>
                          <a:cs typeface="Times New Roman"/>
                        </a:rPr>
                        <a:t>进制机器码格式</a:t>
                      </a:r>
                      <a:endParaRPr lang="zh-CN" sz="12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200" b="1" kern="100">
                        <a:latin typeface="Calibri"/>
                        <a:ea typeface="宋体"/>
                        <a:cs typeface="Times New Roman"/>
                      </a:endParaRPr>
                    </a:p>
                    <a:p>
                      <a:r>
                        <a:rPr lang="zh-CN" sz="1200" b="1" kern="100">
                          <a:latin typeface="Calibri"/>
                          <a:ea typeface="楷体"/>
                        </a:rPr>
                        <a:t>操</a:t>
                      </a:r>
                      <a:r>
                        <a:rPr lang="en-US" sz="1200" b="1" kern="100">
                          <a:latin typeface="Calibri"/>
                          <a:ea typeface="楷体"/>
                        </a:rPr>
                        <a:t>   </a:t>
                      </a:r>
                      <a:r>
                        <a:rPr lang="zh-CN" sz="1200" b="1" kern="100">
                          <a:latin typeface="Calibri"/>
                          <a:ea typeface="楷体"/>
                        </a:rPr>
                        <a:t>作</a:t>
                      </a:r>
                      <a:r>
                        <a:rPr lang="zh-CN" sz="1200" b="1" kern="100">
                          <a:latin typeface="Calibri"/>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843">
                <a:tc>
                  <a:txBody>
                    <a:bodyPr/>
                    <a:lstStyle/>
                    <a:p>
                      <a:pPr indent="270510" algn="ctr">
                        <a:spcAft>
                          <a:spcPts val="0"/>
                        </a:spcAft>
                      </a:pPr>
                      <a:r>
                        <a:rPr lang="en-US" sz="1200" b="1" kern="100">
                          <a:latin typeface="宋体"/>
                          <a:cs typeface="宋体"/>
                        </a:rPr>
                        <a:t>MUL  AB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宋体"/>
                          <a:cs typeface="宋体"/>
                        </a:rPr>
                        <a:t>1010 0100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宋体"/>
                          <a:cs typeface="宋体"/>
                        </a:rPr>
                        <a:t>A4H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733425" algn="ctr">
                        <a:spcAft>
                          <a:spcPts val="0"/>
                        </a:spcAft>
                      </a:pPr>
                      <a:r>
                        <a:rPr lang="en-US" sz="1200" b="1" kern="100" dirty="0" smtClean="0">
                          <a:latin typeface="宋体"/>
                          <a:cs typeface="宋体"/>
                        </a:rPr>
                        <a:t>AB  </a:t>
                      </a:r>
                      <a:r>
                        <a:rPr lang="zh-CN" sz="1200" b="1" kern="100" dirty="0">
                          <a:latin typeface="宋体"/>
                          <a:cs typeface="宋体"/>
                        </a:rPr>
                        <a:t>←</a:t>
                      </a:r>
                      <a:r>
                        <a:rPr lang="en-US" sz="1200" b="1" kern="100" dirty="0">
                          <a:latin typeface="宋体"/>
                          <a:cs typeface="宋体"/>
                        </a:rPr>
                        <a:t>(A)</a:t>
                      </a:r>
                      <a:r>
                        <a:rPr lang="zh-CN" sz="1200" b="1" kern="100" dirty="0">
                          <a:latin typeface="宋体"/>
                          <a:cs typeface="宋体"/>
                        </a:rPr>
                        <a:t>×</a:t>
                      </a:r>
                      <a:r>
                        <a:rPr lang="en-US" sz="1200" b="1" kern="100" dirty="0">
                          <a:latin typeface="宋体"/>
                          <a:cs typeface="宋体"/>
                        </a:rPr>
                        <a:t>(B)</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pSp>
        <p:nvGrpSpPr>
          <p:cNvPr id="33793" name="组合 4602"/>
          <p:cNvGrpSpPr>
            <a:grpSpLocks/>
          </p:cNvGrpSpPr>
          <p:nvPr/>
        </p:nvGrpSpPr>
        <p:grpSpPr bwMode="auto">
          <a:xfrm>
            <a:off x="-57150" y="142875"/>
            <a:ext cx="1066800" cy="476250"/>
            <a:chOff x="5460" y="675"/>
            <a:chExt cx="1650" cy="750"/>
          </a:xfrm>
        </p:grpSpPr>
        <p:sp>
          <p:nvSpPr>
            <p:cNvPr id="33795" name="Text Box 292"/>
            <p:cNvSpPr txBox="1">
              <a:spLocks noChangeArrowheads="1"/>
            </p:cNvSpPr>
            <p:nvPr/>
          </p:nvSpPr>
          <p:spPr bwMode="auto">
            <a:xfrm>
              <a:off x="5460" y="675"/>
              <a:ext cx="1650" cy="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13335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04" name="AutoShape 293"/>
            <p:cNvSpPr>
              <a:spLocks/>
            </p:cNvSpPr>
            <p:nvPr/>
          </p:nvSpPr>
          <p:spPr bwMode="auto">
            <a:xfrm>
              <a:off x="6525" y="795"/>
              <a:ext cx="120" cy="435"/>
            </a:xfrm>
            <a:prstGeom prst="rightBrace">
              <a:avLst>
                <a:gd name="adj1" fmla="val 3020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1" name="矩形 30"/>
          <p:cNvSpPr/>
          <p:nvPr/>
        </p:nvSpPr>
        <p:spPr>
          <a:xfrm>
            <a:off x="899592" y="2571750"/>
            <a:ext cx="7560840" cy="369332"/>
          </a:xfrm>
          <a:prstGeom prst="rect">
            <a:avLst/>
          </a:prstGeom>
        </p:spPr>
        <p:txBody>
          <a:bodyPr wrap="square">
            <a:spAutoFit/>
          </a:bodyPr>
          <a:lstStyle/>
          <a:p>
            <a:r>
              <a:rPr lang="zh-CN" altLang="en-US" b="1" dirty="0" smtClean="0"/>
              <a:t>（五）除法指令（</a:t>
            </a:r>
            <a:r>
              <a:rPr lang="en-US" altLang="zh-CN" b="1" dirty="0" smtClean="0"/>
              <a:t>1</a:t>
            </a:r>
            <a:r>
              <a:rPr lang="zh-CN" altLang="en-US" b="1" dirty="0" smtClean="0"/>
              <a:t>条）</a:t>
            </a:r>
            <a:endParaRPr lang="en-US" altLang="zh-CN" b="1" dirty="0" smtClean="0"/>
          </a:p>
        </p:txBody>
      </p:sp>
      <p:graphicFrame>
        <p:nvGraphicFramePr>
          <p:cNvPr id="32" name="表格 31"/>
          <p:cNvGraphicFramePr>
            <a:graphicFrameLocks noGrp="1"/>
          </p:cNvGraphicFramePr>
          <p:nvPr/>
        </p:nvGraphicFramePr>
        <p:xfrm>
          <a:off x="683568" y="2931790"/>
          <a:ext cx="7776864" cy="728980"/>
        </p:xfrm>
        <a:graphic>
          <a:graphicData uri="http://schemas.openxmlformats.org/drawingml/2006/table">
            <a:tbl>
              <a:tblPr/>
              <a:tblGrid>
                <a:gridCol w="1801220"/>
                <a:gridCol w="1222530"/>
                <a:gridCol w="2036912"/>
                <a:gridCol w="2716202"/>
              </a:tblGrid>
              <a:tr h="0">
                <a:tc>
                  <a:txBody>
                    <a:bodyPr/>
                    <a:lstStyle/>
                    <a:p>
                      <a:pPr algn="ctr">
                        <a:spcAft>
                          <a:spcPts val="0"/>
                        </a:spcAft>
                      </a:pPr>
                      <a:r>
                        <a:rPr lang="zh-CN" sz="1200" b="1" kern="100" dirty="0">
                          <a:latin typeface="Calibri"/>
                          <a:ea typeface="楷体"/>
                          <a:cs typeface="Times New Roman"/>
                        </a:rPr>
                        <a:t>汇编语言格式</a:t>
                      </a:r>
                      <a:endParaRPr lang="zh-CN" sz="1200" b="1" kern="100" dirty="0">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Calibri"/>
                          <a:ea typeface="楷体"/>
                          <a:cs typeface="Times New Roman"/>
                        </a:rPr>
                        <a:t>机器码格式</a:t>
                      </a:r>
                      <a:endParaRPr lang="zh-CN" sz="12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楷体"/>
                          <a:ea typeface="宋体"/>
                          <a:cs typeface="Times New Roman"/>
                        </a:rPr>
                        <a:t>16</a:t>
                      </a:r>
                      <a:r>
                        <a:rPr lang="zh-CN" sz="1200" b="1" kern="100">
                          <a:latin typeface="Calibri"/>
                          <a:ea typeface="楷体"/>
                          <a:cs typeface="Times New Roman"/>
                        </a:rPr>
                        <a:t>进制机器码格式</a:t>
                      </a:r>
                      <a:endParaRPr lang="zh-CN" sz="12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200" b="1" kern="100">
                        <a:latin typeface="Calibri"/>
                        <a:ea typeface="宋体"/>
                        <a:cs typeface="Times New Roman"/>
                      </a:endParaRPr>
                    </a:p>
                    <a:p>
                      <a:r>
                        <a:rPr lang="zh-CN" sz="1200" b="1" kern="100">
                          <a:latin typeface="Calibri"/>
                          <a:ea typeface="楷体"/>
                        </a:rPr>
                        <a:t>操</a:t>
                      </a:r>
                      <a:r>
                        <a:rPr lang="en-US" sz="1200" b="1" kern="100">
                          <a:latin typeface="Calibri"/>
                          <a:ea typeface="楷体"/>
                        </a:rPr>
                        <a:t>   </a:t>
                      </a:r>
                      <a:r>
                        <a:rPr lang="zh-CN" sz="1200" b="1" kern="100">
                          <a:latin typeface="Calibri"/>
                          <a:ea typeface="楷体"/>
                        </a:rPr>
                        <a:t>作</a:t>
                      </a:r>
                      <a:r>
                        <a:rPr lang="zh-CN" sz="1200" b="1" kern="100">
                          <a:latin typeface="Calibri"/>
                        </a:rPr>
                        <a:t> </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220">
                <a:tc>
                  <a:txBody>
                    <a:bodyPr/>
                    <a:lstStyle/>
                    <a:p>
                      <a:pPr indent="270510" algn="ctr">
                        <a:spcAft>
                          <a:spcPts val="0"/>
                        </a:spcAft>
                      </a:pPr>
                      <a:r>
                        <a:rPr lang="en-US" sz="1200" b="1" kern="100">
                          <a:latin typeface="宋体"/>
                          <a:cs typeface="宋体"/>
                        </a:rPr>
                        <a:t>DIV  AB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宋体"/>
                          <a:cs typeface="宋体"/>
                        </a:rPr>
                        <a:t>1000 0100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宋体"/>
                          <a:cs typeface="宋体"/>
                        </a:rPr>
                        <a:t>84H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733425" algn="ctr">
                        <a:spcAft>
                          <a:spcPts val="0"/>
                        </a:spcAft>
                      </a:pPr>
                      <a:r>
                        <a:rPr lang="en-US" altLang="zh-CN" sz="1200" b="1" kern="100" dirty="0" smtClean="0">
                          <a:latin typeface="宋体"/>
                          <a:cs typeface="宋体"/>
                        </a:rPr>
                        <a:t>AB</a:t>
                      </a:r>
                      <a:r>
                        <a:rPr lang="zh-CN" sz="1200" b="1" kern="100" dirty="0" smtClean="0">
                          <a:latin typeface="宋体"/>
                          <a:cs typeface="宋体"/>
                        </a:rPr>
                        <a:t>←</a:t>
                      </a:r>
                      <a:r>
                        <a:rPr lang="en-US" sz="1200" b="1" kern="100" dirty="0">
                          <a:latin typeface="宋体"/>
                          <a:cs typeface="宋体"/>
                        </a:rPr>
                        <a:t>(A)/(B)</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pSp>
        <p:nvGrpSpPr>
          <p:cNvPr id="33802" name="组合 4599"/>
          <p:cNvGrpSpPr>
            <a:grpSpLocks/>
          </p:cNvGrpSpPr>
          <p:nvPr/>
        </p:nvGrpSpPr>
        <p:grpSpPr bwMode="auto">
          <a:xfrm>
            <a:off x="-57150" y="157163"/>
            <a:ext cx="1066800" cy="476250"/>
            <a:chOff x="5460" y="675"/>
            <a:chExt cx="1650" cy="750"/>
          </a:xfrm>
        </p:grpSpPr>
        <p:sp>
          <p:nvSpPr>
            <p:cNvPr id="33804" name="Text Box 295"/>
            <p:cNvSpPr txBox="1">
              <a:spLocks noChangeArrowheads="1"/>
            </p:cNvSpPr>
            <p:nvPr/>
          </p:nvSpPr>
          <p:spPr bwMode="auto">
            <a:xfrm>
              <a:off x="5460" y="675"/>
              <a:ext cx="1650" cy="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01" name="AutoShape 296"/>
            <p:cNvSpPr>
              <a:spLocks/>
            </p:cNvSpPr>
            <p:nvPr/>
          </p:nvSpPr>
          <p:spPr bwMode="auto">
            <a:xfrm>
              <a:off x="6525" y="795"/>
              <a:ext cx="120" cy="435"/>
            </a:xfrm>
            <a:prstGeom prst="rightBrace">
              <a:avLst>
                <a:gd name="adj1" fmla="val 3020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6" name="矩形 35"/>
          <p:cNvSpPr/>
          <p:nvPr/>
        </p:nvSpPr>
        <p:spPr>
          <a:xfrm>
            <a:off x="899592" y="3723878"/>
            <a:ext cx="7560840" cy="369332"/>
          </a:xfrm>
          <a:prstGeom prst="rect">
            <a:avLst/>
          </a:prstGeom>
        </p:spPr>
        <p:txBody>
          <a:bodyPr wrap="square">
            <a:spAutoFit/>
          </a:bodyPr>
          <a:lstStyle/>
          <a:p>
            <a:r>
              <a:rPr lang="zh-CN" altLang="en-US" b="1" dirty="0" smtClean="0"/>
              <a:t>（六）十进制调整指令（</a:t>
            </a:r>
            <a:r>
              <a:rPr lang="en-US" altLang="zh-CN" b="1" dirty="0" smtClean="0"/>
              <a:t>1</a:t>
            </a:r>
            <a:r>
              <a:rPr lang="zh-CN" altLang="en-US" b="1" dirty="0" smtClean="0"/>
              <a:t>条）</a:t>
            </a:r>
            <a:endParaRPr lang="en-US" altLang="zh-CN" b="1" dirty="0" smtClean="0"/>
          </a:p>
        </p:txBody>
      </p:sp>
      <p:graphicFrame>
        <p:nvGraphicFramePr>
          <p:cNvPr id="37" name="表格 36"/>
          <p:cNvGraphicFramePr>
            <a:graphicFrameLocks noGrp="1"/>
          </p:cNvGraphicFramePr>
          <p:nvPr/>
        </p:nvGraphicFramePr>
        <p:xfrm>
          <a:off x="683568" y="4227934"/>
          <a:ext cx="7776864" cy="576064"/>
        </p:xfrm>
        <a:graphic>
          <a:graphicData uri="http://schemas.openxmlformats.org/drawingml/2006/table">
            <a:tbl>
              <a:tblPr/>
              <a:tblGrid>
                <a:gridCol w="1529121"/>
                <a:gridCol w="1358580"/>
                <a:gridCol w="1900862"/>
                <a:gridCol w="2988301"/>
              </a:tblGrid>
              <a:tr h="192021">
                <a:tc>
                  <a:txBody>
                    <a:bodyPr/>
                    <a:lstStyle/>
                    <a:p>
                      <a:pPr algn="ctr">
                        <a:spcAft>
                          <a:spcPts val="0"/>
                        </a:spcAft>
                      </a:pPr>
                      <a:r>
                        <a:rPr lang="zh-CN" sz="1200" b="1" kern="100" dirty="0">
                          <a:latin typeface="Calibri"/>
                          <a:ea typeface="楷体"/>
                          <a:cs typeface="Times New Roman"/>
                        </a:rPr>
                        <a:t>汇编语言格式</a:t>
                      </a:r>
                      <a:endParaRPr lang="zh-CN" sz="1200" b="1" kern="100" dirty="0">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dirty="0">
                          <a:latin typeface="Calibri"/>
                          <a:ea typeface="楷体"/>
                          <a:cs typeface="Times New Roman"/>
                        </a:rPr>
                        <a:t>机器码格式</a:t>
                      </a:r>
                      <a:endParaRPr lang="zh-CN" sz="12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楷体"/>
                          <a:ea typeface="宋体"/>
                          <a:cs typeface="Times New Roman"/>
                        </a:rPr>
                        <a:t>16</a:t>
                      </a:r>
                      <a:r>
                        <a:rPr lang="zh-CN" sz="1200" b="1" kern="100">
                          <a:latin typeface="Calibri"/>
                          <a:ea typeface="楷体"/>
                          <a:cs typeface="Times New Roman"/>
                        </a:rPr>
                        <a:t>进制机器码格式</a:t>
                      </a:r>
                      <a:endParaRPr lang="zh-CN" sz="12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Calibri"/>
                          <a:ea typeface="楷体"/>
                          <a:cs typeface="Times New Roman"/>
                        </a:rPr>
                        <a:t>操</a:t>
                      </a:r>
                      <a:r>
                        <a:rPr lang="en-US" sz="1200" b="1" kern="100">
                          <a:latin typeface="Calibri"/>
                          <a:ea typeface="楷体"/>
                          <a:cs typeface="Times New Roman"/>
                        </a:rPr>
                        <a:t>   </a:t>
                      </a:r>
                      <a:r>
                        <a:rPr lang="zh-CN" sz="1200" b="1" kern="100">
                          <a:latin typeface="Calibri"/>
                          <a:ea typeface="楷体"/>
                          <a:cs typeface="Times New Roman"/>
                        </a:rPr>
                        <a:t>作</a:t>
                      </a:r>
                      <a:endParaRPr lang="zh-CN" sz="12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043">
                <a:tc>
                  <a:txBody>
                    <a:bodyPr/>
                    <a:lstStyle/>
                    <a:p>
                      <a:pPr indent="270510" algn="ctr">
                        <a:spcAft>
                          <a:spcPts val="0"/>
                        </a:spcAft>
                      </a:pPr>
                      <a:r>
                        <a:rPr lang="en-US" sz="1200" b="1" kern="100">
                          <a:latin typeface="宋体"/>
                          <a:cs typeface="宋体"/>
                        </a:rPr>
                        <a:t>DA</a:t>
                      </a:r>
                      <a:r>
                        <a:rPr lang="en-US" sz="1200" b="1" kern="100">
                          <a:latin typeface="宋体"/>
                          <a:ea typeface="楷体_GB2312"/>
                          <a:cs typeface="宋体"/>
                        </a:rPr>
                        <a:t>  A</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宋体"/>
                          <a:cs typeface="宋体"/>
                        </a:rPr>
                        <a:t>1101 0100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200" b="1" kern="100" dirty="0">
                          <a:latin typeface="宋体"/>
                          <a:cs typeface="宋体"/>
                        </a:rPr>
                        <a:t>D4H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200" b="1" kern="100" dirty="0">
                          <a:latin typeface="宋体"/>
                          <a:cs typeface="宋体"/>
                        </a:rPr>
                        <a:t>DA(</a:t>
                      </a:r>
                      <a:r>
                        <a:rPr lang="zh-CN" sz="1200" b="1" kern="100" dirty="0">
                          <a:latin typeface="宋体"/>
                          <a:cs typeface="宋体"/>
                        </a:rPr>
                        <a:t>累加器内容为</a:t>
                      </a:r>
                      <a:r>
                        <a:rPr lang="en-US" sz="1200" b="1" kern="100" dirty="0">
                          <a:latin typeface="宋体"/>
                          <a:cs typeface="宋体"/>
                        </a:rPr>
                        <a:t>BCD</a:t>
                      </a:r>
                      <a:r>
                        <a:rPr lang="zh-CN" sz="1200" b="1" kern="100" dirty="0">
                          <a:latin typeface="宋体"/>
                          <a:cs typeface="宋体"/>
                        </a:rPr>
                        <a:t>码</a:t>
                      </a:r>
                      <a:r>
                        <a:rPr lang="en-US" sz="1200" b="1" kern="100" dirty="0">
                          <a:latin typeface="宋体"/>
                          <a:cs typeface="宋体"/>
                        </a:rPr>
                        <a: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4391091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400" b="1" dirty="0" smtClean="0"/>
              <a:t> </a:t>
            </a:r>
            <a:r>
              <a:rPr lang="en-US" altLang="zh-CN" sz="2700" dirty="0" smtClean="0"/>
              <a:t>3.3.3 </a:t>
            </a:r>
            <a:r>
              <a:rPr lang="zh-CN" altLang="en-US" sz="2700" dirty="0" smtClean="0"/>
              <a:t>逻辑运算</a:t>
            </a:r>
            <a:r>
              <a:rPr lang="zh-CN" altLang="zh-CN" sz="2700"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131590"/>
            <a:ext cx="7560840" cy="646331"/>
          </a:xfrm>
          <a:prstGeom prst="rect">
            <a:avLst/>
          </a:prstGeom>
        </p:spPr>
        <p:txBody>
          <a:bodyPr wrap="square">
            <a:spAutoFit/>
          </a:bodyPr>
          <a:lstStyle/>
          <a:p>
            <a:r>
              <a:rPr lang="zh-CN" altLang="en-US" b="1" dirty="0" smtClean="0"/>
              <a:t>一、</a:t>
            </a:r>
            <a:r>
              <a:rPr lang="en-US" altLang="zh-CN" b="1" dirty="0" smtClean="0"/>
              <a:t> </a:t>
            </a:r>
            <a:r>
              <a:rPr lang="zh-CN" altLang="zh-CN" b="1" dirty="0" smtClean="0"/>
              <a:t>概述</a:t>
            </a:r>
          </a:p>
          <a:p>
            <a:endParaRPr lang="zh-CN" altLang="zh-CN" dirty="0"/>
          </a:p>
        </p:txBody>
      </p:sp>
      <p:sp>
        <p:nvSpPr>
          <p:cNvPr id="23" name="矩形 22"/>
          <p:cNvSpPr/>
          <p:nvPr/>
        </p:nvSpPr>
        <p:spPr>
          <a:xfrm>
            <a:off x="899592" y="1635646"/>
            <a:ext cx="7560840" cy="2585323"/>
          </a:xfrm>
          <a:prstGeom prst="rect">
            <a:avLst/>
          </a:prstGeom>
        </p:spPr>
        <p:txBody>
          <a:bodyPr wrap="square">
            <a:spAutoFit/>
          </a:bodyPr>
          <a:lstStyle/>
          <a:p>
            <a:r>
              <a:rPr lang="en-US" altLang="zh-CN" b="1" dirty="0" smtClean="0"/>
              <a:t>1</a:t>
            </a:r>
            <a:r>
              <a:rPr lang="zh-CN" altLang="en-US" b="1" dirty="0" smtClean="0"/>
              <a:t>、分类</a:t>
            </a:r>
            <a:endParaRPr lang="en-US" altLang="zh-CN" b="1" dirty="0" smtClean="0"/>
          </a:p>
          <a:p>
            <a:r>
              <a:rPr lang="en-US" altLang="zh-CN" dirty="0" smtClean="0"/>
              <a:t>        </a:t>
            </a:r>
            <a:r>
              <a:rPr lang="zh-CN" altLang="zh-CN" dirty="0" smtClean="0"/>
              <a:t>逻辑操作类指令共有</a:t>
            </a:r>
            <a:r>
              <a:rPr lang="en-US" altLang="zh-CN" dirty="0" smtClean="0"/>
              <a:t>24</a:t>
            </a:r>
            <a:r>
              <a:rPr lang="zh-CN" altLang="zh-CN" dirty="0" smtClean="0"/>
              <a:t>条。根据功能分类，</a:t>
            </a:r>
            <a:r>
              <a:rPr lang="en-US" altLang="zh-CN" dirty="0" smtClean="0"/>
              <a:t>MCS-51</a:t>
            </a:r>
            <a:r>
              <a:rPr lang="zh-CN" altLang="zh-CN" dirty="0" smtClean="0"/>
              <a:t>单片机的</a:t>
            </a:r>
            <a:r>
              <a:rPr lang="en-US" altLang="zh-CN" dirty="0" smtClean="0"/>
              <a:t>24</a:t>
            </a:r>
            <a:r>
              <a:rPr lang="zh-CN" altLang="zh-CN" dirty="0" smtClean="0"/>
              <a:t>条逻辑操作指令可以分为</a:t>
            </a:r>
            <a:r>
              <a:rPr lang="en-US" altLang="zh-CN" dirty="0" smtClean="0"/>
              <a:t>3</a:t>
            </a:r>
            <a:r>
              <a:rPr lang="zh-CN" altLang="zh-CN" dirty="0" smtClean="0"/>
              <a:t>类：</a:t>
            </a:r>
            <a:endParaRPr lang="en-US" altLang="zh-CN" dirty="0" smtClean="0"/>
          </a:p>
          <a:p>
            <a:endParaRPr lang="zh-CN" altLang="zh-CN" dirty="0" smtClean="0"/>
          </a:p>
          <a:p>
            <a:pPr lvl="0"/>
            <a:r>
              <a:rPr lang="en-US" altLang="zh-CN" dirty="0" smtClean="0"/>
              <a:t>(1)	</a:t>
            </a:r>
            <a:r>
              <a:rPr lang="zh-CN" altLang="zh-CN" dirty="0" smtClean="0"/>
              <a:t>逻辑运算指令</a:t>
            </a:r>
            <a:r>
              <a:rPr lang="en-US" altLang="zh-CN" dirty="0" smtClean="0"/>
              <a:t>		</a:t>
            </a:r>
            <a:r>
              <a:rPr lang="zh-CN" altLang="zh-CN" dirty="0" smtClean="0"/>
              <a:t>（</a:t>
            </a:r>
            <a:r>
              <a:rPr lang="en-US" altLang="zh-CN" dirty="0" smtClean="0"/>
              <a:t>18</a:t>
            </a:r>
            <a:r>
              <a:rPr lang="zh-CN" altLang="zh-CN" dirty="0" smtClean="0"/>
              <a:t>条）</a:t>
            </a:r>
          </a:p>
          <a:p>
            <a:pPr lvl="0"/>
            <a:r>
              <a:rPr lang="en-US" altLang="zh-CN" dirty="0" smtClean="0"/>
              <a:t>(2)	</a:t>
            </a:r>
            <a:r>
              <a:rPr lang="zh-CN" altLang="zh-CN" dirty="0" smtClean="0"/>
              <a:t>对</a:t>
            </a:r>
            <a:r>
              <a:rPr lang="en-US" altLang="zh-CN" dirty="0" smtClean="0"/>
              <a:t>A</a:t>
            </a:r>
            <a:r>
              <a:rPr lang="zh-CN" altLang="zh-CN" dirty="0" smtClean="0"/>
              <a:t>清零取反类指令</a:t>
            </a:r>
            <a:r>
              <a:rPr lang="en-US" altLang="zh-CN" dirty="0" smtClean="0"/>
              <a:t>	</a:t>
            </a:r>
            <a:r>
              <a:rPr lang="zh-CN" altLang="zh-CN" dirty="0" smtClean="0"/>
              <a:t>（</a:t>
            </a:r>
            <a:r>
              <a:rPr lang="en-US" altLang="zh-CN" dirty="0" smtClean="0"/>
              <a:t> 2</a:t>
            </a:r>
            <a:r>
              <a:rPr lang="zh-CN" altLang="zh-CN" dirty="0" smtClean="0"/>
              <a:t>条）</a:t>
            </a:r>
          </a:p>
          <a:p>
            <a:pPr lvl="0"/>
            <a:r>
              <a:rPr lang="en-US" altLang="zh-CN" dirty="0" smtClean="0"/>
              <a:t>(3)	</a:t>
            </a:r>
            <a:r>
              <a:rPr lang="zh-CN" altLang="zh-CN" dirty="0" smtClean="0"/>
              <a:t>移位类指令</a:t>
            </a:r>
            <a:r>
              <a:rPr lang="en-US" altLang="zh-CN" dirty="0" smtClean="0"/>
              <a:t>		</a:t>
            </a:r>
            <a:r>
              <a:rPr lang="zh-CN" altLang="zh-CN" dirty="0" smtClean="0"/>
              <a:t>（</a:t>
            </a:r>
            <a:r>
              <a:rPr lang="en-US" altLang="zh-CN" dirty="0" smtClean="0"/>
              <a:t> 4</a:t>
            </a:r>
            <a:r>
              <a:rPr lang="zh-CN" altLang="zh-CN" dirty="0" smtClean="0"/>
              <a:t>条）</a:t>
            </a:r>
          </a:p>
          <a:p>
            <a:endParaRPr lang="zh-CN" altLang="zh-CN" b="1" dirty="0" smtClean="0"/>
          </a:p>
          <a:p>
            <a:endParaRPr lang="zh-CN" altLang="zh-CN" dirty="0"/>
          </a:p>
        </p:txBody>
      </p:sp>
    </p:spTree>
    <p:extLst>
      <p:ext uri="{BB962C8B-B14F-4D97-AF65-F5344CB8AC3E}">
        <p14:creationId xmlns="" xmlns:p14="http://schemas.microsoft.com/office/powerpoint/2010/main" val="9931865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dirty="0" smtClean="0"/>
              <a:t> 3.3.3</a:t>
            </a:r>
            <a:r>
              <a:rPr lang="zh-CN" altLang="en-US" sz="2700" dirty="0" smtClean="0"/>
              <a:t>逻辑运算</a:t>
            </a:r>
            <a:r>
              <a:rPr lang="zh-CN" altLang="zh-CN" sz="2700" dirty="0" smtClean="0"/>
              <a:t>类</a:t>
            </a:r>
            <a:r>
              <a:rPr lang="zh-CN" altLang="zh-CN" sz="2700" dirty="0"/>
              <a:t>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131590"/>
            <a:ext cx="7560840" cy="646331"/>
          </a:xfrm>
          <a:prstGeom prst="rect">
            <a:avLst/>
          </a:prstGeom>
        </p:spPr>
        <p:txBody>
          <a:bodyPr wrap="square">
            <a:spAutoFit/>
          </a:bodyPr>
          <a:lstStyle/>
          <a:p>
            <a:r>
              <a:rPr lang="zh-CN" altLang="en-US" b="1" dirty="0" smtClean="0"/>
              <a:t>一、</a:t>
            </a:r>
            <a:r>
              <a:rPr lang="en-US" altLang="zh-CN" b="1" dirty="0" smtClean="0"/>
              <a:t> </a:t>
            </a:r>
            <a:r>
              <a:rPr lang="zh-CN" altLang="zh-CN" b="1" dirty="0" smtClean="0"/>
              <a:t>概述</a:t>
            </a:r>
          </a:p>
          <a:p>
            <a:endParaRPr lang="zh-CN" altLang="zh-CN" dirty="0"/>
          </a:p>
        </p:txBody>
      </p:sp>
      <p:sp>
        <p:nvSpPr>
          <p:cNvPr id="23" name="矩形 22"/>
          <p:cNvSpPr/>
          <p:nvPr/>
        </p:nvSpPr>
        <p:spPr>
          <a:xfrm>
            <a:off x="899592" y="1635646"/>
            <a:ext cx="7560840" cy="2585323"/>
          </a:xfrm>
          <a:prstGeom prst="rect">
            <a:avLst/>
          </a:prstGeom>
        </p:spPr>
        <p:txBody>
          <a:bodyPr wrap="square">
            <a:spAutoFit/>
          </a:bodyPr>
          <a:lstStyle/>
          <a:p>
            <a:r>
              <a:rPr lang="en-US" altLang="zh-CN" b="1" dirty="0" smtClean="0"/>
              <a:t>2</a:t>
            </a:r>
            <a:r>
              <a:rPr lang="zh-CN" altLang="en-US" b="1" dirty="0" smtClean="0"/>
              <a:t>、助记符</a:t>
            </a:r>
            <a:endParaRPr lang="en-US" altLang="zh-CN" b="1" dirty="0" smtClean="0"/>
          </a:p>
          <a:p>
            <a:r>
              <a:rPr lang="en-US" altLang="zh-CN" dirty="0" smtClean="0"/>
              <a:t>        MCS-51</a:t>
            </a:r>
            <a:r>
              <a:rPr lang="zh-CN" altLang="zh-CN" dirty="0" smtClean="0"/>
              <a:t>单片机</a:t>
            </a:r>
            <a:r>
              <a:rPr lang="zh-CN" altLang="en-US" dirty="0" smtClean="0"/>
              <a:t>逻辑</a:t>
            </a:r>
            <a:r>
              <a:rPr lang="zh-CN" altLang="zh-CN" dirty="0" smtClean="0"/>
              <a:t>运算类指令共有</a:t>
            </a:r>
            <a:r>
              <a:rPr lang="en-US" altLang="zh-CN" dirty="0" smtClean="0"/>
              <a:t>24</a:t>
            </a:r>
            <a:r>
              <a:rPr lang="zh-CN" altLang="zh-CN" dirty="0" smtClean="0"/>
              <a:t>条，有</a:t>
            </a:r>
            <a:r>
              <a:rPr lang="en-US" altLang="zh-CN" dirty="0" smtClean="0"/>
              <a:t>9</a:t>
            </a:r>
            <a:r>
              <a:rPr lang="zh-CN" altLang="zh-CN" dirty="0" smtClean="0"/>
              <a:t>种操作码助记符（以下简称助记符），根据功能不同可以将其分为</a:t>
            </a:r>
            <a:r>
              <a:rPr lang="en-US" altLang="zh-CN" dirty="0" smtClean="0"/>
              <a:t>3</a:t>
            </a:r>
            <a:r>
              <a:rPr lang="zh-CN" altLang="zh-CN" dirty="0" smtClean="0"/>
              <a:t>类：</a:t>
            </a:r>
            <a:endParaRPr lang="en-US" altLang="zh-CN" dirty="0" smtClean="0"/>
          </a:p>
          <a:p>
            <a:endParaRPr lang="zh-CN" altLang="zh-CN" dirty="0" smtClean="0"/>
          </a:p>
          <a:p>
            <a:r>
              <a:rPr lang="zh-CN" altLang="zh-CN" dirty="0" smtClean="0"/>
              <a:t>（</a:t>
            </a:r>
            <a:r>
              <a:rPr lang="en-US" altLang="zh-CN" dirty="0" smtClean="0"/>
              <a:t>1</a:t>
            </a:r>
            <a:r>
              <a:rPr lang="zh-CN" altLang="zh-CN" dirty="0" smtClean="0"/>
              <a:t>）逻辑运算类：</a:t>
            </a:r>
            <a:r>
              <a:rPr lang="en-US" altLang="zh-CN" dirty="0" smtClean="0"/>
              <a:t>       </a:t>
            </a:r>
            <a:r>
              <a:rPr lang="zh-CN" altLang="zh-CN" dirty="0" smtClean="0"/>
              <a:t>① </a:t>
            </a:r>
            <a:r>
              <a:rPr lang="en-US" altLang="zh-CN" dirty="0" smtClean="0"/>
              <a:t>ANL</a:t>
            </a:r>
            <a:r>
              <a:rPr lang="zh-CN" altLang="zh-CN" dirty="0" smtClean="0"/>
              <a:t>；②</a:t>
            </a:r>
            <a:r>
              <a:rPr lang="en-US" altLang="zh-CN" dirty="0" smtClean="0"/>
              <a:t> ORL</a:t>
            </a:r>
            <a:r>
              <a:rPr lang="zh-CN" altLang="zh-CN" dirty="0" smtClean="0"/>
              <a:t>；③</a:t>
            </a:r>
            <a:r>
              <a:rPr lang="en-US" altLang="zh-CN" dirty="0" smtClean="0"/>
              <a:t> XRL</a:t>
            </a:r>
            <a:r>
              <a:rPr lang="zh-CN" altLang="zh-CN" dirty="0" smtClean="0"/>
              <a:t>；</a:t>
            </a:r>
          </a:p>
          <a:p>
            <a:r>
              <a:rPr lang="zh-CN" altLang="zh-CN" dirty="0" smtClean="0"/>
              <a:t>（</a:t>
            </a:r>
            <a:r>
              <a:rPr lang="en-US" altLang="zh-CN" dirty="0" smtClean="0"/>
              <a:t>2</a:t>
            </a:r>
            <a:r>
              <a:rPr lang="zh-CN" altLang="zh-CN" dirty="0" smtClean="0"/>
              <a:t>）对</a:t>
            </a:r>
            <a:r>
              <a:rPr lang="en-US" altLang="zh-CN" dirty="0" smtClean="0"/>
              <a:t>A</a:t>
            </a:r>
            <a:r>
              <a:rPr lang="zh-CN" altLang="zh-CN" dirty="0" smtClean="0"/>
              <a:t>清零取反类：④</a:t>
            </a:r>
            <a:r>
              <a:rPr lang="en-US" altLang="zh-CN" dirty="0" smtClean="0"/>
              <a:t> CLR</a:t>
            </a:r>
            <a:r>
              <a:rPr lang="zh-CN" altLang="zh-CN" dirty="0" smtClean="0"/>
              <a:t>；⑤</a:t>
            </a:r>
            <a:r>
              <a:rPr lang="en-US" altLang="zh-CN" dirty="0" smtClean="0"/>
              <a:t> CPL</a:t>
            </a:r>
            <a:r>
              <a:rPr lang="zh-CN" altLang="zh-CN" dirty="0" smtClean="0"/>
              <a:t>；</a:t>
            </a:r>
          </a:p>
          <a:p>
            <a:r>
              <a:rPr lang="zh-CN" altLang="zh-CN" dirty="0" smtClean="0"/>
              <a:t>（</a:t>
            </a:r>
            <a:r>
              <a:rPr lang="en-US" altLang="zh-CN" dirty="0" smtClean="0"/>
              <a:t>3</a:t>
            </a:r>
            <a:r>
              <a:rPr lang="zh-CN" altLang="zh-CN" dirty="0" smtClean="0"/>
              <a:t>）移位类：</a:t>
            </a:r>
            <a:r>
              <a:rPr lang="en-US" altLang="zh-CN" dirty="0" smtClean="0"/>
              <a:t>                 </a:t>
            </a:r>
            <a:r>
              <a:rPr lang="zh-CN" altLang="zh-CN" dirty="0" smtClean="0"/>
              <a:t>⑥</a:t>
            </a:r>
            <a:r>
              <a:rPr lang="en-US" altLang="zh-CN" dirty="0" smtClean="0"/>
              <a:t> RL</a:t>
            </a:r>
            <a:r>
              <a:rPr lang="zh-CN" altLang="zh-CN" dirty="0" smtClean="0"/>
              <a:t>；</a:t>
            </a:r>
            <a:r>
              <a:rPr lang="en-US" altLang="zh-CN" dirty="0" smtClean="0"/>
              <a:t>  </a:t>
            </a:r>
            <a:r>
              <a:rPr lang="zh-CN" altLang="zh-CN" dirty="0" smtClean="0"/>
              <a:t>⑦ </a:t>
            </a:r>
            <a:r>
              <a:rPr lang="en-US" altLang="zh-CN" dirty="0" smtClean="0"/>
              <a:t>RLC</a:t>
            </a:r>
            <a:r>
              <a:rPr lang="zh-CN" altLang="zh-CN" dirty="0" smtClean="0"/>
              <a:t>；⑧</a:t>
            </a:r>
            <a:r>
              <a:rPr lang="en-US" altLang="zh-CN" dirty="0" smtClean="0"/>
              <a:t> RR</a:t>
            </a:r>
            <a:r>
              <a:rPr lang="zh-CN" altLang="zh-CN" dirty="0" smtClean="0"/>
              <a:t>； ⑨ </a:t>
            </a:r>
            <a:r>
              <a:rPr lang="en-US" altLang="zh-CN" dirty="0" smtClean="0"/>
              <a:t>RRC </a:t>
            </a:r>
            <a:r>
              <a:rPr lang="zh-CN" altLang="zh-CN" dirty="0" smtClean="0"/>
              <a:t>。</a:t>
            </a:r>
          </a:p>
          <a:p>
            <a:endParaRPr lang="zh-CN" altLang="zh-CN" b="1" dirty="0" smtClean="0"/>
          </a:p>
          <a:p>
            <a:endParaRPr lang="zh-CN" altLang="zh-CN" dirty="0"/>
          </a:p>
        </p:txBody>
      </p:sp>
    </p:spTree>
    <p:extLst>
      <p:ext uri="{BB962C8B-B14F-4D97-AF65-F5344CB8AC3E}">
        <p14:creationId xmlns="" xmlns:p14="http://schemas.microsoft.com/office/powerpoint/2010/main" val="3969238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dirty="0" smtClean="0"/>
              <a:t> </a:t>
            </a:r>
            <a:r>
              <a:rPr lang="en-US" altLang="zh-CN" sz="2700" dirty="0" smtClean="0"/>
              <a:t>3.3.3</a:t>
            </a:r>
            <a:r>
              <a:rPr lang="zh-CN" altLang="en-US" sz="2700" dirty="0" smtClean="0"/>
              <a:t>逻辑运算</a:t>
            </a:r>
            <a:r>
              <a:rPr lang="zh-CN" altLang="zh-CN" sz="2700" dirty="0" smtClean="0"/>
              <a:t>类</a:t>
            </a:r>
            <a:r>
              <a:rPr lang="zh-CN" altLang="zh-CN" sz="2700" dirty="0"/>
              <a:t>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923330"/>
          </a:xfrm>
          <a:prstGeom prst="rect">
            <a:avLst/>
          </a:prstGeom>
        </p:spPr>
        <p:txBody>
          <a:bodyPr wrap="square">
            <a:spAutoFit/>
          </a:bodyPr>
          <a:lstStyle/>
          <a:p>
            <a:r>
              <a:rPr lang="zh-CN" altLang="en-US" b="1" dirty="0" smtClean="0"/>
              <a:t>（一）逻辑运算类指令（</a:t>
            </a:r>
            <a:r>
              <a:rPr lang="en-US" altLang="zh-CN" b="1" dirty="0" smtClean="0"/>
              <a:t>18</a:t>
            </a:r>
            <a:r>
              <a:rPr lang="zh-CN" altLang="en-US" b="1" dirty="0" smtClean="0"/>
              <a:t>条）</a:t>
            </a:r>
            <a:endParaRPr lang="en-US" altLang="zh-CN" b="1" dirty="0" smtClean="0"/>
          </a:p>
          <a:p>
            <a:r>
              <a:rPr lang="en-US" altLang="zh-CN" b="1" dirty="0" smtClean="0"/>
              <a:t>      </a:t>
            </a:r>
            <a:r>
              <a:rPr lang="zh-CN" altLang="zh-CN" b="1" dirty="0" smtClean="0"/>
              <a:t>① 逻辑“与”运算指令（</a:t>
            </a:r>
            <a:r>
              <a:rPr lang="en-US" altLang="zh-CN" b="1" dirty="0" smtClean="0"/>
              <a:t>6</a:t>
            </a:r>
            <a:r>
              <a:rPr lang="zh-CN" altLang="zh-CN" b="1" dirty="0" smtClean="0"/>
              <a:t>条）</a:t>
            </a:r>
            <a:endParaRPr lang="en-US" altLang="zh-CN" b="1" dirty="0" smtClean="0"/>
          </a:p>
          <a:p>
            <a:r>
              <a:rPr lang="en-US" altLang="zh-CN" b="1" dirty="0" smtClean="0"/>
              <a:t>          </a:t>
            </a:r>
            <a:r>
              <a:rPr lang="en-US" altLang="zh-CN" dirty="0" smtClean="0"/>
              <a:t>A.</a:t>
            </a:r>
            <a:r>
              <a:rPr lang="zh-CN" altLang="zh-CN" dirty="0" smtClean="0"/>
              <a:t>以累加器</a:t>
            </a:r>
            <a:r>
              <a:rPr lang="en-US" altLang="zh-CN" dirty="0" smtClean="0"/>
              <a:t>A</a:t>
            </a:r>
            <a:r>
              <a:rPr lang="zh-CN" altLang="zh-CN" dirty="0" smtClean="0"/>
              <a:t>为目的操作数（</a:t>
            </a:r>
            <a:r>
              <a:rPr lang="en-US" altLang="zh-CN" dirty="0" smtClean="0"/>
              <a:t>4</a:t>
            </a:r>
            <a:r>
              <a:rPr lang="zh-CN" altLang="zh-CN" dirty="0" smtClean="0"/>
              <a:t>条）</a:t>
            </a:r>
            <a:r>
              <a:rPr lang="en-US" altLang="zh-CN" dirty="0" smtClean="0"/>
              <a:t>      </a:t>
            </a:r>
            <a:endParaRPr lang="zh-CN" altLang="zh-CN" dirty="0"/>
          </a:p>
        </p:txBody>
      </p:sp>
      <p:graphicFrame>
        <p:nvGraphicFramePr>
          <p:cNvPr id="22" name="表格 21"/>
          <p:cNvGraphicFramePr>
            <a:graphicFrameLocks noGrp="1"/>
          </p:cNvGraphicFramePr>
          <p:nvPr/>
        </p:nvGraphicFramePr>
        <p:xfrm>
          <a:off x="827584" y="2643758"/>
          <a:ext cx="7344817" cy="1820465"/>
        </p:xfrm>
        <a:graphic>
          <a:graphicData uri="http://schemas.openxmlformats.org/drawingml/2006/table">
            <a:tbl>
              <a:tblPr/>
              <a:tblGrid>
                <a:gridCol w="1984374"/>
                <a:gridCol w="1312613"/>
                <a:gridCol w="1932560"/>
                <a:gridCol w="2115270"/>
              </a:tblGrid>
              <a:tr h="300085">
                <a:tc>
                  <a:txBody>
                    <a:bodyPr/>
                    <a:lstStyle/>
                    <a:p>
                      <a:pPr indent="270510" algn="ctr">
                        <a:spcAft>
                          <a:spcPts val="0"/>
                        </a:spcAft>
                      </a:pPr>
                      <a:r>
                        <a:rPr lang="zh-CN" sz="1050" b="1" i="1" kern="100" dirty="0">
                          <a:latin typeface="宋体"/>
                          <a:ea typeface="楷体"/>
                          <a:cs typeface="宋体"/>
                        </a:rPr>
                        <a:t>汇编语言格式</a:t>
                      </a:r>
                      <a:endParaRPr lang="zh-CN" sz="1050" b="1" i="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050" b="1" i="1" kern="100" dirty="0">
                          <a:latin typeface="宋体"/>
                          <a:ea typeface="楷体"/>
                          <a:cs typeface="宋体"/>
                        </a:rPr>
                        <a:t>机器码格式</a:t>
                      </a:r>
                      <a:endParaRPr lang="zh-CN" sz="1050" b="1" i="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b="1" i="1" kern="100" dirty="0">
                          <a:latin typeface="楷体"/>
                          <a:cs typeface="宋体"/>
                        </a:rPr>
                        <a:t>16</a:t>
                      </a:r>
                      <a:r>
                        <a:rPr lang="zh-CN" sz="1050" b="1" i="1" kern="100" dirty="0">
                          <a:latin typeface="宋体"/>
                          <a:ea typeface="楷体"/>
                          <a:cs typeface="宋体"/>
                        </a:rPr>
                        <a:t>进制机器码格式</a:t>
                      </a:r>
                      <a:endParaRPr lang="zh-CN" sz="1050" b="1" i="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050" b="1" i="1" kern="100">
                          <a:latin typeface="宋体"/>
                          <a:ea typeface="楷体"/>
                          <a:cs typeface="宋体"/>
                        </a:rPr>
                        <a:t>操</a:t>
                      </a:r>
                      <a:r>
                        <a:rPr lang="en-US" sz="1050" b="1" i="1" kern="100">
                          <a:latin typeface="宋体"/>
                          <a:ea typeface="楷体"/>
                          <a:cs typeface="宋体"/>
                        </a:rPr>
                        <a:t>       </a:t>
                      </a:r>
                      <a:r>
                        <a:rPr lang="zh-CN" sz="1050" b="1" i="1" kern="100">
                          <a:latin typeface="宋体"/>
                          <a:ea typeface="楷体"/>
                          <a:cs typeface="宋体"/>
                        </a:rPr>
                        <a:t>作</a:t>
                      </a:r>
                      <a:endParaRPr lang="zh-CN" sz="1050" b="1" i="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085">
                <a:tc>
                  <a:txBody>
                    <a:bodyPr/>
                    <a:lstStyle/>
                    <a:p>
                      <a:pPr indent="270510" algn="just">
                        <a:spcAft>
                          <a:spcPts val="0"/>
                        </a:spcAft>
                      </a:pPr>
                      <a:r>
                        <a:rPr lang="en-US" sz="1050" b="1" kern="100" dirty="0">
                          <a:latin typeface="宋体"/>
                          <a:cs typeface="宋体"/>
                        </a:rPr>
                        <a:t>ANL A</a:t>
                      </a:r>
                      <a:r>
                        <a:rPr lang="zh-CN" sz="1050" b="1" kern="100" dirty="0">
                          <a:latin typeface="宋体"/>
                          <a:cs typeface="宋体"/>
                        </a:rPr>
                        <a:t>，</a:t>
                      </a:r>
                      <a:r>
                        <a:rPr lang="en-US" sz="1050" b="1" kern="100" dirty="0" err="1">
                          <a:latin typeface="宋体"/>
                          <a:cs typeface="宋体"/>
                        </a:rPr>
                        <a:t>Rn</a:t>
                      </a:r>
                      <a:r>
                        <a:rPr lang="zh-CN" sz="1050" b="1" kern="100" dirty="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b="1" kern="100" dirty="0">
                          <a:latin typeface="宋体"/>
                          <a:cs typeface="宋体"/>
                        </a:rPr>
                        <a:t>0101 1rrr</a:t>
                      </a:r>
                      <a:endParaRPr lang="zh-CN"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b="1" kern="100" dirty="0">
                          <a:latin typeface="宋体"/>
                          <a:cs typeface="宋体"/>
                        </a:rPr>
                        <a:t>58H</a:t>
                      </a:r>
                      <a:r>
                        <a:rPr lang="zh-CN" sz="1050" b="1" kern="100" dirty="0">
                          <a:latin typeface="宋体"/>
                          <a:cs typeface="宋体"/>
                        </a:rPr>
                        <a:t>～</a:t>
                      </a:r>
                      <a:r>
                        <a:rPr lang="en-US" sz="1050" b="1" kern="100" dirty="0">
                          <a:latin typeface="宋体"/>
                          <a:cs typeface="宋体"/>
                        </a:rPr>
                        <a:t>5FH</a:t>
                      </a:r>
                      <a:endParaRPr lang="zh-CN"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b="1" kern="100">
                          <a:latin typeface="宋体"/>
                          <a:cs typeface="宋体"/>
                        </a:rPr>
                        <a:t>(A)</a:t>
                      </a:r>
                      <a:r>
                        <a:rPr lang="zh-CN" sz="1050" b="1" kern="100">
                          <a:latin typeface="宋体"/>
                          <a:cs typeface="宋体"/>
                        </a:rPr>
                        <a:t>←</a:t>
                      </a:r>
                      <a:r>
                        <a:rPr lang="en-US" sz="1050" b="1" kern="100">
                          <a:latin typeface="宋体"/>
                          <a:cs typeface="宋体"/>
                        </a:rPr>
                        <a:t>(A)</a:t>
                      </a:r>
                      <a:r>
                        <a:rPr lang="zh-CN" sz="1050" b="1" kern="100">
                          <a:latin typeface="宋体"/>
                          <a:cs typeface="宋体"/>
                        </a:rPr>
                        <a:t>∧</a:t>
                      </a:r>
                      <a:r>
                        <a:rPr lang="en-US" sz="1050" b="1" kern="100">
                          <a:latin typeface="宋体"/>
                          <a:cs typeface="宋体"/>
                        </a:rPr>
                        <a:t>(Rn)</a:t>
                      </a:r>
                      <a:endParaRPr lang="zh-CN" sz="105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085">
                <a:tc>
                  <a:txBody>
                    <a:bodyPr/>
                    <a:lstStyle/>
                    <a:p>
                      <a:pPr indent="270510" algn="just">
                        <a:spcAft>
                          <a:spcPts val="0"/>
                        </a:spcAft>
                      </a:pPr>
                      <a:r>
                        <a:rPr lang="en-US" sz="1050" b="1" kern="100">
                          <a:latin typeface="宋体"/>
                          <a:cs typeface="宋体"/>
                        </a:rPr>
                        <a:t>ANL A</a:t>
                      </a:r>
                      <a:r>
                        <a:rPr lang="zh-CN" sz="1050" b="1" kern="100">
                          <a:latin typeface="宋体"/>
                          <a:cs typeface="宋体"/>
                        </a:rPr>
                        <a:t>，</a:t>
                      </a:r>
                      <a:r>
                        <a:rPr lang="en-US" sz="1050" b="1" kern="100">
                          <a:latin typeface="宋体"/>
                          <a:cs typeface="宋体"/>
                        </a:rPr>
                        <a:t>direct</a:t>
                      </a:r>
                      <a:r>
                        <a:rPr lang="zh-CN" sz="105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b="1" kern="100">
                          <a:latin typeface="宋体"/>
                          <a:cs typeface="宋体"/>
                        </a:rPr>
                        <a:t>010 10101</a:t>
                      </a:r>
                      <a:endParaRPr lang="zh-CN" sz="105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050" b="1" kern="100" dirty="0">
                          <a:latin typeface="宋体"/>
                          <a:cs typeface="宋体"/>
                        </a:rPr>
                        <a:t>55H</a:t>
                      </a:r>
                      <a:endParaRPr lang="zh-CN"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b="1" kern="100" dirty="0">
                          <a:latin typeface="宋体"/>
                          <a:cs typeface="宋体"/>
                        </a:rPr>
                        <a:t>(A)</a:t>
                      </a:r>
                      <a:r>
                        <a:rPr lang="zh-CN" sz="1050" b="1" kern="100" dirty="0">
                          <a:latin typeface="宋体"/>
                          <a:cs typeface="宋体"/>
                        </a:rPr>
                        <a:t>←</a:t>
                      </a:r>
                      <a:r>
                        <a:rPr lang="en-US" sz="1050" b="1" kern="100" dirty="0">
                          <a:latin typeface="宋体"/>
                          <a:cs typeface="宋体"/>
                        </a:rPr>
                        <a:t>(A)</a:t>
                      </a:r>
                      <a:r>
                        <a:rPr lang="zh-CN" sz="1050" b="1" kern="100" dirty="0">
                          <a:latin typeface="宋体"/>
                          <a:cs typeface="宋体"/>
                        </a:rPr>
                        <a:t>∧</a:t>
                      </a:r>
                      <a:r>
                        <a:rPr lang="en-US" sz="1050" b="1" kern="100" dirty="0">
                          <a:latin typeface="宋体"/>
                          <a:cs typeface="宋体"/>
                        </a:rPr>
                        <a:t>(direct)</a:t>
                      </a:r>
                      <a:endParaRPr lang="zh-CN"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53891">
                <a:tc>
                  <a:txBody>
                    <a:bodyPr/>
                    <a:lstStyle/>
                    <a:p>
                      <a:pPr indent="270510" algn="just">
                        <a:spcAft>
                          <a:spcPts val="0"/>
                        </a:spcAft>
                      </a:pPr>
                      <a:endParaRPr lang="en-US" sz="105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050" b="1" kern="100">
                          <a:latin typeface="宋体"/>
                          <a:cs typeface="宋体"/>
                        </a:rPr>
                        <a:t>direct</a:t>
                      </a:r>
                      <a:endParaRPr lang="zh-CN" sz="105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b="1" kern="100" dirty="0">
                          <a:latin typeface="宋体"/>
                          <a:cs typeface="宋体"/>
                        </a:rPr>
                        <a:t>direct</a:t>
                      </a:r>
                      <a:endParaRPr lang="zh-CN"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00085">
                <a:tc>
                  <a:txBody>
                    <a:bodyPr/>
                    <a:lstStyle/>
                    <a:p>
                      <a:pPr indent="270510" algn="just">
                        <a:spcAft>
                          <a:spcPts val="0"/>
                        </a:spcAft>
                      </a:pPr>
                      <a:r>
                        <a:rPr lang="en-US" sz="1050" b="1" kern="100">
                          <a:latin typeface="宋体"/>
                          <a:cs typeface="宋体"/>
                        </a:rPr>
                        <a:t>ANL A</a:t>
                      </a:r>
                      <a:r>
                        <a:rPr lang="zh-CN" sz="1050" b="1" kern="100">
                          <a:latin typeface="宋体"/>
                          <a:cs typeface="宋体"/>
                        </a:rPr>
                        <a:t>，</a:t>
                      </a:r>
                      <a:r>
                        <a:rPr lang="en-US" sz="1050" b="1" kern="100">
                          <a:latin typeface="宋体"/>
                          <a:cs typeface="宋体"/>
                        </a:rPr>
                        <a:t>@Ri</a:t>
                      </a:r>
                      <a:r>
                        <a:rPr lang="zh-CN" sz="105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b="1" kern="100" dirty="0">
                          <a:latin typeface="宋体"/>
                          <a:cs typeface="宋体"/>
                        </a:rPr>
                        <a:t>0101 011i</a:t>
                      </a:r>
                      <a:endParaRPr lang="zh-CN"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b="1" kern="100" dirty="0">
                          <a:latin typeface="宋体"/>
                          <a:cs typeface="宋体"/>
                        </a:rPr>
                        <a:t>56H</a:t>
                      </a:r>
                      <a:r>
                        <a:rPr lang="zh-CN" sz="1050" b="1" kern="100" dirty="0">
                          <a:latin typeface="宋体"/>
                          <a:cs typeface="宋体"/>
                        </a:rPr>
                        <a:t>～</a:t>
                      </a:r>
                      <a:r>
                        <a:rPr lang="en-US" sz="1050" b="1" kern="100" dirty="0">
                          <a:latin typeface="宋体"/>
                          <a:cs typeface="宋体"/>
                        </a:rPr>
                        <a:t>57H</a:t>
                      </a:r>
                      <a:endParaRPr lang="zh-CN"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b="1" kern="100" dirty="0">
                          <a:latin typeface="宋体"/>
                          <a:cs typeface="宋体"/>
                        </a:rPr>
                        <a:t>(A)</a:t>
                      </a:r>
                      <a:r>
                        <a:rPr lang="zh-CN" sz="1050" b="1" kern="100" dirty="0">
                          <a:latin typeface="宋体"/>
                          <a:cs typeface="宋体"/>
                        </a:rPr>
                        <a:t>←</a:t>
                      </a:r>
                      <a:r>
                        <a:rPr lang="en-US" sz="1050" b="1" kern="100" dirty="0">
                          <a:latin typeface="宋体"/>
                          <a:cs typeface="宋体"/>
                        </a:rPr>
                        <a:t>(A)</a:t>
                      </a:r>
                      <a:r>
                        <a:rPr lang="zh-CN" sz="1050" b="1" kern="100" dirty="0">
                          <a:latin typeface="宋体"/>
                          <a:cs typeface="宋体"/>
                        </a:rPr>
                        <a:t>∧</a:t>
                      </a:r>
                      <a:r>
                        <a:rPr lang="en-US" sz="1050" b="1" kern="100" dirty="0">
                          <a:latin typeface="宋体"/>
                          <a:cs typeface="宋体"/>
                        </a:rPr>
                        <a:t>((</a:t>
                      </a:r>
                      <a:r>
                        <a:rPr lang="en-US" sz="1050" b="1" kern="100" dirty="0" err="1">
                          <a:latin typeface="宋体"/>
                          <a:cs typeface="宋体"/>
                        </a:rPr>
                        <a:t>Ri</a:t>
                      </a:r>
                      <a:r>
                        <a:rPr lang="en-US" sz="1050" b="1" kern="100" dirty="0">
                          <a:latin typeface="宋体"/>
                          <a:cs typeface="宋体"/>
                        </a:rPr>
                        <a:t>))</a:t>
                      </a:r>
                      <a:endParaRPr lang="zh-CN"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085">
                <a:tc>
                  <a:txBody>
                    <a:bodyPr/>
                    <a:lstStyle/>
                    <a:p>
                      <a:pPr indent="270510" algn="just">
                        <a:spcAft>
                          <a:spcPts val="0"/>
                        </a:spcAft>
                      </a:pPr>
                      <a:r>
                        <a:rPr lang="en-US" sz="1050" b="1" kern="100">
                          <a:latin typeface="宋体"/>
                          <a:cs typeface="宋体"/>
                        </a:rPr>
                        <a:t>ANL A</a:t>
                      </a:r>
                      <a:r>
                        <a:rPr lang="zh-CN" sz="1050" b="1" kern="100">
                          <a:latin typeface="宋体"/>
                          <a:cs typeface="宋体"/>
                        </a:rPr>
                        <a:t>，</a:t>
                      </a:r>
                      <a:r>
                        <a:rPr lang="en-US" sz="1050" b="1" kern="100">
                          <a:latin typeface="宋体"/>
                          <a:cs typeface="宋体"/>
                        </a:rPr>
                        <a:t>#data</a:t>
                      </a:r>
                      <a:r>
                        <a:rPr lang="zh-CN" sz="105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b="1" kern="100">
                          <a:latin typeface="宋体"/>
                          <a:cs typeface="宋体"/>
                        </a:rPr>
                        <a:t>0101 0100</a:t>
                      </a:r>
                      <a:endParaRPr lang="zh-CN" sz="105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050" b="1" kern="100" dirty="0">
                          <a:latin typeface="宋体"/>
                          <a:cs typeface="宋体"/>
                        </a:rPr>
                        <a:t>54H</a:t>
                      </a:r>
                      <a:endParaRPr lang="zh-CN"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b="1" kern="100" dirty="0">
                          <a:latin typeface="宋体"/>
                          <a:cs typeface="宋体"/>
                        </a:rPr>
                        <a:t>(A)</a:t>
                      </a:r>
                      <a:r>
                        <a:rPr lang="zh-CN" sz="1050" b="1" kern="100" dirty="0">
                          <a:latin typeface="宋体"/>
                          <a:cs typeface="宋体"/>
                        </a:rPr>
                        <a:t>←</a:t>
                      </a:r>
                      <a:r>
                        <a:rPr lang="en-US" sz="1050" b="1" kern="100" dirty="0">
                          <a:latin typeface="宋体"/>
                          <a:cs typeface="宋体"/>
                        </a:rPr>
                        <a:t>(A)</a:t>
                      </a:r>
                      <a:r>
                        <a:rPr lang="zh-CN" sz="1050" b="1" kern="100" dirty="0">
                          <a:latin typeface="宋体"/>
                          <a:cs typeface="宋体"/>
                        </a:rPr>
                        <a:t>∧</a:t>
                      </a:r>
                      <a:r>
                        <a:rPr lang="en-US" sz="1050" b="1" kern="100" dirty="0">
                          <a:latin typeface="宋体"/>
                          <a:cs typeface="宋体"/>
                        </a:rPr>
                        <a:t>#data</a:t>
                      </a:r>
                      <a:endParaRPr lang="zh-CN"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53891">
                <a:tc>
                  <a:txBody>
                    <a:bodyPr/>
                    <a:lstStyle/>
                    <a:p>
                      <a:pPr indent="270510" algn="just">
                        <a:spcAft>
                          <a:spcPts val="0"/>
                        </a:spcAft>
                      </a:pPr>
                      <a:endParaRPr lang="en-US" sz="105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050" b="1" kern="100">
                          <a:latin typeface="宋体"/>
                          <a:cs typeface="宋体"/>
                        </a:rPr>
                        <a:t>#data</a:t>
                      </a:r>
                      <a:endParaRPr lang="zh-CN" sz="105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b="1" kern="100">
                          <a:latin typeface="宋体"/>
                          <a:cs typeface="宋体"/>
                        </a:rPr>
                        <a:t>#data          </a:t>
                      </a:r>
                      <a:endParaRPr lang="zh-CN" sz="105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5198137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dirty="0" smtClean="0"/>
              <a:t>3.3.3</a:t>
            </a:r>
            <a:r>
              <a:rPr lang="zh-CN" altLang="en-US" sz="2700" dirty="0" smtClean="0"/>
              <a:t>逻辑运算</a:t>
            </a:r>
            <a:r>
              <a:rPr lang="zh-CN" altLang="zh-CN" sz="2700" dirty="0" smtClean="0"/>
              <a:t>类</a:t>
            </a:r>
            <a:r>
              <a:rPr lang="zh-CN" altLang="zh-CN" sz="2700" dirty="0"/>
              <a:t>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923330"/>
          </a:xfrm>
          <a:prstGeom prst="rect">
            <a:avLst/>
          </a:prstGeom>
        </p:spPr>
        <p:txBody>
          <a:bodyPr wrap="square">
            <a:spAutoFit/>
          </a:bodyPr>
          <a:lstStyle/>
          <a:p>
            <a:r>
              <a:rPr lang="zh-CN" altLang="en-US" b="1" dirty="0" smtClean="0"/>
              <a:t>（一）逻辑运算类指令（</a:t>
            </a:r>
            <a:r>
              <a:rPr lang="en-US" altLang="zh-CN" b="1" dirty="0" smtClean="0"/>
              <a:t>18</a:t>
            </a:r>
            <a:r>
              <a:rPr lang="zh-CN" altLang="en-US" b="1" dirty="0" smtClean="0"/>
              <a:t>条）</a:t>
            </a:r>
            <a:endParaRPr lang="en-US" altLang="zh-CN" b="1" dirty="0" smtClean="0"/>
          </a:p>
          <a:p>
            <a:r>
              <a:rPr lang="en-US" altLang="zh-CN" b="1" dirty="0" smtClean="0"/>
              <a:t>      </a:t>
            </a:r>
            <a:r>
              <a:rPr lang="zh-CN" altLang="zh-CN" b="1" dirty="0" smtClean="0"/>
              <a:t>① 逻辑“与”运算指令（</a:t>
            </a:r>
            <a:r>
              <a:rPr lang="en-US" altLang="zh-CN" b="1" dirty="0" smtClean="0"/>
              <a:t>6</a:t>
            </a:r>
            <a:r>
              <a:rPr lang="zh-CN" altLang="zh-CN" b="1" dirty="0" smtClean="0"/>
              <a:t>条）</a:t>
            </a:r>
            <a:endParaRPr lang="en-US" altLang="zh-CN" b="1" dirty="0" smtClean="0"/>
          </a:p>
          <a:p>
            <a:r>
              <a:rPr lang="en-US" altLang="zh-CN" b="1" dirty="0" smtClean="0"/>
              <a:t>          </a:t>
            </a:r>
            <a:r>
              <a:rPr lang="en-US" altLang="zh-CN" dirty="0" smtClean="0"/>
              <a:t>B.</a:t>
            </a:r>
            <a:r>
              <a:rPr lang="zh-CN" altLang="zh-CN" dirty="0" smtClean="0"/>
              <a:t>以直接地址为目的操作数（</a:t>
            </a:r>
            <a:r>
              <a:rPr lang="en-US" altLang="zh-CN" dirty="0" smtClean="0"/>
              <a:t>2</a:t>
            </a:r>
            <a:r>
              <a:rPr lang="zh-CN" altLang="zh-CN" dirty="0" smtClean="0"/>
              <a:t>条）</a:t>
            </a:r>
            <a:r>
              <a:rPr lang="en-US" altLang="zh-CN" dirty="0" smtClean="0"/>
              <a:t>      </a:t>
            </a:r>
            <a:endParaRPr lang="zh-CN" altLang="zh-CN" dirty="0"/>
          </a:p>
        </p:txBody>
      </p:sp>
      <p:graphicFrame>
        <p:nvGraphicFramePr>
          <p:cNvPr id="25" name="表格 24"/>
          <p:cNvGraphicFramePr>
            <a:graphicFrameLocks noGrp="1"/>
          </p:cNvGraphicFramePr>
          <p:nvPr/>
        </p:nvGraphicFramePr>
        <p:xfrm>
          <a:off x="755576" y="2571750"/>
          <a:ext cx="7272809" cy="1656204"/>
        </p:xfrm>
        <a:graphic>
          <a:graphicData uri="http://schemas.openxmlformats.org/drawingml/2006/table">
            <a:tbl>
              <a:tblPr/>
              <a:tblGrid>
                <a:gridCol w="1880563"/>
                <a:gridCol w="1254299"/>
                <a:gridCol w="1754957"/>
                <a:gridCol w="2382990"/>
              </a:tblGrid>
              <a:tr h="368045">
                <a:tc>
                  <a:txBody>
                    <a:bodyPr/>
                    <a:lstStyle/>
                    <a:p>
                      <a:pPr indent="270510" algn="ctr">
                        <a:spcAft>
                          <a:spcPts val="0"/>
                        </a:spcAft>
                      </a:pPr>
                      <a:r>
                        <a:rPr lang="zh-CN" sz="1050" b="1" i="1" kern="100" dirty="0">
                          <a:latin typeface="宋体"/>
                          <a:ea typeface="楷体"/>
                          <a:cs typeface="宋体"/>
                        </a:rPr>
                        <a:t>汇编语言格式</a:t>
                      </a:r>
                      <a:endParaRPr lang="zh-CN" sz="1050" b="1" i="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050" b="1" i="1" kern="100" dirty="0">
                          <a:latin typeface="宋体"/>
                          <a:ea typeface="楷体"/>
                          <a:cs typeface="宋体"/>
                        </a:rPr>
                        <a:t>机器码格式</a:t>
                      </a:r>
                      <a:endParaRPr lang="zh-CN" sz="1050" b="1" i="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b="1" i="1" kern="100" dirty="0">
                          <a:latin typeface="楷体"/>
                          <a:cs typeface="宋体"/>
                        </a:rPr>
                        <a:t>16</a:t>
                      </a:r>
                      <a:r>
                        <a:rPr lang="zh-CN" sz="1050" b="1" i="1" kern="100" dirty="0">
                          <a:latin typeface="宋体"/>
                          <a:ea typeface="楷体"/>
                          <a:cs typeface="宋体"/>
                        </a:rPr>
                        <a:t>进制机器码格式</a:t>
                      </a:r>
                      <a:endParaRPr lang="zh-CN" sz="1050" b="1" i="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050" b="1" i="1" kern="100" dirty="0">
                          <a:latin typeface="宋体"/>
                          <a:ea typeface="楷体"/>
                          <a:cs typeface="宋体"/>
                        </a:rPr>
                        <a:t>操</a:t>
                      </a:r>
                      <a:r>
                        <a:rPr lang="en-US" sz="1050" b="1" i="1" kern="100" dirty="0">
                          <a:latin typeface="宋体"/>
                          <a:ea typeface="楷体"/>
                          <a:cs typeface="宋体"/>
                        </a:rPr>
                        <a:t>   </a:t>
                      </a:r>
                      <a:r>
                        <a:rPr lang="zh-CN" sz="1050" b="1" i="1" kern="100" dirty="0">
                          <a:latin typeface="宋体"/>
                          <a:ea typeface="楷体"/>
                          <a:cs typeface="宋体"/>
                        </a:rPr>
                        <a:t>作</a:t>
                      </a:r>
                      <a:endParaRPr lang="zh-CN" sz="1050" b="1" i="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045">
                <a:tc>
                  <a:txBody>
                    <a:bodyPr/>
                    <a:lstStyle/>
                    <a:p>
                      <a:pPr indent="270510" algn="just">
                        <a:spcAft>
                          <a:spcPts val="0"/>
                        </a:spcAft>
                      </a:pPr>
                      <a:r>
                        <a:rPr lang="en-US" sz="1050" kern="100">
                          <a:latin typeface="宋体"/>
                          <a:cs typeface="宋体"/>
                        </a:rPr>
                        <a:t>ANL  direct</a:t>
                      </a:r>
                      <a:r>
                        <a:rPr lang="zh-CN" sz="1050" kern="100">
                          <a:latin typeface="宋体"/>
                          <a:cs typeface="宋体"/>
                        </a:rPr>
                        <a:t>，</a:t>
                      </a:r>
                      <a:r>
                        <a:rPr lang="en-US" sz="1050" kern="100">
                          <a:latin typeface="宋体"/>
                          <a:cs typeface="宋体"/>
                        </a:rPr>
                        <a:t>A</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kern="100">
                          <a:latin typeface="宋体"/>
                          <a:cs typeface="宋体"/>
                        </a:rPr>
                        <a:t>0101 0010</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050" kern="100">
                          <a:latin typeface="宋体"/>
                          <a:cs typeface="宋体"/>
                        </a:rPr>
                        <a:t>52H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kern="100">
                          <a:latin typeface="宋体"/>
                          <a:cs typeface="宋体"/>
                        </a:rPr>
                        <a:t>(direct)</a:t>
                      </a:r>
                      <a:r>
                        <a:rPr lang="zh-CN" sz="1050" kern="100">
                          <a:latin typeface="宋体"/>
                          <a:cs typeface="宋体"/>
                        </a:rPr>
                        <a:t>←</a:t>
                      </a:r>
                      <a:r>
                        <a:rPr lang="en-US" sz="1050" kern="100">
                          <a:latin typeface="宋体"/>
                          <a:cs typeface="宋体"/>
                        </a:rPr>
                        <a:t>(direct)</a:t>
                      </a:r>
                      <a:r>
                        <a:rPr lang="zh-CN" sz="1050" kern="100">
                          <a:latin typeface="宋体"/>
                          <a:cs typeface="宋体"/>
                        </a:rPr>
                        <a:t>∧</a:t>
                      </a:r>
                      <a:r>
                        <a:rPr lang="en-US" sz="1050" kern="100">
                          <a:latin typeface="宋体"/>
                          <a:cs typeface="宋体"/>
                        </a:rPr>
                        <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84023">
                <a:tc>
                  <a:txBody>
                    <a:bodyPr/>
                    <a:lstStyle/>
                    <a:p>
                      <a:pPr indent="270510" algn="just">
                        <a:spcAft>
                          <a:spcPts val="0"/>
                        </a:spcAft>
                      </a:pPr>
                      <a:endParaRPr lang="en-US" sz="1050"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68045">
                <a:tc>
                  <a:txBody>
                    <a:bodyPr/>
                    <a:lstStyle/>
                    <a:p>
                      <a:pPr indent="270510" algn="just">
                        <a:spcAft>
                          <a:spcPts val="0"/>
                        </a:spcAft>
                      </a:pPr>
                      <a:r>
                        <a:rPr lang="en-US" sz="1050" kern="100">
                          <a:latin typeface="宋体"/>
                          <a:cs typeface="宋体"/>
                        </a:rPr>
                        <a:t>ANL  direct</a:t>
                      </a:r>
                      <a:r>
                        <a:rPr lang="zh-CN" sz="1050" kern="100">
                          <a:latin typeface="宋体"/>
                          <a:cs typeface="宋体"/>
                        </a:rPr>
                        <a:t>，</a:t>
                      </a:r>
                      <a:r>
                        <a:rPr lang="en-US" sz="1050" kern="100">
                          <a:latin typeface="宋体"/>
                          <a:cs typeface="宋体"/>
                        </a:rPr>
                        <a:t>#data</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kern="100">
                          <a:latin typeface="宋体"/>
                          <a:cs typeface="宋体"/>
                        </a:rPr>
                        <a:t>0101 0011</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050" kern="100">
                          <a:latin typeface="宋体"/>
                          <a:cs typeface="宋体"/>
                        </a:rPr>
                        <a:t>53H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kern="100">
                          <a:latin typeface="宋体"/>
                          <a:cs typeface="宋体"/>
                        </a:rPr>
                        <a:t>(direct)</a:t>
                      </a:r>
                      <a:r>
                        <a:rPr lang="zh-CN" sz="1050" kern="100">
                          <a:latin typeface="宋体"/>
                          <a:cs typeface="宋体"/>
                        </a:rPr>
                        <a:t>←</a:t>
                      </a:r>
                      <a:r>
                        <a:rPr lang="en-US" sz="1050" kern="100">
                          <a:latin typeface="宋体"/>
                          <a:cs typeface="宋体"/>
                        </a:rPr>
                        <a:t>(direct)</a:t>
                      </a:r>
                      <a:r>
                        <a:rPr lang="zh-CN" sz="1050" kern="100">
                          <a:latin typeface="宋体"/>
                          <a:cs typeface="宋体"/>
                        </a:rPr>
                        <a:t>∧</a:t>
                      </a:r>
                      <a:r>
                        <a:rPr lang="en-US" sz="1050" kern="100">
                          <a:latin typeface="宋体"/>
                          <a:cs typeface="宋体"/>
                        </a:rPr>
                        <a:t>#data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84023">
                <a:tc>
                  <a:txBody>
                    <a:bodyPr/>
                    <a:lstStyle/>
                    <a:p>
                      <a:pPr indent="270510" algn="just">
                        <a:spcAft>
                          <a:spcPts val="0"/>
                        </a:spcAft>
                      </a:pPr>
                      <a:endParaRPr lang="en-US" sz="1050"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13335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6670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endParaRPr lang="en-US"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84023">
                <a:tc>
                  <a:txBody>
                    <a:bodyPr/>
                    <a:lstStyle/>
                    <a:p>
                      <a:pPr indent="270510" algn="just">
                        <a:spcAft>
                          <a:spcPts val="0"/>
                        </a:spcAft>
                      </a:pPr>
                      <a:endParaRPr lang="en-US" sz="1050"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050" kern="100">
                          <a:latin typeface="宋体"/>
                          <a:cs typeface="宋体"/>
                        </a:rPr>
                        <a:t>#data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kern="100">
                          <a:latin typeface="宋体"/>
                          <a:cs typeface="宋体"/>
                        </a:rPr>
                        <a:t>#data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050"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8844354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dirty="0" smtClean="0"/>
              <a:t>3.3.3</a:t>
            </a:r>
            <a:r>
              <a:rPr lang="zh-CN" altLang="en-US" sz="2700" dirty="0" smtClean="0"/>
              <a:t>逻辑运算</a:t>
            </a:r>
            <a:r>
              <a:rPr lang="zh-CN" altLang="zh-CN" sz="2700"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923330"/>
          </a:xfrm>
          <a:prstGeom prst="rect">
            <a:avLst/>
          </a:prstGeom>
        </p:spPr>
        <p:txBody>
          <a:bodyPr wrap="square">
            <a:spAutoFit/>
          </a:bodyPr>
          <a:lstStyle/>
          <a:p>
            <a:r>
              <a:rPr lang="zh-CN" altLang="en-US" b="1" dirty="0" smtClean="0"/>
              <a:t>（一）逻辑运算类指令（</a:t>
            </a:r>
            <a:r>
              <a:rPr lang="en-US" altLang="zh-CN" b="1" dirty="0" smtClean="0"/>
              <a:t>18</a:t>
            </a:r>
            <a:r>
              <a:rPr lang="zh-CN" altLang="en-US" b="1" dirty="0" smtClean="0"/>
              <a:t>条）</a:t>
            </a:r>
            <a:endParaRPr lang="en-US" altLang="zh-CN" b="1" dirty="0" smtClean="0"/>
          </a:p>
          <a:p>
            <a:r>
              <a:rPr lang="en-US" altLang="zh-CN" b="1" dirty="0" smtClean="0"/>
              <a:t>      </a:t>
            </a:r>
            <a:r>
              <a:rPr lang="zh-CN" altLang="zh-CN" b="1" dirty="0" smtClean="0"/>
              <a:t>② 逻辑</a:t>
            </a:r>
            <a:r>
              <a:rPr lang="en-US" altLang="zh-CN" b="1" dirty="0" smtClean="0"/>
              <a:t>“</a:t>
            </a:r>
            <a:r>
              <a:rPr lang="zh-CN" altLang="zh-CN" b="1" dirty="0" smtClean="0"/>
              <a:t>或</a:t>
            </a:r>
            <a:r>
              <a:rPr lang="en-US" altLang="zh-CN" b="1" dirty="0" smtClean="0"/>
              <a:t>”</a:t>
            </a:r>
            <a:r>
              <a:rPr lang="zh-CN" altLang="zh-CN" b="1" dirty="0" smtClean="0"/>
              <a:t>运算指令（</a:t>
            </a:r>
            <a:r>
              <a:rPr lang="en-US" altLang="zh-CN" b="1" dirty="0" smtClean="0"/>
              <a:t>6</a:t>
            </a:r>
            <a:r>
              <a:rPr lang="zh-CN" altLang="zh-CN" b="1" dirty="0" smtClean="0"/>
              <a:t>条）</a:t>
            </a:r>
          </a:p>
          <a:p>
            <a:r>
              <a:rPr lang="en-US" altLang="zh-CN" b="1" dirty="0" smtClean="0"/>
              <a:t>          </a:t>
            </a:r>
            <a:r>
              <a:rPr lang="en-US" altLang="zh-CN" dirty="0" smtClean="0"/>
              <a:t>A.</a:t>
            </a:r>
            <a:r>
              <a:rPr lang="zh-CN" altLang="zh-CN" dirty="0" smtClean="0"/>
              <a:t>以累加器</a:t>
            </a:r>
            <a:r>
              <a:rPr lang="en-US" altLang="zh-CN" dirty="0" smtClean="0"/>
              <a:t>A</a:t>
            </a:r>
            <a:r>
              <a:rPr lang="zh-CN" altLang="zh-CN" dirty="0" smtClean="0"/>
              <a:t>为目的操作数（</a:t>
            </a:r>
            <a:r>
              <a:rPr lang="en-US" altLang="zh-CN" dirty="0" smtClean="0"/>
              <a:t>4</a:t>
            </a:r>
            <a:r>
              <a:rPr lang="zh-CN" altLang="zh-CN" dirty="0" smtClean="0"/>
              <a:t>条）</a:t>
            </a:r>
            <a:r>
              <a:rPr lang="en-US" altLang="zh-CN" dirty="0" smtClean="0"/>
              <a:t>         </a:t>
            </a:r>
            <a:endParaRPr lang="zh-CN" altLang="zh-CN" dirty="0"/>
          </a:p>
        </p:txBody>
      </p:sp>
      <p:graphicFrame>
        <p:nvGraphicFramePr>
          <p:cNvPr id="22" name="表格 21"/>
          <p:cNvGraphicFramePr>
            <a:graphicFrameLocks noGrp="1"/>
          </p:cNvGraphicFramePr>
          <p:nvPr/>
        </p:nvGraphicFramePr>
        <p:xfrm>
          <a:off x="899592" y="2427735"/>
          <a:ext cx="7416824" cy="1944216"/>
        </p:xfrm>
        <a:graphic>
          <a:graphicData uri="http://schemas.openxmlformats.org/drawingml/2006/table">
            <a:tbl>
              <a:tblPr/>
              <a:tblGrid>
                <a:gridCol w="1853771"/>
                <a:gridCol w="1853771"/>
                <a:gridCol w="1854641"/>
                <a:gridCol w="1854641"/>
              </a:tblGrid>
              <a:tr h="381575">
                <a:tc>
                  <a:txBody>
                    <a:bodyPr/>
                    <a:lstStyle/>
                    <a:p>
                      <a:pPr indent="270510" algn="ctr">
                        <a:spcAft>
                          <a:spcPts val="0"/>
                        </a:spcAft>
                      </a:pPr>
                      <a:r>
                        <a:rPr lang="zh-CN" sz="1050" kern="100">
                          <a:latin typeface="宋体"/>
                          <a:ea typeface="楷体"/>
                          <a:cs typeface="宋体"/>
                        </a:rPr>
                        <a:t>汇编语言格式</a:t>
                      </a:r>
                      <a:endParaRPr lang="zh-CN" sz="1050"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050" kern="100">
                          <a:latin typeface="宋体"/>
                          <a:ea typeface="楷体"/>
                          <a:cs typeface="宋体"/>
                        </a:rPr>
                        <a:t>机器码格式</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kern="100">
                          <a:latin typeface="楷体"/>
                          <a:cs typeface="宋体"/>
                        </a:rPr>
                        <a:t>16</a:t>
                      </a:r>
                      <a:r>
                        <a:rPr lang="zh-CN" sz="1050" kern="100">
                          <a:latin typeface="宋体"/>
                          <a:ea typeface="楷体"/>
                          <a:cs typeface="宋体"/>
                        </a:rPr>
                        <a:t>进制机器码格式</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宋体"/>
                          <a:ea typeface="楷体"/>
                          <a:cs typeface="宋体"/>
                        </a:rPr>
                        <a:t>操</a:t>
                      </a:r>
                      <a:r>
                        <a:rPr lang="en-US" sz="1050" kern="100">
                          <a:latin typeface="宋体"/>
                          <a:ea typeface="楷体"/>
                          <a:cs typeface="宋体"/>
                        </a:rPr>
                        <a:t>     </a:t>
                      </a:r>
                      <a:r>
                        <a:rPr lang="zh-CN" sz="1050" kern="100">
                          <a:latin typeface="宋体"/>
                          <a:ea typeface="楷体"/>
                          <a:cs typeface="宋体"/>
                        </a:rPr>
                        <a:t>作</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788">
                <a:tc>
                  <a:txBody>
                    <a:bodyPr/>
                    <a:lstStyle/>
                    <a:p>
                      <a:pPr indent="270510" algn="just">
                        <a:spcAft>
                          <a:spcPts val="0"/>
                        </a:spcAft>
                      </a:pPr>
                      <a:r>
                        <a:rPr lang="en-US" sz="1050" kern="100">
                          <a:latin typeface="宋体"/>
                          <a:cs typeface="宋体"/>
                        </a:rPr>
                        <a:t>ORL A</a:t>
                      </a:r>
                      <a:r>
                        <a:rPr lang="zh-CN" sz="1050" kern="100">
                          <a:latin typeface="宋体"/>
                          <a:cs typeface="宋体"/>
                        </a:rPr>
                        <a:t>，</a:t>
                      </a:r>
                      <a:r>
                        <a:rPr lang="en-US" sz="1050" kern="100">
                          <a:latin typeface="宋体"/>
                          <a:cs typeface="宋体"/>
                        </a:rPr>
                        <a:t>Rn     </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kern="100">
                          <a:latin typeface="宋体"/>
                          <a:cs typeface="宋体"/>
                        </a:rPr>
                        <a:t>0100 1rrr</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kern="100">
                          <a:latin typeface="宋体"/>
                          <a:cs typeface="宋体"/>
                        </a:rPr>
                        <a:t>48H</a:t>
                      </a:r>
                      <a:r>
                        <a:rPr lang="zh-CN" sz="1050" kern="100">
                          <a:latin typeface="宋体"/>
                          <a:cs typeface="宋体"/>
                        </a:rPr>
                        <a:t>～</a:t>
                      </a:r>
                      <a:r>
                        <a:rPr lang="en-US" sz="1050" kern="100">
                          <a:latin typeface="宋体"/>
                          <a:cs typeface="宋体"/>
                        </a:rPr>
                        <a:t>4FH</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kern="100">
                          <a:latin typeface="宋体"/>
                          <a:cs typeface="宋体"/>
                        </a:rPr>
                        <a:t>(A)</a:t>
                      </a:r>
                      <a:r>
                        <a:rPr lang="zh-CN" sz="1050" kern="100">
                          <a:latin typeface="宋体"/>
                          <a:cs typeface="宋体"/>
                        </a:rPr>
                        <a:t>←</a:t>
                      </a:r>
                      <a:r>
                        <a:rPr lang="en-US" sz="1050" kern="100">
                          <a:latin typeface="宋体"/>
                          <a:cs typeface="宋体"/>
                        </a:rPr>
                        <a:t>(A)</a:t>
                      </a:r>
                      <a:r>
                        <a:rPr lang="zh-CN" sz="1050" kern="100">
                          <a:latin typeface="宋体"/>
                          <a:cs typeface="宋体"/>
                        </a:rPr>
                        <a:t>∨</a:t>
                      </a:r>
                      <a:r>
                        <a:rPr lang="en-US" sz="1050" kern="100">
                          <a:latin typeface="宋体"/>
                          <a:cs typeface="宋体"/>
                        </a:rPr>
                        <a:t>(Rn)</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139">
                <a:tc>
                  <a:txBody>
                    <a:bodyPr/>
                    <a:lstStyle/>
                    <a:p>
                      <a:pPr indent="270510" algn="just">
                        <a:spcAft>
                          <a:spcPts val="0"/>
                        </a:spcAft>
                      </a:pPr>
                      <a:r>
                        <a:rPr lang="en-US" sz="1050" kern="100">
                          <a:latin typeface="宋体"/>
                          <a:cs typeface="宋体"/>
                        </a:rPr>
                        <a:t>ORL A</a:t>
                      </a:r>
                      <a:r>
                        <a:rPr lang="zh-CN" sz="1050" kern="100">
                          <a:latin typeface="宋体"/>
                          <a:cs typeface="宋体"/>
                        </a:rPr>
                        <a:t>，</a:t>
                      </a:r>
                      <a:r>
                        <a:rPr lang="en-US" sz="1050" kern="100">
                          <a:latin typeface="宋体"/>
                          <a:cs typeface="宋体"/>
                        </a:rPr>
                        <a:t>direct </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kern="100">
                          <a:latin typeface="宋体"/>
                          <a:cs typeface="宋体"/>
                        </a:rPr>
                        <a:t>0100 0101</a:t>
                      </a:r>
                      <a:endParaRPr lang="zh-CN" sz="1050" kern="100">
                        <a:latin typeface="宋体"/>
                        <a:cs typeface="宋体"/>
                      </a:endParaRPr>
                    </a:p>
                    <a:p>
                      <a:pPr indent="13335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050" kern="100">
                          <a:latin typeface="宋体"/>
                          <a:cs typeface="宋体"/>
                        </a:rPr>
                        <a:t>45H</a:t>
                      </a:r>
                      <a:endParaRPr lang="zh-CN" sz="1050" kern="100">
                        <a:latin typeface="宋体"/>
                        <a:cs typeface="宋体"/>
                      </a:endParaRPr>
                    </a:p>
                    <a:p>
                      <a:pPr indent="26670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kern="100">
                          <a:latin typeface="宋体"/>
                          <a:cs typeface="宋体"/>
                        </a:rPr>
                        <a:t>(A)</a:t>
                      </a:r>
                      <a:r>
                        <a:rPr lang="zh-CN" sz="1050" kern="100">
                          <a:latin typeface="宋体"/>
                          <a:cs typeface="宋体"/>
                        </a:rPr>
                        <a:t>←</a:t>
                      </a:r>
                      <a:r>
                        <a:rPr lang="en-US" sz="1050" kern="100">
                          <a:latin typeface="宋体"/>
                          <a:cs typeface="宋体"/>
                        </a:rPr>
                        <a:t>(A)</a:t>
                      </a:r>
                      <a:r>
                        <a:rPr lang="zh-CN" sz="1050" kern="100">
                          <a:latin typeface="宋体"/>
                          <a:cs typeface="宋体"/>
                        </a:rPr>
                        <a:t>∨</a:t>
                      </a: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575">
                <a:tc>
                  <a:txBody>
                    <a:bodyPr/>
                    <a:lstStyle/>
                    <a:p>
                      <a:pPr indent="270510" algn="just">
                        <a:spcAft>
                          <a:spcPts val="0"/>
                        </a:spcAft>
                      </a:pPr>
                      <a:r>
                        <a:rPr lang="en-US" sz="1050" kern="100">
                          <a:latin typeface="宋体"/>
                          <a:cs typeface="宋体"/>
                        </a:rPr>
                        <a:t>ORL A, @Ri    </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kern="100">
                          <a:latin typeface="宋体"/>
                          <a:cs typeface="宋体"/>
                        </a:rPr>
                        <a:t>0100 011i</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kern="100">
                          <a:latin typeface="宋体"/>
                          <a:cs typeface="宋体"/>
                        </a:rPr>
                        <a:t>46H</a:t>
                      </a:r>
                      <a:r>
                        <a:rPr lang="zh-CN" sz="1050" kern="100">
                          <a:latin typeface="宋体"/>
                          <a:cs typeface="宋体"/>
                        </a:rPr>
                        <a:t>～</a:t>
                      </a:r>
                      <a:r>
                        <a:rPr lang="en-US" sz="1050" kern="100">
                          <a:latin typeface="宋体"/>
                          <a:cs typeface="宋体"/>
                        </a:rPr>
                        <a:t>47H</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kern="100">
                          <a:latin typeface="宋体"/>
                          <a:cs typeface="宋体"/>
                        </a:rPr>
                        <a:t>(A)</a:t>
                      </a:r>
                      <a:r>
                        <a:rPr lang="zh-CN" sz="1050" kern="100">
                          <a:latin typeface="宋体"/>
                          <a:cs typeface="宋体"/>
                        </a:rPr>
                        <a:t>←</a:t>
                      </a:r>
                      <a:r>
                        <a:rPr lang="en-US" sz="1050" kern="100">
                          <a:latin typeface="宋体"/>
                          <a:cs typeface="宋体"/>
                        </a:rPr>
                        <a:t>(A)</a:t>
                      </a:r>
                      <a:r>
                        <a:rPr lang="zh-CN" sz="1050" kern="100">
                          <a:latin typeface="宋体"/>
                          <a:cs typeface="宋体"/>
                        </a:rPr>
                        <a:t>∨</a:t>
                      </a:r>
                      <a:r>
                        <a:rPr lang="en-US" sz="1050" kern="100">
                          <a:latin typeface="宋体"/>
                          <a:cs typeface="宋体"/>
                        </a:rPr>
                        <a:t>((Ri))</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139">
                <a:tc>
                  <a:txBody>
                    <a:bodyPr/>
                    <a:lstStyle/>
                    <a:p>
                      <a:pPr indent="270510" algn="just">
                        <a:spcAft>
                          <a:spcPts val="0"/>
                        </a:spcAft>
                      </a:pPr>
                      <a:r>
                        <a:rPr lang="en-US" sz="1050" kern="100">
                          <a:latin typeface="宋体"/>
                          <a:cs typeface="宋体"/>
                        </a:rPr>
                        <a:t>ORL A, #data  </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kern="100">
                          <a:latin typeface="宋体"/>
                          <a:cs typeface="宋体"/>
                        </a:rPr>
                        <a:t>0100 0100</a:t>
                      </a:r>
                      <a:endParaRPr lang="zh-CN" sz="1050" kern="100">
                        <a:latin typeface="宋体"/>
                        <a:cs typeface="宋体"/>
                      </a:endParaRPr>
                    </a:p>
                    <a:p>
                      <a:pPr indent="270510" algn="just">
                        <a:spcAft>
                          <a:spcPts val="0"/>
                        </a:spcAft>
                      </a:pPr>
                      <a:r>
                        <a:rPr lang="en-US" sz="1050" kern="100">
                          <a:latin typeface="宋体"/>
                          <a:cs typeface="宋体"/>
                        </a:rPr>
                        <a:t>#data           </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050" kern="100">
                          <a:latin typeface="宋体"/>
                          <a:cs typeface="宋体"/>
                        </a:rPr>
                        <a:t>44H</a:t>
                      </a:r>
                      <a:endParaRPr lang="zh-CN" sz="1050" kern="100">
                        <a:latin typeface="宋体"/>
                        <a:cs typeface="宋体"/>
                      </a:endParaRPr>
                    </a:p>
                    <a:p>
                      <a:pPr indent="266700" algn="just">
                        <a:spcAft>
                          <a:spcPts val="0"/>
                        </a:spcAft>
                      </a:pPr>
                      <a:r>
                        <a:rPr lang="en-US" sz="1050" kern="100">
                          <a:latin typeface="宋体"/>
                          <a:cs typeface="宋体"/>
                        </a:rPr>
                        <a:t>#data</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kern="100" dirty="0">
                          <a:latin typeface="宋体"/>
                          <a:cs typeface="宋体"/>
                        </a:rPr>
                        <a:t>(A)</a:t>
                      </a:r>
                      <a:r>
                        <a:rPr lang="zh-CN" sz="1050" kern="100" dirty="0">
                          <a:latin typeface="宋体"/>
                          <a:cs typeface="宋体"/>
                        </a:rPr>
                        <a:t>←</a:t>
                      </a:r>
                      <a:r>
                        <a:rPr lang="en-US" sz="1050" kern="100" dirty="0">
                          <a:latin typeface="宋体"/>
                          <a:cs typeface="宋体"/>
                        </a:rPr>
                        <a:t>(A)</a:t>
                      </a:r>
                      <a:r>
                        <a:rPr lang="zh-CN" sz="1050" kern="100" dirty="0">
                          <a:latin typeface="宋体"/>
                          <a:cs typeface="宋体"/>
                        </a:rPr>
                        <a:t>∨</a:t>
                      </a:r>
                      <a:r>
                        <a:rPr lang="en-US" sz="1050" kern="100" dirty="0">
                          <a:latin typeface="宋体"/>
                          <a:cs typeface="宋体"/>
                        </a:rPr>
                        <a:t>#data</a:t>
                      </a:r>
                      <a:endParaRPr lang="zh-CN" sz="1050"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41555883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dirty="0" smtClean="0"/>
              <a:t>3.3.3</a:t>
            </a:r>
            <a:r>
              <a:rPr lang="zh-CN" altLang="en-US" sz="2700" dirty="0" smtClean="0"/>
              <a:t>逻辑运算</a:t>
            </a:r>
            <a:r>
              <a:rPr lang="zh-CN" altLang="zh-CN" sz="2700"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923330"/>
          </a:xfrm>
          <a:prstGeom prst="rect">
            <a:avLst/>
          </a:prstGeom>
        </p:spPr>
        <p:txBody>
          <a:bodyPr wrap="square">
            <a:spAutoFit/>
          </a:bodyPr>
          <a:lstStyle/>
          <a:p>
            <a:r>
              <a:rPr lang="zh-CN" altLang="en-US" b="1" dirty="0" smtClean="0"/>
              <a:t>（一）逻辑运算类指令（</a:t>
            </a:r>
            <a:r>
              <a:rPr lang="en-US" altLang="zh-CN" b="1" dirty="0" smtClean="0"/>
              <a:t>18</a:t>
            </a:r>
            <a:r>
              <a:rPr lang="zh-CN" altLang="en-US" b="1" dirty="0" smtClean="0"/>
              <a:t>条）</a:t>
            </a:r>
            <a:endParaRPr lang="en-US" altLang="zh-CN" b="1" dirty="0" smtClean="0"/>
          </a:p>
          <a:p>
            <a:r>
              <a:rPr lang="en-US" altLang="zh-CN" b="1" dirty="0" smtClean="0"/>
              <a:t>      </a:t>
            </a:r>
            <a:r>
              <a:rPr lang="zh-CN" altLang="zh-CN" b="1" dirty="0" smtClean="0"/>
              <a:t>② 逻辑</a:t>
            </a:r>
            <a:r>
              <a:rPr lang="en-US" altLang="zh-CN" b="1" dirty="0" smtClean="0"/>
              <a:t>“</a:t>
            </a:r>
            <a:r>
              <a:rPr lang="zh-CN" altLang="zh-CN" b="1" dirty="0" smtClean="0"/>
              <a:t>或</a:t>
            </a:r>
            <a:r>
              <a:rPr lang="en-US" altLang="zh-CN" b="1" dirty="0" smtClean="0"/>
              <a:t>”</a:t>
            </a:r>
            <a:r>
              <a:rPr lang="zh-CN" altLang="zh-CN" b="1" dirty="0" smtClean="0"/>
              <a:t>运算指令（</a:t>
            </a:r>
            <a:r>
              <a:rPr lang="en-US" altLang="zh-CN" b="1" dirty="0" smtClean="0"/>
              <a:t>6</a:t>
            </a:r>
            <a:r>
              <a:rPr lang="zh-CN" altLang="zh-CN" b="1" dirty="0" smtClean="0"/>
              <a:t>条）</a:t>
            </a:r>
          </a:p>
          <a:p>
            <a:r>
              <a:rPr lang="en-US" altLang="zh-CN" b="1" dirty="0" smtClean="0"/>
              <a:t>          </a:t>
            </a:r>
            <a:r>
              <a:rPr lang="en-US" altLang="zh-CN" dirty="0" smtClean="0"/>
              <a:t>B. </a:t>
            </a:r>
            <a:r>
              <a:rPr lang="zh-CN" altLang="zh-CN" dirty="0" smtClean="0"/>
              <a:t>以直接地址为目的操作数（</a:t>
            </a:r>
            <a:r>
              <a:rPr lang="en-US" altLang="zh-CN" dirty="0" smtClean="0"/>
              <a:t>2</a:t>
            </a:r>
            <a:r>
              <a:rPr lang="zh-CN" altLang="zh-CN" dirty="0" smtClean="0"/>
              <a:t>条）</a:t>
            </a:r>
            <a:r>
              <a:rPr lang="en-US" altLang="zh-CN" dirty="0" smtClean="0"/>
              <a:t>      </a:t>
            </a:r>
            <a:endParaRPr lang="zh-CN" altLang="zh-CN" dirty="0"/>
          </a:p>
        </p:txBody>
      </p:sp>
      <p:graphicFrame>
        <p:nvGraphicFramePr>
          <p:cNvPr id="25" name="表格 24"/>
          <p:cNvGraphicFramePr>
            <a:graphicFrameLocks noGrp="1"/>
          </p:cNvGraphicFramePr>
          <p:nvPr/>
        </p:nvGraphicFramePr>
        <p:xfrm>
          <a:off x="539552" y="2715766"/>
          <a:ext cx="7704856" cy="1728192"/>
        </p:xfrm>
        <a:graphic>
          <a:graphicData uri="http://schemas.openxmlformats.org/drawingml/2006/table">
            <a:tbl>
              <a:tblPr/>
              <a:tblGrid>
                <a:gridCol w="1993217"/>
                <a:gridCol w="1194805"/>
                <a:gridCol w="1860148"/>
                <a:gridCol w="2656686"/>
              </a:tblGrid>
              <a:tr h="384043">
                <a:tc>
                  <a:txBody>
                    <a:bodyPr/>
                    <a:lstStyle/>
                    <a:p>
                      <a:pPr indent="270510" algn="ctr">
                        <a:spcAft>
                          <a:spcPts val="0"/>
                        </a:spcAft>
                      </a:pPr>
                      <a:r>
                        <a:rPr lang="zh-CN" sz="1050" kern="100">
                          <a:latin typeface="宋体"/>
                          <a:ea typeface="楷体"/>
                          <a:cs typeface="宋体"/>
                        </a:rPr>
                        <a:t>汇编语言格式</a:t>
                      </a:r>
                      <a:endParaRPr lang="zh-CN" sz="1050"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050" kern="100">
                          <a:latin typeface="宋体"/>
                          <a:ea typeface="楷体"/>
                          <a:cs typeface="宋体"/>
                        </a:rPr>
                        <a:t>机器码格式</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kern="100">
                          <a:latin typeface="楷体"/>
                          <a:cs typeface="宋体"/>
                        </a:rPr>
                        <a:t>16</a:t>
                      </a:r>
                      <a:r>
                        <a:rPr lang="zh-CN" sz="1050" kern="100">
                          <a:latin typeface="宋体"/>
                          <a:ea typeface="楷体"/>
                          <a:cs typeface="宋体"/>
                        </a:rPr>
                        <a:t>进制机器码格式</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050" kern="100">
                          <a:latin typeface="宋体"/>
                          <a:ea typeface="楷体"/>
                          <a:cs typeface="宋体"/>
                        </a:rPr>
                        <a:t>操</a:t>
                      </a:r>
                      <a:r>
                        <a:rPr lang="en-US" sz="1050" kern="100">
                          <a:latin typeface="宋体"/>
                          <a:ea typeface="楷体"/>
                          <a:cs typeface="宋体"/>
                        </a:rPr>
                        <a:t>      </a:t>
                      </a:r>
                      <a:r>
                        <a:rPr lang="zh-CN" sz="1050" kern="100">
                          <a:latin typeface="宋体"/>
                          <a:ea typeface="楷体"/>
                          <a:cs typeface="宋体"/>
                        </a:rPr>
                        <a:t>作</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043">
                <a:tc>
                  <a:txBody>
                    <a:bodyPr/>
                    <a:lstStyle/>
                    <a:p>
                      <a:pPr indent="270510" algn="just">
                        <a:spcAft>
                          <a:spcPts val="0"/>
                        </a:spcAft>
                      </a:pPr>
                      <a:r>
                        <a:rPr lang="en-US" sz="1050" kern="100">
                          <a:latin typeface="宋体"/>
                          <a:cs typeface="宋体"/>
                        </a:rPr>
                        <a:t>ORL  direct,A  </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kern="100">
                          <a:latin typeface="宋体"/>
                          <a:cs typeface="宋体"/>
                        </a:rPr>
                        <a:t>0100 0010</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050" kern="100">
                          <a:latin typeface="宋体"/>
                          <a:cs typeface="宋体"/>
                        </a:rPr>
                        <a:t>42H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kern="100">
                          <a:latin typeface="宋体"/>
                          <a:cs typeface="宋体"/>
                        </a:rPr>
                        <a:t>(direct)</a:t>
                      </a:r>
                      <a:r>
                        <a:rPr lang="zh-CN" sz="1050" kern="100">
                          <a:latin typeface="宋体"/>
                          <a:cs typeface="宋体"/>
                        </a:rPr>
                        <a:t>←</a:t>
                      </a:r>
                      <a:r>
                        <a:rPr lang="en-US" sz="1050" kern="100">
                          <a:latin typeface="宋体"/>
                          <a:cs typeface="宋体"/>
                        </a:rPr>
                        <a:t>(direct)</a:t>
                      </a:r>
                      <a:r>
                        <a:rPr lang="zh-CN" sz="1050" kern="100">
                          <a:latin typeface="宋体"/>
                          <a:cs typeface="宋体"/>
                        </a:rPr>
                        <a:t>∨</a:t>
                      </a:r>
                      <a:r>
                        <a:rPr lang="en-US" sz="1050" kern="100">
                          <a:latin typeface="宋体"/>
                          <a:cs typeface="宋体"/>
                        </a:rPr>
                        <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2021">
                <a:tc>
                  <a:txBody>
                    <a:bodyPr/>
                    <a:lstStyle/>
                    <a:p>
                      <a:pPr indent="270510" algn="just">
                        <a:spcAft>
                          <a:spcPts val="0"/>
                        </a:spcAft>
                      </a:pPr>
                      <a:endParaRPr lang="en-US" sz="1050"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84043">
                <a:tc>
                  <a:txBody>
                    <a:bodyPr/>
                    <a:lstStyle/>
                    <a:p>
                      <a:pPr indent="270510" algn="just">
                        <a:spcAft>
                          <a:spcPts val="0"/>
                        </a:spcAft>
                      </a:pPr>
                      <a:r>
                        <a:rPr lang="en-US" sz="1050" kern="100">
                          <a:latin typeface="宋体"/>
                          <a:cs typeface="宋体"/>
                        </a:rPr>
                        <a:t>ORL direct,#data </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kern="100">
                          <a:latin typeface="宋体"/>
                          <a:cs typeface="宋体"/>
                        </a:rPr>
                        <a:t>0100 0011</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050" kern="100">
                          <a:latin typeface="宋体"/>
                          <a:cs typeface="宋体"/>
                        </a:rPr>
                        <a:t>43H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kern="100">
                          <a:latin typeface="宋体"/>
                          <a:cs typeface="宋体"/>
                        </a:rPr>
                        <a:t>(direct)</a:t>
                      </a:r>
                      <a:r>
                        <a:rPr lang="zh-CN" sz="1050" kern="100">
                          <a:latin typeface="宋体"/>
                          <a:cs typeface="宋体"/>
                        </a:rPr>
                        <a:t>←</a:t>
                      </a:r>
                      <a:r>
                        <a:rPr lang="en-US" sz="1050" kern="100">
                          <a:latin typeface="宋体"/>
                          <a:cs typeface="宋体"/>
                        </a:rPr>
                        <a:t>(direct)</a:t>
                      </a:r>
                      <a:r>
                        <a:rPr lang="zh-CN" sz="1050" kern="100">
                          <a:latin typeface="宋体"/>
                          <a:cs typeface="宋体"/>
                        </a:rPr>
                        <a:t>∨</a:t>
                      </a:r>
                      <a:r>
                        <a:rPr lang="en-US" sz="1050" kern="100">
                          <a:latin typeface="宋体"/>
                          <a:cs typeface="宋体"/>
                        </a:rPr>
                        <a:t>data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2021">
                <a:tc>
                  <a:txBody>
                    <a:bodyPr/>
                    <a:lstStyle/>
                    <a:p>
                      <a:pPr indent="270510" algn="just">
                        <a:spcAft>
                          <a:spcPts val="0"/>
                        </a:spcAft>
                      </a:pPr>
                      <a:endParaRPr lang="en-US" sz="1050"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13335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6670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endParaRPr lang="en-US"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92021">
                <a:tc>
                  <a:txBody>
                    <a:bodyPr/>
                    <a:lstStyle/>
                    <a:p>
                      <a:pPr indent="270510" algn="just">
                        <a:spcAft>
                          <a:spcPts val="0"/>
                        </a:spcAft>
                      </a:pPr>
                      <a:endParaRPr lang="en-US" sz="1050"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050" kern="100">
                          <a:latin typeface="宋体"/>
                          <a:cs typeface="宋体"/>
                        </a:rPr>
                        <a:t>#data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kern="100">
                          <a:latin typeface="宋体"/>
                          <a:cs typeface="宋体"/>
                        </a:rPr>
                        <a:t>#data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050"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9551129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dirty="0" smtClean="0"/>
              <a:t>3.3.3</a:t>
            </a:r>
            <a:r>
              <a:rPr lang="zh-CN" altLang="en-US" sz="2700" dirty="0" smtClean="0"/>
              <a:t>逻辑运算</a:t>
            </a:r>
            <a:r>
              <a:rPr lang="zh-CN" altLang="zh-CN" sz="2700"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923330"/>
          </a:xfrm>
          <a:prstGeom prst="rect">
            <a:avLst/>
          </a:prstGeom>
        </p:spPr>
        <p:txBody>
          <a:bodyPr wrap="square">
            <a:spAutoFit/>
          </a:bodyPr>
          <a:lstStyle/>
          <a:p>
            <a:r>
              <a:rPr lang="zh-CN" altLang="en-US" b="1" dirty="0" smtClean="0"/>
              <a:t>（一）逻辑运算类指令（</a:t>
            </a:r>
            <a:r>
              <a:rPr lang="en-US" altLang="zh-CN" b="1" dirty="0" smtClean="0"/>
              <a:t>18</a:t>
            </a:r>
            <a:r>
              <a:rPr lang="zh-CN" altLang="en-US" b="1" dirty="0" smtClean="0"/>
              <a:t>条）</a:t>
            </a:r>
            <a:endParaRPr lang="en-US" altLang="zh-CN" b="1" dirty="0" smtClean="0"/>
          </a:p>
          <a:p>
            <a:r>
              <a:rPr lang="en-US" altLang="zh-CN" b="1" dirty="0" smtClean="0"/>
              <a:t>      </a:t>
            </a:r>
            <a:r>
              <a:rPr lang="zh-CN" altLang="zh-CN" b="1" dirty="0" smtClean="0"/>
              <a:t>③ 逻辑</a:t>
            </a:r>
            <a:r>
              <a:rPr lang="en-US" altLang="zh-CN" b="1" dirty="0" smtClean="0"/>
              <a:t>“</a:t>
            </a:r>
            <a:r>
              <a:rPr lang="zh-CN" altLang="zh-CN" b="1" dirty="0" smtClean="0"/>
              <a:t>异或</a:t>
            </a:r>
            <a:r>
              <a:rPr lang="en-US" altLang="zh-CN" b="1" dirty="0" smtClean="0"/>
              <a:t>”</a:t>
            </a:r>
            <a:r>
              <a:rPr lang="zh-CN" altLang="zh-CN" b="1" dirty="0" smtClean="0"/>
              <a:t>运算指令（</a:t>
            </a:r>
            <a:r>
              <a:rPr lang="en-US" altLang="zh-CN" b="1" dirty="0" smtClean="0"/>
              <a:t>6</a:t>
            </a:r>
            <a:r>
              <a:rPr lang="zh-CN" altLang="zh-CN" b="1" dirty="0" smtClean="0"/>
              <a:t>条）</a:t>
            </a:r>
          </a:p>
          <a:p>
            <a:r>
              <a:rPr lang="en-US" altLang="zh-CN" b="1" dirty="0" smtClean="0"/>
              <a:t>          </a:t>
            </a:r>
            <a:r>
              <a:rPr lang="en-US" altLang="zh-CN" dirty="0" smtClean="0"/>
              <a:t>A.</a:t>
            </a:r>
            <a:r>
              <a:rPr lang="zh-CN" altLang="zh-CN" dirty="0" smtClean="0"/>
              <a:t>以累加器</a:t>
            </a:r>
            <a:r>
              <a:rPr lang="en-US" altLang="zh-CN" dirty="0" smtClean="0"/>
              <a:t>A</a:t>
            </a:r>
            <a:r>
              <a:rPr lang="zh-CN" altLang="zh-CN" dirty="0" smtClean="0"/>
              <a:t>为目的操作数（</a:t>
            </a:r>
            <a:r>
              <a:rPr lang="en-US" altLang="zh-CN" dirty="0" smtClean="0"/>
              <a:t>4</a:t>
            </a:r>
            <a:r>
              <a:rPr lang="zh-CN" altLang="zh-CN" dirty="0" smtClean="0"/>
              <a:t>条）</a:t>
            </a:r>
            <a:r>
              <a:rPr lang="en-US" altLang="zh-CN" dirty="0" smtClean="0"/>
              <a:t>         </a:t>
            </a:r>
            <a:endParaRPr lang="zh-CN" altLang="zh-CN" dirty="0"/>
          </a:p>
        </p:txBody>
      </p:sp>
      <p:graphicFrame>
        <p:nvGraphicFramePr>
          <p:cNvPr id="22" name="表格 21"/>
          <p:cNvGraphicFramePr>
            <a:graphicFrameLocks noGrp="1"/>
          </p:cNvGraphicFramePr>
          <p:nvPr/>
        </p:nvGraphicFramePr>
        <p:xfrm>
          <a:off x="971600" y="2499742"/>
          <a:ext cx="6984776" cy="2016223"/>
        </p:xfrm>
        <a:graphic>
          <a:graphicData uri="http://schemas.openxmlformats.org/drawingml/2006/table">
            <a:tbl>
              <a:tblPr/>
              <a:tblGrid>
                <a:gridCol w="1783998"/>
                <a:gridCol w="1106079"/>
                <a:gridCol w="1686302"/>
                <a:gridCol w="2408397"/>
              </a:tblGrid>
              <a:tr h="336037">
                <a:tc>
                  <a:txBody>
                    <a:bodyPr/>
                    <a:lstStyle/>
                    <a:p>
                      <a:pPr indent="270510" algn="ctr">
                        <a:spcAft>
                          <a:spcPts val="0"/>
                        </a:spcAft>
                      </a:pPr>
                      <a:r>
                        <a:rPr lang="zh-CN" sz="1050" kern="100" dirty="0">
                          <a:latin typeface="宋体"/>
                          <a:ea typeface="楷体"/>
                          <a:cs typeface="宋体"/>
                        </a:rPr>
                        <a:t>汇编语言格式</a:t>
                      </a:r>
                      <a:endParaRPr lang="zh-CN" sz="1050"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050" kern="100">
                          <a:latin typeface="宋体"/>
                          <a:ea typeface="楷体"/>
                          <a:cs typeface="宋体"/>
                        </a:rPr>
                        <a:t>机器码格式</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kern="100">
                          <a:latin typeface="楷体"/>
                          <a:cs typeface="宋体"/>
                        </a:rPr>
                        <a:t>16</a:t>
                      </a:r>
                      <a:r>
                        <a:rPr lang="zh-CN" sz="1050" kern="100">
                          <a:latin typeface="宋体"/>
                          <a:ea typeface="楷体"/>
                          <a:cs typeface="宋体"/>
                        </a:rPr>
                        <a:t>进制机器码格式</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050" kern="100" dirty="0">
                          <a:latin typeface="宋体"/>
                          <a:ea typeface="楷体"/>
                          <a:cs typeface="宋体"/>
                        </a:rPr>
                        <a:t>操</a:t>
                      </a:r>
                      <a:r>
                        <a:rPr lang="en-US" sz="1050" kern="100" dirty="0">
                          <a:latin typeface="宋体"/>
                          <a:ea typeface="楷体"/>
                          <a:cs typeface="宋体"/>
                        </a:rPr>
                        <a:t>   </a:t>
                      </a:r>
                      <a:r>
                        <a:rPr lang="zh-CN" sz="1050" kern="100" dirty="0">
                          <a:latin typeface="宋体"/>
                          <a:ea typeface="楷体"/>
                          <a:cs typeface="宋体"/>
                        </a:rPr>
                        <a:t>作</a:t>
                      </a:r>
                      <a:endParaRPr lang="zh-CN" sz="1050"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037">
                <a:tc>
                  <a:txBody>
                    <a:bodyPr/>
                    <a:lstStyle/>
                    <a:p>
                      <a:pPr indent="270510" algn="just">
                        <a:spcAft>
                          <a:spcPts val="0"/>
                        </a:spcAft>
                      </a:pPr>
                      <a:r>
                        <a:rPr lang="en-US" sz="1050" kern="100" dirty="0">
                          <a:latin typeface="宋体"/>
                          <a:cs typeface="宋体"/>
                        </a:rPr>
                        <a:t>XRL  A</a:t>
                      </a:r>
                      <a:r>
                        <a:rPr lang="zh-CN" sz="1050" kern="100" dirty="0">
                          <a:latin typeface="宋体"/>
                          <a:cs typeface="宋体"/>
                        </a:rPr>
                        <a:t>，</a:t>
                      </a:r>
                      <a:r>
                        <a:rPr lang="en-US" sz="1050" kern="100" dirty="0" err="1">
                          <a:latin typeface="宋体"/>
                          <a:cs typeface="宋体"/>
                        </a:rPr>
                        <a:t>Rn</a:t>
                      </a:r>
                      <a:r>
                        <a:rPr lang="en-US" sz="1050" kern="100" dirty="0">
                          <a:latin typeface="宋体"/>
                          <a:cs typeface="宋体"/>
                        </a:rPr>
                        <a:t>     </a:t>
                      </a:r>
                      <a:r>
                        <a:rPr lang="zh-CN" sz="1050" kern="100" dirty="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kern="100">
                          <a:latin typeface="宋体"/>
                          <a:cs typeface="宋体"/>
                        </a:rPr>
                        <a:t>0110 1rrr</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kern="100">
                          <a:latin typeface="宋体"/>
                          <a:cs typeface="宋体"/>
                        </a:rPr>
                        <a:t>68H</a:t>
                      </a:r>
                      <a:r>
                        <a:rPr lang="zh-CN" sz="1050" kern="100">
                          <a:latin typeface="宋体"/>
                          <a:cs typeface="宋体"/>
                        </a:rPr>
                        <a:t>～</a:t>
                      </a:r>
                      <a:r>
                        <a:rPr lang="en-US" sz="1050" kern="100">
                          <a:latin typeface="宋体"/>
                          <a:cs typeface="宋体"/>
                        </a:rPr>
                        <a:t>6FH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050" kern="100">
                          <a:latin typeface="宋体"/>
                          <a:cs typeface="宋体"/>
                        </a:rPr>
                        <a:t>(A)</a:t>
                      </a:r>
                      <a:r>
                        <a:rPr lang="zh-CN" sz="1050" kern="100">
                          <a:latin typeface="宋体"/>
                          <a:cs typeface="宋体"/>
                        </a:rPr>
                        <a:t>←</a:t>
                      </a:r>
                      <a:r>
                        <a:rPr lang="en-US" sz="1050" kern="100">
                          <a:latin typeface="宋体"/>
                          <a:cs typeface="宋体"/>
                        </a:rPr>
                        <a:t>(A)</a:t>
                      </a:r>
                      <a:r>
                        <a:rPr lang="zh-CN" sz="1050" kern="100">
                          <a:latin typeface="宋体"/>
                          <a:cs typeface="宋体"/>
                        </a:rPr>
                        <a:t>⊕</a:t>
                      </a:r>
                      <a:r>
                        <a:rPr lang="en-US" sz="1050" kern="100">
                          <a:latin typeface="宋体"/>
                          <a:cs typeface="宋体"/>
                        </a:rPr>
                        <a:t>(Rn)</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037">
                <a:tc>
                  <a:txBody>
                    <a:bodyPr/>
                    <a:lstStyle/>
                    <a:p>
                      <a:pPr indent="270510" algn="just">
                        <a:spcAft>
                          <a:spcPts val="0"/>
                        </a:spcAft>
                      </a:pPr>
                      <a:r>
                        <a:rPr lang="en-US" sz="1050" kern="100">
                          <a:latin typeface="宋体"/>
                          <a:cs typeface="宋体"/>
                        </a:rPr>
                        <a:t>XRL  A</a:t>
                      </a:r>
                      <a:r>
                        <a:rPr lang="zh-CN" sz="1050" kern="100">
                          <a:latin typeface="宋体"/>
                          <a:cs typeface="宋体"/>
                        </a:rPr>
                        <a:t>，</a:t>
                      </a:r>
                      <a:r>
                        <a:rPr lang="en-US" sz="1050" kern="100">
                          <a:latin typeface="宋体"/>
                          <a:cs typeface="宋体"/>
                        </a:rPr>
                        <a:t>direct </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kern="100">
                          <a:latin typeface="宋体"/>
                          <a:cs typeface="宋体"/>
                        </a:rPr>
                        <a:t>0110 0101</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3860" algn="just">
                        <a:spcAft>
                          <a:spcPts val="0"/>
                        </a:spcAft>
                      </a:pPr>
                      <a:r>
                        <a:rPr lang="en-US" sz="1050" kern="100">
                          <a:latin typeface="宋体"/>
                          <a:cs typeface="宋体"/>
                        </a:rPr>
                        <a:t>65H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en-US" sz="1050" kern="100">
                          <a:latin typeface="宋体"/>
                          <a:cs typeface="宋体"/>
                        </a:rPr>
                        <a:t>(A)</a:t>
                      </a:r>
                      <a:r>
                        <a:rPr lang="zh-CN" sz="1050" kern="100">
                          <a:latin typeface="宋体"/>
                          <a:cs typeface="宋体"/>
                        </a:rPr>
                        <a:t>←</a:t>
                      </a:r>
                      <a:r>
                        <a:rPr lang="en-US" sz="1050" kern="100">
                          <a:latin typeface="宋体"/>
                          <a:cs typeface="宋体"/>
                        </a:rPr>
                        <a:t>(A)</a:t>
                      </a:r>
                      <a:r>
                        <a:rPr lang="zh-CN" sz="1050" kern="100">
                          <a:latin typeface="宋体"/>
                          <a:cs typeface="宋体"/>
                        </a:rPr>
                        <a:t>⊕</a:t>
                      </a: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68019">
                <a:tc>
                  <a:txBody>
                    <a:bodyPr/>
                    <a:lstStyle/>
                    <a:p>
                      <a:pPr indent="270510" algn="just">
                        <a:spcAft>
                          <a:spcPts val="0"/>
                        </a:spcAft>
                      </a:pPr>
                      <a:endParaRPr lang="en-US" sz="1050"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36037">
                <a:tc>
                  <a:txBody>
                    <a:bodyPr/>
                    <a:lstStyle/>
                    <a:p>
                      <a:pPr indent="270510" algn="just">
                        <a:spcAft>
                          <a:spcPts val="0"/>
                        </a:spcAft>
                      </a:pPr>
                      <a:r>
                        <a:rPr lang="en-US" sz="1050" kern="100">
                          <a:latin typeface="宋体"/>
                          <a:cs typeface="宋体"/>
                        </a:rPr>
                        <a:t>XRL  A</a:t>
                      </a:r>
                      <a:r>
                        <a:rPr lang="zh-CN" sz="1050" kern="100">
                          <a:latin typeface="宋体"/>
                          <a:cs typeface="宋体"/>
                        </a:rPr>
                        <a:t>，</a:t>
                      </a:r>
                      <a:r>
                        <a:rPr lang="en-US" sz="1050" kern="100">
                          <a:latin typeface="宋体"/>
                          <a:cs typeface="宋体"/>
                        </a:rPr>
                        <a:t>@Ri   </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050" kern="100">
                          <a:latin typeface="宋体"/>
                          <a:cs typeface="宋体"/>
                        </a:rPr>
                        <a:t>0110 011i</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kern="100">
                          <a:latin typeface="宋体"/>
                          <a:cs typeface="宋体"/>
                        </a:rPr>
                        <a:t>66H</a:t>
                      </a:r>
                      <a:r>
                        <a:rPr lang="zh-CN" sz="1050" kern="100">
                          <a:latin typeface="宋体"/>
                          <a:cs typeface="宋体"/>
                        </a:rPr>
                        <a:t>～</a:t>
                      </a:r>
                      <a:r>
                        <a:rPr lang="en-US" sz="1050" kern="100">
                          <a:latin typeface="宋体"/>
                          <a:cs typeface="宋体"/>
                        </a:rPr>
                        <a:t>67H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050" kern="100">
                          <a:latin typeface="宋体"/>
                          <a:cs typeface="宋体"/>
                        </a:rPr>
                        <a:t>(A)</a:t>
                      </a:r>
                      <a:r>
                        <a:rPr lang="zh-CN" sz="1050" kern="100">
                          <a:latin typeface="宋体"/>
                          <a:cs typeface="宋体"/>
                        </a:rPr>
                        <a:t>←</a:t>
                      </a:r>
                      <a:r>
                        <a:rPr lang="en-US" sz="1050" kern="100">
                          <a:latin typeface="宋体"/>
                          <a:cs typeface="宋体"/>
                        </a:rPr>
                        <a:t>(A)</a:t>
                      </a:r>
                      <a:r>
                        <a:rPr lang="zh-CN" sz="1050" kern="100">
                          <a:latin typeface="宋体"/>
                          <a:cs typeface="宋体"/>
                        </a:rPr>
                        <a:t>⊕</a:t>
                      </a:r>
                      <a:r>
                        <a:rPr lang="en-US" sz="1050" kern="100">
                          <a:latin typeface="宋体"/>
                          <a:cs typeface="宋体"/>
                        </a:rPr>
                        <a:t>((Ri))</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037">
                <a:tc>
                  <a:txBody>
                    <a:bodyPr/>
                    <a:lstStyle/>
                    <a:p>
                      <a:pPr indent="270510" algn="just">
                        <a:spcAft>
                          <a:spcPts val="0"/>
                        </a:spcAft>
                      </a:pPr>
                      <a:r>
                        <a:rPr lang="en-US" sz="1050" kern="100">
                          <a:latin typeface="宋体"/>
                          <a:cs typeface="宋体"/>
                        </a:rPr>
                        <a:t>XRL  A</a:t>
                      </a:r>
                      <a:r>
                        <a:rPr lang="zh-CN" sz="1050" kern="100">
                          <a:latin typeface="宋体"/>
                          <a:cs typeface="宋体"/>
                        </a:rPr>
                        <a:t>，</a:t>
                      </a:r>
                      <a:r>
                        <a:rPr lang="en-US" sz="1050" kern="100">
                          <a:latin typeface="宋体"/>
                          <a:cs typeface="宋体"/>
                        </a:rPr>
                        <a:t>#data </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kern="100">
                          <a:latin typeface="宋体"/>
                          <a:cs typeface="宋体"/>
                        </a:rPr>
                        <a:t>0110 0100</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050" kern="100">
                          <a:latin typeface="宋体"/>
                          <a:cs typeface="宋体"/>
                        </a:rPr>
                        <a:t>64H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en-US" sz="1050" kern="100">
                          <a:latin typeface="宋体"/>
                          <a:cs typeface="宋体"/>
                        </a:rPr>
                        <a:t>(A)</a:t>
                      </a:r>
                      <a:r>
                        <a:rPr lang="zh-CN" sz="1050" kern="100">
                          <a:latin typeface="宋体"/>
                          <a:cs typeface="宋体"/>
                        </a:rPr>
                        <a:t>←</a:t>
                      </a:r>
                      <a:r>
                        <a:rPr lang="en-US" sz="1050" kern="100">
                          <a:latin typeface="宋体"/>
                          <a:cs typeface="宋体"/>
                        </a:rPr>
                        <a:t>(A)</a:t>
                      </a:r>
                      <a:r>
                        <a:rPr lang="zh-CN" sz="1050" kern="100">
                          <a:latin typeface="宋体"/>
                          <a:cs typeface="宋体"/>
                        </a:rPr>
                        <a:t>⊕</a:t>
                      </a:r>
                      <a:r>
                        <a:rPr lang="en-US" sz="1050" kern="100">
                          <a:latin typeface="宋体"/>
                          <a:cs typeface="宋体"/>
                        </a:rPr>
                        <a:t>#data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68019">
                <a:tc>
                  <a:txBody>
                    <a:bodyPr/>
                    <a:lstStyle/>
                    <a:p>
                      <a:pPr indent="270510" algn="just">
                        <a:spcAft>
                          <a:spcPts val="0"/>
                        </a:spcAft>
                      </a:pPr>
                      <a:endParaRPr lang="en-US" sz="1050"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050" kern="100">
                          <a:latin typeface="宋体"/>
                          <a:cs typeface="宋体"/>
                        </a:rPr>
                        <a:t>#data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kern="100">
                          <a:latin typeface="宋体"/>
                          <a:cs typeface="宋体"/>
                        </a:rPr>
                        <a:t>#data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050"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305860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269184" cy="628650"/>
          </a:xfrm>
        </p:spPr>
        <p:txBody>
          <a:bodyPr>
            <a:normAutofit fontScale="90000"/>
          </a:bodyPr>
          <a:lstStyle/>
          <a:p>
            <a:r>
              <a:rPr lang="en-US" altLang="zh-CN" b="1" dirty="0"/>
              <a:t>3.1.2 </a:t>
            </a:r>
            <a:r>
              <a:rPr lang="zh-CN" altLang="zh-CN" b="1" dirty="0"/>
              <a:t>指令格式</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586847" y="1203598"/>
            <a:ext cx="7776864" cy="369332"/>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汇编语言的基本格式如下：</a:t>
            </a:r>
            <a:endParaRPr lang="zh-CN" altLang="en-US" dirty="0">
              <a:latin typeface="华文楷体" panose="02010600040101010101" pitchFamily="2" charset="-122"/>
              <a:ea typeface="华文楷体" panose="02010600040101010101" pitchFamily="2" charset="-122"/>
            </a:endParaRPr>
          </a:p>
        </p:txBody>
      </p:sp>
      <p:sp>
        <p:nvSpPr>
          <p:cNvPr id="12" name="矩形 11"/>
          <p:cNvSpPr/>
          <p:nvPr/>
        </p:nvSpPr>
        <p:spPr>
          <a:xfrm>
            <a:off x="683568" y="1660717"/>
            <a:ext cx="7488832" cy="923330"/>
          </a:xfrm>
          <a:prstGeom prst="rect">
            <a:avLst/>
          </a:prstGeom>
        </p:spPr>
        <p:txBody>
          <a:bodyPr wrap="square">
            <a:spAutoFit/>
          </a:bodyPr>
          <a:lstStyle/>
          <a:p>
            <a:r>
              <a:rPr lang="en-US" altLang="zh-CN" b="1" dirty="0">
                <a:latin typeface="华文楷体" panose="02010600040101010101" pitchFamily="2" charset="-122"/>
                <a:ea typeface="华文楷体" panose="02010600040101010101" pitchFamily="2" charset="-122"/>
              </a:rPr>
              <a:t>[</a:t>
            </a:r>
            <a:r>
              <a:rPr lang="zh-CN" altLang="zh-CN" b="1" dirty="0">
                <a:latin typeface="华文楷体" panose="02010600040101010101" pitchFamily="2" charset="-122"/>
                <a:ea typeface="华文楷体" panose="02010600040101010101" pitchFamily="2" charset="-122"/>
              </a:rPr>
              <a:t>标号：</a:t>
            </a:r>
            <a:r>
              <a:rPr lang="en-US" altLang="zh-CN" b="1" dirty="0">
                <a:latin typeface="华文楷体" panose="02010600040101010101" pitchFamily="2" charset="-122"/>
                <a:ea typeface="华文楷体" panose="02010600040101010101" pitchFamily="2" charset="-122"/>
              </a:rPr>
              <a:t>]  </a:t>
            </a:r>
            <a:r>
              <a:rPr lang="zh-CN" altLang="zh-CN" b="1" dirty="0">
                <a:latin typeface="华文楷体" panose="02010600040101010101" pitchFamily="2" charset="-122"/>
                <a:ea typeface="华文楷体" panose="02010600040101010101" pitchFamily="2" charset="-122"/>
              </a:rPr>
              <a:t>操作码助记符</a:t>
            </a:r>
            <a:r>
              <a:rPr lang="en-US" altLang="zh-CN" b="1" dirty="0">
                <a:latin typeface="华文楷体" panose="02010600040101010101" pitchFamily="2" charset="-122"/>
                <a:ea typeface="华文楷体" panose="02010600040101010101" pitchFamily="2" charset="-122"/>
              </a:rPr>
              <a:t>  [</a:t>
            </a:r>
            <a:r>
              <a:rPr lang="zh-CN" altLang="zh-CN" b="1" dirty="0">
                <a:latin typeface="华文楷体" panose="02010600040101010101" pitchFamily="2" charset="-122"/>
                <a:ea typeface="华文楷体" panose="02010600040101010101" pitchFamily="2" charset="-122"/>
              </a:rPr>
              <a:t>目的操作数</a:t>
            </a:r>
            <a:r>
              <a:rPr lang="en-US" altLang="zh-CN" b="1" dirty="0">
                <a:latin typeface="华文楷体" panose="02010600040101010101" pitchFamily="2" charset="-122"/>
                <a:ea typeface="华文楷体" panose="02010600040101010101" pitchFamily="2" charset="-122"/>
              </a:rPr>
              <a:t>]  [</a:t>
            </a:r>
            <a:r>
              <a:rPr lang="zh-CN" altLang="zh-CN" b="1" dirty="0">
                <a:latin typeface="华文楷体" panose="02010600040101010101" pitchFamily="2" charset="-122"/>
                <a:ea typeface="华文楷体" panose="02010600040101010101" pitchFamily="2" charset="-122"/>
              </a:rPr>
              <a:t>，源操作数</a:t>
            </a:r>
            <a:r>
              <a:rPr lang="en-US" altLang="zh-CN" b="1" dirty="0">
                <a:latin typeface="华文楷体" panose="02010600040101010101" pitchFamily="2" charset="-122"/>
                <a:ea typeface="华文楷体" panose="02010600040101010101" pitchFamily="2" charset="-122"/>
              </a:rPr>
              <a:t>]  [</a:t>
            </a:r>
            <a:r>
              <a:rPr lang="zh-CN" altLang="zh-CN" b="1" dirty="0">
                <a:latin typeface="华文楷体" panose="02010600040101010101" pitchFamily="2" charset="-122"/>
                <a:ea typeface="华文楷体" panose="02010600040101010101" pitchFamily="2" charset="-122"/>
              </a:rPr>
              <a:t>；注释</a:t>
            </a:r>
            <a:r>
              <a:rPr lang="en-US" altLang="zh-CN" b="1" dirty="0" smtClean="0">
                <a:latin typeface="华文楷体" panose="02010600040101010101" pitchFamily="2" charset="-122"/>
                <a:ea typeface="华文楷体" panose="02010600040101010101" pitchFamily="2" charset="-122"/>
              </a:rPr>
              <a:t>]</a:t>
            </a:r>
          </a:p>
          <a:p>
            <a:r>
              <a:rPr lang="en-US" altLang="zh-CN" dirty="0" smtClean="0">
                <a:latin typeface="华文楷体" panose="02010600040101010101" pitchFamily="2" charset="-122"/>
                <a:ea typeface="华文楷体" panose="02010600040101010101" pitchFamily="2" charset="-122"/>
              </a:rPr>
              <a:t>    Start</a:t>
            </a:r>
            <a:r>
              <a:rPr lang="zh-CN" altLang="zh-CN"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       MOV                   A</a:t>
            </a:r>
            <a:r>
              <a:rPr lang="zh-CN" altLang="zh-CN"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                      5FH             </a:t>
            </a:r>
            <a:r>
              <a:rPr lang="zh-CN" altLang="zh-CN"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(A)</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(5FH)</a:t>
            </a:r>
            <a:endParaRPr lang="zh-CN" altLang="zh-CN" dirty="0">
              <a:latin typeface="华文楷体" panose="02010600040101010101" pitchFamily="2" charset="-122"/>
              <a:ea typeface="华文楷体" panose="02010600040101010101" pitchFamily="2" charset="-122"/>
            </a:endParaRPr>
          </a:p>
          <a:p>
            <a:endParaRPr lang="zh-CN" altLang="zh-CN" dirty="0">
              <a:latin typeface="华文楷体" panose="02010600040101010101" pitchFamily="2" charset="-122"/>
              <a:ea typeface="华文楷体" panose="02010600040101010101" pitchFamily="2" charset="-122"/>
            </a:endParaRPr>
          </a:p>
        </p:txBody>
      </p:sp>
      <p:sp>
        <p:nvSpPr>
          <p:cNvPr id="21" name="矩形 20"/>
          <p:cNvSpPr/>
          <p:nvPr/>
        </p:nvSpPr>
        <p:spPr>
          <a:xfrm>
            <a:off x="1115616" y="2355726"/>
            <a:ext cx="6264696" cy="2554545"/>
          </a:xfrm>
          <a:prstGeom prst="rect">
            <a:avLst/>
          </a:prstGeom>
        </p:spPr>
        <p:txBody>
          <a:bodyPr wrap="square">
            <a:spAutoFit/>
          </a:bodyPr>
          <a:lstStyle/>
          <a:p>
            <a:pPr marL="285750" indent="-285750">
              <a:buFont typeface="Arial" panose="020B0604020202020204" pitchFamily="34" charset="0"/>
              <a:buChar char="•"/>
            </a:pPr>
            <a:r>
              <a:rPr lang="zh-CN" altLang="zh-CN" sz="1600" b="1" dirty="0">
                <a:latin typeface="华文楷体" panose="02010600040101010101" pitchFamily="2" charset="-122"/>
                <a:ea typeface="华文楷体" panose="02010600040101010101" pitchFamily="2" charset="-122"/>
              </a:rPr>
              <a:t>标号：</a:t>
            </a:r>
            <a:r>
              <a:rPr lang="zh-CN" altLang="zh-CN" sz="1600" dirty="0">
                <a:latin typeface="华文楷体" panose="02010600040101010101" pitchFamily="2" charset="-122"/>
                <a:ea typeface="华文楷体" panose="02010600040101010101" pitchFamily="2" charset="-122"/>
              </a:rPr>
              <a:t>指令的符号地址。它通常代表一条程序语句（助记符指令）的机器代码所在存储单元的地址</a:t>
            </a:r>
            <a:r>
              <a:rPr lang="zh-CN" altLang="zh-CN" sz="1600" dirty="0" smtClean="0">
                <a:latin typeface="华文楷体" panose="02010600040101010101" pitchFamily="2" charset="-122"/>
                <a:ea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sz="1600" b="1" dirty="0" smtClean="0">
                <a:latin typeface="华文楷体" panose="02010600040101010101" pitchFamily="2" charset="-122"/>
                <a:ea typeface="华文楷体" panose="02010600040101010101" pitchFamily="2" charset="-122"/>
              </a:rPr>
              <a:t>操作码</a:t>
            </a:r>
            <a:r>
              <a:rPr lang="zh-CN" altLang="zh-CN" sz="1600" b="1" dirty="0">
                <a:latin typeface="华文楷体" panose="02010600040101010101" pitchFamily="2" charset="-122"/>
                <a:ea typeface="华文楷体" panose="02010600040101010101" pitchFamily="2" charset="-122"/>
              </a:rPr>
              <a:t>助记符：</a:t>
            </a:r>
            <a:r>
              <a:rPr lang="zh-CN" altLang="zh-CN" sz="1600" dirty="0">
                <a:latin typeface="华文楷体" panose="02010600040101010101" pitchFamily="2" charset="-122"/>
                <a:ea typeface="华文楷体" panose="02010600040101010101" pitchFamily="2" charset="-122"/>
              </a:rPr>
              <a:t>表示指令进行何种操作，用助记符形式给出</a:t>
            </a:r>
            <a:r>
              <a:rPr lang="zh-CN" altLang="zh-CN" sz="1600" dirty="0" smtClean="0">
                <a:latin typeface="华文楷体" panose="02010600040101010101" pitchFamily="2" charset="-122"/>
                <a:ea typeface="华文楷体" panose="02010600040101010101" pitchFamily="2" charset="-122"/>
              </a:rPr>
              <a:t>。</a:t>
            </a:r>
            <a:r>
              <a:rPr lang="en-US" altLang="zh-CN" sz="1600" dirty="0" smtClean="0">
                <a:latin typeface="华文楷体" panose="02010600040101010101" pitchFamily="2" charset="-122"/>
                <a:ea typeface="华文楷体" panose="02010600040101010101" pitchFamily="2" charset="-122"/>
              </a:rPr>
              <a:t>MCS-51</a:t>
            </a:r>
            <a:r>
              <a:rPr lang="zh-CN" altLang="zh-CN" sz="1600" dirty="0">
                <a:latin typeface="华文楷体" panose="02010600040101010101" pitchFamily="2" charset="-122"/>
                <a:ea typeface="华文楷体" panose="02010600040101010101" pitchFamily="2" charset="-122"/>
              </a:rPr>
              <a:t>单片机汇编语言指令中共有</a:t>
            </a:r>
            <a:r>
              <a:rPr lang="en-US" altLang="zh-CN" sz="1600" dirty="0">
                <a:latin typeface="华文楷体" panose="02010600040101010101" pitchFamily="2" charset="-122"/>
                <a:ea typeface="华文楷体" panose="02010600040101010101" pitchFamily="2" charset="-122"/>
              </a:rPr>
              <a:t>42</a:t>
            </a:r>
            <a:r>
              <a:rPr lang="zh-CN" altLang="zh-CN" sz="1600" dirty="0">
                <a:latin typeface="华文楷体" panose="02010600040101010101" pitchFamily="2" charset="-122"/>
                <a:ea typeface="华文楷体" panose="02010600040101010101" pitchFamily="2" charset="-122"/>
              </a:rPr>
              <a:t>种助记符，代表了</a:t>
            </a:r>
            <a:r>
              <a:rPr lang="en-US" altLang="zh-CN" sz="1600" dirty="0">
                <a:latin typeface="华文楷体" panose="02010600040101010101" pitchFamily="2" charset="-122"/>
                <a:ea typeface="华文楷体" panose="02010600040101010101" pitchFamily="2" charset="-122"/>
              </a:rPr>
              <a:t>33</a:t>
            </a:r>
            <a:r>
              <a:rPr lang="zh-CN" altLang="zh-CN" sz="1600" dirty="0">
                <a:latin typeface="华文楷体" panose="02010600040101010101" pitchFamily="2" charset="-122"/>
                <a:ea typeface="华文楷体" panose="02010600040101010101" pitchFamily="2" charset="-122"/>
              </a:rPr>
              <a:t>种不同的功能。</a:t>
            </a:r>
          </a:p>
          <a:p>
            <a:pPr marL="285750" indent="-285750">
              <a:buFont typeface="Arial" panose="020B0604020202020204" pitchFamily="34" charset="0"/>
              <a:buChar char="•"/>
            </a:pPr>
            <a:r>
              <a:rPr lang="zh-CN" altLang="zh-CN" sz="1600" b="1" dirty="0">
                <a:latin typeface="华文楷体" panose="02010600040101010101" pitchFamily="2" charset="-122"/>
                <a:ea typeface="华文楷体" panose="02010600040101010101" pitchFamily="2" charset="-122"/>
              </a:rPr>
              <a:t>操作数：</a:t>
            </a:r>
            <a:r>
              <a:rPr lang="zh-CN" altLang="zh-CN" sz="1600" dirty="0">
                <a:latin typeface="华文楷体" panose="02010600040101010101" pitchFamily="2" charset="-122"/>
                <a:ea typeface="华文楷体" panose="02010600040101010101" pitchFamily="2" charset="-122"/>
              </a:rPr>
              <a:t>指令操作的对象</a:t>
            </a:r>
            <a:r>
              <a:rPr lang="zh-CN" altLang="zh-CN" sz="1600" dirty="0" smtClean="0">
                <a:latin typeface="华文楷体" panose="02010600040101010101" pitchFamily="2" charset="-122"/>
                <a:ea typeface="华文楷体" panose="02010600040101010101" pitchFamily="2" charset="-122"/>
              </a:rPr>
              <a:t>。。</a:t>
            </a:r>
            <a:endParaRPr lang="zh-CN" altLang="zh-CN" sz="16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sz="1600" b="1" dirty="0">
                <a:latin typeface="华文楷体" panose="02010600040101010101" pitchFamily="2" charset="-122"/>
                <a:ea typeface="华文楷体" panose="02010600040101010101" pitchFamily="2" charset="-122"/>
              </a:rPr>
              <a:t>注释：</a:t>
            </a:r>
            <a:r>
              <a:rPr lang="zh-CN" altLang="zh-CN" sz="1600" dirty="0">
                <a:latin typeface="华文楷体" panose="02010600040101010101" pitchFamily="2" charset="-122"/>
                <a:ea typeface="华文楷体" panose="02010600040101010101" pitchFamily="2" charset="-122"/>
              </a:rPr>
              <a:t>对指令功能的说明，便于程序的阅读和维护，它不参与计算机的操作。</a:t>
            </a:r>
          </a:p>
          <a:p>
            <a:pPr marL="285750"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汇编指令各字段之间的标点符号应严格按照规定的格式书写。操作码助记符与目的操作数之间用空格分隔开</a:t>
            </a:r>
            <a:r>
              <a:rPr lang="zh-CN" altLang="zh-CN" sz="1600" dirty="0" smtClean="0">
                <a:latin typeface="华文楷体" panose="02010600040101010101" pitchFamily="2" charset="-122"/>
                <a:ea typeface="华文楷体" panose="02010600040101010101" pitchFamily="2" charset="-122"/>
              </a:rPr>
              <a:t>。</a:t>
            </a:r>
            <a:r>
              <a:rPr lang="en-US" altLang="zh-CN" sz="1600" dirty="0" smtClean="0">
                <a:latin typeface="华文楷体" panose="02010600040101010101" pitchFamily="2" charset="-122"/>
                <a:ea typeface="华文楷体" panose="02010600040101010101" pitchFamily="2" charset="-122"/>
              </a:rPr>
              <a:t> </a:t>
            </a:r>
            <a:endParaRPr lang="zh-CN" altLang="en-US" sz="1600"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19332095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dirty="0" smtClean="0"/>
              <a:t>3.3.3</a:t>
            </a:r>
            <a:r>
              <a:rPr lang="zh-CN" altLang="en-US" sz="2700" dirty="0" smtClean="0"/>
              <a:t>逻辑运算</a:t>
            </a:r>
            <a:r>
              <a:rPr lang="zh-CN" altLang="zh-CN" sz="2700"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923330"/>
          </a:xfrm>
          <a:prstGeom prst="rect">
            <a:avLst/>
          </a:prstGeom>
        </p:spPr>
        <p:txBody>
          <a:bodyPr wrap="square">
            <a:spAutoFit/>
          </a:bodyPr>
          <a:lstStyle/>
          <a:p>
            <a:r>
              <a:rPr lang="zh-CN" altLang="en-US" b="1" dirty="0" smtClean="0"/>
              <a:t>（一）逻辑运算指令（</a:t>
            </a:r>
            <a:r>
              <a:rPr lang="en-US" altLang="zh-CN" b="1" dirty="0" smtClean="0"/>
              <a:t>18</a:t>
            </a:r>
            <a:r>
              <a:rPr lang="zh-CN" altLang="en-US" b="1" dirty="0" smtClean="0"/>
              <a:t>条）</a:t>
            </a:r>
            <a:endParaRPr lang="en-US" altLang="zh-CN" b="1" dirty="0" smtClean="0"/>
          </a:p>
          <a:p>
            <a:r>
              <a:rPr lang="en-US" altLang="zh-CN" b="1" dirty="0" smtClean="0"/>
              <a:t>      </a:t>
            </a:r>
            <a:r>
              <a:rPr lang="zh-CN" altLang="zh-CN" b="1" dirty="0" smtClean="0"/>
              <a:t>③ 逻辑</a:t>
            </a:r>
            <a:r>
              <a:rPr lang="en-US" altLang="zh-CN" b="1" dirty="0" smtClean="0"/>
              <a:t>“</a:t>
            </a:r>
            <a:r>
              <a:rPr lang="zh-CN" altLang="zh-CN" b="1" dirty="0" smtClean="0"/>
              <a:t>异或</a:t>
            </a:r>
            <a:r>
              <a:rPr lang="en-US" altLang="zh-CN" b="1" dirty="0" smtClean="0"/>
              <a:t>”</a:t>
            </a:r>
            <a:r>
              <a:rPr lang="zh-CN" altLang="zh-CN" b="1" dirty="0" smtClean="0"/>
              <a:t>运算指令（</a:t>
            </a:r>
            <a:r>
              <a:rPr lang="en-US" altLang="zh-CN" b="1" dirty="0" smtClean="0"/>
              <a:t>6</a:t>
            </a:r>
            <a:r>
              <a:rPr lang="zh-CN" altLang="zh-CN" b="1" dirty="0" smtClean="0"/>
              <a:t>条）</a:t>
            </a:r>
          </a:p>
          <a:p>
            <a:r>
              <a:rPr lang="en-US" altLang="zh-CN" b="1" dirty="0" smtClean="0"/>
              <a:t>          </a:t>
            </a:r>
            <a:r>
              <a:rPr lang="en-US" altLang="zh-CN" dirty="0" smtClean="0"/>
              <a:t>B. </a:t>
            </a:r>
            <a:r>
              <a:rPr lang="zh-CN" altLang="zh-CN" dirty="0" smtClean="0"/>
              <a:t>以直接地址为目的操作数（</a:t>
            </a:r>
            <a:r>
              <a:rPr lang="en-US" altLang="zh-CN" dirty="0" smtClean="0"/>
              <a:t>2</a:t>
            </a:r>
            <a:r>
              <a:rPr lang="zh-CN" altLang="zh-CN" dirty="0" smtClean="0"/>
              <a:t>条）</a:t>
            </a:r>
            <a:endParaRPr lang="zh-CN" altLang="zh-CN" dirty="0"/>
          </a:p>
        </p:txBody>
      </p:sp>
      <p:graphicFrame>
        <p:nvGraphicFramePr>
          <p:cNvPr id="25" name="表格 24"/>
          <p:cNvGraphicFramePr>
            <a:graphicFrameLocks noGrp="1"/>
          </p:cNvGraphicFramePr>
          <p:nvPr/>
        </p:nvGraphicFramePr>
        <p:xfrm>
          <a:off x="971599" y="2499742"/>
          <a:ext cx="6696745" cy="1512189"/>
        </p:xfrm>
        <a:graphic>
          <a:graphicData uri="http://schemas.openxmlformats.org/drawingml/2006/table">
            <a:tbl>
              <a:tblPr/>
              <a:tblGrid>
                <a:gridCol w="1722648"/>
                <a:gridCol w="1048250"/>
                <a:gridCol w="1616765"/>
                <a:gridCol w="2309082"/>
              </a:tblGrid>
              <a:tr h="336042">
                <a:tc>
                  <a:txBody>
                    <a:bodyPr/>
                    <a:lstStyle/>
                    <a:p>
                      <a:pPr indent="270510" algn="ctr">
                        <a:spcAft>
                          <a:spcPts val="0"/>
                        </a:spcAft>
                      </a:pPr>
                      <a:r>
                        <a:rPr lang="zh-CN" sz="1050" kern="100">
                          <a:latin typeface="宋体"/>
                          <a:ea typeface="楷体"/>
                          <a:cs typeface="宋体"/>
                        </a:rPr>
                        <a:t>汇编语言格式</a:t>
                      </a:r>
                      <a:endParaRPr lang="zh-CN" sz="1050"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indent="270510" algn="ctr">
                        <a:spcAft>
                          <a:spcPts val="0"/>
                        </a:spcAft>
                      </a:pPr>
                      <a:r>
                        <a:rPr lang="zh-CN" sz="1050" kern="100">
                          <a:latin typeface="宋体"/>
                          <a:ea typeface="楷体"/>
                          <a:cs typeface="宋体"/>
                        </a:rPr>
                        <a:t>机器码格式</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indent="270510" algn="ctr">
                        <a:spcAft>
                          <a:spcPts val="0"/>
                        </a:spcAft>
                      </a:pPr>
                      <a:r>
                        <a:rPr lang="en-US" sz="1050" kern="100">
                          <a:latin typeface="楷体"/>
                          <a:cs typeface="宋体"/>
                        </a:rPr>
                        <a:t>16</a:t>
                      </a:r>
                      <a:r>
                        <a:rPr lang="zh-CN" sz="1050" kern="100">
                          <a:latin typeface="宋体"/>
                          <a:ea typeface="楷体"/>
                          <a:cs typeface="宋体"/>
                        </a:rPr>
                        <a:t>进制机器码格式</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050" kern="100">
                          <a:latin typeface="宋体"/>
                          <a:ea typeface="楷体"/>
                          <a:cs typeface="宋体"/>
                        </a:rPr>
                        <a:t>操</a:t>
                      </a:r>
                      <a:r>
                        <a:rPr lang="en-US" sz="1050" kern="100">
                          <a:latin typeface="宋体"/>
                          <a:ea typeface="楷体"/>
                          <a:cs typeface="宋体"/>
                        </a:rPr>
                        <a:t>   </a:t>
                      </a:r>
                      <a:r>
                        <a:rPr lang="zh-CN" sz="1050" kern="100">
                          <a:latin typeface="宋体"/>
                          <a:ea typeface="楷体"/>
                          <a:cs typeface="宋体"/>
                        </a:rPr>
                        <a:t>作</a:t>
                      </a:r>
                      <a:endParaRPr lang="zh-CN" sz="1050"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042">
                <a:tc>
                  <a:txBody>
                    <a:bodyPr/>
                    <a:lstStyle/>
                    <a:p>
                      <a:pPr indent="270510" algn="just">
                        <a:spcAft>
                          <a:spcPts val="0"/>
                        </a:spcAft>
                      </a:pPr>
                      <a:r>
                        <a:rPr lang="en-US" sz="1050" kern="100">
                          <a:latin typeface="宋体"/>
                          <a:cs typeface="宋体"/>
                        </a:rPr>
                        <a:t>XRL  direct</a:t>
                      </a:r>
                      <a:r>
                        <a:rPr lang="zh-CN" sz="1050" kern="100">
                          <a:latin typeface="宋体"/>
                          <a:cs typeface="宋体"/>
                        </a:rPr>
                        <a:t>，</a:t>
                      </a:r>
                      <a:r>
                        <a:rPr lang="en-US" sz="1050" kern="100">
                          <a:latin typeface="宋体"/>
                          <a:cs typeface="宋体"/>
                        </a:rPr>
                        <a:t>A   </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a:noFill/>
                    </a:lnB>
                  </a:tcPr>
                </a:tc>
                <a:tc>
                  <a:txBody>
                    <a:bodyPr/>
                    <a:lstStyle/>
                    <a:p>
                      <a:pPr indent="270510" algn="just">
                        <a:spcAft>
                          <a:spcPts val="0"/>
                        </a:spcAft>
                      </a:pPr>
                      <a:r>
                        <a:rPr lang="en-US" sz="1050" kern="100">
                          <a:latin typeface="宋体"/>
                          <a:cs typeface="宋体"/>
                        </a:rPr>
                        <a:t>0110 0010</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a:noFill/>
                    </a:lnB>
                  </a:tcPr>
                </a:tc>
                <a:tc>
                  <a:txBody>
                    <a:bodyPr/>
                    <a:lstStyle/>
                    <a:p>
                      <a:pPr indent="400050" algn="just">
                        <a:spcAft>
                          <a:spcPts val="0"/>
                        </a:spcAft>
                      </a:pPr>
                      <a:r>
                        <a:rPr lang="en-US" sz="1050" kern="100">
                          <a:latin typeface="宋体"/>
                          <a:cs typeface="宋体"/>
                        </a:rPr>
                        <a:t>62H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kern="100">
                          <a:latin typeface="宋体"/>
                          <a:cs typeface="宋体"/>
                        </a:rPr>
                        <a:t>(direct)</a:t>
                      </a:r>
                      <a:r>
                        <a:rPr lang="zh-CN" sz="1050" kern="100">
                          <a:latin typeface="宋体"/>
                          <a:cs typeface="宋体"/>
                        </a:rPr>
                        <a:t>←</a:t>
                      </a:r>
                      <a:r>
                        <a:rPr lang="en-US" sz="1050" kern="100">
                          <a:latin typeface="宋体"/>
                          <a:cs typeface="宋体"/>
                        </a:rPr>
                        <a:t>(direct)</a:t>
                      </a:r>
                      <a:r>
                        <a:rPr lang="zh-CN" sz="1050" kern="100">
                          <a:latin typeface="宋体"/>
                          <a:cs typeface="宋体"/>
                        </a:rPr>
                        <a:t>⊕</a:t>
                      </a:r>
                      <a:r>
                        <a:rPr lang="en-US" sz="1050" kern="100">
                          <a:latin typeface="宋体"/>
                          <a:cs typeface="宋体"/>
                        </a:rPr>
                        <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68021">
                <a:tc>
                  <a:txBody>
                    <a:bodyPr/>
                    <a:lstStyle/>
                    <a:p>
                      <a:pPr indent="270510" algn="just">
                        <a:spcAft>
                          <a:spcPts val="0"/>
                        </a:spcAft>
                      </a:pPr>
                      <a:endParaRPr lang="en-US" sz="1050"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36042">
                <a:tc>
                  <a:txBody>
                    <a:bodyPr/>
                    <a:lstStyle/>
                    <a:p>
                      <a:pPr indent="270510" algn="just">
                        <a:spcAft>
                          <a:spcPts val="0"/>
                        </a:spcAft>
                      </a:pPr>
                      <a:r>
                        <a:rPr lang="en-US" sz="1050" kern="100">
                          <a:latin typeface="宋体"/>
                          <a:cs typeface="宋体"/>
                        </a:rPr>
                        <a:t>XRL  direct,#data</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kern="100">
                          <a:latin typeface="宋体"/>
                          <a:cs typeface="宋体"/>
                        </a:rPr>
                        <a:t>0110 0011</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050" kern="100">
                          <a:latin typeface="宋体"/>
                          <a:cs typeface="宋体"/>
                        </a:rPr>
                        <a:t>63H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050" kern="100">
                          <a:latin typeface="宋体"/>
                          <a:cs typeface="宋体"/>
                        </a:rPr>
                        <a:t>(direct)</a:t>
                      </a:r>
                      <a:r>
                        <a:rPr lang="zh-CN" sz="1050" kern="100">
                          <a:latin typeface="宋体"/>
                          <a:cs typeface="宋体"/>
                        </a:rPr>
                        <a:t>←</a:t>
                      </a:r>
                      <a:r>
                        <a:rPr lang="en-US" sz="1050" kern="100">
                          <a:latin typeface="宋体"/>
                          <a:cs typeface="宋体"/>
                        </a:rPr>
                        <a:t>(direct)</a:t>
                      </a:r>
                      <a:r>
                        <a:rPr lang="zh-CN" sz="1050" kern="100">
                          <a:latin typeface="宋体"/>
                          <a:cs typeface="宋体"/>
                        </a:rPr>
                        <a:t>⊕</a:t>
                      </a:r>
                      <a:r>
                        <a:rPr lang="en-US" sz="1050" kern="100">
                          <a:latin typeface="宋体"/>
                          <a:cs typeface="宋体"/>
                        </a:rPr>
                        <a:t>data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68021">
                <a:tc>
                  <a:txBody>
                    <a:bodyPr/>
                    <a:lstStyle/>
                    <a:p>
                      <a:pPr indent="270510" algn="just">
                        <a:spcAft>
                          <a:spcPts val="0"/>
                        </a:spcAft>
                      </a:pPr>
                      <a:endParaRPr lang="en-US" sz="1050"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13335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66700" algn="just">
                        <a:spcAft>
                          <a:spcPts val="0"/>
                        </a:spcAft>
                      </a:pPr>
                      <a:r>
                        <a:rPr lang="en-US" sz="1050" kern="100">
                          <a:latin typeface="宋体"/>
                          <a:cs typeface="宋体"/>
                        </a:rPr>
                        <a:t>direct</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endParaRPr lang="en-US"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68021">
                <a:tc>
                  <a:txBody>
                    <a:bodyPr/>
                    <a:lstStyle/>
                    <a:p>
                      <a:pPr indent="270510" algn="just">
                        <a:spcAft>
                          <a:spcPts val="0"/>
                        </a:spcAft>
                      </a:pPr>
                      <a:endParaRPr lang="en-US" sz="1050"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050" kern="100">
                          <a:latin typeface="宋体"/>
                          <a:cs typeface="宋体"/>
                        </a:rPr>
                        <a:t>#data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kern="100">
                          <a:latin typeface="宋体"/>
                          <a:cs typeface="宋体"/>
                        </a:rPr>
                        <a:t>#data</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050"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402660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dirty="0" smtClean="0"/>
              <a:t>3.3.3</a:t>
            </a:r>
            <a:r>
              <a:rPr lang="zh-CN" altLang="en-US" sz="2700" dirty="0" smtClean="0"/>
              <a:t>逻辑运算</a:t>
            </a:r>
            <a:r>
              <a:rPr lang="zh-CN" altLang="zh-CN" sz="2700"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1200329"/>
          </a:xfrm>
          <a:prstGeom prst="rect">
            <a:avLst/>
          </a:prstGeom>
        </p:spPr>
        <p:txBody>
          <a:bodyPr wrap="square">
            <a:spAutoFit/>
          </a:bodyPr>
          <a:lstStyle/>
          <a:p>
            <a:r>
              <a:rPr lang="zh-CN" altLang="en-US" b="1" dirty="0" smtClean="0"/>
              <a:t>（二）</a:t>
            </a:r>
            <a:r>
              <a:rPr lang="zh-CN" altLang="zh-CN" b="1" dirty="0" smtClean="0"/>
              <a:t>累加器</a:t>
            </a:r>
            <a:r>
              <a:rPr lang="en-US" altLang="zh-CN" b="1" dirty="0" smtClean="0"/>
              <a:t>A</a:t>
            </a:r>
            <a:r>
              <a:rPr lang="zh-CN" altLang="zh-CN" b="1" dirty="0" smtClean="0"/>
              <a:t>清零与取反指令（</a:t>
            </a:r>
            <a:r>
              <a:rPr lang="en-US" altLang="zh-CN" b="1" dirty="0" smtClean="0"/>
              <a:t>2</a:t>
            </a:r>
            <a:r>
              <a:rPr lang="zh-CN" altLang="zh-CN" b="1" dirty="0" smtClean="0"/>
              <a:t>条）</a:t>
            </a:r>
            <a:endParaRPr lang="en-US" altLang="zh-CN" b="1" dirty="0" smtClean="0"/>
          </a:p>
          <a:p>
            <a:endParaRPr lang="en-US" altLang="zh-CN" b="1" dirty="0" smtClean="0"/>
          </a:p>
          <a:p>
            <a:r>
              <a:rPr lang="en-US" altLang="zh-CN" b="1" dirty="0" smtClean="0"/>
              <a:t>           </a:t>
            </a:r>
            <a:r>
              <a:rPr lang="zh-CN" altLang="zh-CN" b="1" dirty="0" smtClean="0"/>
              <a:t>① 累加器</a:t>
            </a:r>
            <a:r>
              <a:rPr lang="en-US" altLang="zh-CN" b="1" dirty="0" smtClean="0"/>
              <a:t>A</a:t>
            </a:r>
            <a:r>
              <a:rPr lang="zh-CN" altLang="zh-CN" b="1" dirty="0" smtClean="0"/>
              <a:t>清零指令</a:t>
            </a:r>
            <a:r>
              <a:rPr lang="en-US" altLang="zh-CN" b="1" dirty="0" smtClean="0"/>
              <a:t>(1</a:t>
            </a:r>
            <a:r>
              <a:rPr lang="zh-CN" altLang="zh-CN" b="1" dirty="0" smtClean="0"/>
              <a:t>条</a:t>
            </a:r>
            <a:r>
              <a:rPr lang="en-US" altLang="zh-CN" b="1" dirty="0" smtClean="0"/>
              <a:t>)</a:t>
            </a:r>
            <a:endParaRPr lang="zh-CN" altLang="zh-CN" b="1" dirty="0" smtClean="0"/>
          </a:p>
          <a:p>
            <a:endParaRPr lang="zh-CN" altLang="zh-CN" b="1" dirty="0" smtClean="0"/>
          </a:p>
        </p:txBody>
      </p:sp>
      <p:graphicFrame>
        <p:nvGraphicFramePr>
          <p:cNvPr id="22" name="表格 21"/>
          <p:cNvGraphicFramePr>
            <a:graphicFrameLocks noGrp="1"/>
          </p:cNvGraphicFramePr>
          <p:nvPr/>
        </p:nvGraphicFramePr>
        <p:xfrm>
          <a:off x="1115616" y="2427734"/>
          <a:ext cx="6264696" cy="520060"/>
        </p:xfrm>
        <a:graphic>
          <a:graphicData uri="http://schemas.openxmlformats.org/drawingml/2006/table">
            <a:tbl>
              <a:tblPr/>
              <a:tblGrid>
                <a:gridCol w="1779655"/>
                <a:gridCol w="1094816"/>
                <a:gridCol w="1641453"/>
                <a:gridCol w="1748772"/>
              </a:tblGrid>
              <a:tr h="232028">
                <a:tc>
                  <a:txBody>
                    <a:bodyPr/>
                    <a:lstStyle/>
                    <a:p>
                      <a:pPr algn="ctr">
                        <a:spcAft>
                          <a:spcPts val="0"/>
                        </a:spcAft>
                      </a:pPr>
                      <a:r>
                        <a:rPr lang="zh-CN" sz="1050" kern="100">
                          <a:latin typeface="Calibri"/>
                          <a:ea typeface="楷体"/>
                          <a:cs typeface="Times New Roman"/>
                        </a:rPr>
                        <a:t>汇编语言格式</a:t>
                      </a:r>
                      <a:endParaRPr lang="zh-CN" sz="1050" kern="100">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Calibri"/>
                          <a:ea typeface="楷体"/>
                          <a:cs typeface="Times New Roman"/>
                        </a:rPr>
                        <a:t>机器码格式</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楷体"/>
                          <a:ea typeface="宋体"/>
                          <a:cs typeface="Times New Roman"/>
                        </a:rPr>
                        <a:t>16</a:t>
                      </a:r>
                      <a:r>
                        <a:rPr lang="zh-CN" sz="1050" kern="100">
                          <a:latin typeface="Calibri"/>
                          <a:ea typeface="楷体"/>
                          <a:cs typeface="Times New Roman"/>
                        </a:rPr>
                        <a:t>进制机器码格式</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Calibri"/>
                          <a:ea typeface="楷体"/>
                          <a:cs typeface="Times New Roman"/>
                        </a:rPr>
                        <a:t>操</a:t>
                      </a:r>
                      <a:r>
                        <a:rPr lang="en-US" sz="1050" kern="100">
                          <a:latin typeface="Calibri"/>
                          <a:ea typeface="楷体"/>
                          <a:cs typeface="Times New Roman"/>
                        </a:rPr>
                        <a:t>   </a:t>
                      </a:r>
                      <a:r>
                        <a:rPr lang="zh-CN" sz="1050" kern="100">
                          <a:latin typeface="Calibri"/>
                          <a:ea typeface="楷体"/>
                          <a:cs typeface="Times New Roman"/>
                        </a:rPr>
                        <a:t>作</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270510" algn="ctr">
                        <a:spcAft>
                          <a:spcPts val="0"/>
                        </a:spcAft>
                      </a:pPr>
                      <a:r>
                        <a:rPr lang="en-US" sz="1050" kern="100">
                          <a:latin typeface="宋体"/>
                          <a:cs typeface="宋体"/>
                        </a:rPr>
                        <a:t>CLR  </a:t>
                      </a:r>
                      <a:r>
                        <a:rPr lang="en-US" sz="1050" kern="100">
                          <a:latin typeface="宋体"/>
                          <a:ea typeface="楷体_GB2312"/>
                          <a:cs typeface="宋体"/>
                        </a:rPr>
                        <a:t>A</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kern="100">
                          <a:latin typeface="宋体"/>
                          <a:cs typeface="宋体"/>
                        </a:rPr>
                        <a:t>1110 0100</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kern="100" dirty="0">
                          <a:latin typeface="宋体"/>
                          <a:cs typeface="宋体"/>
                        </a:rPr>
                        <a:t>E4H</a:t>
                      </a:r>
                      <a:endParaRPr lang="zh-CN" sz="1050"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050" kern="100" dirty="0">
                          <a:latin typeface="宋体"/>
                          <a:cs typeface="宋体"/>
                        </a:rPr>
                        <a:t>(A)</a:t>
                      </a:r>
                      <a:r>
                        <a:rPr lang="zh-CN" sz="1050" kern="100" dirty="0">
                          <a:latin typeface="宋体"/>
                          <a:cs typeface="宋体"/>
                        </a:rPr>
                        <a:t>←</a:t>
                      </a:r>
                      <a:r>
                        <a:rPr lang="en-US" sz="1050" kern="100" dirty="0">
                          <a:latin typeface="宋体"/>
                          <a:cs typeface="宋体"/>
                        </a:rPr>
                        <a:t>0</a:t>
                      </a:r>
                      <a:endParaRPr lang="zh-CN" sz="1050"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26" name="矩形 25"/>
          <p:cNvSpPr/>
          <p:nvPr/>
        </p:nvSpPr>
        <p:spPr>
          <a:xfrm>
            <a:off x="971600" y="3147814"/>
            <a:ext cx="7560840" cy="369332"/>
          </a:xfrm>
          <a:prstGeom prst="rect">
            <a:avLst/>
          </a:prstGeom>
        </p:spPr>
        <p:txBody>
          <a:bodyPr wrap="square">
            <a:spAutoFit/>
          </a:bodyPr>
          <a:lstStyle/>
          <a:p>
            <a:r>
              <a:rPr lang="en-US" altLang="zh-CN" b="1" dirty="0" smtClean="0"/>
              <a:t>           </a:t>
            </a:r>
            <a:r>
              <a:rPr lang="zh-CN" altLang="zh-CN" b="1" dirty="0" smtClean="0"/>
              <a:t>② 累加器</a:t>
            </a:r>
            <a:r>
              <a:rPr lang="en-US" altLang="zh-CN" b="1" dirty="0" smtClean="0"/>
              <a:t>A</a:t>
            </a:r>
            <a:r>
              <a:rPr lang="zh-CN" altLang="zh-CN" b="1" dirty="0" smtClean="0"/>
              <a:t>取反指令</a:t>
            </a:r>
            <a:r>
              <a:rPr lang="en-US" altLang="zh-CN" b="1" dirty="0" smtClean="0"/>
              <a:t>(1</a:t>
            </a:r>
            <a:r>
              <a:rPr lang="zh-CN" altLang="zh-CN" b="1" dirty="0" smtClean="0"/>
              <a:t>条</a:t>
            </a:r>
            <a:r>
              <a:rPr lang="en-US" altLang="zh-CN" b="1" dirty="0" smtClean="0"/>
              <a:t>)</a:t>
            </a:r>
            <a:endParaRPr lang="zh-CN" altLang="zh-CN" b="1" dirty="0"/>
          </a:p>
        </p:txBody>
      </p:sp>
      <p:graphicFrame>
        <p:nvGraphicFramePr>
          <p:cNvPr id="27" name="表格 26"/>
          <p:cNvGraphicFramePr>
            <a:graphicFrameLocks noGrp="1"/>
          </p:cNvGraphicFramePr>
          <p:nvPr/>
        </p:nvGraphicFramePr>
        <p:xfrm>
          <a:off x="1187624" y="3651870"/>
          <a:ext cx="6120681" cy="480060"/>
        </p:xfrm>
        <a:graphic>
          <a:graphicData uri="http://schemas.openxmlformats.org/drawingml/2006/table">
            <a:tbl>
              <a:tblPr/>
              <a:tblGrid>
                <a:gridCol w="1203475"/>
                <a:gridCol w="962177"/>
                <a:gridCol w="1496803"/>
                <a:gridCol w="2458226"/>
              </a:tblGrid>
              <a:tr h="0">
                <a:tc>
                  <a:txBody>
                    <a:bodyPr/>
                    <a:lstStyle/>
                    <a:p>
                      <a:pPr algn="ctr">
                        <a:spcAft>
                          <a:spcPts val="0"/>
                        </a:spcAft>
                      </a:pPr>
                      <a:r>
                        <a:rPr lang="zh-CN" sz="1050" kern="100">
                          <a:latin typeface="Calibri"/>
                          <a:ea typeface="楷体"/>
                          <a:cs typeface="Times New Roman"/>
                        </a:rPr>
                        <a:t>汇编语言格式</a:t>
                      </a:r>
                      <a:endParaRPr lang="zh-CN" sz="1050" kern="100">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Calibri"/>
                          <a:ea typeface="楷体"/>
                          <a:cs typeface="Times New Roman"/>
                        </a:rPr>
                        <a:t>机器码格式</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楷体"/>
                          <a:ea typeface="宋体"/>
                          <a:cs typeface="Times New Roman"/>
                        </a:rPr>
                        <a:t>16</a:t>
                      </a:r>
                      <a:r>
                        <a:rPr lang="zh-CN" sz="1050" kern="100">
                          <a:latin typeface="Calibri"/>
                          <a:ea typeface="楷体"/>
                          <a:cs typeface="Times New Roman"/>
                        </a:rPr>
                        <a:t>进制机器码格式</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Calibri"/>
                          <a:ea typeface="楷体"/>
                          <a:cs typeface="Times New Roman"/>
                        </a:rPr>
                        <a:t>操</a:t>
                      </a:r>
                      <a:r>
                        <a:rPr lang="en-US" sz="1050" kern="100">
                          <a:latin typeface="Calibri"/>
                          <a:ea typeface="楷体"/>
                          <a:cs typeface="Times New Roman"/>
                        </a:rPr>
                        <a:t>   </a:t>
                      </a:r>
                      <a:r>
                        <a:rPr lang="zh-CN" sz="1050" kern="100">
                          <a:latin typeface="Calibri"/>
                          <a:ea typeface="楷体"/>
                          <a:cs typeface="Times New Roman"/>
                        </a:rPr>
                        <a:t>作</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70510" algn="ctr">
                        <a:spcAft>
                          <a:spcPts val="0"/>
                        </a:spcAft>
                      </a:pPr>
                      <a:r>
                        <a:rPr lang="en-US" sz="1050" kern="100">
                          <a:latin typeface="宋体"/>
                          <a:cs typeface="宋体"/>
                        </a:rPr>
                        <a:t>CPL  </a:t>
                      </a:r>
                      <a:r>
                        <a:rPr lang="en-US" sz="1050" kern="100">
                          <a:latin typeface="宋体"/>
                          <a:ea typeface="楷体_GB2312"/>
                          <a:cs typeface="宋体"/>
                        </a:rPr>
                        <a:t>A</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kern="100">
                          <a:latin typeface="宋体"/>
                          <a:cs typeface="宋体"/>
                        </a:rPr>
                        <a:t>1111 0100</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kern="100">
                          <a:latin typeface="宋体"/>
                          <a:cs typeface="宋体"/>
                        </a:rPr>
                        <a:t>F4H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kern="100" dirty="0">
                          <a:latin typeface="宋体"/>
                          <a:cs typeface="宋体"/>
                        </a:rPr>
                        <a:t>(A)</a:t>
                      </a:r>
                      <a:r>
                        <a:rPr lang="zh-CN" sz="1050" kern="100" dirty="0">
                          <a:latin typeface="宋体"/>
                          <a:cs typeface="宋体"/>
                        </a:rPr>
                        <a:t>←</a:t>
                      </a:r>
                      <a:r>
                        <a:rPr lang="en-US" sz="1050" kern="100" dirty="0">
                          <a:latin typeface="宋体"/>
                          <a:cs typeface="宋体"/>
                        </a:rPr>
                        <a:t>(/A)</a:t>
                      </a:r>
                      <a:endParaRPr lang="zh-CN" sz="1050"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0996406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dirty="0" smtClean="0"/>
              <a:t>3.3.3</a:t>
            </a:r>
            <a:r>
              <a:rPr lang="zh-CN" altLang="en-US" sz="2700" dirty="0" smtClean="0"/>
              <a:t>逻辑运算</a:t>
            </a:r>
            <a:r>
              <a:rPr lang="zh-CN" altLang="zh-CN" sz="2700"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923330"/>
          </a:xfrm>
          <a:prstGeom prst="rect">
            <a:avLst/>
          </a:prstGeom>
        </p:spPr>
        <p:txBody>
          <a:bodyPr wrap="square">
            <a:spAutoFit/>
          </a:bodyPr>
          <a:lstStyle/>
          <a:p>
            <a:r>
              <a:rPr lang="zh-CN" altLang="en-US" b="1" dirty="0" smtClean="0"/>
              <a:t>（三）移位指令（</a:t>
            </a:r>
            <a:r>
              <a:rPr lang="en-US" altLang="zh-CN" b="1" dirty="0" smtClean="0"/>
              <a:t>4</a:t>
            </a:r>
            <a:r>
              <a:rPr lang="zh-CN" altLang="en-US" b="1" dirty="0" smtClean="0"/>
              <a:t>条）</a:t>
            </a:r>
            <a:endParaRPr lang="en-US" altLang="zh-CN" b="1" dirty="0" smtClean="0"/>
          </a:p>
          <a:p>
            <a:endParaRPr lang="en-US" altLang="zh-CN" b="1" dirty="0" smtClean="0"/>
          </a:p>
          <a:p>
            <a:r>
              <a:rPr lang="en-US" altLang="zh-CN" b="1" dirty="0" smtClean="0"/>
              <a:t>           </a:t>
            </a:r>
            <a:r>
              <a:rPr lang="zh-CN" altLang="zh-CN" b="1" dirty="0" smtClean="0"/>
              <a:t>① 循环左移指令（</a:t>
            </a:r>
            <a:r>
              <a:rPr lang="en-US" altLang="zh-CN" b="1" dirty="0" smtClean="0"/>
              <a:t>1</a:t>
            </a:r>
            <a:r>
              <a:rPr lang="zh-CN" altLang="zh-CN" b="1" dirty="0" smtClean="0"/>
              <a:t>条）</a:t>
            </a:r>
            <a:endParaRPr lang="en-US" altLang="zh-CN" b="1" dirty="0" smtClean="0"/>
          </a:p>
        </p:txBody>
      </p:sp>
      <p:grpSp>
        <p:nvGrpSpPr>
          <p:cNvPr id="12" name="组合 4602"/>
          <p:cNvGrpSpPr>
            <a:grpSpLocks/>
          </p:cNvGrpSpPr>
          <p:nvPr/>
        </p:nvGrpSpPr>
        <p:grpSpPr bwMode="auto">
          <a:xfrm>
            <a:off x="-57150" y="142875"/>
            <a:ext cx="1066800" cy="476250"/>
            <a:chOff x="5460" y="675"/>
            <a:chExt cx="1650" cy="750"/>
          </a:xfrm>
        </p:grpSpPr>
        <p:sp>
          <p:nvSpPr>
            <p:cNvPr id="33795" name="Text Box 292"/>
            <p:cNvSpPr txBox="1">
              <a:spLocks noChangeArrowheads="1"/>
            </p:cNvSpPr>
            <p:nvPr/>
          </p:nvSpPr>
          <p:spPr bwMode="auto">
            <a:xfrm>
              <a:off x="5460" y="675"/>
              <a:ext cx="1650" cy="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13335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04" name="AutoShape 293"/>
            <p:cNvSpPr>
              <a:spLocks/>
            </p:cNvSpPr>
            <p:nvPr/>
          </p:nvSpPr>
          <p:spPr bwMode="auto">
            <a:xfrm>
              <a:off x="6525" y="795"/>
              <a:ext cx="120" cy="435"/>
            </a:xfrm>
            <a:prstGeom prst="rightBrace">
              <a:avLst>
                <a:gd name="adj1" fmla="val 3020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组合 4599"/>
          <p:cNvGrpSpPr>
            <a:grpSpLocks/>
          </p:cNvGrpSpPr>
          <p:nvPr/>
        </p:nvGrpSpPr>
        <p:grpSpPr bwMode="auto">
          <a:xfrm>
            <a:off x="-57150" y="157163"/>
            <a:ext cx="1066800" cy="476250"/>
            <a:chOff x="5460" y="675"/>
            <a:chExt cx="1650" cy="750"/>
          </a:xfrm>
        </p:grpSpPr>
        <p:sp>
          <p:nvSpPr>
            <p:cNvPr id="33804" name="Text Box 295"/>
            <p:cNvSpPr txBox="1">
              <a:spLocks noChangeArrowheads="1"/>
            </p:cNvSpPr>
            <p:nvPr/>
          </p:nvSpPr>
          <p:spPr bwMode="auto">
            <a:xfrm>
              <a:off x="5460" y="675"/>
              <a:ext cx="1650" cy="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01" name="AutoShape 296"/>
            <p:cNvSpPr>
              <a:spLocks/>
            </p:cNvSpPr>
            <p:nvPr/>
          </p:nvSpPr>
          <p:spPr bwMode="auto">
            <a:xfrm>
              <a:off x="6525" y="795"/>
              <a:ext cx="120" cy="435"/>
            </a:xfrm>
            <a:prstGeom prst="rightBrace">
              <a:avLst>
                <a:gd name="adj1" fmla="val 3020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33" name="表格 32"/>
          <p:cNvGraphicFramePr>
            <a:graphicFrameLocks noGrp="1"/>
          </p:cNvGraphicFramePr>
          <p:nvPr/>
        </p:nvGraphicFramePr>
        <p:xfrm>
          <a:off x="899592" y="2427734"/>
          <a:ext cx="7128793" cy="672078"/>
        </p:xfrm>
        <a:graphic>
          <a:graphicData uri="http://schemas.openxmlformats.org/drawingml/2006/table">
            <a:tbl>
              <a:tblPr/>
              <a:tblGrid>
                <a:gridCol w="1401694"/>
                <a:gridCol w="1120653"/>
                <a:gridCol w="1743336"/>
                <a:gridCol w="2863110"/>
              </a:tblGrid>
              <a:tr h="224026">
                <a:tc>
                  <a:txBody>
                    <a:bodyPr/>
                    <a:lstStyle/>
                    <a:p>
                      <a:pPr algn="ctr">
                        <a:spcAft>
                          <a:spcPts val="0"/>
                        </a:spcAft>
                      </a:pPr>
                      <a:r>
                        <a:rPr lang="zh-CN" sz="1050" kern="100" dirty="0">
                          <a:latin typeface="Calibri"/>
                          <a:ea typeface="楷体"/>
                          <a:cs typeface="Times New Roman"/>
                        </a:rPr>
                        <a:t>汇编语言格式</a:t>
                      </a:r>
                      <a:endParaRPr lang="zh-CN" sz="1050" kern="100" dirty="0">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Calibri"/>
                          <a:ea typeface="楷体"/>
                          <a:cs typeface="Times New Roman"/>
                        </a:rPr>
                        <a:t>机器码格式</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楷体"/>
                          <a:ea typeface="宋体"/>
                          <a:cs typeface="Times New Roman"/>
                        </a:rPr>
                        <a:t>16</a:t>
                      </a:r>
                      <a:r>
                        <a:rPr lang="zh-CN" sz="1050" kern="100">
                          <a:latin typeface="Calibri"/>
                          <a:ea typeface="楷体"/>
                          <a:cs typeface="Times New Roman"/>
                        </a:rPr>
                        <a:t>进制机器码格式</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Calibri"/>
                          <a:ea typeface="楷体"/>
                          <a:cs typeface="Times New Roman"/>
                        </a:rPr>
                        <a:t>操</a:t>
                      </a:r>
                      <a:r>
                        <a:rPr lang="en-US" sz="1050" kern="100">
                          <a:latin typeface="Calibri"/>
                          <a:ea typeface="楷体"/>
                          <a:cs typeface="Times New Roman"/>
                        </a:rPr>
                        <a:t>   </a:t>
                      </a:r>
                      <a:r>
                        <a:rPr lang="zh-CN" sz="1050" kern="100">
                          <a:latin typeface="Calibri"/>
                          <a:ea typeface="楷体"/>
                          <a:cs typeface="Times New Roman"/>
                        </a:rPr>
                        <a:t>作</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052">
                <a:tc>
                  <a:txBody>
                    <a:bodyPr/>
                    <a:lstStyle/>
                    <a:p>
                      <a:pPr indent="270510" algn="ctr">
                        <a:spcAft>
                          <a:spcPts val="0"/>
                        </a:spcAft>
                      </a:pPr>
                      <a:r>
                        <a:rPr lang="en-US" sz="1050" kern="100">
                          <a:latin typeface="宋体"/>
                          <a:cs typeface="宋体"/>
                        </a:rPr>
                        <a:t>RL  </a:t>
                      </a:r>
                      <a:r>
                        <a:rPr lang="en-US" sz="1050" kern="100">
                          <a:latin typeface="宋体"/>
                          <a:ea typeface="楷体_GB2312"/>
                          <a:cs typeface="宋体"/>
                        </a:rPr>
                        <a:t>A</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kern="100" dirty="0">
                          <a:latin typeface="宋体"/>
                          <a:cs typeface="宋体"/>
                        </a:rPr>
                        <a:t>0010 0011</a:t>
                      </a:r>
                      <a:endParaRPr lang="zh-CN" sz="1050"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kern="100">
                          <a:latin typeface="宋体"/>
                          <a:cs typeface="宋体"/>
                        </a:rPr>
                        <a:t>23H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n+1</a:t>
                      </a: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n</a:t>
                      </a: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0</a:t>
                      </a:r>
                      <a:r>
                        <a:rPr lang="en-US" sz="1050" kern="100" dirty="0">
                          <a:latin typeface="宋体"/>
                          <a:cs typeface="宋体"/>
                        </a:rPr>
                        <a:t>)</a:t>
                      </a: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7</a:t>
                      </a:r>
                      <a:r>
                        <a:rPr lang="en-US" sz="1050" kern="100" dirty="0">
                          <a:latin typeface="宋体"/>
                          <a:cs typeface="宋体"/>
                        </a:rPr>
                        <a:t>)</a:t>
                      </a:r>
                      <a:endParaRPr lang="zh-CN" sz="1050"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34" name="矩形 33"/>
          <p:cNvSpPr/>
          <p:nvPr/>
        </p:nvSpPr>
        <p:spPr>
          <a:xfrm>
            <a:off x="899592" y="3579862"/>
            <a:ext cx="7560840" cy="369332"/>
          </a:xfrm>
          <a:prstGeom prst="rect">
            <a:avLst/>
          </a:prstGeom>
        </p:spPr>
        <p:txBody>
          <a:bodyPr wrap="square">
            <a:spAutoFit/>
          </a:bodyPr>
          <a:lstStyle/>
          <a:p>
            <a:r>
              <a:rPr lang="en-US" altLang="zh-CN" b="1" dirty="0" smtClean="0"/>
              <a:t>           </a:t>
            </a:r>
            <a:r>
              <a:rPr lang="zh-CN" altLang="zh-CN" b="1" dirty="0" smtClean="0"/>
              <a:t>②循环右移指令（</a:t>
            </a:r>
            <a:r>
              <a:rPr lang="en-US" altLang="zh-CN" b="1" dirty="0" smtClean="0"/>
              <a:t>1</a:t>
            </a:r>
            <a:r>
              <a:rPr lang="zh-CN" altLang="zh-CN" b="1" dirty="0" smtClean="0"/>
              <a:t>条）</a:t>
            </a:r>
          </a:p>
        </p:txBody>
      </p:sp>
      <p:graphicFrame>
        <p:nvGraphicFramePr>
          <p:cNvPr id="35" name="表格 34"/>
          <p:cNvGraphicFramePr>
            <a:graphicFrameLocks noGrp="1"/>
          </p:cNvGraphicFramePr>
          <p:nvPr/>
        </p:nvGraphicFramePr>
        <p:xfrm>
          <a:off x="899592" y="4011910"/>
          <a:ext cx="7200801" cy="504056"/>
        </p:xfrm>
        <a:graphic>
          <a:graphicData uri="http://schemas.openxmlformats.org/drawingml/2006/table">
            <a:tbl>
              <a:tblPr/>
              <a:tblGrid>
                <a:gridCol w="1415853"/>
                <a:gridCol w="1131973"/>
                <a:gridCol w="1760945"/>
                <a:gridCol w="2892030"/>
              </a:tblGrid>
              <a:tr h="168019">
                <a:tc>
                  <a:txBody>
                    <a:bodyPr/>
                    <a:lstStyle/>
                    <a:p>
                      <a:pPr algn="ctr">
                        <a:spcAft>
                          <a:spcPts val="0"/>
                        </a:spcAft>
                      </a:pPr>
                      <a:r>
                        <a:rPr lang="zh-CN" sz="1050" kern="100" dirty="0">
                          <a:latin typeface="Calibri"/>
                          <a:ea typeface="楷体"/>
                          <a:cs typeface="Times New Roman"/>
                        </a:rPr>
                        <a:t>汇编语言格式</a:t>
                      </a:r>
                      <a:endParaRPr lang="zh-CN" sz="1050" kern="100" dirty="0">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Calibri"/>
                          <a:ea typeface="楷体"/>
                          <a:cs typeface="Times New Roman"/>
                        </a:rPr>
                        <a:t>机器码格式</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楷体"/>
                          <a:ea typeface="宋体"/>
                          <a:cs typeface="Times New Roman"/>
                        </a:rPr>
                        <a:t>16</a:t>
                      </a:r>
                      <a:r>
                        <a:rPr lang="zh-CN" sz="1050" kern="100">
                          <a:latin typeface="Calibri"/>
                          <a:ea typeface="楷体"/>
                          <a:cs typeface="Times New Roman"/>
                        </a:rPr>
                        <a:t>进制机器码格式</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Calibri"/>
                          <a:ea typeface="楷体"/>
                          <a:cs typeface="Times New Roman"/>
                        </a:rPr>
                        <a:t>操</a:t>
                      </a:r>
                      <a:r>
                        <a:rPr lang="en-US" sz="1050" kern="100">
                          <a:latin typeface="Calibri"/>
                          <a:ea typeface="楷体"/>
                          <a:cs typeface="Times New Roman"/>
                        </a:rPr>
                        <a:t>   </a:t>
                      </a:r>
                      <a:r>
                        <a:rPr lang="zh-CN" sz="1050" kern="100">
                          <a:latin typeface="Calibri"/>
                          <a:ea typeface="楷体"/>
                          <a:cs typeface="Times New Roman"/>
                        </a:rPr>
                        <a:t>作</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037">
                <a:tc>
                  <a:txBody>
                    <a:bodyPr/>
                    <a:lstStyle/>
                    <a:p>
                      <a:pPr indent="270510" algn="ctr">
                        <a:spcAft>
                          <a:spcPts val="0"/>
                        </a:spcAft>
                      </a:pPr>
                      <a:r>
                        <a:rPr lang="en-US" sz="1050" kern="100" dirty="0">
                          <a:latin typeface="宋体"/>
                          <a:cs typeface="宋体"/>
                        </a:rPr>
                        <a:t>RR  </a:t>
                      </a:r>
                      <a:r>
                        <a:rPr lang="en-US" sz="1050" kern="100" dirty="0">
                          <a:latin typeface="宋体"/>
                          <a:ea typeface="楷体_GB2312"/>
                          <a:cs typeface="宋体"/>
                        </a:rPr>
                        <a:t>A</a:t>
                      </a:r>
                      <a:r>
                        <a:rPr lang="zh-CN" sz="1050" kern="100" dirty="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kern="100">
                          <a:latin typeface="宋体"/>
                          <a:cs typeface="宋体"/>
                        </a:rPr>
                        <a:t>0000 0011</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kern="100">
                          <a:latin typeface="宋体"/>
                          <a:cs typeface="宋体"/>
                        </a:rPr>
                        <a:t>03H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n</a:t>
                      </a: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n+1</a:t>
                      </a: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7</a:t>
                      </a:r>
                      <a:r>
                        <a:rPr lang="en-US" sz="1050" kern="100" dirty="0">
                          <a:latin typeface="宋体"/>
                          <a:cs typeface="宋体"/>
                        </a:rPr>
                        <a:t>)</a:t>
                      </a: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0</a:t>
                      </a:r>
                      <a:r>
                        <a:rPr lang="en-US" sz="1050" kern="100" dirty="0">
                          <a:latin typeface="宋体"/>
                          <a:cs typeface="宋体"/>
                        </a:rPr>
                        <a:t>)</a:t>
                      </a:r>
                      <a:endParaRPr lang="zh-CN" sz="1050"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9501068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dirty="0" smtClean="0"/>
              <a:t>3.3.3</a:t>
            </a:r>
            <a:r>
              <a:rPr lang="zh-CN" altLang="en-US" sz="2700" dirty="0" smtClean="0"/>
              <a:t>逻辑运算</a:t>
            </a:r>
            <a:r>
              <a:rPr lang="zh-CN" altLang="zh-CN" sz="2700"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923330"/>
          </a:xfrm>
          <a:prstGeom prst="rect">
            <a:avLst/>
          </a:prstGeom>
        </p:spPr>
        <p:txBody>
          <a:bodyPr wrap="square">
            <a:spAutoFit/>
          </a:bodyPr>
          <a:lstStyle/>
          <a:p>
            <a:r>
              <a:rPr lang="zh-CN" altLang="en-US" b="1" dirty="0" smtClean="0"/>
              <a:t>（三）移位指令（</a:t>
            </a:r>
            <a:r>
              <a:rPr lang="en-US" altLang="zh-CN" b="1" dirty="0" smtClean="0"/>
              <a:t>4</a:t>
            </a:r>
            <a:r>
              <a:rPr lang="zh-CN" altLang="en-US" b="1" dirty="0" smtClean="0"/>
              <a:t>条）</a:t>
            </a:r>
            <a:endParaRPr lang="en-US" altLang="zh-CN" b="1" dirty="0" smtClean="0"/>
          </a:p>
          <a:p>
            <a:endParaRPr lang="en-US" altLang="zh-CN" b="1" dirty="0" smtClean="0"/>
          </a:p>
          <a:p>
            <a:r>
              <a:rPr lang="en-US" altLang="zh-CN" b="1" dirty="0" smtClean="0"/>
              <a:t>         </a:t>
            </a:r>
            <a:r>
              <a:rPr lang="zh-CN" altLang="zh-CN" b="1" dirty="0" smtClean="0"/>
              <a:t>③ 带进位循环左移指令（</a:t>
            </a:r>
            <a:r>
              <a:rPr lang="en-US" altLang="zh-CN" b="1" dirty="0" smtClean="0"/>
              <a:t>1</a:t>
            </a:r>
            <a:r>
              <a:rPr lang="zh-CN" altLang="zh-CN" b="1" dirty="0" smtClean="0"/>
              <a:t>条）</a:t>
            </a:r>
            <a:endParaRPr lang="en-US" altLang="zh-CN" b="1" dirty="0" smtClean="0"/>
          </a:p>
        </p:txBody>
      </p:sp>
      <p:grpSp>
        <p:nvGrpSpPr>
          <p:cNvPr id="12" name="组合 4602"/>
          <p:cNvGrpSpPr>
            <a:grpSpLocks/>
          </p:cNvGrpSpPr>
          <p:nvPr/>
        </p:nvGrpSpPr>
        <p:grpSpPr bwMode="auto">
          <a:xfrm>
            <a:off x="-57150" y="142875"/>
            <a:ext cx="1066800" cy="476250"/>
            <a:chOff x="5460" y="675"/>
            <a:chExt cx="1650" cy="750"/>
          </a:xfrm>
        </p:grpSpPr>
        <p:sp>
          <p:nvSpPr>
            <p:cNvPr id="33795" name="Text Box 292"/>
            <p:cNvSpPr txBox="1">
              <a:spLocks noChangeArrowheads="1"/>
            </p:cNvSpPr>
            <p:nvPr/>
          </p:nvSpPr>
          <p:spPr bwMode="auto">
            <a:xfrm>
              <a:off x="5460" y="675"/>
              <a:ext cx="1650" cy="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13335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04" name="AutoShape 293"/>
            <p:cNvSpPr>
              <a:spLocks/>
            </p:cNvSpPr>
            <p:nvPr/>
          </p:nvSpPr>
          <p:spPr bwMode="auto">
            <a:xfrm>
              <a:off x="6525" y="795"/>
              <a:ext cx="120" cy="435"/>
            </a:xfrm>
            <a:prstGeom prst="rightBrace">
              <a:avLst>
                <a:gd name="adj1" fmla="val 3020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组合 4599"/>
          <p:cNvGrpSpPr>
            <a:grpSpLocks/>
          </p:cNvGrpSpPr>
          <p:nvPr/>
        </p:nvGrpSpPr>
        <p:grpSpPr bwMode="auto">
          <a:xfrm>
            <a:off x="-57150" y="157163"/>
            <a:ext cx="1066800" cy="476250"/>
            <a:chOff x="5460" y="675"/>
            <a:chExt cx="1650" cy="750"/>
          </a:xfrm>
        </p:grpSpPr>
        <p:sp>
          <p:nvSpPr>
            <p:cNvPr id="33804" name="Text Box 295"/>
            <p:cNvSpPr txBox="1">
              <a:spLocks noChangeArrowheads="1"/>
            </p:cNvSpPr>
            <p:nvPr/>
          </p:nvSpPr>
          <p:spPr bwMode="auto">
            <a:xfrm>
              <a:off x="5460" y="675"/>
              <a:ext cx="1650" cy="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01" name="AutoShape 296"/>
            <p:cNvSpPr>
              <a:spLocks/>
            </p:cNvSpPr>
            <p:nvPr/>
          </p:nvSpPr>
          <p:spPr bwMode="auto">
            <a:xfrm>
              <a:off x="6525" y="795"/>
              <a:ext cx="120" cy="435"/>
            </a:xfrm>
            <a:prstGeom prst="rightBrace">
              <a:avLst>
                <a:gd name="adj1" fmla="val 3020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4" name="矩形 33"/>
          <p:cNvSpPr/>
          <p:nvPr/>
        </p:nvSpPr>
        <p:spPr>
          <a:xfrm>
            <a:off x="899592" y="3579862"/>
            <a:ext cx="7560840" cy="369332"/>
          </a:xfrm>
          <a:prstGeom prst="rect">
            <a:avLst/>
          </a:prstGeom>
        </p:spPr>
        <p:txBody>
          <a:bodyPr wrap="square">
            <a:spAutoFit/>
          </a:bodyPr>
          <a:lstStyle/>
          <a:p>
            <a:r>
              <a:rPr lang="en-US" altLang="zh-CN" b="1" dirty="0" smtClean="0"/>
              <a:t>           </a:t>
            </a:r>
            <a:r>
              <a:rPr lang="zh-CN" altLang="zh-CN" b="1" dirty="0" smtClean="0"/>
              <a:t>④ 带进位循环右移指令（</a:t>
            </a:r>
            <a:r>
              <a:rPr lang="en-US" altLang="zh-CN" b="1" dirty="0" smtClean="0"/>
              <a:t>1</a:t>
            </a:r>
            <a:r>
              <a:rPr lang="zh-CN" altLang="zh-CN" b="1" dirty="0" smtClean="0"/>
              <a:t>条）</a:t>
            </a:r>
          </a:p>
        </p:txBody>
      </p:sp>
      <p:graphicFrame>
        <p:nvGraphicFramePr>
          <p:cNvPr id="30" name="表格 29"/>
          <p:cNvGraphicFramePr>
            <a:graphicFrameLocks noGrp="1"/>
          </p:cNvGraphicFramePr>
          <p:nvPr/>
        </p:nvGraphicFramePr>
        <p:xfrm>
          <a:off x="899592" y="2427734"/>
          <a:ext cx="7200801" cy="792088"/>
        </p:xfrm>
        <a:graphic>
          <a:graphicData uri="http://schemas.openxmlformats.org/drawingml/2006/table">
            <a:tbl>
              <a:tblPr/>
              <a:tblGrid>
                <a:gridCol w="1415853"/>
                <a:gridCol w="1131973"/>
                <a:gridCol w="1760945"/>
                <a:gridCol w="2892030"/>
              </a:tblGrid>
              <a:tr h="198022">
                <a:tc>
                  <a:txBody>
                    <a:bodyPr/>
                    <a:lstStyle/>
                    <a:p>
                      <a:pPr algn="just">
                        <a:spcAft>
                          <a:spcPts val="0"/>
                        </a:spcAft>
                      </a:pPr>
                      <a:r>
                        <a:rPr lang="zh-CN" sz="1050" kern="100">
                          <a:latin typeface="Calibri"/>
                          <a:ea typeface="楷体"/>
                          <a:cs typeface="Times New Roman"/>
                        </a:rPr>
                        <a:t>汇编语言格式</a:t>
                      </a:r>
                      <a:endParaRPr lang="zh-CN" sz="1050" kern="100">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Calibri"/>
                          <a:ea typeface="楷体"/>
                          <a:cs typeface="Times New Roman"/>
                        </a:rPr>
                        <a:t>机器码格式</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楷体"/>
                          <a:ea typeface="宋体"/>
                          <a:cs typeface="Times New Roman"/>
                        </a:rPr>
                        <a:t>16</a:t>
                      </a:r>
                      <a:r>
                        <a:rPr lang="zh-CN" sz="1050" kern="100">
                          <a:latin typeface="Calibri"/>
                          <a:ea typeface="楷体"/>
                          <a:cs typeface="Times New Roman"/>
                        </a:rPr>
                        <a:t>进制机器码格式</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Calibri"/>
                          <a:ea typeface="楷体"/>
                          <a:cs typeface="Times New Roman"/>
                        </a:rPr>
                        <a:t>操</a:t>
                      </a:r>
                      <a:r>
                        <a:rPr lang="en-US" sz="1050" kern="100">
                          <a:latin typeface="Calibri"/>
                          <a:ea typeface="楷体"/>
                          <a:cs typeface="Times New Roman"/>
                        </a:rPr>
                        <a:t>   </a:t>
                      </a:r>
                      <a:r>
                        <a:rPr lang="zh-CN" sz="1050" kern="100">
                          <a:latin typeface="Calibri"/>
                          <a:ea typeface="楷体"/>
                          <a:cs typeface="Times New Roman"/>
                        </a:rPr>
                        <a:t>作</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066">
                <a:tc>
                  <a:txBody>
                    <a:bodyPr/>
                    <a:lstStyle/>
                    <a:p>
                      <a:pPr indent="270510" algn="ctr">
                        <a:spcAft>
                          <a:spcPts val="0"/>
                        </a:spcAft>
                      </a:pPr>
                      <a:r>
                        <a:rPr lang="en-US" sz="1050" kern="100">
                          <a:latin typeface="宋体"/>
                          <a:cs typeface="宋体"/>
                        </a:rPr>
                        <a:t>RLC  </a:t>
                      </a:r>
                      <a:r>
                        <a:rPr lang="en-US" sz="1050" kern="100">
                          <a:latin typeface="宋体"/>
                          <a:ea typeface="楷体_GB2312"/>
                          <a:cs typeface="宋体"/>
                        </a:rPr>
                        <a:t>A</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kern="100">
                          <a:latin typeface="宋体"/>
                          <a:cs typeface="宋体"/>
                        </a:rPr>
                        <a:t>0011 0011</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kern="100">
                          <a:latin typeface="宋体"/>
                          <a:cs typeface="宋体"/>
                        </a:rPr>
                        <a:t>33H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n+1</a:t>
                      </a: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n</a:t>
                      </a:r>
                      <a:r>
                        <a:rPr lang="zh-CN" sz="1050" kern="100" dirty="0">
                          <a:latin typeface="宋体"/>
                          <a:cs typeface="宋体"/>
                        </a:rPr>
                        <a:t>）</a:t>
                      </a:r>
                      <a:r>
                        <a:rPr lang="en-US" sz="1050" kern="100" dirty="0">
                          <a:latin typeface="宋体"/>
                          <a:cs typeface="宋体"/>
                        </a:rPr>
                        <a:t>,(CY)</a:t>
                      </a: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7</a:t>
                      </a:r>
                      <a:r>
                        <a:rPr lang="en-US" sz="1050" kern="100" dirty="0">
                          <a:latin typeface="宋体"/>
                          <a:cs typeface="宋体"/>
                        </a:rPr>
                        <a:t>)</a:t>
                      </a:r>
                      <a:endParaRPr lang="zh-CN" sz="1050" kern="100" dirty="0">
                        <a:latin typeface="宋体"/>
                        <a:cs typeface="宋体"/>
                      </a:endParaRPr>
                    </a:p>
                    <a:p>
                      <a:pPr indent="66675" algn="just">
                        <a:spcAft>
                          <a:spcPts val="0"/>
                        </a:spcAft>
                      </a:pPr>
                      <a:r>
                        <a:rPr lang="en-US" sz="1050" kern="100" dirty="0">
                          <a:latin typeface="宋体"/>
                          <a:cs typeface="宋体"/>
                        </a:rPr>
                        <a:t>(A</a:t>
                      </a:r>
                      <a:r>
                        <a:rPr lang="en-US" sz="1050" kern="100" baseline="-25000" dirty="0">
                          <a:latin typeface="宋体"/>
                          <a:cs typeface="宋体"/>
                        </a:rPr>
                        <a:t>0</a:t>
                      </a:r>
                      <a:r>
                        <a:rPr lang="en-US" sz="1050" kern="100" dirty="0">
                          <a:latin typeface="宋体"/>
                          <a:cs typeface="宋体"/>
                        </a:rPr>
                        <a:t>)</a:t>
                      </a:r>
                      <a:r>
                        <a:rPr lang="zh-CN" sz="1050" kern="100" dirty="0">
                          <a:latin typeface="宋体"/>
                          <a:cs typeface="宋体"/>
                        </a:rPr>
                        <a:t>←</a:t>
                      </a:r>
                      <a:r>
                        <a:rPr lang="en-US" sz="1050" kern="100" dirty="0">
                          <a:latin typeface="宋体"/>
                          <a:cs typeface="宋体"/>
                        </a:rPr>
                        <a:t>(CY)</a:t>
                      </a:r>
                      <a:endParaRPr lang="zh-CN" sz="1050"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31" name="表格 30"/>
          <p:cNvGraphicFramePr>
            <a:graphicFrameLocks noGrp="1"/>
          </p:cNvGraphicFramePr>
          <p:nvPr/>
        </p:nvGraphicFramePr>
        <p:xfrm>
          <a:off x="899592" y="4083918"/>
          <a:ext cx="7200801" cy="592068"/>
        </p:xfrm>
        <a:graphic>
          <a:graphicData uri="http://schemas.openxmlformats.org/drawingml/2006/table">
            <a:tbl>
              <a:tblPr/>
              <a:tblGrid>
                <a:gridCol w="1415853"/>
                <a:gridCol w="1131973"/>
                <a:gridCol w="1760945"/>
                <a:gridCol w="2892030"/>
              </a:tblGrid>
              <a:tr h="144016">
                <a:tc>
                  <a:txBody>
                    <a:bodyPr/>
                    <a:lstStyle/>
                    <a:p>
                      <a:pPr algn="just">
                        <a:spcAft>
                          <a:spcPts val="0"/>
                        </a:spcAft>
                      </a:pPr>
                      <a:r>
                        <a:rPr lang="zh-CN" sz="1050" kern="100">
                          <a:latin typeface="Calibri"/>
                          <a:ea typeface="楷体"/>
                          <a:cs typeface="Times New Roman"/>
                        </a:rPr>
                        <a:t>汇编语言格式</a:t>
                      </a:r>
                      <a:endParaRPr lang="zh-CN" sz="1050" kern="100">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Calibri"/>
                          <a:ea typeface="楷体"/>
                          <a:cs typeface="Times New Roman"/>
                        </a:rPr>
                        <a:t>机器码格式</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latin typeface="楷体"/>
                          <a:ea typeface="宋体"/>
                          <a:cs typeface="Times New Roman"/>
                        </a:rPr>
                        <a:t>16</a:t>
                      </a:r>
                      <a:r>
                        <a:rPr lang="zh-CN" sz="1050" kern="100">
                          <a:latin typeface="Calibri"/>
                          <a:ea typeface="楷体"/>
                          <a:cs typeface="Times New Roman"/>
                        </a:rPr>
                        <a:t>进制机器码格式</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Calibri"/>
                          <a:ea typeface="楷体"/>
                          <a:cs typeface="Times New Roman"/>
                        </a:rPr>
                        <a:t>操</a:t>
                      </a:r>
                      <a:r>
                        <a:rPr lang="en-US" sz="1050" kern="100">
                          <a:latin typeface="Calibri"/>
                          <a:ea typeface="楷体"/>
                          <a:cs typeface="Times New Roman"/>
                        </a:rPr>
                        <a:t>   </a:t>
                      </a:r>
                      <a:r>
                        <a:rPr lang="zh-CN" sz="1050" kern="100">
                          <a:latin typeface="Calibri"/>
                          <a:ea typeface="楷体"/>
                          <a:cs typeface="Times New Roman"/>
                        </a:rPr>
                        <a:t>作</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indent="270510" algn="ctr">
                        <a:spcAft>
                          <a:spcPts val="0"/>
                        </a:spcAft>
                      </a:pPr>
                      <a:r>
                        <a:rPr lang="en-US" sz="1050" kern="100">
                          <a:latin typeface="宋体"/>
                          <a:cs typeface="宋体"/>
                        </a:rPr>
                        <a:t>RRC  </a:t>
                      </a:r>
                      <a:r>
                        <a:rPr lang="en-US" sz="1050" kern="100">
                          <a:latin typeface="宋体"/>
                          <a:ea typeface="楷体_GB2312"/>
                          <a:cs typeface="宋体"/>
                        </a:rPr>
                        <a:t>A</a:t>
                      </a:r>
                      <a:r>
                        <a:rPr lang="zh-CN" sz="1050"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kern="100">
                          <a:latin typeface="宋体"/>
                          <a:cs typeface="宋体"/>
                        </a:rPr>
                        <a:t>0001 0011</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kern="100">
                          <a:latin typeface="宋体"/>
                          <a:cs typeface="宋体"/>
                        </a:rPr>
                        <a:t>13H</a:t>
                      </a:r>
                      <a:endParaRPr lang="zh-CN" sz="1050"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n</a:t>
                      </a: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n+1</a:t>
                      </a: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7</a:t>
                      </a:r>
                      <a:r>
                        <a:rPr lang="en-US" sz="1050" kern="100" dirty="0">
                          <a:latin typeface="宋体"/>
                          <a:cs typeface="宋体"/>
                        </a:rPr>
                        <a:t>)</a:t>
                      </a:r>
                      <a:r>
                        <a:rPr lang="zh-CN" sz="1050" kern="100" dirty="0">
                          <a:latin typeface="宋体"/>
                          <a:cs typeface="宋体"/>
                        </a:rPr>
                        <a:t>←</a:t>
                      </a:r>
                      <a:r>
                        <a:rPr lang="en-US" sz="1050" kern="100" dirty="0">
                          <a:latin typeface="宋体"/>
                          <a:cs typeface="宋体"/>
                        </a:rPr>
                        <a:t>(CY)</a:t>
                      </a:r>
                      <a:endParaRPr lang="zh-CN" sz="1050" kern="100" dirty="0">
                        <a:latin typeface="宋体"/>
                        <a:cs typeface="宋体"/>
                      </a:endParaRPr>
                    </a:p>
                    <a:p>
                      <a:pPr indent="66675" algn="just">
                        <a:spcAft>
                          <a:spcPts val="0"/>
                        </a:spcAft>
                      </a:pPr>
                      <a:r>
                        <a:rPr lang="en-US" sz="1050" kern="100" dirty="0">
                          <a:latin typeface="宋体"/>
                          <a:cs typeface="宋体"/>
                        </a:rPr>
                        <a:t>(CY)</a:t>
                      </a:r>
                      <a:r>
                        <a:rPr lang="zh-CN" sz="1050" kern="100" dirty="0">
                          <a:latin typeface="宋体"/>
                          <a:cs typeface="宋体"/>
                        </a:rPr>
                        <a:t>←</a:t>
                      </a:r>
                      <a:r>
                        <a:rPr lang="en-US" sz="1050" kern="100" dirty="0">
                          <a:latin typeface="宋体"/>
                          <a:cs typeface="宋体"/>
                        </a:rPr>
                        <a:t>(A</a:t>
                      </a:r>
                      <a:r>
                        <a:rPr lang="en-US" sz="1050" kern="100" baseline="-25000" dirty="0">
                          <a:latin typeface="宋体"/>
                          <a:cs typeface="宋体"/>
                        </a:rPr>
                        <a:t>0</a:t>
                      </a:r>
                      <a:r>
                        <a:rPr lang="en-US" sz="1050" kern="100" dirty="0">
                          <a:latin typeface="宋体"/>
                          <a:cs typeface="宋体"/>
                        </a:rPr>
                        <a:t>)</a:t>
                      </a:r>
                      <a:endParaRPr lang="zh-CN" sz="1050"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9620290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771550"/>
            <a:ext cx="799288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dirty="0" smtClean="0"/>
              <a:t> </a:t>
            </a:r>
            <a:r>
              <a:rPr lang="en-US" altLang="zh-CN" sz="2700" b="1" dirty="0" smtClean="0"/>
              <a:t>3.3.4</a:t>
            </a:r>
            <a:r>
              <a:rPr lang="zh-CN" altLang="en-US" sz="2700" b="1" dirty="0" smtClean="0"/>
              <a:t>控制转移</a:t>
            </a:r>
            <a:r>
              <a:rPr lang="zh-CN" altLang="zh-CN" sz="2700" b="1" dirty="0" smtClean="0"/>
              <a:t>类</a:t>
            </a:r>
            <a:r>
              <a:rPr lang="zh-CN" altLang="zh-CN" sz="2700" b="1" dirty="0"/>
              <a:t>指令</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195486"/>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827584" y="1635646"/>
            <a:ext cx="7560840" cy="646331"/>
          </a:xfrm>
          <a:prstGeom prst="rect">
            <a:avLst/>
          </a:prstGeom>
        </p:spPr>
        <p:txBody>
          <a:bodyPr wrap="square">
            <a:spAutoFit/>
          </a:bodyPr>
          <a:lstStyle/>
          <a:p>
            <a:r>
              <a:rPr lang="zh-CN" altLang="en-US" b="1" dirty="0" smtClean="0"/>
              <a:t>一、</a:t>
            </a:r>
            <a:r>
              <a:rPr lang="en-US" altLang="zh-CN" b="1" dirty="0" smtClean="0"/>
              <a:t> </a:t>
            </a:r>
            <a:r>
              <a:rPr lang="zh-CN" altLang="zh-CN" b="1" dirty="0" smtClean="0"/>
              <a:t>概述</a:t>
            </a:r>
          </a:p>
          <a:p>
            <a:endParaRPr lang="zh-CN" altLang="zh-CN" dirty="0"/>
          </a:p>
        </p:txBody>
      </p:sp>
      <p:sp>
        <p:nvSpPr>
          <p:cNvPr id="23" name="矩形 22"/>
          <p:cNvSpPr/>
          <p:nvPr/>
        </p:nvSpPr>
        <p:spPr>
          <a:xfrm>
            <a:off x="755576" y="2211710"/>
            <a:ext cx="7560840" cy="2031325"/>
          </a:xfrm>
          <a:prstGeom prst="rect">
            <a:avLst/>
          </a:prstGeom>
        </p:spPr>
        <p:txBody>
          <a:bodyPr wrap="square">
            <a:spAutoFit/>
          </a:bodyPr>
          <a:lstStyle/>
          <a:p>
            <a:r>
              <a:rPr lang="en-US" altLang="zh-CN" b="1" dirty="0" smtClean="0"/>
              <a:t>1</a:t>
            </a:r>
            <a:r>
              <a:rPr lang="zh-CN" altLang="en-US" b="1" dirty="0" smtClean="0"/>
              <a:t>、作用</a:t>
            </a:r>
            <a:endParaRPr lang="en-US" altLang="zh-CN" b="1" dirty="0" smtClean="0"/>
          </a:p>
          <a:p>
            <a:r>
              <a:rPr lang="en-US" altLang="zh-CN" dirty="0" smtClean="0"/>
              <a:t>         </a:t>
            </a:r>
          </a:p>
          <a:p>
            <a:r>
              <a:rPr lang="en-US" altLang="zh-CN" b="1" dirty="0" smtClean="0"/>
              <a:t>         (1)</a:t>
            </a:r>
            <a:r>
              <a:rPr lang="zh-CN" altLang="zh-CN" b="1" dirty="0" smtClean="0"/>
              <a:t>控制转移指令用于控制程序的走向，改变程序执行的顺序，控制程序从原顺序执行的指令转移到其他地址指令上。</a:t>
            </a:r>
            <a:endParaRPr lang="en-US" altLang="zh-CN" b="1" dirty="0" smtClean="0"/>
          </a:p>
          <a:p>
            <a:endParaRPr lang="en-US" altLang="zh-CN" b="1" dirty="0" smtClean="0"/>
          </a:p>
          <a:p>
            <a:r>
              <a:rPr lang="en-US" altLang="zh-CN" b="1" dirty="0" smtClean="0"/>
              <a:t>         (2)</a:t>
            </a:r>
            <a:r>
              <a:rPr lang="zh-CN" altLang="zh-CN" b="1" dirty="0" smtClean="0"/>
              <a:t>控制转移指令</a:t>
            </a:r>
            <a:r>
              <a:rPr lang="zh-CN" altLang="en-US" b="1" dirty="0" smtClean="0"/>
              <a:t>本质上是通过</a:t>
            </a:r>
            <a:r>
              <a:rPr lang="zh-CN" altLang="zh-CN" b="1" dirty="0" smtClean="0"/>
              <a:t>修改</a:t>
            </a:r>
            <a:r>
              <a:rPr lang="en-US" altLang="zh-CN" b="1" dirty="0" smtClean="0"/>
              <a:t>PC</a:t>
            </a:r>
            <a:r>
              <a:rPr lang="zh-CN" altLang="zh-CN" b="1" dirty="0" smtClean="0"/>
              <a:t>的值，</a:t>
            </a:r>
            <a:r>
              <a:rPr lang="zh-CN" altLang="en-US" b="1" dirty="0" smtClean="0"/>
              <a:t>来</a:t>
            </a:r>
            <a:r>
              <a:rPr lang="zh-CN" altLang="zh-CN" b="1" dirty="0" smtClean="0"/>
              <a:t>改变程序执行顺序</a:t>
            </a:r>
            <a:r>
              <a:rPr lang="zh-CN" altLang="en-US" b="1" dirty="0" smtClean="0"/>
              <a:t>的</a:t>
            </a:r>
            <a:r>
              <a:rPr lang="zh-CN" altLang="zh-CN" b="1" dirty="0" smtClean="0"/>
              <a:t>。</a:t>
            </a:r>
          </a:p>
          <a:p>
            <a:endParaRPr lang="zh-CN" altLang="zh-CN" dirty="0"/>
          </a:p>
        </p:txBody>
      </p:sp>
    </p:spTree>
    <p:extLst>
      <p:ext uri="{BB962C8B-B14F-4D97-AF65-F5344CB8AC3E}">
        <p14:creationId xmlns="" xmlns:p14="http://schemas.microsoft.com/office/powerpoint/2010/main" val="25548125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9542"/>
            <a:ext cx="835292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400" b="1" dirty="0" smtClean="0"/>
              <a:t> </a:t>
            </a:r>
            <a:r>
              <a:rPr lang="en-US" altLang="zh-CN" sz="2700" b="1" dirty="0" smtClean="0"/>
              <a:t>3.3.4</a:t>
            </a:r>
            <a:r>
              <a:rPr lang="zh-CN" altLang="en-US" sz="2700" b="1" dirty="0" smtClean="0"/>
              <a:t>控制转移</a:t>
            </a:r>
            <a:r>
              <a:rPr lang="zh-CN" altLang="zh-CN" sz="2700" b="1"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467544" y="1419622"/>
            <a:ext cx="7560840" cy="646331"/>
          </a:xfrm>
          <a:prstGeom prst="rect">
            <a:avLst/>
          </a:prstGeom>
        </p:spPr>
        <p:txBody>
          <a:bodyPr wrap="square">
            <a:spAutoFit/>
          </a:bodyPr>
          <a:lstStyle/>
          <a:p>
            <a:r>
              <a:rPr lang="zh-CN" altLang="en-US" b="1" dirty="0" smtClean="0"/>
              <a:t>一、</a:t>
            </a:r>
            <a:r>
              <a:rPr lang="en-US" altLang="zh-CN" b="1" dirty="0" smtClean="0"/>
              <a:t> </a:t>
            </a:r>
            <a:r>
              <a:rPr lang="zh-CN" altLang="zh-CN" b="1" dirty="0" smtClean="0"/>
              <a:t>概述</a:t>
            </a:r>
          </a:p>
          <a:p>
            <a:endParaRPr lang="zh-CN" altLang="zh-CN" dirty="0"/>
          </a:p>
        </p:txBody>
      </p:sp>
      <p:sp>
        <p:nvSpPr>
          <p:cNvPr id="23" name="矩形 22"/>
          <p:cNvSpPr/>
          <p:nvPr/>
        </p:nvSpPr>
        <p:spPr>
          <a:xfrm>
            <a:off x="611560" y="1563638"/>
            <a:ext cx="8136904" cy="3334246"/>
          </a:xfrm>
          <a:prstGeom prst="rect">
            <a:avLst/>
          </a:prstGeom>
        </p:spPr>
        <p:txBody>
          <a:bodyPr wrap="square">
            <a:spAutoFit/>
          </a:bodyPr>
          <a:lstStyle/>
          <a:p>
            <a:pPr>
              <a:lnSpc>
                <a:spcPct val="200000"/>
              </a:lnSpc>
            </a:pPr>
            <a:r>
              <a:rPr lang="en-US" altLang="zh-CN" b="1" dirty="0" smtClean="0"/>
              <a:t>2</a:t>
            </a:r>
            <a:r>
              <a:rPr lang="zh-CN" altLang="en-US" b="1" dirty="0" smtClean="0"/>
              <a:t>、分类</a:t>
            </a:r>
            <a:endParaRPr lang="en-US" altLang="zh-CN" dirty="0" smtClean="0"/>
          </a:p>
          <a:p>
            <a:pPr>
              <a:lnSpc>
                <a:spcPct val="200000"/>
              </a:lnSpc>
            </a:pPr>
            <a:r>
              <a:rPr lang="en-US" altLang="zh-CN" dirty="0" smtClean="0"/>
              <a:t> </a:t>
            </a:r>
            <a:r>
              <a:rPr lang="zh-CN" altLang="zh-CN" b="1" dirty="0" smtClean="0"/>
              <a:t>控制转移指令共有</a:t>
            </a:r>
            <a:r>
              <a:rPr lang="en-US" altLang="zh-CN" b="1" dirty="0" smtClean="0"/>
              <a:t>17</a:t>
            </a:r>
            <a:r>
              <a:rPr lang="zh-CN" altLang="zh-CN" b="1" dirty="0" smtClean="0"/>
              <a:t>条 ，</a:t>
            </a:r>
            <a:r>
              <a:rPr lang="en-US" altLang="zh-CN" b="1" dirty="0" smtClean="0"/>
              <a:t>13</a:t>
            </a:r>
            <a:r>
              <a:rPr lang="zh-CN" altLang="zh-CN" b="1" dirty="0" smtClean="0"/>
              <a:t>种操作码助记符，按照功能可以分为以下</a:t>
            </a:r>
            <a:r>
              <a:rPr lang="en-US" altLang="zh-CN" b="1" dirty="0" smtClean="0"/>
              <a:t>4</a:t>
            </a:r>
            <a:r>
              <a:rPr lang="zh-CN" altLang="zh-CN" b="1" dirty="0" smtClean="0"/>
              <a:t>类：</a:t>
            </a:r>
          </a:p>
          <a:p>
            <a:pPr>
              <a:lnSpc>
                <a:spcPct val="200000"/>
              </a:lnSpc>
            </a:pPr>
            <a:r>
              <a:rPr lang="en-US" altLang="zh-CN" b="1" dirty="0" smtClean="0"/>
              <a:t>(1)</a:t>
            </a:r>
            <a:r>
              <a:rPr lang="zh-CN" altLang="zh-CN" b="1" dirty="0" smtClean="0"/>
              <a:t>无条件转移指令</a:t>
            </a:r>
            <a:r>
              <a:rPr lang="en-US" altLang="zh-CN" b="1" dirty="0" smtClean="0"/>
              <a:t> </a:t>
            </a:r>
            <a:r>
              <a:rPr lang="zh-CN" altLang="zh-CN" b="1" dirty="0" smtClean="0"/>
              <a:t>（</a:t>
            </a:r>
            <a:r>
              <a:rPr lang="en-US" altLang="zh-CN" b="1" dirty="0" smtClean="0"/>
              <a:t>4</a:t>
            </a:r>
            <a:r>
              <a:rPr lang="zh-CN" altLang="zh-CN" b="1" dirty="0" smtClean="0"/>
              <a:t>条），指令助记符</a:t>
            </a:r>
            <a:r>
              <a:rPr lang="en-US" altLang="zh-CN" b="1" dirty="0" smtClean="0"/>
              <a:t>4</a:t>
            </a:r>
            <a:r>
              <a:rPr lang="zh-CN" altLang="zh-CN" b="1" dirty="0" smtClean="0"/>
              <a:t>种：</a:t>
            </a:r>
            <a:r>
              <a:rPr lang="en-US" altLang="zh-CN" b="1" dirty="0" smtClean="0"/>
              <a:t>LJMP</a:t>
            </a:r>
            <a:r>
              <a:rPr lang="zh-CN" altLang="zh-CN" b="1" dirty="0" smtClean="0"/>
              <a:t>，</a:t>
            </a:r>
            <a:r>
              <a:rPr lang="en-US" altLang="zh-CN" b="1" dirty="0" smtClean="0"/>
              <a:t>AJMP</a:t>
            </a:r>
            <a:r>
              <a:rPr lang="zh-CN" altLang="zh-CN" b="1" dirty="0" smtClean="0"/>
              <a:t>，</a:t>
            </a:r>
            <a:r>
              <a:rPr lang="en-US" altLang="zh-CN" b="1" dirty="0" smtClean="0"/>
              <a:t>SJMP</a:t>
            </a:r>
            <a:r>
              <a:rPr lang="zh-CN" altLang="zh-CN" b="1" dirty="0" smtClean="0"/>
              <a:t>，</a:t>
            </a:r>
            <a:r>
              <a:rPr lang="en-US" altLang="zh-CN" b="1" dirty="0" smtClean="0"/>
              <a:t>JMP</a:t>
            </a:r>
            <a:endParaRPr lang="zh-CN" altLang="zh-CN" b="1" dirty="0" smtClean="0"/>
          </a:p>
          <a:p>
            <a:pPr>
              <a:lnSpc>
                <a:spcPct val="200000"/>
              </a:lnSpc>
            </a:pPr>
            <a:r>
              <a:rPr lang="en-US" altLang="zh-CN" b="1" dirty="0" smtClean="0"/>
              <a:t>(2)</a:t>
            </a:r>
            <a:r>
              <a:rPr lang="zh-CN" altLang="zh-CN" b="1" dirty="0" smtClean="0"/>
              <a:t>条件转移指令</a:t>
            </a:r>
            <a:r>
              <a:rPr lang="en-US" altLang="zh-CN" b="1" dirty="0" smtClean="0"/>
              <a:t>      </a:t>
            </a:r>
            <a:r>
              <a:rPr lang="zh-CN" altLang="zh-CN" b="1" dirty="0" smtClean="0"/>
              <a:t>（</a:t>
            </a:r>
            <a:r>
              <a:rPr lang="en-US" altLang="zh-CN" b="1" dirty="0" smtClean="0"/>
              <a:t>8</a:t>
            </a:r>
            <a:r>
              <a:rPr lang="zh-CN" altLang="zh-CN" b="1" dirty="0" smtClean="0"/>
              <a:t>条），指令助记符</a:t>
            </a:r>
            <a:r>
              <a:rPr lang="en-US" altLang="zh-CN" b="1" dirty="0" smtClean="0"/>
              <a:t>4</a:t>
            </a:r>
            <a:r>
              <a:rPr lang="zh-CN" altLang="zh-CN" b="1" dirty="0" smtClean="0"/>
              <a:t>种：</a:t>
            </a:r>
            <a:r>
              <a:rPr lang="en-US" altLang="zh-CN" b="1" dirty="0" smtClean="0"/>
              <a:t>JZ</a:t>
            </a:r>
            <a:r>
              <a:rPr lang="zh-CN" altLang="zh-CN" b="1" dirty="0" smtClean="0"/>
              <a:t>，</a:t>
            </a:r>
            <a:r>
              <a:rPr lang="en-US" altLang="zh-CN" b="1" dirty="0" smtClean="0"/>
              <a:t>JNZ</a:t>
            </a:r>
            <a:r>
              <a:rPr lang="zh-CN" altLang="zh-CN" b="1" dirty="0" smtClean="0"/>
              <a:t>，</a:t>
            </a:r>
            <a:r>
              <a:rPr lang="en-US" altLang="zh-CN" b="1" dirty="0" smtClean="0"/>
              <a:t>CJNE</a:t>
            </a:r>
            <a:r>
              <a:rPr lang="zh-CN" altLang="zh-CN" b="1" dirty="0" smtClean="0"/>
              <a:t>，</a:t>
            </a:r>
            <a:r>
              <a:rPr lang="en-US" altLang="zh-CN" b="1" dirty="0" smtClean="0"/>
              <a:t>DJNZ</a:t>
            </a:r>
            <a:endParaRPr lang="zh-CN" altLang="zh-CN" b="1" dirty="0" smtClean="0"/>
          </a:p>
          <a:p>
            <a:pPr>
              <a:lnSpc>
                <a:spcPct val="200000"/>
              </a:lnSpc>
            </a:pPr>
            <a:r>
              <a:rPr lang="en-US" altLang="zh-CN" b="1" dirty="0" smtClean="0"/>
              <a:t>(3)</a:t>
            </a:r>
            <a:r>
              <a:rPr lang="zh-CN" altLang="zh-CN" b="1" dirty="0" smtClean="0"/>
              <a:t>子程序调用及返回指令（</a:t>
            </a:r>
            <a:r>
              <a:rPr lang="en-US" altLang="zh-CN" b="1" dirty="0" smtClean="0"/>
              <a:t>4</a:t>
            </a:r>
            <a:r>
              <a:rPr lang="zh-CN" altLang="zh-CN" b="1" dirty="0" smtClean="0"/>
              <a:t>条），指令助记符</a:t>
            </a:r>
            <a:r>
              <a:rPr lang="en-US" altLang="zh-CN" b="1" dirty="0" smtClean="0"/>
              <a:t>4</a:t>
            </a:r>
            <a:r>
              <a:rPr lang="zh-CN" altLang="zh-CN" b="1" dirty="0" smtClean="0"/>
              <a:t>种：</a:t>
            </a:r>
            <a:r>
              <a:rPr lang="en-US" altLang="zh-CN" b="1" dirty="0" smtClean="0"/>
              <a:t>ACALL</a:t>
            </a:r>
            <a:r>
              <a:rPr lang="zh-CN" altLang="zh-CN" b="1" dirty="0" smtClean="0"/>
              <a:t>，</a:t>
            </a:r>
            <a:r>
              <a:rPr lang="en-US" altLang="zh-CN" b="1" dirty="0" smtClean="0"/>
              <a:t>LCALL</a:t>
            </a:r>
            <a:r>
              <a:rPr lang="zh-CN" altLang="zh-CN" b="1" dirty="0" smtClean="0"/>
              <a:t>，</a:t>
            </a:r>
            <a:r>
              <a:rPr lang="en-US" altLang="zh-CN" b="1" dirty="0" smtClean="0"/>
              <a:t>RET</a:t>
            </a:r>
            <a:r>
              <a:rPr lang="zh-CN" altLang="zh-CN" b="1" dirty="0" smtClean="0"/>
              <a:t>，</a:t>
            </a:r>
            <a:r>
              <a:rPr lang="en-US" altLang="zh-CN" b="1" dirty="0" smtClean="0"/>
              <a:t>RETI</a:t>
            </a:r>
          </a:p>
          <a:p>
            <a:pPr lvl="0">
              <a:lnSpc>
                <a:spcPct val="200000"/>
              </a:lnSpc>
            </a:pPr>
            <a:r>
              <a:rPr lang="en-US" altLang="zh-CN" b="1" dirty="0" smtClean="0"/>
              <a:t>(4)</a:t>
            </a:r>
            <a:r>
              <a:rPr lang="zh-CN" altLang="zh-CN" b="1" dirty="0" smtClean="0"/>
              <a:t>空操作指令</a:t>
            </a:r>
            <a:r>
              <a:rPr lang="en-US" altLang="zh-CN" b="1" dirty="0" smtClean="0"/>
              <a:t>          </a:t>
            </a:r>
            <a:r>
              <a:rPr lang="zh-CN" altLang="zh-CN" b="1" dirty="0" smtClean="0"/>
              <a:t>（</a:t>
            </a:r>
            <a:r>
              <a:rPr lang="en-US" altLang="zh-CN" b="1" dirty="0" smtClean="0"/>
              <a:t>1</a:t>
            </a:r>
            <a:r>
              <a:rPr lang="zh-CN" altLang="zh-CN" b="1" dirty="0" smtClean="0"/>
              <a:t>条），指令助记符</a:t>
            </a:r>
            <a:r>
              <a:rPr lang="en-US" altLang="zh-CN" b="1" dirty="0" smtClean="0"/>
              <a:t>1</a:t>
            </a:r>
            <a:r>
              <a:rPr lang="zh-CN" altLang="zh-CN" b="1" dirty="0" smtClean="0"/>
              <a:t>种：</a:t>
            </a:r>
            <a:r>
              <a:rPr lang="en-US" altLang="zh-CN" b="1" dirty="0" smtClean="0"/>
              <a:t>NOP</a:t>
            </a:r>
            <a:endParaRPr lang="zh-CN" altLang="zh-CN" b="1" dirty="0"/>
          </a:p>
        </p:txBody>
      </p:sp>
    </p:spTree>
    <p:extLst>
      <p:ext uri="{BB962C8B-B14F-4D97-AF65-F5344CB8AC3E}">
        <p14:creationId xmlns="" xmlns:p14="http://schemas.microsoft.com/office/powerpoint/2010/main" val="1504702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755576" y="1347614"/>
            <a:ext cx="7560840" cy="923330"/>
          </a:xfrm>
          <a:prstGeom prst="rect">
            <a:avLst/>
          </a:prstGeom>
        </p:spPr>
        <p:txBody>
          <a:bodyPr wrap="square">
            <a:spAutoFit/>
          </a:bodyPr>
          <a:lstStyle/>
          <a:p>
            <a:r>
              <a:rPr lang="zh-CN" altLang="en-US" b="1" dirty="0" smtClean="0"/>
              <a:t>（一）</a:t>
            </a:r>
            <a:r>
              <a:rPr lang="zh-CN" altLang="zh-CN" b="1" dirty="0" smtClean="0"/>
              <a:t>无条件转移指令（</a:t>
            </a:r>
            <a:r>
              <a:rPr lang="en-US" altLang="zh-CN" b="1" dirty="0" smtClean="0"/>
              <a:t>4</a:t>
            </a:r>
            <a:r>
              <a:rPr lang="zh-CN" altLang="zh-CN" b="1" dirty="0" smtClean="0"/>
              <a:t>条）</a:t>
            </a:r>
            <a:endParaRPr lang="en-US" altLang="zh-CN" b="1" dirty="0" smtClean="0"/>
          </a:p>
          <a:p>
            <a:endParaRPr lang="zh-CN" altLang="zh-CN" b="1" dirty="0" smtClean="0"/>
          </a:p>
          <a:p>
            <a:r>
              <a:rPr lang="en-US" altLang="zh-CN" b="1" dirty="0" smtClean="0"/>
              <a:t>      </a:t>
            </a:r>
            <a:r>
              <a:rPr lang="zh-CN" altLang="zh-CN" b="1" dirty="0" smtClean="0"/>
              <a:t>① </a:t>
            </a:r>
            <a:r>
              <a:rPr lang="zh-CN" altLang="en-US" b="1" dirty="0" smtClean="0"/>
              <a:t>长转移指令（</a:t>
            </a:r>
            <a:r>
              <a:rPr lang="en-US" altLang="zh-CN" b="1" dirty="0" smtClean="0"/>
              <a:t>1</a:t>
            </a:r>
            <a:r>
              <a:rPr lang="zh-CN" altLang="en-US" b="1" dirty="0" smtClean="0"/>
              <a:t>条）</a:t>
            </a:r>
            <a:endParaRPr lang="en-US" altLang="zh-CN" b="1" dirty="0" smtClean="0"/>
          </a:p>
        </p:txBody>
      </p:sp>
      <p:graphicFrame>
        <p:nvGraphicFramePr>
          <p:cNvPr id="25" name="表格 24"/>
          <p:cNvGraphicFramePr>
            <a:graphicFrameLocks noGrp="1"/>
          </p:cNvGraphicFramePr>
          <p:nvPr/>
        </p:nvGraphicFramePr>
        <p:xfrm>
          <a:off x="971600" y="2355726"/>
          <a:ext cx="7200801" cy="957836"/>
        </p:xfrm>
        <a:graphic>
          <a:graphicData uri="http://schemas.openxmlformats.org/drawingml/2006/table">
            <a:tbl>
              <a:tblPr/>
              <a:tblGrid>
                <a:gridCol w="2121919"/>
                <a:gridCol w="1286876"/>
                <a:gridCol w="1894666"/>
                <a:gridCol w="1897340"/>
              </a:tblGrid>
              <a:tr h="296038">
                <a:tc>
                  <a:txBody>
                    <a:bodyPr/>
                    <a:lstStyle/>
                    <a:p>
                      <a:pPr indent="270510" algn="ctr">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a:latin typeface="楷体"/>
                          <a:cs typeface="宋体"/>
                        </a:rPr>
                        <a:t>16</a:t>
                      </a:r>
                      <a:r>
                        <a:rPr lang="zh-CN" sz="1200" b="1" kern="100">
                          <a:latin typeface="宋体"/>
                          <a:ea typeface="楷体"/>
                          <a:cs typeface="宋体"/>
                        </a:rPr>
                        <a:t>进制机器码格式</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a:latin typeface="宋体"/>
                          <a:ea typeface="楷体"/>
                          <a:cs typeface="宋体"/>
                        </a:rPr>
                        <a:t>操</a:t>
                      </a:r>
                      <a:r>
                        <a:rPr lang="en-US" sz="1200" b="1" kern="100">
                          <a:latin typeface="宋体"/>
                          <a:ea typeface="楷体"/>
                          <a:cs typeface="宋体"/>
                        </a:rPr>
                        <a:t>   </a:t>
                      </a:r>
                      <a:r>
                        <a:rPr lang="zh-CN" sz="1200" b="1" kern="100">
                          <a:latin typeface="宋体"/>
                          <a:ea typeface="楷体"/>
                          <a:cs typeface="宋体"/>
                        </a:rPr>
                        <a:t>作</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038">
                <a:tc>
                  <a:txBody>
                    <a:bodyPr/>
                    <a:lstStyle/>
                    <a:p>
                      <a:pPr indent="270510" algn="just">
                        <a:spcAft>
                          <a:spcPts val="0"/>
                        </a:spcAft>
                      </a:pPr>
                      <a:r>
                        <a:rPr lang="en-US" sz="1200" b="1" kern="100" dirty="0">
                          <a:latin typeface="宋体"/>
                          <a:cs typeface="宋体"/>
                        </a:rPr>
                        <a:t>LJMP  addr16      </a:t>
                      </a:r>
                      <a:r>
                        <a:rPr lang="zh-CN" sz="1200" b="1" kern="100" dirty="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dirty="0">
                          <a:latin typeface="宋体"/>
                          <a:cs typeface="宋体"/>
                        </a:rPr>
                        <a:t>0000 0010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dirty="0">
                          <a:latin typeface="宋体"/>
                          <a:cs typeface="宋体"/>
                        </a:rPr>
                        <a:t>02H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addr16</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48018">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en-US" sz="1200" b="1" kern="100">
                          <a:latin typeface="宋体"/>
                          <a:cs typeface="宋体"/>
                        </a:rPr>
                        <a:t>addr</a:t>
                      </a:r>
                      <a:r>
                        <a:rPr lang="en-US" sz="1200" b="1" kern="100" baseline="-25000">
                          <a:latin typeface="宋体"/>
                          <a:cs typeface="宋体"/>
                        </a:rPr>
                        <a:t>15</a:t>
                      </a:r>
                      <a:r>
                        <a:rPr lang="zh-CN" sz="1200" b="1" kern="100" baseline="-25000">
                          <a:latin typeface="宋体"/>
                          <a:cs typeface="宋体"/>
                        </a:rPr>
                        <a:t>～</a:t>
                      </a:r>
                      <a:r>
                        <a:rPr lang="en-US" sz="1200" b="1" kern="100" baseline="-25000">
                          <a:latin typeface="宋体"/>
                          <a:cs typeface="宋体"/>
                        </a:rPr>
                        <a:t>8</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66700" algn="just">
                        <a:spcAft>
                          <a:spcPts val="0"/>
                        </a:spcAft>
                      </a:pPr>
                      <a:r>
                        <a:rPr lang="en-US" sz="1200" b="1" kern="100" dirty="0">
                          <a:latin typeface="宋体"/>
                          <a:cs typeface="宋体"/>
                        </a:rPr>
                        <a:t>addr</a:t>
                      </a:r>
                      <a:r>
                        <a:rPr lang="en-US" sz="1200" b="1" kern="100" baseline="-25000" dirty="0">
                          <a:latin typeface="宋体"/>
                          <a:cs typeface="宋体"/>
                        </a:rPr>
                        <a:t>15</a:t>
                      </a:r>
                      <a:r>
                        <a:rPr lang="zh-CN" sz="1200" b="1" kern="100" baseline="-25000" dirty="0">
                          <a:latin typeface="宋体"/>
                          <a:cs typeface="宋体"/>
                        </a:rPr>
                        <a:t>～</a:t>
                      </a:r>
                      <a:r>
                        <a:rPr lang="en-US" sz="1200" b="1" kern="100" baseline="-25000" dirty="0">
                          <a:latin typeface="宋体"/>
                          <a:cs typeface="宋体"/>
                        </a:rPr>
                        <a:t>8</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48018">
                <a:tc>
                  <a:txBody>
                    <a:bodyPr/>
                    <a:lstStyle/>
                    <a:p>
                      <a:pPr indent="270510" algn="just">
                        <a:spcAft>
                          <a:spcPts val="0"/>
                        </a:spcAft>
                      </a:pPr>
                      <a:endParaRPr lang="en-US"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a:latin typeface="宋体"/>
                          <a:cs typeface="宋体"/>
                        </a:rPr>
                        <a:t>addr</a:t>
                      </a:r>
                      <a:r>
                        <a:rPr lang="en-US" sz="1200" b="1" kern="100" baseline="-25000">
                          <a:latin typeface="宋体"/>
                          <a:cs typeface="宋体"/>
                        </a:rPr>
                        <a:t>7</a:t>
                      </a:r>
                      <a:r>
                        <a:rPr lang="zh-CN" sz="1200" b="1" kern="100" baseline="-25000">
                          <a:latin typeface="宋体"/>
                          <a:cs typeface="宋体"/>
                        </a:rPr>
                        <a:t>～</a:t>
                      </a:r>
                      <a:r>
                        <a:rPr lang="en-US" sz="1200" b="1" kern="100" baseline="-25000">
                          <a:latin typeface="宋体"/>
                          <a:cs typeface="宋体"/>
                        </a:rPr>
                        <a:t>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latin typeface="宋体"/>
                          <a:cs typeface="宋体"/>
                        </a:rPr>
                        <a:t>addr</a:t>
                      </a:r>
                      <a:r>
                        <a:rPr lang="en-US" sz="1200" b="1" kern="100" baseline="-25000">
                          <a:latin typeface="宋体"/>
                          <a:cs typeface="宋体"/>
                        </a:rPr>
                        <a:t>7</a:t>
                      </a:r>
                      <a:r>
                        <a:rPr lang="zh-CN" sz="1200" b="1" kern="100" baseline="-25000">
                          <a:latin typeface="宋体"/>
                          <a:cs typeface="宋体"/>
                        </a:rPr>
                        <a:t>～</a:t>
                      </a:r>
                      <a:r>
                        <a:rPr lang="en-US" sz="1200" b="1" kern="100" baseline="-25000">
                          <a:latin typeface="宋体"/>
                          <a:cs typeface="宋体"/>
                        </a:rPr>
                        <a:t>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
        <p:nvSpPr>
          <p:cNvPr id="26" name="矩形 25"/>
          <p:cNvSpPr/>
          <p:nvPr/>
        </p:nvSpPr>
        <p:spPr>
          <a:xfrm>
            <a:off x="683568" y="3507854"/>
            <a:ext cx="7560840" cy="369332"/>
          </a:xfrm>
          <a:prstGeom prst="rect">
            <a:avLst/>
          </a:prstGeom>
        </p:spPr>
        <p:txBody>
          <a:bodyPr wrap="square">
            <a:spAutoFit/>
          </a:bodyPr>
          <a:lstStyle/>
          <a:p>
            <a:r>
              <a:rPr lang="en-US" altLang="zh-CN" b="1" dirty="0" smtClean="0"/>
              <a:t>           </a:t>
            </a:r>
            <a:r>
              <a:rPr lang="zh-CN" altLang="zh-CN" b="1" dirty="0" smtClean="0"/>
              <a:t>②</a:t>
            </a:r>
            <a:r>
              <a:rPr lang="zh-CN" altLang="en-US" b="1" dirty="0" smtClean="0"/>
              <a:t>绝对转移</a:t>
            </a:r>
            <a:r>
              <a:rPr lang="zh-CN" altLang="zh-CN" b="1" dirty="0" smtClean="0"/>
              <a:t>指令（</a:t>
            </a:r>
            <a:r>
              <a:rPr lang="en-US" altLang="zh-CN" b="1" dirty="0" smtClean="0"/>
              <a:t>1</a:t>
            </a:r>
            <a:r>
              <a:rPr lang="zh-CN" altLang="zh-CN" b="1" dirty="0" smtClean="0"/>
              <a:t>条）</a:t>
            </a:r>
          </a:p>
        </p:txBody>
      </p:sp>
      <p:graphicFrame>
        <p:nvGraphicFramePr>
          <p:cNvPr id="27" name="表格 26"/>
          <p:cNvGraphicFramePr>
            <a:graphicFrameLocks noGrp="1"/>
          </p:cNvGraphicFramePr>
          <p:nvPr/>
        </p:nvGraphicFramePr>
        <p:xfrm>
          <a:off x="971600" y="3939902"/>
          <a:ext cx="7200800" cy="1067353"/>
        </p:xfrm>
        <a:graphic>
          <a:graphicData uri="http://schemas.openxmlformats.org/drawingml/2006/table">
            <a:tbl>
              <a:tblPr/>
              <a:tblGrid>
                <a:gridCol w="2019291"/>
                <a:gridCol w="1189286"/>
                <a:gridCol w="3992223"/>
              </a:tblGrid>
              <a:tr h="207740">
                <a:tc>
                  <a:txBody>
                    <a:bodyPr/>
                    <a:lstStyle/>
                    <a:p>
                      <a:pPr indent="270510" algn="ctr">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a:latin typeface="宋体"/>
                          <a:ea typeface="楷体"/>
                          <a:cs typeface="宋体"/>
                        </a:rPr>
                        <a:t>机器码格式</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a:latin typeface="宋体"/>
                          <a:ea typeface="楷体"/>
                          <a:cs typeface="宋体"/>
                        </a:rPr>
                        <a:t>操</a:t>
                      </a:r>
                      <a:r>
                        <a:rPr lang="en-US" sz="1200" b="1" kern="100">
                          <a:latin typeface="宋体"/>
                          <a:ea typeface="楷体"/>
                          <a:cs typeface="宋体"/>
                        </a:rPr>
                        <a:t>   </a:t>
                      </a:r>
                      <a:r>
                        <a:rPr lang="zh-CN" sz="1200" b="1" kern="100">
                          <a:latin typeface="宋体"/>
                          <a:ea typeface="楷体"/>
                          <a:cs typeface="宋体"/>
                        </a:rPr>
                        <a:t>作</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73">
                <a:tc>
                  <a:txBody>
                    <a:bodyPr/>
                    <a:lstStyle/>
                    <a:p>
                      <a:pPr indent="270510" algn="just">
                        <a:spcAft>
                          <a:spcPts val="0"/>
                        </a:spcAft>
                      </a:pPr>
                      <a:r>
                        <a:rPr lang="en-US" sz="1200" b="1" kern="100" dirty="0">
                          <a:latin typeface="宋体"/>
                          <a:cs typeface="宋体"/>
                        </a:rPr>
                        <a:t>AJMP  addr11     </a:t>
                      </a:r>
                      <a:r>
                        <a:rPr lang="zh-CN" sz="1200" b="1" kern="100" dirty="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dirty="0">
                          <a:latin typeface="宋体"/>
                          <a:cs typeface="宋体"/>
                        </a:rPr>
                        <a:t>a</a:t>
                      </a:r>
                      <a:r>
                        <a:rPr lang="en-US" sz="1200" b="1" kern="100" baseline="-25000" dirty="0">
                          <a:latin typeface="宋体"/>
                          <a:cs typeface="宋体"/>
                        </a:rPr>
                        <a:t>10</a:t>
                      </a:r>
                      <a:r>
                        <a:rPr lang="en-US" sz="1200" b="1" kern="100" dirty="0">
                          <a:latin typeface="宋体"/>
                          <a:cs typeface="宋体"/>
                        </a:rPr>
                        <a:t>a</a:t>
                      </a:r>
                      <a:r>
                        <a:rPr lang="en-US" sz="1200" b="1" kern="100" baseline="-25000" dirty="0">
                          <a:latin typeface="宋体"/>
                          <a:cs typeface="宋体"/>
                        </a:rPr>
                        <a:t>9</a:t>
                      </a:r>
                      <a:r>
                        <a:rPr lang="en-US" sz="1200" b="1" kern="100" dirty="0">
                          <a:latin typeface="宋体"/>
                          <a:cs typeface="宋体"/>
                        </a:rPr>
                        <a:t>a</a:t>
                      </a:r>
                      <a:r>
                        <a:rPr lang="en-US" sz="1200" b="1" kern="100" baseline="-25000" dirty="0">
                          <a:latin typeface="宋体"/>
                          <a:cs typeface="宋体"/>
                        </a:rPr>
                        <a:t>8</a:t>
                      </a:r>
                      <a:r>
                        <a:rPr lang="en-US" sz="1200" b="1" kern="100" dirty="0">
                          <a:latin typeface="宋体"/>
                          <a:cs typeface="宋体"/>
                        </a:rPr>
                        <a:t>00001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866775" algn="l">
                        <a:spcAft>
                          <a:spcPts val="0"/>
                        </a:spcAft>
                      </a:pP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(PC)+2,</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10973">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en-US" sz="1200" b="1" kern="100" dirty="0">
                          <a:latin typeface="宋体"/>
                          <a:cs typeface="宋体"/>
                        </a:rPr>
                        <a:t>addr</a:t>
                      </a:r>
                      <a:r>
                        <a:rPr lang="en-US" sz="1200" b="1" kern="100" baseline="-25000" dirty="0">
                          <a:latin typeface="宋体"/>
                          <a:cs typeface="宋体"/>
                        </a:rPr>
                        <a:t>7</a:t>
                      </a:r>
                      <a:r>
                        <a:rPr lang="zh-CN" sz="1200" b="1" kern="100" baseline="-25000" dirty="0">
                          <a:latin typeface="宋体"/>
                          <a:cs typeface="宋体"/>
                        </a:rPr>
                        <a:t>～</a:t>
                      </a:r>
                      <a:r>
                        <a:rPr lang="en-US" sz="1200" b="1" kern="100" baseline="-25000" dirty="0">
                          <a:latin typeface="宋体"/>
                          <a:cs typeface="宋体"/>
                        </a:rPr>
                        <a:t>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l">
                        <a:spcAft>
                          <a:spcPts val="0"/>
                        </a:spcAft>
                      </a:pPr>
                      <a:r>
                        <a:rPr lang="en-US" sz="1200" b="1" kern="100" dirty="0" smtClean="0">
                          <a:latin typeface="宋体"/>
                          <a:cs typeface="宋体"/>
                        </a:rPr>
                        <a:t>        </a:t>
                      </a:r>
                      <a:r>
                        <a:rPr lang="en-US" sz="1200" b="1" kern="100" dirty="0">
                          <a:latin typeface="宋体"/>
                          <a:cs typeface="宋体"/>
                        </a:rPr>
                        <a:t>(PC</a:t>
                      </a:r>
                      <a:r>
                        <a:rPr lang="en-US" sz="1200" b="1" kern="100" baseline="-25000" dirty="0">
                          <a:latin typeface="宋体"/>
                          <a:cs typeface="宋体"/>
                        </a:rPr>
                        <a:t>10</a:t>
                      </a:r>
                      <a:r>
                        <a:rPr lang="zh-CN" sz="1200" b="1" kern="100" baseline="-25000" dirty="0">
                          <a:latin typeface="宋体"/>
                          <a:cs typeface="宋体"/>
                        </a:rPr>
                        <a:t>～</a:t>
                      </a:r>
                      <a:r>
                        <a:rPr lang="en-US" sz="1200" b="1" kern="100" baseline="-25000" dirty="0">
                          <a:latin typeface="宋体"/>
                          <a:cs typeface="宋体"/>
                        </a:rPr>
                        <a:t>0</a:t>
                      </a:r>
                      <a:r>
                        <a:rPr lang="en-US" sz="1200" b="1" kern="100" dirty="0">
                          <a:latin typeface="宋体"/>
                          <a:cs typeface="宋体"/>
                        </a:rPr>
                        <a:t>)</a:t>
                      </a:r>
                      <a:r>
                        <a:rPr lang="zh-CN" sz="1200" b="1" kern="100" dirty="0">
                          <a:latin typeface="宋体"/>
                          <a:cs typeface="宋体"/>
                        </a:rPr>
                        <a:t>←</a:t>
                      </a:r>
                      <a:r>
                        <a:rPr lang="en-US" sz="1200" b="1" kern="100" dirty="0">
                          <a:latin typeface="宋体"/>
                          <a:cs typeface="宋体"/>
                        </a:rPr>
                        <a:t>addr</a:t>
                      </a:r>
                      <a:r>
                        <a:rPr lang="en-US" sz="1200" b="1" kern="100" baseline="-25000" dirty="0">
                          <a:latin typeface="宋体"/>
                          <a:cs typeface="宋体"/>
                        </a:rPr>
                        <a:t>10</a:t>
                      </a:r>
                      <a:r>
                        <a:rPr lang="zh-CN" sz="1200" b="1" kern="100" baseline="-25000" dirty="0">
                          <a:latin typeface="宋体"/>
                          <a:cs typeface="宋体"/>
                        </a:rPr>
                        <a:t>～</a:t>
                      </a:r>
                      <a:r>
                        <a:rPr lang="en-US" sz="1200" b="1" kern="100" baseline="-25000" dirty="0">
                          <a:latin typeface="宋体"/>
                          <a:cs typeface="宋体"/>
                        </a:rPr>
                        <a:t>0</a:t>
                      </a:r>
                      <a:r>
                        <a:rPr lang="en-US" sz="1200" b="1" kern="100" dirty="0">
                          <a:latin typeface="宋体"/>
                          <a:cs typeface="宋体"/>
                        </a:rPr>
                        <a: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78426">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866775" algn="l">
                        <a:spcAft>
                          <a:spcPts val="0"/>
                        </a:spcAft>
                      </a:pPr>
                      <a:r>
                        <a:rPr lang="en-US" sz="1200" b="1" kern="100" dirty="0">
                          <a:latin typeface="宋体"/>
                          <a:cs typeface="宋体"/>
                        </a:rPr>
                        <a:t>(PC</a:t>
                      </a:r>
                      <a:r>
                        <a:rPr lang="en-US" sz="1200" b="1" kern="100" baseline="-25000" dirty="0">
                          <a:latin typeface="宋体"/>
                          <a:cs typeface="宋体"/>
                        </a:rPr>
                        <a:t>15</a:t>
                      </a:r>
                      <a:r>
                        <a:rPr lang="zh-CN" sz="1200" b="1" kern="100" baseline="-25000" dirty="0">
                          <a:latin typeface="宋体"/>
                          <a:cs typeface="宋体"/>
                        </a:rPr>
                        <a:t>～</a:t>
                      </a:r>
                      <a:r>
                        <a:rPr lang="en-US" sz="1200" b="1" kern="100" baseline="-25000" dirty="0">
                          <a:latin typeface="宋体"/>
                          <a:cs typeface="宋体"/>
                        </a:rPr>
                        <a:t>11</a:t>
                      </a:r>
                      <a:r>
                        <a:rPr lang="en-US" sz="1200" b="1" kern="100" dirty="0">
                          <a:latin typeface="宋体"/>
                          <a:cs typeface="宋体"/>
                        </a:rPr>
                        <a:t>)</a:t>
                      </a:r>
                      <a:r>
                        <a:rPr lang="zh-CN" sz="1200" b="1" kern="100" dirty="0">
                          <a:latin typeface="宋体"/>
                          <a:cs typeface="宋体"/>
                        </a:rPr>
                        <a:t>不变。</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
        <p:nvSpPr>
          <p:cNvPr id="28" name="标题 27"/>
          <p:cNvSpPr>
            <a:spLocks noGrp="1"/>
          </p:cNvSpPr>
          <p:nvPr>
            <p:ph type="title"/>
          </p:nvPr>
        </p:nvSpPr>
        <p:spPr>
          <a:xfrm>
            <a:off x="395536" y="411510"/>
            <a:ext cx="8219256" cy="628650"/>
          </a:xfrm>
        </p:spPr>
        <p:txBody>
          <a:bodyPr>
            <a:normAutofit fontScale="90000"/>
          </a:bodyPr>
          <a:lstStyle/>
          <a:p>
            <a:r>
              <a:rPr lang="en-US" altLang="zh-CN" b="1" dirty="0" smtClean="0"/>
              <a:t>3.3  MCS-51</a:t>
            </a:r>
            <a:r>
              <a:rPr lang="zh-CN" altLang="zh-CN" b="1" dirty="0" smtClean="0"/>
              <a:t>单片机指令集</a:t>
            </a:r>
            <a:r>
              <a:rPr lang="en-US" altLang="zh-CN" dirty="0" smtClean="0"/>
              <a:t>--</a:t>
            </a:r>
            <a:r>
              <a:rPr lang="en-US" altLang="zh-CN" sz="2400" dirty="0" smtClean="0"/>
              <a:t> </a:t>
            </a:r>
            <a:r>
              <a:rPr lang="en-US" altLang="zh-CN" sz="2700" b="1" dirty="0" smtClean="0"/>
              <a:t>3.3.4</a:t>
            </a:r>
            <a:r>
              <a:rPr lang="zh-CN" altLang="en-US" sz="2700" b="1" dirty="0" smtClean="0"/>
              <a:t>控制转移</a:t>
            </a:r>
            <a:r>
              <a:rPr lang="zh-CN" altLang="zh-CN" sz="2700" b="1" dirty="0" smtClean="0"/>
              <a:t>类指令</a:t>
            </a:r>
            <a:endParaRPr lang="zh-CN" altLang="en-US" b="1" dirty="0"/>
          </a:p>
        </p:txBody>
      </p:sp>
    </p:spTree>
    <p:extLst>
      <p:ext uri="{BB962C8B-B14F-4D97-AF65-F5344CB8AC3E}">
        <p14:creationId xmlns="" xmlns:p14="http://schemas.microsoft.com/office/powerpoint/2010/main" val="25096382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349304"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dirty="0" smtClean="0"/>
              <a:t> </a:t>
            </a:r>
            <a:r>
              <a:rPr lang="en-US" altLang="zh-CN" sz="2700" b="1" dirty="0" smtClean="0"/>
              <a:t>3.3.4</a:t>
            </a:r>
            <a:r>
              <a:rPr lang="zh-CN" altLang="en-US" sz="2700" b="1" dirty="0" smtClean="0"/>
              <a:t>控制转移</a:t>
            </a:r>
            <a:r>
              <a:rPr lang="zh-CN" altLang="zh-CN" sz="2700" b="1"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923330"/>
          </a:xfrm>
          <a:prstGeom prst="rect">
            <a:avLst/>
          </a:prstGeom>
        </p:spPr>
        <p:txBody>
          <a:bodyPr wrap="square">
            <a:spAutoFit/>
          </a:bodyPr>
          <a:lstStyle/>
          <a:p>
            <a:r>
              <a:rPr lang="zh-CN" altLang="en-US" b="1" dirty="0" smtClean="0"/>
              <a:t>（一）</a:t>
            </a:r>
            <a:r>
              <a:rPr lang="zh-CN" altLang="zh-CN" b="1" dirty="0" smtClean="0"/>
              <a:t>无条件转移指令（</a:t>
            </a:r>
            <a:r>
              <a:rPr lang="en-US" altLang="zh-CN" b="1" dirty="0" smtClean="0"/>
              <a:t>4</a:t>
            </a:r>
            <a:r>
              <a:rPr lang="zh-CN" altLang="zh-CN" b="1" dirty="0" smtClean="0"/>
              <a:t>条）</a:t>
            </a:r>
            <a:endParaRPr lang="en-US" altLang="zh-CN" b="1" dirty="0" smtClean="0"/>
          </a:p>
          <a:p>
            <a:endParaRPr lang="en-US" altLang="zh-CN" b="1" dirty="0" smtClean="0"/>
          </a:p>
          <a:p>
            <a:r>
              <a:rPr lang="en-US" altLang="zh-CN" b="1" dirty="0" smtClean="0"/>
              <a:t>      </a:t>
            </a:r>
            <a:r>
              <a:rPr lang="zh-CN" altLang="zh-CN" b="1" dirty="0" smtClean="0"/>
              <a:t>③ </a:t>
            </a:r>
            <a:r>
              <a:rPr lang="zh-CN" altLang="en-US" b="1" dirty="0" smtClean="0"/>
              <a:t>短转移</a:t>
            </a:r>
            <a:r>
              <a:rPr lang="zh-CN" altLang="zh-CN" b="1" dirty="0" smtClean="0"/>
              <a:t>指令（</a:t>
            </a:r>
            <a:r>
              <a:rPr lang="en-US" altLang="zh-CN" b="1" dirty="0" smtClean="0"/>
              <a:t>1</a:t>
            </a:r>
            <a:r>
              <a:rPr lang="zh-CN" altLang="zh-CN" b="1" dirty="0" smtClean="0"/>
              <a:t>条）</a:t>
            </a:r>
          </a:p>
        </p:txBody>
      </p:sp>
      <p:graphicFrame>
        <p:nvGraphicFramePr>
          <p:cNvPr id="25" name="表格 24"/>
          <p:cNvGraphicFramePr>
            <a:graphicFrameLocks noGrp="1"/>
          </p:cNvGraphicFramePr>
          <p:nvPr/>
        </p:nvGraphicFramePr>
        <p:xfrm>
          <a:off x="1043608" y="2427734"/>
          <a:ext cx="7416824" cy="548640"/>
        </p:xfrm>
        <a:graphic>
          <a:graphicData uri="http://schemas.openxmlformats.org/drawingml/2006/table">
            <a:tbl>
              <a:tblPr/>
              <a:tblGrid>
                <a:gridCol w="1691733"/>
                <a:gridCol w="1171271"/>
                <a:gridCol w="1951506"/>
                <a:gridCol w="2602314"/>
              </a:tblGrid>
              <a:tr h="0">
                <a:tc>
                  <a:txBody>
                    <a:bodyPr/>
                    <a:lstStyle/>
                    <a:p>
                      <a:pPr indent="270510" algn="ctr">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楷体"/>
                          <a:cs typeface="宋体"/>
                        </a:rPr>
                        <a:t>16</a:t>
                      </a:r>
                      <a:r>
                        <a:rPr lang="zh-CN" sz="1200" b="1" kern="100" dirty="0">
                          <a:latin typeface="宋体"/>
                          <a:ea typeface="楷体"/>
                          <a:cs typeface="宋体"/>
                        </a:rPr>
                        <a:t>进制机器码格式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a:latin typeface="宋体"/>
                          <a:ea typeface="楷体"/>
                          <a:cs typeface="宋体"/>
                        </a:rPr>
                        <a:t>操</a:t>
                      </a:r>
                      <a:r>
                        <a:rPr lang="en-US" sz="1200" b="1" kern="100">
                          <a:latin typeface="宋体"/>
                          <a:ea typeface="楷体"/>
                          <a:cs typeface="宋体"/>
                        </a:rPr>
                        <a:t>   </a:t>
                      </a:r>
                      <a:r>
                        <a:rPr lang="zh-CN" sz="1200" b="1" kern="100">
                          <a:latin typeface="宋体"/>
                          <a:ea typeface="楷体"/>
                          <a:cs typeface="宋体"/>
                        </a:rPr>
                        <a:t>作</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70510" algn="just">
                        <a:spcAft>
                          <a:spcPts val="0"/>
                        </a:spcAft>
                      </a:pPr>
                      <a:r>
                        <a:rPr lang="en-US" sz="1200" b="1" kern="100">
                          <a:latin typeface="宋体"/>
                          <a:cs typeface="宋体"/>
                        </a:rPr>
                        <a:t>SJMP  rel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dirty="0">
                          <a:latin typeface="宋体"/>
                          <a:cs typeface="宋体"/>
                        </a:rPr>
                        <a:t>1000 0000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200" b="1" kern="100" dirty="0">
                          <a:latin typeface="宋体"/>
                          <a:cs typeface="宋体"/>
                        </a:rPr>
                        <a:t>80H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(PC)+2,</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a:t>
                      </a:r>
                      <a:r>
                        <a:rPr lang="en-US" sz="1200" b="1" kern="100" dirty="0" err="1">
                          <a:latin typeface="宋体"/>
                          <a:cs typeface="宋体"/>
                        </a:rPr>
                        <a:t>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
        <p:nvSpPr>
          <p:cNvPr id="26" name="矩形 25"/>
          <p:cNvSpPr/>
          <p:nvPr/>
        </p:nvSpPr>
        <p:spPr>
          <a:xfrm>
            <a:off x="683568" y="3363838"/>
            <a:ext cx="7560840" cy="369332"/>
          </a:xfrm>
          <a:prstGeom prst="rect">
            <a:avLst/>
          </a:prstGeom>
        </p:spPr>
        <p:txBody>
          <a:bodyPr wrap="square">
            <a:spAutoFit/>
          </a:bodyPr>
          <a:lstStyle/>
          <a:p>
            <a:r>
              <a:rPr lang="en-US" altLang="zh-CN" b="1" dirty="0" smtClean="0"/>
              <a:t>           </a:t>
            </a:r>
            <a:r>
              <a:rPr lang="zh-CN" altLang="zh-CN" b="1" dirty="0" smtClean="0"/>
              <a:t>④ </a:t>
            </a:r>
            <a:r>
              <a:rPr lang="zh-CN" altLang="en-US" b="1" dirty="0" smtClean="0"/>
              <a:t>间接转移</a:t>
            </a:r>
            <a:r>
              <a:rPr lang="zh-CN" altLang="zh-CN" b="1" dirty="0" smtClean="0"/>
              <a:t>指令（</a:t>
            </a:r>
            <a:r>
              <a:rPr lang="en-US" altLang="zh-CN" b="1" dirty="0" smtClean="0"/>
              <a:t>1</a:t>
            </a:r>
            <a:r>
              <a:rPr lang="zh-CN" altLang="zh-CN" b="1" dirty="0" smtClean="0"/>
              <a:t>条）</a:t>
            </a:r>
          </a:p>
        </p:txBody>
      </p:sp>
      <p:graphicFrame>
        <p:nvGraphicFramePr>
          <p:cNvPr id="27" name="表格 26"/>
          <p:cNvGraphicFramePr>
            <a:graphicFrameLocks noGrp="1"/>
          </p:cNvGraphicFramePr>
          <p:nvPr/>
        </p:nvGraphicFramePr>
        <p:xfrm>
          <a:off x="1043608" y="3795886"/>
          <a:ext cx="7416824" cy="712088"/>
        </p:xfrm>
        <a:graphic>
          <a:graphicData uri="http://schemas.openxmlformats.org/drawingml/2006/table">
            <a:tbl>
              <a:tblPr/>
              <a:tblGrid>
                <a:gridCol w="1691733"/>
                <a:gridCol w="1171271"/>
                <a:gridCol w="1951506"/>
                <a:gridCol w="2602314"/>
              </a:tblGrid>
              <a:tr h="356044">
                <a:tc>
                  <a:txBody>
                    <a:bodyPr/>
                    <a:lstStyle/>
                    <a:p>
                      <a:pPr indent="270510" algn="ctr">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楷体"/>
                          <a:cs typeface="宋体"/>
                        </a:rPr>
                        <a:t>16</a:t>
                      </a:r>
                      <a:r>
                        <a:rPr lang="zh-CN" sz="1200" b="1" kern="100" dirty="0">
                          <a:latin typeface="宋体"/>
                          <a:ea typeface="楷体"/>
                          <a:cs typeface="宋体"/>
                        </a:rPr>
                        <a:t>进制机器码格式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a:latin typeface="宋体"/>
                          <a:ea typeface="楷体"/>
                          <a:cs typeface="宋体"/>
                        </a:rPr>
                        <a:t>操</a:t>
                      </a:r>
                      <a:r>
                        <a:rPr lang="en-US" sz="1200" b="1" kern="100">
                          <a:latin typeface="宋体"/>
                          <a:ea typeface="楷体"/>
                          <a:cs typeface="宋体"/>
                        </a:rPr>
                        <a:t>   </a:t>
                      </a:r>
                      <a:r>
                        <a:rPr lang="zh-CN" sz="1200" b="1" kern="100">
                          <a:latin typeface="宋体"/>
                          <a:ea typeface="楷体"/>
                          <a:cs typeface="宋体"/>
                        </a:rPr>
                        <a:t>作</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6044">
                <a:tc>
                  <a:txBody>
                    <a:bodyPr/>
                    <a:lstStyle/>
                    <a:p>
                      <a:pPr indent="270510" algn="just">
                        <a:spcAft>
                          <a:spcPts val="0"/>
                        </a:spcAft>
                      </a:pPr>
                      <a:r>
                        <a:rPr lang="en-US" sz="1200" b="1" kern="100" dirty="0">
                          <a:latin typeface="宋体"/>
                          <a:cs typeface="宋体"/>
                        </a:rPr>
                        <a:t>JMP  @A+DPTR </a:t>
                      </a:r>
                      <a:r>
                        <a:rPr lang="zh-CN" sz="1200" b="1" kern="100" dirty="0" smtClean="0">
                          <a:latin typeface="宋体"/>
                          <a:cs typeface="宋体"/>
                        </a:rPr>
                        <a:t>；</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a:latin typeface="宋体"/>
                          <a:cs typeface="宋体"/>
                        </a:rPr>
                        <a:t>0111 0011</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宋体"/>
                          <a:cs typeface="宋体"/>
                        </a:rPr>
                        <a:t>73H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(A)+</a:t>
                      </a:r>
                      <a:r>
                        <a:rPr lang="zh-CN" sz="1200" b="1" kern="100" dirty="0">
                          <a:latin typeface="宋体"/>
                          <a:cs typeface="宋体"/>
                        </a:rPr>
                        <a:t>（</a:t>
                      </a:r>
                      <a:r>
                        <a:rPr lang="en-US" sz="1200" b="1" kern="100" dirty="0">
                          <a:latin typeface="宋体"/>
                          <a:cs typeface="宋体"/>
                        </a:rPr>
                        <a:t>DPTR</a:t>
                      </a:r>
                      <a:r>
                        <a:rPr lang="zh-CN" sz="1200" b="1" kern="100" dirty="0">
                          <a:latin typeface="宋体"/>
                          <a:cs typeface="宋体"/>
                        </a:rPr>
                        <a:t>）</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9906073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349304"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b="1" dirty="0" smtClean="0"/>
              <a:t>3.3.3</a:t>
            </a:r>
            <a:r>
              <a:rPr lang="zh-CN" altLang="en-US" sz="2700" b="1" dirty="0" smtClean="0"/>
              <a:t>逻辑运算</a:t>
            </a:r>
            <a:r>
              <a:rPr lang="zh-CN" altLang="zh-CN" sz="2700" b="1" dirty="0" smtClean="0"/>
              <a:t>类</a:t>
            </a:r>
            <a:r>
              <a:rPr lang="zh-CN" altLang="zh-CN" sz="2700" b="1" dirty="0"/>
              <a:t>指令</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923330"/>
          </a:xfrm>
          <a:prstGeom prst="rect">
            <a:avLst/>
          </a:prstGeom>
        </p:spPr>
        <p:txBody>
          <a:bodyPr wrap="square">
            <a:spAutoFit/>
          </a:bodyPr>
          <a:lstStyle/>
          <a:p>
            <a:r>
              <a:rPr lang="zh-CN" altLang="en-US" b="1" dirty="0" smtClean="0"/>
              <a:t>（二）</a:t>
            </a:r>
            <a:r>
              <a:rPr lang="zh-CN" altLang="zh-CN" b="1" dirty="0" smtClean="0"/>
              <a:t>条件转移指令</a:t>
            </a:r>
            <a:r>
              <a:rPr lang="zh-CN" altLang="en-US" b="1" dirty="0" smtClean="0"/>
              <a:t>（</a:t>
            </a:r>
            <a:r>
              <a:rPr lang="en-US" altLang="zh-CN" b="1" dirty="0" smtClean="0"/>
              <a:t>8</a:t>
            </a:r>
            <a:r>
              <a:rPr lang="zh-CN" altLang="en-US" b="1" dirty="0" smtClean="0"/>
              <a:t>条）</a:t>
            </a:r>
            <a:endParaRPr lang="en-US" altLang="zh-CN" b="1" dirty="0" smtClean="0"/>
          </a:p>
          <a:p>
            <a:endParaRPr lang="en-US" altLang="zh-CN" b="1" dirty="0" smtClean="0"/>
          </a:p>
          <a:p>
            <a:r>
              <a:rPr lang="en-US" altLang="zh-CN" b="1" dirty="0" smtClean="0"/>
              <a:t>         </a:t>
            </a:r>
            <a:r>
              <a:rPr lang="zh-CN" altLang="zh-CN" b="1" dirty="0" smtClean="0"/>
              <a:t>① 累加器判零条件转移指令（</a:t>
            </a:r>
            <a:r>
              <a:rPr lang="en-US" altLang="zh-CN" b="1" dirty="0" smtClean="0"/>
              <a:t>2</a:t>
            </a:r>
            <a:r>
              <a:rPr lang="zh-CN" altLang="zh-CN" b="1" dirty="0" smtClean="0"/>
              <a:t>条）</a:t>
            </a:r>
            <a:endParaRPr lang="zh-CN" altLang="zh-CN" dirty="0"/>
          </a:p>
        </p:txBody>
      </p:sp>
      <p:graphicFrame>
        <p:nvGraphicFramePr>
          <p:cNvPr id="22" name="表格 21"/>
          <p:cNvGraphicFramePr>
            <a:graphicFrameLocks noGrp="1"/>
          </p:cNvGraphicFramePr>
          <p:nvPr/>
        </p:nvGraphicFramePr>
        <p:xfrm>
          <a:off x="395536" y="2715766"/>
          <a:ext cx="7776866" cy="1512168"/>
        </p:xfrm>
        <a:graphic>
          <a:graphicData uri="http://schemas.openxmlformats.org/drawingml/2006/table">
            <a:tbl>
              <a:tblPr/>
              <a:tblGrid>
                <a:gridCol w="1367020"/>
                <a:gridCol w="1189983"/>
                <a:gridCol w="1940110"/>
                <a:gridCol w="3279753"/>
              </a:tblGrid>
              <a:tr h="378042">
                <a:tc>
                  <a:txBody>
                    <a:bodyPr/>
                    <a:lstStyle/>
                    <a:p>
                      <a:pPr indent="270510" algn="ctr">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楷体"/>
                          <a:cs typeface="宋体"/>
                        </a:rPr>
                        <a:t>16</a:t>
                      </a:r>
                      <a:r>
                        <a:rPr lang="zh-CN" sz="1200" b="1" kern="100" dirty="0">
                          <a:latin typeface="宋体"/>
                          <a:ea typeface="楷体"/>
                          <a:cs typeface="宋体"/>
                        </a:rPr>
                        <a:t>进制机器码格式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a:latin typeface="宋体"/>
                          <a:ea typeface="楷体"/>
                          <a:cs typeface="宋体"/>
                        </a:rPr>
                        <a:t>操</a:t>
                      </a:r>
                      <a:r>
                        <a:rPr lang="en-US" sz="1200" b="1" kern="100">
                          <a:latin typeface="宋体"/>
                          <a:ea typeface="楷体"/>
                          <a:cs typeface="宋体"/>
                        </a:rPr>
                        <a:t>       </a:t>
                      </a:r>
                      <a:r>
                        <a:rPr lang="zh-CN" sz="1200" b="1" kern="100">
                          <a:latin typeface="宋体"/>
                          <a:ea typeface="楷体"/>
                          <a:cs typeface="宋体"/>
                        </a:rPr>
                        <a:t>作</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8042">
                <a:tc>
                  <a:txBody>
                    <a:bodyPr/>
                    <a:lstStyle/>
                    <a:p>
                      <a:pPr indent="270510" algn="just">
                        <a:spcAft>
                          <a:spcPts val="0"/>
                        </a:spcAft>
                      </a:pPr>
                      <a:r>
                        <a:rPr lang="en-US" sz="1200" b="1" kern="100">
                          <a:latin typeface="宋体"/>
                          <a:cs typeface="宋体"/>
                        </a:rPr>
                        <a:t>JZ  rel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0110 0000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dirty="0">
                          <a:latin typeface="宋体"/>
                          <a:cs typeface="宋体"/>
                        </a:rPr>
                        <a:t>60H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当</a:t>
                      </a:r>
                      <a:r>
                        <a:rPr lang="en-US" sz="1200" b="1" kern="100" dirty="0">
                          <a:latin typeface="宋体"/>
                          <a:cs typeface="宋体"/>
                        </a:rPr>
                        <a:t>(A)=</a:t>
                      </a:r>
                      <a:r>
                        <a:rPr lang="zh-CN" sz="1200" b="1" kern="100" dirty="0">
                          <a:latin typeface="宋体"/>
                          <a:cs typeface="宋体"/>
                        </a:rPr>
                        <a:t>全</a:t>
                      </a:r>
                      <a:r>
                        <a:rPr lang="en-US" sz="1200" b="1" kern="100" dirty="0">
                          <a:latin typeface="宋体"/>
                          <a:cs typeface="宋体"/>
                        </a:rPr>
                        <a:t>“0” </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(PC)+2+rel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89021">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200" b="1" kern="100" dirty="0">
                          <a:latin typeface="宋体"/>
                          <a:cs typeface="宋体"/>
                        </a:rPr>
                        <a:t>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cs typeface="宋体"/>
                        </a:rPr>
                        <a:t>当</a:t>
                      </a:r>
                      <a:r>
                        <a:rPr lang="en-US" sz="1200" b="1" kern="100" dirty="0">
                          <a:latin typeface="宋体"/>
                          <a:cs typeface="宋体"/>
                        </a:rPr>
                        <a:t>(A)</a:t>
                      </a:r>
                      <a:r>
                        <a:rPr lang="zh-CN" sz="1200" b="1" kern="100" dirty="0">
                          <a:latin typeface="宋体"/>
                          <a:cs typeface="宋体"/>
                        </a:rPr>
                        <a:t>≠全</a:t>
                      </a:r>
                      <a:r>
                        <a:rPr lang="en-US" sz="1200" b="1" kern="100" dirty="0">
                          <a:latin typeface="宋体"/>
                          <a:cs typeface="宋体"/>
                        </a:rPr>
                        <a:t>“0”</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(PC)+2</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78042">
                <a:tc>
                  <a:txBody>
                    <a:bodyPr/>
                    <a:lstStyle/>
                    <a:p>
                      <a:pPr indent="270510" algn="just">
                        <a:spcAft>
                          <a:spcPts val="0"/>
                        </a:spcAft>
                      </a:pPr>
                      <a:r>
                        <a:rPr lang="en-US" sz="1200" b="1" kern="100">
                          <a:latin typeface="宋体"/>
                          <a:cs typeface="宋体"/>
                        </a:rPr>
                        <a:t>JNZ  rel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0111 0000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70H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当</a:t>
                      </a:r>
                      <a:r>
                        <a:rPr lang="en-US" sz="1200" b="1" kern="100" dirty="0">
                          <a:latin typeface="宋体"/>
                          <a:cs typeface="宋体"/>
                        </a:rPr>
                        <a:t>(A)</a:t>
                      </a:r>
                      <a:r>
                        <a:rPr lang="zh-CN" sz="1200" b="1" kern="100" dirty="0">
                          <a:latin typeface="宋体"/>
                          <a:cs typeface="宋体"/>
                        </a:rPr>
                        <a:t>≠全</a:t>
                      </a:r>
                      <a:r>
                        <a:rPr lang="en-US" sz="1200" b="1" kern="100" dirty="0">
                          <a:latin typeface="宋体"/>
                          <a:cs typeface="宋体"/>
                        </a:rPr>
                        <a:t>“0”</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(PC)+2+rel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89021">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200" b="1" kern="100" dirty="0">
                          <a:latin typeface="宋体"/>
                          <a:cs typeface="宋体"/>
                        </a:rPr>
                        <a:t>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dirty="0" err="1">
                          <a:latin typeface="宋体"/>
                          <a:cs typeface="宋体"/>
                        </a:rPr>
                        <a:t>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cs typeface="宋体"/>
                        </a:rPr>
                        <a:t>当</a:t>
                      </a:r>
                      <a:r>
                        <a:rPr lang="en-US" sz="1200" b="1" kern="100" dirty="0">
                          <a:latin typeface="宋体"/>
                          <a:cs typeface="宋体"/>
                        </a:rPr>
                        <a:t>(A)=</a:t>
                      </a:r>
                      <a:r>
                        <a:rPr lang="zh-CN" sz="1200" b="1" kern="100" dirty="0">
                          <a:latin typeface="宋体"/>
                          <a:cs typeface="宋体"/>
                        </a:rPr>
                        <a:t>全</a:t>
                      </a:r>
                      <a:r>
                        <a:rPr lang="en-US" sz="1200" b="1" kern="100" dirty="0">
                          <a:latin typeface="宋体"/>
                          <a:cs typeface="宋体"/>
                        </a:rPr>
                        <a:t>“0” </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(PC)+2</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7229680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205288" cy="628650"/>
          </a:xfrm>
        </p:spPr>
        <p:txBody>
          <a:bodyPr>
            <a:normAutofit fontScale="90000"/>
          </a:bodyPr>
          <a:lstStyle/>
          <a:p>
            <a:r>
              <a:rPr lang="en-US" altLang="zh-CN" b="1" dirty="0" smtClean="0"/>
              <a:t>3.3  MCS-51</a:t>
            </a:r>
            <a:r>
              <a:rPr lang="zh-CN" altLang="zh-CN" b="1" dirty="0" smtClean="0"/>
              <a:t>单片机指令集</a:t>
            </a:r>
            <a:r>
              <a:rPr lang="en-US" altLang="zh-CN" dirty="0" smtClean="0"/>
              <a:t>--</a:t>
            </a:r>
            <a:r>
              <a:rPr lang="en-US" altLang="zh-CN" sz="2700" dirty="0" smtClean="0"/>
              <a:t> </a:t>
            </a:r>
            <a:r>
              <a:rPr lang="en-US" altLang="zh-CN" sz="2700" b="1" dirty="0" smtClean="0"/>
              <a:t>3.3.4</a:t>
            </a:r>
            <a:r>
              <a:rPr lang="zh-CN" altLang="en-US" sz="2700" b="1" dirty="0" smtClean="0"/>
              <a:t>控制转移</a:t>
            </a:r>
            <a:r>
              <a:rPr lang="zh-CN" altLang="zh-CN" sz="2700" b="1"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347614"/>
            <a:ext cx="7560840" cy="646331"/>
          </a:xfrm>
          <a:prstGeom prst="rect">
            <a:avLst/>
          </a:prstGeom>
        </p:spPr>
        <p:txBody>
          <a:bodyPr wrap="square">
            <a:spAutoFit/>
          </a:bodyPr>
          <a:lstStyle/>
          <a:p>
            <a:r>
              <a:rPr lang="zh-CN" altLang="en-US" b="1" dirty="0" smtClean="0"/>
              <a:t>（二）</a:t>
            </a:r>
            <a:r>
              <a:rPr lang="zh-CN" altLang="zh-CN" b="1" dirty="0" smtClean="0"/>
              <a:t>条件转移指令</a:t>
            </a:r>
            <a:r>
              <a:rPr lang="zh-CN" altLang="en-US" b="1" dirty="0" smtClean="0"/>
              <a:t>（</a:t>
            </a:r>
            <a:r>
              <a:rPr lang="en-US" altLang="zh-CN" b="1" dirty="0" smtClean="0"/>
              <a:t>8</a:t>
            </a:r>
            <a:r>
              <a:rPr lang="zh-CN" altLang="en-US" b="1" dirty="0" smtClean="0"/>
              <a:t>条）</a:t>
            </a:r>
            <a:endParaRPr lang="en-US" altLang="zh-CN" b="1" dirty="0" smtClean="0"/>
          </a:p>
          <a:p>
            <a:r>
              <a:rPr lang="en-US" altLang="zh-CN" b="1" dirty="0" smtClean="0"/>
              <a:t>   </a:t>
            </a:r>
            <a:r>
              <a:rPr lang="zh-CN" altLang="zh-CN" b="1" dirty="0" smtClean="0"/>
              <a:t>② 比较条件转移指令（</a:t>
            </a:r>
            <a:r>
              <a:rPr lang="en-US" altLang="zh-CN" b="1" dirty="0" smtClean="0"/>
              <a:t>4</a:t>
            </a:r>
            <a:r>
              <a:rPr lang="zh-CN" altLang="zh-CN" b="1" dirty="0" smtClean="0"/>
              <a:t>条）</a:t>
            </a:r>
          </a:p>
        </p:txBody>
      </p:sp>
      <p:graphicFrame>
        <p:nvGraphicFramePr>
          <p:cNvPr id="25" name="表格 24"/>
          <p:cNvGraphicFramePr>
            <a:graphicFrameLocks noGrp="1"/>
          </p:cNvGraphicFramePr>
          <p:nvPr/>
        </p:nvGraphicFramePr>
        <p:xfrm>
          <a:off x="827584" y="1995689"/>
          <a:ext cx="7992888" cy="3103245"/>
        </p:xfrm>
        <a:graphic>
          <a:graphicData uri="http://schemas.openxmlformats.org/drawingml/2006/table">
            <a:tbl>
              <a:tblPr/>
              <a:tblGrid>
                <a:gridCol w="2303343"/>
                <a:gridCol w="1219528"/>
                <a:gridCol w="1896197"/>
                <a:gridCol w="2573820"/>
              </a:tblGrid>
              <a:tr h="328041">
                <a:tc>
                  <a:txBody>
                    <a:bodyPr/>
                    <a:lstStyle/>
                    <a:p>
                      <a:pPr indent="270510" algn="ctr">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dirty="0">
                          <a:latin typeface="楷体"/>
                          <a:cs typeface="宋体"/>
                        </a:rPr>
                        <a:t>16</a:t>
                      </a:r>
                      <a:r>
                        <a:rPr lang="zh-CN" sz="1200" b="1" kern="100" dirty="0">
                          <a:latin typeface="宋体"/>
                          <a:ea typeface="楷体"/>
                          <a:cs typeface="宋体"/>
                        </a:rPr>
                        <a:t>进制机器码格式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a:latin typeface="宋体"/>
                          <a:ea typeface="楷体"/>
                          <a:cs typeface="宋体"/>
                        </a:rPr>
                        <a:t>操</a:t>
                      </a:r>
                      <a:r>
                        <a:rPr lang="en-US" sz="1200" b="1" kern="100">
                          <a:latin typeface="宋体"/>
                          <a:ea typeface="楷体"/>
                          <a:cs typeface="宋体"/>
                        </a:rPr>
                        <a:t>   </a:t>
                      </a:r>
                      <a:r>
                        <a:rPr lang="zh-CN" sz="1200" b="1" kern="100">
                          <a:latin typeface="宋体"/>
                          <a:ea typeface="楷体"/>
                          <a:cs typeface="宋体"/>
                        </a:rPr>
                        <a:t>作</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041">
                <a:tc>
                  <a:txBody>
                    <a:bodyPr/>
                    <a:lstStyle/>
                    <a:p>
                      <a:pPr indent="270510" algn="just">
                        <a:spcAft>
                          <a:spcPts val="0"/>
                        </a:spcAft>
                      </a:pPr>
                      <a:r>
                        <a:rPr lang="en-US" sz="1200" b="1" kern="100">
                          <a:latin typeface="宋体"/>
                          <a:cs typeface="宋体"/>
                        </a:rPr>
                        <a:t>CJNE  A</a:t>
                      </a:r>
                      <a:r>
                        <a:rPr lang="zh-CN" sz="1200" b="1" kern="100">
                          <a:latin typeface="宋体"/>
                          <a:cs typeface="宋体"/>
                        </a:rPr>
                        <a:t>，</a:t>
                      </a:r>
                      <a:r>
                        <a:rPr lang="en-US" sz="1200" b="1" kern="100">
                          <a:latin typeface="宋体"/>
                          <a:cs typeface="宋体"/>
                        </a:rPr>
                        <a:t>#data</a:t>
                      </a:r>
                      <a:r>
                        <a:rPr lang="zh-CN" sz="1200" b="1" kern="100">
                          <a:latin typeface="宋体"/>
                          <a:cs typeface="宋体"/>
                        </a:rPr>
                        <a:t>，</a:t>
                      </a:r>
                      <a:r>
                        <a:rPr lang="en-US" sz="1200" b="1" kern="100">
                          <a:latin typeface="宋体"/>
                          <a:cs typeface="宋体"/>
                        </a:rPr>
                        <a:t>rel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200" b="1" kern="100" dirty="0">
                          <a:latin typeface="宋体"/>
                          <a:cs typeface="宋体"/>
                        </a:rPr>
                        <a:t>1011 0100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dirty="0">
                          <a:latin typeface="宋体"/>
                          <a:cs typeface="宋体"/>
                        </a:rPr>
                        <a:t>B4H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zh-CN" sz="1200" b="1" kern="100" dirty="0">
                          <a:latin typeface="宋体"/>
                          <a:cs typeface="宋体"/>
                        </a:rPr>
                        <a:t>累加器内容与立即数</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6402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ctr">
                        <a:spcAft>
                          <a:spcPts val="0"/>
                        </a:spcAft>
                      </a:pPr>
                      <a:r>
                        <a:rPr lang="en-US" sz="1200" b="1" kern="100">
                          <a:latin typeface="宋体"/>
                          <a:cs typeface="宋体"/>
                        </a:rPr>
                        <a:t>#data</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400050" algn="just">
                        <a:spcAft>
                          <a:spcPts val="0"/>
                        </a:spcAft>
                      </a:pPr>
                      <a:r>
                        <a:rPr lang="en-US" sz="1200" b="1" kern="100">
                          <a:latin typeface="宋体"/>
                          <a:cs typeface="宋体"/>
                        </a:rPr>
                        <a:t>#data</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133350" algn="just">
                        <a:spcAft>
                          <a:spcPts val="0"/>
                        </a:spcAft>
                      </a:pPr>
                      <a:r>
                        <a:rPr lang="zh-CN" sz="1200" b="1" kern="100" dirty="0">
                          <a:latin typeface="宋体"/>
                          <a:cs typeface="宋体"/>
                        </a:rPr>
                        <a:t>不等就转移</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6402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28041">
                <a:tc>
                  <a:txBody>
                    <a:bodyPr/>
                    <a:lstStyle/>
                    <a:p>
                      <a:pPr indent="270510" algn="just">
                        <a:spcAft>
                          <a:spcPts val="0"/>
                        </a:spcAft>
                      </a:pPr>
                      <a:r>
                        <a:rPr lang="en-US" sz="1200" b="1" kern="100">
                          <a:latin typeface="宋体"/>
                          <a:cs typeface="宋体"/>
                        </a:rPr>
                        <a:t>CJNE  A</a:t>
                      </a:r>
                      <a:r>
                        <a:rPr lang="zh-CN" sz="1200" b="1" kern="100">
                          <a:latin typeface="宋体"/>
                          <a:cs typeface="宋体"/>
                        </a:rPr>
                        <a:t>，</a:t>
                      </a:r>
                      <a:r>
                        <a:rPr lang="en-US" sz="1200" b="1" kern="100">
                          <a:latin typeface="宋体"/>
                          <a:cs typeface="宋体"/>
                        </a:rPr>
                        <a:t>direct</a:t>
                      </a:r>
                      <a:r>
                        <a:rPr lang="zh-CN" sz="1200" b="1" kern="100">
                          <a:latin typeface="宋体"/>
                          <a:cs typeface="宋体"/>
                        </a:rPr>
                        <a:t>，</a:t>
                      </a:r>
                      <a:r>
                        <a:rPr lang="en-US" sz="1200" b="1" kern="100">
                          <a:latin typeface="宋体"/>
                          <a:cs typeface="宋体"/>
                        </a:rPr>
                        <a:t>rel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200" b="1" kern="100">
                          <a:latin typeface="宋体"/>
                          <a:cs typeface="宋体"/>
                        </a:rPr>
                        <a:t>1011 0101</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B5H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zh-CN" sz="1200" b="1" kern="100" dirty="0">
                          <a:latin typeface="宋体"/>
                          <a:cs typeface="宋体"/>
                        </a:rPr>
                        <a:t>累加器内容与内部</a:t>
                      </a:r>
                      <a:r>
                        <a:rPr lang="en-US" sz="1200" b="1" kern="100" dirty="0">
                          <a:latin typeface="宋体"/>
                          <a:cs typeface="宋体"/>
                        </a:rPr>
                        <a:t>RAM </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6402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ctr">
                        <a:spcAft>
                          <a:spcPts val="0"/>
                        </a:spcAft>
                      </a:pPr>
                      <a:r>
                        <a:rPr lang="en-US" sz="1200" b="1" kern="100">
                          <a:latin typeface="宋体"/>
                          <a:cs typeface="宋体"/>
                        </a:rPr>
                        <a:t>direct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66700" algn="just">
                        <a:spcAft>
                          <a:spcPts val="0"/>
                        </a:spcAft>
                      </a:pPr>
                      <a:r>
                        <a:rPr lang="en-US" sz="1200" b="1" kern="100">
                          <a:latin typeface="宋体"/>
                          <a:cs typeface="宋体"/>
                        </a:rPr>
                        <a:t>direct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zh-CN" sz="1200" b="1" kern="100" dirty="0">
                          <a:latin typeface="宋体"/>
                          <a:cs typeface="宋体"/>
                        </a:rPr>
                        <a:t>（包括特殊功能寄存</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6402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zh-CN" sz="1200" b="1" kern="100" dirty="0">
                          <a:latin typeface="宋体"/>
                          <a:cs typeface="宋体"/>
                        </a:rPr>
                        <a:t>器）内容不等就转移</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28041">
                <a:tc>
                  <a:txBody>
                    <a:bodyPr/>
                    <a:lstStyle/>
                    <a:p>
                      <a:pPr indent="270510" algn="just">
                        <a:spcAft>
                          <a:spcPts val="0"/>
                        </a:spcAft>
                      </a:pPr>
                      <a:r>
                        <a:rPr lang="en-US" sz="1200" b="1" kern="100">
                          <a:latin typeface="宋体"/>
                          <a:cs typeface="宋体"/>
                        </a:rPr>
                        <a:t>CJNE  Rn</a:t>
                      </a:r>
                      <a:r>
                        <a:rPr lang="zh-CN" sz="1200" b="1" kern="100">
                          <a:latin typeface="宋体"/>
                          <a:cs typeface="宋体"/>
                        </a:rPr>
                        <a:t>，</a:t>
                      </a:r>
                      <a:r>
                        <a:rPr lang="en-US" sz="1200" b="1" kern="100">
                          <a:latin typeface="宋体"/>
                          <a:cs typeface="宋体"/>
                        </a:rPr>
                        <a:t>#data</a:t>
                      </a:r>
                      <a:r>
                        <a:rPr lang="zh-CN" sz="1200" b="1" kern="100">
                          <a:latin typeface="宋体"/>
                          <a:cs typeface="宋体"/>
                        </a:rPr>
                        <a:t>，</a:t>
                      </a:r>
                      <a:r>
                        <a:rPr lang="en-US" sz="1200" b="1" kern="100">
                          <a:latin typeface="宋体"/>
                          <a:cs typeface="宋体"/>
                        </a:rPr>
                        <a:t>rel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200" b="1" kern="100">
                          <a:latin typeface="宋体"/>
                          <a:cs typeface="宋体"/>
                        </a:rPr>
                        <a:t>1011 1rrr</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66700" algn="just">
                        <a:spcAft>
                          <a:spcPts val="0"/>
                        </a:spcAft>
                      </a:pPr>
                      <a:r>
                        <a:rPr lang="en-US" sz="1200" b="1" kern="100">
                          <a:latin typeface="宋体"/>
                          <a:cs typeface="宋体"/>
                        </a:rPr>
                        <a:t>B8H</a:t>
                      </a:r>
                      <a:r>
                        <a:rPr lang="zh-CN" sz="1200" b="1" kern="100">
                          <a:latin typeface="宋体"/>
                          <a:cs typeface="宋体"/>
                        </a:rPr>
                        <a:t>～</a:t>
                      </a:r>
                      <a:r>
                        <a:rPr lang="en-US" sz="1200" b="1" kern="100">
                          <a:latin typeface="宋体"/>
                          <a:cs typeface="宋体"/>
                        </a:rPr>
                        <a:t>BFH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zh-CN" sz="1200" b="1" kern="100" dirty="0">
                          <a:latin typeface="宋体"/>
                          <a:cs typeface="宋体"/>
                        </a:rPr>
                        <a:t>工作寄存器内容与</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6402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ctr">
                        <a:spcAft>
                          <a:spcPts val="0"/>
                        </a:spcAft>
                      </a:pPr>
                      <a:r>
                        <a:rPr lang="en-US" sz="1200" b="1" kern="100">
                          <a:latin typeface="宋体"/>
                          <a:cs typeface="宋体"/>
                        </a:rPr>
                        <a:t>#data</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400050" algn="just">
                        <a:spcAft>
                          <a:spcPts val="0"/>
                        </a:spcAft>
                      </a:pPr>
                      <a:r>
                        <a:rPr lang="en-US" sz="1200" b="1" kern="100">
                          <a:latin typeface="宋体"/>
                          <a:cs typeface="宋体"/>
                        </a:rPr>
                        <a:t>#data</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133350" algn="just">
                        <a:spcAft>
                          <a:spcPts val="0"/>
                        </a:spcAft>
                      </a:pPr>
                      <a:r>
                        <a:rPr lang="zh-CN" sz="1200" b="1" kern="100" dirty="0">
                          <a:latin typeface="宋体"/>
                          <a:cs typeface="宋体"/>
                        </a:rPr>
                        <a:t>立即数不等就转移</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6402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28041">
                <a:tc>
                  <a:txBody>
                    <a:bodyPr/>
                    <a:lstStyle/>
                    <a:p>
                      <a:pPr indent="270510" algn="just">
                        <a:spcAft>
                          <a:spcPts val="0"/>
                        </a:spcAft>
                      </a:pPr>
                      <a:r>
                        <a:rPr lang="en-US" sz="1200" b="1" kern="100">
                          <a:latin typeface="宋体"/>
                          <a:cs typeface="宋体"/>
                        </a:rPr>
                        <a:t>CJNE  @Ri</a:t>
                      </a:r>
                      <a:r>
                        <a:rPr lang="zh-CN" sz="1200" b="1" kern="100">
                          <a:latin typeface="宋体"/>
                          <a:cs typeface="宋体"/>
                        </a:rPr>
                        <a:t>，</a:t>
                      </a:r>
                      <a:r>
                        <a:rPr lang="en-US" sz="1200" b="1" kern="100">
                          <a:latin typeface="宋体"/>
                          <a:cs typeface="宋体"/>
                        </a:rPr>
                        <a:t>#data</a:t>
                      </a:r>
                      <a:r>
                        <a:rPr lang="zh-CN" sz="1200" b="1" kern="100">
                          <a:latin typeface="宋体"/>
                          <a:cs typeface="宋体"/>
                        </a:rPr>
                        <a:t>，</a:t>
                      </a:r>
                      <a:r>
                        <a:rPr lang="en-US" sz="1200" b="1" kern="100">
                          <a:latin typeface="宋体"/>
                          <a:cs typeface="宋体"/>
                        </a:rPr>
                        <a:t>rel</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200" b="1" kern="100">
                          <a:latin typeface="宋体"/>
                          <a:cs typeface="宋体"/>
                        </a:rPr>
                        <a:t>1011 011i</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66700" algn="just">
                        <a:spcAft>
                          <a:spcPts val="0"/>
                        </a:spcAft>
                      </a:pPr>
                      <a:r>
                        <a:rPr lang="en-US" sz="1200" b="1" kern="100">
                          <a:latin typeface="宋体"/>
                          <a:cs typeface="宋体"/>
                        </a:rPr>
                        <a:t>B6H</a:t>
                      </a:r>
                      <a:r>
                        <a:rPr lang="zh-CN" sz="1200" b="1" kern="100">
                          <a:latin typeface="宋体"/>
                          <a:cs typeface="宋体"/>
                        </a:rPr>
                        <a:t>～</a:t>
                      </a:r>
                      <a:r>
                        <a:rPr lang="en-US" sz="1200" b="1" kern="100">
                          <a:latin typeface="宋体"/>
                          <a:cs typeface="宋体"/>
                        </a:rPr>
                        <a:t>B7H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内部</a:t>
                      </a:r>
                      <a:r>
                        <a:rPr lang="en-US" sz="1200" b="1" kern="100" dirty="0">
                          <a:latin typeface="宋体"/>
                          <a:cs typeface="宋体"/>
                        </a:rPr>
                        <a:t>RAM</a:t>
                      </a:r>
                      <a:r>
                        <a:rPr lang="zh-CN" sz="1200" b="1" kern="100" dirty="0">
                          <a:latin typeface="宋体"/>
                          <a:cs typeface="宋体"/>
                        </a:rPr>
                        <a:t>单元内容与</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6402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ctr">
                        <a:spcAft>
                          <a:spcPts val="0"/>
                        </a:spcAft>
                      </a:pPr>
                      <a:r>
                        <a:rPr lang="en-US" sz="1200" b="1" kern="100">
                          <a:latin typeface="宋体"/>
                          <a:cs typeface="宋体"/>
                        </a:rPr>
                        <a:t>#data</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400050" algn="just">
                        <a:spcAft>
                          <a:spcPts val="0"/>
                        </a:spcAft>
                      </a:pPr>
                      <a:r>
                        <a:rPr lang="en-US" sz="1200" b="1" kern="100">
                          <a:latin typeface="宋体"/>
                          <a:cs typeface="宋体"/>
                        </a:rPr>
                        <a:t>#data</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zh-CN" sz="1200" b="1" kern="100" dirty="0">
                          <a:latin typeface="宋体"/>
                          <a:cs typeface="宋体"/>
                        </a:rPr>
                        <a:t>立即数不等就转移</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6402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816295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269184" cy="628650"/>
          </a:xfrm>
        </p:spPr>
        <p:txBody>
          <a:bodyPr>
            <a:normAutofit fontScale="90000"/>
          </a:bodyPr>
          <a:lstStyle/>
          <a:p>
            <a:r>
              <a:rPr lang="en-US" altLang="zh-CN" b="1" dirty="0"/>
              <a:t>3.1.3</a:t>
            </a:r>
            <a:r>
              <a:rPr lang="zh-CN" altLang="zh-CN" b="1" dirty="0"/>
              <a:t>指令分类</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691952" y="1032867"/>
            <a:ext cx="8064896" cy="3539430"/>
          </a:xfrm>
          <a:prstGeom prst="rect">
            <a:avLst/>
          </a:prstGeom>
        </p:spPr>
        <p:txBody>
          <a:bodyPr wrap="square">
            <a:spAutoFit/>
          </a:bodyPr>
          <a:lstStyle/>
          <a:p>
            <a:r>
              <a:rPr lang="en-US" altLang="zh-CN" sz="1600" smtClean="0">
                <a:latin typeface="华文楷体" panose="02010600040101010101" pitchFamily="2" charset="-122"/>
                <a:ea typeface="华文楷体" panose="02010600040101010101" pitchFamily="2" charset="-122"/>
              </a:rPr>
              <a:t>        MCS-51</a:t>
            </a:r>
            <a:r>
              <a:rPr lang="zh-CN" altLang="zh-CN" sz="1600" dirty="0">
                <a:latin typeface="华文楷体" panose="02010600040101010101" pitchFamily="2" charset="-122"/>
                <a:ea typeface="华文楷体" panose="02010600040101010101" pitchFamily="2" charset="-122"/>
              </a:rPr>
              <a:t>单片机汇编语言指令共有</a:t>
            </a:r>
            <a:r>
              <a:rPr lang="en-US" altLang="zh-CN" sz="1600" dirty="0">
                <a:latin typeface="华文楷体" panose="02010600040101010101" pitchFamily="2" charset="-122"/>
                <a:ea typeface="华文楷体" panose="02010600040101010101" pitchFamily="2" charset="-122"/>
              </a:rPr>
              <a:t>111</a:t>
            </a:r>
            <a:r>
              <a:rPr lang="zh-CN" altLang="zh-CN" sz="1600" dirty="0">
                <a:latin typeface="华文楷体" panose="02010600040101010101" pitchFamily="2" charset="-122"/>
                <a:ea typeface="华文楷体" panose="02010600040101010101" pitchFamily="2" charset="-122"/>
              </a:rPr>
              <a:t>条，包含有</a:t>
            </a:r>
            <a:r>
              <a:rPr lang="en-US" altLang="zh-CN" sz="1600" dirty="0">
                <a:latin typeface="华文楷体" panose="02010600040101010101" pitchFamily="2" charset="-122"/>
                <a:ea typeface="华文楷体" panose="02010600040101010101" pitchFamily="2" charset="-122"/>
              </a:rPr>
              <a:t>42</a:t>
            </a:r>
            <a:r>
              <a:rPr lang="zh-CN" altLang="zh-CN" sz="1600" dirty="0">
                <a:latin typeface="华文楷体" panose="02010600040101010101" pitchFamily="2" charset="-122"/>
                <a:ea typeface="华文楷体" panose="02010600040101010101" pitchFamily="2" charset="-122"/>
              </a:rPr>
              <a:t>种助记符，对应着</a:t>
            </a:r>
            <a:r>
              <a:rPr lang="en-US" altLang="zh-CN" sz="1600" dirty="0">
                <a:latin typeface="华文楷体" panose="02010600040101010101" pitchFamily="2" charset="-122"/>
                <a:ea typeface="华文楷体" panose="02010600040101010101" pitchFamily="2" charset="-122"/>
              </a:rPr>
              <a:t>255</a:t>
            </a:r>
            <a:r>
              <a:rPr lang="zh-CN" altLang="zh-CN" sz="1600" dirty="0">
                <a:latin typeface="华文楷体" panose="02010600040101010101" pitchFamily="2" charset="-122"/>
                <a:ea typeface="华文楷体" panose="02010600040101010101" pitchFamily="2" charset="-122"/>
              </a:rPr>
              <a:t>种具体的操作。根据指令不同的属性，</a:t>
            </a:r>
            <a:r>
              <a:rPr lang="en-US" altLang="zh-CN" sz="1600" dirty="0">
                <a:latin typeface="华文楷体" panose="02010600040101010101" pitchFamily="2" charset="-122"/>
                <a:ea typeface="华文楷体" panose="02010600040101010101" pitchFamily="2" charset="-122"/>
              </a:rPr>
              <a:t>111</a:t>
            </a:r>
            <a:r>
              <a:rPr lang="zh-CN" altLang="zh-CN" sz="1600" dirty="0">
                <a:latin typeface="华文楷体" panose="02010600040101010101" pitchFamily="2" charset="-122"/>
                <a:ea typeface="华文楷体" panose="02010600040101010101" pitchFamily="2" charset="-122"/>
              </a:rPr>
              <a:t>条汇编指令有三种不同的分类方法。</a:t>
            </a:r>
          </a:p>
          <a:p>
            <a:pPr marL="285750" indent="-285750">
              <a:buFont typeface="Wingdings" panose="05000000000000000000" pitchFamily="2" charset="2"/>
              <a:buChar char="l"/>
            </a:pPr>
            <a:r>
              <a:rPr lang="zh-CN" altLang="zh-CN" sz="1600" dirty="0" smtClean="0">
                <a:latin typeface="华文楷体" panose="02010600040101010101" pitchFamily="2" charset="-122"/>
                <a:ea typeface="华文楷体" panose="02010600040101010101" pitchFamily="2" charset="-122"/>
              </a:rPr>
              <a:t>根据</a:t>
            </a:r>
            <a:r>
              <a:rPr lang="zh-CN" altLang="zh-CN" sz="1600" dirty="0">
                <a:latin typeface="华文楷体" panose="02010600040101010101" pitchFamily="2" charset="-122"/>
                <a:ea typeface="华文楷体" panose="02010600040101010101" pitchFamily="2" charset="-122"/>
              </a:rPr>
              <a:t>指令的时间属性分，</a:t>
            </a:r>
            <a:r>
              <a:rPr lang="en-US" altLang="zh-CN" sz="1600" dirty="0">
                <a:latin typeface="华文楷体" panose="02010600040101010101" pitchFamily="2" charset="-122"/>
                <a:ea typeface="华文楷体" panose="02010600040101010101" pitchFamily="2" charset="-122"/>
              </a:rPr>
              <a:t>111</a:t>
            </a:r>
            <a:r>
              <a:rPr lang="zh-CN" altLang="zh-CN" sz="1600" dirty="0">
                <a:latin typeface="华文楷体" panose="02010600040101010101" pitchFamily="2" charset="-122"/>
                <a:ea typeface="华文楷体" panose="02010600040101010101" pitchFamily="2" charset="-122"/>
              </a:rPr>
              <a:t>条汇编指令可分为三种：单机器周期指令，有</a:t>
            </a:r>
            <a:r>
              <a:rPr lang="en-US" altLang="zh-CN" sz="1600" dirty="0">
                <a:latin typeface="华文楷体" panose="02010600040101010101" pitchFamily="2" charset="-122"/>
                <a:ea typeface="华文楷体" panose="02010600040101010101" pitchFamily="2" charset="-122"/>
              </a:rPr>
              <a:t>64</a:t>
            </a:r>
            <a:r>
              <a:rPr lang="zh-CN" altLang="zh-CN" sz="1600" dirty="0">
                <a:latin typeface="华文楷体" panose="02010600040101010101" pitchFamily="2" charset="-122"/>
                <a:ea typeface="华文楷体" panose="02010600040101010101" pitchFamily="2" charset="-122"/>
              </a:rPr>
              <a:t>条；双机器周期指令，有</a:t>
            </a:r>
            <a:r>
              <a:rPr lang="en-US" altLang="zh-CN" sz="1600" dirty="0">
                <a:latin typeface="华文楷体" panose="02010600040101010101" pitchFamily="2" charset="-122"/>
                <a:ea typeface="华文楷体" panose="02010600040101010101" pitchFamily="2" charset="-122"/>
              </a:rPr>
              <a:t>45</a:t>
            </a:r>
            <a:r>
              <a:rPr lang="zh-CN" altLang="zh-CN" sz="1600" dirty="0">
                <a:latin typeface="华文楷体" panose="02010600040101010101" pitchFamily="2" charset="-122"/>
                <a:ea typeface="华文楷体" panose="02010600040101010101" pitchFamily="2" charset="-122"/>
              </a:rPr>
              <a:t>条；四机器周期指令，有</a:t>
            </a:r>
            <a:r>
              <a:rPr lang="en-US" altLang="zh-CN" sz="1600" dirty="0">
                <a:latin typeface="华文楷体" panose="02010600040101010101" pitchFamily="2" charset="-122"/>
                <a:ea typeface="华文楷体" panose="02010600040101010101" pitchFamily="2" charset="-122"/>
              </a:rPr>
              <a:t>2</a:t>
            </a:r>
            <a:r>
              <a:rPr lang="zh-CN" altLang="zh-CN" sz="1600" dirty="0">
                <a:latin typeface="华文楷体" panose="02010600040101010101" pitchFamily="2" charset="-122"/>
                <a:ea typeface="华文楷体" panose="02010600040101010101" pitchFamily="2" charset="-122"/>
              </a:rPr>
              <a:t>条。</a:t>
            </a:r>
          </a:p>
          <a:p>
            <a:pPr marL="285750" indent="-285750">
              <a:buFont typeface="Wingdings" panose="05000000000000000000" pitchFamily="2" charset="2"/>
              <a:buChar char="l"/>
            </a:pPr>
            <a:r>
              <a:rPr lang="zh-CN" altLang="zh-CN" sz="1600" dirty="0" smtClean="0">
                <a:latin typeface="华文楷体" panose="02010600040101010101" pitchFamily="2" charset="-122"/>
                <a:ea typeface="华文楷体" panose="02010600040101010101" pitchFamily="2" charset="-122"/>
              </a:rPr>
              <a:t>根据</a:t>
            </a:r>
            <a:r>
              <a:rPr lang="zh-CN" altLang="zh-CN" sz="1600" dirty="0">
                <a:latin typeface="华文楷体" panose="02010600040101010101" pitchFamily="2" charset="-122"/>
                <a:ea typeface="华文楷体" panose="02010600040101010101" pitchFamily="2" charset="-122"/>
              </a:rPr>
              <a:t>指令的空间属性分，</a:t>
            </a:r>
            <a:r>
              <a:rPr lang="en-US" altLang="zh-CN" sz="1600" dirty="0">
                <a:latin typeface="华文楷体" panose="02010600040101010101" pitchFamily="2" charset="-122"/>
                <a:ea typeface="华文楷体" panose="02010600040101010101" pitchFamily="2" charset="-122"/>
              </a:rPr>
              <a:t>111</a:t>
            </a:r>
            <a:r>
              <a:rPr lang="zh-CN" altLang="zh-CN" sz="1600" dirty="0">
                <a:latin typeface="华文楷体" panose="02010600040101010101" pitchFamily="2" charset="-122"/>
                <a:ea typeface="华文楷体" panose="02010600040101010101" pitchFamily="2" charset="-122"/>
              </a:rPr>
              <a:t>条汇编指令可分为三种：单字节指令，有</a:t>
            </a:r>
            <a:r>
              <a:rPr lang="en-US" altLang="zh-CN" sz="1600" dirty="0">
                <a:latin typeface="华文楷体" panose="02010600040101010101" pitchFamily="2" charset="-122"/>
                <a:ea typeface="华文楷体" panose="02010600040101010101" pitchFamily="2" charset="-122"/>
              </a:rPr>
              <a:t>49</a:t>
            </a:r>
            <a:r>
              <a:rPr lang="zh-CN" altLang="zh-CN" sz="1600" dirty="0">
                <a:latin typeface="华文楷体" panose="02010600040101010101" pitchFamily="2" charset="-122"/>
                <a:ea typeface="华文楷体" panose="02010600040101010101" pitchFamily="2" charset="-122"/>
              </a:rPr>
              <a:t>条；双字节指令，有</a:t>
            </a:r>
            <a:r>
              <a:rPr lang="en-US" altLang="zh-CN" sz="1600" dirty="0">
                <a:latin typeface="华文楷体" panose="02010600040101010101" pitchFamily="2" charset="-122"/>
                <a:ea typeface="华文楷体" panose="02010600040101010101" pitchFamily="2" charset="-122"/>
              </a:rPr>
              <a:t>45</a:t>
            </a:r>
            <a:r>
              <a:rPr lang="zh-CN" altLang="zh-CN" sz="1600" dirty="0">
                <a:latin typeface="华文楷体" panose="02010600040101010101" pitchFamily="2" charset="-122"/>
                <a:ea typeface="华文楷体" panose="02010600040101010101" pitchFamily="2" charset="-122"/>
              </a:rPr>
              <a:t>条；三字节指令，有</a:t>
            </a:r>
            <a:r>
              <a:rPr lang="en-US" altLang="zh-CN" sz="1600" dirty="0">
                <a:latin typeface="华文楷体" panose="02010600040101010101" pitchFamily="2" charset="-122"/>
                <a:ea typeface="华文楷体" panose="02010600040101010101" pitchFamily="2" charset="-122"/>
              </a:rPr>
              <a:t>17</a:t>
            </a:r>
            <a:r>
              <a:rPr lang="zh-CN" altLang="zh-CN" sz="1600" dirty="0">
                <a:latin typeface="华文楷体" panose="02010600040101010101" pitchFamily="2" charset="-122"/>
                <a:ea typeface="华文楷体" panose="02010600040101010101" pitchFamily="2" charset="-122"/>
              </a:rPr>
              <a:t>条。</a:t>
            </a:r>
          </a:p>
          <a:p>
            <a:pPr marL="285750" indent="-285750">
              <a:buFont typeface="Wingdings" panose="05000000000000000000" pitchFamily="2" charset="2"/>
              <a:buChar char="l"/>
            </a:pPr>
            <a:r>
              <a:rPr lang="zh-CN" altLang="zh-CN" sz="1600" dirty="0" smtClean="0">
                <a:latin typeface="华文楷体" panose="02010600040101010101" pitchFamily="2" charset="-122"/>
                <a:ea typeface="华文楷体" panose="02010600040101010101" pitchFamily="2" charset="-122"/>
              </a:rPr>
              <a:t>根据</a:t>
            </a:r>
            <a:r>
              <a:rPr lang="zh-CN" altLang="zh-CN" sz="1600" dirty="0">
                <a:latin typeface="华文楷体" panose="02010600040101010101" pitchFamily="2" charset="-122"/>
                <a:ea typeface="华文楷体" panose="02010600040101010101" pitchFamily="2" charset="-122"/>
              </a:rPr>
              <a:t>指令的功能属性来分类。任何类型单片机的指令系统实现的基本功能至少应包含数据传输类指令、运算类指令（包括算术运算、逻辑运算、位运算等）以及转移类指令等。</a:t>
            </a:r>
            <a:r>
              <a:rPr lang="en-US" altLang="zh-CN" sz="1600" dirty="0">
                <a:latin typeface="华文楷体" panose="02010600040101010101" pitchFamily="2" charset="-122"/>
                <a:ea typeface="华文楷体" panose="02010600040101010101" pitchFamily="2" charset="-122"/>
              </a:rPr>
              <a:t>MCS-51</a:t>
            </a:r>
            <a:r>
              <a:rPr lang="zh-CN" altLang="zh-CN" sz="1600" dirty="0">
                <a:latin typeface="华文楷体" panose="02010600040101010101" pitchFamily="2" charset="-122"/>
                <a:ea typeface="华文楷体" panose="02010600040101010101" pitchFamily="2" charset="-122"/>
              </a:rPr>
              <a:t>单片机的</a:t>
            </a:r>
            <a:r>
              <a:rPr lang="en-US" altLang="zh-CN" sz="1600" dirty="0">
                <a:latin typeface="华文楷体" panose="02010600040101010101" pitchFamily="2" charset="-122"/>
                <a:ea typeface="华文楷体" panose="02010600040101010101" pitchFamily="2" charset="-122"/>
              </a:rPr>
              <a:t>111</a:t>
            </a:r>
            <a:r>
              <a:rPr lang="zh-CN" altLang="zh-CN" sz="1600" dirty="0">
                <a:latin typeface="华文楷体" panose="02010600040101010101" pitchFamily="2" charset="-122"/>
                <a:ea typeface="华文楷体" panose="02010600040101010101" pitchFamily="2" charset="-122"/>
              </a:rPr>
              <a:t>条汇编语言指令按照功能可以细分为</a:t>
            </a:r>
            <a:r>
              <a:rPr lang="en-US" altLang="zh-CN" sz="1600" dirty="0">
                <a:latin typeface="华文楷体" panose="02010600040101010101" pitchFamily="2" charset="-122"/>
                <a:ea typeface="华文楷体" panose="02010600040101010101" pitchFamily="2" charset="-122"/>
              </a:rPr>
              <a:t>5</a:t>
            </a:r>
            <a:r>
              <a:rPr lang="zh-CN" altLang="zh-CN" sz="1600" dirty="0">
                <a:latin typeface="华文楷体" panose="02010600040101010101" pitchFamily="2" charset="-122"/>
                <a:ea typeface="华文楷体" panose="02010600040101010101" pitchFamily="2" charset="-122"/>
              </a:rPr>
              <a:t>类：</a:t>
            </a:r>
          </a:p>
          <a:p>
            <a:pPr marL="742950" lvl="1"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数据传输类指令（</a:t>
            </a:r>
            <a:r>
              <a:rPr lang="en-US" altLang="zh-CN" sz="1600" dirty="0">
                <a:latin typeface="华文楷体" panose="02010600040101010101" pitchFamily="2" charset="-122"/>
                <a:ea typeface="华文楷体" panose="02010600040101010101" pitchFamily="2" charset="-122"/>
              </a:rPr>
              <a:t>29</a:t>
            </a:r>
            <a:r>
              <a:rPr lang="zh-CN" altLang="zh-CN" sz="1600" dirty="0">
                <a:latin typeface="华文楷体" panose="02010600040101010101" pitchFamily="2" charset="-122"/>
                <a:ea typeface="华文楷体" panose="02010600040101010101" pitchFamily="2" charset="-122"/>
              </a:rPr>
              <a:t>条）</a:t>
            </a:r>
          </a:p>
          <a:p>
            <a:pPr marL="742950" lvl="1"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算术运算类指令（</a:t>
            </a:r>
            <a:r>
              <a:rPr lang="en-US" altLang="zh-CN" sz="1600" dirty="0">
                <a:latin typeface="华文楷体" panose="02010600040101010101" pitchFamily="2" charset="-122"/>
                <a:ea typeface="华文楷体" panose="02010600040101010101" pitchFamily="2" charset="-122"/>
              </a:rPr>
              <a:t>24</a:t>
            </a:r>
            <a:r>
              <a:rPr lang="zh-CN" altLang="zh-CN" sz="1600" dirty="0">
                <a:latin typeface="华文楷体" panose="02010600040101010101" pitchFamily="2" charset="-122"/>
                <a:ea typeface="华文楷体" panose="02010600040101010101" pitchFamily="2" charset="-122"/>
              </a:rPr>
              <a:t>条）</a:t>
            </a:r>
          </a:p>
          <a:p>
            <a:pPr marL="742950" lvl="1"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逻辑操作类指令（</a:t>
            </a:r>
            <a:r>
              <a:rPr lang="en-US" altLang="zh-CN" sz="1600" dirty="0">
                <a:latin typeface="华文楷体" panose="02010600040101010101" pitchFamily="2" charset="-122"/>
                <a:ea typeface="华文楷体" panose="02010600040101010101" pitchFamily="2" charset="-122"/>
              </a:rPr>
              <a:t>24</a:t>
            </a:r>
            <a:r>
              <a:rPr lang="zh-CN" altLang="zh-CN" sz="1600" dirty="0">
                <a:latin typeface="华文楷体" panose="02010600040101010101" pitchFamily="2" charset="-122"/>
                <a:ea typeface="华文楷体" panose="02010600040101010101" pitchFamily="2" charset="-122"/>
              </a:rPr>
              <a:t>条）</a:t>
            </a:r>
          </a:p>
          <a:p>
            <a:pPr marL="742950" lvl="1"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控制转移类指令（</a:t>
            </a:r>
            <a:r>
              <a:rPr lang="en-US" altLang="zh-CN" sz="1600" dirty="0">
                <a:latin typeface="华文楷体" panose="02010600040101010101" pitchFamily="2" charset="-122"/>
                <a:ea typeface="华文楷体" panose="02010600040101010101" pitchFamily="2" charset="-122"/>
              </a:rPr>
              <a:t>17</a:t>
            </a:r>
            <a:r>
              <a:rPr lang="zh-CN" altLang="zh-CN" sz="1600" dirty="0">
                <a:latin typeface="华文楷体" panose="02010600040101010101" pitchFamily="2" charset="-122"/>
                <a:ea typeface="华文楷体" panose="02010600040101010101" pitchFamily="2" charset="-122"/>
              </a:rPr>
              <a:t>条）</a:t>
            </a:r>
          </a:p>
          <a:p>
            <a:pPr marL="742950" lvl="1" indent="-285750">
              <a:buFont typeface="Arial" panose="020B0604020202020204" pitchFamily="34" charset="0"/>
              <a:buChar char="•"/>
            </a:pPr>
            <a:r>
              <a:rPr lang="zh-CN" altLang="zh-CN" sz="1600" dirty="0">
                <a:latin typeface="华文楷体" panose="02010600040101010101" pitchFamily="2" charset="-122"/>
                <a:ea typeface="华文楷体" panose="02010600040101010101" pitchFamily="2" charset="-122"/>
              </a:rPr>
              <a:t>位操作类指令</a:t>
            </a:r>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17</a:t>
            </a:r>
            <a:r>
              <a:rPr lang="zh-CN" altLang="zh-CN" sz="1600" dirty="0">
                <a:latin typeface="华文楷体" panose="02010600040101010101" pitchFamily="2" charset="-122"/>
                <a:ea typeface="华文楷体" panose="02010600040101010101" pitchFamily="2" charset="-122"/>
              </a:rPr>
              <a:t>条）</a:t>
            </a:r>
          </a:p>
        </p:txBody>
      </p:sp>
    </p:spTree>
    <p:extLst>
      <p:ext uri="{BB962C8B-B14F-4D97-AF65-F5344CB8AC3E}">
        <p14:creationId xmlns="" xmlns:p14="http://schemas.microsoft.com/office/powerpoint/2010/main" val="3712958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421312"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dirty="0" smtClean="0"/>
              <a:t> </a:t>
            </a:r>
            <a:r>
              <a:rPr lang="en-US" altLang="zh-CN" sz="2700" b="1" dirty="0" smtClean="0"/>
              <a:t>3.3.4</a:t>
            </a:r>
            <a:r>
              <a:rPr lang="zh-CN" altLang="en-US" sz="2700" b="1" dirty="0" smtClean="0"/>
              <a:t>控制转移</a:t>
            </a:r>
            <a:r>
              <a:rPr lang="zh-CN" altLang="zh-CN" sz="2700" b="1"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683568" y="1419622"/>
            <a:ext cx="7560840" cy="646331"/>
          </a:xfrm>
          <a:prstGeom prst="rect">
            <a:avLst/>
          </a:prstGeom>
        </p:spPr>
        <p:txBody>
          <a:bodyPr wrap="square">
            <a:spAutoFit/>
          </a:bodyPr>
          <a:lstStyle/>
          <a:p>
            <a:r>
              <a:rPr lang="zh-CN" altLang="en-US" b="1" dirty="0" smtClean="0"/>
              <a:t>（二）</a:t>
            </a:r>
            <a:r>
              <a:rPr lang="zh-CN" altLang="zh-CN" b="1" dirty="0" smtClean="0"/>
              <a:t>条件转移指令</a:t>
            </a:r>
            <a:r>
              <a:rPr lang="zh-CN" altLang="en-US" b="1" dirty="0" smtClean="0"/>
              <a:t>（</a:t>
            </a:r>
            <a:r>
              <a:rPr lang="en-US" altLang="zh-CN" b="1" dirty="0" smtClean="0"/>
              <a:t>8</a:t>
            </a:r>
            <a:r>
              <a:rPr lang="zh-CN" altLang="en-US" b="1" dirty="0" smtClean="0"/>
              <a:t>条）</a:t>
            </a:r>
            <a:endParaRPr lang="en-US" altLang="zh-CN" b="1" dirty="0" smtClean="0"/>
          </a:p>
          <a:p>
            <a:r>
              <a:rPr lang="en-US" altLang="zh-CN" b="1" dirty="0" smtClean="0"/>
              <a:t>  </a:t>
            </a:r>
            <a:r>
              <a:rPr lang="zh-CN" altLang="zh-CN" b="1" dirty="0" smtClean="0"/>
              <a:t> ③减</a:t>
            </a:r>
            <a:r>
              <a:rPr lang="en-US" altLang="zh-CN" b="1" dirty="0" smtClean="0"/>
              <a:t>1</a:t>
            </a:r>
            <a:r>
              <a:rPr lang="zh-CN" altLang="zh-CN" b="1" dirty="0" smtClean="0"/>
              <a:t>条件转移指令</a:t>
            </a:r>
            <a:r>
              <a:rPr lang="en-US" altLang="zh-CN" b="1" dirty="0" smtClean="0"/>
              <a:t>(2</a:t>
            </a:r>
            <a:r>
              <a:rPr lang="zh-CN" altLang="zh-CN" b="1" dirty="0" smtClean="0"/>
              <a:t>条</a:t>
            </a:r>
            <a:r>
              <a:rPr lang="en-US" altLang="zh-CN" b="1" dirty="0" smtClean="0"/>
              <a:t>)</a:t>
            </a:r>
            <a:endParaRPr lang="zh-CN" altLang="zh-CN" b="1" dirty="0" smtClean="0"/>
          </a:p>
        </p:txBody>
      </p:sp>
      <p:graphicFrame>
        <p:nvGraphicFramePr>
          <p:cNvPr id="22" name="表格 21"/>
          <p:cNvGraphicFramePr>
            <a:graphicFrameLocks noGrp="1"/>
          </p:cNvGraphicFramePr>
          <p:nvPr/>
        </p:nvGraphicFramePr>
        <p:xfrm>
          <a:off x="755577" y="2139701"/>
          <a:ext cx="7992887" cy="2384298"/>
        </p:xfrm>
        <a:graphic>
          <a:graphicData uri="http://schemas.openxmlformats.org/drawingml/2006/table">
            <a:tbl>
              <a:tblPr/>
              <a:tblGrid>
                <a:gridCol w="1854357"/>
                <a:gridCol w="1192020"/>
                <a:gridCol w="1853423"/>
                <a:gridCol w="3093087"/>
              </a:tblGrid>
              <a:tr h="340614">
                <a:tc>
                  <a:txBody>
                    <a:bodyPr/>
                    <a:lstStyle/>
                    <a:p>
                      <a:pPr indent="270510" algn="ctr">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dirty="0">
                          <a:latin typeface="楷体"/>
                          <a:cs typeface="宋体"/>
                        </a:rPr>
                        <a:t>16</a:t>
                      </a:r>
                      <a:r>
                        <a:rPr lang="zh-CN" sz="1200" b="1" kern="100" dirty="0">
                          <a:latin typeface="宋体"/>
                          <a:ea typeface="楷体"/>
                          <a:cs typeface="宋体"/>
                        </a:rPr>
                        <a:t>进制机器码格式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a:latin typeface="宋体"/>
                          <a:ea typeface="楷体"/>
                          <a:cs typeface="宋体"/>
                        </a:rPr>
                        <a:t>操</a:t>
                      </a:r>
                      <a:r>
                        <a:rPr lang="en-US" sz="1200" b="1" kern="100">
                          <a:latin typeface="宋体"/>
                          <a:ea typeface="楷体"/>
                          <a:cs typeface="宋体"/>
                        </a:rPr>
                        <a:t>   </a:t>
                      </a:r>
                      <a:r>
                        <a:rPr lang="zh-CN" sz="1200" b="1" kern="100">
                          <a:latin typeface="宋体"/>
                          <a:ea typeface="楷体"/>
                          <a:cs typeface="宋体"/>
                        </a:rPr>
                        <a:t>作</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614">
                <a:tc>
                  <a:txBody>
                    <a:bodyPr/>
                    <a:lstStyle/>
                    <a:p>
                      <a:pPr indent="270510" algn="just">
                        <a:spcAft>
                          <a:spcPts val="0"/>
                        </a:spcAft>
                      </a:pPr>
                      <a:r>
                        <a:rPr lang="en-US" sz="1200" b="1" kern="100">
                          <a:latin typeface="宋体"/>
                          <a:cs typeface="宋体"/>
                        </a:rPr>
                        <a:t>DJNZ  Rn</a:t>
                      </a:r>
                      <a:r>
                        <a:rPr lang="zh-CN" sz="1200" b="1" kern="100">
                          <a:latin typeface="宋体"/>
                          <a:cs typeface="宋体"/>
                        </a:rPr>
                        <a:t>，</a:t>
                      </a:r>
                      <a:r>
                        <a:rPr lang="en-US" sz="1200" b="1" kern="100">
                          <a:latin typeface="宋体"/>
                          <a:cs typeface="宋体"/>
                        </a:rPr>
                        <a:t>rel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1101 1rrr</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66700" algn="just">
                        <a:spcAft>
                          <a:spcPts val="0"/>
                        </a:spcAft>
                      </a:pPr>
                      <a:r>
                        <a:rPr lang="en-US" sz="1200" b="1" kern="100" dirty="0">
                          <a:latin typeface="宋体"/>
                          <a:cs typeface="宋体"/>
                        </a:rPr>
                        <a:t>D8H</a:t>
                      </a:r>
                      <a:r>
                        <a:rPr lang="zh-CN" sz="1200" b="1" kern="100" dirty="0">
                          <a:latin typeface="宋体"/>
                          <a:cs typeface="宋体"/>
                        </a:rPr>
                        <a:t>～</a:t>
                      </a:r>
                      <a:r>
                        <a:rPr lang="en-US" sz="1200" b="1" kern="100" dirty="0">
                          <a:latin typeface="宋体"/>
                          <a:cs typeface="宋体"/>
                        </a:rPr>
                        <a:t>DFH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Rn</a:t>
                      </a:r>
                      <a:r>
                        <a:rPr lang="zh-CN" sz="1200" b="1" kern="100" dirty="0">
                          <a:latin typeface="宋体"/>
                          <a:cs typeface="宋体"/>
                        </a:rPr>
                        <a:t>）←（</a:t>
                      </a:r>
                      <a:r>
                        <a:rPr lang="en-US" sz="1200" b="1" kern="100" dirty="0">
                          <a:latin typeface="宋体"/>
                          <a:cs typeface="宋体"/>
                        </a:rPr>
                        <a:t>Rn</a:t>
                      </a:r>
                      <a:r>
                        <a:rPr lang="zh-CN" sz="1200" b="1" kern="100" dirty="0">
                          <a:latin typeface="宋体"/>
                          <a:cs typeface="宋体"/>
                        </a:rPr>
                        <a:t>）</a:t>
                      </a:r>
                      <a:r>
                        <a:rPr lang="en-US" sz="1200" b="1" kern="100" dirty="0">
                          <a:latin typeface="宋体"/>
                          <a:cs typeface="宋体"/>
                        </a:rPr>
                        <a:t>–1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40614">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133350" algn="ctr">
                        <a:spcAft>
                          <a:spcPts val="0"/>
                        </a:spcAft>
                      </a:pPr>
                      <a:r>
                        <a:rPr lang="en-US" sz="1200" b="1" kern="100" dirty="0">
                          <a:latin typeface="宋体"/>
                          <a:cs typeface="宋体"/>
                        </a:rPr>
                        <a:t>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400050" algn="just">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zh-CN" sz="1200" b="1" kern="100" dirty="0">
                          <a:latin typeface="宋体"/>
                          <a:cs typeface="宋体"/>
                        </a:rPr>
                        <a:t>若</a:t>
                      </a:r>
                      <a:r>
                        <a:rPr lang="en-US" sz="1200" b="1" kern="100" dirty="0">
                          <a:latin typeface="宋体"/>
                          <a:cs typeface="宋体"/>
                        </a:rPr>
                        <a:t>(Rn)</a:t>
                      </a:r>
                      <a:r>
                        <a:rPr lang="zh-CN" sz="1200" b="1" kern="100" dirty="0">
                          <a:latin typeface="宋体"/>
                          <a:cs typeface="宋体"/>
                        </a:rPr>
                        <a:t>≠</a:t>
                      </a:r>
                      <a:r>
                        <a:rPr lang="en-US" sz="1200" b="1" kern="100" dirty="0">
                          <a:latin typeface="宋体"/>
                          <a:cs typeface="宋体"/>
                        </a:rPr>
                        <a:t>0</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(PC)+2+rel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340614">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cs typeface="宋体"/>
                        </a:rPr>
                        <a:t>若</a:t>
                      </a:r>
                      <a:r>
                        <a:rPr lang="en-US" sz="1200" b="1" kern="100" dirty="0">
                          <a:latin typeface="宋体"/>
                          <a:cs typeface="宋体"/>
                        </a:rPr>
                        <a:t>(Rn)=0</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+2</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40614">
                <a:tc>
                  <a:txBody>
                    <a:bodyPr/>
                    <a:lstStyle/>
                    <a:p>
                      <a:pPr indent="270510" algn="just">
                        <a:spcAft>
                          <a:spcPts val="0"/>
                        </a:spcAft>
                      </a:pPr>
                      <a:r>
                        <a:rPr lang="en-US" sz="1200" b="1" kern="100">
                          <a:latin typeface="宋体"/>
                          <a:cs typeface="宋体"/>
                        </a:rPr>
                        <a:t>DJNZ direct</a:t>
                      </a:r>
                      <a:r>
                        <a:rPr lang="zh-CN" sz="1200" b="1" kern="100">
                          <a:latin typeface="宋体"/>
                          <a:cs typeface="宋体"/>
                        </a:rPr>
                        <a:t>，</a:t>
                      </a:r>
                      <a:r>
                        <a:rPr lang="en-US" sz="1200" b="1" kern="100">
                          <a:latin typeface="宋体"/>
                          <a:cs typeface="宋体"/>
                        </a:rPr>
                        <a:t>rel</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1101 0101</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D5H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direct</a:t>
                      </a:r>
                      <a:r>
                        <a:rPr lang="zh-CN" sz="1200" b="1" kern="100" dirty="0">
                          <a:latin typeface="宋体"/>
                          <a:cs typeface="宋体"/>
                        </a:rPr>
                        <a:t>）←（</a:t>
                      </a:r>
                      <a:r>
                        <a:rPr lang="en-US" sz="1200" b="1" kern="100" dirty="0">
                          <a:latin typeface="宋体"/>
                          <a:cs typeface="宋体"/>
                        </a:rPr>
                        <a:t>direct</a:t>
                      </a:r>
                      <a:r>
                        <a:rPr lang="zh-CN" sz="1200" b="1" kern="100" dirty="0">
                          <a:latin typeface="宋体"/>
                          <a:cs typeface="宋体"/>
                        </a:rPr>
                        <a:t>）</a:t>
                      </a:r>
                      <a:r>
                        <a:rPr lang="en-US" sz="1200" b="1" kern="100" dirty="0">
                          <a:latin typeface="宋体"/>
                          <a:cs typeface="宋体"/>
                        </a:rPr>
                        <a:t>–1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40614">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133350" algn="ctr">
                        <a:spcAft>
                          <a:spcPts val="0"/>
                        </a:spcAft>
                      </a:pPr>
                      <a:r>
                        <a:rPr lang="en-US" sz="1200" b="1" kern="100" dirty="0">
                          <a:latin typeface="宋体"/>
                          <a:cs typeface="宋体"/>
                        </a:rPr>
                        <a:t>direct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66700" algn="just">
                        <a:spcAft>
                          <a:spcPts val="0"/>
                        </a:spcAft>
                      </a:pPr>
                      <a:r>
                        <a:rPr lang="en-US" sz="1200" b="1" kern="100">
                          <a:latin typeface="宋体"/>
                          <a:cs typeface="宋体"/>
                        </a:rPr>
                        <a:t>direct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zh-CN" sz="1200" b="1" kern="100" dirty="0">
                          <a:latin typeface="宋体"/>
                          <a:cs typeface="宋体"/>
                        </a:rPr>
                        <a:t>若</a:t>
                      </a:r>
                      <a:r>
                        <a:rPr lang="en-US" sz="1200" b="1" kern="100" dirty="0">
                          <a:latin typeface="宋体"/>
                          <a:cs typeface="宋体"/>
                        </a:rPr>
                        <a:t>(direct)</a:t>
                      </a:r>
                      <a:r>
                        <a:rPr lang="zh-CN" sz="1200" b="1" kern="100" dirty="0">
                          <a:latin typeface="宋体"/>
                          <a:cs typeface="宋体"/>
                        </a:rPr>
                        <a:t>≠</a:t>
                      </a:r>
                      <a:r>
                        <a:rPr lang="en-US" sz="1200" b="1" kern="100" dirty="0">
                          <a:latin typeface="宋体"/>
                          <a:cs typeface="宋体"/>
                        </a:rPr>
                        <a:t>0</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(PC)+3+rel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340614">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200" b="1" kern="100" dirty="0">
                          <a:latin typeface="宋体"/>
                          <a:cs typeface="宋体"/>
                        </a:rPr>
                        <a:t>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cs typeface="宋体"/>
                        </a:rPr>
                        <a:t>若</a:t>
                      </a:r>
                      <a:r>
                        <a:rPr lang="en-US" sz="1200" b="1" kern="100" dirty="0">
                          <a:latin typeface="宋体"/>
                          <a:cs typeface="宋体"/>
                        </a:rPr>
                        <a:t>(direct)=0</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(PC)+ 3</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8431256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349304"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dirty="0" smtClean="0"/>
              <a:t> </a:t>
            </a:r>
            <a:r>
              <a:rPr lang="en-US" altLang="zh-CN" sz="2700" b="1" dirty="0" smtClean="0"/>
              <a:t>3.3.4</a:t>
            </a:r>
            <a:r>
              <a:rPr lang="zh-CN" altLang="en-US" sz="2700" b="1" dirty="0" smtClean="0"/>
              <a:t>控制转移</a:t>
            </a:r>
            <a:r>
              <a:rPr lang="zh-CN" altLang="zh-CN" sz="2700" b="1"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923330"/>
          </a:xfrm>
          <a:prstGeom prst="rect">
            <a:avLst/>
          </a:prstGeom>
        </p:spPr>
        <p:txBody>
          <a:bodyPr wrap="square">
            <a:spAutoFit/>
          </a:bodyPr>
          <a:lstStyle/>
          <a:p>
            <a:r>
              <a:rPr lang="zh-CN" altLang="en-US" b="1" dirty="0" smtClean="0"/>
              <a:t>（三）子程序调用与返回指令（</a:t>
            </a:r>
            <a:r>
              <a:rPr lang="en-US" altLang="zh-CN" b="1" dirty="0" smtClean="0"/>
              <a:t>4</a:t>
            </a:r>
            <a:r>
              <a:rPr lang="zh-CN" altLang="en-US" b="1" dirty="0" smtClean="0"/>
              <a:t>条）</a:t>
            </a:r>
            <a:endParaRPr lang="en-US" altLang="zh-CN" b="1" dirty="0" smtClean="0"/>
          </a:p>
          <a:p>
            <a:endParaRPr lang="en-US" altLang="zh-CN" b="1" dirty="0" smtClean="0"/>
          </a:p>
          <a:p>
            <a:r>
              <a:rPr lang="en-US" altLang="zh-CN" b="1" dirty="0" smtClean="0"/>
              <a:t>      </a:t>
            </a:r>
            <a:r>
              <a:rPr lang="zh-CN" altLang="zh-CN" b="1" dirty="0" smtClean="0"/>
              <a:t>①</a:t>
            </a:r>
            <a:r>
              <a:rPr lang="zh-CN" altLang="en-US" b="1" dirty="0" smtClean="0"/>
              <a:t>调用指令（</a:t>
            </a:r>
            <a:r>
              <a:rPr lang="en-US" altLang="zh-CN" b="1" dirty="0" smtClean="0"/>
              <a:t>2</a:t>
            </a:r>
            <a:r>
              <a:rPr lang="zh-CN" altLang="en-US" b="1" dirty="0" smtClean="0"/>
              <a:t>条）</a:t>
            </a:r>
            <a:endParaRPr lang="zh-CN" altLang="zh-CN" b="1" dirty="0" smtClean="0"/>
          </a:p>
        </p:txBody>
      </p:sp>
      <p:graphicFrame>
        <p:nvGraphicFramePr>
          <p:cNvPr id="22" name="表格 21"/>
          <p:cNvGraphicFramePr>
            <a:graphicFrameLocks noGrp="1"/>
          </p:cNvGraphicFramePr>
          <p:nvPr/>
        </p:nvGraphicFramePr>
        <p:xfrm>
          <a:off x="755576" y="2595726"/>
          <a:ext cx="7992888" cy="2057400"/>
        </p:xfrm>
        <a:graphic>
          <a:graphicData uri="http://schemas.openxmlformats.org/drawingml/2006/table">
            <a:tbl>
              <a:tblPr/>
              <a:tblGrid>
                <a:gridCol w="1543338"/>
                <a:gridCol w="1871100"/>
                <a:gridCol w="4578450"/>
              </a:tblGrid>
              <a:tr h="320040">
                <a:tc>
                  <a:txBody>
                    <a:bodyPr/>
                    <a:lstStyle/>
                    <a:p>
                      <a:pPr indent="270510" algn="just">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a:latin typeface="宋体"/>
                          <a:ea typeface="楷体"/>
                          <a:cs typeface="宋体"/>
                        </a:rPr>
                        <a:t>操</a:t>
                      </a:r>
                      <a:r>
                        <a:rPr lang="en-US" sz="1200" b="1" kern="100">
                          <a:latin typeface="宋体"/>
                          <a:ea typeface="楷体"/>
                          <a:cs typeface="宋体"/>
                        </a:rPr>
                        <a:t>   </a:t>
                      </a:r>
                      <a:r>
                        <a:rPr lang="zh-CN" sz="1200" b="1" kern="100">
                          <a:latin typeface="宋体"/>
                          <a:ea typeface="楷体"/>
                          <a:cs typeface="宋体"/>
                        </a:rPr>
                        <a:t>作</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040">
                <a:tc>
                  <a:txBody>
                    <a:bodyPr/>
                    <a:lstStyle/>
                    <a:p>
                      <a:pPr indent="270510" algn="just">
                        <a:spcAft>
                          <a:spcPts val="0"/>
                        </a:spcAft>
                      </a:pPr>
                      <a:r>
                        <a:rPr lang="en-US" sz="1200" b="1" kern="100">
                          <a:latin typeface="宋体"/>
                          <a:cs typeface="宋体"/>
                        </a:rPr>
                        <a:t>ACALL addr11</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dirty="0">
                          <a:latin typeface="宋体"/>
                          <a:cs typeface="宋体"/>
                        </a:rPr>
                        <a:t>a</a:t>
                      </a:r>
                      <a:r>
                        <a:rPr lang="en-US" sz="1200" b="1" kern="100" baseline="-25000" dirty="0">
                          <a:latin typeface="宋体"/>
                          <a:cs typeface="宋体"/>
                        </a:rPr>
                        <a:t>10</a:t>
                      </a:r>
                      <a:r>
                        <a:rPr lang="en-US" sz="1200" b="1" kern="100" dirty="0">
                          <a:latin typeface="宋体"/>
                          <a:cs typeface="宋体"/>
                        </a:rPr>
                        <a:t>a</a:t>
                      </a:r>
                      <a:r>
                        <a:rPr lang="en-US" sz="1200" b="1" kern="100" baseline="-25000" dirty="0">
                          <a:latin typeface="宋体"/>
                          <a:cs typeface="宋体"/>
                        </a:rPr>
                        <a:t>9</a:t>
                      </a:r>
                      <a:r>
                        <a:rPr lang="en-US" sz="1200" b="1" kern="100" dirty="0">
                          <a:latin typeface="宋体"/>
                          <a:cs typeface="宋体"/>
                        </a:rPr>
                        <a:t>a</a:t>
                      </a:r>
                      <a:r>
                        <a:rPr lang="en-US" sz="1200" b="1" kern="100" baseline="-25000" dirty="0">
                          <a:latin typeface="宋体"/>
                          <a:cs typeface="宋体"/>
                        </a:rPr>
                        <a:t>8</a:t>
                      </a:r>
                      <a:r>
                        <a:rPr lang="en-US" sz="1200" b="1" kern="100" dirty="0">
                          <a:latin typeface="宋体"/>
                          <a:cs typeface="宋体"/>
                        </a:rPr>
                        <a:t>10001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(PC)+2,</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6002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en-US" sz="1200" b="1" kern="100">
                          <a:latin typeface="宋体"/>
                          <a:cs typeface="宋体"/>
                        </a:rPr>
                        <a:t>addr</a:t>
                      </a:r>
                      <a:r>
                        <a:rPr lang="en-US" sz="1200" b="1" kern="100" baseline="-25000">
                          <a:latin typeface="宋体"/>
                          <a:cs typeface="宋体"/>
                        </a:rPr>
                        <a:t>7</a:t>
                      </a:r>
                      <a:r>
                        <a:rPr lang="zh-CN" sz="1200" b="1" kern="100" baseline="-25000">
                          <a:latin typeface="宋体"/>
                          <a:cs typeface="宋体"/>
                        </a:rPr>
                        <a:t>～</a:t>
                      </a:r>
                      <a:r>
                        <a:rPr lang="en-US" sz="1200" b="1" kern="100" baseline="-25000">
                          <a:latin typeface="宋体"/>
                          <a:cs typeface="宋体"/>
                        </a:rPr>
                        <a:t>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+1</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PC</a:t>
                      </a:r>
                      <a:r>
                        <a:rPr lang="en-US" sz="1200" b="1" kern="100" baseline="-25000" dirty="0">
                          <a:latin typeface="宋体"/>
                          <a:cs typeface="宋体"/>
                        </a:rPr>
                        <a:t>7</a:t>
                      </a:r>
                      <a:r>
                        <a:rPr lang="zh-CN" sz="1200" b="1" kern="100" baseline="-25000" dirty="0">
                          <a:latin typeface="宋体"/>
                          <a:cs typeface="宋体"/>
                        </a:rPr>
                        <a:t>～</a:t>
                      </a:r>
                      <a:r>
                        <a:rPr lang="en-US" sz="1200" b="1" kern="100" baseline="-25000" dirty="0">
                          <a:latin typeface="宋体"/>
                          <a:cs typeface="宋体"/>
                        </a:rPr>
                        <a:t>0</a:t>
                      </a:r>
                      <a:r>
                        <a:rPr lang="zh-CN" sz="1200" b="1" kern="100" dirty="0">
                          <a:latin typeface="宋体"/>
                          <a:cs typeface="宋体"/>
                        </a:rPr>
                        <a:t>）</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6002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endParaRPr lang="en-US"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+1</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(PC</a:t>
                      </a:r>
                      <a:r>
                        <a:rPr lang="en-US" sz="1200" b="1" kern="100" baseline="-25000" dirty="0">
                          <a:latin typeface="宋体"/>
                          <a:cs typeface="宋体"/>
                        </a:rPr>
                        <a:t>15</a:t>
                      </a:r>
                      <a:r>
                        <a:rPr lang="zh-CN" sz="1200" b="1" kern="100" baseline="-25000" dirty="0">
                          <a:latin typeface="宋体"/>
                          <a:cs typeface="宋体"/>
                        </a:rPr>
                        <a:t>～</a:t>
                      </a:r>
                      <a:r>
                        <a:rPr lang="en-US" sz="1200" b="1" kern="100" baseline="-25000" dirty="0">
                          <a:latin typeface="宋体"/>
                          <a:cs typeface="宋体"/>
                        </a:rPr>
                        <a:t>8</a:t>
                      </a:r>
                      <a:r>
                        <a:rPr lang="en-US" sz="1200" b="1" kern="100" dirty="0">
                          <a:latin typeface="宋体"/>
                          <a:cs typeface="宋体"/>
                        </a:rPr>
                        <a: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6002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PC</a:t>
                      </a:r>
                      <a:r>
                        <a:rPr lang="en-US" sz="1200" b="1" kern="100" baseline="-25000" dirty="0">
                          <a:latin typeface="宋体"/>
                          <a:cs typeface="宋体"/>
                        </a:rPr>
                        <a:t>10</a:t>
                      </a:r>
                      <a:r>
                        <a:rPr lang="zh-CN" sz="1200" b="1" kern="100" baseline="-25000" dirty="0">
                          <a:latin typeface="宋体"/>
                          <a:cs typeface="宋体"/>
                        </a:rPr>
                        <a:t>～</a:t>
                      </a:r>
                      <a:r>
                        <a:rPr lang="en-US" sz="1200" b="1" kern="100" baseline="-25000" dirty="0">
                          <a:latin typeface="宋体"/>
                          <a:cs typeface="宋体"/>
                        </a:rPr>
                        <a:t>0</a:t>
                      </a:r>
                      <a:r>
                        <a:rPr lang="zh-CN" sz="1200" b="1" kern="100" dirty="0">
                          <a:latin typeface="宋体"/>
                          <a:cs typeface="宋体"/>
                        </a:rPr>
                        <a:t>）←</a:t>
                      </a:r>
                      <a:r>
                        <a:rPr lang="en-US" sz="1200" b="1" kern="100" dirty="0">
                          <a:latin typeface="宋体"/>
                          <a:cs typeface="宋体"/>
                        </a:rPr>
                        <a:t>addr</a:t>
                      </a:r>
                      <a:r>
                        <a:rPr lang="en-US" sz="1200" b="1" kern="100" baseline="-25000" dirty="0">
                          <a:latin typeface="宋体"/>
                          <a:cs typeface="宋体"/>
                        </a:rPr>
                        <a:t>10</a:t>
                      </a:r>
                      <a:r>
                        <a:rPr lang="zh-CN" sz="1200" b="1" kern="100" baseline="-25000" dirty="0">
                          <a:latin typeface="宋体"/>
                          <a:cs typeface="宋体"/>
                        </a:rPr>
                        <a:t>～</a:t>
                      </a:r>
                      <a:r>
                        <a:rPr lang="en-US" sz="1200" b="1" kern="100" baseline="-25000" dirty="0">
                          <a:latin typeface="宋体"/>
                          <a:cs typeface="宋体"/>
                        </a:rPr>
                        <a:t>0</a:t>
                      </a:r>
                      <a:r>
                        <a:rPr lang="zh-CN" sz="1200" b="1" kern="100" dirty="0">
                          <a:latin typeface="宋体"/>
                          <a:cs typeface="宋体"/>
                        </a:rPr>
                        <a:t>，</a:t>
                      </a:r>
                      <a:r>
                        <a:rPr lang="en-US" sz="1200" b="1" kern="100" dirty="0">
                          <a:latin typeface="宋体"/>
                          <a:cs typeface="宋体"/>
                        </a:rPr>
                        <a:t>(PC</a:t>
                      </a:r>
                      <a:r>
                        <a:rPr lang="en-US" sz="1200" b="1" kern="100" baseline="-25000" dirty="0">
                          <a:latin typeface="宋体"/>
                          <a:cs typeface="宋体"/>
                        </a:rPr>
                        <a:t>15</a:t>
                      </a:r>
                      <a:r>
                        <a:rPr lang="zh-CN" sz="1200" b="1" kern="100" baseline="-25000" dirty="0">
                          <a:latin typeface="宋体"/>
                          <a:cs typeface="宋体"/>
                        </a:rPr>
                        <a:t>～</a:t>
                      </a:r>
                      <a:r>
                        <a:rPr lang="en-US" sz="1200" b="1" kern="100" baseline="-25000" dirty="0">
                          <a:latin typeface="宋体"/>
                          <a:cs typeface="宋体"/>
                        </a:rPr>
                        <a:t>11</a:t>
                      </a:r>
                      <a:r>
                        <a:rPr lang="en-US" sz="1200" b="1" kern="100" dirty="0">
                          <a:latin typeface="宋体"/>
                          <a:cs typeface="宋体"/>
                        </a:rPr>
                        <a:t>)</a:t>
                      </a:r>
                      <a:r>
                        <a:rPr lang="zh-CN" sz="1200" b="1" kern="100" dirty="0">
                          <a:latin typeface="宋体"/>
                          <a:cs typeface="宋体"/>
                        </a:rPr>
                        <a:t>不变</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20040">
                <a:tc>
                  <a:txBody>
                    <a:bodyPr/>
                    <a:lstStyle/>
                    <a:p>
                      <a:pPr indent="270510" algn="just">
                        <a:spcAft>
                          <a:spcPts val="0"/>
                        </a:spcAft>
                      </a:pPr>
                      <a:r>
                        <a:rPr lang="en-US" sz="1200" b="1" kern="100">
                          <a:latin typeface="宋体"/>
                          <a:cs typeface="宋体"/>
                        </a:rPr>
                        <a:t>LCALL addr16</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0001 0010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+3</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6002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en-US" sz="1200" b="1" kern="100">
                          <a:latin typeface="宋体"/>
                          <a:cs typeface="宋体"/>
                        </a:rPr>
                        <a:t>addr</a:t>
                      </a:r>
                      <a:r>
                        <a:rPr lang="en-US" sz="1200" b="1" kern="100" baseline="-25000">
                          <a:latin typeface="宋体"/>
                          <a:cs typeface="宋体"/>
                        </a:rPr>
                        <a:t>15</a:t>
                      </a:r>
                      <a:r>
                        <a:rPr lang="zh-CN" sz="1200" b="1" kern="100" baseline="-25000">
                          <a:latin typeface="宋体"/>
                          <a:cs typeface="宋体"/>
                        </a:rPr>
                        <a:t>～</a:t>
                      </a:r>
                      <a:r>
                        <a:rPr lang="en-US" sz="1200" b="1" kern="100" baseline="-25000">
                          <a:latin typeface="宋体"/>
                          <a:cs typeface="宋体"/>
                        </a:rPr>
                        <a:t>8</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+1</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PC</a:t>
                      </a:r>
                      <a:r>
                        <a:rPr lang="en-US" sz="1200" b="1" kern="100" baseline="-25000" dirty="0">
                          <a:latin typeface="宋体"/>
                          <a:cs typeface="宋体"/>
                        </a:rPr>
                        <a:t>7</a:t>
                      </a:r>
                      <a:r>
                        <a:rPr lang="zh-CN" sz="1200" b="1" kern="100" baseline="-25000" dirty="0">
                          <a:latin typeface="宋体"/>
                          <a:cs typeface="宋体"/>
                        </a:rPr>
                        <a:t>～</a:t>
                      </a:r>
                      <a:r>
                        <a:rPr lang="en-US" sz="1200" b="1" kern="100" baseline="-25000" dirty="0">
                          <a:latin typeface="宋体"/>
                          <a:cs typeface="宋体"/>
                        </a:rPr>
                        <a:t>0</a:t>
                      </a:r>
                      <a:r>
                        <a:rPr lang="zh-CN" sz="1200" b="1" kern="100" dirty="0">
                          <a:latin typeface="宋体"/>
                          <a:cs typeface="宋体"/>
                        </a:rPr>
                        <a:t>）</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6002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en-US" sz="1200" b="1" kern="100">
                          <a:latin typeface="宋体"/>
                          <a:cs typeface="宋体"/>
                        </a:rPr>
                        <a:t>addr</a:t>
                      </a:r>
                      <a:r>
                        <a:rPr lang="en-US" sz="1200" b="1" kern="100" baseline="-25000">
                          <a:latin typeface="宋体"/>
                          <a:cs typeface="宋体"/>
                        </a:rPr>
                        <a:t>7</a:t>
                      </a:r>
                      <a:r>
                        <a:rPr lang="zh-CN" sz="1200" b="1" kern="100" baseline="-25000">
                          <a:latin typeface="宋体"/>
                          <a:cs typeface="宋体"/>
                        </a:rPr>
                        <a:t>～</a:t>
                      </a:r>
                      <a:r>
                        <a:rPr lang="en-US" sz="1200" b="1" kern="100" baseline="-25000">
                          <a:latin typeface="宋体"/>
                          <a:cs typeface="宋体"/>
                        </a:rPr>
                        <a:t>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+1</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PC</a:t>
                      </a:r>
                      <a:r>
                        <a:rPr lang="en-US" sz="1200" b="1" kern="100" baseline="-25000" dirty="0">
                          <a:latin typeface="宋体"/>
                          <a:cs typeface="宋体"/>
                        </a:rPr>
                        <a:t>15</a:t>
                      </a:r>
                      <a:r>
                        <a:rPr lang="zh-CN" sz="1200" b="1" kern="100" baseline="-25000" dirty="0">
                          <a:latin typeface="宋体"/>
                          <a:cs typeface="宋体"/>
                        </a:rPr>
                        <a:t>～</a:t>
                      </a:r>
                      <a:r>
                        <a:rPr lang="en-US" sz="1200" b="1" kern="100" baseline="-25000" dirty="0">
                          <a:latin typeface="宋体"/>
                          <a:cs typeface="宋体"/>
                        </a:rPr>
                        <a:t>8</a:t>
                      </a:r>
                      <a:r>
                        <a:rPr lang="zh-CN" sz="1200" b="1" kern="100" dirty="0">
                          <a:latin typeface="宋体"/>
                          <a:cs typeface="宋体"/>
                        </a:rPr>
                        <a:t>）</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60020">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addr</a:t>
                      </a:r>
                      <a:r>
                        <a:rPr lang="en-US" sz="1200" b="1" kern="100" baseline="-25000" dirty="0">
                          <a:latin typeface="宋体"/>
                          <a:cs typeface="宋体"/>
                        </a:rPr>
                        <a:t>15</a:t>
                      </a:r>
                      <a:r>
                        <a:rPr lang="zh-CN" sz="1200" b="1" kern="100" baseline="-25000" dirty="0">
                          <a:latin typeface="宋体"/>
                          <a:cs typeface="宋体"/>
                        </a:rPr>
                        <a:t>～</a:t>
                      </a:r>
                      <a:r>
                        <a:rPr lang="en-US" sz="1200" b="1" kern="100" baseline="-25000" dirty="0">
                          <a:latin typeface="宋体"/>
                          <a:cs typeface="宋体"/>
                        </a:rPr>
                        <a:t>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8306478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11510"/>
            <a:ext cx="8208912"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dirty="0" smtClean="0"/>
              <a:t> </a:t>
            </a:r>
            <a:r>
              <a:rPr lang="en-US" altLang="zh-CN" sz="2700" b="1" dirty="0" smtClean="0"/>
              <a:t>3.3.4</a:t>
            </a:r>
            <a:r>
              <a:rPr lang="zh-CN" altLang="en-US" sz="2700" b="1" dirty="0" smtClean="0"/>
              <a:t>控制转移</a:t>
            </a:r>
            <a:r>
              <a:rPr lang="zh-CN" altLang="zh-CN" sz="2700" b="1"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385321"/>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755576" y="1275606"/>
            <a:ext cx="7560840" cy="1200329"/>
          </a:xfrm>
          <a:prstGeom prst="rect">
            <a:avLst/>
          </a:prstGeom>
        </p:spPr>
        <p:txBody>
          <a:bodyPr wrap="square">
            <a:spAutoFit/>
          </a:bodyPr>
          <a:lstStyle/>
          <a:p>
            <a:r>
              <a:rPr lang="zh-CN" altLang="en-US" b="1" dirty="0" smtClean="0"/>
              <a:t>（三）子程序调用与返回指令（</a:t>
            </a:r>
            <a:r>
              <a:rPr lang="en-US" altLang="zh-CN" b="1" dirty="0" smtClean="0"/>
              <a:t>4</a:t>
            </a:r>
            <a:r>
              <a:rPr lang="zh-CN" altLang="en-US" b="1" dirty="0" smtClean="0"/>
              <a:t>条）</a:t>
            </a:r>
            <a:endParaRPr lang="en-US" altLang="zh-CN" b="1" dirty="0" smtClean="0"/>
          </a:p>
          <a:p>
            <a:endParaRPr lang="en-US" altLang="zh-CN" b="1" dirty="0" smtClean="0"/>
          </a:p>
          <a:p>
            <a:r>
              <a:rPr lang="en-US" altLang="zh-CN" b="1" dirty="0" smtClean="0"/>
              <a:t>    </a:t>
            </a:r>
            <a:r>
              <a:rPr lang="zh-CN" altLang="zh-CN" b="1" dirty="0" smtClean="0"/>
              <a:t> ② 返回指令（</a:t>
            </a:r>
            <a:r>
              <a:rPr lang="en-US" altLang="zh-CN" b="1" dirty="0" smtClean="0"/>
              <a:t>2</a:t>
            </a:r>
            <a:r>
              <a:rPr lang="zh-CN" altLang="zh-CN" b="1" dirty="0" smtClean="0"/>
              <a:t>条）</a:t>
            </a:r>
          </a:p>
          <a:p>
            <a:endParaRPr lang="zh-CN" altLang="zh-CN" b="1" dirty="0" smtClean="0"/>
          </a:p>
        </p:txBody>
      </p:sp>
      <p:graphicFrame>
        <p:nvGraphicFramePr>
          <p:cNvPr id="25" name="表格 24"/>
          <p:cNvGraphicFramePr>
            <a:graphicFrameLocks noGrp="1"/>
          </p:cNvGraphicFramePr>
          <p:nvPr/>
        </p:nvGraphicFramePr>
        <p:xfrm>
          <a:off x="683568" y="2355724"/>
          <a:ext cx="8136904" cy="2384298"/>
        </p:xfrm>
        <a:graphic>
          <a:graphicData uri="http://schemas.openxmlformats.org/drawingml/2006/table">
            <a:tbl>
              <a:tblPr/>
              <a:tblGrid>
                <a:gridCol w="1368152"/>
                <a:gridCol w="1296144"/>
                <a:gridCol w="1800200"/>
                <a:gridCol w="3672408"/>
              </a:tblGrid>
              <a:tr h="340614">
                <a:tc>
                  <a:txBody>
                    <a:bodyPr/>
                    <a:lstStyle/>
                    <a:p>
                      <a:pPr indent="270510" algn="just">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a:latin typeface="楷体"/>
                          <a:cs typeface="宋体"/>
                        </a:rPr>
                        <a:t>16</a:t>
                      </a:r>
                      <a:r>
                        <a:rPr lang="zh-CN" sz="1200" b="1" kern="100">
                          <a:latin typeface="宋体"/>
                          <a:ea typeface="楷体"/>
                          <a:cs typeface="宋体"/>
                        </a:rPr>
                        <a:t>进制机器码格式</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a:latin typeface="宋体"/>
                          <a:ea typeface="楷体"/>
                          <a:cs typeface="宋体"/>
                        </a:rPr>
                        <a:t>操</a:t>
                      </a:r>
                      <a:r>
                        <a:rPr lang="en-US" sz="1200" b="1" kern="100">
                          <a:latin typeface="宋体"/>
                          <a:ea typeface="楷体"/>
                          <a:cs typeface="宋体"/>
                        </a:rPr>
                        <a:t>   </a:t>
                      </a:r>
                      <a:r>
                        <a:rPr lang="zh-CN" sz="1200" b="1" kern="100">
                          <a:latin typeface="宋体"/>
                          <a:ea typeface="楷体"/>
                          <a:cs typeface="宋体"/>
                        </a:rPr>
                        <a:t>作</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614">
                <a:tc>
                  <a:txBody>
                    <a:bodyPr/>
                    <a:lstStyle/>
                    <a:p>
                      <a:pPr indent="266700" algn="just">
                        <a:spcAft>
                          <a:spcPts val="0"/>
                        </a:spcAft>
                      </a:pPr>
                      <a:r>
                        <a:rPr lang="en-US" sz="1200" b="1" kern="100">
                          <a:latin typeface="宋体"/>
                          <a:cs typeface="宋体"/>
                        </a:rPr>
                        <a:t>RET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dirty="0">
                          <a:latin typeface="宋体"/>
                          <a:cs typeface="宋体"/>
                        </a:rPr>
                        <a:t>00100010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200" b="1" kern="100" dirty="0">
                          <a:latin typeface="宋体"/>
                          <a:cs typeface="宋体"/>
                        </a:rPr>
                        <a:t>22H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66700" algn="just">
                        <a:spcAft>
                          <a:spcPts val="0"/>
                        </a:spcAft>
                      </a:pPr>
                      <a:r>
                        <a:rPr lang="zh-CN" sz="1200" b="1" kern="100" dirty="0">
                          <a:latin typeface="宋体"/>
                          <a:cs typeface="宋体"/>
                        </a:rPr>
                        <a:t>子程序返回</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40614">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endParaRPr lang="en-US"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ctr">
                        <a:spcAft>
                          <a:spcPts val="0"/>
                        </a:spcAft>
                      </a:pPr>
                      <a:endParaRPr lang="en-US"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PC</a:t>
                      </a:r>
                      <a:r>
                        <a:rPr lang="en-US" sz="1200" b="1" kern="100" baseline="-25000" dirty="0">
                          <a:latin typeface="宋体"/>
                          <a:cs typeface="宋体"/>
                        </a:rPr>
                        <a:t>15</a:t>
                      </a:r>
                      <a:r>
                        <a:rPr lang="zh-CN" sz="1200" b="1" kern="100" baseline="-25000" dirty="0">
                          <a:latin typeface="宋体"/>
                          <a:cs typeface="宋体"/>
                        </a:rPr>
                        <a:t>～</a:t>
                      </a:r>
                      <a:r>
                        <a:rPr lang="en-US" sz="1200" b="1" kern="100" baseline="-25000" dirty="0">
                          <a:latin typeface="宋体"/>
                          <a:cs typeface="宋体"/>
                        </a:rPr>
                        <a:t>8</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340614">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ctr">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PC</a:t>
                      </a:r>
                      <a:r>
                        <a:rPr lang="en-US" sz="1200" b="1" kern="100" baseline="-25000" dirty="0">
                          <a:latin typeface="宋体"/>
                          <a:cs typeface="宋体"/>
                        </a:rPr>
                        <a:t>7</a:t>
                      </a:r>
                      <a:r>
                        <a:rPr lang="zh-CN" sz="1200" b="1" kern="100" baseline="-25000" dirty="0">
                          <a:latin typeface="宋体"/>
                          <a:cs typeface="宋体"/>
                        </a:rPr>
                        <a:t>～</a:t>
                      </a:r>
                      <a:r>
                        <a:rPr lang="en-US" sz="1200" b="1" kern="100" baseline="-25000" dirty="0">
                          <a:latin typeface="宋体"/>
                          <a:cs typeface="宋体"/>
                        </a:rPr>
                        <a:t>0</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40614">
                <a:tc>
                  <a:txBody>
                    <a:bodyPr/>
                    <a:lstStyle/>
                    <a:p>
                      <a:pPr indent="266700" algn="just">
                        <a:spcAft>
                          <a:spcPts val="0"/>
                        </a:spcAft>
                      </a:pPr>
                      <a:r>
                        <a:rPr lang="en-US" sz="1200" b="1" kern="100">
                          <a:latin typeface="宋体"/>
                          <a:cs typeface="宋体"/>
                        </a:rPr>
                        <a:t>RETI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00110010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200" b="1" kern="100">
                          <a:latin typeface="宋体"/>
                          <a:cs typeface="宋体"/>
                        </a:rPr>
                        <a:t>32H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zh-CN" sz="1200" b="1" kern="100" dirty="0">
                          <a:latin typeface="宋体"/>
                          <a:cs typeface="宋体"/>
                        </a:rPr>
                        <a:t>中断返回</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40614">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endParaRPr lang="en-US"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ctr">
                        <a:spcAft>
                          <a:spcPts val="0"/>
                        </a:spcAft>
                      </a:pPr>
                      <a:endParaRPr lang="en-US"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PC</a:t>
                      </a:r>
                      <a:r>
                        <a:rPr lang="en-US" sz="1200" b="1" kern="100" baseline="-25000" dirty="0">
                          <a:latin typeface="宋体"/>
                          <a:cs typeface="宋体"/>
                        </a:rPr>
                        <a:t>15</a:t>
                      </a:r>
                      <a:r>
                        <a:rPr lang="zh-CN" sz="1200" b="1" kern="100" baseline="-25000" dirty="0">
                          <a:latin typeface="宋体"/>
                          <a:cs typeface="宋体"/>
                        </a:rPr>
                        <a:t>～</a:t>
                      </a:r>
                      <a:r>
                        <a:rPr lang="en-US" sz="1200" b="1" kern="100" baseline="-25000" dirty="0">
                          <a:latin typeface="宋体"/>
                          <a:cs typeface="宋体"/>
                        </a:rPr>
                        <a:t>8</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340614">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ctr">
                        <a:spcAft>
                          <a:spcPts val="0"/>
                        </a:spcAft>
                      </a:pPr>
                      <a:endParaRPr lang="en-US"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PC</a:t>
                      </a:r>
                      <a:r>
                        <a:rPr lang="en-US" sz="1200" b="1" kern="100" baseline="-25000" dirty="0">
                          <a:latin typeface="宋体"/>
                          <a:cs typeface="宋体"/>
                        </a:rPr>
                        <a:t>7</a:t>
                      </a:r>
                      <a:r>
                        <a:rPr lang="zh-CN" sz="1200" b="1" kern="100" baseline="-25000" dirty="0">
                          <a:latin typeface="宋体"/>
                          <a:cs typeface="宋体"/>
                        </a:rPr>
                        <a:t>～</a:t>
                      </a:r>
                      <a:r>
                        <a:rPr lang="en-US" sz="1200" b="1" kern="100" baseline="-25000" dirty="0">
                          <a:latin typeface="宋体"/>
                          <a:cs typeface="宋体"/>
                        </a:rPr>
                        <a:t>0</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SP</a:t>
                      </a:r>
                      <a:r>
                        <a:rPr lang="zh-CN" sz="1200" b="1" kern="100" dirty="0">
                          <a:latin typeface="宋体"/>
                          <a:cs typeface="宋体"/>
                        </a:rPr>
                        <a:t>）</a:t>
                      </a:r>
                      <a:r>
                        <a:rPr lang="en-US" sz="1200" b="1" kern="100" dirty="0">
                          <a:latin typeface="宋体"/>
                          <a:cs typeface="宋体"/>
                        </a:rPr>
                        <a:t>–1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8429878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277296"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dirty="0" smtClean="0"/>
              <a:t> 3.3.4</a:t>
            </a:r>
            <a:r>
              <a:rPr lang="zh-CN" altLang="en-US" sz="2700" dirty="0" smtClean="0"/>
              <a:t>控制转移</a:t>
            </a:r>
            <a:r>
              <a:rPr lang="zh-CN" altLang="zh-CN" sz="2700"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738664"/>
          </a:xfrm>
          <a:prstGeom prst="rect">
            <a:avLst/>
          </a:prstGeom>
        </p:spPr>
        <p:txBody>
          <a:bodyPr wrap="square">
            <a:spAutoFit/>
          </a:bodyPr>
          <a:lstStyle/>
          <a:p>
            <a:r>
              <a:rPr lang="zh-CN" altLang="en-US" sz="2400" b="1" dirty="0" smtClean="0"/>
              <a:t>二、指令详解</a:t>
            </a:r>
            <a:endParaRPr lang="zh-CN" altLang="zh-CN" sz="2400" b="1" dirty="0" smtClean="0"/>
          </a:p>
          <a:p>
            <a:endParaRPr lang="zh-CN" altLang="zh-CN" dirty="0"/>
          </a:p>
        </p:txBody>
      </p:sp>
      <p:sp>
        <p:nvSpPr>
          <p:cNvPr id="23" name="矩形 22"/>
          <p:cNvSpPr/>
          <p:nvPr/>
        </p:nvSpPr>
        <p:spPr>
          <a:xfrm>
            <a:off x="683568" y="1707654"/>
            <a:ext cx="7560840" cy="369332"/>
          </a:xfrm>
          <a:prstGeom prst="rect">
            <a:avLst/>
          </a:prstGeom>
        </p:spPr>
        <p:txBody>
          <a:bodyPr wrap="square">
            <a:spAutoFit/>
          </a:bodyPr>
          <a:lstStyle/>
          <a:p>
            <a:r>
              <a:rPr lang="zh-CN" altLang="en-US" b="1" dirty="0" smtClean="0"/>
              <a:t>（四）空操作指令（</a:t>
            </a:r>
            <a:r>
              <a:rPr lang="en-US" altLang="zh-CN" b="1" dirty="0" smtClean="0"/>
              <a:t>1</a:t>
            </a:r>
            <a:r>
              <a:rPr lang="zh-CN" altLang="en-US" b="1" dirty="0" smtClean="0"/>
              <a:t>条）</a:t>
            </a:r>
            <a:endParaRPr lang="en-US" altLang="zh-CN" b="1" dirty="0" smtClean="0"/>
          </a:p>
        </p:txBody>
      </p:sp>
      <p:grpSp>
        <p:nvGrpSpPr>
          <p:cNvPr id="12" name="组合 4602"/>
          <p:cNvGrpSpPr>
            <a:grpSpLocks/>
          </p:cNvGrpSpPr>
          <p:nvPr/>
        </p:nvGrpSpPr>
        <p:grpSpPr bwMode="auto">
          <a:xfrm>
            <a:off x="-57150" y="142875"/>
            <a:ext cx="1066800" cy="476250"/>
            <a:chOff x="5460" y="675"/>
            <a:chExt cx="1650" cy="750"/>
          </a:xfrm>
        </p:grpSpPr>
        <p:sp>
          <p:nvSpPr>
            <p:cNvPr id="33795" name="Text Box 292"/>
            <p:cNvSpPr txBox="1">
              <a:spLocks noChangeArrowheads="1"/>
            </p:cNvSpPr>
            <p:nvPr/>
          </p:nvSpPr>
          <p:spPr bwMode="auto">
            <a:xfrm>
              <a:off x="5460" y="675"/>
              <a:ext cx="1650" cy="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13335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04" name="AutoShape 293"/>
            <p:cNvSpPr>
              <a:spLocks/>
            </p:cNvSpPr>
            <p:nvPr/>
          </p:nvSpPr>
          <p:spPr bwMode="auto">
            <a:xfrm>
              <a:off x="6525" y="795"/>
              <a:ext cx="120" cy="435"/>
            </a:xfrm>
            <a:prstGeom prst="rightBrace">
              <a:avLst>
                <a:gd name="adj1" fmla="val 3020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组合 4599"/>
          <p:cNvGrpSpPr>
            <a:grpSpLocks/>
          </p:cNvGrpSpPr>
          <p:nvPr/>
        </p:nvGrpSpPr>
        <p:grpSpPr bwMode="auto">
          <a:xfrm>
            <a:off x="-57150" y="157163"/>
            <a:ext cx="1066800" cy="476250"/>
            <a:chOff x="5460" y="675"/>
            <a:chExt cx="1650" cy="750"/>
          </a:xfrm>
        </p:grpSpPr>
        <p:sp>
          <p:nvSpPr>
            <p:cNvPr id="33804" name="Text Box 295"/>
            <p:cNvSpPr txBox="1">
              <a:spLocks noChangeArrowheads="1"/>
            </p:cNvSpPr>
            <p:nvPr/>
          </p:nvSpPr>
          <p:spPr bwMode="auto">
            <a:xfrm>
              <a:off x="5460" y="675"/>
              <a:ext cx="1650" cy="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01" name="AutoShape 296"/>
            <p:cNvSpPr>
              <a:spLocks/>
            </p:cNvSpPr>
            <p:nvPr/>
          </p:nvSpPr>
          <p:spPr bwMode="auto">
            <a:xfrm>
              <a:off x="6525" y="795"/>
              <a:ext cx="120" cy="435"/>
            </a:xfrm>
            <a:prstGeom prst="rightBrace">
              <a:avLst>
                <a:gd name="adj1" fmla="val 3020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32" name="表格 31"/>
          <p:cNvGraphicFramePr>
            <a:graphicFrameLocks noGrp="1"/>
          </p:cNvGraphicFramePr>
          <p:nvPr/>
        </p:nvGraphicFramePr>
        <p:xfrm>
          <a:off x="755576" y="2571750"/>
          <a:ext cx="7920880" cy="608072"/>
        </p:xfrm>
        <a:graphic>
          <a:graphicData uri="http://schemas.openxmlformats.org/drawingml/2006/table">
            <a:tbl>
              <a:tblPr/>
              <a:tblGrid>
                <a:gridCol w="1806705"/>
                <a:gridCol w="1250872"/>
                <a:gridCol w="2084133"/>
                <a:gridCol w="2779170"/>
              </a:tblGrid>
              <a:tr h="304036">
                <a:tc>
                  <a:txBody>
                    <a:bodyPr/>
                    <a:lstStyle/>
                    <a:p>
                      <a:pPr indent="270510" algn="ctr">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楷体"/>
                          <a:cs typeface="宋体"/>
                        </a:rPr>
                        <a:t>16</a:t>
                      </a:r>
                      <a:r>
                        <a:rPr lang="zh-CN" sz="1200" b="1" kern="100" dirty="0">
                          <a:latin typeface="宋体"/>
                          <a:ea typeface="楷体"/>
                          <a:cs typeface="宋体"/>
                        </a:rPr>
                        <a:t>进制机器码格式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200" b="1" kern="100" dirty="0">
                          <a:latin typeface="宋体"/>
                          <a:ea typeface="楷体"/>
                          <a:cs typeface="宋体"/>
                        </a:rPr>
                        <a:t>操</a:t>
                      </a:r>
                      <a:r>
                        <a:rPr lang="en-US" sz="1200" b="1" kern="100" dirty="0">
                          <a:latin typeface="宋体"/>
                          <a:ea typeface="楷体"/>
                          <a:cs typeface="宋体"/>
                        </a:rPr>
                        <a:t>   </a:t>
                      </a:r>
                      <a:r>
                        <a:rPr lang="zh-CN" sz="1200" b="1" kern="100" dirty="0">
                          <a:latin typeface="宋体"/>
                          <a:ea typeface="楷体"/>
                          <a:cs typeface="宋体"/>
                        </a:rPr>
                        <a:t>作</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36">
                <a:tc>
                  <a:txBody>
                    <a:bodyPr/>
                    <a:lstStyle/>
                    <a:p>
                      <a:pPr indent="270510" algn="ctr">
                        <a:spcAft>
                          <a:spcPts val="0"/>
                        </a:spcAft>
                      </a:pPr>
                      <a:r>
                        <a:rPr lang="en-US" sz="1200" b="1" kern="100">
                          <a:latin typeface="宋体"/>
                          <a:cs typeface="宋体"/>
                        </a:rPr>
                        <a:t>   NOP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宋体"/>
                          <a:cs typeface="宋体"/>
                        </a:rPr>
                        <a:t>0000 0000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宋体"/>
                          <a:cs typeface="宋体"/>
                        </a:rPr>
                        <a:t>00H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200" b="1" kern="100" dirty="0">
                          <a:latin typeface="宋体"/>
                          <a:cs typeface="宋体"/>
                        </a:rPr>
                        <a:t>(PC) </a:t>
                      </a:r>
                      <a:r>
                        <a:rPr lang="zh-CN" sz="1200" b="1" kern="100" dirty="0">
                          <a:latin typeface="宋体"/>
                          <a:cs typeface="宋体"/>
                        </a:rPr>
                        <a:t>←（</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5732218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83518"/>
            <a:ext cx="835292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dirty="0" smtClean="0"/>
              <a:t> </a:t>
            </a:r>
            <a:r>
              <a:rPr lang="en-US" altLang="zh-CN" sz="2700" b="1" dirty="0" smtClean="0"/>
              <a:t>3.3.5 </a:t>
            </a:r>
            <a:r>
              <a:rPr lang="zh-CN" altLang="en-US" sz="2700" b="1" dirty="0" smtClean="0"/>
              <a:t>位操作</a:t>
            </a:r>
            <a:r>
              <a:rPr lang="zh-CN" altLang="zh-CN" sz="2700" b="1" dirty="0" smtClean="0"/>
              <a:t>类</a:t>
            </a:r>
            <a:r>
              <a:rPr lang="zh-CN" altLang="zh-CN" sz="2700" b="1" dirty="0"/>
              <a:t>指令</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131590"/>
            <a:ext cx="7560840" cy="646331"/>
          </a:xfrm>
          <a:prstGeom prst="rect">
            <a:avLst/>
          </a:prstGeom>
        </p:spPr>
        <p:txBody>
          <a:bodyPr wrap="square">
            <a:spAutoFit/>
          </a:bodyPr>
          <a:lstStyle/>
          <a:p>
            <a:r>
              <a:rPr lang="zh-CN" altLang="en-US" b="1" dirty="0" smtClean="0"/>
              <a:t>一、</a:t>
            </a:r>
            <a:r>
              <a:rPr lang="en-US" altLang="zh-CN" b="1" dirty="0" smtClean="0"/>
              <a:t> </a:t>
            </a:r>
            <a:r>
              <a:rPr lang="zh-CN" altLang="zh-CN" b="1" dirty="0" smtClean="0"/>
              <a:t>概述</a:t>
            </a:r>
          </a:p>
          <a:p>
            <a:endParaRPr lang="zh-CN" altLang="zh-CN" dirty="0"/>
          </a:p>
        </p:txBody>
      </p:sp>
      <p:sp>
        <p:nvSpPr>
          <p:cNvPr id="23" name="矩形 22"/>
          <p:cNvSpPr/>
          <p:nvPr/>
        </p:nvSpPr>
        <p:spPr>
          <a:xfrm>
            <a:off x="827584" y="1491630"/>
            <a:ext cx="7560840" cy="3831818"/>
          </a:xfrm>
          <a:prstGeom prst="rect">
            <a:avLst/>
          </a:prstGeom>
        </p:spPr>
        <p:txBody>
          <a:bodyPr wrap="square">
            <a:spAutoFit/>
          </a:bodyPr>
          <a:lstStyle/>
          <a:p>
            <a:r>
              <a:rPr lang="en-US" altLang="zh-CN" b="1" dirty="0" smtClean="0"/>
              <a:t>1</a:t>
            </a:r>
            <a:r>
              <a:rPr lang="zh-CN" altLang="en-US" b="1" dirty="0" smtClean="0"/>
              <a:t>、布尔处理器</a:t>
            </a:r>
            <a:endParaRPr lang="en-US" altLang="zh-CN" b="1" dirty="0" smtClean="0"/>
          </a:p>
          <a:p>
            <a:r>
              <a:rPr lang="en-US" altLang="zh-CN" dirty="0" smtClean="0"/>
              <a:t>         </a:t>
            </a:r>
          </a:p>
          <a:p>
            <a:pPr>
              <a:lnSpc>
                <a:spcPct val="150000"/>
              </a:lnSpc>
            </a:pPr>
            <a:r>
              <a:rPr lang="en-US" altLang="zh-CN" sz="2000" b="1" dirty="0" smtClean="0"/>
              <a:t>         MCS-51</a:t>
            </a:r>
            <a:r>
              <a:rPr lang="zh-CN" altLang="en-US" sz="2000" b="1" dirty="0" smtClean="0"/>
              <a:t>单片机有一个布尔处理器，它实际上是一个</a:t>
            </a:r>
            <a:r>
              <a:rPr lang="en-US" altLang="zh-CN" sz="2000" b="1" dirty="0" smtClean="0"/>
              <a:t>1</a:t>
            </a:r>
            <a:r>
              <a:rPr lang="zh-CN" altLang="en-US" sz="2000" b="1" dirty="0" smtClean="0"/>
              <a:t>位微处理器。这个布尔处理器有自己的累加器（借用进位标志</a:t>
            </a:r>
            <a:r>
              <a:rPr lang="en-US" altLang="zh-CN" sz="2000" b="1" dirty="0" smtClean="0"/>
              <a:t>CY</a:t>
            </a:r>
            <a:r>
              <a:rPr lang="zh-CN" altLang="en-US" sz="2000" b="1" dirty="0" smtClean="0"/>
              <a:t>）、存储器（位寻址区中的各位）以及实现位操作的运算器等。</a:t>
            </a:r>
            <a:endParaRPr lang="en-US" altLang="zh-CN" sz="2000" b="1" dirty="0" smtClean="0"/>
          </a:p>
          <a:p>
            <a:pPr>
              <a:lnSpc>
                <a:spcPct val="150000"/>
              </a:lnSpc>
            </a:pPr>
            <a:r>
              <a:rPr lang="en-US" altLang="zh-CN" sz="2000" b="1" dirty="0" smtClean="0"/>
              <a:t>        </a:t>
            </a:r>
            <a:r>
              <a:rPr lang="zh-CN" altLang="en-US" sz="2000" b="1" dirty="0" smtClean="0"/>
              <a:t>与此相应，有一个专门处理布尔变量的指令子集，以完成对布尔变量的传送、运算、转移控制等的操作。这个子集的指令就是布尔变量操作类指令。</a:t>
            </a:r>
            <a:endParaRPr lang="zh-CN" altLang="zh-CN" sz="2000" b="1" dirty="0" smtClean="0"/>
          </a:p>
          <a:p>
            <a:pPr>
              <a:lnSpc>
                <a:spcPct val="150000"/>
              </a:lnSpc>
            </a:pPr>
            <a:endParaRPr lang="zh-CN" altLang="zh-CN" b="1" dirty="0"/>
          </a:p>
        </p:txBody>
      </p:sp>
    </p:spTree>
    <p:extLst>
      <p:ext uri="{BB962C8B-B14F-4D97-AF65-F5344CB8AC3E}">
        <p14:creationId xmlns="" xmlns:p14="http://schemas.microsoft.com/office/powerpoint/2010/main" val="32742500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20528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400" b="1" dirty="0" smtClean="0"/>
              <a:t> </a:t>
            </a:r>
            <a:r>
              <a:rPr lang="en-US" altLang="zh-CN" sz="2700" b="1" dirty="0" smtClean="0"/>
              <a:t>3.3.5 </a:t>
            </a:r>
            <a:r>
              <a:rPr lang="zh-CN" altLang="en-US" sz="2700" b="1" dirty="0" smtClean="0"/>
              <a:t>位操作</a:t>
            </a:r>
            <a:r>
              <a:rPr lang="zh-CN" altLang="zh-CN" sz="2700" b="1"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611560" y="1131590"/>
            <a:ext cx="7560840" cy="646331"/>
          </a:xfrm>
          <a:prstGeom prst="rect">
            <a:avLst/>
          </a:prstGeom>
        </p:spPr>
        <p:txBody>
          <a:bodyPr wrap="square">
            <a:spAutoFit/>
          </a:bodyPr>
          <a:lstStyle/>
          <a:p>
            <a:r>
              <a:rPr lang="zh-CN" altLang="en-US" b="1" dirty="0" smtClean="0"/>
              <a:t>一、</a:t>
            </a:r>
            <a:r>
              <a:rPr lang="en-US" altLang="zh-CN" b="1" dirty="0" smtClean="0"/>
              <a:t> </a:t>
            </a:r>
            <a:r>
              <a:rPr lang="zh-CN" altLang="zh-CN" b="1" dirty="0" smtClean="0"/>
              <a:t>概述</a:t>
            </a:r>
          </a:p>
          <a:p>
            <a:endParaRPr lang="zh-CN" altLang="zh-CN" dirty="0"/>
          </a:p>
        </p:txBody>
      </p:sp>
      <p:sp>
        <p:nvSpPr>
          <p:cNvPr id="23" name="矩形 22"/>
          <p:cNvSpPr/>
          <p:nvPr/>
        </p:nvSpPr>
        <p:spPr>
          <a:xfrm>
            <a:off x="611560" y="1491630"/>
            <a:ext cx="7560840" cy="3139321"/>
          </a:xfrm>
          <a:prstGeom prst="rect">
            <a:avLst/>
          </a:prstGeom>
        </p:spPr>
        <p:txBody>
          <a:bodyPr wrap="square">
            <a:spAutoFit/>
          </a:bodyPr>
          <a:lstStyle/>
          <a:p>
            <a:r>
              <a:rPr lang="en-US" altLang="zh-CN" b="1" dirty="0" smtClean="0"/>
              <a:t>2</a:t>
            </a:r>
            <a:r>
              <a:rPr lang="zh-CN" altLang="en-US" b="1" dirty="0" smtClean="0"/>
              <a:t>、指令集</a:t>
            </a:r>
            <a:endParaRPr lang="en-US" altLang="zh-CN" b="1" dirty="0" smtClean="0"/>
          </a:p>
          <a:p>
            <a:r>
              <a:rPr lang="en-US" altLang="zh-CN" b="1" dirty="0" smtClean="0"/>
              <a:t>     MCS-51</a:t>
            </a:r>
            <a:r>
              <a:rPr lang="zh-CN" altLang="en-US" b="1" dirty="0" smtClean="0"/>
              <a:t>单片机的位操作指令共有</a:t>
            </a:r>
            <a:r>
              <a:rPr lang="en-US" altLang="zh-CN" b="1" dirty="0" smtClean="0"/>
              <a:t>17</a:t>
            </a:r>
            <a:r>
              <a:rPr lang="zh-CN" altLang="en-US" b="1" dirty="0" smtClean="0"/>
              <a:t>条，操作码助记符（指令助记符）有</a:t>
            </a:r>
            <a:r>
              <a:rPr lang="en-US" altLang="zh-CN" b="1" dirty="0" smtClean="0"/>
              <a:t>11</a:t>
            </a:r>
            <a:r>
              <a:rPr lang="zh-CN" altLang="en-US" b="1" dirty="0" smtClean="0"/>
              <a:t>种，根据功能可以分为两大类：</a:t>
            </a:r>
          </a:p>
          <a:p>
            <a:r>
              <a:rPr lang="zh-CN" altLang="en-US" b="1" dirty="0" smtClean="0">
                <a:latin typeface="华文仿宋" pitchFamily="2" charset="-122"/>
                <a:ea typeface="华文仿宋" pitchFamily="2" charset="-122"/>
              </a:rPr>
              <a:t>（</a:t>
            </a:r>
            <a:r>
              <a:rPr lang="en-US" altLang="zh-CN" b="1" dirty="0" smtClean="0">
                <a:latin typeface="楷体" pitchFamily="49" charset="-122"/>
                <a:ea typeface="楷体" pitchFamily="49" charset="-122"/>
              </a:rPr>
              <a:t>1</a:t>
            </a:r>
            <a:r>
              <a:rPr lang="zh-CN" altLang="en-US" b="1" dirty="0" smtClean="0">
                <a:latin typeface="楷体" pitchFamily="49" charset="-122"/>
                <a:ea typeface="楷体" pitchFamily="49" charset="-122"/>
              </a:rPr>
              <a:t>）位传送运算操作类  （</a:t>
            </a:r>
            <a:r>
              <a:rPr lang="en-US" altLang="zh-CN" b="1" dirty="0" smtClean="0">
                <a:latin typeface="楷体" pitchFamily="49" charset="-122"/>
                <a:ea typeface="楷体" pitchFamily="49" charset="-122"/>
              </a:rPr>
              <a:t>12</a:t>
            </a:r>
            <a:r>
              <a:rPr lang="zh-CN" altLang="en-US" b="1" dirty="0" smtClean="0">
                <a:latin typeface="楷体" pitchFamily="49" charset="-122"/>
                <a:ea typeface="楷体" pitchFamily="49" charset="-122"/>
              </a:rPr>
              <a:t>条），指令助记符有</a:t>
            </a:r>
            <a:r>
              <a:rPr lang="en-US" altLang="zh-CN" b="1" dirty="0" smtClean="0">
                <a:latin typeface="楷体" pitchFamily="49" charset="-122"/>
                <a:ea typeface="楷体" pitchFamily="49" charset="-122"/>
              </a:rPr>
              <a:t>6</a:t>
            </a:r>
            <a:r>
              <a:rPr lang="zh-CN" altLang="en-US" b="1" dirty="0" smtClean="0">
                <a:latin typeface="楷体" pitchFamily="49" charset="-122"/>
                <a:ea typeface="楷体" pitchFamily="49" charset="-122"/>
              </a:rPr>
              <a:t>种</a:t>
            </a:r>
          </a:p>
          <a:p>
            <a:r>
              <a:rPr lang="zh-CN" altLang="en-US" b="1" dirty="0" smtClean="0"/>
              <a:t>       ① 位传送指令                 （</a:t>
            </a:r>
            <a:r>
              <a:rPr lang="en-US" altLang="zh-CN" b="1" dirty="0" smtClean="0"/>
              <a:t>2</a:t>
            </a:r>
            <a:r>
              <a:rPr lang="zh-CN" altLang="en-US" b="1" dirty="0" smtClean="0"/>
              <a:t>条） ，指令助记符：</a:t>
            </a:r>
            <a:r>
              <a:rPr lang="en-US" altLang="zh-CN" b="1" dirty="0" smtClean="0"/>
              <a:t>MOV </a:t>
            </a:r>
          </a:p>
          <a:p>
            <a:r>
              <a:rPr lang="en-US" altLang="zh-CN" b="1" dirty="0" smtClean="0"/>
              <a:t>       ② </a:t>
            </a:r>
            <a:r>
              <a:rPr lang="zh-CN" altLang="en-US" b="1" dirty="0" smtClean="0"/>
              <a:t>位赋值指令                 （</a:t>
            </a:r>
            <a:r>
              <a:rPr lang="en-US" altLang="zh-CN" b="1" dirty="0" smtClean="0"/>
              <a:t>4</a:t>
            </a:r>
            <a:r>
              <a:rPr lang="zh-CN" altLang="en-US" b="1" dirty="0" smtClean="0"/>
              <a:t>条） ，指令助记符：</a:t>
            </a:r>
            <a:r>
              <a:rPr lang="en-US" altLang="zh-CN" b="1" dirty="0" smtClean="0"/>
              <a:t>CLR </a:t>
            </a:r>
            <a:r>
              <a:rPr lang="zh-CN" altLang="en-US" b="1" dirty="0" smtClean="0"/>
              <a:t>，</a:t>
            </a:r>
            <a:r>
              <a:rPr lang="en-US" altLang="zh-CN" b="1" dirty="0" smtClean="0"/>
              <a:t>SETB</a:t>
            </a:r>
          </a:p>
          <a:p>
            <a:r>
              <a:rPr lang="en-US" altLang="zh-CN" b="1" dirty="0" smtClean="0"/>
              <a:t>       ③ </a:t>
            </a:r>
            <a:r>
              <a:rPr lang="zh-CN" altLang="en-US" b="1" dirty="0" smtClean="0"/>
              <a:t>位逻辑运算指令        （</a:t>
            </a:r>
            <a:r>
              <a:rPr lang="en-US" altLang="zh-CN" b="1" dirty="0" smtClean="0"/>
              <a:t>6</a:t>
            </a:r>
            <a:r>
              <a:rPr lang="zh-CN" altLang="en-US" b="1" dirty="0" smtClean="0"/>
              <a:t>条） ，指令助记符：</a:t>
            </a:r>
            <a:r>
              <a:rPr lang="en-US" altLang="zh-CN" b="1" dirty="0" smtClean="0"/>
              <a:t>ANL</a:t>
            </a:r>
            <a:r>
              <a:rPr lang="zh-CN" altLang="en-US" b="1" dirty="0" smtClean="0"/>
              <a:t>，</a:t>
            </a:r>
            <a:r>
              <a:rPr lang="en-US" altLang="zh-CN" b="1" dirty="0" smtClean="0"/>
              <a:t>ORL</a:t>
            </a:r>
            <a:r>
              <a:rPr lang="zh-CN" altLang="en-US" b="1" dirty="0" smtClean="0"/>
              <a:t>，</a:t>
            </a:r>
            <a:r>
              <a:rPr lang="en-US" altLang="zh-CN" b="1" dirty="0" smtClean="0"/>
              <a:t>CPL</a:t>
            </a:r>
          </a:p>
          <a:p>
            <a:endParaRPr lang="en-US" altLang="zh-CN" b="1" dirty="0" smtClean="0"/>
          </a:p>
          <a:p>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rPr>
              <a:t>2</a:t>
            </a:r>
            <a:r>
              <a:rPr lang="zh-CN" altLang="en-US" b="1" dirty="0" smtClean="0">
                <a:latin typeface="楷体" pitchFamily="49" charset="-122"/>
                <a:ea typeface="楷体" pitchFamily="49" charset="-122"/>
              </a:rPr>
              <a:t>）位控制转移类       （ </a:t>
            </a:r>
            <a:r>
              <a:rPr lang="en-US" altLang="zh-CN" b="1" dirty="0" smtClean="0">
                <a:latin typeface="楷体" pitchFamily="49" charset="-122"/>
                <a:ea typeface="楷体" pitchFamily="49" charset="-122"/>
              </a:rPr>
              <a:t>5</a:t>
            </a:r>
            <a:r>
              <a:rPr lang="zh-CN" altLang="en-US" b="1" dirty="0" smtClean="0">
                <a:latin typeface="楷体" pitchFamily="49" charset="-122"/>
                <a:ea typeface="楷体" pitchFamily="49" charset="-122"/>
              </a:rPr>
              <a:t>条），指令助记符有</a:t>
            </a:r>
            <a:r>
              <a:rPr lang="en-US" altLang="zh-CN" b="1" dirty="0" smtClean="0">
                <a:latin typeface="楷体" pitchFamily="49" charset="-122"/>
                <a:ea typeface="楷体" pitchFamily="49" charset="-122"/>
              </a:rPr>
              <a:t>5</a:t>
            </a:r>
            <a:r>
              <a:rPr lang="zh-CN" altLang="en-US" b="1" dirty="0" smtClean="0">
                <a:latin typeface="楷体" pitchFamily="49" charset="-122"/>
                <a:ea typeface="楷体" pitchFamily="49" charset="-122"/>
              </a:rPr>
              <a:t>种</a:t>
            </a:r>
          </a:p>
          <a:p>
            <a:r>
              <a:rPr lang="zh-CN" altLang="en-US" b="1" dirty="0" smtClean="0"/>
              <a:t>      ① 以</a:t>
            </a:r>
            <a:r>
              <a:rPr lang="en-US" altLang="zh-CN" b="1" dirty="0" smtClean="0"/>
              <a:t>CY </a:t>
            </a:r>
            <a:r>
              <a:rPr lang="zh-CN" altLang="en-US" b="1" dirty="0" smtClean="0"/>
              <a:t>内容为条件的指令（</a:t>
            </a:r>
            <a:r>
              <a:rPr lang="en-US" altLang="zh-CN" b="1" dirty="0" smtClean="0"/>
              <a:t>2</a:t>
            </a:r>
            <a:r>
              <a:rPr lang="zh-CN" altLang="en-US" b="1" dirty="0" smtClean="0"/>
              <a:t>条），指令助记符：</a:t>
            </a:r>
            <a:r>
              <a:rPr lang="en-US" altLang="zh-CN" b="1" dirty="0" smtClean="0"/>
              <a:t>JC</a:t>
            </a:r>
            <a:r>
              <a:rPr lang="zh-CN" altLang="en-US" b="1" dirty="0" smtClean="0"/>
              <a:t>，</a:t>
            </a:r>
            <a:r>
              <a:rPr lang="en-US" altLang="zh-CN" b="1" dirty="0" smtClean="0"/>
              <a:t>JNC</a:t>
            </a:r>
            <a:r>
              <a:rPr lang="zh-CN" altLang="en-US" b="1" dirty="0" smtClean="0"/>
              <a:t>；</a:t>
            </a:r>
          </a:p>
          <a:p>
            <a:r>
              <a:rPr lang="zh-CN" altLang="en-US" b="1" dirty="0" smtClean="0"/>
              <a:t>      ② 以</a:t>
            </a:r>
            <a:r>
              <a:rPr lang="en-US" altLang="zh-CN" b="1" dirty="0" smtClean="0"/>
              <a:t>BIT</a:t>
            </a:r>
            <a:r>
              <a:rPr lang="zh-CN" altLang="en-US" b="1" dirty="0" smtClean="0"/>
              <a:t>内容为条件的指令（</a:t>
            </a:r>
            <a:r>
              <a:rPr lang="en-US" altLang="zh-CN" b="1" dirty="0" smtClean="0"/>
              <a:t>3</a:t>
            </a:r>
            <a:r>
              <a:rPr lang="zh-CN" altLang="en-US" b="1" dirty="0" smtClean="0"/>
              <a:t>条）</a:t>
            </a:r>
            <a:r>
              <a:rPr lang="en-US" altLang="zh-CN" b="1" dirty="0" smtClean="0"/>
              <a:t>, </a:t>
            </a:r>
            <a:r>
              <a:rPr lang="zh-CN" altLang="en-US" b="1" dirty="0" smtClean="0"/>
              <a:t>指令助记符：</a:t>
            </a:r>
            <a:r>
              <a:rPr lang="en-US" altLang="zh-CN" b="1" dirty="0" smtClean="0"/>
              <a:t>JB</a:t>
            </a:r>
            <a:r>
              <a:rPr lang="zh-CN" altLang="en-US" b="1" dirty="0" smtClean="0"/>
              <a:t>，</a:t>
            </a:r>
            <a:r>
              <a:rPr lang="en-US" altLang="zh-CN" b="1" dirty="0" smtClean="0"/>
              <a:t>JNB</a:t>
            </a:r>
            <a:r>
              <a:rPr lang="zh-CN" altLang="en-US" b="1" dirty="0" smtClean="0"/>
              <a:t>，</a:t>
            </a:r>
            <a:r>
              <a:rPr lang="en-US" altLang="zh-CN" b="1" dirty="0" smtClean="0"/>
              <a:t>JBC</a:t>
            </a:r>
          </a:p>
        </p:txBody>
      </p:sp>
    </p:spTree>
    <p:extLst>
      <p:ext uri="{BB962C8B-B14F-4D97-AF65-F5344CB8AC3E}">
        <p14:creationId xmlns="" xmlns:p14="http://schemas.microsoft.com/office/powerpoint/2010/main" val="17649484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dirty="0" smtClean="0"/>
              <a:t> </a:t>
            </a:r>
            <a:r>
              <a:rPr lang="en-US" altLang="zh-CN" sz="2700" b="1" dirty="0" smtClean="0"/>
              <a:t>3.3.5 </a:t>
            </a:r>
            <a:r>
              <a:rPr lang="zh-CN" altLang="en-US" sz="2700" b="1" dirty="0" smtClean="0"/>
              <a:t>位操作</a:t>
            </a:r>
            <a:r>
              <a:rPr lang="zh-CN" altLang="zh-CN" sz="2700" b="1" dirty="0" smtClean="0"/>
              <a:t>类</a:t>
            </a:r>
            <a:r>
              <a:rPr lang="zh-CN" altLang="zh-CN" sz="2700" b="1" dirty="0"/>
              <a:t>指令</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755576" y="1275606"/>
            <a:ext cx="7560840" cy="646331"/>
          </a:xfrm>
          <a:prstGeom prst="rect">
            <a:avLst/>
          </a:prstGeom>
        </p:spPr>
        <p:txBody>
          <a:bodyPr wrap="square">
            <a:spAutoFit/>
          </a:bodyPr>
          <a:lstStyle/>
          <a:p>
            <a:r>
              <a:rPr lang="zh-CN" altLang="en-US" b="1" dirty="0" smtClean="0"/>
              <a:t>（一）位传送运算操作指令（</a:t>
            </a:r>
            <a:r>
              <a:rPr lang="en-US" altLang="zh-CN" b="1" dirty="0" smtClean="0"/>
              <a:t>12</a:t>
            </a:r>
            <a:r>
              <a:rPr lang="zh-CN" altLang="en-US" b="1" dirty="0" smtClean="0"/>
              <a:t>条）</a:t>
            </a:r>
            <a:endParaRPr lang="en-US" altLang="zh-CN" b="1" dirty="0" smtClean="0"/>
          </a:p>
          <a:p>
            <a:r>
              <a:rPr lang="en-US" altLang="zh-CN" b="1" dirty="0" smtClean="0"/>
              <a:t>         1</a:t>
            </a:r>
            <a:r>
              <a:rPr lang="zh-CN" altLang="en-US" b="1" dirty="0" smtClean="0"/>
              <a:t>、</a:t>
            </a:r>
            <a:r>
              <a:rPr lang="en-US" altLang="zh-CN" b="1" dirty="0" smtClean="0"/>
              <a:t> </a:t>
            </a:r>
            <a:r>
              <a:rPr lang="zh-CN" altLang="en-US" b="1" dirty="0" smtClean="0"/>
              <a:t> 位传送指令（</a:t>
            </a:r>
            <a:r>
              <a:rPr lang="en-US" altLang="zh-CN" b="1" dirty="0" smtClean="0"/>
              <a:t>2</a:t>
            </a:r>
            <a:r>
              <a:rPr lang="zh-CN" altLang="en-US" b="1" dirty="0" smtClean="0"/>
              <a:t>条）</a:t>
            </a:r>
            <a:endParaRPr lang="en-US" altLang="zh-CN" b="1" dirty="0" smtClean="0"/>
          </a:p>
        </p:txBody>
      </p:sp>
      <p:graphicFrame>
        <p:nvGraphicFramePr>
          <p:cNvPr id="28" name="表格 27"/>
          <p:cNvGraphicFramePr>
            <a:graphicFrameLocks noGrp="1"/>
          </p:cNvGraphicFramePr>
          <p:nvPr/>
        </p:nvGraphicFramePr>
        <p:xfrm>
          <a:off x="971600" y="1995686"/>
          <a:ext cx="7560841" cy="1512168"/>
        </p:xfrm>
        <a:graphic>
          <a:graphicData uri="http://schemas.openxmlformats.org/drawingml/2006/table">
            <a:tbl>
              <a:tblPr/>
              <a:tblGrid>
                <a:gridCol w="1725864"/>
                <a:gridCol w="1587272"/>
                <a:gridCol w="1857902"/>
                <a:gridCol w="2389803"/>
              </a:tblGrid>
              <a:tr h="378042">
                <a:tc>
                  <a:txBody>
                    <a:bodyPr/>
                    <a:lstStyle/>
                    <a:p>
                      <a:pPr indent="270510" algn="ctr">
                        <a:spcAft>
                          <a:spcPts val="0"/>
                        </a:spcAft>
                      </a:pPr>
                      <a:r>
                        <a:rPr lang="zh-CN" sz="1050" b="1" kern="100" dirty="0">
                          <a:latin typeface="宋体"/>
                          <a:ea typeface="楷体"/>
                          <a:cs typeface="宋体"/>
                        </a:rPr>
                        <a:t>汇编语言格式</a:t>
                      </a:r>
                      <a:endParaRPr lang="zh-CN" sz="105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050" b="1" kern="100" dirty="0">
                          <a:latin typeface="宋体"/>
                          <a:ea typeface="楷体"/>
                          <a:cs typeface="宋体"/>
                        </a:rPr>
                        <a:t>机器码格式</a:t>
                      </a:r>
                      <a:endParaRPr lang="zh-CN" sz="105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en-US" sz="1050" b="1" kern="100" dirty="0">
                          <a:latin typeface="楷体"/>
                          <a:cs typeface="宋体"/>
                        </a:rPr>
                        <a:t>16</a:t>
                      </a:r>
                      <a:r>
                        <a:rPr lang="zh-CN" sz="1050" b="1" kern="100" dirty="0">
                          <a:latin typeface="宋体"/>
                          <a:ea typeface="楷体"/>
                          <a:cs typeface="宋体"/>
                        </a:rPr>
                        <a:t>进制机器码格式</a:t>
                      </a:r>
                      <a:endParaRPr lang="zh-CN" sz="105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ctr">
                        <a:spcAft>
                          <a:spcPts val="0"/>
                        </a:spcAft>
                      </a:pPr>
                      <a:r>
                        <a:rPr lang="zh-CN" sz="1050" b="1" kern="100" dirty="0">
                          <a:latin typeface="宋体"/>
                          <a:ea typeface="楷体"/>
                          <a:cs typeface="宋体"/>
                        </a:rPr>
                        <a:t>操</a:t>
                      </a:r>
                      <a:r>
                        <a:rPr lang="en-US" sz="1050" b="1" kern="100" dirty="0">
                          <a:latin typeface="宋体"/>
                          <a:ea typeface="楷体"/>
                          <a:cs typeface="宋体"/>
                        </a:rPr>
                        <a:t>   </a:t>
                      </a:r>
                      <a:r>
                        <a:rPr lang="zh-CN" sz="1050" b="1" kern="100" dirty="0">
                          <a:latin typeface="宋体"/>
                          <a:ea typeface="楷体"/>
                          <a:cs typeface="宋体"/>
                        </a:rPr>
                        <a:t>作</a:t>
                      </a:r>
                      <a:endParaRPr lang="zh-CN" sz="105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8042">
                <a:tc>
                  <a:txBody>
                    <a:bodyPr/>
                    <a:lstStyle/>
                    <a:p>
                      <a:pPr indent="270510" algn="just">
                        <a:spcAft>
                          <a:spcPts val="0"/>
                        </a:spcAft>
                      </a:pPr>
                      <a:r>
                        <a:rPr lang="en-US" sz="1050" b="1" kern="100">
                          <a:latin typeface="宋体"/>
                          <a:cs typeface="宋体"/>
                        </a:rPr>
                        <a:t>MOV  C</a:t>
                      </a:r>
                      <a:r>
                        <a:rPr lang="zh-CN" sz="1050" b="1" kern="100">
                          <a:latin typeface="宋体"/>
                          <a:cs typeface="宋体"/>
                        </a:rPr>
                        <a:t>，</a:t>
                      </a:r>
                      <a:r>
                        <a:rPr lang="en-US" sz="1050" b="1" kern="100">
                          <a:latin typeface="宋体"/>
                          <a:cs typeface="宋体"/>
                        </a:rPr>
                        <a:t>bit   </a:t>
                      </a:r>
                      <a:r>
                        <a:rPr lang="zh-CN" sz="105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en-US" sz="1050" b="1" kern="100">
                          <a:latin typeface="宋体"/>
                          <a:cs typeface="宋体"/>
                        </a:rPr>
                        <a:t>1010 0010</a:t>
                      </a:r>
                      <a:endParaRPr lang="zh-CN" sz="105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050" b="1" kern="100" dirty="0">
                          <a:latin typeface="宋体"/>
                          <a:cs typeface="宋体"/>
                        </a:rPr>
                        <a:t>A2H</a:t>
                      </a:r>
                      <a:endParaRPr lang="zh-CN"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050" b="1" kern="100">
                          <a:latin typeface="宋体"/>
                          <a:cs typeface="宋体"/>
                        </a:rPr>
                        <a:t>(C) </a:t>
                      </a:r>
                      <a:r>
                        <a:rPr lang="zh-CN" sz="1050" b="1" kern="100">
                          <a:latin typeface="宋体"/>
                          <a:cs typeface="宋体"/>
                        </a:rPr>
                        <a:t>← （</a:t>
                      </a:r>
                      <a:r>
                        <a:rPr lang="en-US" sz="1050" b="1" kern="100">
                          <a:latin typeface="宋体"/>
                          <a:cs typeface="宋体"/>
                        </a:rPr>
                        <a:t>bit</a:t>
                      </a:r>
                      <a:r>
                        <a:rPr lang="zh-CN" sz="1050" b="1" kern="100">
                          <a:latin typeface="宋体"/>
                          <a:cs typeface="宋体"/>
                        </a:rPr>
                        <a:t>）</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89021">
                <a:tc>
                  <a:txBody>
                    <a:bodyPr/>
                    <a:lstStyle/>
                    <a:p>
                      <a:pPr indent="270510" algn="just">
                        <a:spcAft>
                          <a:spcPts val="0"/>
                        </a:spcAft>
                      </a:pPr>
                      <a:endParaRPr lang="en-US" sz="105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b="1" kern="100">
                          <a:latin typeface="宋体"/>
                          <a:cs typeface="宋体"/>
                        </a:rPr>
                        <a:t>bit</a:t>
                      </a:r>
                      <a:endParaRPr lang="zh-CN" sz="105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050" b="1" kern="100" dirty="0">
                          <a:latin typeface="宋体"/>
                          <a:cs typeface="宋体"/>
                        </a:rPr>
                        <a:t>bit</a:t>
                      </a:r>
                      <a:endParaRPr lang="zh-CN"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78042">
                <a:tc>
                  <a:txBody>
                    <a:bodyPr/>
                    <a:lstStyle/>
                    <a:p>
                      <a:pPr indent="270510" algn="just">
                        <a:spcAft>
                          <a:spcPts val="0"/>
                        </a:spcAft>
                      </a:pPr>
                      <a:r>
                        <a:rPr lang="en-US" sz="1050" b="1" kern="100">
                          <a:latin typeface="宋体"/>
                          <a:cs typeface="宋体"/>
                        </a:rPr>
                        <a:t>MOV  bit</a:t>
                      </a:r>
                      <a:r>
                        <a:rPr lang="zh-CN" sz="1050" b="1" kern="100">
                          <a:latin typeface="宋体"/>
                          <a:cs typeface="宋体"/>
                        </a:rPr>
                        <a:t>，</a:t>
                      </a:r>
                      <a:r>
                        <a:rPr lang="en-US" sz="1050" b="1" kern="100">
                          <a:latin typeface="宋体"/>
                          <a:cs typeface="宋体"/>
                        </a:rPr>
                        <a:t>C   </a:t>
                      </a:r>
                      <a:r>
                        <a:rPr lang="zh-CN" sz="105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en-US" sz="1050" b="1" kern="100">
                          <a:latin typeface="宋体"/>
                          <a:cs typeface="宋体"/>
                        </a:rPr>
                        <a:t>1001 0010</a:t>
                      </a:r>
                      <a:endParaRPr lang="zh-CN" sz="105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050" b="1" kern="100">
                          <a:latin typeface="宋体"/>
                          <a:cs typeface="宋体"/>
                        </a:rPr>
                        <a:t>92H</a:t>
                      </a:r>
                      <a:endParaRPr lang="zh-CN" sz="105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ctr">
                        <a:spcAft>
                          <a:spcPts val="0"/>
                        </a:spcAft>
                      </a:pPr>
                      <a:r>
                        <a:rPr lang="en-US" sz="1050" b="1" kern="100" dirty="0">
                          <a:latin typeface="宋体"/>
                          <a:cs typeface="宋体"/>
                        </a:rPr>
                        <a:t>(bit) </a:t>
                      </a:r>
                      <a:r>
                        <a:rPr lang="zh-CN" sz="1050" b="1" kern="100" dirty="0">
                          <a:latin typeface="宋体"/>
                          <a:cs typeface="宋体"/>
                        </a:rPr>
                        <a:t>← （</a:t>
                      </a:r>
                      <a:r>
                        <a:rPr lang="en-US" sz="1050" b="1" kern="100" dirty="0">
                          <a:latin typeface="宋体"/>
                          <a:cs typeface="宋体"/>
                        </a:rPr>
                        <a:t>C</a:t>
                      </a:r>
                      <a:r>
                        <a:rPr lang="zh-CN" sz="1050" b="1" kern="100" dirty="0">
                          <a:latin typeface="宋体"/>
                          <a:cs typeface="宋体"/>
                        </a:rPr>
                        <a:t>）</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89021">
                <a:tc>
                  <a:txBody>
                    <a:bodyPr/>
                    <a:lstStyle/>
                    <a:p>
                      <a:pPr indent="270510" algn="just">
                        <a:spcAft>
                          <a:spcPts val="0"/>
                        </a:spcAft>
                      </a:pPr>
                      <a:endParaRPr lang="en-US" sz="105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050" b="1" kern="100">
                          <a:latin typeface="宋体"/>
                          <a:cs typeface="宋体"/>
                        </a:rPr>
                        <a:t>bit</a:t>
                      </a:r>
                      <a:endParaRPr lang="zh-CN" sz="105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050" b="1" kern="100">
                          <a:latin typeface="宋体"/>
                          <a:cs typeface="宋体"/>
                        </a:rPr>
                        <a:t>bit</a:t>
                      </a:r>
                      <a:endParaRPr lang="zh-CN" sz="105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05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
        <p:nvSpPr>
          <p:cNvPr id="29" name="矩形 28"/>
          <p:cNvSpPr/>
          <p:nvPr/>
        </p:nvSpPr>
        <p:spPr>
          <a:xfrm>
            <a:off x="899592" y="3291830"/>
            <a:ext cx="7560840" cy="1754326"/>
          </a:xfrm>
          <a:prstGeom prst="rect">
            <a:avLst/>
          </a:prstGeom>
        </p:spPr>
        <p:txBody>
          <a:bodyPr wrap="square">
            <a:spAutoFit/>
          </a:bodyPr>
          <a:lstStyle/>
          <a:p>
            <a:endParaRPr lang="en-US" altLang="zh-CN" dirty="0" smtClean="0"/>
          </a:p>
          <a:p>
            <a:r>
              <a:rPr lang="zh-CN" altLang="zh-CN" dirty="0" smtClean="0"/>
              <a:t>【</a:t>
            </a:r>
            <a:r>
              <a:rPr lang="zh-CN" altLang="zh-CN" b="1" dirty="0" smtClean="0"/>
              <a:t>例</a:t>
            </a:r>
            <a:r>
              <a:rPr lang="en-US" altLang="zh-CN" b="1" dirty="0" smtClean="0"/>
              <a:t>3-23</a:t>
            </a:r>
            <a:r>
              <a:rPr lang="zh-CN" altLang="zh-CN" b="1" dirty="0" smtClean="0"/>
              <a:t>】  编程实现将</a:t>
            </a:r>
            <a:r>
              <a:rPr lang="en-US" altLang="zh-CN" b="1" dirty="0" smtClean="0"/>
              <a:t>P1.0</a:t>
            </a:r>
            <a:r>
              <a:rPr lang="zh-CN" altLang="zh-CN" b="1" dirty="0" smtClean="0"/>
              <a:t>引脚的内容复制到</a:t>
            </a:r>
            <a:r>
              <a:rPr lang="en-US" altLang="zh-CN" b="1" dirty="0" smtClean="0"/>
              <a:t>P1.6</a:t>
            </a:r>
            <a:r>
              <a:rPr lang="zh-CN" altLang="zh-CN" b="1" dirty="0" smtClean="0"/>
              <a:t>脚。</a:t>
            </a:r>
            <a:endParaRPr lang="en-US" altLang="zh-CN" b="1" dirty="0" smtClean="0"/>
          </a:p>
          <a:p>
            <a:endParaRPr lang="en-US" altLang="zh-CN" b="1" dirty="0" smtClean="0"/>
          </a:p>
          <a:p>
            <a:pPr>
              <a:lnSpc>
                <a:spcPct val="150000"/>
              </a:lnSpc>
            </a:pPr>
            <a:r>
              <a:rPr lang="zh-CN" altLang="zh-CN" b="1" dirty="0" smtClean="0"/>
              <a:t>解：</a:t>
            </a:r>
            <a:r>
              <a:rPr lang="en-US" altLang="zh-CN" dirty="0" smtClean="0"/>
              <a:t>     MOV  C</a:t>
            </a:r>
            <a:r>
              <a:rPr lang="zh-CN" altLang="zh-CN" dirty="0" smtClean="0"/>
              <a:t>，</a:t>
            </a:r>
            <a:r>
              <a:rPr lang="en-US" altLang="zh-CN" dirty="0" smtClean="0"/>
              <a:t>P1.0</a:t>
            </a:r>
          </a:p>
          <a:p>
            <a:pPr>
              <a:lnSpc>
                <a:spcPct val="150000"/>
              </a:lnSpc>
            </a:pPr>
            <a:r>
              <a:rPr lang="en-US" altLang="zh-CN" dirty="0" smtClean="0"/>
              <a:t>              MOV  P1.6</a:t>
            </a:r>
            <a:r>
              <a:rPr lang="zh-CN" altLang="zh-CN" dirty="0" smtClean="0"/>
              <a:t>，</a:t>
            </a:r>
            <a:r>
              <a:rPr lang="en-US" altLang="zh-CN" dirty="0" smtClean="0"/>
              <a:t>C</a:t>
            </a:r>
            <a:endParaRPr lang="zh-CN" altLang="zh-CN" dirty="0"/>
          </a:p>
        </p:txBody>
      </p:sp>
    </p:spTree>
    <p:extLst>
      <p:ext uri="{BB962C8B-B14F-4D97-AF65-F5344CB8AC3E}">
        <p14:creationId xmlns="" xmlns:p14="http://schemas.microsoft.com/office/powerpoint/2010/main" val="5819895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277296"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b="1" dirty="0" smtClean="0"/>
              <a:t> 3.3.5 </a:t>
            </a:r>
            <a:r>
              <a:rPr lang="zh-CN" altLang="en-US" sz="2700" b="1" dirty="0" smtClean="0"/>
              <a:t>位操作</a:t>
            </a:r>
            <a:r>
              <a:rPr lang="zh-CN" altLang="zh-CN" sz="2700" b="1"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611560" y="1059582"/>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923330"/>
          </a:xfrm>
          <a:prstGeom prst="rect">
            <a:avLst/>
          </a:prstGeom>
        </p:spPr>
        <p:txBody>
          <a:bodyPr wrap="square">
            <a:spAutoFit/>
          </a:bodyPr>
          <a:lstStyle/>
          <a:p>
            <a:r>
              <a:rPr lang="zh-CN" altLang="en-US" b="1" dirty="0" smtClean="0"/>
              <a:t>（一）位传送运算操作指令（</a:t>
            </a:r>
            <a:r>
              <a:rPr lang="en-US" altLang="zh-CN" b="1" dirty="0" smtClean="0"/>
              <a:t>12</a:t>
            </a:r>
            <a:r>
              <a:rPr lang="zh-CN" altLang="en-US" b="1" dirty="0" smtClean="0"/>
              <a:t>条）</a:t>
            </a:r>
            <a:endParaRPr lang="en-US" altLang="zh-CN" b="1" dirty="0" smtClean="0"/>
          </a:p>
          <a:p>
            <a:r>
              <a:rPr lang="en-US" altLang="zh-CN" b="1" dirty="0" smtClean="0"/>
              <a:t>         2</a:t>
            </a:r>
            <a:r>
              <a:rPr lang="zh-CN" altLang="en-US" b="1" dirty="0" smtClean="0"/>
              <a:t>、位赋值指令（</a:t>
            </a:r>
            <a:r>
              <a:rPr lang="en-US" altLang="zh-CN" b="1" dirty="0" smtClean="0"/>
              <a:t>4</a:t>
            </a:r>
            <a:r>
              <a:rPr lang="zh-CN" altLang="en-US" b="1" dirty="0" smtClean="0"/>
              <a:t>条）</a:t>
            </a:r>
            <a:endParaRPr lang="en-US" altLang="zh-CN" b="1" dirty="0" smtClean="0"/>
          </a:p>
          <a:p>
            <a:r>
              <a:rPr lang="en-US" altLang="zh-CN" b="1" dirty="0" smtClean="0"/>
              <a:t>            </a:t>
            </a:r>
            <a:r>
              <a:rPr lang="zh-CN" altLang="zh-CN" b="1" dirty="0" smtClean="0"/>
              <a:t>① 置位指令（</a:t>
            </a:r>
            <a:r>
              <a:rPr lang="en-US" altLang="zh-CN" b="1" dirty="0" smtClean="0"/>
              <a:t>2</a:t>
            </a:r>
            <a:r>
              <a:rPr lang="zh-CN" altLang="zh-CN" b="1" dirty="0" smtClean="0"/>
              <a:t>条）</a:t>
            </a:r>
            <a:endParaRPr lang="en-US" altLang="zh-CN" b="1" dirty="0" smtClean="0"/>
          </a:p>
        </p:txBody>
      </p:sp>
      <p:graphicFrame>
        <p:nvGraphicFramePr>
          <p:cNvPr id="28" name="表格 27"/>
          <p:cNvGraphicFramePr>
            <a:graphicFrameLocks noGrp="1"/>
          </p:cNvGraphicFramePr>
          <p:nvPr/>
        </p:nvGraphicFramePr>
        <p:xfrm>
          <a:off x="1331640" y="2427734"/>
          <a:ext cx="6264696" cy="897483"/>
        </p:xfrm>
        <a:graphic>
          <a:graphicData uri="http://schemas.openxmlformats.org/drawingml/2006/table">
            <a:tbl>
              <a:tblPr/>
              <a:tblGrid>
                <a:gridCol w="1869943"/>
                <a:gridCol w="1315167"/>
                <a:gridCol w="1649584"/>
                <a:gridCol w="1430002"/>
              </a:tblGrid>
              <a:tr h="348843">
                <a:tc>
                  <a:txBody>
                    <a:bodyPr/>
                    <a:lstStyle/>
                    <a:p>
                      <a:pPr indent="270510" algn="just">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dirty="0">
                          <a:latin typeface="楷体"/>
                          <a:cs typeface="宋体"/>
                        </a:rPr>
                        <a:t>16</a:t>
                      </a:r>
                      <a:r>
                        <a:rPr lang="zh-CN" sz="1200" b="1" kern="100" dirty="0">
                          <a:latin typeface="宋体"/>
                          <a:ea typeface="楷体"/>
                          <a:cs typeface="宋体"/>
                        </a:rPr>
                        <a:t>进制机器码格式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a:latin typeface="宋体"/>
                          <a:ea typeface="楷体"/>
                          <a:cs typeface="宋体"/>
                        </a:rPr>
                        <a:t>操</a:t>
                      </a:r>
                      <a:r>
                        <a:rPr lang="en-US" sz="1200" b="1" kern="100">
                          <a:latin typeface="宋体"/>
                          <a:ea typeface="楷体"/>
                          <a:cs typeface="宋体"/>
                        </a:rPr>
                        <a:t>   </a:t>
                      </a:r>
                      <a:r>
                        <a:rPr lang="zh-CN" sz="1200" b="1" kern="100">
                          <a:latin typeface="宋体"/>
                          <a:ea typeface="楷体"/>
                          <a:cs typeface="宋体"/>
                        </a:rPr>
                        <a:t>作</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4422">
                <a:tc>
                  <a:txBody>
                    <a:bodyPr/>
                    <a:lstStyle/>
                    <a:p>
                      <a:pPr indent="270510" algn="just">
                        <a:spcAft>
                          <a:spcPts val="0"/>
                        </a:spcAft>
                      </a:pPr>
                      <a:r>
                        <a:rPr lang="en-US" sz="1200" b="1" kern="100">
                          <a:latin typeface="宋体"/>
                          <a:cs typeface="宋体"/>
                        </a:rPr>
                        <a:t>SETB  C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200" b="1" kern="100">
                          <a:latin typeface="宋体"/>
                          <a:cs typeface="宋体"/>
                        </a:rPr>
                        <a:t>1101 0011</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dirty="0">
                          <a:latin typeface="宋体"/>
                          <a:cs typeface="宋体"/>
                        </a:rPr>
                        <a:t>D3H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zh-CN" sz="1200" b="1" kern="100" dirty="0">
                          <a:latin typeface="宋体"/>
                          <a:cs typeface="宋体"/>
                        </a:rPr>
                        <a:t>（</a:t>
                      </a:r>
                      <a:r>
                        <a:rPr lang="en-US" sz="1200" b="1" kern="100" dirty="0">
                          <a:latin typeface="宋体"/>
                          <a:cs typeface="宋体"/>
                        </a:rPr>
                        <a:t>C</a:t>
                      </a:r>
                      <a:r>
                        <a:rPr lang="zh-CN" sz="1200" b="1" kern="100" dirty="0">
                          <a:latin typeface="宋体"/>
                          <a:cs typeface="宋体"/>
                        </a:rPr>
                        <a:t>）←</a:t>
                      </a:r>
                      <a:r>
                        <a:rPr lang="en-US" sz="1200" b="1" kern="100" dirty="0">
                          <a:latin typeface="宋体"/>
                          <a:cs typeface="宋体"/>
                        </a:rPr>
                        <a:t>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4422">
                <a:tc>
                  <a:txBody>
                    <a:bodyPr/>
                    <a:lstStyle/>
                    <a:p>
                      <a:pPr indent="270510" algn="just">
                        <a:spcAft>
                          <a:spcPts val="0"/>
                        </a:spcAft>
                      </a:pPr>
                      <a:r>
                        <a:rPr lang="en-US" sz="1200" b="1" kern="100">
                          <a:latin typeface="宋体"/>
                          <a:cs typeface="宋体"/>
                        </a:rPr>
                        <a:t>SETB  bit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en-US" sz="1200" b="1" kern="100">
                          <a:latin typeface="宋体"/>
                          <a:cs typeface="宋体"/>
                        </a:rPr>
                        <a:t>1101 0010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D2H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zh-CN" sz="1200" b="1" kern="100" dirty="0">
                          <a:latin typeface="宋体"/>
                          <a:cs typeface="宋体"/>
                        </a:rPr>
                        <a:t>（</a:t>
                      </a:r>
                      <a:r>
                        <a:rPr lang="en-US" sz="1200" b="1" kern="100" dirty="0">
                          <a:latin typeface="宋体"/>
                          <a:cs typeface="宋体"/>
                        </a:rPr>
                        <a:t>bit</a:t>
                      </a:r>
                      <a:r>
                        <a:rPr lang="zh-CN" sz="1200" b="1" kern="100" dirty="0">
                          <a:latin typeface="宋体"/>
                          <a:cs typeface="宋体"/>
                        </a:rPr>
                        <a:t>）←</a:t>
                      </a:r>
                      <a:r>
                        <a:rPr lang="en-US" sz="1200" b="1" kern="100" dirty="0">
                          <a:latin typeface="宋体"/>
                          <a:cs typeface="宋体"/>
                        </a:rPr>
                        <a:t>1</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74422">
                <a:tc>
                  <a:txBody>
                    <a:bodyPr/>
                    <a:lstStyle/>
                    <a:p>
                      <a:pPr indent="270510" algn="just">
                        <a:spcAft>
                          <a:spcPts val="0"/>
                        </a:spcAft>
                      </a:pPr>
                      <a:endParaRPr lang="en-US"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latin typeface="宋体"/>
                          <a:cs typeface="宋体"/>
                        </a:rPr>
                        <a:t>bit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bit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
        <p:nvSpPr>
          <p:cNvPr id="29" name="矩形 28"/>
          <p:cNvSpPr/>
          <p:nvPr/>
        </p:nvSpPr>
        <p:spPr>
          <a:xfrm>
            <a:off x="1043608" y="3435846"/>
            <a:ext cx="6624736" cy="369332"/>
          </a:xfrm>
          <a:prstGeom prst="rect">
            <a:avLst/>
          </a:prstGeom>
        </p:spPr>
        <p:txBody>
          <a:bodyPr wrap="square">
            <a:spAutoFit/>
          </a:bodyPr>
          <a:lstStyle/>
          <a:p>
            <a:r>
              <a:rPr lang="zh-CN" altLang="en-US" b="1" dirty="0" smtClean="0"/>
              <a:t>          ② 位清零指令（</a:t>
            </a:r>
            <a:r>
              <a:rPr lang="en-US" altLang="zh-CN" b="1" dirty="0" smtClean="0"/>
              <a:t>2</a:t>
            </a:r>
            <a:r>
              <a:rPr lang="zh-CN" altLang="en-US" b="1" dirty="0" smtClean="0"/>
              <a:t>条）</a:t>
            </a:r>
            <a:endParaRPr lang="en-US" altLang="zh-CN" b="1" dirty="0" smtClean="0"/>
          </a:p>
        </p:txBody>
      </p:sp>
      <p:graphicFrame>
        <p:nvGraphicFramePr>
          <p:cNvPr id="30" name="表格 29"/>
          <p:cNvGraphicFramePr>
            <a:graphicFrameLocks noGrp="1"/>
          </p:cNvGraphicFramePr>
          <p:nvPr/>
        </p:nvGraphicFramePr>
        <p:xfrm>
          <a:off x="1331640" y="3867894"/>
          <a:ext cx="6264696" cy="897483"/>
        </p:xfrm>
        <a:graphic>
          <a:graphicData uri="http://schemas.openxmlformats.org/drawingml/2006/table">
            <a:tbl>
              <a:tblPr/>
              <a:tblGrid>
                <a:gridCol w="1869943"/>
                <a:gridCol w="1315167"/>
                <a:gridCol w="1649584"/>
                <a:gridCol w="1430002"/>
              </a:tblGrid>
              <a:tr h="348843">
                <a:tc>
                  <a:txBody>
                    <a:bodyPr/>
                    <a:lstStyle/>
                    <a:p>
                      <a:pPr indent="270510" algn="just">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dirty="0">
                          <a:latin typeface="楷体"/>
                          <a:cs typeface="宋体"/>
                        </a:rPr>
                        <a:t>16</a:t>
                      </a:r>
                      <a:r>
                        <a:rPr lang="zh-CN" sz="1200" b="1" kern="100" dirty="0">
                          <a:latin typeface="宋体"/>
                          <a:ea typeface="楷体"/>
                          <a:cs typeface="宋体"/>
                        </a:rPr>
                        <a:t>进制机器码格式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ea typeface="楷体"/>
                          <a:cs typeface="宋体"/>
                        </a:rPr>
                        <a:t>操</a:t>
                      </a:r>
                      <a:r>
                        <a:rPr lang="en-US" sz="1200" b="1" kern="100" dirty="0">
                          <a:latin typeface="宋体"/>
                          <a:ea typeface="楷体"/>
                          <a:cs typeface="宋体"/>
                        </a:rPr>
                        <a:t>   </a:t>
                      </a:r>
                      <a:r>
                        <a:rPr lang="zh-CN" sz="1200" b="1" kern="100" dirty="0">
                          <a:latin typeface="宋体"/>
                          <a:ea typeface="楷体"/>
                          <a:cs typeface="宋体"/>
                        </a:rPr>
                        <a:t>作</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4422">
                <a:tc>
                  <a:txBody>
                    <a:bodyPr/>
                    <a:lstStyle/>
                    <a:p>
                      <a:pPr indent="270510" algn="just">
                        <a:spcAft>
                          <a:spcPts val="0"/>
                        </a:spcAft>
                      </a:pPr>
                      <a:r>
                        <a:rPr lang="en-US" sz="1200" b="1" kern="100">
                          <a:latin typeface="宋体"/>
                          <a:cs typeface="宋体"/>
                        </a:rPr>
                        <a:t>CLR  C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200" b="1" kern="100">
                          <a:latin typeface="宋体"/>
                          <a:cs typeface="宋体"/>
                        </a:rPr>
                        <a:t>1100 0011</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C3H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zh-CN" sz="1200" b="1" kern="100" dirty="0">
                          <a:latin typeface="宋体"/>
                          <a:cs typeface="宋体"/>
                        </a:rPr>
                        <a:t>（</a:t>
                      </a:r>
                      <a:r>
                        <a:rPr lang="en-US" sz="1200" b="1" kern="100" dirty="0">
                          <a:latin typeface="宋体"/>
                          <a:cs typeface="宋体"/>
                        </a:rPr>
                        <a:t>C</a:t>
                      </a:r>
                      <a:r>
                        <a:rPr lang="zh-CN" sz="1200" b="1" kern="100" dirty="0">
                          <a:latin typeface="宋体"/>
                          <a:cs typeface="宋体"/>
                        </a:rPr>
                        <a:t>）← </a:t>
                      </a:r>
                      <a:r>
                        <a:rPr lang="en-US" sz="1200" b="1" kern="100" dirty="0">
                          <a:latin typeface="宋体"/>
                          <a:cs typeface="宋体"/>
                        </a:rPr>
                        <a:t>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4422">
                <a:tc>
                  <a:txBody>
                    <a:bodyPr/>
                    <a:lstStyle/>
                    <a:p>
                      <a:pPr indent="270510" algn="just">
                        <a:spcAft>
                          <a:spcPts val="0"/>
                        </a:spcAft>
                      </a:pPr>
                      <a:r>
                        <a:rPr lang="en-US" sz="1200" b="1" kern="100">
                          <a:latin typeface="宋体"/>
                          <a:cs typeface="宋体"/>
                        </a:rPr>
                        <a:t>CLR  bit  </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en-US" sz="1200" b="1" kern="100">
                          <a:latin typeface="宋体"/>
                          <a:cs typeface="宋体"/>
                        </a:rPr>
                        <a:t>1100 0010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C2H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zh-CN" sz="1200" b="1" kern="100" dirty="0">
                          <a:latin typeface="宋体"/>
                          <a:cs typeface="宋体"/>
                        </a:rPr>
                        <a:t>（</a:t>
                      </a:r>
                      <a:r>
                        <a:rPr lang="en-US" sz="1200" b="1" kern="100" dirty="0">
                          <a:latin typeface="宋体"/>
                          <a:cs typeface="宋体"/>
                        </a:rPr>
                        <a:t>bit</a:t>
                      </a:r>
                      <a:r>
                        <a:rPr lang="zh-CN" sz="1200" b="1" kern="100" dirty="0">
                          <a:latin typeface="宋体"/>
                          <a:cs typeface="宋体"/>
                        </a:rPr>
                        <a:t>）←</a:t>
                      </a:r>
                      <a:r>
                        <a:rPr lang="en-US" sz="1200" b="1" kern="100" dirty="0">
                          <a:latin typeface="宋体"/>
                          <a:cs typeface="宋体"/>
                        </a:rPr>
                        <a:t>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74422">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latin typeface="宋体"/>
                          <a:cs typeface="宋体"/>
                        </a:rPr>
                        <a:t>bit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bit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5810727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277296"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dirty="0" smtClean="0"/>
              <a:t> </a:t>
            </a:r>
            <a:r>
              <a:rPr lang="en-US" altLang="zh-CN" sz="2700" b="1" dirty="0" smtClean="0"/>
              <a:t>3.3.5 </a:t>
            </a:r>
            <a:r>
              <a:rPr lang="zh-CN" altLang="en-US" sz="2700" b="1" dirty="0" smtClean="0"/>
              <a:t>位操作</a:t>
            </a:r>
            <a:r>
              <a:rPr lang="zh-CN" altLang="zh-CN" sz="2700" b="1" dirty="0" smtClean="0"/>
              <a:t>类</a:t>
            </a:r>
            <a:r>
              <a:rPr lang="zh-CN" altLang="zh-CN" sz="2700" b="1" dirty="0"/>
              <a:t>指令</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1200329"/>
          </a:xfrm>
          <a:prstGeom prst="rect">
            <a:avLst/>
          </a:prstGeom>
        </p:spPr>
        <p:txBody>
          <a:bodyPr wrap="square">
            <a:spAutoFit/>
          </a:bodyPr>
          <a:lstStyle/>
          <a:p>
            <a:r>
              <a:rPr lang="zh-CN" altLang="en-US" b="1" dirty="0" smtClean="0"/>
              <a:t>（一）位传送运算操作指令（</a:t>
            </a:r>
            <a:r>
              <a:rPr lang="en-US" altLang="zh-CN" b="1" dirty="0" smtClean="0"/>
              <a:t>12</a:t>
            </a:r>
            <a:r>
              <a:rPr lang="zh-CN" altLang="en-US" b="1" dirty="0" smtClean="0"/>
              <a:t>条）</a:t>
            </a:r>
            <a:endParaRPr lang="en-US" altLang="zh-CN" b="1" dirty="0" smtClean="0"/>
          </a:p>
          <a:p>
            <a:r>
              <a:rPr lang="en-US" altLang="zh-CN" b="1" dirty="0" smtClean="0"/>
              <a:t>         3</a:t>
            </a:r>
            <a:r>
              <a:rPr lang="zh-CN" altLang="en-US" b="1" dirty="0" smtClean="0"/>
              <a:t>、位运算指令（</a:t>
            </a:r>
            <a:r>
              <a:rPr lang="en-US" altLang="zh-CN" b="1" dirty="0" smtClean="0"/>
              <a:t>6</a:t>
            </a:r>
            <a:r>
              <a:rPr lang="zh-CN" altLang="en-US" b="1" dirty="0" smtClean="0"/>
              <a:t>条）</a:t>
            </a:r>
            <a:endParaRPr lang="en-US" altLang="zh-CN" b="1" dirty="0" smtClean="0"/>
          </a:p>
          <a:p>
            <a:endParaRPr lang="en-US" altLang="zh-CN" b="1" dirty="0" smtClean="0"/>
          </a:p>
          <a:p>
            <a:r>
              <a:rPr lang="en-US" altLang="zh-CN" b="1" dirty="0" smtClean="0"/>
              <a:t>            </a:t>
            </a:r>
            <a:r>
              <a:rPr lang="zh-CN" altLang="en-US" b="1" dirty="0" smtClean="0"/>
              <a:t>① 位逻辑“与”指令（</a:t>
            </a:r>
            <a:r>
              <a:rPr lang="en-US" altLang="zh-CN" b="1" dirty="0" smtClean="0"/>
              <a:t>2</a:t>
            </a:r>
            <a:r>
              <a:rPr lang="zh-CN" altLang="en-US" b="1" dirty="0" smtClean="0"/>
              <a:t>条）</a:t>
            </a:r>
            <a:endParaRPr lang="en-US" altLang="zh-CN" b="1" dirty="0" smtClean="0"/>
          </a:p>
        </p:txBody>
      </p:sp>
      <p:graphicFrame>
        <p:nvGraphicFramePr>
          <p:cNvPr id="26" name="表格 25"/>
          <p:cNvGraphicFramePr>
            <a:graphicFrameLocks noGrp="1"/>
          </p:cNvGraphicFramePr>
          <p:nvPr/>
        </p:nvGraphicFramePr>
        <p:xfrm>
          <a:off x="899592" y="2931790"/>
          <a:ext cx="7416823" cy="1584177"/>
        </p:xfrm>
        <a:graphic>
          <a:graphicData uri="http://schemas.openxmlformats.org/drawingml/2006/table">
            <a:tbl>
              <a:tblPr/>
              <a:tblGrid>
                <a:gridCol w="1432106"/>
                <a:gridCol w="1557037"/>
                <a:gridCol w="1823432"/>
                <a:gridCol w="2604248"/>
              </a:tblGrid>
              <a:tr h="398692">
                <a:tc>
                  <a:txBody>
                    <a:bodyPr/>
                    <a:lstStyle/>
                    <a:p>
                      <a:pPr indent="270510" algn="just">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dirty="0">
                          <a:latin typeface="楷体"/>
                          <a:cs typeface="宋体"/>
                        </a:rPr>
                        <a:t>16</a:t>
                      </a:r>
                      <a:r>
                        <a:rPr lang="zh-CN" sz="1200" b="1" kern="100" dirty="0">
                          <a:latin typeface="宋体"/>
                          <a:ea typeface="楷体"/>
                          <a:cs typeface="宋体"/>
                        </a:rPr>
                        <a:t>进制机器码格式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ea typeface="楷体"/>
                          <a:cs typeface="宋体"/>
                        </a:rPr>
                        <a:t>操</a:t>
                      </a:r>
                      <a:r>
                        <a:rPr lang="en-US" sz="1200" b="1" kern="100" dirty="0">
                          <a:latin typeface="宋体"/>
                          <a:ea typeface="楷体"/>
                          <a:cs typeface="宋体"/>
                        </a:rPr>
                        <a:t>   </a:t>
                      </a:r>
                      <a:r>
                        <a:rPr lang="zh-CN" sz="1200" b="1" kern="100" dirty="0">
                          <a:latin typeface="宋体"/>
                          <a:ea typeface="楷体"/>
                          <a:cs typeface="宋体"/>
                        </a:rPr>
                        <a:t>作</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101">
                <a:tc>
                  <a:txBody>
                    <a:bodyPr/>
                    <a:lstStyle/>
                    <a:p>
                      <a:pPr indent="270510" algn="just">
                        <a:spcAft>
                          <a:spcPts val="0"/>
                        </a:spcAft>
                      </a:pPr>
                      <a:r>
                        <a:rPr lang="en-US" sz="1200" b="1" kern="100">
                          <a:latin typeface="宋体"/>
                          <a:cs typeface="宋体"/>
                        </a:rPr>
                        <a:t>ANL  C</a:t>
                      </a:r>
                      <a:r>
                        <a:rPr lang="zh-CN" sz="1200" b="1" kern="100">
                          <a:latin typeface="宋体"/>
                          <a:cs typeface="宋体"/>
                        </a:rPr>
                        <a:t>，</a:t>
                      </a:r>
                      <a:r>
                        <a:rPr lang="en-US" sz="1200" b="1" kern="100">
                          <a:latin typeface="宋体"/>
                          <a:cs typeface="宋体"/>
                        </a:rPr>
                        <a:t>bit</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en-US" sz="1200" b="1" kern="100">
                          <a:latin typeface="宋体"/>
                          <a:cs typeface="宋体"/>
                        </a:rPr>
                        <a:t>1000 0010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82H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C</a:t>
                      </a:r>
                      <a:r>
                        <a:rPr lang="zh-CN" sz="1200" b="1" kern="100" dirty="0">
                          <a:latin typeface="宋体"/>
                          <a:cs typeface="宋体"/>
                        </a:rPr>
                        <a:t>）←（</a:t>
                      </a:r>
                      <a:r>
                        <a:rPr lang="en-US" sz="1200" b="1" kern="100" dirty="0">
                          <a:latin typeface="宋体"/>
                          <a:cs typeface="宋体"/>
                        </a:rPr>
                        <a:t>C</a:t>
                      </a:r>
                      <a:r>
                        <a:rPr lang="zh-CN" sz="1200" b="1" kern="100" dirty="0">
                          <a:latin typeface="宋体"/>
                          <a:cs typeface="宋体"/>
                        </a:rPr>
                        <a:t>）∧（</a:t>
                      </a:r>
                      <a:r>
                        <a:rPr lang="en-US" sz="1200" b="1" kern="100" dirty="0">
                          <a:latin typeface="宋体"/>
                          <a:cs typeface="宋体"/>
                        </a:rPr>
                        <a:t>bit</a:t>
                      </a:r>
                      <a:r>
                        <a:rPr lang="zh-CN" sz="1200" b="1" kern="100" dirty="0">
                          <a:latin typeface="宋体"/>
                          <a:cs typeface="宋体"/>
                        </a:rPr>
                        <a:t>）</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9346">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latin typeface="宋体"/>
                          <a:cs typeface="宋体"/>
                        </a:rPr>
                        <a:t>bit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bit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98692">
                <a:tc>
                  <a:txBody>
                    <a:bodyPr/>
                    <a:lstStyle/>
                    <a:p>
                      <a:pPr indent="270510" algn="just">
                        <a:spcAft>
                          <a:spcPts val="0"/>
                        </a:spcAft>
                      </a:pPr>
                      <a:r>
                        <a:rPr lang="en-US" sz="1200" b="1" kern="100">
                          <a:latin typeface="宋体"/>
                          <a:cs typeface="宋体"/>
                        </a:rPr>
                        <a:t>ANL  C</a:t>
                      </a:r>
                      <a:r>
                        <a:rPr lang="zh-CN" sz="1200" b="1" kern="100">
                          <a:latin typeface="宋体"/>
                          <a:cs typeface="宋体"/>
                        </a:rPr>
                        <a:t>，</a:t>
                      </a:r>
                      <a:r>
                        <a:rPr lang="en-US" sz="1200" b="1" kern="100">
                          <a:latin typeface="宋体"/>
                          <a:cs typeface="宋体"/>
                        </a:rPr>
                        <a:t>/bit</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33350" algn="just">
                        <a:spcAft>
                          <a:spcPts val="0"/>
                        </a:spcAft>
                      </a:pPr>
                      <a:r>
                        <a:rPr lang="en-US" sz="1200" b="1" kern="100">
                          <a:latin typeface="宋体"/>
                          <a:cs typeface="宋体"/>
                        </a:rPr>
                        <a:t>1011 0000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B0H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C</a:t>
                      </a:r>
                      <a:r>
                        <a:rPr lang="zh-CN" sz="1200" b="1" kern="100" dirty="0">
                          <a:latin typeface="宋体"/>
                          <a:cs typeface="宋体"/>
                        </a:rPr>
                        <a:t>）←（</a:t>
                      </a:r>
                      <a:r>
                        <a:rPr lang="en-US" sz="1200" b="1" kern="100" dirty="0">
                          <a:latin typeface="宋体"/>
                          <a:cs typeface="宋体"/>
                        </a:rPr>
                        <a:t>C</a:t>
                      </a:r>
                      <a:r>
                        <a:rPr lang="zh-CN" sz="1200" b="1" kern="100" dirty="0">
                          <a:latin typeface="宋体"/>
                          <a:cs typeface="宋体"/>
                        </a:rPr>
                        <a:t>）∧（</a:t>
                      </a:r>
                      <a:r>
                        <a:rPr lang="en-US" sz="1200" b="1" kern="100" dirty="0">
                          <a:latin typeface="宋体"/>
                          <a:cs typeface="宋体"/>
                        </a:rPr>
                        <a:t>/bit</a:t>
                      </a:r>
                      <a:r>
                        <a:rPr lang="zh-CN" sz="1200" b="1" kern="100" dirty="0">
                          <a:latin typeface="宋体"/>
                          <a:cs typeface="宋体"/>
                        </a:rPr>
                        <a:t>）</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9346">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latin typeface="宋体"/>
                          <a:cs typeface="宋体"/>
                        </a:rPr>
                        <a:t>bit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bit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0039914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205288"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dirty="0" smtClean="0"/>
              <a:t> </a:t>
            </a:r>
            <a:r>
              <a:rPr lang="en-US" altLang="zh-CN" sz="2700" b="1" dirty="0" smtClean="0"/>
              <a:t>3.3.5 </a:t>
            </a:r>
            <a:r>
              <a:rPr lang="zh-CN" altLang="en-US" sz="2700" b="1" dirty="0" smtClean="0"/>
              <a:t>位操作</a:t>
            </a:r>
            <a:r>
              <a:rPr lang="zh-CN" altLang="zh-CN" sz="2700" b="1" dirty="0" smtClean="0"/>
              <a:t>类</a:t>
            </a:r>
            <a:r>
              <a:rPr lang="zh-CN" altLang="zh-CN" sz="2700" b="1" dirty="0"/>
              <a:t>指令</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1477328"/>
          </a:xfrm>
          <a:prstGeom prst="rect">
            <a:avLst/>
          </a:prstGeom>
        </p:spPr>
        <p:txBody>
          <a:bodyPr wrap="square">
            <a:spAutoFit/>
          </a:bodyPr>
          <a:lstStyle/>
          <a:p>
            <a:r>
              <a:rPr lang="zh-CN" altLang="en-US" b="1" dirty="0" smtClean="0"/>
              <a:t>（一）位传送运算操作指令（</a:t>
            </a:r>
            <a:r>
              <a:rPr lang="en-US" altLang="zh-CN" b="1" dirty="0" smtClean="0"/>
              <a:t>12</a:t>
            </a:r>
            <a:r>
              <a:rPr lang="zh-CN" altLang="en-US" b="1" dirty="0" smtClean="0"/>
              <a:t>条）</a:t>
            </a:r>
            <a:endParaRPr lang="en-US" altLang="zh-CN" b="1" dirty="0" smtClean="0"/>
          </a:p>
          <a:p>
            <a:r>
              <a:rPr lang="en-US" altLang="zh-CN" b="1" dirty="0" smtClean="0"/>
              <a:t>         </a:t>
            </a:r>
          </a:p>
          <a:p>
            <a:r>
              <a:rPr lang="en-US" altLang="zh-CN" b="1" dirty="0" smtClean="0"/>
              <a:t>        3</a:t>
            </a:r>
            <a:r>
              <a:rPr lang="zh-CN" altLang="en-US" b="1" dirty="0" smtClean="0"/>
              <a:t>、位运算指令（</a:t>
            </a:r>
            <a:r>
              <a:rPr lang="en-US" altLang="zh-CN" b="1" dirty="0" smtClean="0"/>
              <a:t>6</a:t>
            </a:r>
            <a:r>
              <a:rPr lang="zh-CN" altLang="en-US" b="1" dirty="0" smtClean="0"/>
              <a:t>条）</a:t>
            </a:r>
            <a:endParaRPr lang="en-US" altLang="zh-CN" b="1" dirty="0" smtClean="0"/>
          </a:p>
          <a:p>
            <a:endParaRPr lang="en-US" altLang="zh-CN" b="1" dirty="0" smtClean="0"/>
          </a:p>
          <a:p>
            <a:r>
              <a:rPr lang="en-US" altLang="zh-CN" b="1" dirty="0" smtClean="0"/>
              <a:t>            </a:t>
            </a:r>
            <a:r>
              <a:rPr lang="zh-CN" altLang="en-US" b="1" dirty="0" smtClean="0"/>
              <a:t>② 位逻辑“或”指令（</a:t>
            </a:r>
            <a:r>
              <a:rPr lang="en-US" altLang="zh-CN" b="1" dirty="0" smtClean="0"/>
              <a:t>2</a:t>
            </a:r>
            <a:r>
              <a:rPr lang="zh-CN" altLang="en-US" b="1" dirty="0" smtClean="0"/>
              <a:t>条）</a:t>
            </a:r>
            <a:endParaRPr lang="en-US" altLang="zh-CN" b="1" dirty="0" smtClean="0"/>
          </a:p>
        </p:txBody>
      </p:sp>
      <p:graphicFrame>
        <p:nvGraphicFramePr>
          <p:cNvPr id="22" name="表格 21"/>
          <p:cNvGraphicFramePr>
            <a:graphicFrameLocks noGrp="1"/>
          </p:cNvGraphicFramePr>
          <p:nvPr/>
        </p:nvGraphicFramePr>
        <p:xfrm>
          <a:off x="899592" y="3075806"/>
          <a:ext cx="7704856" cy="1224137"/>
        </p:xfrm>
        <a:graphic>
          <a:graphicData uri="http://schemas.openxmlformats.org/drawingml/2006/table">
            <a:tbl>
              <a:tblPr/>
              <a:tblGrid>
                <a:gridCol w="1884257"/>
                <a:gridCol w="1215803"/>
                <a:gridCol w="1892839"/>
                <a:gridCol w="2711957"/>
              </a:tblGrid>
              <a:tr h="408045">
                <a:tc>
                  <a:txBody>
                    <a:bodyPr/>
                    <a:lstStyle/>
                    <a:p>
                      <a:pPr indent="270510" algn="just">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dirty="0">
                          <a:latin typeface="楷体"/>
                          <a:cs typeface="宋体"/>
                        </a:rPr>
                        <a:t>16</a:t>
                      </a:r>
                      <a:r>
                        <a:rPr lang="zh-CN" sz="1200" b="1" kern="100" dirty="0">
                          <a:latin typeface="宋体"/>
                          <a:ea typeface="楷体"/>
                          <a:cs typeface="宋体"/>
                        </a:rPr>
                        <a:t>进制机器码格式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a:latin typeface="宋体"/>
                          <a:ea typeface="楷体"/>
                          <a:cs typeface="宋体"/>
                        </a:rPr>
                        <a:t>操</a:t>
                      </a:r>
                      <a:r>
                        <a:rPr lang="en-US" sz="1200" b="1" kern="100">
                          <a:latin typeface="宋体"/>
                          <a:ea typeface="楷体"/>
                          <a:cs typeface="宋体"/>
                        </a:rPr>
                        <a:t>   </a:t>
                      </a:r>
                      <a:r>
                        <a:rPr lang="zh-CN" sz="1200" b="1" kern="100">
                          <a:latin typeface="宋体"/>
                          <a:ea typeface="楷体"/>
                          <a:cs typeface="宋体"/>
                        </a:rPr>
                        <a:t>作</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4023">
                <a:tc>
                  <a:txBody>
                    <a:bodyPr/>
                    <a:lstStyle/>
                    <a:p>
                      <a:pPr indent="270510" algn="just">
                        <a:spcAft>
                          <a:spcPts val="0"/>
                        </a:spcAft>
                      </a:pPr>
                      <a:r>
                        <a:rPr lang="en-US" sz="1200" b="1" kern="100">
                          <a:latin typeface="宋体"/>
                          <a:cs typeface="宋体"/>
                        </a:rPr>
                        <a:t>ORL  C</a:t>
                      </a:r>
                      <a:r>
                        <a:rPr lang="zh-CN" sz="1200" b="1" kern="100">
                          <a:latin typeface="宋体"/>
                          <a:cs typeface="宋体"/>
                        </a:rPr>
                        <a:t>，</a:t>
                      </a:r>
                      <a:r>
                        <a:rPr lang="en-US" sz="1200" b="1" kern="100">
                          <a:latin typeface="宋体"/>
                          <a:cs typeface="宋体"/>
                        </a:rPr>
                        <a:t>bit</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0111 0010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dirty="0">
                          <a:latin typeface="宋体"/>
                          <a:cs typeface="宋体"/>
                        </a:rPr>
                        <a:t>72H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C</a:t>
                      </a:r>
                      <a:r>
                        <a:rPr lang="zh-CN" sz="1200" b="1" kern="100" dirty="0">
                          <a:latin typeface="宋体"/>
                          <a:cs typeface="宋体"/>
                        </a:rPr>
                        <a:t>）←（</a:t>
                      </a:r>
                      <a:r>
                        <a:rPr lang="en-US" sz="1200" b="1" kern="100" dirty="0">
                          <a:latin typeface="宋体"/>
                          <a:cs typeface="宋体"/>
                        </a:rPr>
                        <a:t>C</a:t>
                      </a:r>
                      <a:r>
                        <a:rPr lang="zh-CN" sz="1200" b="1" kern="100" dirty="0">
                          <a:latin typeface="宋体"/>
                          <a:cs typeface="宋体"/>
                        </a:rPr>
                        <a:t>）∨（</a:t>
                      </a:r>
                      <a:r>
                        <a:rPr lang="en-US" sz="1200" b="1" kern="100" dirty="0">
                          <a:latin typeface="宋体"/>
                          <a:cs typeface="宋体"/>
                        </a:rPr>
                        <a:t>bit</a:t>
                      </a:r>
                      <a:r>
                        <a:rPr lang="zh-CN" sz="1200" b="1" kern="100" dirty="0">
                          <a:latin typeface="宋体"/>
                          <a:cs typeface="宋体"/>
                        </a:rPr>
                        <a:t>）</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04023">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200" b="1" kern="100" dirty="0">
                          <a:latin typeface="宋体"/>
                          <a:cs typeface="宋体"/>
                        </a:rPr>
                        <a:t>bit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bit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04023">
                <a:tc>
                  <a:txBody>
                    <a:bodyPr/>
                    <a:lstStyle/>
                    <a:p>
                      <a:pPr indent="270510" algn="just">
                        <a:spcAft>
                          <a:spcPts val="0"/>
                        </a:spcAft>
                      </a:pPr>
                      <a:r>
                        <a:rPr lang="en-US" sz="1200" b="1" kern="100">
                          <a:latin typeface="宋体"/>
                          <a:cs typeface="宋体"/>
                        </a:rPr>
                        <a:t>ORL  C</a:t>
                      </a:r>
                      <a:r>
                        <a:rPr lang="zh-CN" sz="1200" b="1" kern="100">
                          <a:latin typeface="宋体"/>
                          <a:cs typeface="宋体"/>
                        </a:rPr>
                        <a:t>，</a:t>
                      </a:r>
                      <a:r>
                        <a:rPr lang="en-US" sz="1200" b="1" kern="100">
                          <a:latin typeface="宋体"/>
                          <a:cs typeface="宋体"/>
                        </a:rPr>
                        <a:t>/bit</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1010 0000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A0H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C</a:t>
                      </a:r>
                      <a:r>
                        <a:rPr lang="zh-CN" sz="1200" b="1" kern="100" dirty="0">
                          <a:latin typeface="宋体"/>
                          <a:cs typeface="宋体"/>
                        </a:rPr>
                        <a:t>）←（</a:t>
                      </a:r>
                      <a:r>
                        <a:rPr lang="en-US" sz="1200" b="1" kern="100" dirty="0">
                          <a:latin typeface="宋体"/>
                          <a:cs typeface="宋体"/>
                        </a:rPr>
                        <a:t>C</a:t>
                      </a:r>
                      <a:r>
                        <a:rPr lang="zh-CN" sz="1200" b="1" kern="100" dirty="0">
                          <a:latin typeface="宋体"/>
                          <a:cs typeface="宋体"/>
                        </a:rPr>
                        <a:t>）∨（</a:t>
                      </a:r>
                      <a:r>
                        <a:rPr lang="en-US" sz="1200" b="1" kern="100" dirty="0">
                          <a:latin typeface="宋体"/>
                          <a:cs typeface="宋体"/>
                        </a:rPr>
                        <a:t>bit</a:t>
                      </a:r>
                      <a:r>
                        <a:rPr lang="zh-CN" sz="1200" b="1" kern="100" dirty="0">
                          <a:latin typeface="宋体"/>
                          <a:cs typeface="宋体"/>
                        </a:rPr>
                        <a:t>）</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04023">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200" b="1" kern="100" dirty="0">
                          <a:latin typeface="宋体"/>
                          <a:cs typeface="宋体"/>
                        </a:rPr>
                        <a:t>bit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dirty="0">
                          <a:latin typeface="宋体"/>
                          <a:cs typeface="宋体"/>
                        </a:rPr>
                        <a:t>bit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652523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3.2 </a:t>
            </a:r>
            <a:r>
              <a:rPr lang="zh-CN" altLang="en-US" b="1" dirty="0"/>
              <a:t>寻址方式</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586847" y="1131590"/>
            <a:ext cx="7776864" cy="1477328"/>
          </a:xfrm>
          <a:prstGeom prst="rect">
            <a:avLst/>
          </a:prstGeom>
        </p:spPr>
        <p:txBody>
          <a:bodyPr wrap="square">
            <a:spAutoFit/>
          </a:bodyPr>
          <a:lstStyle/>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寻址方式是指在一条指令执行过程中，指令中操作数地址（存放位置）的寻找方式。</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操作数从内容上看可分为数据（地址）和指令地址两种类型，因此，寻址方式可分为两类：一是数据寻址；二是指令寻址（如转移指令、调用指令）。</a:t>
            </a:r>
            <a:endParaRPr lang="zh-CN" altLang="en-US" dirty="0">
              <a:latin typeface="华文楷体" panose="02010600040101010101" pitchFamily="2" charset="-122"/>
              <a:ea typeface="华文楷体" panose="02010600040101010101" pitchFamily="2" charset="-122"/>
            </a:endParaRPr>
          </a:p>
        </p:txBody>
      </p:sp>
      <p:sp>
        <p:nvSpPr>
          <p:cNvPr id="12" name="矩形 11"/>
          <p:cNvSpPr/>
          <p:nvPr/>
        </p:nvSpPr>
        <p:spPr>
          <a:xfrm>
            <a:off x="827584" y="2715766"/>
            <a:ext cx="7272808" cy="923330"/>
          </a:xfrm>
          <a:prstGeom prst="rect">
            <a:avLst/>
          </a:prstGeom>
        </p:spPr>
        <p:txBody>
          <a:bodyPr wrap="square">
            <a:spAutoFit/>
          </a:bodyPr>
          <a:lstStyle/>
          <a:p>
            <a:r>
              <a:rPr lang="en-US" altLang="zh-CN" dirty="0">
                <a:latin typeface="华文楷体" panose="02010600040101010101" pitchFamily="2" charset="-122"/>
                <a:ea typeface="华文楷体" panose="02010600040101010101" pitchFamily="2" charset="-122"/>
              </a:rPr>
              <a:t>MCS-51</a:t>
            </a:r>
            <a:r>
              <a:rPr lang="zh-CN" altLang="zh-CN" dirty="0">
                <a:latin typeface="华文楷体" panose="02010600040101010101" pitchFamily="2" charset="-122"/>
                <a:ea typeface="华文楷体" panose="02010600040101010101" pitchFamily="2" charset="-122"/>
              </a:rPr>
              <a:t>单片机指令系统的立即寻址、寄存器寻址、直接寻址、寄存器间接寻址、变址寻址、相对寻址以及位寻址七种寻址方式，其中前六种为</a:t>
            </a:r>
            <a:r>
              <a:rPr lang="en-US" altLang="zh-CN" dirty="0">
                <a:latin typeface="华文楷体" panose="02010600040101010101" pitchFamily="2" charset="-122"/>
                <a:ea typeface="华文楷体" panose="02010600040101010101" pitchFamily="2" charset="-122"/>
              </a:rPr>
              <a:t>MCS-51</a:t>
            </a:r>
            <a:r>
              <a:rPr lang="zh-CN" altLang="zh-CN" dirty="0">
                <a:latin typeface="华文楷体" panose="02010600040101010101" pitchFamily="2" charset="-122"/>
                <a:ea typeface="华文楷体" panose="02010600040101010101" pitchFamily="2" charset="-122"/>
              </a:rPr>
              <a:t>单片机</a:t>
            </a:r>
            <a:r>
              <a:rPr lang="en-US" altLang="zh-CN" dirty="0">
                <a:latin typeface="华文楷体" panose="02010600040101010101" pitchFamily="2" charset="-122"/>
                <a:ea typeface="华文楷体" panose="02010600040101010101" pitchFamily="2" charset="-122"/>
              </a:rPr>
              <a:t>8</a:t>
            </a:r>
            <a:r>
              <a:rPr lang="zh-CN" altLang="zh-CN" dirty="0">
                <a:latin typeface="华文楷体" panose="02010600040101010101" pitchFamily="2" charset="-122"/>
                <a:ea typeface="华文楷体" panose="02010600040101010101" pitchFamily="2" charset="-122"/>
              </a:rPr>
              <a:t>位机的寻址方式，后一种为布尔处理器的寻址方式。</a:t>
            </a:r>
          </a:p>
        </p:txBody>
      </p:sp>
    </p:spTree>
    <p:extLst>
      <p:ext uri="{BB962C8B-B14F-4D97-AF65-F5344CB8AC3E}">
        <p14:creationId xmlns="" xmlns:p14="http://schemas.microsoft.com/office/powerpoint/2010/main" val="33023292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349304" cy="628650"/>
          </a:xfrm>
        </p:spPr>
        <p:txBody>
          <a:bodyPr>
            <a:normAutofit fontScale="90000"/>
          </a:bodyPr>
          <a:lstStyle/>
          <a:p>
            <a:r>
              <a:rPr lang="en-US" altLang="zh-CN" b="1" dirty="0"/>
              <a:t>3.3  MCS-51</a:t>
            </a:r>
            <a:r>
              <a:rPr lang="zh-CN" altLang="zh-CN" b="1" dirty="0"/>
              <a:t>单片机</a:t>
            </a:r>
            <a:r>
              <a:rPr lang="zh-CN" altLang="zh-CN" b="1" dirty="0" smtClean="0"/>
              <a:t>指令集</a:t>
            </a:r>
            <a:r>
              <a:rPr lang="en-US" altLang="zh-CN" b="1" dirty="0" smtClean="0"/>
              <a:t>--</a:t>
            </a:r>
            <a:r>
              <a:rPr lang="en-US" altLang="zh-CN" sz="2700" dirty="0" smtClean="0"/>
              <a:t> </a:t>
            </a:r>
            <a:r>
              <a:rPr lang="en-US" altLang="zh-CN" sz="2700" b="1" dirty="0" smtClean="0"/>
              <a:t>3.3.5 </a:t>
            </a:r>
            <a:r>
              <a:rPr lang="zh-CN" altLang="en-US" sz="2700" b="1" dirty="0" smtClean="0"/>
              <a:t>位操作</a:t>
            </a:r>
            <a:r>
              <a:rPr lang="zh-CN" altLang="zh-CN" sz="2700" b="1" dirty="0" smtClean="0"/>
              <a:t>类</a:t>
            </a:r>
            <a:r>
              <a:rPr lang="zh-CN" altLang="zh-CN" sz="2700" b="1" dirty="0"/>
              <a:t>指令</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827584" y="1347614"/>
            <a:ext cx="7560840" cy="1477328"/>
          </a:xfrm>
          <a:prstGeom prst="rect">
            <a:avLst/>
          </a:prstGeom>
        </p:spPr>
        <p:txBody>
          <a:bodyPr wrap="square">
            <a:spAutoFit/>
          </a:bodyPr>
          <a:lstStyle/>
          <a:p>
            <a:r>
              <a:rPr lang="zh-CN" altLang="en-US" b="1" dirty="0" smtClean="0"/>
              <a:t>（一）位传送运算操作指令（</a:t>
            </a:r>
            <a:r>
              <a:rPr lang="en-US" altLang="zh-CN" b="1" dirty="0" smtClean="0"/>
              <a:t>12</a:t>
            </a:r>
            <a:r>
              <a:rPr lang="zh-CN" altLang="en-US" b="1" dirty="0" smtClean="0"/>
              <a:t>条）</a:t>
            </a:r>
            <a:endParaRPr lang="en-US" altLang="zh-CN" b="1" dirty="0" smtClean="0"/>
          </a:p>
          <a:p>
            <a:r>
              <a:rPr lang="en-US" altLang="zh-CN" b="1" dirty="0" smtClean="0"/>
              <a:t>       </a:t>
            </a:r>
          </a:p>
          <a:p>
            <a:r>
              <a:rPr lang="en-US" altLang="zh-CN" b="1" dirty="0" smtClean="0"/>
              <a:t>  3</a:t>
            </a:r>
            <a:r>
              <a:rPr lang="zh-CN" altLang="en-US" b="1" dirty="0" smtClean="0"/>
              <a:t>、位运算指令（</a:t>
            </a:r>
            <a:r>
              <a:rPr lang="en-US" altLang="zh-CN" b="1" dirty="0" smtClean="0"/>
              <a:t>6</a:t>
            </a:r>
            <a:r>
              <a:rPr lang="zh-CN" altLang="en-US" b="1" dirty="0" smtClean="0"/>
              <a:t>条）</a:t>
            </a:r>
            <a:endParaRPr lang="en-US" altLang="zh-CN" b="1" dirty="0" smtClean="0"/>
          </a:p>
          <a:p>
            <a:endParaRPr lang="en-US" altLang="zh-CN" b="1" dirty="0" smtClean="0"/>
          </a:p>
          <a:p>
            <a:r>
              <a:rPr lang="en-US" altLang="zh-CN" b="1" dirty="0" smtClean="0"/>
              <a:t>            </a:t>
            </a:r>
            <a:r>
              <a:rPr lang="zh-CN" altLang="en-US" b="1" dirty="0" smtClean="0"/>
              <a:t> ③ 位取反指令（</a:t>
            </a:r>
            <a:r>
              <a:rPr lang="en-US" altLang="zh-CN" b="1" dirty="0" smtClean="0"/>
              <a:t>2</a:t>
            </a:r>
            <a:r>
              <a:rPr lang="zh-CN" altLang="en-US" b="1" dirty="0" smtClean="0"/>
              <a:t>条）</a:t>
            </a:r>
            <a:endParaRPr lang="en-US" altLang="zh-CN" b="1" dirty="0" smtClean="0"/>
          </a:p>
        </p:txBody>
      </p:sp>
      <p:graphicFrame>
        <p:nvGraphicFramePr>
          <p:cNvPr id="25" name="表格 24"/>
          <p:cNvGraphicFramePr>
            <a:graphicFrameLocks noGrp="1"/>
          </p:cNvGraphicFramePr>
          <p:nvPr/>
        </p:nvGraphicFramePr>
        <p:xfrm>
          <a:off x="899592" y="3003798"/>
          <a:ext cx="6984775" cy="1252940"/>
        </p:xfrm>
        <a:graphic>
          <a:graphicData uri="http://schemas.openxmlformats.org/drawingml/2006/table">
            <a:tbl>
              <a:tblPr/>
              <a:tblGrid>
                <a:gridCol w="1347681"/>
                <a:gridCol w="1316615"/>
                <a:gridCol w="1728192"/>
                <a:gridCol w="2592287"/>
              </a:tblGrid>
              <a:tr h="460851">
                <a:tc>
                  <a:txBody>
                    <a:bodyPr/>
                    <a:lstStyle/>
                    <a:p>
                      <a:pPr indent="270510" algn="just">
                        <a:spcAft>
                          <a:spcPts val="0"/>
                        </a:spcAft>
                      </a:pPr>
                      <a:r>
                        <a:rPr lang="en-US" altLang="zh-CN" sz="1200" b="1" kern="100" dirty="0" smtClean="0">
                          <a:latin typeface="宋体"/>
                          <a:ea typeface="楷体"/>
                          <a:cs typeface="宋体"/>
                        </a:rPr>
                        <a:t> </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dirty="0">
                          <a:latin typeface="楷体"/>
                          <a:cs typeface="宋体"/>
                        </a:rPr>
                        <a:t>16</a:t>
                      </a:r>
                      <a:r>
                        <a:rPr lang="zh-CN" sz="1200" b="1" kern="100" dirty="0">
                          <a:latin typeface="宋体"/>
                          <a:ea typeface="楷体"/>
                          <a:cs typeface="宋体"/>
                        </a:rPr>
                        <a:t>进制机器码格式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ea typeface="楷体"/>
                          <a:cs typeface="宋体"/>
                        </a:rPr>
                        <a:t>操</a:t>
                      </a:r>
                      <a:r>
                        <a:rPr lang="en-US" sz="1200" b="1" kern="100" dirty="0">
                          <a:latin typeface="宋体"/>
                          <a:ea typeface="楷体"/>
                          <a:cs typeface="宋体"/>
                        </a:rPr>
                        <a:t>   </a:t>
                      </a:r>
                      <a:r>
                        <a:rPr lang="zh-CN" sz="1200" b="1" kern="100" dirty="0">
                          <a:latin typeface="宋体"/>
                          <a:ea typeface="楷体"/>
                          <a:cs typeface="宋体"/>
                        </a:rPr>
                        <a:t>作</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237">
                <a:tc>
                  <a:txBody>
                    <a:bodyPr/>
                    <a:lstStyle/>
                    <a:p>
                      <a:pPr indent="270510" algn="just">
                        <a:spcAft>
                          <a:spcPts val="0"/>
                        </a:spcAft>
                      </a:pPr>
                      <a:r>
                        <a:rPr lang="en-US" sz="1200" b="1" kern="100">
                          <a:latin typeface="宋体"/>
                          <a:cs typeface="宋体"/>
                        </a:rPr>
                        <a:t>CPL  C</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a:latin typeface="宋体"/>
                          <a:cs typeface="宋体"/>
                        </a:rPr>
                        <a:t>10110011</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B3H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C</a:t>
                      </a:r>
                      <a:r>
                        <a:rPr lang="zh-CN" sz="1200" b="1" kern="100" dirty="0">
                          <a:latin typeface="宋体"/>
                          <a:cs typeface="宋体"/>
                        </a:rPr>
                        <a:t>）←（</a:t>
                      </a:r>
                      <a:r>
                        <a:rPr lang="en-US" sz="1200" b="1" kern="100" dirty="0">
                          <a:latin typeface="宋体"/>
                          <a:cs typeface="宋体"/>
                        </a:rPr>
                        <a:t>/C</a:t>
                      </a:r>
                      <a:r>
                        <a:rPr lang="zh-CN" sz="1200" b="1" kern="100" dirty="0">
                          <a:latin typeface="宋体"/>
                          <a:cs typeface="宋体"/>
                        </a:rPr>
                        <a:t>）</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426">
                <a:tc>
                  <a:txBody>
                    <a:bodyPr/>
                    <a:lstStyle/>
                    <a:p>
                      <a:pPr indent="270510" algn="just">
                        <a:spcAft>
                          <a:spcPts val="0"/>
                        </a:spcAft>
                      </a:pPr>
                      <a:r>
                        <a:rPr lang="en-US" sz="1200" b="1" kern="100" dirty="0">
                          <a:latin typeface="宋体"/>
                          <a:cs typeface="宋体"/>
                        </a:rPr>
                        <a:t>CPL  bit</a:t>
                      </a:r>
                      <a:r>
                        <a:rPr lang="zh-CN" sz="1200" b="1" kern="100" dirty="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10110010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B2H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bit</a:t>
                      </a:r>
                      <a:r>
                        <a:rPr lang="zh-CN" sz="1200" b="1" kern="100" dirty="0">
                          <a:latin typeface="宋体"/>
                          <a:cs typeface="宋体"/>
                        </a:rPr>
                        <a:t>）←（</a:t>
                      </a:r>
                      <a:r>
                        <a:rPr lang="en-US" sz="1200" b="1" kern="100" dirty="0">
                          <a:latin typeface="宋体"/>
                          <a:cs typeface="宋体"/>
                        </a:rPr>
                        <a:t>/bit</a:t>
                      </a:r>
                      <a:r>
                        <a:rPr lang="zh-CN" sz="1200" b="1" kern="100" dirty="0">
                          <a:latin typeface="宋体"/>
                          <a:cs typeface="宋体"/>
                        </a:rPr>
                        <a:t>）</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30426">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200" b="1" kern="100" dirty="0">
                          <a:latin typeface="宋体"/>
                          <a:cs typeface="宋体"/>
                        </a:rPr>
                        <a:t>bit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bit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470909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277296"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dirty="0" smtClean="0"/>
              <a:t> </a:t>
            </a:r>
            <a:r>
              <a:rPr lang="en-US" altLang="zh-CN" sz="2700" b="1" dirty="0" smtClean="0"/>
              <a:t>3.3.5 </a:t>
            </a:r>
            <a:r>
              <a:rPr lang="zh-CN" altLang="en-US" sz="2700" b="1" dirty="0" smtClean="0"/>
              <a:t>位操作</a:t>
            </a:r>
            <a:r>
              <a:rPr lang="zh-CN" altLang="zh-CN" sz="2700" b="1"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971600" y="1419623"/>
            <a:ext cx="7560840" cy="923330"/>
          </a:xfrm>
          <a:prstGeom prst="rect">
            <a:avLst/>
          </a:prstGeom>
        </p:spPr>
        <p:txBody>
          <a:bodyPr wrap="square">
            <a:spAutoFit/>
          </a:bodyPr>
          <a:lstStyle/>
          <a:p>
            <a:r>
              <a:rPr lang="zh-CN" altLang="en-US" b="1" dirty="0" smtClean="0"/>
              <a:t>（二）控制转移指令（</a:t>
            </a:r>
            <a:r>
              <a:rPr lang="en-US" altLang="zh-CN" b="1" dirty="0" smtClean="0"/>
              <a:t>5</a:t>
            </a:r>
            <a:r>
              <a:rPr lang="zh-CN" altLang="en-US" b="1" dirty="0" smtClean="0"/>
              <a:t>条）</a:t>
            </a:r>
            <a:endParaRPr lang="en-US" altLang="zh-CN" b="1" dirty="0" smtClean="0"/>
          </a:p>
          <a:p>
            <a:endParaRPr lang="en-US" altLang="zh-CN" b="1" dirty="0" smtClean="0"/>
          </a:p>
          <a:p>
            <a:r>
              <a:rPr lang="en-US" altLang="zh-CN" b="1" dirty="0" smtClean="0"/>
              <a:t>      </a:t>
            </a:r>
            <a:r>
              <a:rPr lang="zh-CN" altLang="zh-CN" b="1" dirty="0" smtClean="0"/>
              <a:t> </a:t>
            </a:r>
            <a:r>
              <a:rPr lang="zh-CN" altLang="en-US" b="1" dirty="0" smtClean="0"/>
              <a:t>① 以</a:t>
            </a:r>
            <a:r>
              <a:rPr lang="en-US" altLang="zh-CN" b="1" dirty="0" smtClean="0"/>
              <a:t>CY</a:t>
            </a:r>
            <a:r>
              <a:rPr lang="zh-CN" altLang="en-US" b="1" dirty="0" smtClean="0"/>
              <a:t>内容为条件的转移指令（</a:t>
            </a:r>
            <a:r>
              <a:rPr lang="en-US" altLang="zh-CN" b="1" dirty="0" smtClean="0"/>
              <a:t>2</a:t>
            </a:r>
            <a:r>
              <a:rPr lang="zh-CN" altLang="en-US" b="1" dirty="0" smtClean="0"/>
              <a:t>条）</a:t>
            </a:r>
            <a:endParaRPr lang="zh-CN" altLang="zh-CN" b="1" dirty="0" smtClean="0"/>
          </a:p>
        </p:txBody>
      </p:sp>
      <p:graphicFrame>
        <p:nvGraphicFramePr>
          <p:cNvPr id="26" name="表格 25"/>
          <p:cNvGraphicFramePr>
            <a:graphicFrameLocks noGrp="1"/>
          </p:cNvGraphicFramePr>
          <p:nvPr/>
        </p:nvGraphicFramePr>
        <p:xfrm>
          <a:off x="755576" y="2715766"/>
          <a:ext cx="7416824" cy="1944215"/>
        </p:xfrm>
        <a:graphic>
          <a:graphicData uri="http://schemas.openxmlformats.org/drawingml/2006/table">
            <a:tbl>
              <a:tblPr/>
              <a:tblGrid>
                <a:gridCol w="1394367"/>
                <a:gridCol w="1341937"/>
                <a:gridCol w="1636854"/>
                <a:gridCol w="3043666"/>
              </a:tblGrid>
              <a:tr h="388843">
                <a:tc>
                  <a:txBody>
                    <a:bodyPr/>
                    <a:lstStyle/>
                    <a:p>
                      <a:pPr indent="270510" algn="just">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dirty="0">
                          <a:latin typeface="楷体"/>
                          <a:cs typeface="宋体"/>
                        </a:rPr>
                        <a:t>16</a:t>
                      </a:r>
                      <a:r>
                        <a:rPr lang="zh-CN" sz="1200" b="1" kern="100" dirty="0">
                          <a:latin typeface="宋体"/>
                          <a:ea typeface="楷体"/>
                          <a:cs typeface="宋体"/>
                        </a:rPr>
                        <a:t>进制机器码格式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ea typeface="楷体"/>
                          <a:cs typeface="宋体"/>
                        </a:rPr>
                        <a:t>操</a:t>
                      </a:r>
                      <a:r>
                        <a:rPr lang="en-US" sz="1200" b="1" kern="100" dirty="0">
                          <a:latin typeface="宋体"/>
                          <a:ea typeface="楷体"/>
                          <a:cs typeface="宋体"/>
                        </a:rPr>
                        <a:t>         </a:t>
                      </a:r>
                      <a:r>
                        <a:rPr lang="zh-CN" sz="1200" b="1" kern="100" dirty="0">
                          <a:latin typeface="宋体"/>
                          <a:ea typeface="楷体"/>
                          <a:cs typeface="宋体"/>
                        </a:rPr>
                        <a:t>作</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843">
                <a:tc>
                  <a:txBody>
                    <a:bodyPr/>
                    <a:lstStyle/>
                    <a:p>
                      <a:pPr indent="133350" algn="just">
                        <a:spcAft>
                          <a:spcPts val="0"/>
                        </a:spcAft>
                      </a:pPr>
                      <a:r>
                        <a:rPr lang="en-US" sz="1200" b="1" kern="100">
                          <a:latin typeface="宋体"/>
                          <a:cs typeface="宋体"/>
                        </a:rPr>
                        <a:t>JC   rel</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0100 0000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40H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若</a:t>
                      </a:r>
                      <a:r>
                        <a:rPr lang="en-US" sz="1200" b="1" kern="100" dirty="0">
                          <a:latin typeface="宋体"/>
                          <a:cs typeface="宋体"/>
                        </a:rPr>
                        <a:t>(C)=1</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(PC)+2+ 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88843">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200" b="1" kern="100" dirty="0">
                          <a:latin typeface="宋体"/>
                          <a:cs typeface="宋体"/>
                        </a:rPr>
                        <a:t>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cs typeface="宋体"/>
                        </a:rPr>
                        <a:t>若（</a:t>
                      </a:r>
                      <a:r>
                        <a:rPr lang="en-US" sz="1200" b="1" kern="100" dirty="0">
                          <a:latin typeface="宋体"/>
                          <a:cs typeface="宋体"/>
                        </a:rPr>
                        <a:t>C</a:t>
                      </a:r>
                      <a:r>
                        <a:rPr lang="zh-CN" sz="1200" b="1" kern="100" dirty="0">
                          <a:latin typeface="宋体"/>
                          <a:cs typeface="宋体"/>
                        </a:rPr>
                        <a:t>）</a:t>
                      </a:r>
                      <a:r>
                        <a:rPr lang="en-US" sz="1200" b="1" kern="100" dirty="0">
                          <a:latin typeface="宋体"/>
                          <a:cs typeface="宋体"/>
                        </a:rPr>
                        <a:t>=0</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+2</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88843">
                <a:tc>
                  <a:txBody>
                    <a:bodyPr/>
                    <a:lstStyle/>
                    <a:p>
                      <a:pPr indent="133350" algn="just">
                        <a:spcAft>
                          <a:spcPts val="0"/>
                        </a:spcAft>
                      </a:pPr>
                      <a:r>
                        <a:rPr lang="en-US" sz="1200" b="1" kern="100">
                          <a:latin typeface="宋体"/>
                          <a:cs typeface="宋体"/>
                        </a:rPr>
                        <a:t>JNC  rel</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0101 0000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50H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若</a:t>
                      </a:r>
                      <a:r>
                        <a:rPr lang="en-US" sz="1200" b="1" kern="100" dirty="0">
                          <a:latin typeface="宋体"/>
                          <a:cs typeface="宋体"/>
                        </a:rPr>
                        <a:t>(C)=0</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(PC)+2+ 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88843">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200" b="1" kern="100" dirty="0">
                          <a:latin typeface="宋体"/>
                          <a:cs typeface="宋体"/>
                        </a:rPr>
                        <a:t>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cs typeface="宋体"/>
                        </a:rPr>
                        <a:t>若（</a:t>
                      </a:r>
                      <a:r>
                        <a:rPr lang="en-US" sz="1200" b="1" kern="100" dirty="0">
                          <a:latin typeface="宋体"/>
                          <a:cs typeface="宋体"/>
                        </a:rPr>
                        <a:t>C</a:t>
                      </a:r>
                      <a:r>
                        <a:rPr lang="zh-CN" sz="1200" b="1" kern="100" dirty="0">
                          <a:latin typeface="宋体"/>
                          <a:cs typeface="宋体"/>
                        </a:rPr>
                        <a:t>）</a:t>
                      </a:r>
                      <a:r>
                        <a:rPr lang="en-US" sz="1200" b="1" kern="100" dirty="0">
                          <a:latin typeface="宋体"/>
                          <a:cs typeface="宋体"/>
                        </a:rPr>
                        <a:t>=1</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+2</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2761857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133280" cy="628650"/>
          </a:xfrm>
        </p:spPr>
        <p:txBody>
          <a:bodyPr>
            <a:normAutofit fontScale="90000"/>
          </a:bodyPr>
          <a:lstStyle/>
          <a:p>
            <a:r>
              <a:rPr lang="en-US" altLang="zh-CN" b="1" dirty="0" smtClean="0"/>
              <a:t>3.3  MCS-51</a:t>
            </a:r>
            <a:r>
              <a:rPr lang="zh-CN" altLang="zh-CN" b="1" dirty="0" smtClean="0"/>
              <a:t>单片机指令集</a:t>
            </a:r>
            <a:r>
              <a:rPr lang="en-US" altLang="zh-CN" b="1" dirty="0" smtClean="0"/>
              <a:t>--</a:t>
            </a:r>
            <a:r>
              <a:rPr lang="en-US" altLang="zh-CN" sz="2700" dirty="0" smtClean="0"/>
              <a:t> </a:t>
            </a:r>
            <a:r>
              <a:rPr lang="en-US" altLang="zh-CN" sz="2700" b="1" dirty="0" smtClean="0"/>
              <a:t>3.3.5 </a:t>
            </a:r>
            <a:r>
              <a:rPr lang="zh-CN" altLang="en-US" sz="2700" b="1" dirty="0" smtClean="0"/>
              <a:t>位操作</a:t>
            </a:r>
            <a:r>
              <a:rPr lang="zh-CN" altLang="zh-CN" sz="2700" b="1" dirty="0" smtClean="0"/>
              <a:t>类指令</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987575"/>
            <a:ext cx="7560840" cy="646331"/>
          </a:xfrm>
          <a:prstGeom prst="rect">
            <a:avLst/>
          </a:prstGeom>
        </p:spPr>
        <p:txBody>
          <a:bodyPr wrap="square">
            <a:spAutoFit/>
          </a:bodyPr>
          <a:lstStyle/>
          <a:p>
            <a:r>
              <a:rPr lang="zh-CN" altLang="en-US" b="1" dirty="0" smtClean="0"/>
              <a:t>二、指令详解</a:t>
            </a:r>
            <a:endParaRPr lang="zh-CN" altLang="zh-CN" b="1" dirty="0" smtClean="0"/>
          </a:p>
          <a:p>
            <a:endParaRPr lang="zh-CN" altLang="zh-CN" dirty="0"/>
          </a:p>
        </p:txBody>
      </p:sp>
      <p:sp>
        <p:nvSpPr>
          <p:cNvPr id="23" name="矩形 22"/>
          <p:cNvSpPr/>
          <p:nvPr/>
        </p:nvSpPr>
        <p:spPr>
          <a:xfrm>
            <a:off x="827584" y="1347614"/>
            <a:ext cx="7560840" cy="646331"/>
          </a:xfrm>
          <a:prstGeom prst="rect">
            <a:avLst/>
          </a:prstGeom>
        </p:spPr>
        <p:txBody>
          <a:bodyPr wrap="square">
            <a:spAutoFit/>
          </a:bodyPr>
          <a:lstStyle/>
          <a:p>
            <a:r>
              <a:rPr lang="zh-CN" altLang="en-US" b="1" dirty="0" smtClean="0"/>
              <a:t>（二）控制转移指令（</a:t>
            </a:r>
            <a:r>
              <a:rPr lang="en-US" altLang="zh-CN" b="1" dirty="0" smtClean="0"/>
              <a:t>5</a:t>
            </a:r>
            <a:r>
              <a:rPr lang="zh-CN" altLang="en-US" b="1" dirty="0" smtClean="0"/>
              <a:t>条）</a:t>
            </a:r>
            <a:endParaRPr lang="en-US" altLang="zh-CN" b="1" dirty="0" smtClean="0"/>
          </a:p>
          <a:p>
            <a:r>
              <a:rPr lang="en-US" altLang="zh-CN" b="1" dirty="0" smtClean="0"/>
              <a:t>      </a:t>
            </a:r>
            <a:r>
              <a:rPr lang="zh-CN" altLang="zh-CN" b="1" dirty="0" smtClean="0"/>
              <a:t> </a:t>
            </a:r>
            <a:r>
              <a:rPr lang="zh-CN" altLang="en-US" b="1" dirty="0" smtClean="0"/>
              <a:t>② 以位地址内容为条件的转移指令（</a:t>
            </a:r>
            <a:r>
              <a:rPr lang="en-US" altLang="zh-CN" b="1" dirty="0" smtClean="0"/>
              <a:t>3</a:t>
            </a:r>
            <a:r>
              <a:rPr lang="zh-CN" altLang="en-US" b="1" dirty="0" smtClean="0"/>
              <a:t>条）</a:t>
            </a:r>
            <a:endParaRPr lang="zh-CN" altLang="zh-CN" b="1" dirty="0" smtClean="0"/>
          </a:p>
        </p:txBody>
      </p:sp>
      <p:graphicFrame>
        <p:nvGraphicFramePr>
          <p:cNvPr id="22" name="表格 21"/>
          <p:cNvGraphicFramePr>
            <a:graphicFrameLocks noGrp="1"/>
          </p:cNvGraphicFramePr>
          <p:nvPr/>
        </p:nvGraphicFramePr>
        <p:xfrm>
          <a:off x="611560" y="2067694"/>
          <a:ext cx="7344817" cy="2783808"/>
        </p:xfrm>
        <a:graphic>
          <a:graphicData uri="http://schemas.openxmlformats.org/drawingml/2006/table">
            <a:tbl>
              <a:tblPr/>
              <a:tblGrid>
                <a:gridCol w="1417150"/>
                <a:gridCol w="1159899"/>
                <a:gridCol w="1804389"/>
                <a:gridCol w="2963379"/>
              </a:tblGrid>
              <a:tr h="311568">
                <a:tc>
                  <a:txBody>
                    <a:bodyPr/>
                    <a:lstStyle/>
                    <a:p>
                      <a:pPr indent="270510" algn="just">
                        <a:spcAft>
                          <a:spcPts val="0"/>
                        </a:spcAft>
                      </a:pPr>
                      <a:r>
                        <a:rPr lang="zh-CN" sz="1200" b="1" kern="100" dirty="0">
                          <a:latin typeface="宋体"/>
                          <a:ea typeface="楷体"/>
                          <a:cs typeface="宋体"/>
                        </a:rPr>
                        <a:t>汇编语言格式</a:t>
                      </a:r>
                      <a:endParaRPr lang="zh-CN" sz="1200" b="1" kern="100" dirty="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ea typeface="楷体"/>
                          <a:cs typeface="宋体"/>
                        </a:rPr>
                        <a:t>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gn="just">
                        <a:spcAft>
                          <a:spcPts val="0"/>
                        </a:spcAft>
                      </a:pPr>
                      <a:r>
                        <a:rPr lang="en-US" sz="1200" b="1" kern="100" dirty="0">
                          <a:latin typeface="楷体"/>
                          <a:cs typeface="宋体"/>
                        </a:rPr>
                        <a:t>16</a:t>
                      </a:r>
                      <a:r>
                        <a:rPr lang="zh-CN" sz="1200" b="1" kern="100" dirty="0">
                          <a:latin typeface="宋体"/>
                          <a:ea typeface="楷体"/>
                          <a:cs typeface="宋体"/>
                        </a:rPr>
                        <a:t>进制机器码格式</a:t>
                      </a:r>
                      <a:endParaRPr lang="zh-CN" sz="1200" b="1" kern="100" dirty="0">
                        <a:latin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33400" algn="just">
                        <a:spcAft>
                          <a:spcPts val="0"/>
                        </a:spcAft>
                      </a:pPr>
                      <a:r>
                        <a:rPr lang="zh-CN" sz="1200" b="1" kern="100">
                          <a:latin typeface="宋体"/>
                          <a:ea typeface="楷体"/>
                          <a:cs typeface="宋体"/>
                        </a:rPr>
                        <a:t>操</a:t>
                      </a:r>
                      <a:r>
                        <a:rPr lang="en-US" sz="1200" b="1" kern="100">
                          <a:latin typeface="宋体"/>
                          <a:ea typeface="楷体"/>
                          <a:cs typeface="宋体"/>
                        </a:rPr>
                        <a:t>   </a:t>
                      </a:r>
                      <a:r>
                        <a:rPr lang="zh-CN" sz="1200" b="1" kern="100">
                          <a:latin typeface="宋体"/>
                          <a:ea typeface="楷体"/>
                          <a:cs typeface="宋体"/>
                        </a:rPr>
                        <a:t>作</a:t>
                      </a:r>
                      <a:endParaRPr lang="zh-CN" sz="1200" b="1" kern="100">
                        <a:latin typeface="宋体"/>
                        <a:cs typeface="宋体"/>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568">
                <a:tc>
                  <a:txBody>
                    <a:bodyPr/>
                    <a:lstStyle/>
                    <a:p>
                      <a:pPr indent="270510" algn="just">
                        <a:spcAft>
                          <a:spcPts val="0"/>
                        </a:spcAft>
                      </a:pPr>
                      <a:r>
                        <a:rPr lang="en-US" sz="1200" b="1" kern="100">
                          <a:latin typeface="宋体"/>
                          <a:cs typeface="宋体"/>
                        </a:rPr>
                        <a:t>JB bit</a:t>
                      </a:r>
                      <a:r>
                        <a:rPr lang="zh-CN" sz="1200" b="1" kern="100">
                          <a:latin typeface="宋体"/>
                          <a:cs typeface="宋体"/>
                        </a:rPr>
                        <a:t>，</a:t>
                      </a:r>
                      <a:r>
                        <a:rPr lang="en-US" sz="1200" b="1" kern="100">
                          <a:latin typeface="宋体"/>
                          <a:cs typeface="宋体"/>
                        </a:rPr>
                        <a:t>rel</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0010 0000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dirty="0">
                          <a:latin typeface="宋体"/>
                          <a:cs typeface="宋体"/>
                        </a:rPr>
                        <a:t>20H</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若</a:t>
                      </a:r>
                      <a:r>
                        <a:rPr lang="en-US" sz="1200" b="1" kern="100" dirty="0">
                          <a:latin typeface="宋体"/>
                          <a:cs typeface="宋体"/>
                        </a:rPr>
                        <a:t>(bit)=1</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(PC)+3+ 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11568">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133350" algn="ctr">
                        <a:spcAft>
                          <a:spcPts val="0"/>
                        </a:spcAft>
                      </a:pPr>
                      <a:r>
                        <a:rPr lang="en-US" sz="1200" b="1" kern="100" dirty="0">
                          <a:latin typeface="宋体"/>
                          <a:cs typeface="宋体"/>
                        </a:rPr>
                        <a:t>bit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400050" algn="just">
                        <a:spcAft>
                          <a:spcPts val="0"/>
                        </a:spcAft>
                      </a:pPr>
                      <a:r>
                        <a:rPr lang="en-US" sz="1200" b="1" kern="100">
                          <a:latin typeface="宋体"/>
                          <a:cs typeface="宋体"/>
                        </a:rPr>
                        <a:t>bit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zh-CN" sz="1200" b="1" kern="100" dirty="0">
                          <a:latin typeface="宋体"/>
                          <a:cs typeface="宋体"/>
                        </a:rPr>
                        <a:t>若</a:t>
                      </a:r>
                      <a:r>
                        <a:rPr lang="en-US" sz="1200" b="1" kern="100" dirty="0">
                          <a:latin typeface="宋体"/>
                          <a:cs typeface="宋体"/>
                        </a:rPr>
                        <a:t>(bit)=0</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+ 3</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55784">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200" b="1" kern="100" dirty="0">
                          <a:latin typeface="宋体"/>
                          <a:cs typeface="宋体"/>
                        </a:rPr>
                        <a:t>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11568">
                <a:tc>
                  <a:txBody>
                    <a:bodyPr/>
                    <a:lstStyle/>
                    <a:p>
                      <a:pPr indent="270510" algn="just">
                        <a:spcAft>
                          <a:spcPts val="0"/>
                        </a:spcAft>
                      </a:pPr>
                      <a:r>
                        <a:rPr lang="en-US" sz="1200" b="1" kern="100">
                          <a:latin typeface="宋体"/>
                          <a:cs typeface="宋体"/>
                        </a:rPr>
                        <a:t>JNB bit</a:t>
                      </a:r>
                      <a:r>
                        <a:rPr lang="zh-CN" sz="1200" b="1" kern="100">
                          <a:latin typeface="宋体"/>
                          <a:cs typeface="宋体"/>
                        </a:rPr>
                        <a:t>，</a:t>
                      </a:r>
                      <a:r>
                        <a:rPr lang="en-US" sz="1200" b="1" kern="100">
                          <a:latin typeface="宋体"/>
                          <a:cs typeface="宋体"/>
                        </a:rPr>
                        <a:t>rel</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0011 0000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30H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若</a:t>
                      </a:r>
                      <a:r>
                        <a:rPr lang="en-US" sz="1200" b="1" kern="100" dirty="0">
                          <a:latin typeface="宋体"/>
                          <a:cs typeface="宋体"/>
                        </a:rPr>
                        <a:t>(bit)=0</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(PC)+3+ 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11568">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133350" algn="ctr">
                        <a:spcAft>
                          <a:spcPts val="0"/>
                        </a:spcAft>
                      </a:pPr>
                      <a:r>
                        <a:rPr lang="en-US" sz="1200" b="1" kern="100" dirty="0">
                          <a:latin typeface="宋体"/>
                          <a:cs typeface="宋体"/>
                        </a:rPr>
                        <a:t>bit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400050" algn="just">
                        <a:spcAft>
                          <a:spcPts val="0"/>
                        </a:spcAft>
                      </a:pPr>
                      <a:r>
                        <a:rPr lang="en-US" sz="1200" b="1" kern="100">
                          <a:latin typeface="宋体"/>
                          <a:cs typeface="宋体"/>
                        </a:rPr>
                        <a:t>bit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zh-CN" sz="1200" b="1" kern="100" dirty="0">
                          <a:latin typeface="宋体"/>
                          <a:cs typeface="宋体"/>
                        </a:rPr>
                        <a:t>若</a:t>
                      </a:r>
                      <a:r>
                        <a:rPr lang="en-US" sz="1200" b="1" kern="100" dirty="0">
                          <a:latin typeface="宋体"/>
                          <a:cs typeface="宋体"/>
                        </a:rPr>
                        <a:t>(bit)=1</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+3</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155784">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200" b="1" kern="100" dirty="0">
                          <a:latin typeface="宋体"/>
                          <a:cs typeface="宋体"/>
                        </a:rPr>
                        <a:t>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270510" algn="just">
                        <a:spcAft>
                          <a:spcPts val="0"/>
                        </a:spcAft>
                      </a:pPr>
                      <a:endParaRPr lang="en-US"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11568">
                <a:tc>
                  <a:txBody>
                    <a:bodyPr/>
                    <a:lstStyle/>
                    <a:p>
                      <a:pPr indent="270510" algn="just">
                        <a:spcAft>
                          <a:spcPts val="0"/>
                        </a:spcAft>
                      </a:pPr>
                      <a:r>
                        <a:rPr lang="en-US" sz="1200" b="1" kern="100">
                          <a:latin typeface="宋体"/>
                          <a:cs typeface="宋体"/>
                        </a:rPr>
                        <a:t>JBC bit</a:t>
                      </a:r>
                      <a:r>
                        <a:rPr lang="zh-CN" sz="1200" b="1" kern="100">
                          <a:latin typeface="宋体"/>
                          <a:cs typeface="宋体"/>
                        </a:rPr>
                        <a:t>，</a:t>
                      </a:r>
                      <a:r>
                        <a:rPr lang="en-US" sz="1200" b="1" kern="100">
                          <a:latin typeface="宋体"/>
                          <a:cs typeface="宋体"/>
                        </a:rPr>
                        <a:t>rel</a:t>
                      </a:r>
                      <a:r>
                        <a:rPr lang="zh-CN" sz="1200" b="1" kern="100">
                          <a:latin typeface="宋体"/>
                          <a:cs typeface="宋体"/>
                        </a:rPr>
                        <a:t>；</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en-US" sz="1200" b="1" kern="100">
                          <a:latin typeface="宋体"/>
                          <a:cs typeface="宋体"/>
                        </a:rPr>
                        <a:t>0001 0000</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400050" algn="just">
                        <a:spcAft>
                          <a:spcPts val="0"/>
                        </a:spcAft>
                      </a:pPr>
                      <a:r>
                        <a:rPr lang="en-US" sz="1200" b="1" kern="100">
                          <a:latin typeface="宋体"/>
                          <a:cs typeface="宋体"/>
                        </a:rPr>
                        <a:t>10H</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270510" algn="just">
                        <a:spcAft>
                          <a:spcPts val="0"/>
                        </a:spcAft>
                      </a:pPr>
                      <a:r>
                        <a:rPr lang="zh-CN" sz="1200" b="1" kern="100" dirty="0">
                          <a:latin typeface="宋体"/>
                          <a:cs typeface="宋体"/>
                        </a:rPr>
                        <a:t>若</a:t>
                      </a:r>
                      <a:r>
                        <a:rPr lang="en-US" sz="1200" b="1" kern="100" dirty="0">
                          <a:latin typeface="宋体"/>
                          <a:cs typeface="宋体"/>
                        </a:rPr>
                        <a:t>(bit)=1</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(PC)+3+ rel</a:t>
                      </a:r>
                      <a:r>
                        <a:rPr lang="zh-CN" sz="1200" b="1" kern="100" dirty="0">
                          <a:latin typeface="宋体"/>
                          <a:cs typeface="宋体"/>
                        </a:rPr>
                        <a:t>，</a:t>
                      </a: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55784">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133350" algn="ctr">
                        <a:spcAft>
                          <a:spcPts val="0"/>
                        </a:spcAft>
                      </a:pPr>
                      <a:r>
                        <a:rPr lang="en-US" sz="1200" b="1" kern="100" dirty="0">
                          <a:latin typeface="宋体"/>
                          <a:cs typeface="宋体"/>
                        </a:rPr>
                        <a:t>bit</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400050" algn="just">
                        <a:spcAft>
                          <a:spcPts val="0"/>
                        </a:spcAft>
                      </a:pPr>
                      <a:r>
                        <a:rPr lang="en-US" sz="1200" b="1" kern="100">
                          <a:latin typeface="宋体"/>
                          <a:cs typeface="宋体"/>
                        </a:rPr>
                        <a:t>bit</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indent="270510" algn="just">
                        <a:spcAft>
                          <a:spcPts val="0"/>
                        </a:spcAft>
                      </a:pPr>
                      <a:r>
                        <a:rPr lang="zh-CN" sz="1200" b="1" kern="100" dirty="0">
                          <a:latin typeface="宋体"/>
                          <a:cs typeface="宋体"/>
                        </a:rPr>
                        <a:t>（</a:t>
                      </a:r>
                      <a:r>
                        <a:rPr lang="en-US" sz="1200" b="1" kern="100" dirty="0">
                          <a:latin typeface="宋体"/>
                          <a:cs typeface="宋体"/>
                        </a:rPr>
                        <a:t>bit</a:t>
                      </a:r>
                      <a:r>
                        <a:rPr lang="zh-CN" sz="1200" b="1" kern="100" dirty="0">
                          <a:latin typeface="宋体"/>
                          <a:cs typeface="宋体"/>
                        </a:rPr>
                        <a:t>）←</a:t>
                      </a:r>
                      <a:r>
                        <a:rPr lang="en-US" sz="1200" b="1" kern="100" dirty="0">
                          <a:latin typeface="宋体"/>
                          <a:cs typeface="宋体"/>
                        </a:rPr>
                        <a:t>0</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311568">
                <a:tc>
                  <a:txBody>
                    <a:bodyPr/>
                    <a:lstStyle/>
                    <a:p>
                      <a:pPr indent="270510" algn="just">
                        <a:spcAft>
                          <a:spcPts val="0"/>
                        </a:spcAft>
                      </a:pPr>
                      <a:endParaRPr lang="en-US" sz="1200" b="1" kern="100">
                        <a:latin typeface="宋体"/>
                        <a:cs typeface="宋体"/>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133350" algn="ctr">
                        <a:spcAft>
                          <a:spcPts val="0"/>
                        </a:spcAft>
                      </a:pPr>
                      <a:r>
                        <a:rPr lang="en-US" sz="1200" b="1" kern="100" dirty="0">
                          <a:latin typeface="宋体"/>
                          <a:cs typeface="宋体"/>
                        </a:rPr>
                        <a:t>rel</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400050" algn="just">
                        <a:spcAft>
                          <a:spcPts val="0"/>
                        </a:spcAft>
                      </a:pPr>
                      <a:r>
                        <a:rPr lang="en-US" sz="1200" b="1" kern="100">
                          <a:latin typeface="宋体"/>
                          <a:cs typeface="宋体"/>
                        </a:rPr>
                        <a:t>rel</a:t>
                      </a:r>
                      <a:endParaRPr lang="zh-CN" sz="1200" b="1" kern="100">
                        <a:latin typeface="宋体"/>
                        <a:cs typeface="宋体"/>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270510" algn="just">
                        <a:spcAft>
                          <a:spcPts val="0"/>
                        </a:spcAft>
                      </a:pPr>
                      <a:r>
                        <a:rPr lang="zh-CN" sz="1200" b="1" kern="100" dirty="0">
                          <a:latin typeface="宋体"/>
                          <a:cs typeface="宋体"/>
                        </a:rPr>
                        <a:t>若</a:t>
                      </a:r>
                      <a:r>
                        <a:rPr lang="en-US" sz="1200" b="1" kern="100" dirty="0">
                          <a:latin typeface="宋体"/>
                          <a:cs typeface="宋体"/>
                        </a:rPr>
                        <a:t>(bit)=0</a:t>
                      </a:r>
                      <a:r>
                        <a:rPr lang="zh-CN" sz="1200" b="1" kern="100" dirty="0">
                          <a:latin typeface="宋体"/>
                          <a:cs typeface="宋体"/>
                        </a:rPr>
                        <a:t>，则（</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PC</a:t>
                      </a:r>
                      <a:r>
                        <a:rPr lang="zh-CN" sz="1200" b="1" kern="100" dirty="0">
                          <a:latin typeface="宋体"/>
                          <a:cs typeface="宋体"/>
                        </a:rPr>
                        <a:t>）</a:t>
                      </a:r>
                      <a:r>
                        <a:rPr lang="en-US" sz="1200" b="1" kern="100" dirty="0">
                          <a:latin typeface="宋体"/>
                          <a:cs typeface="宋体"/>
                        </a:rPr>
                        <a:t>+3</a:t>
                      </a:r>
                      <a:endParaRPr lang="zh-CN" sz="1200" b="1" kern="100" dirty="0">
                        <a:latin typeface="宋体"/>
                        <a:cs typeface="宋体"/>
                      </a:endParaRPr>
                    </a:p>
                  </a:txBody>
                  <a:tcPr marL="68580" marR="68580" marT="0" marB="0">
                    <a:lnL w="12700" cap="flat" cmpd="sng" algn="ctr">
                      <a:solidFill>
                        <a:srgbClr val="000000"/>
                      </a:solidFill>
                      <a:prstDash val="dot"/>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1337562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sz="2700" dirty="0" smtClean="0"/>
              <a:t> 3.4.1 </a:t>
            </a:r>
            <a:r>
              <a:rPr lang="zh-CN" altLang="en-US" sz="2700" dirty="0" smtClean="0"/>
              <a:t>概述</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131590"/>
            <a:ext cx="7560840" cy="646331"/>
          </a:xfrm>
          <a:prstGeom prst="rect">
            <a:avLst/>
          </a:prstGeom>
        </p:spPr>
        <p:txBody>
          <a:bodyPr wrap="square">
            <a:spAutoFit/>
          </a:bodyPr>
          <a:lstStyle/>
          <a:p>
            <a:r>
              <a:rPr lang="zh-CN" altLang="en-US" b="1" dirty="0" smtClean="0"/>
              <a:t>一、</a:t>
            </a:r>
            <a:r>
              <a:rPr lang="en-US" altLang="zh-CN" b="1" dirty="0" smtClean="0"/>
              <a:t> 51</a:t>
            </a:r>
            <a:r>
              <a:rPr lang="zh-CN" altLang="en-US" b="1" dirty="0" smtClean="0"/>
              <a:t>单片机的程序设计语言</a:t>
            </a:r>
            <a:endParaRPr lang="zh-CN" altLang="zh-CN" b="1" dirty="0" smtClean="0"/>
          </a:p>
          <a:p>
            <a:endParaRPr lang="zh-CN" altLang="zh-CN" dirty="0"/>
          </a:p>
        </p:txBody>
      </p:sp>
      <p:sp>
        <p:nvSpPr>
          <p:cNvPr id="23" name="矩形 22"/>
          <p:cNvSpPr/>
          <p:nvPr/>
        </p:nvSpPr>
        <p:spPr>
          <a:xfrm>
            <a:off x="899592" y="1635646"/>
            <a:ext cx="7560840" cy="2308324"/>
          </a:xfrm>
          <a:prstGeom prst="rect">
            <a:avLst/>
          </a:prstGeom>
        </p:spPr>
        <p:txBody>
          <a:bodyPr wrap="square">
            <a:spAutoFit/>
          </a:bodyPr>
          <a:lstStyle/>
          <a:p>
            <a:r>
              <a:rPr lang="en-US" altLang="zh-CN" b="1" dirty="0" smtClean="0"/>
              <a:t>1</a:t>
            </a:r>
            <a:r>
              <a:rPr lang="zh-CN" altLang="en-US" b="1" dirty="0" smtClean="0"/>
              <a:t>、机器语言</a:t>
            </a:r>
            <a:endParaRPr lang="en-US" altLang="zh-CN" b="1" dirty="0" smtClean="0"/>
          </a:p>
          <a:p>
            <a:r>
              <a:rPr lang="en-US" altLang="zh-CN" dirty="0" smtClean="0"/>
              <a:t>         </a:t>
            </a:r>
          </a:p>
          <a:p>
            <a:r>
              <a:rPr lang="en-US" altLang="zh-CN" dirty="0" smtClean="0"/>
              <a:t>        </a:t>
            </a:r>
            <a:r>
              <a:rPr lang="zh-CN" altLang="zh-CN" dirty="0" smtClean="0"/>
              <a:t>机器语言是</a:t>
            </a:r>
            <a:r>
              <a:rPr lang="en-US" altLang="zh-CN" dirty="0" smtClean="0"/>
              <a:t>MCS-51</a:t>
            </a:r>
            <a:r>
              <a:rPr lang="zh-CN" altLang="zh-CN" dirty="0" smtClean="0"/>
              <a:t>单片机唯一可以理解和执行的一种二进制语言</a:t>
            </a:r>
            <a:r>
              <a:rPr lang="zh-CN" altLang="en-US" dirty="0" smtClean="0"/>
              <a:t>，是直接面向机器服务的一种语言</a:t>
            </a:r>
            <a:r>
              <a:rPr lang="zh-CN" altLang="zh-CN" dirty="0" smtClean="0"/>
              <a:t>。</a:t>
            </a:r>
            <a:endParaRPr lang="en-US" altLang="zh-CN" dirty="0" smtClean="0"/>
          </a:p>
          <a:p>
            <a:endParaRPr lang="en-US" altLang="zh-CN" dirty="0" smtClean="0"/>
          </a:p>
          <a:p>
            <a:r>
              <a:rPr lang="en-US" altLang="zh-CN" dirty="0" smtClean="0"/>
              <a:t>         </a:t>
            </a:r>
            <a:r>
              <a:rPr lang="zh-CN" altLang="zh-CN" dirty="0" smtClean="0"/>
              <a:t>但却很难为人们理解和和辨认，给程序的编写、阅读和修改带来很多的困难，程序编写的效率也因此大大降低。 </a:t>
            </a:r>
            <a:endParaRPr lang="zh-CN" altLang="zh-CN" b="1" dirty="0" smtClean="0"/>
          </a:p>
          <a:p>
            <a:endParaRPr lang="zh-CN" altLang="zh-CN" dirty="0"/>
          </a:p>
        </p:txBody>
      </p:sp>
    </p:spTree>
    <p:extLst>
      <p:ext uri="{BB962C8B-B14F-4D97-AF65-F5344CB8AC3E}">
        <p14:creationId xmlns="" xmlns:p14="http://schemas.microsoft.com/office/powerpoint/2010/main" val="3219209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sz="2700" dirty="0" smtClean="0"/>
              <a:t> 3.4.1 </a:t>
            </a:r>
            <a:r>
              <a:rPr lang="zh-CN" altLang="en-US" sz="2700" dirty="0" smtClean="0"/>
              <a:t>概述</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131590"/>
            <a:ext cx="7560840" cy="646331"/>
          </a:xfrm>
          <a:prstGeom prst="rect">
            <a:avLst/>
          </a:prstGeom>
        </p:spPr>
        <p:txBody>
          <a:bodyPr wrap="square">
            <a:spAutoFit/>
          </a:bodyPr>
          <a:lstStyle/>
          <a:p>
            <a:r>
              <a:rPr lang="zh-CN" altLang="en-US" b="1" dirty="0" smtClean="0"/>
              <a:t>一、</a:t>
            </a:r>
            <a:r>
              <a:rPr lang="en-US" altLang="zh-CN" b="1" dirty="0" smtClean="0"/>
              <a:t> 51</a:t>
            </a:r>
            <a:r>
              <a:rPr lang="zh-CN" altLang="en-US" b="1" dirty="0" smtClean="0"/>
              <a:t>单片机的程序设计语言</a:t>
            </a:r>
            <a:endParaRPr lang="zh-CN" altLang="zh-CN" b="1" dirty="0" smtClean="0"/>
          </a:p>
          <a:p>
            <a:endParaRPr lang="zh-CN" altLang="zh-CN" dirty="0"/>
          </a:p>
        </p:txBody>
      </p:sp>
      <p:sp>
        <p:nvSpPr>
          <p:cNvPr id="23" name="矩形 22"/>
          <p:cNvSpPr/>
          <p:nvPr/>
        </p:nvSpPr>
        <p:spPr>
          <a:xfrm>
            <a:off x="899592" y="1635646"/>
            <a:ext cx="7560840" cy="3139321"/>
          </a:xfrm>
          <a:prstGeom prst="rect">
            <a:avLst/>
          </a:prstGeom>
        </p:spPr>
        <p:txBody>
          <a:bodyPr wrap="square">
            <a:spAutoFit/>
          </a:bodyPr>
          <a:lstStyle/>
          <a:p>
            <a:r>
              <a:rPr lang="en-US" altLang="zh-CN" b="1" dirty="0" smtClean="0"/>
              <a:t>2</a:t>
            </a:r>
            <a:r>
              <a:rPr lang="zh-CN" altLang="en-US" b="1" dirty="0" smtClean="0"/>
              <a:t>、汇编语言</a:t>
            </a:r>
            <a:endParaRPr lang="en-US" altLang="zh-CN" b="1" dirty="0" smtClean="0"/>
          </a:p>
          <a:p>
            <a:r>
              <a:rPr lang="en-US" altLang="zh-CN" dirty="0" smtClean="0"/>
              <a:t>         </a:t>
            </a:r>
          </a:p>
          <a:p>
            <a:r>
              <a:rPr lang="en-US" altLang="zh-CN" dirty="0" smtClean="0"/>
              <a:t>        </a:t>
            </a:r>
            <a:r>
              <a:rPr lang="zh-CN" altLang="en-US" dirty="0" smtClean="0"/>
              <a:t>汇编</a:t>
            </a:r>
            <a:r>
              <a:rPr lang="zh-CN" altLang="zh-CN" dirty="0" smtClean="0"/>
              <a:t>语言是</a:t>
            </a:r>
            <a:r>
              <a:rPr lang="zh-CN" altLang="en-US" dirty="0" smtClean="0"/>
              <a:t>机器语言的符号化；用人们容易理解、记忆的“助记符”替代了机器语言的二进制代码，令每条指令的意义一目了然，从而为程序的编写、阅读和修改带了很大的方便。</a:t>
            </a:r>
            <a:endParaRPr lang="en-US" altLang="zh-CN" dirty="0" smtClean="0"/>
          </a:p>
          <a:p>
            <a:endParaRPr lang="en-US" altLang="zh-CN" dirty="0" smtClean="0"/>
          </a:p>
          <a:p>
            <a:r>
              <a:rPr lang="zh-CN" altLang="en-US" dirty="0" smtClean="0"/>
              <a:t>        与机器语言编程相比，用汇编语言编程显然大大提高了编程的效率；而且由于汇编语言与机器语言一一对应，用汇编语言编写的程序与机器语言一样，具有占用内存少，执行速度快的优点，尤其适用于实时应用场合的程序设计，因此在单片机应用系统中常用汇编语言编写程序。这也是本书主讲的内容。</a:t>
            </a:r>
            <a:endParaRPr lang="zh-CN" altLang="zh-CN" dirty="0"/>
          </a:p>
        </p:txBody>
      </p:sp>
    </p:spTree>
    <p:extLst>
      <p:ext uri="{BB962C8B-B14F-4D97-AF65-F5344CB8AC3E}">
        <p14:creationId xmlns="" xmlns:p14="http://schemas.microsoft.com/office/powerpoint/2010/main" val="39800842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sz="2700" dirty="0" smtClean="0"/>
              <a:t> 3.4.1 </a:t>
            </a:r>
            <a:r>
              <a:rPr lang="zh-CN" altLang="en-US" sz="2700" dirty="0" smtClean="0"/>
              <a:t>概述</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131590"/>
            <a:ext cx="7560840" cy="646331"/>
          </a:xfrm>
          <a:prstGeom prst="rect">
            <a:avLst/>
          </a:prstGeom>
        </p:spPr>
        <p:txBody>
          <a:bodyPr wrap="square">
            <a:spAutoFit/>
          </a:bodyPr>
          <a:lstStyle/>
          <a:p>
            <a:r>
              <a:rPr lang="zh-CN" altLang="en-US" b="1" dirty="0" smtClean="0"/>
              <a:t>一、</a:t>
            </a:r>
            <a:r>
              <a:rPr lang="en-US" altLang="zh-CN" b="1" dirty="0" smtClean="0"/>
              <a:t> 51</a:t>
            </a:r>
            <a:r>
              <a:rPr lang="zh-CN" altLang="en-US" b="1" dirty="0" smtClean="0"/>
              <a:t>单片机的程序设计语言</a:t>
            </a:r>
            <a:endParaRPr lang="zh-CN" altLang="zh-CN" b="1" dirty="0" smtClean="0"/>
          </a:p>
          <a:p>
            <a:endParaRPr lang="zh-CN" altLang="zh-CN" dirty="0"/>
          </a:p>
        </p:txBody>
      </p:sp>
      <p:sp>
        <p:nvSpPr>
          <p:cNvPr id="23" name="矩形 22"/>
          <p:cNvSpPr/>
          <p:nvPr/>
        </p:nvSpPr>
        <p:spPr>
          <a:xfrm>
            <a:off x="899592" y="1635646"/>
            <a:ext cx="7560840" cy="2862322"/>
          </a:xfrm>
          <a:prstGeom prst="rect">
            <a:avLst/>
          </a:prstGeom>
        </p:spPr>
        <p:txBody>
          <a:bodyPr wrap="square">
            <a:spAutoFit/>
          </a:bodyPr>
          <a:lstStyle/>
          <a:p>
            <a:r>
              <a:rPr lang="en-US" altLang="zh-CN" b="1" dirty="0" smtClean="0"/>
              <a:t>3</a:t>
            </a:r>
            <a:r>
              <a:rPr lang="zh-CN" altLang="en-US" b="1" dirty="0" smtClean="0"/>
              <a:t>、高级语言</a:t>
            </a:r>
            <a:endParaRPr lang="en-US" altLang="zh-CN" b="1" dirty="0" smtClean="0"/>
          </a:p>
          <a:p>
            <a:r>
              <a:rPr lang="en-US" altLang="zh-CN" dirty="0" smtClean="0"/>
              <a:t>         </a:t>
            </a:r>
          </a:p>
          <a:p>
            <a:r>
              <a:rPr lang="zh-CN" altLang="en-US" dirty="0" smtClean="0"/>
              <a:t>        在单片机应用系统的程序设计中，当编写大型、复杂程序时，可采用高级语言。单片机应用系统的程序设计经常需要涉及到对硬件的操作，因此单片机高级编程语言一般选择具有对硬件直接操作功能的</a:t>
            </a:r>
            <a:r>
              <a:rPr lang="en-US" altLang="zh-CN" dirty="0" smtClean="0"/>
              <a:t>C</a:t>
            </a:r>
            <a:r>
              <a:rPr lang="zh-CN" altLang="en-US" dirty="0" smtClean="0"/>
              <a:t>语言。</a:t>
            </a:r>
            <a:endParaRPr lang="en-US" altLang="zh-CN" dirty="0" smtClean="0"/>
          </a:p>
          <a:p>
            <a:r>
              <a:rPr lang="zh-CN" altLang="en-US" dirty="0" smtClean="0"/>
              <a:t>         高级语言采用更加接近于人们自然语言和习惯的数学表达式描述算法、过程和对象，对编程者要求低。编程者不需要了解计算机的内部硬件结构，比汇编语言易学易懂，通用性强，易于移植到不同的计算机上。</a:t>
            </a:r>
            <a:endParaRPr lang="en-US" altLang="zh-CN" dirty="0" smtClean="0"/>
          </a:p>
          <a:p>
            <a:r>
              <a:rPr lang="en-US" altLang="zh-CN" dirty="0" smtClean="0"/>
              <a:t>         MCS-51</a:t>
            </a:r>
            <a:r>
              <a:rPr lang="zh-CN" altLang="zh-CN" dirty="0" smtClean="0"/>
              <a:t>单片机的</a:t>
            </a:r>
            <a:r>
              <a:rPr lang="en-US" altLang="zh-CN" dirty="0" smtClean="0"/>
              <a:t>C</a:t>
            </a:r>
            <a:r>
              <a:rPr lang="zh-CN" altLang="zh-CN" dirty="0" smtClean="0"/>
              <a:t>程序设计语言称为</a:t>
            </a:r>
            <a:r>
              <a:rPr lang="en-US" altLang="zh-CN" dirty="0" smtClean="0"/>
              <a:t>C51</a:t>
            </a:r>
            <a:r>
              <a:rPr lang="zh-CN" altLang="zh-CN" dirty="0" smtClean="0"/>
              <a:t>语言。有关</a:t>
            </a:r>
            <a:r>
              <a:rPr lang="en-US" altLang="zh-CN" dirty="0" smtClean="0"/>
              <a:t>C51</a:t>
            </a:r>
            <a:r>
              <a:rPr lang="zh-CN" altLang="zh-CN" dirty="0" smtClean="0"/>
              <a:t>语言的语法与程序设计将在第</a:t>
            </a:r>
            <a:r>
              <a:rPr lang="en-US" altLang="zh-CN" dirty="0" smtClean="0"/>
              <a:t>12</a:t>
            </a:r>
            <a:r>
              <a:rPr lang="zh-CN" altLang="zh-CN" dirty="0" smtClean="0"/>
              <a:t>章中详细讲述。</a:t>
            </a:r>
            <a:endParaRPr lang="zh-CN" altLang="zh-CN" dirty="0"/>
          </a:p>
        </p:txBody>
      </p:sp>
    </p:spTree>
    <p:extLst>
      <p:ext uri="{BB962C8B-B14F-4D97-AF65-F5344CB8AC3E}">
        <p14:creationId xmlns="" xmlns:p14="http://schemas.microsoft.com/office/powerpoint/2010/main" val="25325392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3.4.1 </a:t>
            </a:r>
            <a:r>
              <a:rPr lang="zh-CN" altLang="en-US" sz="2700" dirty="0" smtClean="0"/>
              <a:t>概述</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二、单片机应用系统软件开发过程</a:t>
            </a:r>
            <a:endParaRPr lang="zh-CN" altLang="zh-CN" b="1" dirty="0" smtClean="0"/>
          </a:p>
          <a:p>
            <a:endParaRPr lang="zh-CN" altLang="zh-CN" dirty="0"/>
          </a:p>
        </p:txBody>
      </p:sp>
      <p:sp>
        <p:nvSpPr>
          <p:cNvPr id="29" name="矩形 28"/>
          <p:cNvSpPr/>
          <p:nvPr/>
        </p:nvSpPr>
        <p:spPr>
          <a:xfrm>
            <a:off x="611560" y="3291830"/>
            <a:ext cx="7560840" cy="646331"/>
          </a:xfrm>
          <a:prstGeom prst="rect">
            <a:avLst/>
          </a:prstGeom>
        </p:spPr>
        <p:txBody>
          <a:bodyPr wrap="square">
            <a:spAutoFit/>
          </a:bodyPr>
          <a:lstStyle/>
          <a:p>
            <a:r>
              <a:rPr lang="en-US" altLang="zh-CN" dirty="0" smtClean="0"/>
              <a:t>         </a:t>
            </a:r>
            <a:r>
              <a:rPr lang="zh-CN" altLang="zh-CN" dirty="0" smtClean="0"/>
              <a:t>由</a:t>
            </a:r>
            <a:r>
              <a:rPr lang="zh-CN" altLang="en-US" dirty="0" smtClean="0"/>
              <a:t>上</a:t>
            </a:r>
            <a:r>
              <a:rPr lang="zh-CN" altLang="zh-CN" dirty="0" smtClean="0"/>
              <a:t>图</a:t>
            </a:r>
            <a:r>
              <a:rPr lang="en-US" altLang="zh-CN" dirty="0" smtClean="0"/>
              <a:t> </a:t>
            </a:r>
            <a:r>
              <a:rPr lang="zh-CN" altLang="zh-CN" dirty="0" smtClean="0"/>
              <a:t>可见，嵌入式系统软件的开发可以分为</a:t>
            </a:r>
            <a:r>
              <a:rPr lang="zh-CN" altLang="zh-CN" b="1" u="sng" dirty="0" smtClean="0"/>
              <a:t>软件设计</a:t>
            </a:r>
            <a:r>
              <a:rPr lang="zh-CN" altLang="zh-CN" dirty="0" smtClean="0"/>
              <a:t>、</a:t>
            </a:r>
            <a:r>
              <a:rPr lang="zh-CN" altLang="zh-CN" b="1" u="sng" dirty="0" smtClean="0"/>
              <a:t>汇编调试</a:t>
            </a:r>
            <a:r>
              <a:rPr lang="zh-CN" altLang="zh-CN" dirty="0" smtClean="0"/>
              <a:t>以及</a:t>
            </a:r>
            <a:r>
              <a:rPr lang="zh-CN" altLang="zh-CN" b="1" u="sng" dirty="0" smtClean="0"/>
              <a:t>软件固化于硬件成品</a:t>
            </a:r>
            <a:r>
              <a:rPr lang="zh-CN" altLang="zh-CN" dirty="0" smtClean="0"/>
              <a:t>三个阶段。</a:t>
            </a:r>
            <a:endParaRPr lang="zh-CN" altLang="zh-CN" dirty="0"/>
          </a:p>
        </p:txBody>
      </p:sp>
      <p:grpSp>
        <p:nvGrpSpPr>
          <p:cNvPr id="12" name="组合 4579"/>
          <p:cNvGrpSpPr>
            <a:grpSpLocks/>
          </p:cNvGrpSpPr>
          <p:nvPr/>
        </p:nvGrpSpPr>
        <p:grpSpPr bwMode="auto">
          <a:xfrm>
            <a:off x="1403648" y="1707654"/>
            <a:ext cx="4997450" cy="977900"/>
            <a:chOff x="2239" y="5785"/>
            <a:chExt cx="7871" cy="1540"/>
          </a:xfrm>
        </p:grpSpPr>
        <p:sp>
          <p:nvSpPr>
            <p:cNvPr id="4580" name="AutoShape 300"/>
            <p:cNvSpPr>
              <a:spLocks noChangeArrowheads="1"/>
            </p:cNvSpPr>
            <p:nvPr/>
          </p:nvSpPr>
          <p:spPr bwMode="auto">
            <a:xfrm>
              <a:off x="2239" y="5785"/>
              <a:ext cx="1292" cy="1540"/>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汇编语言</a:t>
              </a:r>
              <a:r>
                <a:rPr kumimoji="0" lang="zh-CN" altLang="en-US" sz="900" b="1" i="0" u="sng" strike="noStrike" cap="none" normalizeH="0" baseline="0" dirty="0" smtClean="0">
                  <a:ln>
                    <a:noFill/>
                  </a:ln>
                  <a:solidFill>
                    <a:schemeClr val="tx1"/>
                  </a:solidFill>
                  <a:effectLst/>
                  <a:latin typeface="楷体" pitchFamily="49" charset="-122"/>
                  <a:ea typeface="楷体" pitchFamily="49" charset="-122"/>
                  <a:cs typeface="宋体" pitchFamily="2" charset="-122"/>
                </a:rPr>
                <a:t>软件设计</a:t>
              </a:r>
              <a:endParaRPr kumimoji="0" lang="zh-CN" sz="1800" b="0" i="0" u="sng" strike="noStrike" cap="none" normalizeH="0" baseline="0" dirty="0" smtClean="0">
                <a:ln>
                  <a:noFill/>
                </a:ln>
                <a:solidFill>
                  <a:schemeClr val="tx1"/>
                </a:solidFill>
                <a:effectLst/>
                <a:latin typeface="楷体" pitchFamily="49" charset="-122"/>
                <a:ea typeface="楷体" pitchFamily="49" charset="-122"/>
                <a:cs typeface="宋体" pitchFamily="2" charset="-122"/>
              </a:endParaRPr>
            </a:p>
          </p:txBody>
        </p:sp>
        <p:sp>
          <p:nvSpPr>
            <p:cNvPr id="4581" name="AutoShape 301"/>
            <p:cNvSpPr>
              <a:spLocks noChangeArrowheads="1"/>
            </p:cNvSpPr>
            <p:nvPr/>
          </p:nvSpPr>
          <p:spPr bwMode="auto">
            <a:xfrm>
              <a:off x="8952" y="5785"/>
              <a:ext cx="1158" cy="1540"/>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900" b="1"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smtClean="0">
                  <a:ln>
                    <a:noFill/>
                  </a:ln>
                  <a:solidFill>
                    <a:schemeClr val="tx1"/>
                  </a:solidFill>
                  <a:effectLst/>
                  <a:latin typeface="Calibri" pitchFamily="34" charset="0"/>
                  <a:ea typeface="宋体" pitchFamily="2" charset="-122"/>
                  <a:cs typeface="宋体" pitchFamily="2" charset="-122"/>
                </a:rPr>
                <a:t>软件固化于硬件成品</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15" name="Group 302"/>
            <p:cNvGrpSpPr>
              <a:grpSpLocks/>
            </p:cNvGrpSpPr>
            <p:nvPr/>
          </p:nvGrpSpPr>
          <p:grpSpPr bwMode="auto">
            <a:xfrm>
              <a:off x="3531" y="5785"/>
              <a:ext cx="5421" cy="1540"/>
              <a:chOff x="3531" y="5785"/>
              <a:chExt cx="5421" cy="1540"/>
            </a:xfrm>
          </p:grpSpPr>
          <p:sp>
            <p:nvSpPr>
              <p:cNvPr id="4583" name="AutoShape 303"/>
              <p:cNvSpPr>
                <a:spLocks noChangeArrowheads="1"/>
              </p:cNvSpPr>
              <p:nvPr/>
            </p:nvSpPr>
            <p:spPr bwMode="auto">
              <a:xfrm>
                <a:off x="3637" y="5785"/>
                <a:ext cx="5153" cy="1540"/>
              </a:xfrm>
              <a:prstGeom prst="flowChartAlternateProcess">
                <a:avLst/>
              </a:prstGeom>
              <a:solidFill>
                <a:srgbClr val="FFFFFF"/>
              </a:solidFill>
              <a:ln w="12700">
                <a:solidFill>
                  <a:srgbClr val="8064A2"/>
                </a:solidFill>
                <a:prstDash val="dash"/>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900" b="1" i="0" u="none" strike="noStrike" cap="none" normalizeH="0" baseline="0" dirty="0" smtClean="0">
                    <a:ln>
                      <a:noFill/>
                    </a:ln>
                    <a:solidFill>
                      <a:schemeClr val="tx1"/>
                    </a:solidFill>
                    <a:effectLst/>
                    <a:latin typeface="Calibri" pitchFamily="34" charset="0"/>
                    <a:ea typeface="华文楷体" pitchFamily="2" charset="-122"/>
                    <a:cs typeface="宋体" pitchFamily="2" charset="-122"/>
                  </a:rPr>
                  <a:t>汇编调试</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16" name="Group 304"/>
              <p:cNvGrpSpPr>
                <a:grpSpLocks/>
              </p:cNvGrpSpPr>
              <p:nvPr/>
            </p:nvGrpSpPr>
            <p:grpSpPr bwMode="auto">
              <a:xfrm>
                <a:off x="3531" y="6274"/>
                <a:ext cx="5421" cy="809"/>
                <a:chOff x="3531" y="6274"/>
                <a:chExt cx="5421" cy="809"/>
              </a:xfrm>
            </p:grpSpPr>
            <p:cxnSp>
              <p:nvCxnSpPr>
                <p:cNvPr id="4585" name="AutoShape 305"/>
                <p:cNvCxnSpPr>
                  <a:cxnSpLocks noChangeShapeType="1"/>
                </p:cNvCxnSpPr>
                <p:nvPr/>
              </p:nvCxnSpPr>
              <p:spPr bwMode="auto">
                <a:xfrm>
                  <a:off x="3531" y="6527"/>
                  <a:ext cx="508" cy="0"/>
                </a:xfrm>
                <a:prstGeom prst="straightConnector1">
                  <a:avLst/>
                </a:prstGeom>
                <a:noFill/>
                <a:ln w="12700">
                  <a:solidFill>
                    <a:srgbClr val="000000"/>
                  </a:solidFill>
                  <a:round/>
                  <a:headEnd/>
                  <a:tailEnd type="triangle" w="med" len="med"/>
                </a:ln>
                <a:effectLst/>
              </p:spPr>
            </p:cxnSp>
            <p:sp>
              <p:nvSpPr>
                <p:cNvPr id="4586" name="Rectangle 306"/>
                <p:cNvSpPr>
                  <a:spLocks noChangeArrowheads="1"/>
                </p:cNvSpPr>
                <p:nvPr/>
              </p:nvSpPr>
              <p:spPr bwMode="auto">
                <a:xfrm>
                  <a:off x="4039" y="6274"/>
                  <a:ext cx="730" cy="4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编码</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4587" name="AutoShape 307"/>
                <p:cNvCxnSpPr>
                  <a:cxnSpLocks noChangeShapeType="1"/>
                </p:cNvCxnSpPr>
                <p:nvPr/>
              </p:nvCxnSpPr>
              <p:spPr bwMode="auto">
                <a:xfrm>
                  <a:off x="4769" y="6527"/>
                  <a:ext cx="346" cy="0"/>
                </a:xfrm>
                <a:prstGeom prst="straightConnector1">
                  <a:avLst/>
                </a:prstGeom>
                <a:noFill/>
                <a:ln w="9525">
                  <a:solidFill>
                    <a:srgbClr val="000000"/>
                  </a:solidFill>
                  <a:round/>
                  <a:headEnd/>
                  <a:tailEnd type="triangle" w="med" len="med"/>
                </a:ln>
              </p:spPr>
            </p:cxnSp>
            <p:sp>
              <p:nvSpPr>
                <p:cNvPr id="4588" name="Rectangle 308"/>
                <p:cNvSpPr>
                  <a:spLocks noChangeArrowheads="1"/>
                </p:cNvSpPr>
                <p:nvPr/>
              </p:nvSpPr>
              <p:spPr bwMode="auto">
                <a:xfrm>
                  <a:off x="5115" y="6274"/>
                  <a:ext cx="730" cy="4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汇编</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4589" name="AutoShape 309"/>
                <p:cNvCxnSpPr>
                  <a:cxnSpLocks noChangeShapeType="1"/>
                </p:cNvCxnSpPr>
                <p:nvPr/>
              </p:nvCxnSpPr>
              <p:spPr bwMode="auto">
                <a:xfrm>
                  <a:off x="5834" y="6527"/>
                  <a:ext cx="346" cy="0"/>
                </a:xfrm>
                <a:prstGeom prst="straightConnector1">
                  <a:avLst/>
                </a:prstGeom>
                <a:noFill/>
                <a:ln w="9525">
                  <a:solidFill>
                    <a:srgbClr val="000000"/>
                  </a:solidFill>
                  <a:round/>
                  <a:headEnd/>
                  <a:tailEnd type="triangle" w="med" len="med"/>
                </a:ln>
              </p:spPr>
            </p:cxnSp>
            <p:sp>
              <p:nvSpPr>
                <p:cNvPr id="4590" name="Rectangle 310"/>
                <p:cNvSpPr>
                  <a:spLocks noChangeArrowheads="1"/>
                </p:cNvSpPr>
                <p:nvPr/>
              </p:nvSpPr>
              <p:spPr bwMode="auto">
                <a:xfrm>
                  <a:off x="6180" y="6274"/>
                  <a:ext cx="1188" cy="4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链接定位</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4591" name="AutoShape 311"/>
                <p:cNvCxnSpPr>
                  <a:cxnSpLocks noChangeShapeType="1"/>
                </p:cNvCxnSpPr>
                <p:nvPr/>
              </p:nvCxnSpPr>
              <p:spPr bwMode="auto">
                <a:xfrm>
                  <a:off x="7368" y="6527"/>
                  <a:ext cx="346" cy="0"/>
                </a:xfrm>
                <a:prstGeom prst="straightConnector1">
                  <a:avLst/>
                </a:prstGeom>
                <a:noFill/>
                <a:ln w="9525">
                  <a:solidFill>
                    <a:srgbClr val="000000"/>
                  </a:solidFill>
                  <a:round/>
                  <a:headEnd/>
                  <a:tailEnd type="triangle" w="med" len="med"/>
                </a:ln>
              </p:spPr>
            </p:cxnSp>
            <p:sp>
              <p:nvSpPr>
                <p:cNvPr id="4592" name="Rectangle 312"/>
                <p:cNvSpPr>
                  <a:spLocks noChangeArrowheads="1"/>
                </p:cNvSpPr>
                <p:nvPr/>
              </p:nvSpPr>
              <p:spPr bwMode="auto">
                <a:xfrm>
                  <a:off x="7714" y="6274"/>
                  <a:ext cx="730" cy="4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调试</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4593" name="AutoShape 313"/>
                <p:cNvCxnSpPr>
                  <a:cxnSpLocks noChangeShapeType="1"/>
                </p:cNvCxnSpPr>
                <p:nvPr/>
              </p:nvCxnSpPr>
              <p:spPr bwMode="auto">
                <a:xfrm>
                  <a:off x="8444" y="6527"/>
                  <a:ext cx="508" cy="0"/>
                </a:xfrm>
                <a:prstGeom prst="straightConnector1">
                  <a:avLst/>
                </a:prstGeom>
                <a:noFill/>
                <a:ln w="12700">
                  <a:solidFill>
                    <a:srgbClr val="000000"/>
                  </a:solidFill>
                  <a:round/>
                  <a:headEnd/>
                  <a:tailEnd type="triangle" w="med" len="med"/>
                </a:ln>
                <a:effectLst/>
              </p:spPr>
            </p:cxnSp>
            <p:cxnSp>
              <p:nvCxnSpPr>
                <p:cNvPr id="4594" name="AutoShape 314"/>
                <p:cNvCxnSpPr>
                  <a:cxnSpLocks noChangeShapeType="1"/>
                </p:cNvCxnSpPr>
                <p:nvPr/>
              </p:nvCxnSpPr>
              <p:spPr bwMode="auto">
                <a:xfrm flipV="1">
                  <a:off x="3804" y="6527"/>
                  <a:ext cx="0" cy="556"/>
                </a:xfrm>
                <a:prstGeom prst="straightConnector1">
                  <a:avLst/>
                </a:prstGeom>
                <a:noFill/>
                <a:ln w="9525">
                  <a:solidFill>
                    <a:srgbClr val="000000"/>
                  </a:solidFill>
                  <a:round/>
                  <a:headEnd/>
                  <a:tailEnd type="triangle" w="med" len="med"/>
                </a:ln>
              </p:spPr>
            </p:cxnSp>
            <p:cxnSp>
              <p:nvCxnSpPr>
                <p:cNvPr id="4595" name="AutoShape 315"/>
                <p:cNvCxnSpPr>
                  <a:cxnSpLocks noChangeShapeType="1"/>
                </p:cNvCxnSpPr>
                <p:nvPr/>
              </p:nvCxnSpPr>
              <p:spPr bwMode="auto">
                <a:xfrm>
                  <a:off x="3804" y="7083"/>
                  <a:ext cx="4786" cy="0"/>
                </a:xfrm>
                <a:prstGeom prst="straightConnector1">
                  <a:avLst/>
                </a:prstGeom>
                <a:noFill/>
                <a:ln w="9525">
                  <a:solidFill>
                    <a:srgbClr val="000000"/>
                  </a:solidFill>
                  <a:round/>
                  <a:headEnd/>
                  <a:tailEnd/>
                </a:ln>
              </p:spPr>
            </p:cxnSp>
            <p:cxnSp>
              <p:nvCxnSpPr>
                <p:cNvPr id="4596" name="AutoShape 316"/>
                <p:cNvCxnSpPr>
                  <a:cxnSpLocks noChangeShapeType="1"/>
                </p:cNvCxnSpPr>
                <p:nvPr/>
              </p:nvCxnSpPr>
              <p:spPr bwMode="auto">
                <a:xfrm flipV="1">
                  <a:off x="8590" y="6527"/>
                  <a:ext cx="0" cy="556"/>
                </a:xfrm>
                <a:prstGeom prst="straightConnector1">
                  <a:avLst/>
                </a:prstGeom>
                <a:noFill/>
                <a:ln w="9525">
                  <a:solidFill>
                    <a:srgbClr val="000000"/>
                  </a:solidFill>
                  <a:round/>
                  <a:headEnd/>
                  <a:tailEnd/>
                </a:ln>
              </p:spPr>
            </p:cxnSp>
          </p:grpSp>
        </p:grpSp>
      </p:grpSp>
    </p:spTree>
    <p:extLst>
      <p:ext uri="{BB962C8B-B14F-4D97-AF65-F5344CB8AC3E}">
        <p14:creationId xmlns="" xmlns:p14="http://schemas.microsoft.com/office/powerpoint/2010/main" val="17479141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3.4.1 </a:t>
            </a:r>
            <a:r>
              <a:rPr lang="zh-CN" altLang="en-US" sz="2700" dirty="0" smtClean="0"/>
              <a:t>概述</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二、单片机应用系统软件开发过程</a:t>
            </a:r>
            <a:endParaRPr lang="zh-CN" altLang="zh-CN" b="1" dirty="0" smtClean="0"/>
          </a:p>
          <a:p>
            <a:endParaRPr lang="zh-CN" altLang="zh-CN" dirty="0"/>
          </a:p>
        </p:txBody>
      </p:sp>
      <p:sp>
        <p:nvSpPr>
          <p:cNvPr id="29" name="矩形 28"/>
          <p:cNvSpPr/>
          <p:nvPr/>
        </p:nvSpPr>
        <p:spPr>
          <a:xfrm>
            <a:off x="827584" y="1491630"/>
            <a:ext cx="7560840" cy="923330"/>
          </a:xfrm>
          <a:prstGeom prst="rect">
            <a:avLst/>
          </a:prstGeom>
        </p:spPr>
        <p:txBody>
          <a:bodyPr wrap="square">
            <a:spAutoFit/>
          </a:bodyPr>
          <a:lstStyle/>
          <a:p>
            <a:r>
              <a:rPr lang="en-US" altLang="zh-CN" dirty="0" smtClean="0"/>
              <a:t>     </a:t>
            </a:r>
            <a:r>
              <a:rPr lang="zh-CN" altLang="en-US" dirty="0" smtClean="0"/>
              <a:t>（一）</a:t>
            </a:r>
            <a:r>
              <a:rPr lang="zh-CN" altLang="zh-CN" b="1" u="sng" dirty="0" smtClean="0"/>
              <a:t>软件设计</a:t>
            </a:r>
            <a:endParaRPr lang="en-US" altLang="zh-CN" dirty="0" smtClean="0"/>
          </a:p>
          <a:p>
            <a:endParaRPr lang="en-US" altLang="zh-CN" dirty="0" smtClean="0"/>
          </a:p>
          <a:p>
            <a:endParaRPr lang="zh-CN" altLang="zh-CN" dirty="0"/>
          </a:p>
        </p:txBody>
      </p:sp>
      <p:sp>
        <p:nvSpPr>
          <p:cNvPr id="39" name="矩形 38"/>
          <p:cNvSpPr/>
          <p:nvPr/>
        </p:nvSpPr>
        <p:spPr>
          <a:xfrm>
            <a:off x="827584" y="2067694"/>
            <a:ext cx="7560840" cy="2031325"/>
          </a:xfrm>
          <a:prstGeom prst="rect">
            <a:avLst/>
          </a:prstGeom>
        </p:spPr>
        <p:txBody>
          <a:bodyPr wrap="square">
            <a:spAutoFit/>
          </a:bodyPr>
          <a:lstStyle/>
          <a:p>
            <a:r>
              <a:rPr lang="en-US" altLang="zh-CN" dirty="0" smtClean="0"/>
              <a:t>         MCS-51</a:t>
            </a:r>
            <a:r>
              <a:rPr lang="zh-CN" altLang="zh-CN" dirty="0" smtClean="0"/>
              <a:t>单片机软件开发的计算机语言可以是汇编语言，也可以是</a:t>
            </a:r>
            <a:r>
              <a:rPr lang="en-US" altLang="zh-CN" dirty="0" smtClean="0"/>
              <a:t>C51</a:t>
            </a:r>
            <a:r>
              <a:rPr lang="zh-CN" altLang="zh-CN" dirty="0" smtClean="0"/>
              <a:t>语言，不论采用哪一种语言，开发过程是相似的。</a:t>
            </a:r>
            <a:endParaRPr lang="en-US" altLang="zh-CN" dirty="0" smtClean="0"/>
          </a:p>
          <a:p>
            <a:endParaRPr lang="en-US" altLang="zh-CN" dirty="0" smtClean="0"/>
          </a:p>
          <a:p>
            <a:r>
              <a:rPr lang="en-US" altLang="zh-CN" dirty="0" smtClean="0"/>
              <a:t>         </a:t>
            </a:r>
            <a:r>
              <a:rPr lang="zh-CN" altLang="zh-CN" dirty="0" smtClean="0"/>
              <a:t>开发人员要开发出高效、合理、规范的软件代码，不仅需要采取合理的方法，而且还需要采用合理的软件设计技术。</a:t>
            </a:r>
            <a:endParaRPr lang="en-US" altLang="zh-CN" dirty="0" smtClean="0"/>
          </a:p>
          <a:p>
            <a:endParaRPr lang="en-US" altLang="zh-CN" dirty="0" smtClean="0"/>
          </a:p>
          <a:p>
            <a:r>
              <a:rPr lang="en-US" altLang="zh-CN" dirty="0" smtClean="0"/>
              <a:t>      </a:t>
            </a:r>
            <a:r>
              <a:rPr lang="zh-CN" altLang="en-US" dirty="0" smtClean="0"/>
              <a:t>如</a:t>
            </a:r>
            <a:r>
              <a:rPr lang="zh-CN" altLang="zh-CN" dirty="0" smtClean="0"/>
              <a:t>结构化程序设计</a:t>
            </a:r>
            <a:r>
              <a:rPr lang="zh-CN" altLang="en-US" dirty="0" smtClean="0"/>
              <a:t>、</a:t>
            </a:r>
            <a:r>
              <a:rPr lang="zh-CN" altLang="zh-CN" dirty="0" smtClean="0"/>
              <a:t>模块化程序设计</a:t>
            </a:r>
            <a:r>
              <a:rPr lang="zh-CN" altLang="en-US" dirty="0" smtClean="0"/>
              <a:t>的基本设计方法</a:t>
            </a:r>
            <a:r>
              <a:rPr lang="zh-CN" altLang="zh-CN" dirty="0" smtClean="0"/>
              <a:t>。</a:t>
            </a:r>
            <a:endParaRPr lang="zh-CN" altLang="zh-CN" dirty="0"/>
          </a:p>
        </p:txBody>
      </p:sp>
    </p:spTree>
    <p:extLst>
      <p:ext uri="{BB962C8B-B14F-4D97-AF65-F5344CB8AC3E}">
        <p14:creationId xmlns="" xmlns:p14="http://schemas.microsoft.com/office/powerpoint/2010/main" val="24333085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3.4.1 </a:t>
            </a:r>
            <a:r>
              <a:rPr lang="zh-CN" altLang="en-US" sz="2700" dirty="0" smtClean="0"/>
              <a:t>概述</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二、单片机应用系统软件开发过程</a:t>
            </a:r>
            <a:endParaRPr lang="zh-CN" altLang="zh-CN" b="1" dirty="0" smtClean="0"/>
          </a:p>
          <a:p>
            <a:endParaRPr lang="zh-CN" altLang="zh-CN" dirty="0"/>
          </a:p>
        </p:txBody>
      </p:sp>
      <p:sp>
        <p:nvSpPr>
          <p:cNvPr id="29" name="矩形 28"/>
          <p:cNvSpPr/>
          <p:nvPr/>
        </p:nvSpPr>
        <p:spPr>
          <a:xfrm>
            <a:off x="827584" y="1491630"/>
            <a:ext cx="7560840" cy="369332"/>
          </a:xfrm>
          <a:prstGeom prst="rect">
            <a:avLst/>
          </a:prstGeom>
        </p:spPr>
        <p:txBody>
          <a:bodyPr wrap="square">
            <a:spAutoFit/>
          </a:bodyPr>
          <a:lstStyle/>
          <a:p>
            <a:r>
              <a:rPr lang="en-US" altLang="zh-CN" dirty="0" smtClean="0"/>
              <a:t>     </a:t>
            </a:r>
            <a:r>
              <a:rPr lang="zh-CN" altLang="en-US" dirty="0" smtClean="0"/>
              <a:t>（二）</a:t>
            </a:r>
            <a:r>
              <a:rPr lang="zh-CN" altLang="zh-CN" b="1" u="sng" dirty="0" smtClean="0"/>
              <a:t>汇编调试</a:t>
            </a:r>
            <a:endParaRPr lang="zh-CN" altLang="zh-CN" dirty="0"/>
          </a:p>
        </p:txBody>
      </p:sp>
      <p:sp>
        <p:nvSpPr>
          <p:cNvPr id="39" name="矩形 38"/>
          <p:cNvSpPr/>
          <p:nvPr/>
        </p:nvSpPr>
        <p:spPr>
          <a:xfrm>
            <a:off x="899592" y="1995686"/>
            <a:ext cx="7560840" cy="2585323"/>
          </a:xfrm>
          <a:prstGeom prst="rect">
            <a:avLst/>
          </a:prstGeom>
        </p:spPr>
        <p:txBody>
          <a:bodyPr wrap="square">
            <a:spAutoFit/>
          </a:bodyPr>
          <a:lstStyle/>
          <a:p>
            <a:r>
              <a:rPr lang="zh-CN" altLang="en-US" dirty="0" smtClean="0"/>
              <a:t>         在软件开发过程中，编写程序代码（简称为编码）、汇编、链接和定位、调试、验证这几个流程将会可能多次重复。</a:t>
            </a:r>
            <a:endParaRPr lang="en-US" altLang="zh-CN" dirty="0" smtClean="0"/>
          </a:p>
          <a:p>
            <a:endParaRPr lang="en-US" altLang="zh-CN" dirty="0" smtClean="0"/>
          </a:p>
          <a:p>
            <a:r>
              <a:rPr lang="zh-CN" altLang="en-US" dirty="0" smtClean="0"/>
              <a:t>        将用汇编语言编写的源程序翻译成机器语言程序的过程，称为汇编。</a:t>
            </a:r>
            <a:r>
              <a:rPr lang="zh-CN" altLang="zh-CN" dirty="0" smtClean="0"/>
              <a:t>由专门的程序进行汇编，这种程序称为</a:t>
            </a:r>
            <a:r>
              <a:rPr lang="zh-CN" altLang="zh-CN" b="1" dirty="0" smtClean="0"/>
              <a:t>汇编程序</a:t>
            </a:r>
            <a:r>
              <a:rPr lang="zh-CN" altLang="zh-CN" dirty="0" smtClean="0"/>
              <a:t>，又称为“</a:t>
            </a:r>
            <a:r>
              <a:rPr lang="zh-CN" altLang="zh-CN" b="1" dirty="0" smtClean="0"/>
              <a:t>汇编器</a:t>
            </a:r>
            <a:r>
              <a:rPr lang="zh-CN" altLang="zh-CN" dirty="0" smtClean="0"/>
              <a:t>”。</a:t>
            </a:r>
            <a:endParaRPr lang="en-US" altLang="zh-CN" dirty="0" smtClean="0"/>
          </a:p>
          <a:p>
            <a:endParaRPr lang="en-US" altLang="zh-CN" dirty="0" smtClean="0"/>
          </a:p>
          <a:p>
            <a:r>
              <a:rPr lang="en-US" altLang="zh-CN" dirty="0" smtClean="0"/>
              <a:t>      </a:t>
            </a:r>
            <a:r>
              <a:rPr lang="zh-CN" altLang="en-US" dirty="0" smtClean="0"/>
              <a:t>汇编成机器程序后，</a:t>
            </a:r>
            <a:r>
              <a:rPr lang="zh-CN" altLang="zh-CN" dirty="0" smtClean="0"/>
              <a:t>还需要另一种工具软件即“链接</a:t>
            </a:r>
            <a:r>
              <a:rPr lang="en-US" altLang="zh-CN" dirty="0" smtClean="0"/>
              <a:t>/</a:t>
            </a:r>
            <a:r>
              <a:rPr lang="zh-CN" altLang="zh-CN" dirty="0" smtClean="0"/>
              <a:t>定位器”将零散的不同文件的程序段落连接起来，形成一个具有绝对地址可被单片机直接执行的程序。</a:t>
            </a:r>
            <a:endParaRPr lang="zh-CN" altLang="zh-CN" dirty="0"/>
          </a:p>
        </p:txBody>
      </p:sp>
    </p:spTree>
    <p:extLst>
      <p:ext uri="{BB962C8B-B14F-4D97-AF65-F5344CB8AC3E}">
        <p14:creationId xmlns="" xmlns:p14="http://schemas.microsoft.com/office/powerpoint/2010/main" val="35645255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3.4.1 </a:t>
            </a:r>
            <a:r>
              <a:rPr lang="zh-CN" altLang="en-US" sz="2700" dirty="0" smtClean="0"/>
              <a:t>概述</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二、单片机应用系统软件开发过程</a:t>
            </a:r>
            <a:endParaRPr lang="zh-CN" altLang="zh-CN" b="1" dirty="0" smtClean="0"/>
          </a:p>
          <a:p>
            <a:endParaRPr lang="zh-CN" altLang="zh-CN" dirty="0"/>
          </a:p>
        </p:txBody>
      </p:sp>
      <p:sp>
        <p:nvSpPr>
          <p:cNvPr id="29" name="矩形 28"/>
          <p:cNvSpPr/>
          <p:nvPr/>
        </p:nvSpPr>
        <p:spPr>
          <a:xfrm>
            <a:off x="827584" y="1491630"/>
            <a:ext cx="7560840" cy="369332"/>
          </a:xfrm>
          <a:prstGeom prst="rect">
            <a:avLst/>
          </a:prstGeom>
        </p:spPr>
        <p:txBody>
          <a:bodyPr wrap="square">
            <a:spAutoFit/>
          </a:bodyPr>
          <a:lstStyle/>
          <a:p>
            <a:r>
              <a:rPr lang="en-US" altLang="zh-CN" dirty="0" smtClean="0"/>
              <a:t>     </a:t>
            </a:r>
            <a:r>
              <a:rPr lang="zh-CN" altLang="en-US" dirty="0" smtClean="0"/>
              <a:t>（三）</a:t>
            </a:r>
            <a:r>
              <a:rPr lang="zh-CN" altLang="zh-CN" b="1" u="sng" dirty="0" smtClean="0"/>
              <a:t>软件固化</a:t>
            </a:r>
            <a:endParaRPr lang="zh-CN" altLang="zh-CN" dirty="0"/>
          </a:p>
        </p:txBody>
      </p:sp>
      <p:sp>
        <p:nvSpPr>
          <p:cNvPr id="39" name="矩形 38"/>
          <p:cNvSpPr/>
          <p:nvPr/>
        </p:nvSpPr>
        <p:spPr>
          <a:xfrm>
            <a:off x="899592" y="1995686"/>
            <a:ext cx="7560840" cy="923330"/>
          </a:xfrm>
          <a:prstGeom prst="rect">
            <a:avLst/>
          </a:prstGeom>
        </p:spPr>
        <p:txBody>
          <a:bodyPr wrap="square">
            <a:spAutoFit/>
          </a:bodyPr>
          <a:lstStyle/>
          <a:p>
            <a:r>
              <a:rPr lang="en-US" altLang="zh-CN" b="1" dirty="0" smtClean="0"/>
              <a:t>       </a:t>
            </a:r>
            <a:r>
              <a:rPr lang="zh-CN" altLang="zh-CN" b="1" dirty="0" smtClean="0"/>
              <a:t>软件固化于硬件成品</a:t>
            </a:r>
            <a:r>
              <a:rPr lang="zh-CN" altLang="zh-CN" dirty="0" smtClean="0"/>
              <a:t>。当软件经多次调试，实现了设计要求的功能后，就可以将完善后的软件烧录入目标硬件电路中的单片机，从而成为最终的产品。</a:t>
            </a:r>
            <a:endParaRPr lang="zh-CN" altLang="zh-CN" dirty="0"/>
          </a:p>
        </p:txBody>
      </p:sp>
    </p:spTree>
    <p:extLst>
      <p:ext uri="{BB962C8B-B14F-4D97-AF65-F5344CB8AC3E}">
        <p14:creationId xmlns="" xmlns:p14="http://schemas.microsoft.com/office/powerpoint/2010/main" val="377746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7210694" y="3850892"/>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3.2.1 </a:t>
            </a:r>
            <a:r>
              <a:rPr lang="zh-CN" altLang="zh-CN" b="1" dirty="0"/>
              <a:t>立即寻址</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971600" y="1059582"/>
            <a:ext cx="7344816" cy="2862322"/>
          </a:xfrm>
          <a:prstGeom prst="rect">
            <a:avLst/>
          </a:prstGeom>
        </p:spPr>
        <p:txBody>
          <a:bodyPr wrap="square">
            <a:spAutoFit/>
          </a:bodyPr>
          <a:lstStyle/>
          <a:p>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立即寻址方式是指操作数直接出现在指令中。操作数可以是</a:t>
            </a:r>
            <a:r>
              <a:rPr lang="en-US" altLang="zh-CN" dirty="0">
                <a:latin typeface="华文楷体" panose="02010600040101010101" pitchFamily="2" charset="-122"/>
                <a:ea typeface="华文楷体" panose="02010600040101010101" pitchFamily="2" charset="-122"/>
              </a:rPr>
              <a:t>8</a:t>
            </a:r>
            <a:r>
              <a:rPr lang="zh-CN" altLang="zh-CN" dirty="0">
                <a:latin typeface="华文楷体" panose="02010600040101010101" pitchFamily="2" charset="-122"/>
                <a:ea typeface="华文楷体" panose="02010600040101010101" pitchFamily="2" charset="-122"/>
              </a:rPr>
              <a:t>位或</a:t>
            </a:r>
            <a:r>
              <a:rPr lang="en-US" altLang="zh-CN" dirty="0">
                <a:latin typeface="华文楷体" panose="02010600040101010101" pitchFamily="2" charset="-122"/>
                <a:ea typeface="华文楷体" panose="02010600040101010101" pitchFamily="2" charset="-122"/>
              </a:rPr>
              <a:t>16</a:t>
            </a:r>
            <a:r>
              <a:rPr lang="zh-CN" altLang="zh-CN" dirty="0">
                <a:latin typeface="华文楷体" panose="02010600040101010101" pitchFamily="2" charset="-122"/>
                <a:ea typeface="华文楷体" panose="02010600040101010101" pitchFamily="2" charset="-122"/>
              </a:rPr>
              <a:t>位（该数称为立即数）。立即数前面加“</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”符号标识，以区别于操作数地址。例如：</a:t>
            </a:r>
          </a:p>
          <a:p>
            <a:r>
              <a:rPr lang="en-US" altLang="zh-CN" dirty="0">
                <a:latin typeface="华文楷体" panose="02010600040101010101" pitchFamily="2" charset="-122"/>
                <a:ea typeface="华文楷体" panose="02010600040101010101" pitchFamily="2" charset="-122"/>
              </a:rPr>
              <a:t>        </a:t>
            </a:r>
          </a:p>
          <a:p>
            <a:r>
              <a:rPr lang="en-US" altLang="zh-CN" dirty="0">
                <a:latin typeface="华文楷体" panose="02010600040101010101" pitchFamily="2" charset="-122"/>
                <a:ea typeface="华文楷体" panose="02010600040101010101" pitchFamily="2" charset="-122"/>
              </a:rPr>
              <a:t> MOV DPTR</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#2345H</a:t>
            </a:r>
            <a:r>
              <a:rPr lang="zh-CN" altLang="zh-CN"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DPTR</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2345H</a:t>
            </a:r>
            <a:endParaRPr lang="zh-CN" altLang="zh-CN" dirty="0">
              <a:latin typeface="华文楷体" panose="02010600040101010101" pitchFamily="2" charset="-122"/>
              <a:ea typeface="华文楷体" panose="02010600040101010101" pitchFamily="2" charset="-122"/>
            </a:endParaRPr>
          </a:p>
          <a:p>
            <a:r>
              <a:rPr lang="zh-CN" altLang="zh-CN" dirty="0">
                <a:latin typeface="华文楷体" panose="02010600040101010101" pitchFamily="2" charset="-122"/>
                <a:ea typeface="华文楷体" panose="02010600040101010101" pitchFamily="2" charset="-122"/>
              </a:rPr>
              <a:t>又如：</a:t>
            </a:r>
          </a:p>
          <a:p>
            <a:r>
              <a:rPr lang="en-US" altLang="zh-CN" dirty="0">
                <a:latin typeface="华文楷体" panose="02010600040101010101" pitchFamily="2" charset="-122"/>
                <a:ea typeface="华文楷体" panose="02010600040101010101" pitchFamily="2" charset="-122"/>
              </a:rPr>
              <a:t>        MOV A</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#41H</a:t>
            </a:r>
            <a:r>
              <a:rPr lang="zh-CN" altLang="zh-CN"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A</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41H</a:t>
            </a:r>
            <a:endParaRPr lang="zh-CN"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MOV A</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41H</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A</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(41H</a:t>
            </a:r>
            <a:r>
              <a:rPr lang="zh-CN" altLang="zh-CN"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endParaRPr lang="zh-CN" altLang="zh-CN" dirty="0">
              <a:latin typeface="华文楷体" panose="02010600040101010101" pitchFamily="2" charset="-122"/>
              <a:ea typeface="华文楷体" panose="02010600040101010101" pitchFamily="2" charset="-122"/>
            </a:endParaRPr>
          </a:p>
          <a:p>
            <a:r>
              <a:rPr lang="zh-CN" altLang="zh-CN" dirty="0">
                <a:latin typeface="华文楷体" panose="02010600040101010101" pitchFamily="2" charset="-122"/>
                <a:ea typeface="华文楷体" panose="02010600040101010101" pitchFamily="2" charset="-122"/>
              </a:rPr>
              <a:t>数</a:t>
            </a:r>
            <a:r>
              <a:rPr lang="en-US" altLang="zh-CN" dirty="0">
                <a:latin typeface="华文楷体" panose="02010600040101010101" pitchFamily="2" charset="-122"/>
                <a:ea typeface="华文楷体" panose="02010600040101010101" pitchFamily="2" charset="-122"/>
              </a:rPr>
              <a:t>41H</a:t>
            </a:r>
            <a:r>
              <a:rPr lang="zh-CN" altLang="zh-CN" dirty="0">
                <a:latin typeface="华文楷体" panose="02010600040101010101" pitchFamily="2" charset="-122"/>
                <a:ea typeface="华文楷体" panose="02010600040101010101" pitchFamily="2" charset="-122"/>
              </a:rPr>
              <a:t>之前有无“</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”符号，其含义是不同的。</a:t>
            </a:r>
            <a:endParaRPr lang="zh-CN" altLang="en-US" dirty="0">
              <a:latin typeface="华文楷体" panose="02010600040101010101" pitchFamily="2" charset="-122"/>
              <a:ea typeface="华文楷体" panose="02010600040101010101" pitchFamily="2" charset="-122"/>
            </a:endParaRPr>
          </a:p>
        </p:txBody>
      </p:sp>
      <p:sp>
        <p:nvSpPr>
          <p:cNvPr id="16" name="矩形 15"/>
          <p:cNvSpPr/>
          <p:nvPr/>
        </p:nvSpPr>
        <p:spPr>
          <a:xfrm>
            <a:off x="7164288" y="2250391"/>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23" name="矩形 22"/>
          <p:cNvSpPr/>
          <p:nvPr/>
        </p:nvSpPr>
        <p:spPr>
          <a:xfrm>
            <a:off x="7164288" y="2538423"/>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17" name="矩形 16"/>
          <p:cNvSpPr/>
          <p:nvPr/>
        </p:nvSpPr>
        <p:spPr>
          <a:xfrm>
            <a:off x="7340000" y="2217551"/>
            <a:ext cx="562975" cy="369332"/>
          </a:xfrm>
          <a:prstGeom prst="rect">
            <a:avLst/>
          </a:prstGeom>
        </p:spPr>
        <p:txBody>
          <a:bodyPr wrap="none">
            <a:spAutoFit/>
          </a:bodyPr>
          <a:lstStyle/>
          <a:p>
            <a:pPr algn="ctr"/>
            <a:r>
              <a:rPr lang="en-US" altLang="zh-CN" dirty="0"/>
              <a:t>23H</a:t>
            </a:r>
            <a:endParaRPr lang="zh-CN" altLang="en-US" dirty="0"/>
          </a:p>
        </p:txBody>
      </p:sp>
      <p:sp>
        <p:nvSpPr>
          <p:cNvPr id="18" name="矩形 17"/>
          <p:cNvSpPr/>
          <p:nvPr/>
        </p:nvSpPr>
        <p:spPr>
          <a:xfrm>
            <a:off x="7340000" y="2538423"/>
            <a:ext cx="562975" cy="369332"/>
          </a:xfrm>
          <a:prstGeom prst="rect">
            <a:avLst/>
          </a:prstGeom>
        </p:spPr>
        <p:txBody>
          <a:bodyPr wrap="none">
            <a:spAutoFit/>
          </a:bodyPr>
          <a:lstStyle/>
          <a:p>
            <a:pPr algn="ctr"/>
            <a:r>
              <a:rPr lang="en-US" altLang="zh-CN" dirty="0"/>
              <a:t>45H</a:t>
            </a:r>
            <a:endParaRPr lang="zh-CN" altLang="en-US" dirty="0"/>
          </a:p>
        </p:txBody>
      </p:sp>
      <p:sp>
        <p:nvSpPr>
          <p:cNvPr id="26" name="矩形 25"/>
          <p:cNvSpPr/>
          <p:nvPr/>
        </p:nvSpPr>
        <p:spPr>
          <a:xfrm>
            <a:off x="6308604" y="1834707"/>
            <a:ext cx="936104" cy="369332"/>
          </a:xfrm>
          <a:prstGeom prst="rect">
            <a:avLst/>
          </a:prstGeom>
        </p:spPr>
        <p:txBody>
          <a:bodyPr wrap="square">
            <a:spAutoFit/>
          </a:bodyPr>
          <a:lstStyle/>
          <a:p>
            <a:pPr algn="ctr"/>
            <a:r>
              <a:rPr lang="en-US" altLang="zh-CN" dirty="0"/>
              <a:t>2345H</a:t>
            </a:r>
            <a:endParaRPr lang="zh-CN" altLang="en-US" dirty="0"/>
          </a:p>
        </p:txBody>
      </p:sp>
      <p:cxnSp>
        <p:nvCxnSpPr>
          <p:cNvPr id="20" name="曲线连接符 19"/>
          <p:cNvCxnSpPr>
            <a:endCxn id="16" idx="0"/>
          </p:cNvCxnSpPr>
          <p:nvPr/>
        </p:nvCxnSpPr>
        <p:spPr>
          <a:xfrm>
            <a:off x="7164288" y="2019373"/>
            <a:ext cx="457200" cy="231018"/>
          </a:xfrm>
          <a:prstGeom prst="curvedConnector2">
            <a:avLst/>
          </a:prstGeom>
          <a:ln>
            <a:tailEnd type="arrow"/>
          </a:ln>
        </p:spPr>
        <p:style>
          <a:lnRef idx="1">
            <a:schemeClr val="accent5"/>
          </a:lnRef>
          <a:fillRef idx="0">
            <a:schemeClr val="accent5"/>
          </a:fillRef>
          <a:effectRef idx="0">
            <a:schemeClr val="accent5"/>
          </a:effectRef>
          <a:fontRef idx="minor">
            <a:schemeClr val="tx1"/>
          </a:fontRef>
        </p:style>
      </p:cxnSp>
      <p:cxnSp>
        <p:nvCxnSpPr>
          <p:cNvPr id="22" name="曲线连接符 21"/>
          <p:cNvCxnSpPr/>
          <p:nvPr/>
        </p:nvCxnSpPr>
        <p:spPr>
          <a:xfrm rot="16200000" flipH="1">
            <a:off x="7100763" y="2082898"/>
            <a:ext cx="567510" cy="440460"/>
          </a:xfrm>
          <a:prstGeom prst="curvedConnector3">
            <a:avLst>
              <a:gd name="adj1" fmla="val 50000"/>
            </a:avLst>
          </a:prstGeom>
          <a:ln>
            <a:tailEnd type="arrow"/>
          </a:ln>
        </p:spPr>
        <p:style>
          <a:lnRef idx="1">
            <a:schemeClr val="accent5"/>
          </a:lnRef>
          <a:fillRef idx="0">
            <a:schemeClr val="accent5"/>
          </a:fillRef>
          <a:effectRef idx="0">
            <a:schemeClr val="accent5"/>
          </a:effectRef>
          <a:fontRef idx="minor">
            <a:schemeClr val="tx1"/>
          </a:fontRef>
        </p:style>
      </p:cxnSp>
      <p:sp>
        <p:nvSpPr>
          <p:cNvPr id="35" name="矩形 34"/>
          <p:cNvSpPr/>
          <p:nvPr/>
        </p:nvSpPr>
        <p:spPr>
          <a:xfrm>
            <a:off x="8083535" y="2225130"/>
            <a:ext cx="545341" cy="338554"/>
          </a:xfrm>
          <a:prstGeom prst="rect">
            <a:avLst/>
          </a:prstGeom>
        </p:spPr>
        <p:txBody>
          <a:bodyPr wrap="none">
            <a:spAutoFit/>
          </a:bodyPr>
          <a:lstStyle/>
          <a:p>
            <a:pPr algn="ctr"/>
            <a:r>
              <a:rPr lang="en-US" altLang="zh-CN" sz="1600" dirty="0"/>
              <a:t>DPH</a:t>
            </a:r>
            <a:endParaRPr lang="zh-CN" altLang="en-US" sz="1600" dirty="0"/>
          </a:p>
        </p:txBody>
      </p:sp>
      <p:sp>
        <p:nvSpPr>
          <p:cNvPr id="36" name="矩形 35"/>
          <p:cNvSpPr/>
          <p:nvPr/>
        </p:nvSpPr>
        <p:spPr>
          <a:xfrm>
            <a:off x="8100392" y="2487901"/>
            <a:ext cx="503664" cy="338554"/>
          </a:xfrm>
          <a:prstGeom prst="rect">
            <a:avLst/>
          </a:prstGeom>
        </p:spPr>
        <p:txBody>
          <a:bodyPr wrap="none">
            <a:spAutoFit/>
          </a:bodyPr>
          <a:lstStyle/>
          <a:p>
            <a:pPr algn="ctr"/>
            <a:r>
              <a:rPr lang="en-US" altLang="zh-CN" sz="1600" dirty="0"/>
              <a:t>DPL</a:t>
            </a:r>
            <a:endParaRPr lang="zh-CN" altLang="en-US" sz="1600" dirty="0"/>
          </a:p>
        </p:txBody>
      </p:sp>
      <p:sp>
        <p:nvSpPr>
          <p:cNvPr id="37" name="矩形 36"/>
          <p:cNvSpPr/>
          <p:nvPr/>
        </p:nvSpPr>
        <p:spPr>
          <a:xfrm>
            <a:off x="7185992" y="3221937"/>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38" name="矩形 37"/>
          <p:cNvSpPr/>
          <p:nvPr/>
        </p:nvSpPr>
        <p:spPr>
          <a:xfrm>
            <a:off x="7361705" y="3189097"/>
            <a:ext cx="562975" cy="369332"/>
          </a:xfrm>
          <a:prstGeom prst="rect">
            <a:avLst/>
          </a:prstGeom>
        </p:spPr>
        <p:txBody>
          <a:bodyPr wrap="none">
            <a:spAutoFit/>
          </a:bodyPr>
          <a:lstStyle/>
          <a:p>
            <a:pPr algn="ctr"/>
            <a:r>
              <a:rPr lang="en-US" altLang="zh-CN" dirty="0"/>
              <a:t>41H</a:t>
            </a:r>
            <a:endParaRPr lang="zh-CN" altLang="en-US" dirty="0"/>
          </a:p>
        </p:txBody>
      </p:sp>
      <p:sp>
        <p:nvSpPr>
          <p:cNvPr id="39" name="矩形 38"/>
          <p:cNvSpPr/>
          <p:nvPr/>
        </p:nvSpPr>
        <p:spPr>
          <a:xfrm>
            <a:off x="8117998" y="3196676"/>
            <a:ext cx="519822" cy="338554"/>
          </a:xfrm>
          <a:prstGeom prst="rect">
            <a:avLst/>
          </a:prstGeom>
        </p:spPr>
        <p:txBody>
          <a:bodyPr wrap="none">
            <a:spAutoFit/>
          </a:bodyPr>
          <a:lstStyle/>
          <a:p>
            <a:pPr algn="ctr"/>
            <a:r>
              <a:rPr lang="en-US" altLang="zh-CN" sz="1600" dirty="0"/>
              <a:t>ACC</a:t>
            </a:r>
            <a:endParaRPr lang="zh-CN" altLang="en-US" sz="1600" dirty="0"/>
          </a:p>
        </p:txBody>
      </p:sp>
      <p:sp>
        <p:nvSpPr>
          <p:cNvPr id="40" name="矩形 39"/>
          <p:cNvSpPr/>
          <p:nvPr/>
        </p:nvSpPr>
        <p:spPr>
          <a:xfrm>
            <a:off x="6623017" y="2903461"/>
            <a:ext cx="562975" cy="369332"/>
          </a:xfrm>
          <a:prstGeom prst="rect">
            <a:avLst/>
          </a:prstGeom>
        </p:spPr>
        <p:txBody>
          <a:bodyPr wrap="none">
            <a:spAutoFit/>
          </a:bodyPr>
          <a:lstStyle/>
          <a:p>
            <a:pPr algn="ctr"/>
            <a:r>
              <a:rPr lang="en-US" altLang="zh-CN" dirty="0"/>
              <a:t>41H</a:t>
            </a:r>
            <a:endParaRPr lang="zh-CN" altLang="en-US" dirty="0"/>
          </a:p>
        </p:txBody>
      </p:sp>
      <p:sp>
        <p:nvSpPr>
          <p:cNvPr id="41" name="矩形 40"/>
          <p:cNvSpPr/>
          <p:nvPr/>
        </p:nvSpPr>
        <p:spPr>
          <a:xfrm>
            <a:off x="7531506" y="3810242"/>
            <a:ext cx="237565" cy="369332"/>
          </a:xfrm>
          <a:prstGeom prst="rect">
            <a:avLst/>
          </a:prstGeom>
        </p:spPr>
        <p:txBody>
          <a:bodyPr wrap="none">
            <a:spAutoFit/>
          </a:bodyPr>
          <a:lstStyle/>
          <a:p>
            <a:pPr algn="ctr"/>
            <a:r>
              <a:rPr lang="en-US" altLang="zh-CN" dirty="0"/>
              <a:t> </a:t>
            </a:r>
            <a:endParaRPr lang="zh-CN" altLang="en-US" dirty="0"/>
          </a:p>
        </p:txBody>
      </p:sp>
      <p:sp>
        <p:nvSpPr>
          <p:cNvPr id="42" name="矩形 41"/>
          <p:cNvSpPr/>
          <p:nvPr/>
        </p:nvSpPr>
        <p:spPr>
          <a:xfrm>
            <a:off x="8125094" y="3817821"/>
            <a:ext cx="519822" cy="338554"/>
          </a:xfrm>
          <a:prstGeom prst="rect">
            <a:avLst/>
          </a:prstGeom>
        </p:spPr>
        <p:txBody>
          <a:bodyPr wrap="none">
            <a:spAutoFit/>
          </a:bodyPr>
          <a:lstStyle/>
          <a:p>
            <a:pPr algn="ctr"/>
            <a:r>
              <a:rPr lang="en-US" altLang="zh-CN" sz="1600" dirty="0"/>
              <a:t>ACC</a:t>
            </a:r>
            <a:endParaRPr lang="zh-CN" altLang="en-US" sz="1600" dirty="0"/>
          </a:p>
        </p:txBody>
      </p:sp>
      <p:sp>
        <p:nvSpPr>
          <p:cNvPr id="43" name="矩形 42"/>
          <p:cNvSpPr/>
          <p:nvPr/>
        </p:nvSpPr>
        <p:spPr>
          <a:xfrm>
            <a:off x="5593201" y="3816105"/>
            <a:ext cx="562975" cy="369332"/>
          </a:xfrm>
          <a:prstGeom prst="rect">
            <a:avLst/>
          </a:prstGeom>
        </p:spPr>
        <p:txBody>
          <a:bodyPr wrap="none">
            <a:spAutoFit/>
          </a:bodyPr>
          <a:lstStyle/>
          <a:p>
            <a:pPr algn="ctr"/>
            <a:r>
              <a:rPr lang="en-US" altLang="zh-CN" dirty="0"/>
              <a:t>41H</a:t>
            </a:r>
            <a:endParaRPr lang="zh-CN" altLang="en-US" dirty="0"/>
          </a:p>
        </p:txBody>
      </p:sp>
      <p:sp>
        <p:nvSpPr>
          <p:cNvPr id="46" name="矩形 45"/>
          <p:cNvSpPr/>
          <p:nvPr/>
        </p:nvSpPr>
        <p:spPr>
          <a:xfrm>
            <a:off x="6105872" y="3850892"/>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 </a:t>
            </a:r>
            <a:endParaRPr lang="zh-CN" altLang="en-US" dirty="0"/>
          </a:p>
        </p:txBody>
      </p:sp>
      <p:sp>
        <p:nvSpPr>
          <p:cNvPr id="47" name="矩形 46"/>
          <p:cNvSpPr/>
          <p:nvPr/>
        </p:nvSpPr>
        <p:spPr>
          <a:xfrm>
            <a:off x="7340000" y="3810242"/>
            <a:ext cx="562976" cy="369332"/>
          </a:xfrm>
          <a:prstGeom prst="rect">
            <a:avLst/>
          </a:prstGeom>
        </p:spPr>
        <p:txBody>
          <a:bodyPr wrap="none">
            <a:spAutoFit/>
          </a:bodyPr>
          <a:lstStyle/>
          <a:p>
            <a:pPr algn="ctr"/>
            <a:r>
              <a:rPr lang="en-US" altLang="zh-CN" dirty="0"/>
              <a:t>25H</a:t>
            </a:r>
            <a:endParaRPr lang="zh-CN" altLang="en-US" dirty="0"/>
          </a:p>
        </p:txBody>
      </p:sp>
      <p:sp>
        <p:nvSpPr>
          <p:cNvPr id="48" name="矩形 47"/>
          <p:cNvSpPr/>
          <p:nvPr/>
        </p:nvSpPr>
        <p:spPr>
          <a:xfrm>
            <a:off x="6307085" y="3816105"/>
            <a:ext cx="562976" cy="369332"/>
          </a:xfrm>
          <a:prstGeom prst="rect">
            <a:avLst/>
          </a:prstGeom>
        </p:spPr>
        <p:txBody>
          <a:bodyPr wrap="none">
            <a:spAutoFit/>
          </a:bodyPr>
          <a:lstStyle/>
          <a:p>
            <a:pPr algn="ctr"/>
            <a:r>
              <a:rPr lang="en-US" altLang="zh-CN" dirty="0"/>
              <a:t>25H</a:t>
            </a:r>
            <a:endParaRPr lang="zh-CN" altLang="en-US" dirty="0"/>
          </a:p>
        </p:txBody>
      </p:sp>
      <p:cxnSp>
        <p:nvCxnSpPr>
          <p:cNvPr id="49" name="曲线连接符 48"/>
          <p:cNvCxnSpPr/>
          <p:nvPr/>
        </p:nvCxnSpPr>
        <p:spPr>
          <a:xfrm>
            <a:off x="7088088" y="3073588"/>
            <a:ext cx="457200" cy="231018"/>
          </a:xfrm>
          <a:prstGeom prst="curvedConnector2">
            <a:avLst/>
          </a:prstGeom>
          <a:ln>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 xmlns:p14="http://schemas.microsoft.com/office/powerpoint/2010/main" val="46563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0" presetClass="exit" presetSubtype="0" fill="hold" nodeType="withEffect">
                                  <p:stCondLst>
                                    <p:cond delay="0"/>
                                  </p:stCondLst>
                                  <p:childTnLst>
                                    <p:animEffect transition="out" filter="fade">
                                      <p:cBhvr>
                                        <p:cTn id="72" dur="500"/>
                                        <p:tgtEl>
                                          <p:spTgt spid="49"/>
                                        </p:tgtEl>
                                      </p:cBhvr>
                                    </p:animEffect>
                                    <p:set>
                                      <p:cBhvr>
                                        <p:cTn id="73" dur="1" fill="hold">
                                          <p:stCondLst>
                                            <p:cond delay="499"/>
                                          </p:stCondLst>
                                        </p:cTn>
                                        <p:tgtEl>
                                          <p:spTgt spid="49"/>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8"/>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6" grpId="0" animBg="1"/>
      <p:bldP spid="23" grpId="0" animBg="1"/>
      <p:bldP spid="17" grpId="0"/>
      <p:bldP spid="18" grpId="0"/>
      <p:bldP spid="26" grpId="0"/>
      <p:bldP spid="35" grpId="0"/>
      <p:bldP spid="36" grpId="0"/>
      <p:bldP spid="37" grpId="0" animBg="1"/>
      <p:bldP spid="38" grpId="0"/>
      <p:bldP spid="39" grpId="0"/>
      <p:bldP spid="40" grpId="0"/>
      <p:bldP spid="42" grpId="0"/>
      <p:bldP spid="43" grpId="0"/>
      <p:bldP spid="46" grpId="0" animBg="1"/>
      <p:bldP spid="47" grpId="0"/>
      <p:bldP spid="4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sz="2700" dirty="0" smtClean="0"/>
              <a:t> 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131590"/>
            <a:ext cx="7560840" cy="646331"/>
          </a:xfrm>
          <a:prstGeom prst="rect">
            <a:avLst/>
          </a:prstGeom>
        </p:spPr>
        <p:txBody>
          <a:bodyPr wrap="square">
            <a:spAutoFit/>
          </a:bodyPr>
          <a:lstStyle/>
          <a:p>
            <a:r>
              <a:rPr lang="zh-CN" altLang="en-US" b="1" dirty="0" smtClean="0"/>
              <a:t>一、</a:t>
            </a:r>
            <a:r>
              <a:rPr lang="en-US" altLang="zh-CN" b="1" dirty="0" smtClean="0"/>
              <a:t> </a:t>
            </a:r>
            <a:r>
              <a:rPr lang="zh-CN" altLang="en-US" b="1" dirty="0" smtClean="0"/>
              <a:t>汇编语言程序语句的种类</a:t>
            </a:r>
            <a:endParaRPr lang="zh-CN" altLang="zh-CN" b="1" dirty="0" smtClean="0"/>
          </a:p>
          <a:p>
            <a:endParaRPr lang="zh-CN" altLang="zh-CN" dirty="0"/>
          </a:p>
        </p:txBody>
      </p:sp>
      <p:sp>
        <p:nvSpPr>
          <p:cNvPr id="23" name="矩形 22"/>
          <p:cNvSpPr/>
          <p:nvPr/>
        </p:nvSpPr>
        <p:spPr>
          <a:xfrm>
            <a:off x="899592" y="1635646"/>
            <a:ext cx="7560840" cy="2862322"/>
          </a:xfrm>
          <a:prstGeom prst="rect">
            <a:avLst/>
          </a:prstGeom>
        </p:spPr>
        <p:txBody>
          <a:bodyPr wrap="square">
            <a:spAutoFit/>
          </a:bodyPr>
          <a:lstStyle/>
          <a:p>
            <a:r>
              <a:rPr lang="en-US" altLang="zh-CN" b="1" dirty="0" smtClean="0"/>
              <a:t>1</a:t>
            </a:r>
            <a:r>
              <a:rPr lang="zh-CN" altLang="en-US" b="1" dirty="0" smtClean="0"/>
              <a:t>、</a:t>
            </a:r>
            <a:r>
              <a:rPr lang="zh-CN" altLang="zh-CN" b="1" dirty="0" smtClean="0"/>
              <a:t>汇编语言指令语句</a:t>
            </a:r>
            <a:endParaRPr lang="en-US" altLang="zh-CN" b="1" dirty="0" smtClean="0"/>
          </a:p>
          <a:p>
            <a:endParaRPr lang="en-US" altLang="zh-CN" b="1" dirty="0" smtClean="0"/>
          </a:p>
          <a:p>
            <a:r>
              <a:rPr lang="zh-CN" altLang="en-US" dirty="0" smtClean="0"/>
              <a:t>               每条汇编语言指令语句在汇编后会产生一条机器码指令，这是程序的主体。</a:t>
            </a:r>
            <a:endParaRPr lang="en-US" altLang="zh-CN" dirty="0" smtClean="0"/>
          </a:p>
          <a:p>
            <a:endParaRPr lang="en-US" altLang="zh-CN" dirty="0" smtClean="0"/>
          </a:p>
          <a:p>
            <a:r>
              <a:rPr lang="en-US" altLang="zh-CN" b="1" dirty="0" smtClean="0"/>
              <a:t>2</a:t>
            </a:r>
            <a:r>
              <a:rPr lang="zh-CN" altLang="en-US" b="1" dirty="0" smtClean="0"/>
              <a:t>、</a:t>
            </a:r>
            <a:r>
              <a:rPr lang="zh-CN" altLang="zh-CN" dirty="0" smtClean="0"/>
              <a:t> </a:t>
            </a:r>
            <a:r>
              <a:rPr lang="zh-CN" altLang="zh-CN" b="1" dirty="0" smtClean="0"/>
              <a:t>汇编器伪指令语句</a:t>
            </a:r>
            <a:endParaRPr lang="en-US" altLang="zh-CN" b="1" dirty="0" smtClean="0"/>
          </a:p>
          <a:p>
            <a:endParaRPr lang="en-US" altLang="zh-CN" b="1" dirty="0" smtClean="0"/>
          </a:p>
          <a:p>
            <a:r>
              <a:rPr lang="en-US" altLang="zh-CN" dirty="0" smtClean="0"/>
              <a:t>       </a:t>
            </a:r>
            <a:r>
              <a:rPr lang="zh-CN" altLang="zh-CN" dirty="0" smtClean="0"/>
              <a:t>这是由汇编器提供的一种指令，称为汇编器指令，为与机器指令区分，该类指令一般称之为“伪指令”。汇编器伪指令是一种说明语句，主要是为汇编程序服务的，用来定义程序结构、符号、常量等。</a:t>
            </a:r>
            <a:endParaRPr lang="en-US" altLang="zh-CN" dirty="0" smtClean="0"/>
          </a:p>
        </p:txBody>
      </p:sp>
    </p:spTree>
    <p:extLst>
      <p:ext uri="{BB962C8B-B14F-4D97-AF65-F5344CB8AC3E}">
        <p14:creationId xmlns="" xmlns:p14="http://schemas.microsoft.com/office/powerpoint/2010/main" val="29952024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sz="2700" dirty="0" smtClean="0"/>
              <a:t> 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131590"/>
            <a:ext cx="7560840" cy="646331"/>
          </a:xfrm>
          <a:prstGeom prst="rect">
            <a:avLst/>
          </a:prstGeom>
        </p:spPr>
        <p:txBody>
          <a:bodyPr wrap="square">
            <a:spAutoFit/>
          </a:bodyPr>
          <a:lstStyle/>
          <a:p>
            <a:r>
              <a:rPr lang="zh-CN" altLang="en-US" b="1" dirty="0" smtClean="0"/>
              <a:t>一、</a:t>
            </a:r>
            <a:r>
              <a:rPr lang="en-US" altLang="zh-CN" b="1" dirty="0" smtClean="0"/>
              <a:t> </a:t>
            </a:r>
            <a:r>
              <a:rPr lang="zh-CN" altLang="en-US" b="1" dirty="0" smtClean="0"/>
              <a:t>汇编语言程序语句的种类</a:t>
            </a:r>
            <a:endParaRPr lang="zh-CN" altLang="zh-CN" b="1" dirty="0" smtClean="0"/>
          </a:p>
          <a:p>
            <a:endParaRPr lang="zh-CN" altLang="zh-CN" dirty="0"/>
          </a:p>
        </p:txBody>
      </p:sp>
      <p:sp>
        <p:nvSpPr>
          <p:cNvPr id="23" name="矩形 22"/>
          <p:cNvSpPr/>
          <p:nvPr/>
        </p:nvSpPr>
        <p:spPr>
          <a:xfrm>
            <a:off x="899592" y="1635646"/>
            <a:ext cx="7560840" cy="2585323"/>
          </a:xfrm>
          <a:prstGeom prst="rect">
            <a:avLst/>
          </a:prstGeom>
        </p:spPr>
        <p:txBody>
          <a:bodyPr wrap="square">
            <a:spAutoFit/>
          </a:bodyPr>
          <a:lstStyle/>
          <a:p>
            <a:r>
              <a:rPr lang="en-US" altLang="zh-CN" b="1" dirty="0" smtClean="0"/>
              <a:t>3</a:t>
            </a:r>
            <a:r>
              <a:rPr lang="zh-CN" altLang="en-US" b="1" dirty="0" smtClean="0"/>
              <a:t>、</a:t>
            </a:r>
            <a:r>
              <a:rPr lang="zh-CN" altLang="zh-CN" b="1" dirty="0" smtClean="0"/>
              <a:t>汇编器控制项语句</a:t>
            </a:r>
            <a:endParaRPr lang="en-US" altLang="zh-CN" b="1" dirty="0" smtClean="0"/>
          </a:p>
          <a:p>
            <a:endParaRPr lang="en-US" altLang="zh-CN" dirty="0" smtClean="0"/>
          </a:p>
          <a:p>
            <a:r>
              <a:rPr lang="en-US" altLang="zh-CN" dirty="0" smtClean="0"/>
              <a:t>         </a:t>
            </a:r>
            <a:r>
              <a:rPr lang="zh-CN" altLang="zh-CN" dirty="0" smtClean="0"/>
              <a:t>这是也由汇编器提供的一组控制选项，用来设置汇编器的工作模式以及控制汇编器的工作流程等。</a:t>
            </a:r>
            <a:endParaRPr lang="en-US" altLang="zh-CN" dirty="0" smtClean="0"/>
          </a:p>
          <a:p>
            <a:endParaRPr lang="en-US" altLang="zh-CN" dirty="0" smtClean="0"/>
          </a:p>
          <a:p>
            <a:r>
              <a:rPr lang="en-US" altLang="zh-CN" b="1" dirty="0" smtClean="0"/>
              <a:t>4</a:t>
            </a:r>
            <a:r>
              <a:rPr lang="zh-CN" altLang="en-US" b="1" dirty="0" smtClean="0"/>
              <a:t>、</a:t>
            </a:r>
            <a:r>
              <a:rPr lang="zh-CN" altLang="zh-CN" b="1" dirty="0" smtClean="0"/>
              <a:t>注释语句</a:t>
            </a:r>
            <a:endParaRPr lang="en-US" altLang="zh-CN" dirty="0" smtClean="0"/>
          </a:p>
          <a:p>
            <a:endParaRPr lang="en-US" altLang="zh-CN" dirty="0" smtClean="0"/>
          </a:p>
          <a:p>
            <a:r>
              <a:rPr lang="en-US" altLang="zh-CN" dirty="0" smtClean="0"/>
              <a:t>       </a:t>
            </a:r>
            <a:r>
              <a:rPr lang="zh-CN" altLang="zh-CN" dirty="0" smtClean="0"/>
              <a:t>汇编程序的注释以“；”开始，可以单独成行</a:t>
            </a:r>
            <a:r>
              <a:rPr lang="zh-CN" altLang="en-US" dirty="0" smtClean="0"/>
              <a:t>；</a:t>
            </a:r>
            <a:r>
              <a:rPr lang="zh-CN" altLang="zh-CN" dirty="0" smtClean="0"/>
              <a:t>良好、规范的程序必然要有合理的注释。</a:t>
            </a:r>
            <a:endParaRPr lang="zh-CN" altLang="zh-CN" dirty="0"/>
          </a:p>
        </p:txBody>
      </p:sp>
    </p:spTree>
    <p:extLst>
      <p:ext uri="{BB962C8B-B14F-4D97-AF65-F5344CB8AC3E}">
        <p14:creationId xmlns="" xmlns:p14="http://schemas.microsoft.com/office/powerpoint/2010/main" val="35306503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923330"/>
          </a:xfrm>
          <a:prstGeom prst="rect">
            <a:avLst/>
          </a:prstGeom>
        </p:spPr>
        <p:txBody>
          <a:bodyPr wrap="square">
            <a:spAutoFit/>
          </a:bodyPr>
          <a:lstStyle/>
          <a:p>
            <a:r>
              <a:rPr lang="zh-CN" altLang="en-US" b="1" dirty="0" smtClean="0"/>
              <a:t>二、</a:t>
            </a:r>
            <a:r>
              <a:rPr lang="en-US" altLang="zh-CN" b="1" dirty="0" smtClean="0"/>
              <a:t> </a:t>
            </a:r>
            <a:r>
              <a:rPr lang="zh-CN" altLang="zh-CN" b="1" dirty="0" smtClean="0"/>
              <a:t>汇编语言程序语句格式</a:t>
            </a:r>
          </a:p>
          <a:p>
            <a:endParaRPr lang="zh-CN" altLang="zh-CN" b="1" dirty="0" smtClean="0"/>
          </a:p>
          <a:p>
            <a:endParaRPr lang="zh-CN" altLang="zh-CN" dirty="0"/>
          </a:p>
        </p:txBody>
      </p:sp>
      <p:sp>
        <p:nvSpPr>
          <p:cNvPr id="29" name="矩形 28"/>
          <p:cNvSpPr/>
          <p:nvPr/>
        </p:nvSpPr>
        <p:spPr>
          <a:xfrm>
            <a:off x="611560" y="1491630"/>
            <a:ext cx="7560840" cy="1477328"/>
          </a:xfrm>
          <a:prstGeom prst="rect">
            <a:avLst/>
          </a:prstGeom>
        </p:spPr>
        <p:txBody>
          <a:bodyPr wrap="square">
            <a:spAutoFit/>
          </a:bodyPr>
          <a:lstStyle/>
          <a:p>
            <a:r>
              <a:rPr lang="zh-CN" altLang="en-US" b="1" dirty="0" smtClean="0"/>
              <a:t>（一）</a:t>
            </a:r>
            <a:r>
              <a:rPr lang="zh-CN" altLang="zh-CN" b="1" dirty="0" smtClean="0"/>
              <a:t>汇编语言指令的语句格式</a:t>
            </a:r>
            <a:endParaRPr lang="en-US" altLang="zh-CN" b="1" dirty="0" smtClean="0"/>
          </a:p>
          <a:p>
            <a:r>
              <a:rPr lang="en-US" altLang="zh-CN" dirty="0" smtClean="0"/>
              <a:t>    </a:t>
            </a:r>
          </a:p>
          <a:p>
            <a:r>
              <a:rPr lang="en-US" altLang="zh-CN" dirty="0" smtClean="0"/>
              <a:t>    </a:t>
            </a:r>
            <a:r>
              <a:rPr lang="en-US" altLang="zh-CN" i="1" dirty="0" smtClean="0"/>
              <a:t>1</a:t>
            </a:r>
            <a:r>
              <a:rPr lang="zh-CN" altLang="en-US" i="1" dirty="0" smtClean="0"/>
              <a:t>、 </a:t>
            </a:r>
            <a:r>
              <a:rPr lang="zh-CN" altLang="zh-CN" dirty="0" smtClean="0"/>
              <a:t>汇编语言指令的一般格式</a:t>
            </a:r>
          </a:p>
          <a:p>
            <a:r>
              <a:rPr lang="en-US" altLang="zh-CN" dirty="0" smtClean="0"/>
              <a:t> </a:t>
            </a:r>
            <a:endParaRPr lang="zh-CN" altLang="zh-CN" dirty="0" smtClean="0"/>
          </a:p>
          <a:p>
            <a:r>
              <a:rPr lang="en-US" altLang="zh-CN" b="1" dirty="0" smtClean="0"/>
              <a:t>	 [</a:t>
            </a:r>
            <a:r>
              <a:rPr lang="zh-CN" altLang="zh-CN" b="1" dirty="0" smtClean="0"/>
              <a:t>标号：</a:t>
            </a:r>
            <a:r>
              <a:rPr lang="en-US" altLang="zh-CN" b="1" dirty="0" smtClean="0"/>
              <a:t>]   </a:t>
            </a:r>
            <a:r>
              <a:rPr lang="zh-CN" altLang="zh-CN" b="1" dirty="0" smtClean="0"/>
              <a:t>操作码助记符</a:t>
            </a:r>
            <a:r>
              <a:rPr lang="en-US" altLang="zh-CN" b="1" dirty="0" smtClean="0"/>
              <a:t>  [</a:t>
            </a:r>
            <a:r>
              <a:rPr lang="zh-CN" altLang="zh-CN" b="1" dirty="0" smtClean="0"/>
              <a:t>操作数</a:t>
            </a:r>
            <a:r>
              <a:rPr lang="en-US" altLang="zh-CN" b="1" dirty="0" smtClean="0"/>
              <a:t>] [</a:t>
            </a:r>
            <a:r>
              <a:rPr lang="zh-CN" altLang="zh-CN" b="1" dirty="0" smtClean="0"/>
              <a:t>，操作数</a:t>
            </a:r>
            <a:r>
              <a:rPr lang="en-US" altLang="zh-CN" b="1" dirty="0" smtClean="0"/>
              <a:t>] […] [;</a:t>
            </a:r>
            <a:r>
              <a:rPr lang="zh-CN" altLang="zh-CN" b="1" dirty="0" smtClean="0"/>
              <a:t>注释</a:t>
            </a:r>
            <a:r>
              <a:rPr lang="en-US" altLang="zh-CN" b="1" dirty="0" smtClean="0"/>
              <a:t>]</a:t>
            </a:r>
            <a:endParaRPr lang="zh-CN" altLang="zh-CN" dirty="0" smtClean="0"/>
          </a:p>
        </p:txBody>
      </p:sp>
      <p:sp>
        <p:nvSpPr>
          <p:cNvPr id="21" name="矩形 20"/>
          <p:cNvSpPr/>
          <p:nvPr/>
        </p:nvSpPr>
        <p:spPr>
          <a:xfrm>
            <a:off x="611560" y="3291830"/>
            <a:ext cx="7560840" cy="923330"/>
          </a:xfrm>
          <a:prstGeom prst="rect">
            <a:avLst/>
          </a:prstGeom>
        </p:spPr>
        <p:txBody>
          <a:bodyPr wrap="square">
            <a:spAutoFit/>
          </a:bodyPr>
          <a:lstStyle/>
          <a:p>
            <a:r>
              <a:rPr lang="en-US" altLang="zh-CN" dirty="0" smtClean="0"/>
              <a:t>         </a:t>
            </a:r>
            <a:r>
              <a:rPr lang="zh-CN" altLang="zh-CN" dirty="0" smtClean="0"/>
              <a:t>汇编语言指令一般由标号、操作码助记符、操作数以及注释四部分组成，每一部分称为一个字段。其中，带方括号的字段表示是可有可无的字段，不带方括号的字段是不可缺少的字段。</a:t>
            </a:r>
            <a:endParaRPr lang="zh-CN" altLang="zh-CN" dirty="0"/>
          </a:p>
        </p:txBody>
      </p:sp>
    </p:spTree>
    <p:extLst>
      <p:ext uri="{BB962C8B-B14F-4D97-AF65-F5344CB8AC3E}">
        <p14:creationId xmlns="" xmlns:p14="http://schemas.microsoft.com/office/powerpoint/2010/main" val="4988580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923330"/>
          </a:xfrm>
          <a:prstGeom prst="rect">
            <a:avLst/>
          </a:prstGeom>
        </p:spPr>
        <p:txBody>
          <a:bodyPr wrap="square">
            <a:spAutoFit/>
          </a:bodyPr>
          <a:lstStyle/>
          <a:p>
            <a:r>
              <a:rPr lang="zh-CN" altLang="en-US" b="1" dirty="0" smtClean="0"/>
              <a:t>二、</a:t>
            </a:r>
            <a:r>
              <a:rPr lang="en-US" altLang="zh-CN" b="1" dirty="0" smtClean="0"/>
              <a:t> </a:t>
            </a:r>
            <a:r>
              <a:rPr lang="zh-CN" altLang="zh-CN" b="1" dirty="0" smtClean="0"/>
              <a:t>汇编语言程序语句格式</a:t>
            </a:r>
          </a:p>
          <a:p>
            <a:endParaRPr lang="zh-CN" altLang="zh-CN" b="1" dirty="0" smtClean="0"/>
          </a:p>
          <a:p>
            <a:endParaRPr lang="zh-CN" altLang="zh-CN" dirty="0"/>
          </a:p>
        </p:txBody>
      </p:sp>
      <p:sp>
        <p:nvSpPr>
          <p:cNvPr id="29" name="矩形 28"/>
          <p:cNvSpPr/>
          <p:nvPr/>
        </p:nvSpPr>
        <p:spPr>
          <a:xfrm>
            <a:off x="683568" y="1491630"/>
            <a:ext cx="7560840" cy="923330"/>
          </a:xfrm>
          <a:prstGeom prst="rect">
            <a:avLst/>
          </a:prstGeom>
        </p:spPr>
        <p:txBody>
          <a:bodyPr wrap="square">
            <a:spAutoFit/>
          </a:bodyPr>
          <a:lstStyle/>
          <a:p>
            <a:r>
              <a:rPr lang="zh-CN" altLang="en-US" b="1" dirty="0" smtClean="0"/>
              <a:t>   （一）</a:t>
            </a:r>
            <a:r>
              <a:rPr lang="zh-CN" altLang="zh-CN" b="1" dirty="0" smtClean="0"/>
              <a:t>汇编语言指令的语句格</a:t>
            </a:r>
            <a:r>
              <a:rPr lang="zh-CN" altLang="zh-CN" b="1" dirty="0" smtClean="0"/>
              <a:t>式</a:t>
            </a:r>
            <a:endParaRPr lang="en-US" altLang="zh-CN" b="1" dirty="0" smtClean="0"/>
          </a:p>
          <a:p>
            <a:endParaRPr lang="en-US" altLang="zh-CN" b="1" dirty="0" smtClean="0"/>
          </a:p>
          <a:p>
            <a:r>
              <a:rPr lang="en-US" altLang="zh-CN" i="1" dirty="0" smtClean="0"/>
              <a:t>       2</a:t>
            </a:r>
            <a:r>
              <a:rPr lang="zh-CN" altLang="en-US" i="1" dirty="0" smtClean="0"/>
              <a:t>、 </a:t>
            </a:r>
            <a:r>
              <a:rPr lang="zh-CN" altLang="en-US" dirty="0" smtClean="0"/>
              <a:t>操作数</a:t>
            </a:r>
            <a:r>
              <a:rPr lang="zh-CN" altLang="zh-CN" dirty="0" smtClean="0"/>
              <a:t>的</a:t>
            </a:r>
            <a:r>
              <a:rPr lang="zh-CN" altLang="en-US" dirty="0" smtClean="0"/>
              <a:t>书写形式</a:t>
            </a:r>
            <a:r>
              <a:rPr lang="en-US" altLang="zh-CN" dirty="0" smtClean="0"/>
              <a:t>       </a:t>
            </a:r>
          </a:p>
        </p:txBody>
      </p:sp>
      <p:sp>
        <p:nvSpPr>
          <p:cNvPr id="21" name="矩形 20"/>
          <p:cNvSpPr/>
          <p:nvPr/>
        </p:nvSpPr>
        <p:spPr>
          <a:xfrm>
            <a:off x="611560" y="2427734"/>
            <a:ext cx="7560840" cy="1477328"/>
          </a:xfrm>
          <a:prstGeom prst="rect">
            <a:avLst/>
          </a:prstGeom>
        </p:spPr>
        <p:txBody>
          <a:bodyPr wrap="square">
            <a:spAutoFit/>
          </a:bodyPr>
          <a:lstStyle/>
          <a:p>
            <a:r>
              <a:rPr lang="en-US" altLang="zh-CN" dirty="0" smtClean="0"/>
              <a:t>          </a:t>
            </a:r>
            <a:r>
              <a:rPr lang="en-US" altLang="zh-CN" b="1" dirty="0" smtClean="0"/>
              <a:t>1</a:t>
            </a:r>
            <a:r>
              <a:rPr lang="zh-CN" altLang="zh-CN" b="1" dirty="0" smtClean="0"/>
              <a:t>）显示记法形式</a:t>
            </a:r>
            <a:endParaRPr lang="en-US" altLang="zh-CN" b="1" dirty="0" smtClean="0"/>
          </a:p>
          <a:p>
            <a:endParaRPr lang="en-US" altLang="zh-CN" b="1" dirty="0" smtClean="0"/>
          </a:p>
          <a:p>
            <a:r>
              <a:rPr lang="en-US" altLang="zh-CN" dirty="0" smtClean="0"/>
              <a:t>          </a:t>
            </a:r>
            <a:r>
              <a:rPr lang="zh-CN" altLang="zh-CN" dirty="0" smtClean="0"/>
              <a:t>即位于操作数字段的数据或地址的数值直接写在此字段。如指令：</a:t>
            </a:r>
          </a:p>
          <a:p>
            <a:r>
              <a:rPr lang="en-US" altLang="zh-CN" dirty="0" smtClean="0"/>
              <a:t>	MOV  30H</a:t>
            </a:r>
            <a:r>
              <a:rPr lang="zh-CN" altLang="zh-CN" dirty="0" smtClean="0"/>
              <a:t>，</a:t>
            </a:r>
            <a:r>
              <a:rPr lang="en-US" altLang="zh-CN" dirty="0" smtClean="0"/>
              <a:t>#0A0H </a:t>
            </a:r>
            <a:endParaRPr lang="zh-CN" altLang="zh-CN" dirty="0" smtClean="0"/>
          </a:p>
          <a:p>
            <a:r>
              <a:rPr lang="zh-CN" altLang="zh-CN" dirty="0" smtClean="0"/>
              <a:t>两个操作数都是显示记法。</a:t>
            </a:r>
          </a:p>
        </p:txBody>
      </p:sp>
    </p:spTree>
    <p:extLst>
      <p:ext uri="{BB962C8B-B14F-4D97-AF65-F5344CB8AC3E}">
        <p14:creationId xmlns="" xmlns:p14="http://schemas.microsoft.com/office/powerpoint/2010/main" val="24968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二、</a:t>
            </a:r>
            <a:r>
              <a:rPr lang="en-US" altLang="zh-CN" b="1" dirty="0" smtClean="0"/>
              <a:t> </a:t>
            </a:r>
            <a:r>
              <a:rPr lang="zh-CN" altLang="zh-CN" b="1" dirty="0" smtClean="0"/>
              <a:t>汇编语言程序语句格式</a:t>
            </a:r>
          </a:p>
          <a:p>
            <a:endParaRPr lang="zh-CN" altLang="zh-CN" dirty="0"/>
          </a:p>
        </p:txBody>
      </p:sp>
      <p:sp>
        <p:nvSpPr>
          <p:cNvPr id="29" name="矩形 28"/>
          <p:cNvSpPr/>
          <p:nvPr/>
        </p:nvSpPr>
        <p:spPr>
          <a:xfrm>
            <a:off x="827584" y="1491631"/>
            <a:ext cx="7560840" cy="646331"/>
          </a:xfrm>
          <a:prstGeom prst="rect">
            <a:avLst/>
          </a:prstGeom>
        </p:spPr>
        <p:txBody>
          <a:bodyPr wrap="square">
            <a:spAutoFit/>
          </a:bodyPr>
          <a:lstStyle/>
          <a:p>
            <a:r>
              <a:rPr lang="zh-CN" altLang="en-US" b="1" dirty="0" smtClean="0"/>
              <a:t>（一）</a:t>
            </a:r>
            <a:r>
              <a:rPr lang="zh-CN" altLang="zh-CN" b="1" dirty="0" smtClean="0"/>
              <a:t>汇编语言指令的语句格式</a:t>
            </a:r>
            <a:endParaRPr lang="en-US" altLang="zh-CN" b="1" dirty="0" smtClean="0"/>
          </a:p>
          <a:p>
            <a:r>
              <a:rPr lang="en-US" altLang="zh-CN" i="1" dirty="0" smtClean="0"/>
              <a:t>   2</a:t>
            </a:r>
            <a:r>
              <a:rPr lang="zh-CN" altLang="en-US" i="1" dirty="0" smtClean="0"/>
              <a:t>、 </a:t>
            </a:r>
            <a:r>
              <a:rPr lang="zh-CN" altLang="en-US" dirty="0" smtClean="0"/>
              <a:t>操作数</a:t>
            </a:r>
            <a:r>
              <a:rPr lang="zh-CN" altLang="zh-CN" dirty="0" smtClean="0"/>
              <a:t>的</a:t>
            </a:r>
            <a:r>
              <a:rPr lang="zh-CN" altLang="en-US" dirty="0" smtClean="0"/>
              <a:t>书写形式</a:t>
            </a:r>
            <a:r>
              <a:rPr lang="en-US" altLang="zh-CN" dirty="0" smtClean="0"/>
              <a:t>       </a:t>
            </a:r>
            <a:endParaRPr lang="zh-CN" altLang="zh-CN" dirty="0"/>
          </a:p>
        </p:txBody>
      </p:sp>
      <p:sp>
        <p:nvSpPr>
          <p:cNvPr id="39" name="矩形 38"/>
          <p:cNvSpPr/>
          <p:nvPr/>
        </p:nvSpPr>
        <p:spPr>
          <a:xfrm>
            <a:off x="755576" y="2211710"/>
            <a:ext cx="7560840" cy="2585323"/>
          </a:xfrm>
          <a:prstGeom prst="rect">
            <a:avLst/>
          </a:prstGeom>
        </p:spPr>
        <p:txBody>
          <a:bodyPr wrap="square">
            <a:spAutoFit/>
          </a:bodyPr>
          <a:lstStyle/>
          <a:p>
            <a:r>
              <a:rPr lang="en-US" altLang="zh-CN" b="1" dirty="0" smtClean="0"/>
              <a:t>         2</a:t>
            </a:r>
            <a:r>
              <a:rPr lang="zh-CN" altLang="zh-CN" b="1" dirty="0" smtClean="0"/>
              <a:t>）预定义符号形式</a:t>
            </a:r>
            <a:endParaRPr lang="en-US" altLang="zh-CN" b="1" dirty="0" smtClean="0"/>
          </a:p>
          <a:p>
            <a:endParaRPr lang="en-US" altLang="zh-CN" b="1" dirty="0" smtClean="0"/>
          </a:p>
          <a:p>
            <a:r>
              <a:rPr lang="en-US" altLang="zh-CN" b="1" dirty="0" smtClean="0">
                <a:latin typeface="楷体" pitchFamily="49" charset="-122"/>
                <a:ea typeface="楷体" pitchFamily="49" charset="-122"/>
              </a:rPr>
              <a:t>        A. </a:t>
            </a:r>
            <a:r>
              <a:rPr lang="zh-CN" altLang="zh-CN" b="1" dirty="0" smtClean="0">
                <a:latin typeface="楷体" pitchFamily="49" charset="-122"/>
                <a:ea typeface="楷体" pitchFamily="49" charset="-122"/>
              </a:rPr>
              <a:t>系统定义符号</a:t>
            </a:r>
          </a:p>
          <a:p>
            <a:r>
              <a:rPr lang="en-US" altLang="zh-CN" dirty="0" smtClean="0"/>
              <a:t>       </a:t>
            </a:r>
            <a:r>
              <a:rPr lang="zh-CN" altLang="zh-CN" dirty="0" smtClean="0"/>
              <a:t>系统定义符号是指由编译系统即汇编器预先定义好的操作数符号，如</a:t>
            </a:r>
            <a:r>
              <a:rPr lang="en-US" altLang="zh-CN" dirty="0" smtClean="0"/>
              <a:t>ACC</a:t>
            </a:r>
            <a:r>
              <a:rPr lang="zh-CN" altLang="zh-CN" dirty="0" smtClean="0"/>
              <a:t>，</a:t>
            </a:r>
            <a:r>
              <a:rPr lang="en-US" altLang="zh-CN" dirty="0" smtClean="0"/>
              <a:t>P0</a:t>
            </a:r>
            <a:r>
              <a:rPr lang="zh-CN" altLang="zh-CN" dirty="0" smtClean="0"/>
              <a:t>，</a:t>
            </a:r>
            <a:r>
              <a:rPr lang="en-US" altLang="zh-CN" dirty="0" smtClean="0"/>
              <a:t>PSW</a:t>
            </a:r>
            <a:r>
              <a:rPr lang="zh-CN" altLang="zh-CN" dirty="0" smtClean="0"/>
              <a:t>，</a:t>
            </a:r>
            <a:r>
              <a:rPr lang="en-US" altLang="zh-CN" dirty="0" smtClean="0"/>
              <a:t>R0</a:t>
            </a:r>
            <a:r>
              <a:rPr lang="zh-CN" altLang="zh-CN" dirty="0" smtClean="0"/>
              <a:t>等等。</a:t>
            </a:r>
          </a:p>
          <a:p>
            <a:r>
              <a:rPr lang="en-US" altLang="zh-CN" b="1" dirty="0" smtClean="0">
                <a:latin typeface="楷体" pitchFamily="49" charset="-122"/>
                <a:ea typeface="楷体" pitchFamily="49" charset="-122"/>
              </a:rPr>
              <a:t>       B. </a:t>
            </a:r>
            <a:r>
              <a:rPr lang="zh-CN" altLang="zh-CN" b="1" dirty="0" smtClean="0">
                <a:latin typeface="楷体" pitchFamily="49" charset="-122"/>
                <a:ea typeface="楷体" pitchFamily="49" charset="-122"/>
              </a:rPr>
              <a:t>自定义符号</a:t>
            </a:r>
          </a:p>
          <a:p>
            <a:r>
              <a:rPr lang="en-US" altLang="zh-CN" dirty="0" smtClean="0"/>
              <a:t>         </a:t>
            </a:r>
            <a:r>
              <a:rPr lang="zh-CN" altLang="zh-CN" dirty="0" smtClean="0"/>
              <a:t>为了提高程序的可读性以及编程的灵活性，汇编器为编程者提供了用于自定义符号的汇编器伪指令，相关伪指令将在接下来的相关内容中讲述</a:t>
            </a:r>
          </a:p>
          <a:p>
            <a:endParaRPr lang="zh-CN" altLang="zh-CN" dirty="0"/>
          </a:p>
        </p:txBody>
      </p:sp>
    </p:spTree>
    <p:extLst>
      <p:ext uri="{BB962C8B-B14F-4D97-AF65-F5344CB8AC3E}">
        <p14:creationId xmlns="" xmlns:p14="http://schemas.microsoft.com/office/powerpoint/2010/main" val="9886399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二、</a:t>
            </a:r>
            <a:r>
              <a:rPr lang="en-US" altLang="zh-CN" b="1" dirty="0" smtClean="0"/>
              <a:t> </a:t>
            </a:r>
            <a:r>
              <a:rPr lang="zh-CN" altLang="zh-CN" b="1" dirty="0" smtClean="0"/>
              <a:t>汇编语言程序语句格式</a:t>
            </a:r>
          </a:p>
          <a:p>
            <a:endParaRPr lang="zh-CN" altLang="zh-CN" dirty="0"/>
          </a:p>
        </p:txBody>
      </p:sp>
      <p:sp>
        <p:nvSpPr>
          <p:cNvPr id="29" name="矩形 28"/>
          <p:cNvSpPr/>
          <p:nvPr/>
        </p:nvSpPr>
        <p:spPr>
          <a:xfrm>
            <a:off x="827584" y="1491631"/>
            <a:ext cx="7560840" cy="646331"/>
          </a:xfrm>
          <a:prstGeom prst="rect">
            <a:avLst/>
          </a:prstGeom>
        </p:spPr>
        <p:txBody>
          <a:bodyPr wrap="square">
            <a:spAutoFit/>
          </a:bodyPr>
          <a:lstStyle/>
          <a:p>
            <a:r>
              <a:rPr lang="zh-CN" altLang="en-US" b="1" dirty="0" smtClean="0"/>
              <a:t>（一）</a:t>
            </a:r>
            <a:r>
              <a:rPr lang="zh-CN" altLang="zh-CN" b="1" dirty="0" smtClean="0"/>
              <a:t>汇编语言指令的语句格式</a:t>
            </a:r>
            <a:endParaRPr lang="en-US" altLang="zh-CN" b="1" dirty="0" smtClean="0"/>
          </a:p>
          <a:p>
            <a:r>
              <a:rPr lang="en-US" altLang="zh-CN" i="1" dirty="0" smtClean="0"/>
              <a:t>   2</a:t>
            </a:r>
            <a:r>
              <a:rPr lang="zh-CN" altLang="en-US" i="1" dirty="0" smtClean="0"/>
              <a:t>、 操作数</a:t>
            </a:r>
            <a:r>
              <a:rPr lang="zh-CN" altLang="zh-CN" i="1" dirty="0" smtClean="0"/>
              <a:t>的</a:t>
            </a:r>
            <a:r>
              <a:rPr lang="zh-CN" altLang="en-US" i="1" dirty="0" smtClean="0"/>
              <a:t>书写形式</a:t>
            </a:r>
            <a:r>
              <a:rPr lang="en-US" altLang="zh-CN" dirty="0" smtClean="0"/>
              <a:t>       </a:t>
            </a:r>
            <a:endParaRPr lang="zh-CN" altLang="zh-CN" dirty="0"/>
          </a:p>
        </p:txBody>
      </p:sp>
      <p:sp>
        <p:nvSpPr>
          <p:cNvPr id="39" name="矩形 38"/>
          <p:cNvSpPr/>
          <p:nvPr/>
        </p:nvSpPr>
        <p:spPr>
          <a:xfrm>
            <a:off x="755576" y="2211710"/>
            <a:ext cx="7560840" cy="2308324"/>
          </a:xfrm>
          <a:prstGeom prst="rect">
            <a:avLst/>
          </a:prstGeom>
        </p:spPr>
        <p:txBody>
          <a:bodyPr wrap="square">
            <a:spAutoFit/>
          </a:bodyPr>
          <a:lstStyle/>
          <a:p>
            <a:r>
              <a:rPr lang="en-US" altLang="zh-CN" b="1" dirty="0" smtClean="0"/>
              <a:t>         3</a:t>
            </a:r>
            <a:r>
              <a:rPr lang="zh-CN" altLang="zh-CN" b="1" dirty="0" smtClean="0"/>
              <a:t>）表达式形式</a:t>
            </a:r>
            <a:endParaRPr lang="zh-CN" altLang="zh-CN" dirty="0" smtClean="0"/>
          </a:p>
          <a:p>
            <a:r>
              <a:rPr lang="en-US" altLang="zh-CN" dirty="0" smtClean="0"/>
              <a:t>         </a:t>
            </a:r>
            <a:r>
              <a:rPr lang="zh-CN" altLang="zh-CN" dirty="0" smtClean="0"/>
              <a:t>汇编器允许的运算有“算术运算”、“逻辑运算”、“关系运算”以及“特殊运算”等运算符号连接起来的式子</a:t>
            </a:r>
            <a:r>
              <a:rPr lang="zh-CN" altLang="en-US" dirty="0" smtClean="0"/>
              <a:t>表示</a:t>
            </a:r>
            <a:r>
              <a:rPr lang="zh-CN" altLang="zh-CN" dirty="0" smtClean="0"/>
              <a:t>操作数</a:t>
            </a:r>
            <a:r>
              <a:rPr lang="zh-CN" altLang="en-US" dirty="0" smtClean="0"/>
              <a:t>。</a:t>
            </a:r>
            <a:endParaRPr lang="en-US" altLang="zh-CN" dirty="0" smtClean="0"/>
          </a:p>
          <a:p>
            <a:r>
              <a:rPr lang="zh-CN" altLang="en-US" dirty="0" smtClean="0"/>
              <a:t>例如：</a:t>
            </a:r>
            <a:endParaRPr lang="en-US" altLang="zh-CN" dirty="0" smtClean="0"/>
          </a:p>
          <a:p>
            <a:r>
              <a:rPr lang="en-US" altLang="zh-CN" dirty="0" smtClean="0"/>
              <a:t>            MOV  A,  #20H + 6                    </a:t>
            </a:r>
            <a:r>
              <a:rPr lang="zh-CN" altLang="zh-CN" dirty="0" smtClean="0"/>
              <a:t>；（</a:t>
            </a:r>
            <a:r>
              <a:rPr lang="en-US" altLang="zh-CN" dirty="0" smtClean="0"/>
              <a:t>A</a:t>
            </a:r>
            <a:r>
              <a:rPr lang="zh-CN" altLang="zh-CN" dirty="0" smtClean="0"/>
              <a:t>）</a:t>
            </a:r>
            <a:r>
              <a:rPr lang="en-US" altLang="zh-CN" dirty="0" smtClean="0"/>
              <a:t>=  26H</a:t>
            </a:r>
            <a:endParaRPr lang="zh-CN" altLang="zh-CN" dirty="0" smtClean="0"/>
          </a:p>
          <a:p>
            <a:r>
              <a:rPr lang="en-US" altLang="zh-CN" dirty="0" smtClean="0"/>
              <a:t>            MOV  A</a:t>
            </a:r>
            <a:r>
              <a:rPr lang="zh-CN" altLang="zh-CN" dirty="0" smtClean="0"/>
              <a:t>，</a:t>
            </a:r>
            <a:r>
              <a:rPr lang="en-US" altLang="zh-CN" dirty="0" smtClean="0"/>
              <a:t>#10H OR 0FH           </a:t>
            </a:r>
            <a:r>
              <a:rPr lang="zh-CN" altLang="zh-CN" dirty="0" smtClean="0"/>
              <a:t>；（</a:t>
            </a:r>
            <a:r>
              <a:rPr lang="en-US" altLang="zh-CN" dirty="0" smtClean="0"/>
              <a:t>A</a:t>
            </a:r>
            <a:r>
              <a:rPr lang="zh-CN" altLang="zh-CN" dirty="0" smtClean="0"/>
              <a:t>）</a:t>
            </a:r>
            <a:r>
              <a:rPr lang="en-US" altLang="zh-CN" dirty="0" smtClean="0"/>
              <a:t>=  1FH</a:t>
            </a:r>
            <a:endParaRPr lang="zh-CN" altLang="zh-CN" dirty="0" smtClean="0"/>
          </a:p>
          <a:p>
            <a:r>
              <a:rPr lang="en-US" altLang="zh-CN" dirty="0" smtClean="0"/>
              <a:t>            MOV  A</a:t>
            </a:r>
            <a:r>
              <a:rPr lang="zh-CN" altLang="zh-CN" dirty="0" smtClean="0"/>
              <a:t>，</a:t>
            </a:r>
            <a:r>
              <a:rPr lang="en-US" altLang="zh-CN" dirty="0" smtClean="0"/>
              <a:t>#16H&gt;=0FH              </a:t>
            </a:r>
            <a:r>
              <a:rPr lang="zh-CN" altLang="zh-CN" dirty="0" smtClean="0"/>
              <a:t>；（</a:t>
            </a:r>
            <a:r>
              <a:rPr lang="en-US" altLang="zh-CN" dirty="0" smtClean="0"/>
              <a:t>A</a:t>
            </a:r>
            <a:r>
              <a:rPr lang="zh-CN" altLang="zh-CN" dirty="0" smtClean="0"/>
              <a:t>）</a:t>
            </a:r>
            <a:r>
              <a:rPr lang="en-US" altLang="zh-CN" dirty="0" smtClean="0"/>
              <a:t>=  FFH</a:t>
            </a:r>
            <a:endParaRPr lang="zh-CN" altLang="zh-CN" dirty="0" smtClean="0"/>
          </a:p>
          <a:p>
            <a:endParaRPr lang="zh-CN" altLang="zh-CN" dirty="0"/>
          </a:p>
        </p:txBody>
      </p:sp>
    </p:spTree>
    <p:extLst>
      <p:ext uri="{BB962C8B-B14F-4D97-AF65-F5344CB8AC3E}">
        <p14:creationId xmlns="" xmlns:p14="http://schemas.microsoft.com/office/powerpoint/2010/main" val="17247385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二、</a:t>
            </a:r>
            <a:r>
              <a:rPr lang="en-US" altLang="zh-CN" b="1" dirty="0" smtClean="0"/>
              <a:t> </a:t>
            </a:r>
            <a:r>
              <a:rPr lang="zh-CN" altLang="zh-CN" b="1" dirty="0" smtClean="0"/>
              <a:t>汇编语言程序语句格式</a:t>
            </a:r>
          </a:p>
          <a:p>
            <a:endParaRPr lang="zh-CN" altLang="zh-CN" dirty="0"/>
          </a:p>
        </p:txBody>
      </p:sp>
      <p:sp>
        <p:nvSpPr>
          <p:cNvPr id="29" name="矩形 28"/>
          <p:cNvSpPr/>
          <p:nvPr/>
        </p:nvSpPr>
        <p:spPr>
          <a:xfrm>
            <a:off x="827584" y="1491631"/>
            <a:ext cx="7560840" cy="1754326"/>
          </a:xfrm>
          <a:prstGeom prst="rect">
            <a:avLst/>
          </a:prstGeom>
        </p:spPr>
        <p:txBody>
          <a:bodyPr wrap="square">
            <a:spAutoFit/>
          </a:bodyPr>
          <a:lstStyle/>
          <a:p>
            <a:r>
              <a:rPr lang="zh-CN" altLang="en-US" b="1" dirty="0" smtClean="0"/>
              <a:t>（二）</a:t>
            </a:r>
            <a:r>
              <a:rPr lang="zh-CN" altLang="zh-CN" b="1" dirty="0" smtClean="0"/>
              <a:t>汇编</a:t>
            </a:r>
            <a:r>
              <a:rPr lang="zh-CN" altLang="en-US" b="1" dirty="0" smtClean="0"/>
              <a:t>器</a:t>
            </a:r>
            <a:r>
              <a:rPr lang="zh-CN" altLang="zh-CN" b="1" dirty="0" smtClean="0"/>
              <a:t>指令的语句格式</a:t>
            </a:r>
            <a:endParaRPr lang="en-US" altLang="zh-CN" b="1" dirty="0" smtClean="0"/>
          </a:p>
          <a:p>
            <a:r>
              <a:rPr lang="en-US" altLang="zh-CN" i="1" dirty="0" smtClean="0"/>
              <a:t>   1</a:t>
            </a:r>
            <a:r>
              <a:rPr lang="zh-CN" altLang="en-US" i="1" dirty="0" smtClean="0"/>
              <a:t>、 伪指令格式</a:t>
            </a:r>
            <a:endParaRPr lang="en-US" altLang="zh-CN" i="1" dirty="0" smtClean="0"/>
          </a:p>
          <a:p>
            <a:endParaRPr lang="en-US" altLang="zh-CN" i="1" dirty="0" smtClean="0"/>
          </a:p>
          <a:p>
            <a:r>
              <a:rPr lang="en-US" altLang="zh-CN" dirty="0" smtClean="0"/>
              <a:t>       </a:t>
            </a:r>
            <a:r>
              <a:rPr lang="zh-CN" altLang="zh-CN" dirty="0" smtClean="0"/>
              <a:t>汇编器伪指令语句的一般格式如下：</a:t>
            </a:r>
          </a:p>
          <a:p>
            <a:r>
              <a:rPr lang="en-US" altLang="zh-CN" dirty="0" smtClean="0"/>
              <a:t> </a:t>
            </a:r>
            <a:endParaRPr lang="zh-CN" altLang="zh-CN" dirty="0" smtClean="0"/>
          </a:p>
          <a:p>
            <a:r>
              <a:rPr lang="en-US" altLang="zh-CN" b="1" dirty="0" smtClean="0"/>
              <a:t>		[</a:t>
            </a:r>
            <a:r>
              <a:rPr lang="zh-CN" altLang="zh-CN" b="1" dirty="0" smtClean="0"/>
              <a:t>符号或标号：</a:t>
            </a:r>
            <a:r>
              <a:rPr lang="en-US" altLang="zh-CN" b="1" dirty="0" smtClean="0"/>
              <a:t>]    </a:t>
            </a:r>
            <a:r>
              <a:rPr lang="zh-CN" altLang="zh-CN" b="1" dirty="0" smtClean="0"/>
              <a:t>伪指令</a:t>
            </a:r>
            <a:r>
              <a:rPr lang="en-US" altLang="zh-CN" b="1" dirty="0" smtClean="0"/>
              <a:t>    </a:t>
            </a:r>
            <a:r>
              <a:rPr lang="zh-CN" altLang="zh-CN" b="1" dirty="0" smtClean="0"/>
              <a:t>表达式</a:t>
            </a:r>
            <a:r>
              <a:rPr lang="en-US" altLang="zh-CN" b="1" dirty="0" smtClean="0"/>
              <a:t>       [;</a:t>
            </a:r>
            <a:r>
              <a:rPr lang="zh-CN" altLang="zh-CN" b="1" dirty="0" smtClean="0"/>
              <a:t>注释</a:t>
            </a:r>
            <a:r>
              <a:rPr lang="en-US" altLang="zh-CN" b="1" dirty="0" smtClean="0"/>
              <a:t>]</a:t>
            </a:r>
            <a:endParaRPr lang="zh-CN" altLang="zh-CN" dirty="0"/>
          </a:p>
        </p:txBody>
      </p:sp>
      <p:sp>
        <p:nvSpPr>
          <p:cNvPr id="39" name="矩形 38"/>
          <p:cNvSpPr/>
          <p:nvPr/>
        </p:nvSpPr>
        <p:spPr>
          <a:xfrm>
            <a:off x="611560" y="3435846"/>
            <a:ext cx="7560840" cy="1477328"/>
          </a:xfrm>
          <a:prstGeom prst="rect">
            <a:avLst/>
          </a:prstGeom>
        </p:spPr>
        <p:txBody>
          <a:bodyPr wrap="square">
            <a:spAutoFit/>
          </a:bodyPr>
          <a:lstStyle/>
          <a:p>
            <a:r>
              <a:rPr lang="en-US" altLang="zh-CN" dirty="0" smtClean="0"/>
              <a:t>        </a:t>
            </a:r>
            <a:r>
              <a:rPr lang="zh-CN" altLang="zh-CN" dirty="0" smtClean="0"/>
              <a:t>汇编器伪指令语句一般是由符号或标号字段、伪指令字段、表达式字段和注释字段组成，其中伪指令字段和表达式字段是必需的字段。</a:t>
            </a:r>
            <a:endParaRPr lang="en-US" altLang="zh-CN" dirty="0" smtClean="0"/>
          </a:p>
          <a:p>
            <a:r>
              <a:rPr lang="en-US" altLang="zh-CN" dirty="0" smtClean="0"/>
              <a:t>        </a:t>
            </a:r>
            <a:r>
              <a:rPr lang="zh-CN" altLang="zh-CN" dirty="0" smtClean="0"/>
              <a:t>汇编器伪指令语句在汇编时不会产生在单片机上可执行的机器语言程序，而是用以指导汇编器汇编单片机汇编语言源程序，并提供了改变汇编器状态、定义用户符号、为变量分配存储空间等功能。</a:t>
            </a:r>
            <a:endParaRPr lang="zh-CN" altLang="zh-CN" dirty="0"/>
          </a:p>
        </p:txBody>
      </p:sp>
    </p:spTree>
    <p:extLst>
      <p:ext uri="{BB962C8B-B14F-4D97-AF65-F5344CB8AC3E}">
        <p14:creationId xmlns="" xmlns:p14="http://schemas.microsoft.com/office/powerpoint/2010/main" val="36872774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二、</a:t>
            </a:r>
            <a:r>
              <a:rPr lang="en-US" altLang="zh-CN" b="1" dirty="0" smtClean="0"/>
              <a:t> </a:t>
            </a:r>
            <a:r>
              <a:rPr lang="zh-CN" altLang="zh-CN" b="1" dirty="0" smtClean="0"/>
              <a:t>汇编语言程序语句格式</a:t>
            </a:r>
          </a:p>
          <a:p>
            <a:endParaRPr lang="zh-CN" altLang="zh-CN" dirty="0"/>
          </a:p>
        </p:txBody>
      </p:sp>
      <p:sp>
        <p:nvSpPr>
          <p:cNvPr id="29" name="矩形 28"/>
          <p:cNvSpPr/>
          <p:nvPr/>
        </p:nvSpPr>
        <p:spPr>
          <a:xfrm>
            <a:off x="827584" y="1491631"/>
            <a:ext cx="7560840" cy="923330"/>
          </a:xfrm>
          <a:prstGeom prst="rect">
            <a:avLst/>
          </a:prstGeom>
        </p:spPr>
        <p:txBody>
          <a:bodyPr wrap="square">
            <a:spAutoFit/>
          </a:bodyPr>
          <a:lstStyle/>
          <a:p>
            <a:r>
              <a:rPr lang="zh-CN" altLang="en-US" b="1" dirty="0" smtClean="0"/>
              <a:t>（二）</a:t>
            </a:r>
            <a:r>
              <a:rPr lang="zh-CN" altLang="zh-CN" b="1" dirty="0" smtClean="0"/>
              <a:t>汇编</a:t>
            </a:r>
            <a:r>
              <a:rPr lang="zh-CN" altLang="en-US" b="1" dirty="0" smtClean="0"/>
              <a:t>器</a:t>
            </a:r>
            <a:r>
              <a:rPr lang="zh-CN" altLang="zh-CN" b="1" dirty="0" smtClean="0"/>
              <a:t>指令的语句格式</a:t>
            </a:r>
            <a:endParaRPr lang="en-US" altLang="zh-CN" b="1" dirty="0" smtClean="0"/>
          </a:p>
          <a:p>
            <a:r>
              <a:rPr lang="en-US" altLang="zh-CN" i="1" dirty="0" smtClean="0"/>
              <a:t>   2</a:t>
            </a:r>
            <a:r>
              <a:rPr lang="zh-CN" altLang="en-US" i="1" dirty="0" smtClean="0"/>
              <a:t>、 </a:t>
            </a:r>
            <a:r>
              <a:rPr lang="zh-CN" altLang="en-US" dirty="0" smtClean="0"/>
              <a:t>伪指令类别</a:t>
            </a:r>
            <a:endParaRPr lang="en-US" altLang="zh-CN" dirty="0" smtClean="0"/>
          </a:p>
          <a:p>
            <a:endParaRPr lang="en-US" altLang="zh-CN" i="1" dirty="0" smtClean="0"/>
          </a:p>
        </p:txBody>
      </p:sp>
      <p:sp>
        <p:nvSpPr>
          <p:cNvPr id="39" name="矩形 38"/>
          <p:cNvSpPr/>
          <p:nvPr/>
        </p:nvSpPr>
        <p:spPr>
          <a:xfrm>
            <a:off x="755576" y="2283718"/>
            <a:ext cx="7560840" cy="2585323"/>
          </a:xfrm>
          <a:prstGeom prst="rect">
            <a:avLst/>
          </a:prstGeom>
        </p:spPr>
        <p:txBody>
          <a:bodyPr wrap="square">
            <a:spAutoFit/>
          </a:bodyPr>
          <a:lstStyle/>
          <a:p>
            <a:r>
              <a:rPr lang="en-US" altLang="zh-CN" dirty="0" smtClean="0"/>
              <a:t>ASM51</a:t>
            </a:r>
            <a:r>
              <a:rPr lang="zh-CN" altLang="zh-CN" dirty="0" smtClean="0"/>
              <a:t>伪指令按照功能可以分为如下</a:t>
            </a:r>
            <a:r>
              <a:rPr lang="en-US" altLang="zh-CN" dirty="0" smtClean="0"/>
              <a:t>5</a:t>
            </a:r>
            <a:r>
              <a:rPr lang="zh-CN" altLang="zh-CN" dirty="0" smtClean="0"/>
              <a:t>类：</a:t>
            </a:r>
          </a:p>
          <a:p>
            <a:r>
              <a:rPr lang="en-US" altLang="zh-CN" dirty="0" smtClean="0"/>
              <a:t> </a:t>
            </a:r>
            <a:endParaRPr lang="zh-CN" altLang="zh-CN" dirty="0" smtClean="0"/>
          </a:p>
          <a:p>
            <a:pPr lvl="0"/>
            <a:r>
              <a:rPr lang="zh-CN" altLang="en-US" dirty="0" smtClean="0"/>
              <a:t>（</a:t>
            </a:r>
            <a:r>
              <a:rPr lang="en-US" altLang="zh-CN" dirty="0" smtClean="0"/>
              <a:t>1</a:t>
            </a:r>
            <a:r>
              <a:rPr lang="zh-CN" altLang="en-US" dirty="0" smtClean="0"/>
              <a:t>）</a:t>
            </a:r>
            <a:r>
              <a:rPr lang="zh-CN" altLang="zh-CN" dirty="0" smtClean="0"/>
              <a:t>汇编器地址、状态控制伪指令（</a:t>
            </a:r>
            <a:r>
              <a:rPr lang="en-US" altLang="zh-CN" dirty="0" smtClean="0"/>
              <a:t>3</a:t>
            </a:r>
            <a:r>
              <a:rPr lang="zh-CN" altLang="zh-CN" dirty="0" smtClean="0"/>
              <a:t>种）：① </a:t>
            </a:r>
            <a:r>
              <a:rPr lang="en-US" altLang="zh-CN" dirty="0" smtClean="0"/>
              <a:t>ORG  </a:t>
            </a:r>
            <a:r>
              <a:rPr lang="zh-CN" altLang="zh-CN" dirty="0" smtClean="0"/>
              <a:t>② </a:t>
            </a:r>
            <a:r>
              <a:rPr lang="en-US" altLang="zh-CN" dirty="0" smtClean="0"/>
              <a:t>END  </a:t>
            </a:r>
            <a:r>
              <a:rPr lang="zh-CN" altLang="zh-CN" dirty="0" smtClean="0"/>
              <a:t>③ </a:t>
            </a:r>
            <a:r>
              <a:rPr lang="en-US" altLang="zh-CN" dirty="0" smtClean="0"/>
              <a:t>USING</a:t>
            </a:r>
            <a:endParaRPr lang="zh-CN" altLang="zh-CN" dirty="0" smtClean="0"/>
          </a:p>
          <a:p>
            <a:pPr lvl="0"/>
            <a:r>
              <a:rPr lang="zh-CN" altLang="en-US" dirty="0" smtClean="0"/>
              <a:t>（</a:t>
            </a:r>
            <a:r>
              <a:rPr lang="en-US" altLang="zh-CN" dirty="0" smtClean="0"/>
              <a:t>2</a:t>
            </a:r>
            <a:r>
              <a:rPr lang="zh-CN" altLang="en-US" dirty="0" smtClean="0"/>
              <a:t>）</a:t>
            </a:r>
            <a:r>
              <a:rPr lang="zh-CN" altLang="zh-CN" dirty="0" smtClean="0"/>
              <a:t>符号定义伪指令（</a:t>
            </a:r>
            <a:r>
              <a:rPr lang="en-US" altLang="zh-CN" dirty="0" smtClean="0"/>
              <a:t>8</a:t>
            </a:r>
            <a:r>
              <a:rPr lang="zh-CN" altLang="zh-CN" dirty="0" smtClean="0"/>
              <a:t>种）：① </a:t>
            </a:r>
            <a:r>
              <a:rPr lang="en-US" altLang="zh-CN" dirty="0" smtClean="0"/>
              <a:t>EQU </a:t>
            </a:r>
            <a:r>
              <a:rPr lang="zh-CN" altLang="zh-CN" dirty="0" smtClean="0"/>
              <a:t>② </a:t>
            </a:r>
            <a:r>
              <a:rPr lang="en-US" altLang="zh-CN" dirty="0" smtClean="0"/>
              <a:t>SET </a:t>
            </a:r>
            <a:r>
              <a:rPr lang="zh-CN" altLang="zh-CN" dirty="0" smtClean="0"/>
              <a:t>③ </a:t>
            </a:r>
            <a:r>
              <a:rPr lang="en-US" altLang="zh-CN" dirty="0" smtClean="0"/>
              <a:t>DATA </a:t>
            </a:r>
            <a:r>
              <a:rPr lang="zh-CN" altLang="zh-CN" dirty="0" smtClean="0"/>
              <a:t>④ </a:t>
            </a:r>
            <a:r>
              <a:rPr lang="en-US" altLang="zh-CN" dirty="0" smtClean="0"/>
              <a:t>IDATA </a:t>
            </a:r>
            <a:r>
              <a:rPr lang="zh-CN" altLang="zh-CN" dirty="0" smtClean="0"/>
              <a:t>⑤ </a:t>
            </a:r>
            <a:r>
              <a:rPr lang="en-US" altLang="zh-CN" dirty="0" smtClean="0"/>
              <a:t>XDATA </a:t>
            </a:r>
          </a:p>
          <a:p>
            <a:pPr lvl="0"/>
            <a:r>
              <a:rPr lang="en-US" altLang="zh-CN" dirty="0" smtClean="0"/>
              <a:t>                                                              </a:t>
            </a:r>
            <a:r>
              <a:rPr lang="zh-CN" altLang="zh-CN" dirty="0" smtClean="0"/>
              <a:t>⑥ </a:t>
            </a:r>
            <a:r>
              <a:rPr lang="en-US" altLang="zh-CN" dirty="0" smtClean="0"/>
              <a:t>BIT </a:t>
            </a:r>
            <a:r>
              <a:rPr lang="zh-CN" altLang="zh-CN" dirty="0" smtClean="0"/>
              <a:t>⑦ </a:t>
            </a:r>
            <a:r>
              <a:rPr lang="en-US" altLang="zh-CN" dirty="0" smtClean="0"/>
              <a:t>CODE  </a:t>
            </a:r>
            <a:r>
              <a:rPr lang="zh-CN" altLang="zh-CN" dirty="0" smtClean="0"/>
              <a:t>⑧ </a:t>
            </a:r>
            <a:r>
              <a:rPr lang="en-US" altLang="zh-CN" dirty="0" smtClean="0"/>
              <a:t>SEGMENT</a:t>
            </a:r>
            <a:endParaRPr lang="zh-CN" altLang="zh-CN" dirty="0" smtClean="0"/>
          </a:p>
          <a:p>
            <a:pPr lvl="0"/>
            <a:r>
              <a:rPr lang="zh-CN" altLang="en-US" dirty="0" smtClean="0"/>
              <a:t>（</a:t>
            </a:r>
            <a:r>
              <a:rPr lang="en-US" altLang="zh-CN" dirty="0" smtClean="0"/>
              <a:t>3</a:t>
            </a:r>
            <a:r>
              <a:rPr lang="zh-CN" altLang="en-US" dirty="0" smtClean="0"/>
              <a:t>）</a:t>
            </a:r>
            <a:r>
              <a:rPr lang="zh-CN" altLang="zh-CN" dirty="0" smtClean="0"/>
              <a:t>存储空间初始化</a:t>
            </a:r>
            <a:r>
              <a:rPr lang="en-US" altLang="zh-CN" dirty="0" smtClean="0"/>
              <a:t>/</a:t>
            </a:r>
            <a:r>
              <a:rPr lang="zh-CN" altLang="zh-CN" dirty="0" smtClean="0"/>
              <a:t>预留伪指令（</a:t>
            </a:r>
            <a:r>
              <a:rPr lang="en-US" altLang="zh-CN" dirty="0" smtClean="0"/>
              <a:t>4</a:t>
            </a:r>
            <a:r>
              <a:rPr lang="zh-CN" altLang="zh-CN" dirty="0" smtClean="0"/>
              <a:t>种）：① </a:t>
            </a:r>
            <a:r>
              <a:rPr lang="en-US" altLang="zh-CN" dirty="0" smtClean="0"/>
              <a:t>DB </a:t>
            </a:r>
            <a:r>
              <a:rPr lang="zh-CN" altLang="zh-CN" dirty="0" smtClean="0"/>
              <a:t>② </a:t>
            </a:r>
            <a:r>
              <a:rPr lang="en-US" altLang="zh-CN" dirty="0" smtClean="0"/>
              <a:t>DW  </a:t>
            </a:r>
            <a:r>
              <a:rPr lang="zh-CN" altLang="zh-CN" dirty="0" smtClean="0"/>
              <a:t>③ </a:t>
            </a:r>
            <a:r>
              <a:rPr lang="en-US" altLang="zh-CN" dirty="0" smtClean="0"/>
              <a:t>DS </a:t>
            </a:r>
            <a:r>
              <a:rPr lang="zh-CN" altLang="zh-CN" dirty="0" smtClean="0"/>
              <a:t>④ </a:t>
            </a:r>
            <a:r>
              <a:rPr lang="en-US" altLang="zh-CN" dirty="0" smtClean="0"/>
              <a:t>DBIT</a:t>
            </a:r>
            <a:endParaRPr lang="zh-CN" altLang="zh-CN" dirty="0" smtClean="0"/>
          </a:p>
          <a:p>
            <a:pPr lvl="0"/>
            <a:r>
              <a:rPr lang="zh-CN" altLang="en-US" dirty="0" smtClean="0"/>
              <a:t>（</a:t>
            </a:r>
            <a:r>
              <a:rPr lang="en-US" altLang="zh-CN" dirty="0" smtClean="0"/>
              <a:t>4</a:t>
            </a:r>
            <a:r>
              <a:rPr lang="zh-CN" altLang="en-US" dirty="0" smtClean="0"/>
              <a:t>）</a:t>
            </a:r>
            <a:r>
              <a:rPr lang="zh-CN" altLang="zh-CN" dirty="0" smtClean="0"/>
              <a:t>程序链接伪指令（</a:t>
            </a:r>
            <a:r>
              <a:rPr lang="en-US" altLang="zh-CN" dirty="0" smtClean="0"/>
              <a:t>3</a:t>
            </a:r>
            <a:r>
              <a:rPr lang="zh-CN" altLang="zh-CN" dirty="0" smtClean="0"/>
              <a:t>种）：① </a:t>
            </a:r>
            <a:r>
              <a:rPr lang="en-US" altLang="zh-CN" dirty="0" smtClean="0"/>
              <a:t>PUBLIC </a:t>
            </a:r>
            <a:r>
              <a:rPr lang="zh-CN" altLang="zh-CN" dirty="0" smtClean="0"/>
              <a:t>② </a:t>
            </a:r>
            <a:r>
              <a:rPr lang="en-US" altLang="zh-CN" dirty="0" smtClean="0"/>
              <a:t>EXTRN  </a:t>
            </a:r>
            <a:r>
              <a:rPr lang="zh-CN" altLang="zh-CN" dirty="0" smtClean="0"/>
              <a:t>③ </a:t>
            </a:r>
            <a:r>
              <a:rPr lang="en-US" altLang="zh-CN" dirty="0" smtClean="0"/>
              <a:t>NAME</a:t>
            </a:r>
            <a:endParaRPr lang="zh-CN" altLang="zh-CN" dirty="0" smtClean="0"/>
          </a:p>
          <a:p>
            <a:pPr lvl="0"/>
            <a:r>
              <a:rPr lang="zh-CN" altLang="en-US" dirty="0" smtClean="0"/>
              <a:t>（</a:t>
            </a:r>
            <a:r>
              <a:rPr lang="en-US" altLang="zh-CN" dirty="0" smtClean="0"/>
              <a:t>5</a:t>
            </a:r>
            <a:r>
              <a:rPr lang="zh-CN" altLang="en-US" dirty="0" smtClean="0"/>
              <a:t>）</a:t>
            </a:r>
            <a:r>
              <a:rPr lang="zh-CN" altLang="zh-CN" dirty="0" smtClean="0"/>
              <a:t>段选择伪指令（</a:t>
            </a:r>
            <a:r>
              <a:rPr lang="en-US" altLang="zh-CN" dirty="0" smtClean="0"/>
              <a:t>6</a:t>
            </a:r>
            <a:r>
              <a:rPr lang="zh-CN" altLang="zh-CN" dirty="0" smtClean="0"/>
              <a:t>种）：</a:t>
            </a:r>
            <a:r>
              <a:rPr lang="en-US" altLang="zh-CN" dirty="0" smtClean="0"/>
              <a:t>     </a:t>
            </a:r>
            <a:r>
              <a:rPr lang="zh-CN" altLang="zh-CN" dirty="0" smtClean="0"/>
              <a:t>① </a:t>
            </a:r>
            <a:r>
              <a:rPr lang="en-US" altLang="zh-CN" dirty="0" smtClean="0"/>
              <a:t>RSEG </a:t>
            </a:r>
            <a:r>
              <a:rPr lang="zh-CN" altLang="zh-CN" dirty="0" smtClean="0"/>
              <a:t>② </a:t>
            </a:r>
            <a:r>
              <a:rPr lang="en-US" altLang="zh-CN" dirty="0" smtClean="0"/>
              <a:t>DSEG </a:t>
            </a:r>
            <a:r>
              <a:rPr lang="zh-CN" altLang="zh-CN" dirty="0" smtClean="0"/>
              <a:t>③ </a:t>
            </a:r>
            <a:r>
              <a:rPr lang="en-US" altLang="zh-CN" dirty="0" smtClean="0"/>
              <a:t>CSEG </a:t>
            </a:r>
            <a:r>
              <a:rPr lang="zh-CN" altLang="zh-CN" dirty="0" smtClean="0"/>
              <a:t>④ </a:t>
            </a:r>
            <a:r>
              <a:rPr lang="en-US" altLang="zh-CN" dirty="0" smtClean="0"/>
              <a:t>ISEG </a:t>
            </a:r>
            <a:r>
              <a:rPr lang="zh-CN" altLang="zh-CN" dirty="0" smtClean="0"/>
              <a:t>⑤ </a:t>
            </a:r>
            <a:r>
              <a:rPr lang="en-US" altLang="zh-CN" dirty="0" smtClean="0"/>
              <a:t>XSEG </a:t>
            </a:r>
          </a:p>
          <a:p>
            <a:pPr lvl="0"/>
            <a:r>
              <a:rPr lang="en-US" altLang="zh-CN" dirty="0" smtClean="0"/>
              <a:t>                                                              </a:t>
            </a:r>
            <a:r>
              <a:rPr lang="zh-CN" altLang="zh-CN" dirty="0" smtClean="0"/>
              <a:t>⑥ </a:t>
            </a:r>
            <a:r>
              <a:rPr lang="en-US" altLang="zh-CN" dirty="0" smtClean="0"/>
              <a:t>BSEG</a:t>
            </a:r>
            <a:endParaRPr lang="zh-CN" altLang="zh-CN" dirty="0"/>
          </a:p>
        </p:txBody>
      </p:sp>
    </p:spTree>
    <p:extLst>
      <p:ext uri="{BB962C8B-B14F-4D97-AF65-F5344CB8AC3E}">
        <p14:creationId xmlns="" xmlns:p14="http://schemas.microsoft.com/office/powerpoint/2010/main" val="377822440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三、常用伪指令</a:t>
            </a:r>
            <a:endParaRPr lang="zh-CN" altLang="zh-CN" b="1" dirty="0" smtClean="0"/>
          </a:p>
          <a:p>
            <a:endParaRPr lang="zh-CN" altLang="zh-CN" dirty="0"/>
          </a:p>
        </p:txBody>
      </p:sp>
      <p:sp>
        <p:nvSpPr>
          <p:cNvPr id="29" name="矩形 28"/>
          <p:cNvSpPr/>
          <p:nvPr/>
        </p:nvSpPr>
        <p:spPr>
          <a:xfrm>
            <a:off x="827584" y="1491630"/>
            <a:ext cx="7560840" cy="3139321"/>
          </a:xfrm>
          <a:prstGeom prst="rect">
            <a:avLst/>
          </a:prstGeom>
        </p:spPr>
        <p:txBody>
          <a:bodyPr wrap="square">
            <a:spAutoFit/>
          </a:bodyPr>
          <a:lstStyle/>
          <a:p>
            <a:r>
              <a:rPr lang="en-US" altLang="zh-CN" b="1" dirty="0" smtClean="0"/>
              <a:t>1</a:t>
            </a:r>
            <a:r>
              <a:rPr lang="zh-CN" altLang="en-US" b="1" dirty="0" smtClean="0"/>
              <a:t>、</a:t>
            </a:r>
            <a:r>
              <a:rPr lang="en-US" altLang="zh-CN" b="1" dirty="0" smtClean="0"/>
              <a:t>ORG </a:t>
            </a:r>
            <a:r>
              <a:rPr lang="zh-CN" altLang="en-US" b="1" dirty="0" smtClean="0"/>
              <a:t>伪指令</a:t>
            </a:r>
            <a:endParaRPr lang="en-US" altLang="zh-CN" b="1" dirty="0" smtClean="0"/>
          </a:p>
          <a:p>
            <a:pPr lvl="1"/>
            <a:r>
              <a:rPr lang="en-US" altLang="zh-CN" dirty="0" smtClean="0"/>
              <a:t>ORG</a:t>
            </a:r>
            <a:r>
              <a:rPr lang="zh-CN" altLang="zh-CN" dirty="0" smtClean="0"/>
              <a:t>（</a:t>
            </a:r>
            <a:r>
              <a:rPr lang="en-US" altLang="zh-CN" dirty="0" smtClean="0"/>
              <a:t>set origin</a:t>
            </a:r>
            <a:r>
              <a:rPr lang="zh-CN" altLang="zh-CN" dirty="0" smtClean="0"/>
              <a:t>）伪指令的格式如下：</a:t>
            </a:r>
          </a:p>
          <a:p>
            <a:pPr lvl="1"/>
            <a:r>
              <a:rPr lang="en-US" altLang="zh-CN" dirty="0" smtClean="0"/>
              <a:t>ORG  expression</a:t>
            </a:r>
          </a:p>
          <a:p>
            <a:pPr lvl="1"/>
            <a:r>
              <a:rPr lang="en-US" altLang="zh-CN" dirty="0" smtClean="0"/>
              <a:t> </a:t>
            </a:r>
            <a:endParaRPr lang="zh-CN" altLang="zh-CN" dirty="0" smtClean="0"/>
          </a:p>
          <a:p>
            <a:pPr lvl="1"/>
            <a:r>
              <a:rPr lang="en-US" altLang="zh-CN" dirty="0" smtClean="0"/>
              <a:t>ORG</a:t>
            </a:r>
            <a:r>
              <a:rPr lang="zh-CN" altLang="zh-CN" dirty="0" smtClean="0"/>
              <a:t>伪指令用来修改当前段的定位计数器的值，为紧随其后的程序语句设置一个起始地址，这里表达式</a:t>
            </a:r>
            <a:r>
              <a:rPr lang="en-US" altLang="zh-CN" dirty="0" smtClean="0"/>
              <a:t>expression</a:t>
            </a:r>
            <a:r>
              <a:rPr lang="zh-CN" altLang="zh-CN" dirty="0" smtClean="0"/>
              <a:t>的值必须是一个确定的数值。</a:t>
            </a:r>
            <a:endParaRPr lang="en-US" altLang="zh-CN" dirty="0" smtClean="0"/>
          </a:p>
          <a:p>
            <a:pPr lvl="1"/>
            <a:endParaRPr lang="zh-CN" altLang="zh-CN" dirty="0" smtClean="0"/>
          </a:p>
          <a:p>
            <a:pPr lvl="1"/>
            <a:r>
              <a:rPr lang="zh-CN" altLang="zh-CN" dirty="0" smtClean="0"/>
              <a:t>例如：</a:t>
            </a:r>
          </a:p>
          <a:p>
            <a:pPr lvl="1"/>
            <a:r>
              <a:rPr lang="en-US" altLang="zh-CN" dirty="0" smtClean="0"/>
              <a:t>  ORG  0000H</a:t>
            </a:r>
            <a:endParaRPr lang="zh-CN" altLang="zh-CN" dirty="0" smtClean="0"/>
          </a:p>
          <a:p>
            <a:pPr lvl="1"/>
            <a:r>
              <a:rPr lang="en-US" altLang="zh-CN" dirty="0" smtClean="0"/>
              <a:t>LJMP   </a:t>
            </a:r>
            <a:r>
              <a:rPr lang="en-US" altLang="zh-CN" dirty="0" err="1" smtClean="0"/>
              <a:t>MyMain</a:t>
            </a:r>
            <a:r>
              <a:rPr lang="en-US" altLang="zh-CN" dirty="0" smtClean="0"/>
              <a:t>    </a:t>
            </a:r>
            <a:endParaRPr lang="zh-CN" altLang="zh-CN" dirty="0"/>
          </a:p>
        </p:txBody>
      </p:sp>
    </p:spTree>
    <p:extLst>
      <p:ext uri="{BB962C8B-B14F-4D97-AF65-F5344CB8AC3E}">
        <p14:creationId xmlns="" xmlns:p14="http://schemas.microsoft.com/office/powerpoint/2010/main" val="34364484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三、常用伪指令</a:t>
            </a:r>
            <a:endParaRPr lang="zh-CN" altLang="zh-CN" b="1" dirty="0" smtClean="0"/>
          </a:p>
          <a:p>
            <a:endParaRPr lang="zh-CN" altLang="zh-CN" dirty="0"/>
          </a:p>
        </p:txBody>
      </p:sp>
      <p:sp>
        <p:nvSpPr>
          <p:cNvPr id="29" name="矩形 28"/>
          <p:cNvSpPr/>
          <p:nvPr/>
        </p:nvSpPr>
        <p:spPr>
          <a:xfrm>
            <a:off x="827584" y="1491630"/>
            <a:ext cx="7560840" cy="1754326"/>
          </a:xfrm>
          <a:prstGeom prst="rect">
            <a:avLst/>
          </a:prstGeom>
        </p:spPr>
        <p:txBody>
          <a:bodyPr wrap="square">
            <a:spAutoFit/>
          </a:bodyPr>
          <a:lstStyle/>
          <a:p>
            <a:r>
              <a:rPr lang="en-US" altLang="zh-CN" b="1" dirty="0" smtClean="0"/>
              <a:t>2</a:t>
            </a:r>
            <a:r>
              <a:rPr lang="zh-CN" altLang="en-US" b="1" dirty="0" smtClean="0"/>
              <a:t>、</a:t>
            </a:r>
            <a:r>
              <a:rPr lang="en-US" altLang="zh-CN" b="1" dirty="0" smtClean="0"/>
              <a:t>END </a:t>
            </a:r>
            <a:r>
              <a:rPr lang="zh-CN" altLang="en-US" b="1" dirty="0" smtClean="0"/>
              <a:t>伪指令</a:t>
            </a:r>
            <a:endParaRPr lang="en-US" altLang="zh-CN" b="1" dirty="0" smtClean="0"/>
          </a:p>
          <a:p>
            <a:pPr lvl="1"/>
            <a:r>
              <a:rPr lang="en-US" altLang="zh-CN" dirty="0" smtClean="0"/>
              <a:t>END</a:t>
            </a:r>
            <a:r>
              <a:rPr lang="zh-CN" altLang="zh-CN" dirty="0" smtClean="0"/>
              <a:t>伪指令的格式如下：</a:t>
            </a:r>
          </a:p>
          <a:p>
            <a:pPr lvl="1"/>
            <a:r>
              <a:rPr lang="en-US" altLang="zh-CN" dirty="0" smtClean="0"/>
              <a:t>    END</a:t>
            </a:r>
          </a:p>
          <a:p>
            <a:pPr lvl="1"/>
            <a:endParaRPr lang="zh-CN" altLang="zh-CN" dirty="0" smtClean="0"/>
          </a:p>
          <a:p>
            <a:pPr lvl="1"/>
            <a:r>
              <a:rPr lang="en-US" altLang="zh-CN" dirty="0" smtClean="0"/>
              <a:t>END</a:t>
            </a:r>
            <a:r>
              <a:rPr lang="zh-CN" altLang="zh-CN" dirty="0" smtClean="0"/>
              <a:t>伪指令出现在汇编源程序中标志着汇编源程序的结束，因此，</a:t>
            </a:r>
            <a:r>
              <a:rPr lang="en-US" altLang="zh-CN" dirty="0" smtClean="0"/>
              <a:t>END</a:t>
            </a:r>
            <a:r>
              <a:rPr lang="zh-CN" altLang="zh-CN" dirty="0" smtClean="0"/>
              <a:t>伪指令应该是汇编源程序的最后一条语句。</a:t>
            </a:r>
            <a:endParaRPr lang="zh-CN" altLang="zh-CN" dirty="0"/>
          </a:p>
        </p:txBody>
      </p:sp>
    </p:spTree>
    <p:extLst>
      <p:ext uri="{BB962C8B-B14F-4D97-AF65-F5344CB8AC3E}">
        <p14:creationId xmlns="" xmlns:p14="http://schemas.microsoft.com/office/powerpoint/2010/main" val="2393490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71600" y="1059582"/>
            <a:ext cx="7344816" cy="3693319"/>
          </a:xfrm>
          <a:prstGeom prst="rect">
            <a:avLst/>
          </a:prstGeom>
        </p:spPr>
        <p:txBody>
          <a:bodyPr wrap="square">
            <a:spAutoFit/>
          </a:bodyPr>
          <a:lstStyle/>
          <a:p>
            <a:r>
              <a:rPr lang="en-US" altLang="zh-CN" dirty="0"/>
              <a:t>        </a:t>
            </a:r>
            <a:r>
              <a:rPr lang="zh-CN" altLang="zh-CN" dirty="0">
                <a:latin typeface="华文楷体" panose="02010600040101010101" pitchFamily="2" charset="-122"/>
                <a:ea typeface="华文楷体" panose="02010600040101010101" pitchFamily="2" charset="-122"/>
              </a:rPr>
              <a:t>寄存器寻址是指以通用寄存器的内容作为操作数。在指令的助记符中直接以寄存器的名字来表示操作数的地址。</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在</a:t>
            </a:r>
            <a:r>
              <a:rPr lang="en-US" altLang="zh-CN" dirty="0">
                <a:latin typeface="华文楷体" panose="02010600040101010101" pitchFamily="2" charset="-122"/>
                <a:ea typeface="华文楷体" panose="02010600040101010101" pitchFamily="2" charset="-122"/>
              </a:rPr>
              <a:t>MCS-51</a:t>
            </a:r>
            <a:r>
              <a:rPr lang="zh-CN" altLang="zh-CN" dirty="0">
                <a:latin typeface="华文楷体" panose="02010600040101010101" pitchFamily="2" charset="-122"/>
                <a:ea typeface="华文楷体" panose="02010600040101010101" pitchFamily="2" charset="-122"/>
              </a:rPr>
              <a:t>单片机的</a:t>
            </a:r>
            <a:r>
              <a:rPr lang="en-US" altLang="zh-CN" dirty="0">
                <a:latin typeface="华文楷体" panose="02010600040101010101" pitchFamily="2" charset="-122"/>
                <a:ea typeface="华文楷体" panose="02010600040101010101" pitchFamily="2" charset="-122"/>
              </a:rPr>
              <a:t>CPU</a:t>
            </a:r>
            <a:r>
              <a:rPr lang="zh-CN" altLang="zh-CN" dirty="0">
                <a:latin typeface="华文楷体" panose="02010600040101010101" pitchFamily="2" charset="-122"/>
                <a:ea typeface="华文楷体" panose="02010600040101010101" pitchFamily="2" charset="-122"/>
              </a:rPr>
              <a:t>中，并没有专门的硬件通用寄存器，而是把片内数据</a:t>
            </a:r>
            <a:r>
              <a:rPr lang="en-US" altLang="zh-CN" dirty="0">
                <a:latin typeface="华文楷体" panose="02010600040101010101" pitchFamily="2" charset="-122"/>
                <a:ea typeface="华文楷体" panose="02010600040101010101" pitchFamily="2" charset="-122"/>
              </a:rPr>
              <a:t>RAM</a:t>
            </a:r>
            <a:r>
              <a:rPr lang="zh-CN" altLang="zh-CN" dirty="0">
                <a:latin typeface="华文楷体" panose="02010600040101010101" pitchFamily="2" charset="-122"/>
                <a:ea typeface="华文楷体" panose="02010600040101010101" pitchFamily="2" charset="-122"/>
              </a:rPr>
              <a:t>中的一部分（</a:t>
            </a:r>
            <a:r>
              <a:rPr lang="en-US" altLang="zh-CN" dirty="0">
                <a:latin typeface="华文楷体" panose="02010600040101010101" pitchFamily="2" charset="-122"/>
                <a:ea typeface="华文楷体" panose="02010600040101010101" pitchFamily="2" charset="-122"/>
              </a:rPr>
              <a:t>00H</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1FH</a:t>
            </a:r>
            <a:r>
              <a:rPr lang="zh-CN" altLang="zh-CN" dirty="0">
                <a:latin typeface="华文楷体" panose="02010600040101010101" pitchFamily="2" charset="-122"/>
                <a:ea typeface="华文楷体" panose="02010600040101010101" pitchFamily="2" charset="-122"/>
              </a:rPr>
              <a:t>）作为工作寄存器来使用，每次都可以使用其中的任意一组，并以</a:t>
            </a:r>
            <a:r>
              <a:rPr lang="en-US" altLang="zh-CN" dirty="0">
                <a:latin typeface="华文楷体" panose="02010600040101010101" pitchFamily="2" charset="-122"/>
                <a:ea typeface="华文楷体" panose="02010600040101010101" pitchFamily="2" charset="-122"/>
              </a:rPr>
              <a:t>R0</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R7</a:t>
            </a:r>
            <a:r>
              <a:rPr lang="zh-CN" altLang="zh-CN" dirty="0">
                <a:latin typeface="华文楷体" panose="02010600040101010101" pitchFamily="2" charset="-122"/>
                <a:ea typeface="华文楷体" panose="02010600040101010101" pitchFamily="2" charset="-122"/>
              </a:rPr>
              <a:t>来命名。</a:t>
            </a:r>
            <a:endParaRPr lang="en-US" altLang="zh-CN" dirty="0">
              <a:latin typeface="华文楷体" panose="02010600040101010101" pitchFamily="2" charset="-122"/>
              <a:ea typeface="华文楷体" panose="02010600040101010101" pitchFamily="2" charset="-122"/>
            </a:endParaRPr>
          </a:p>
          <a:p>
            <a:r>
              <a:rPr lang="zh-CN" altLang="zh-CN" dirty="0">
                <a:latin typeface="华文楷体" panose="02010600040101010101" pitchFamily="2" charset="-122"/>
                <a:ea typeface="华文楷体" panose="02010600040101010101" pitchFamily="2" charset="-122"/>
              </a:rPr>
              <a:t>例如：</a:t>
            </a:r>
          </a:p>
          <a:p>
            <a:r>
              <a:rPr lang="en-US" altLang="zh-CN" dirty="0">
                <a:latin typeface="华文楷体" panose="02010600040101010101" pitchFamily="2" charset="-122"/>
                <a:ea typeface="华文楷体" panose="02010600040101010101" pitchFamily="2" charset="-122"/>
              </a:rPr>
              <a:t>MOV A</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R0</a:t>
            </a:r>
          </a:p>
          <a:p>
            <a:endParaRPr lang="zh-CN"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ADD A</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R0 </a:t>
            </a:r>
            <a:endParaRPr lang="zh-CN"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zh-CN" dirty="0">
                <a:latin typeface="华文楷体" panose="02010600040101010101" pitchFamily="2" charset="-122"/>
                <a:ea typeface="华文楷体" panose="02010600040101010101" pitchFamily="2" charset="-122"/>
              </a:rPr>
              <a:t>在</a:t>
            </a:r>
            <a:r>
              <a:rPr lang="en-US" altLang="zh-CN" dirty="0">
                <a:latin typeface="华文楷体" panose="02010600040101010101" pitchFamily="2" charset="-122"/>
                <a:ea typeface="华文楷体" panose="02010600040101010101" pitchFamily="2" charset="-122"/>
              </a:rPr>
              <a:t>MCS-51</a:t>
            </a:r>
            <a:r>
              <a:rPr lang="zh-CN" altLang="zh-CN" dirty="0">
                <a:latin typeface="华文楷体" panose="02010600040101010101" pitchFamily="2" charset="-122"/>
                <a:ea typeface="华文楷体" panose="02010600040101010101" pitchFamily="2" charset="-122"/>
              </a:rPr>
              <a:t>单片机中，用于寄存器寻址方式的寄存器有</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R</a:t>
            </a:r>
            <a:r>
              <a:rPr lang="en-US" altLang="zh-CN" baseline="-25000" dirty="0">
                <a:latin typeface="华文楷体" panose="02010600040101010101" pitchFamily="2" charset="-122"/>
                <a:ea typeface="华文楷体" panose="02010600040101010101" pitchFamily="2" charset="-122"/>
              </a:rPr>
              <a:t>n</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n=0…7</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A</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B</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DPTR</a:t>
            </a:r>
            <a:r>
              <a:rPr lang="zh-CN" altLang="zh-CN"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C</a:t>
            </a:r>
            <a:r>
              <a:rPr lang="zh-CN" altLang="zh-CN" dirty="0">
                <a:latin typeface="华文楷体" panose="02010600040101010101" pitchFamily="2" charset="-122"/>
                <a:ea typeface="华文楷体" panose="02010600040101010101" pitchFamily="2" charset="-122"/>
              </a:rPr>
              <a:t>（位累加器）。</a:t>
            </a:r>
            <a:endParaRPr lang="zh-CN" altLang="en-US" dirty="0">
              <a:latin typeface="华文楷体" panose="02010600040101010101" pitchFamily="2" charset="-122"/>
              <a:ea typeface="华文楷体" panose="02010600040101010101" pitchFamily="2" charset="-122"/>
            </a:endParaRPr>
          </a:p>
        </p:txBody>
      </p:sp>
      <p:sp>
        <p:nvSpPr>
          <p:cNvPr id="45" name="矩形 44"/>
          <p:cNvSpPr/>
          <p:nvPr/>
        </p:nvSpPr>
        <p:spPr>
          <a:xfrm>
            <a:off x="4753798" y="2708599"/>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a:xfrm>
            <a:off x="543176" y="457200"/>
            <a:ext cx="6117056" cy="628650"/>
          </a:xfrm>
        </p:spPr>
        <p:txBody>
          <a:bodyPr>
            <a:normAutofit fontScale="90000"/>
          </a:bodyPr>
          <a:lstStyle/>
          <a:p>
            <a:r>
              <a:rPr lang="en-US" altLang="zh-CN" b="1" dirty="0"/>
              <a:t>3.2.2 </a:t>
            </a:r>
            <a:r>
              <a:rPr lang="zh-CN" altLang="zh-CN" b="1" dirty="0"/>
              <a:t>寄存器寻址</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 name="矩形 40"/>
          <p:cNvSpPr/>
          <p:nvPr/>
        </p:nvSpPr>
        <p:spPr>
          <a:xfrm>
            <a:off x="5074610" y="2667949"/>
            <a:ext cx="237565" cy="369332"/>
          </a:xfrm>
          <a:prstGeom prst="rect">
            <a:avLst/>
          </a:prstGeom>
        </p:spPr>
        <p:txBody>
          <a:bodyPr wrap="none">
            <a:spAutoFit/>
          </a:bodyPr>
          <a:lstStyle/>
          <a:p>
            <a:pPr algn="ctr"/>
            <a:r>
              <a:rPr lang="en-US" altLang="zh-CN" dirty="0"/>
              <a:t> </a:t>
            </a:r>
            <a:endParaRPr lang="zh-CN" altLang="en-US" dirty="0"/>
          </a:p>
        </p:txBody>
      </p:sp>
      <p:sp>
        <p:nvSpPr>
          <p:cNvPr id="42" name="矩形 41"/>
          <p:cNvSpPr/>
          <p:nvPr/>
        </p:nvSpPr>
        <p:spPr>
          <a:xfrm>
            <a:off x="5668198" y="2675528"/>
            <a:ext cx="519822" cy="338554"/>
          </a:xfrm>
          <a:prstGeom prst="rect">
            <a:avLst/>
          </a:prstGeom>
        </p:spPr>
        <p:txBody>
          <a:bodyPr wrap="none">
            <a:spAutoFit/>
          </a:bodyPr>
          <a:lstStyle/>
          <a:p>
            <a:pPr algn="ctr"/>
            <a:r>
              <a:rPr lang="en-US" altLang="zh-CN" sz="1600" dirty="0"/>
              <a:t>ACC</a:t>
            </a:r>
            <a:endParaRPr lang="zh-CN" altLang="en-US" sz="1600" dirty="0"/>
          </a:p>
        </p:txBody>
      </p:sp>
      <p:sp>
        <p:nvSpPr>
          <p:cNvPr id="43" name="矩形 42"/>
          <p:cNvSpPr/>
          <p:nvPr/>
        </p:nvSpPr>
        <p:spPr>
          <a:xfrm>
            <a:off x="3204432" y="2673812"/>
            <a:ext cx="426720" cy="369332"/>
          </a:xfrm>
          <a:prstGeom prst="rect">
            <a:avLst/>
          </a:prstGeom>
        </p:spPr>
        <p:txBody>
          <a:bodyPr wrap="none">
            <a:spAutoFit/>
          </a:bodyPr>
          <a:lstStyle/>
          <a:p>
            <a:pPr algn="ctr"/>
            <a:r>
              <a:rPr lang="en-US" altLang="zh-CN" dirty="0"/>
              <a:t>R0</a:t>
            </a:r>
            <a:endParaRPr lang="zh-CN" altLang="en-US" dirty="0"/>
          </a:p>
        </p:txBody>
      </p:sp>
      <p:sp>
        <p:nvSpPr>
          <p:cNvPr id="46" name="矩形 45"/>
          <p:cNvSpPr/>
          <p:nvPr/>
        </p:nvSpPr>
        <p:spPr>
          <a:xfrm>
            <a:off x="3648976" y="2708599"/>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 </a:t>
            </a:r>
            <a:endParaRPr lang="zh-CN" altLang="en-US" dirty="0"/>
          </a:p>
        </p:txBody>
      </p:sp>
      <p:sp>
        <p:nvSpPr>
          <p:cNvPr id="47" name="矩形 46"/>
          <p:cNvSpPr/>
          <p:nvPr/>
        </p:nvSpPr>
        <p:spPr>
          <a:xfrm>
            <a:off x="4833412" y="2667949"/>
            <a:ext cx="662361" cy="369332"/>
          </a:xfrm>
          <a:prstGeom prst="rect">
            <a:avLst/>
          </a:prstGeom>
        </p:spPr>
        <p:txBody>
          <a:bodyPr wrap="none">
            <a:spAutoFit/>
          </a:bodyPr>
          <a:lstStyle/>
          <a:p>
            <a:pPr algn="ctr"/>
            <a:r>
              <a:rPr lang="en-US" altLang="zh-CN" dirty="0">
                <a:latin typeface="华文楷体" panose="02010600040101010101" pitchFamily="2" charset="-122"/>
                <a:ea typeface="华文楷体" panose="02010600040101010101" pitchFamily="2" charset="-122"/>
              </a:rPr>
              <a:t>data1</a:t>
            </a:r>
            <a:endParaRPr lang="zh-CN" altLang="en-US" dirty="0">
              <a:latin typeface="华文楷体" panose="02010600040101010101" pitchFamily="2" charset="-122"/>
              <a:ea typeface="华文楷体" panose="02010600040101010101" pitchFamily="2" charset="-122"/>
            </a:endParaRPr>
          </a:p>
        </p:txBody>
      </p:sp>
      <p:sp>
        <p:nvSpPr>
          <p:cNvPr id="48" name="矩形 47"/>
          <p:cNvSpPr/>
          <p:nvPr/>
        </p:nvSpPr>
        <p:spPr>
          <a:xfrm>
            <a:off x="3800497" y="2673812"/>
            <a:ext cx="662361" cy="369332"/>
          </a:xfrm>
          <a:prstGeom prst="rect">
            <a:avLst/>
          </a:prstGeom>
        </p:spPr>
        <p:txBody>
          <a:bodyPr wrap="none">
            <a:spAutoFit/>
          </a:bodyPr>
          <a:lstStyle/>
          <a:p>
            <a:pPr algn="ctr"/>
            <a:r>
              <a:rPr lang="en-US" altLang="zh-CN" dirty="0">
                <a:latin typeface="华文楷体" panose="02010600040101010101" pitchFamily="2" charset="-122"/>
                <a:ea typeface="华文楷体" panose="02010600040101010101" pitchFamily="2" charset="-122"/>
              </a:rPr>
              <a:t>data1</a:t>
            </a:r>
            <a:endParaRPr lang="zh-CN" altLang="en-US" dirty="0">
              <a:latin typeface="华文楷体" panose="02010600040101010101" pitchFamily="2" charset="-122"/>
              <a:ea typeface="华文楷体" panose="02010600040101010101" pitchFamily="2" charset="-122"/>
            </a:endParaRPr>
          </a:p>
        </p:txBody>
      </p:sp>
      <p:sp>
        <p:nvSpPr>
          <p:cNvPr id="12" name="上弧形箭头 11"/>
          <p:cNvSpPr/>
          <p:nvPr/>
        </p:nvSpPr>
        <p:spPr>
          <a:xfrm>
            <a:off x="4172541" y="2427734"/>
            <a:ext cx="942933" cy="259733"/>
          </a:xfrm>
          <a:prstGeom prst="curved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tx1"/>
              </a:solidFill>
            </a:endParaRPr>
          </a:p>
        </p:txBody>
      </p:sp>
      <p:sp>
        <p:nvSpPr>
          <p:cNvPr id="44" name="矩形 43"/>
          <p:cNvSpPr/>
          <p:nvPr/>
        </p:nvSpPr>
        <p:spPr>
          <a:xfrm>
            <a:off x="4819542" y="3227533"/>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50" name="矩形 49"/>
          <p:cNvSpPr/>
          <p:nvPr/>
        </p:nvSpPr>
        <p:spPr>
          <a:xfrm>
            <a:off x="5733942" y="3194462"/>
            <a:ext cx="519822" cy="338554"/>
          </a:xfrm>
          <a:prstGeom prst="rect">
            <a:avLst/>
          </a:prstGeom>
        </p:spPr>
        <p:txBody>
          <a:bodyPr wrap="none">
            <a:spAutoFit/>
          </a:bodyPr>
          <a:lstStyle/>
          <a:p>
            <a:pPr algn="ctr"/>
            <a:r>
              <a:rPr lang="en-US" altLang="zh-CN" sz="1600" dirty="0"/>
              <a:t>ACC</a:t>
            </a:r>
            <a:endParaRPr lang="zh-CN" altLang="en-US" sz="1600" dirty="0"/>
          </a:p>
        </p:txBody>
      </p:sp>
      <p:sp>
        <p:nvSpPr>
          <p:cNvPr id="51" name="矩形 50"/>
          <p:cNvSpPr/>
          <p:nvPr/>
        </p:nvSpPr>
        <p:spPr>
          <a:xfrm>
            <a:off x="3203848" y="3192746"/>
            <a:ext cx="426720" cy="369332"/>
          </a:xfrm>
          <a:prstGeom prst="rect">
            <a:avLst/>
          </a:prstGeom>
        </p:spPr>
        <p:txBody>
          <a:bodyPr wrap="none">
            <a:spAutoFit/>
          </a:bodyPr>
          <a:lstStyle/>
          <a:p>
            <a:pPr algn="ctr"/>
            <a:r>
              <a:rPr lang="en-US" altLang="zh-CN" dirty="0"/>
              <a:t>R0</a:t>
            </a:r>
            <a:endParaRPr lang="zh-CN" altLang="en-US" dirty="0"/>
          </a:p>
        </p:txBody>
      </p:sp>
      <p:sp>
        <p:nvSpPr>
          <p:cNvPr id="52" name="矩形 51"/>
          <p:cNvSpPr/>
          <p:nvPr/>
        </p:nvSpPr>
        <p:spPr>
          <a:xfrm>
            <a:off x="3648392" y="3227533"/>
            <a:ext cx="914400" cy="2880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 </a:t>
            </a:r>
            <a:endParaRPr lang="zh-CN" altLang="en-US" dirty="0"/>
          </a:p>
        </p:txBody>
      </p:sp>
      <p:sp>
        <p:nvSpPr>
          <p:cNvPr id="53" name="矩形 52"/>
          <p:cNvSpPr/>
          <p:nvPr/>
        </p:nvSpPr>
        <p:spPr>
          <a:xfrm>
            <a:off x="4899156" y="3186883"/>
            <a:ext cx="662361" cy="369332"/>
          </a:xfrm>
          <a:prstGeom prst="rect">
            <a:avLst/>
          </a:prstGeom>
        </p:spPr>
        <p:txBody>
          <a:bodyPr wrap="none">
            <a:spAutoFit/>
          </a:bodyPr>
          <a:lstStyle/>
          <a:p>
            <a:pPr algn="ctr"/>
            <a:r>
              <a:rPr lang="en-US" altLang="zh-CN" dirty="0">
                <a:latin typeface="华文楷体" panose="02010600040101010101" pitchFamily="2" charset="-122"/>
                <a:ea typeface="华文楷体" panose="02010600040101010101" pitchFamily="2" charset="-122"/>
              </a:rPr>
              <a:t>data2</a:t>
            </a:r>
            <a:endParaRPr lang="zh-CN" altLang="en-US" dirty="0">
              <a:latin typeface="华文楷体" panose="02010600040101010101" pitchFamily="2" charset="-122"/>
              <a:ea typeface="华文楷体" panose="02010600040101010101" pitchFamily="2" charset="-122"/>
            </a:endParaRPr>
          </a:p>
        </p:txBody>
      </p:sp>
      <p:sp>
        <p:nvSpPr>
          <p:cNvPr id="54" name="矩形 53"/>
          <p:cNvSpPr/>
          <p:nvPr/>
        </p:nvSpPr>
        <p:spPr>
          <a:xfrm>
            <a:off x="3799913" y="3192746"/>
            <a:ext cx="662361" cy="369332"/>
          </a:xfrm>
          <a:prstGeom prst="rect">
            <a:avLst/>
          </a:prstGeom>
        </p:spPr>
        <p:txBody>
          <a:bodyPr wrap="none">
            <a:spAutoFit/>
          </a:bodyPr>
          <a:lstStyle/>
          <a:p>
            <a:pPr algn="ctr"/>
            <a:r>
              <a:rPr lang="en-US" altLang="zh-CN" dirty="0">
                <a:latin typeface="华文楷体" panose="02010600040101010101" pitchFamily="2" charset="-122"/>
                <a:ea typeface="华文楷体" panose="02010600040101010101" pitchFamily="2" charset="-122"/>
              </a:rPr>
              <a:t>data1</a:t>
            </a:r>
            <a:endParaRPr lang="zh-CN" altLang="en-US" dirty="0">
              <a:latin typeface="华文楷体" panose="02010600040101010101" pitchFamily="2" charset="-122"/>
              <a:ea typeface="华文楷体" panose="02010600040101010101" pitchFamily="2" charset="-122"/>
            </a:endParaRPr>
          </a:p>
        </p:txBody>
      </p:sp>
      <p:sp>
        <p:nvSpPr>
          <p:cNvPr id="15" name="加号 14"/>
          <p:cNvSpPr/>
          <p:nvPr/>
        </p:nvSpPr>
        <p:spPr>
          <a:xfrm>
            <a:off x="4581161" y="3271406"/>
            <a:ext cx="232443" cy="184666"/>
          </a:xfrm>
          <a:prstGeom prst="mathPl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9" name="下弧形箭头 18"/>
          <p:cNvSpPr/>
          <p:nvPr/>
        </p:nvSpPr>
        <p:spPr>
          <a:xfrm>
            <a:off x="4677972" y="3562078"/>
            <a:ext cx="647942" cy="305816"/>
          </a:xfrm>
          <a:prstGeom prst="curvedUp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tx1"/>
              </a:solidFill>
            </a:endParaRPr>
          </a:p>
        </p:txBody>
      </p:sp>
      <p:sp>
        <p:nvSpPr>
          <p:cNvPr id="55" name="矩形 54"/>
          <p:cNvSpPr/>
          <p:nvPr/>
        </p:nvSpPr>
        <p:spPr>
          <a:xfrm>
            <a:off x="4725100" y="3231413"/>
            <a:ext cx="1048684" cy="307777"/>
          </a:xfrm>
          <a:prstGeom prst="rect">
            <a:avLst/>
          </a:prstGeom>
        </p:spPr>
        <p:txBody>
          <a:bodyPr wrap="none">
            <a:spAutoFit/>
          </a:bodyPr>
          <a:lstStyle/>
          <a:p>
            <a:pPr algn="ctr"/>
            <a:r>
              <a:rPr lang="en-US" altLang="zh-CN" sz="1400" dirty="0">
                <a:latin typeface="华文楷体" panose="02010600040101010101" pitchFamily="2" charset="-122"/>
                <a:ea typeface="华文楷体" panose="02010600040101010101" pitchFamily="2" charset="-122"/>
              </a:rPr>
              <a:t>data1+data2</a:t>
            </a:r>
            <a:endParaRPr lang="zh-CN" altLang="en-US" sz="1400" dirty="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10181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0" presetClass="exit" presetSubtype="0" fill="hold" grpId="1" nodeType="withEffect">
                                  <p:stCondLst>
                                    <p:cond delay="0"/>
                                  </p:stCondLst>
                                  <p:childTnLst>
                                    <p:animEffect transition="out" filter="fade">
                                      <p:cBhvr>
                                        <p:cTn id="80" dur="500"/>
                                        <p:tgtEl>
                                          <p:spTgt spid="53"/>
                                        </p:tgtEl>
                                      </p:cBhvr>
                                    </p:animEffect>
                                    <p:set>
                                      <p:cBhvr>
                                        <p:cTn id="81" dur="1" fill="hold">
                                          <p:stCondLst>
                                            <p:cond delay="499"/>
                                          </p:stCondLst>
                                        </p:cTn>
                                        <p:tgtEl>
                                          <p:spTgt spid="5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2" grpId="0"/>
      <p:bldP spid="43" grpId="0"/>
      <p:bldP spid="46" grpId="0" animBg="1"/>
      <p:bldP spid="47" grpId="0"/>
      <p:bldP spid="48" grpId="0"/>
      <p:bldP spid="12" grpId="0" animBg="1"/>
      <p:bldP spid="44" grpId="0" animBg="1"/>
      <p:bldP spid="50" grpId="0"/>
      <p:bldP spid="51" grpId="0"/>
      <p:bldP spid="52" grpId="0" animBg="1"/>
      <p:bldP spid="53" grpId="0"/>
      <p:bldP spid="53" grpId="1"/>
      <p:bldP spid="54" grpId="0"/>
      <p:bldP spid="15" grpId="0" animBg="1"/>
      <p:bldP spid="19" grpId="0" animBg="1"/>
      <p:bldP spid="5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三、常用伪指令</a:t>
            </a:r>
            <a:endParaRPr lang="zh-CN" altLang="zh-CN" b="1" dirty="0" smtClean="0"/>
          </a:p>
          <a:p>
            <a:endParaRPr lang="zh-CN" altLang="zh-CN" dirty="0"/>
          </a:p>
        </p:txBody>
      </p:sp>
      <p:sp>
        <p:nvSpPr>
          <p:cNvPr id="29" name="矩形 28"/>
          <p:cNvSpPr/>
          <p:nvPr/>
        </p:nvSpPr>
        <p:spPr>
          <a:xfrm>
            <a:off x="827584" y="1491630"/>
            <a:ext cx="7560840" cy="3416320"/>
          </a:xfrm>
          <a:prstGeom prst="rect">
            <a:avLst/>
          </a:prstGeom>
        </p:spPr>
        <p:txBody>
          <a:bodyPr wrap="square">
            <a:spAutoFit/>
          </a:bodyPr>
          <a:lstStyle/>
          <a:p>
            <a:r>
              <a:rPr lang="en-US" altLang="zh-CN" b="1" dirty="0" smtClean="0"/>
              <a:t>3</a:t>
            </a:r>
            <a:r>
              <a:rPr lang="zh-CN" altLang="en-US" b="1" dirty="0" smtClean="0"/>
              <a:t>、</a:t>
            </a:r>
            <a:r>
              <a:rPr lang="en-US" altLang="zh-CN" b="1" dirty="0" smtClean="0"/>
              <a:t>EQU </a:t>
            </a:r>
            <a:r>
              <a:rPr lang="zh-CN" altLang="en-US" b="1" dirty="0" smtClean="0"/>
              <a:t>伪指令</a:t>
            </a:r>
            <a:endParaRPr lang="en-US" altLang="zh-CN" b="1" dirty="0" smtClean="0"/>
          </a:p>
          <a:p>
            <a:pPr lvl="1"/>
            <a:r>
              <a:rPr lang="en-US" altLang="zh-CN" dirty="0" smtClean="0"/>
              <a:t>EQU</a:t>
            </a:r>
            <a:r>
              <a:rPr lang="zh-CN" altLang="zh-CN" dirty="0" smtClean="0"/>
              <a:t>伪指令的格式如下：</a:t>
            </a:r>
          </a:p>
          <a:p>
            <a:pPr lvl="1"/>
            <a:r>
              <a:rPr lang="en-US" altLang="zh-CN" dirty="0" smtClean="0"/>
              <a:t>Symbol  EQU  expression </a:t>
            </a:r>
            <a:endParaRPr lang="zh-CN" altLang="zh-CN" dirty="0" smtClean="0"/>
          </a:p>
          <a:p>
            <a:pPr lvl="1"/>
            <a:r>
              <a:rPr lang="en-US" altLang="zh-CN" dirty="0" smtClean="0"/>
              <a:t>Symbol  EQU  register </a:t>
            </a:r>
            <a:endParaRPr lang="zh-CN" altLang="zh-CN" dirty="0" smtClean="0"/>
          </a:p>
          <a:p>
            <a:pPr lvl="1"/>
            <a:r>
              <a:rPr lang="en-US" altLang="zh-CN" dirty="0" smtClean="0"/>
              <a:t>    EQU</a:t>
            </a:r>
            <a:r>
              <a:rPr lang="zh-CN" altLang="zh-CN" dirty="0" smtClean="0"/>
              <a:t>伪指令是用来定义一个符号，并为该符号分配一个数值（表达式的值）或一个寄存器的符号。符号</a:t>
            </a:r>
            <a:r>
              <a:rPr lang="en-US" altLang="zh-CN" dirty="0" smtClean="0"/>
              <a:t>Symbol</a:t>
            </a:r>
            <a:r>
              <a:rPr lang="zh-CN" altLang="zh-CN" dirty="0" smtClean="0"/>
              <a:t>为定义符号的名称； 表达式</a:t>
            </a:r>
            <a:r>
              <a:rPr lang="en-US" altLang="zh-CN" dirty="0" smtClean="0"/>
              <a:t>expression</a:t>
            </a:r>
            <a:r>
              <a:rPr lang="zh-CN" altLang="zh-CN" dirty="0" smtClean="0"/>
              <a:t>是一个数字表达式且必须有确定的数值；寄存器</a:t>
            </a:r>
            <a:r>
              <a:rPr lang="en-US" altLang="zh-CN" dirty="0" smtClean="0"/>
              <a:t>register</a:t>
            </a:r>
            <a:r>
              <a:rPr lang="zh-CN" altLang="zh-CN" dirty="0" smtClean="0"/>
              <a:t>只能为</a:t>
            </a:r>
            <a:r>
              <a:rPr lang="en-US" altLang="zh-CN" dirty="0" smtClean="0"/>
              <a:t>A</a:t>
            </a:r>
            <a:r>
              <a:rPr lang="zh-CN" altLang="zh-CN" dirty="0" smtClean="0"/>
              <a:t>，</a:t>
            </a:r>
            <a:r>
              <a:rPr lang="en-US" altLang="zh-CN" dirty="0" smtClean="0"/>
              <a:t>R0</a:t>
            </a:r>
            <a:r>
              <a:rPr lang="zh-CN" altLang="zh-CN" dirty="0" smtClean="0"/>
              <a:t>～</a:t>
            </a:r>
            <a:r>
              <a:rPr lang="en-US" altLang="zh-CN" dirty="0" smtClean="0"/>
              <a:t>R7</a:t>
            </a:r>
            <a:r>
              <a:rPr lang="zh-CN" altLang="zh-CN" dirty="0" smtClean="0"/>
              <a:t>之中某个寄存器的名称。</a:t>
            </a:r>
            <a:endParaRPr lang="en-US" altLang="zh-CN" dirty="0" smtClean="0"/>
          </a:p>
          <a:p>
            <a:pPr lvl="1"/>
            <a:r>
              <a:rPr lang="zh-CN" altLang="zh-CN" dirty="0" smtClean="0"/>
              <a:t>例如：</a:t>
            </a:r>
            <a:endParaRPr lang="en-US" altLang="zh-CN" dirty="0" smtClean="0"/>
          </a:p>
          <a:p>
            <a:pPr lvl="1"/>
            <a:r>
              <a:rPr lang="en-US" altLang="zh-CN" dirty="0" smtClean="0"/>
              <a:t>VALUE   EQU    LIMIT-200+’A’</a:t>
            </a:r>
            <a:endParaRPr lang="zh-CN" altLang="zh-CN" dirty="0" smtClean="0"/>
          </a:p>
          <a:p>
            <a:pPr lvl="1"/>
            <a:r>
              <a:rPr lang="en-US" altLang="zh-CN" dirty="0" smtClean="0"/>
              <a:t>SERIAL   EQU    SBUF</a:t>
            </a:r>
          </a:p>
          <a:p>
            <a:pPr lvl="1"/>
            <a:r>
              <a:rPr lang="en-US" altLang="zh-CN" dirty="0" smtClean="0"/>
              <a:t>COUNT   EQU    R7</a:t>
            </a:r>
            <a:endParaRPr lang="zh-CN" altLang="zh-CN" dirty="0"/>
          </a:p>
        </p:txBody>
      </p:sp>
    </p:spTree>
    <p:extLst>
      <p:ext uri="{BB962C8B-B14F-4D97-AF65-F5344CB8AC3E}">
        <p14:creationId xmlns="" xmlns:p14="http://schemas.microsoft.com/office/powerpoint/2010/main" val="40817367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三、常用伪指令</a:t>
            </a:r>
            <a:endParaRPr lang="zh-CN" altLang="zh-CN" b="1" dirty="0" smtClean="0"/>
          </a:p>
          <a:p>
            <a:endParaRPr lang="zh-CN" altLang="zh-CN" dirty="0"/>
          </a:p>
        </p:txBody>
      </p:sp>
      <p:sp>
        <p:nvSpPr>
          <p:cNvPr id="29" name="矩形 28"/>
          <p:cNvSpPr/>
          <p:nvPr/>
        </p:nvSpPr>
        <p:spPr>
          <a:xfrm>
            <a:off x="827584" y="1491630"/>
            <a:ext cx="7560840" cy="646331"/>
          </a:xfrm>
          <a:prstGeom prst="rect">
            <a:avLst/>
          </a:prstGeom>
        </p:spPr>
        <p:txBody>
          <a:bodyPr wrap="square">
            <a:spAutoFit/>
          </a:bodyPr>
          <a:lstStyle/>
          <a:p>
            <a:r>
              <a:rPr lang="en-US" altLang="zh-CN" b="1" dirty="0" smtClean="0"/>
              <a:t>4</a:t>
            </a:r>
            <a:r>
              <a:rPr lang="zh-CN" altLang="en-US" b="1" dirty="0" smtClean="0"/>
              <a:t>、</a:t>
            </a:r>
            <a:r>
              <a:rPr lang="en-US" altLang="zh-CN" b="1" dirty="0" smtClean="0"/>
              <a:t>DATA</a:t>
            </a:r>
            <a:r>
              <a:rPr lang="zh-CN" altLang="en-US" b="1" dirty="0" smtClean="0"/>
              <a:t>、</a:t>
            </a:r>
            <a:r>
              <a:rPr lang="en-US" altLang="zh-CN" b="1" dirty="0" smtClean="0"/>
              <a:t>IDATA</a:t>
            </a:r>
            <a:r>
              <a:rPr lang="zh-CN" altLang="en-US" b="1" dirty="0" smtClean="0"/>
              <a:t>、</a:t>
            </a:r>
            <a:r>
              <a:rPr lang="en-US" altLang="zh-CN" b="1" dirty="0" smtClean="0"/>
              <a:t>XDATA</a:t>
            </a:r>
            <a:r>
              <a:rPr lang="zh-CN" altLang="en-US" b="1" dirty="0" smtClean="0"/>
              <a:t>、</a:t>
            </a:r>
            <a:r>
              <a:rPr lang="en-US" altLang="zh-CN" b="1" dirty="0" smtClean="0"/>
              <a:t>BIT</a:t>
            </a:r>
            <a:r>
              <a:rPr lang="zh-CN" altLang="en-US" b="1" dirty="0" smtClean="0"/>
              <a:t>、</a:t>
            </a:r>
            <a:r>
              <a:rPr lang="en-US" altLang="zh-CN" b="1" dirty="0" smtClean="0"/>
              <a:t>CODE</a:t>
            </a:r>
            <a:r>
              <a:rPr lang="zh-CN" altLang="en-US" b="1" dirty="0" smtClean="0"/>
              <a:t>伪指令</a:t>
            </a:r>
            <a:endParaRPr lang="en-US" altLang="zh-CN" b="1" dirty="0" smtClean="0"/>
          </a:p>
          <a:p>
            <a:pPr lvl="1"/>
            <a:endParaRPr lang="zh-CN" altLang="zh-CN" dirty="0"/>
          </a:p>
        </p:txBody>
      </p:sp>
      <p:graphicFrame>
        <p:nvGraphicFramePr>
          <p:cNvPr id="21" name="表格 20"/>
          <p:cNvGraphicFramePr>
            <a:graphicFrameLocks noGrp="1"/>
          </p:cNvGraphicFramePr>
          <p:nvPr/>
        </p:nvGraphicFramePr>
        <p:xfrm>
          <a:off x="1331640" y="1995686"/>
          <a:ext cx="5252720" cy="914400"/>
        </p:xfrm>
        <a:graphic>
          <a:graphicData uri="http://schemas.openxmlformats.org/drawingml/2006/table">
            <a:tbl>
              <a:tblPr/>
              <a:tblGrid>
                <a:gridCol w="255270"/>
                <a:gridCol w="824865"/>
                <a:gridCol w="723900"/>
                <a:gridCol w="1076325"/>
                <a:gridCol w="2372360"/>
              </a:tblGrid>
              <a:tr h="0">
                <a:tc>
                  <a:txBody>
                    <a:bodyPr/>
                    <a:lstStyle/>
                    <a:p>
                      <a:pPr algn="l">
                        <a:spcAft>
                          <a:spcPts val="0"/>
                        </a:spcAft>
                      </a:pPr>
                      <a:endParaRPr lang="en-US" sz="1050"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dirty="0">
                          <a:latin typeface="Calibri"/>
                          <a:ea typeface="宋体"/>
                          <a:cs typeface="Times New Roman"/>
                        </a:rPr>
                        <a:t>symbol</a:t>
                      </a:r>
                      <a:endParaRPr lang="zh-CN" sz="1200"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dirty="0">
                          <a:latin typeface="Calibri"/>
                          <a:ea typeface="宋体"/>
                          <a:cs typeface="Times New Roman"/>
                        </a:rPr>
                        <a:t>DATA</a:t>
                      </a:r>
                      <a:endParaRPr lang="zh-CN" sz="1200"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dirty="0" err="1">
                          <a:latin typeface="Calibri"/>
                          <a:ea typeface="宋体"/>
                          <a:cs typeface="Times New Roman"/>
                        </a:rPr>
                        <a:t>data_address</a:t>
                      </a:r>
                      <a:endParaRPr lang="zh-CN" sz="1200"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zh-CN" sz="1200" kern="100">
                          <a:latin typeface="Calibri"/>
                          <a:ea typeface="宋体"/>
                          <a:cs typeface="Times New Roman"/>
                        </a:rPr>
                        <a:t>；定义一个</a:t>
                      </a:r>
                      <a:r>
                        <a:rPr lang="en-US" sz="1200" kern="100">
                          <a:latin typeface="Calibri"/>
                          <a:ea typeface="宋体"/>
                          <a:cs typeface="Times New Roman"/>
                        </a:rPr>
                        <a:t> DATA </a:t>
                      </a:r>
                      <a:r>
                        <a:rPr lang="zh-CN" sz="1200" kern="100">
                          <a:latin typeface="Calibri"/>
                          <a:ea typeface="宋体"/>
                          <a:cs typeface="Times New Roman"/>
                        </a:rPr>
                        <a:t>类型的地址符号</a:t>
                      </a:r>
                    </a:p>
                  </a:txBody>
                  <a:tcPr marL="68580" marR="68580" marT="0" marB="0">
                    <a:lnL>
                      <a:noFill/>
                    </a:lnL>
                    <a:lnR>
                      <a:noFill/>
                    </a:lnR>
                    <a:lnT>
                      <a:noFill/>
                    </a:lnT>
                    <a:lnB>
                      <a:noFill/>
                    </a:lnB>
                  </a:tcPr>
                </a:tc>
              </a:tr>
              <a:tr h="0">
                <a:tc>
                  <a:txBody>
                    <a:bodyPr/>
                    <a:lstStyle/>
                    <a:p>
                      <a:pPr algn="l">
                        <a:spcAft>
                          <a:spcPts val="0"/>
                        </a:spcAft>
                      </a:pPr>
                      <a:endParaRPr lang="en-US" sz="1050"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dirty="0">
                          <a:latin typeface="Calibri"/>
                          <a:ea typeface="宋体"/>
                          <a:cs typeface="Times New Roman"/>
                        </a:rPr>
                        <a:t>symbol</a:t>
                      </a:r>
                      <a:endParaRPr lang="zh-CN" sz="1200"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dirty="0">
                          <a:latin typeface="Calibri"/>
                          <a:ea typeface="宋体"/>
                          <a:cs typeface="Times New Roman"/>
                        </a:rPr>
                        <a:t>IDATA</a:t>
                      </a:r>
                      <a:endParaRPr lang="zh-CN" sz="1200"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a:latin typeface="Calibri"/>
                          <a:ea typeface="宋体"/>
                          <a:cs typeface="Times New Roman"/>
                        </a:rPr>
                        <a:t>data_address</a:t>
                      </a:r>
                      <a:endParaRPr lang="zh-CN" sz="1200"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zh-CN" sz="1200" kern="100" dirty="0">
                          <a:latin typeface="Calibri"/>
                          <a:ea typeface="宋体"/>
                          <a:cs typeface="Times New Roman"/>
                        </a:rPr>
                        <a:t>；定义一个</a:t>
                      </a:r>
                      <a:r>
                        <a:rPr lang="en-US" sz="1200" kern="100" dirty="0">
                          <a:latin typeface="Calibri"/>
                          <a:ea typeface="宋体"/>
                          <a:cs typeface="Times New Roman"/>
                        </a:rPr>
                        <a:t>IDATA</a:t>
                      </a:r>
                      <a:r>
                        <a:rPr lang="zh-CN" sz="1200" kern="100" dirty="0">
                          <a:latin typeface="Calibri"/>
                          <a:ea typeface="宋体"/>
                          <a:cs typeface="Times New Roman"/>
                        </a:rPr>
                        <a:t>类型的地址符号</a:t>
                      </a:r>
                    </a:p>
                  </a:txBody>
                  <a:tcPr marL="68580" marR="68580" marT="0" marB="0">
                    <a:lnL>
                      <a:noFill/>
                    </a:lnL>
                    <a:lnR>
                      <a:noFill/>
                    </a:lnR>
                    <a:lnT>
                      <a:noFill/>
                    </a:lnT>
                    <a:lnB>
                      <a:noFill/>
                    </a:lnB>
                  </a:tcPr>
                </a:tc>
              </a:tr>
              <a:tr h="0">
                <a:tc>
                  <a:txBody>
                    <a:bodyPr/>
                    <a:lstStyle/>
                    <a:p>
                      <a:pPr algn="l">
                        <a:spcAft>
                          <a:spcPts val="0"/>
                        </a:spcAft>
                      </a:pPr>
                      <a:endParaRPr lang="en-US" sz="1050"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dirty="0">
                          <a:latin typeface="Calibri"/>
                          <a:ea typeface="宋体"/>
                          <a:cs typeface="Times New Roman"/>
                        </a:rPr>
                        <a:t>symbol</a:t>
                      </a:r>
                      <a:endParaRPr lang="zh-CN" sz="1200"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dirty="0">
                          <a:latin typeface="Calibri"/>
                          <a:ea typeface="宋体"/>
                          <a:cs typeface="Times New Roman"/>
                        </a:rPr>
                        <a:t>XDATA</a:t>
                      </a:r>
                      <a:endParaRPr lang="zh-CN" sz="1200"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dirty="0">
                          <a:latin typeface="Calibri"/>
                          <a:ea typeface="宋体"/>
                          <a:cs typeface="Times New Roman"/>
                        </a:rPr>
                        <a:t>xdata_address</a:t>
                      </a:r>
                      <a:endParaRPr lang="zh-CN" sz="1200"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zh-CN" sz="1200" kern="100">
                          <a:latin typeface="Calibri"/>
                          <a:ea typeface="宋体"/>
                          <a:cs typeface="Times New Roman"/>
                        </a:rPr>
                        <a:t>；定义一个</a:t>
                      </a:r>
                      <a:r>
                        <a:rPr lang="en-US" sz="1200" kern="100">
                          <a:latin typeface="Calibri"/>
                          <a:ea typeface="宋体"/>
                          <a:cs typeface="Times New Roman"/>
                        </a:rPr>
                        <a:t>XDATA</a:t>
                      </a:r>
                      <a:r>
                        <a:rPr lang="zh-CN" sz="1200" kern="100">
                          <a:latin typeface="Calibri"/>
                          <a:ea typeface="宋体"/>
                          <a:cs typeface="Times New Roman"/>
                        </a:rPr>
                        <a:t>类型的地址符号</a:t>
                      </a:r>
                    </a:p>
                  </a:txBody>
                  <a:tcPr marL="68580" marR="68580" marT="0" marB="0">
                    <a:lnL>
                      <a:noFill/>
                    </a:lnL>
                    <a:lnR>
                      <a:noFill/>
                    </a:lnR>
                    <a:lnT>
                      <a:noFill/>
                    </a:lnT>
                    <a:lnB>
                      <a:noFill/>
                    </a:lnB>
                  </a:tcPr>
                </a:tc>
              </a:tr>
              <a:tr h="0">
                <a:tc>
                  <a:txBody>
                    <a:bodyPr/>
                    <a:lstStyle/>
                    <a:p>
                      <a:pPr algn="l">
                        <a:spcAft>
                          <a:spcPts val="0"/>
                        </a:spcAft>
                      </a:pPr>
                      <a:endParaRPr lang="en-US" sz="1050"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a:latin typeface="Calibri"/>
                          <a:ea typeface="宋体"/>
                          <a:cs typeface="Times New Roman"/>
                        </a:rPr>
                        <a:t>symbol</a:t>
                      </a:r>
                      <a:endParaRPr lang="zh-CN" sz="1200"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a:latin typeface="Calibri"/>
                          <a:ea typeface="宋体"/>
                          <a:cs typeface="Times New Roman"/>
                        </a:rPr>
                        <a:t>BIT</a:t>
                      </a:r>
                      <a:endParaRPr lang="zh-CN" sz="1200"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dirty="0">
                          <a:latin typeface="Calibri"/>
                          <a:ea typeface="宋体"/>
                          <a:cs typeface="Times New Roman"/>
                        </a:rPr>
                        <a:t>bit_address</a:t>
                      </a:r>
                      <a:endParaRPr lang="zh-CN" sz="1200"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zh-CN" sz="1200" kern="100">
                          <a:latin typeface="Calibri"/>
                          <a:ea typeface="宋体"/>
                          <a:cs typeface="Times New Roman"/>
                        </a:rPr>
                        <a:t>；定义一个</a:t>
                      </a:r>
                      <a:r>
                        <a:rPr lang="en-US" sz="1200" kern="100">
                          <a:latin typeface="Calibri"/>
                          <a:ea typeface="宋体"/>
                          <a:cs typeface="Times New Roman"/>
                        </a:rPr>
                        <a:t>BIT</a:t>
                      </a:r>
                      <a:r>
                        <a:rPr lang="zh-CN" sz="1200" kern="100">
                          <a:latin typeface="Calibri"/>
                          <a:ea typeface="宋体"/>
                          <a:cs typeface="Times New Roman"/>
                        </a:rPr>
                        <a:t>类型的地址符号</a:t>
                      </a:r>
                    </a:p>
                  </a:txBody>
                  <a:tcPr marL="68580" marR="68580" marT="0" marB="0">
                    <a:lnL>
                      <a:noFill/>
                    </a:lnL>
                    <a:lnR>
                      <a:noFill/>
                    </a:lnR>
                    <a:lnT>
                      <a:noFill/>
                    </a:lnT>
                    <a:lnB>
                      <a:noFill/>
                    </a:lnB>
                  </a:tcPr>
                </a:tc>
              </a:tr>
              <a:tr h="0">
                <a:tc>
                  <a:txBody>
                    <a:bodyPr/>
                    <a:lstStyle/>
                    <a:p>
                      <a:pPr algn="l">
                        <a:spcAft>
                          <a:spcPts val="0"/>
                        </a:spcAft>
                      </a:pPr>
                      <a:endParaRPr lang="en-US" sz="1050"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a:latin typeface="Calibri"/>
                          <a:ea typeface="宋体"/>
                          <a:cs typeface="Times New Roman"/>
                        </a:rPr>
                        <a:t>symbol</a:t>
                      </a:r>
                      <a:endParaRPr lang="zh-CN" sz="1200"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a:latin typeface="Calibri"/>
                          <a:ea typeface="宋体"/>
                          <a:cs typeface="Times New Roman"/>
                        </a:rPr>
                        <a:t>CODE</a:t>
                      </a:r>
                      <a:endParaRPr lang="zh-CN" sz="1200"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200" kern="100" dirty="0">
                          <a:latin typeface="Calibri"/>
                          <a:ea typeface="宋体"/>
                          <a:cs typeface="Times New Roman"/>
                        </a:rPr>
                        <a:t>code_address</a:t>
                      </a:r>
                      <a:endParaRPr lang="zh-CN" sz="1200"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zh-CN" sz="1200" kern="100" dirty="0">
                          <a:latin typeface="Calibri"/>
                          <a:ea typeface="宋体"/>
                          <a:cs typeface="Times New Roman"/>
                        </a:rPr>
                        <a:t>；定义一个</a:t>
                      </a:r>
                      <a:r>
                        <a:rPr lang="en-US" sz="1200" kern="100" dirty="0">
                          <a:latin typeface="Calibri"/>
                          <a:ea typeface="宋体"/>
                          <a:cs typeface="Times New Roman"/>
                        </a:rPr>
                        <a:t>CODE</a:t>
                      </a:r>
                      <a:r>
                        <a:rPr lang="zh-CN" sz="1200" kern="100" dirty="0">
                          <a:latin typeface="Calibri"/>
                          <a:ea typeface="宋体"/>
                          <a:cs typeface="Times New Roman"/>
                        </a:rPr>
                        <a:t>类型的地址符号</a:t>
                      </a:r>
                    </a:p>
                  </a:txBody>
                  <a:tcPr marL="68580" marR="68580" marT="0" marB="0">
                    <a:lnL>
                      <a:noFill/>
                    </a:lnL>
                    <a:lnR>
                      <a:noFill/>
                    </a:lnR>
                    <a:lnT>
                      <a:noFill/>
                    </a:lnT>
                    <a:lnB>
                      <a:noFill/>
                    </a:lnB>
                  </a:tcPr>
                </a:tc>
              </a:tr>
            </a:tbl>
          </a:graphicData>
        </a:graphic>
      </p:graphicFrame>
      <p:sp>
        <p:nvSpPr>
          <p:cNvPr id="22" name="矩形 21"/>
          <p:cNvSpPr/>
          <p:nvPr/>
        </p:nvSpPr>
        <p:spPr>
          <a:xfrm>
            <a:off x="755576" y="3147814"/>
            <a:ext cx="7560840" cy="1200329"/>
          </a:xfrm>
          <a:prstGeom prst="rect">
            <a:avLst/>
          </a:prstGeom>
        </p:spPr>
        <p:txBody>
          <a:bodyPr wrap="square">
            <a:spAutoFit/>
          </a:bodyPr>
          <a:lstStyle/>
          <a:p>
            <a:r>
              <a:rPr lang="en-US" altLang="zh-CN" dirty="0" smtClean="0"/>
              <a:t>        DATA</a:t>
            </a:r>
            <a:r>
              <a:rPr lang="zh-CN" altLang="zh-CN" dirty="0" smtClean="0"/>
              <a:t>、</a:t>
            </a:r>
            <a:r>
              <a:rPr lang="en-US" altLang="zh-CN" dirty="0" smtClean="0"/>
              <a:t>IDATA</a:t>
            </a:r>
            <a:r>
              <a:rPr lang="zh-CN" altLang="zh-CN" dirty="0" smtClean="0"/>
              <a:t>、</a:t>
            </a:r>
            <a:r>
              <a:rPr lang="en-US" altLang="zh-CN" dirty="0" smtClean="0"/>
              <a:t>XDATA</a:t>
            </a:r>
            <a:r>
              <a:rPr lang="zh-CN" altLang="zh-CN" dirty="0" smtClean="0"/>
              <a:t>、</a:t>
            </a:r>
            <a:r>
              <a:rPr lang="en-US" altLang="zh-CN" dirty="0" smtClean="0"/>
              <a:t>BIT</a:t>
            </a:r>
            <a:r>
              <a:rPr lang="zh-CN" altLang="zh-CN" dirty="0" smtClean="0"/>
              <a:t>、</a:t>
            </a:r>
            <a:r>
              <a:rPr lang="en-US" altLang="zh-CN" dirty="0" smtClean="0"/>
              <a:t>CODE</a:t>
            </a:r>
            <a:r>
              <a:rPr lang="zh-CN" altLang="zh-CN" dirty="0" smtClean="0"/>
              <a:t>伪指令是用来定义一个与相应段（存储空间）内地址值相等的符号。用该伪指令定义符号后，这些符号不能再被修改或重新定义。</a:t>
            </a:r>
            <a:endParaRPr lang="en-US" altLang="zh-CN" dirty="0" smtClean="0"/>
          </a:p>
          <a:p>
            <a:endParaRPr lang="zh-CN" altLang="zh-CN" dirty="0"/>
          </a:p>
        </p:txBody>
      </p:sp>
    </p:spTree>
    <p:extLst>
      <p:ext uri="{BB962C8B-B14F-4D97-AF65-F5344CB8AC3E}">
        <p14:creationId xmlns="" xmlns:p14="http://schemas.microsoft.com/office/powerpoint/2010/main" val="10303644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三、常用伪指令</a:t>
            </a:r>
            <a:endParaRPr lang="zh-CN" altLang="zh-CN" b="1" dirty="0" smtClean="0"/>
          </a:p>
          <a:p>
            <a:endParaRPr lang="zh-CN" altLang="zh-CN" dirty="0"/>
          </a:p>
        </p:txBody>
      </p:sp>
      <p:sp>
        <p:nvSpPr>
          <p:cNvPr id="29" name="矩形 28"/>
          <p:cNvSpPr/>
          <p:nvPr/>
        </p:nvSpPr>
        <p:spPr>
          <a:xfrm>
            <a:off x="827584" y="1491630"/>
            <a:ext cx="7560840" cy="646331"/>
          </a:xfrm>
          <a:prstGeom prst="rect">
            <a:avLst/>
          </a:prstGeom>
        </p:spPr>
        <p:txBody>
          <a:bodyPr wrap="square">
            <a:spAutoFit/>
          </a:bodyPr>
          <a:lstStyle/>
          <a:p>
            <a:r>
              <a:rPr lang="en-US" altLang="zh-CN" b="1" dirty="0" smtClean="0"/>
              <a:t>5</a:t>
            </a:r>
            <a:r>
              <a:rPr lang="zh-CN" altLang="en-US" b="1" dirty="0" smtClean="0"/>
              <a:t>、</a:t>
            </a:r>
            <a:r>
              <a:rPr lang="en-US" altLang="zh-CN" b="1" dirty="0" smtClean="0"/>
              <a:t>DB,DW </a:t>
            </a:r>
            <a:r>
              <a:rPr lang="zh-CN" altLang="en-US" b="1" dirty="0" smtClean="0"/>
              <a:t>伪指令</a:t>
            </a:r>
            <a:endParaRPr lang="en-US" altLang="zh-CN" b="1" dirty="0" smtClean="0"/>
          </a:p>
          <a:p>
            <a:pPr lvl="1"/>
            <a:endParaRPr lang="zh-CN" altLang="zh-CN" dirty="0"/>
          </a:p>
        </p:txBody>
      </p:sp>
      <p:sp>
        <p:nvSpPr>
          <p:cNvPr id="22" name="矩形 21"/>
          <p:cNvSpPr/>
          <p:nvPr/>
        </p:nvSpPr>
        <p:spPr>
          <a:xfrm>
            <a:off x="827584" y="2283718"/>
            <a:ext cx="7560840" cy="923330"/>
          </a:xfrm>
          <a:prstGeom prst="rect">
            <a:avLst/>
          </a:prstGeom>
        </p:spPr>
        <p:txBody>
          <a:bodyPr wrap="square">
            <a:spAutoFit/>
          </a:bodyPr>
          <a:lstStyle/>
          <a:p>
            <a:r>
              <a:rPr lang="zh-CN" altLang="zh-CN" dirty="0" smtClean="0"/>
              <a:t>伪指令的格式如下：</a:t>
            </a:r>
          </a:p>
          <a:p>
            <a:r>
              <a:rPr lang="en-US" altLang="zh-CN" dirty="0" smtClean="0"/>
              <a:t>[</a:t>
            </a:r>
            <a:r>
              <a:rPr lang="en-US" altLang="zh-CN" dirty="0" err="1" smtClean="0"/>
              <a:t>Lable</a:t>
            </a:r>
            <a:r>
              <a:rPr lang="en-US" altLang="zh-CN" dirty="0" smtClean="0"/>
              <a:t>:]  DB(DW)    expression  [,  expression]  [  ……  ]</a:t>
            </a:r>
            <a:endParaRPr lang="zh-CN" altLang="zh-CN" dirty="0" smtClean="0"/>
          </a:p>
          <a:p>
            <a:endParaRPr lang="zh-CN" altLang="zh-CN" dirty="0"/>
          </a:p>
        </p:txBody>
      </p:sp>
      <p:sp>
        <p:nvSpPr>
          <p:cNvPr id="23" name="矩形 22"/>
          <p:cNvSpPr/>
          <p:nvPr/>
        </p:nvSpPr>
        <p:spPr>
          <a:xfrm>
            <a:off x="827584" y="3147814"/>
            <a:ext cx="7560840" cy="923330"/>
          </a:xfrm>
          <a:prstGeom prst="rect">
            <a:avLst/>
          </a:prstGeom>
        </p:spPr>
        <p:txBody>
          <a:bodyPr wrap="square">
            <a:spAutoFit/>
          </a:bodyPr>
          <a:lstStyle/>
          <a:p>
            <a:r>
              <a:rPr lang="en-US" altLang="zh-CN" dirty="0" smtClean="0"/>
              <a:t>         DB</a:t>
            </a:r>
            <a:r>
              <a:rPr lang="zh-CN" altLang="zh-CN" dirty="0" smtClean="0"/>
              <a:t>和</a:t>
            </a:r>
            <a:r>
              <a:rPr lang="en-US" altLang="zh-CN" dirty="0" smtClean="0"/>
              <a:t>DW</a:t>
            </a:r>
            <a:r>
              <a:rPr lang="zh-CN" altLang="zh-CN" dirty="0" smtClean="0"/>
              <a:t>伪指令属于存储空间初始化伪指令，是分别以字节和字为单位初始化</a:t>
            </a:r>
            <a:r>
              <a:rPr lang="zh-CN" altLang="zh-CN" b="1" dirty="0" smtClean="0"/>
              <a:t>程序存储器</a:t>
            </a:r>
            <a:r>
              <a:rPr lang="zh-CN" altLang="zh-CN" dirty="0" smtClean="0"/>
              <a:t>空间；</a:t>
            </a:r>
            <a:endParaRPr lang="en-US" altLang="zh-CN" dirty="0" smtClean="0"/>
          </a:p>
          <a:p>
            <a:r>
              <a:rPr lang="en-US" altLang="zh-CN" dirty="0" smtClean="0"/>
              <a:t>          </a:t>
            </a:r>
            <a:r>
              <a:rPr lang="zh-CN" altLang="en-US" dirty="0" smtClean="0"/>
              <a:t>例如：</a:t>
            </a:r>
            <a:endParaRPr lang="zh-CN" altLang="zh-CN" dirty="0"/>
          </a:p>
        </p:txBody>
      </p:sp>
      <p:graphicFrame>
        <p:nvGraphicFramePr>
          <p:cNvPr id="25" name="表格 24"/>
          <p:cNvGraphicFramePr>
            <a:graphicFrameLocks noGrp="1"/>
          </p:cNvGraphicFramePr>
          <p:nvPr/>
        </p:nvGraphicFramePr>
        <p:xfrm>
          <a:off x="1187624" y="4083918"/>
          <a:ext cx="5184576" cy="792088"/>
        </p:xfrm>
        <a:graphic>
          <a:graphicData uri="http://schemas.openxmlformats.org/drawingml/2006/table">
            <a:tbl>
              <a:tblPr/>
              <a:tblGrid>
                <a:gridCol w="543837"/>
                <a:gridCol w="946466"/>
                <a:gridCol w="3694273"/>
              </a:tblGrid>
              <a:tr h="396044">
                <a:tc>
                  <a:txBody>
                    <a:bodyPr/>
                    <a:lstStyle/>
                    <a:p>
                      <a:pPr algn="l">
                        <a:spcAft>
                          <a:spcPts val="0"/>
                        </a:spcAft>
                      </a:pPr>
                      <a:endParaRPr lang="en-US" sz="1050"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endParaRPr lang="en-US" sz="1050"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050" kern="100" dirty="0">
                          <a:latin typeface="Calibri"/>
                          <a:ea typeface="宋体"/>
                          <a:cs typeface="Times New Roman"/>
                        </a:rPr>
                        <a:t>ORG  0120H</a:t>
                      </a:r>
                      <a:endParaRPr lang="zh-CN" sz="1050" kern="100" dirty="0">
                        <a:latin typeface="Calibri"/>
                        <a:ea typeface="宋体"/>
                        <a:cs typeface="Times New Roman"/>
                      </a:endParaRPr>
                    </a:p>
                  </a:txBody>
                  <a:tcPr marL="68580" marR="68580" marT="0" marB="0">
                    <a:lnL>
                      <a:noFill/>
                    </a:lnL>
                    <a:lnR>
                      <a:noFill/>
                    </a:lnR>
                    <a:lnT>
                      <a:noFill/>
                    </a:lnT>
                    <a:lnB>
                      <a:noFill/>
                    </a:lnB>
                  </a:tcPr>
                </a:tc>
              </a:tr>
              <a:tr h="396044">
                <a:tc>
                  <a:txBody>
                    <a:bodyPr/>
                    <a:lstStyle/>
                    <a:p>
                      <a:pPr algn="l">
                        <a:spcAft>
                          <a:spcPts val="0"/>
                        </a:spcAft>
                      </a:pPr>
                      <a:endParaRPr lang="en-US" sz="1050"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050" kern="100">
                          <a:latin typeface="Calibri"/>
                          <a:ea typeface="宋体"/>
                          <a:cs typeface="Times New Roman"/>
                        </a:rPr>
                        <a:t>TAB1</a:t>
                      </a:r>
                      <a:r>
                        <a:rPr lang="zh-CN" sz="1050" kern="100">
                          <a:latin typeface="Calibri"/>
                          <a:ea typeface="宋体"/>
                          <a:cs typeface="Times New Roman"/>
                        </a:rPr>
                        <a:t>：</a:t>
                      </a:r>
                    </a:p>
                  </a:txBody>
                  <a:tcPr marL="68580" marR="68580" marT="0" marB="0">
                    <a:lnL>
                      <a:noFill/>
                    </a:lnL>
                    <a:lnR>
                      <a:noFill/>
                    </a:lnR>
                    <a:lnT>
                      <a:noFill/>
                    </a:lnT>
                    <a:lnB>
                      <a:noFill/>
                    </a:lnB>
                  </a:tcPr>
                </a:tc>
                <a:tc>
                  <a:txBody>
                    <a:bodyPr/>
                    <a:lstStyle/>
                    <a:p>
                      <a:pPr algn="l">
                        <a:spcAft>
                          <a:spcPts val="0"/>
                        </a:spcAft>
                      </a:pPr>
                      <a:r>
                        <a:rPr lang="en-US" sz="1050" kern="100" dirty="0">
                          <a:latin typeface="Calibri"/>
                          <a:ea typeface="宋体"/>
                          <a:cs typeface="Times New Roman"/>
                        </a:rPr>
                        <a:t>DB  10</a:t>
                      </a:r>
                      <a:r>
                        <a:rPr lang="zh-CN" sz="1050" kern="100" dirty="0">
                          <a:latin typeface="Calibri"/>
                          <a:ea typeface="宋体"/>
                          <a:cs typeface="Times New Roman"/>
                        </a:rPr>
                        <a:t>，</a:t>
                      </a:r>
                      <a:r>
                        <a:rPr lang="en-US" sz="1050" kern="100" dirty="0">
                          <a:latin typeface="Calibri"/>
                          <a:ea typeface="宋体"/>
                          <a:cs typeface="Times New Roman"/>
                        </a:rPr>
                        <a:t>’1’</a:t>
                      </a:r>
                      <a:r>
                        <a:rPr lang="zh-CN" sz="1050" kern="100" dirty="0">
                          <a:latin typeface="Calibri"/>
                          <a:ea typeface="宋体"/>
                          <a:cs typeface="Times New Roman"/>
                        </a:rPr>
                        <a:t>，</a:t>
                      </a:r>
                      <a:r>
                        <a:rPr lang="en-US" sz="1050" kern="100" dirty="0">
                          <a:latin typeface="Calibri"/>
                          <a:ea typeface="宋体"/>
                          <a:cs typeface="Times New Roman"/>
                        </a:rPr>
                        <a:t>’ ’</a:t>
                      </a:r>
                      <a:r>
                        <a:rPr lang="zh-CN" sz="1050" kern="100" dirty="0">
                          <a:latin typeface="Calibri"/>
                          <a:ea typeface="宋体"/>
                          <a:cs typeface="Times New Roman"/>
                        </a:rPr>
                        <a:t>，</a:t>
                      </a:r>
                      <a:r>
                        <a:rPr lang="en-US" sz="1050" kern="100" dirty="0">
                          <a:latin typeface="Calibri"/>
                          <a:ea typeface="宋体"/>
                          <a:cs typeface="Times New Roman"/>
                        </a:rPr>
                        <a:t>’</a:t>
                      </a:r>
                      <a:r>
                        <a:rPr lang="en-US" sz="1050" kern="100" dirty="0" err="1">
                          <a:latin typeface="Calibri"/>
                          <a:ea typeface="宋体"/>
                          <a:cs typeface="Times New Roman"/>
                        </a:rPr>
                        <a:t>Shiep</a:t>
                      </a:r>
                      <a:r>
                        <a:rPr lang="en-US" sz="1050" kern="100" dirty="0">
                          <a:latin typeface="Calibri"/>
                          <a:ea typeface="宋体"/>
                          <a:cs typeface="Times New Roman"/>
                        </a:rPr>
                        <a:t>! ’</a:t>
                      </a:r>
                      <a:endParaRPr lang="zh-CN" sz="1050" kern="100" dirty="0">
                        <a:latin typeface="Calibri"/>
                        <a:ea typeface="宋体"/>
                        <a:cs typeface="Times New Roman"/>
                      </a:endParaRPr>
                    </a:p>
                  </a:txBody>
                  <a:tcPr marL="68580" marR="68580" marT="0" marB="0">
                    <a:lnL>
                      <a:noFill/>
                    </a:lnL>
                    <a:lnR>
                      <a:noFill/>
                    </a:lnR>
                    <a:lnT>
                      <a:noFill/>
                    </a:lnT>
                    <a:lnB>
                      <a:noFill/>
                    </a:lnB>
                  </a:tcPr>
                </a:tc>
              </a:tr>
            </a:tbl>
          </a:graphicData>
        </a:graphic>
      </p:graphicFrame>
    </p:spTree>
    <p:extLst>
      <p:ext uri="{BB962C8B-B14F-4D97-AF65-F5344CB8AC3E}">
        <p14:creationId xmlns="" xmlns:p14="http://schemas.microsoft.com/office/powerpoint/2010/main" val="15780434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三、常用伪指令</a:t>
            </a:r>
            <a:endParaRPr lang="zh-CN" altLang="zh-CN" b="1" dirty="0" smtClean="0"/>
          </a:p>
          <a:p>
            <a:endParaRPr lang="zh-CN" altLang="zh-CN" dirty="0"/>
          </a:p>
        </p:txBody>
      </p:sp>
      <p:sp>
        <p:nvSpPr>
          <p:cNvPr id="29" name="矩形 28"/>
          <p:cNvSpPr/>
          <p:nvPr/>
        </p:nvSpPr>
        <p:spPr>
          <a:xfrm>
            <a:off x="827584" y="1491630"/>
            <a:ext cx="7560840" cy="369332"/>
          </a:xfrm>
          <a:prstGeom prst="rect">
            <a:avLst/>
          </a:prstGeom>
        </p:spPr>
        <p:txBody>
          <a:bodyPr wrap="square">
            <a:spAutoFit/>
          </a:bodyPr>
          <a:lstStyle/>
          <a:p>
            <a:r>
              <a:rPr lang="en-US" altLang="zh-CN" b="1" dirty="0" smtClean="0"/>
              <a:t>6</a:t>
            </a:r>
            <a:r>
              <a:rPr lang="zh-CN" altLang="en-US" b="1" dirty="0" smtClean="0"/>
              <a:t>、</a:t>
            </a:r>
            <a:r>
              <a:rPr lang="en-US" altLang="zh-CN" b="1" dirty="0" smtClean="0"/>
              <a:t>DS </a:t>
            </a:r>
            <a:r>
              <a:rPr lang="zh-CN" altLang="en-US" b="1" dirty="0" smtClean="0"/>
              <a:t>伪指令</a:t>
            </a:r>
            <a:endParaRPr lang="zh-CN" altLang="zh-CN" dirty="0"/>
          </a:p>
        </p:txBody>
      </p:sp>
      <p:sp>
        <p:nvSpPr>
          <p:cNvPr id="22" name="矩形 21"/>
          <p:cNvSpPr/>
          <p:nvPr/>
        </p:nvSpPr>
        <p:spPr>
          <a:xfrm>
            <a:off x="827584" y="1923678"/>
            <a:ext cx="7560840" cy="923330"/>
          </a:xfrm>
          <a:prstGeom prst="rect">
            <a:avLst/>
          </a:prstGeom>
        </p:spPr>
        <p:txBody>
          <a:bodyPr wrap="square">
            <a:spAutoFit/>
          </a:bodyPr>
          <a:lstStyle/>
          <a:p>
            <a:r>
              <a:rPr lang="zh-CN" altLang="zh-CN" dirty="0" smtClean="0"/>
              <a:t>伪指令的格式如下：</a:t>
            </a:r>
          </a:p>
          <a:p>
            <a:r>
              <a:rPr lang="en-US" altLang="zh-CN" dirty="0" smtClean="0"/>
              <a:t>        [</a:t>
            </a:r>
            <a:r>
              <a:rPr lang="en-US" altLang="zh-CN" dirty="0" err="1" smtClean="0"/>
              <a:t>Lable</a:t>
            </a:r>
            <a:r>
              <a:rPr lang="en-US" altLang="zh-CN" dirty="0" smtClean="0"/>
              <a:t>:]  DS  expression </a:t>
            </a:r>
            <a:endParaRPr lang="zh-CN" altLang="zh-CN" dirty="0" smtClean="0"/>
          </a:p>
          <a:p>
            <a:endParaRPr lang="zh-CN" altLang="zh-CN" dirty="0"/>
          </a:p>
        </p:txBody>
      </p:sp>
      <p:sp>
        <p:nvSpPr>
          <p:cNvPr id="23" name="矩形 22"/>
          <p:cNvSpPr/>
          <p:nvPr/>
        </p:nvSpPr>
        <p:spPr>
          <a:xfrm>
            <a:off x="827584" y="2715766"/>
            <a:ext cx="7560840" cy="923330"/>
          </a:xfrm>
          <a:prstGeom prst="rect">
            <a:avLst/>
          </a:prstGeom>
        </p:spPr>
        <p:txBody>
          <a:bodyPr wrap="square">
            <a:spAutoFit/>
          </a:bodyPr>
          <a:lstStyle/>
          <a:p>
            <a:r>
              <a:rPr lang="en-US" altLang="zh-CN" dirty="0" smtClean="0"/>
              <a:t>DS</a:t>
            </a:r>
            <a:r>
              <a:rPr lang="zh-CN" altLang="zh-CN" dirty="0" smtClean="0"/>
              <a:t>伪指令以字节为单位保留存储器空间，存储器空间大小等于表达式</a:t>
            </a:r>
            <a:r>
              <a:rPr lang="en-US" altLang="zh-CN" dirty="0" smtClean="0"/>
              <a:t>expression</a:t>
            </a:r>
            <a:r>
              <a:rPr lang="zh-CN" altLang="zh-CN" dirty="0" smtClean="0"/>
              <a:t>的值；标号</a:t>
            </a:r>
            <a:r>
              <a:rPr lang="en-US" altLang="zh-CN" dirty="0" err="1" smtClean="0"/>
              <a:t>Lable</a:t>
            </a:r>
            <a:r>
              <a:rPr lang="zh-CN" altLang="zh-CN" dirty="0" smtClean="0"/>
              <a:t>表示所保留存的储器空间的第一个单元的地址；表达式</a:t>
            </a:r>
            <a:r>
              <a:rPr lang="en-US" altLang="zh-CN" dirty="0" smtClean="0"/>
              <a:t>expression</a:t>
            </a:r>
            <a:r>
              <a:rPr lang="zh-CN" altLang="zh-CN" dirty="0" smtClean="0"/>
              <a:t>的值为一个无符号数。</a:t>
            </a:r>
            <a:r>
              <a:rPr lang="en-US" altLang="zh-CN" dirty="0" smtClean="0"/>
              <a:t>          </a:t>
            </a:r>
            <a:r>
              <a:rPr lang="zh-CN" altLang="en-US" dirty="0" smtClean="0"/>
              <a:t>例如：</a:t>
            </a:r>
            <a:endParaRPr lang="zh-CN" altLang="zh-CN" dirty="0"/>
          </a:p>
        </p:txBody>
      </p:sp>
      <p:graphicFrame>
        <p:nvGraphicFramePr>
          <p:cNvPr id="26" name="表格 25"/>
          <p:cNvGraphicFramePr>
            <a:graphicFrameLocks noGrp="1"/>
          </p:cNvGraphicFramePr>
          <p:nvPr/>
        </p:nvGraphicFramePr>
        <p:xfrm>
          <a:off x="1475656" y="3795886"/>
          <a:ext cx="5544616" cy="864096"/>
        </p:xfrm>
        <a:graphic>
          <a:graphicData uri="http://schemas.openxmlformats.org/drawingml/2006/table">
            <a:tbl>
              <a:tblPr/>
              <a:tblGrid>
                <a:gridCol w="732837"/>
                <a:gridCol w="1461246"/>
                <a:gridCol w="3350533"/>
              </a:tblGrid>
              <a:tr h="216024">
                <a:tc>
                  <a:txBody>
                    <a:bodyPr/>
                    <a:lstStyle/>
                    <a:p>
                      <a:pPr algn="l">
                        <a:spcAft>
                          <a:spcPts val="0"/>
                        </a:spcAft>
                      </a:pPr>
                      <a:endParaRPr lang="en-US" sz="1050"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050" b="1" kern="100" dirty="0">
                          <a:latin typeface="Calibri"/>
                          <a:ea typeface="宋体"/>
                          <a:cs typeface="Times New Roman"/>
                        </a:rPr>
                        <a:t>DSEG  AT  30H</a:t>
                      </a:r>
                      <a:endParaRPr lang="zh-CN" sz="1050" b="1"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zh-CN" sz="1050" b="1" kern="100" dirty="0">
                          <a:latin typeface="Calibri"/>
                          <a:ea typeface="宋体"/>
                          <a:cs typeface="Times New Roman"/>
                        </a:rPr>
                        <a:t>；内部</a:t>
                      </a:r>
                      <a:r>
                        <a:rPr lang="en-US" sz="1050" b="1" kern="100" dirty="0">
                          <a:latin typeface="Calibri"/>
                          <a:ea typeface="宋体"/>
                          <a:cs typeface="Times New Roman"/>
                        </a:rPr>
                        <a:t>RAM</a:t>
                      </a:r>
                      <a:r>
                        <a:rPr lang="zh-CN" sz="1050" b="1" kern="100" dirty="0">
                          <a:latin typeface="Calibri"/>
                          <a:ea typeface="宋体"/>
                          <a:cs typeface="Times New Roman"/>
                        </a:rPr>
                        <a:t>绝对地址的段选择从</a:t>
                      </a:r>
                      <a:r>
                        <a:rPr lang="en-US" sz="1050" b="1" kern="100" dirty="0">
                          <a:latin typeface="Calibri"/>
                          <a:ea typeface="宋体"/>
                          <a:cs typeface="Times New Roman"/>
                        </a:rPr>
                        <a:t>30H</a:t>
                      </a:r>
                      <a:r>
                        <a:rPr lang="zh-CN" sz="1050" b="1" kern="100" dirty="0">
                          <a:latin typeface="Calibri"/>
                          <a:ea typeface="宋体"/>
                          <a:cs typeface="Times New Roman"/>
                        </a:rPr>
                        <a:t>单元开始</a:t>
                      </a:r>
                    </a:p>
                  </a:txBody>
                  <a:tcPr marL="68580" marR="68580" marT="0" marB="0">
                    <a:lnL>
                      <a:noFill/>
                    </a:lnL>
                    <a:lnR>
                      <a:noFill/>
                    </a:lnR>
                    <a:lnT>
                      <a:noFill/>
                    </a:lnT>
                    <a:lnB>
                      <a:noFill/>
                    </a:lnB>
                  </a:tcPr>
                </a:tc>
              </a:tr>
              <a:tr h="216024">
                <a:tc>
                  <a:txBody>
                    <a:bodyPr/>
                    <a:lstStyle/>
                    <a:p>
                      <a:pPr algn="l">
                        <a:spcAft>
                          <a:spcPts val="0"/>
                        </a:spcAft>
                      </a:pPr>
                      <a:r>
                        <a:rPr lang="en-US" sz="1050" b="1" kern="100" dirty="0">
                          <a:latin typeface="Calibri"/>
                          <a:ea typeface="宋体"/>
                          <a:cs typeface="Times New Roman"/>
                        </a:rPr>
                        <a:t>Buffer</a:t>
                      </a:r>
                      <a:r>
                        <a:rPr lang="zh-CN" sz="1050" b="1" kern="100" dirty="0">
                          <a:latin typeface="Calibri"/>
                          <a:ea typeface="宋体"/>
                          <a:cs typeface="Times New Roman"/>
                        </a:rPr>
                        <a:t>：</a:t>
                      </a:r>
                    </a:p>
                  </a:txBody>
                  <a:tcPr marL="68580" marR="68580" marT="0" marB="0">
                    <a:lnL>
                      <a:noFill/>
                    </a:lnL>
                    <a:lnR>
                      <a:noFill/>
                    </a:lnR>
                    <a:lnT>
                      <a:noFill/>
                    </a:lnT>
                    <a:lnB>
                      <a:noFill/>
                    </a:lnB>
                  </a:tcPr>
                </a:tc>
                <a:tc>
                  <a:txBody>
                    <a:bodyPr/>
                    <a:lstStyle/>
                    <a:p>
                      <a:pPr algn="l">
                        <a:spcAft>
                          <a:spcPts val="0"/>
                        </a:spcAft>
                      </a:pPr>
                      <a:r>
                        <a:rPr lang="en-US" sz="1050" b="1" kern="100" dirty="0">
                          <a:latin typeface="Calibri"/>
                          <a:ea typeface="宋体"/>
                          <a:cs typeface="Times New Roman"/>
                        </a:rPr>
                        <a:t>DS  1</a:t>
                      </a:r>
                      <a:endParaRPr lang="zh-CN" sz="1050" b="1"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zh-CN" sz="1050" b="1" kern="100" dirty="0">
                          <a:latin typeface="Calibri"/>
                          <a:ea typeface="宋体"/>
                          <a:cs typeface="Times New Roman"/>
                        </a:rPr>
                        <a:t>；从标号</a:t>
                      </a:r>
                      <a:r>
                        <a:rPr lang="en-US" sz="1050" b="1" kern="100" dirty="0">
                          <a:latin typeface="Calibri"/>
                          <a:ea typeface="宋体"/>
                          <a:cs typeface="Times New Roman"/>
                        </a:rPr>
                        <a:t>Buffer</a:t>
                      </a:r>
                      <a:r>
                        <a:rPr lang="zh-CN" sz="1050" b="1" kern="100" dirty="0">
                          <a:latin typeface="Calibri"/>
                          <a:ea typeface="宋体"/>
                          <a:cs typeface="Times New Roman"/>
                        </a:rPr>
                        <a:t>即</a:t>
                      </a:r>
                      <a:r>
                        <a:rPr lang="en-US" sz="1050" b="1" kern="100" dirty="0">
                          <a:latin typeface="Calibri"/>
                          <a:ea typeface="宋体"/>
                          <a:cs typeface="Times New Roman"/>
                        </a:rPr>
                        <a:t>30H</a:t>
                      </a:r>
                      <a:r>
                        <a:rPr lang="zh-CN" sz="1050" b="1" kern="100" dirty="0">
                          <a:latin typeface="Calibri"/>
                          <a:ea typeface="宋体"/>
                          <a:cs typeface="Times New Roman"/>
                        </a:rPr>
                        <a:t>开始预留</a:t>
                      </a:r>
                      <a:r>
                        <a:rPr lang="en-US" sz="1050" b="1" kern="100" dirty="0">
                          <a:latin typeface="Calibri"/>
                          <a:ea typeface="宋体"/>
                          <a:cs typeface="Times New Roman"/>
                        </a:rPr>
                        <a:t>1</a:t>
                      </a:r>
                      <a:r>
                        <a:rPr lang="zh-CN" sz="1050" b="1" kern="100" dirty="0">
                          <a:latin typeface="Calibri"/>
                          <a:ea typeface="宋体"/>
                          <a:cs typeface="Times New Roman"/>
                        </a:rPr>
                        <a:t>个单元</a:t>
                      </a:r>
                    </a:p>
                  </a:txBody>
                  <a:tcPr marL="68580" marR="68580" marT="0" marB="0">
                    <a:lnL>
                      <a:noFill/>
                    </a:lnL>
                    <a:lnR>
                      <a:noFill/>
                    </a:lnR>
                    <a:lnT>
                      <a:noFill/>
                    </a:lnT>
                    <a:lnB>
                      <a:noFill/>
                    </a:lnB>
                  </a:tcPr>
                </a:tc>
              </a:tr>
              <a:tr h="216024">
                <a:tc>
                  <a:txBody>
                    <a:bodyPr/>
                    <a:lstStyle/>
                    <a:p>
                      <a:pPr algn="l">
                        <a:spcAft>
                          <a:spcPts val="0"/>
                        </a:spcAft>
                      </a:pPr>
                      <a:r>
                        <a:rPr lang="en-US" sz="1050" b="1" kern="100" dirty="0">
                          <a:latin typeface="Calibri"/>
                          <a:ea typeface="宋体"/>
                          <a:cs typeface="Times New Roman"/>
                        </a:rPr>
                        <a:t>Var1</a:t>
                      </a:r>
                      <a:r>
                        <a:rPr lang="zh-CN" sz="1050" b="1" kern="100" dirty="0">
                          <a:latin typeface="Calibri"/>
                          <a:ea typeface="宋体"/>
                          <a:cs typeface="Times New Roman"/>
                        </a:rPr>
                        <a:t>：</a:t>
                      </a:r>
                    </a:p>
                  </a:txBody>
                  <a:tcPr marL="68580" marR="68580" marT="0" marB="0">
                    <a:lnL>
                      <a:noFill/>
                    </a:lnL>
                    <a:lnR>
                      <a:noFill/>
                    </a:lnR>
                    <a:lnT>
                      <a:noFill/>
                    </a:lnT>
                    <a:lnB>
                      <a:noFill/>
                    </a:lnB>
                  </a:tcPr>
                </a:tc>
                <a:tc>
                  <a:txBody>
                    <a:bodyPr/>
                    <a:lstStyle/>
                    <a:p>
                      <a:pPr algn="l">
                        <a:spcAft>
                          <a:spcPts val="0"/>
                        </a:spcAft>
                      </a:pPr>
                      <a:r>
                        <a:rPr lang="en-US" sz="1050" b="1" kern="100">
                          <a:latin typeface="Calibri"/>
                          <a:ea typeface="宋体"/>
                          <a:cs typeface="Times New Roman"/>
                        </a:rPr>
                        <a:t>DS  1</a:t>
                      </a:r>
                      <a:endParaRPr lang="zh-CN" sz="1050" b="1"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zh-CN" sz="1050" b="1" kern="100" dirty="0">
                          <a:latin typeface="Calibri"/>
                          <a:ea typeface="宋体"/>
                          <a:cs typeface="Times New Roman"/>
                        </a:rPr>
                        <a:t>；从标号</a:t>
                      </a:r>
                      <a:r>
                        <a:rPr lang="en-US" sz="1050" b="1" kern="100" dirty="0">
                          <a:latin typeface="Calibri"/>
                          <a:ea typeface="宋体"/>
                          <a:cs typeface="Times New Roman"/>
                        </a:rPr>
                        <a:t>Var1</a:t>
                      </a:r>
                      <a:r>
                        <a:rPr lang="zh-CN" sz="1050" b="1" kern="100" dirty="0">
                          <a:latin typeface="Calibri"/>
                          <a:ea typeface="宋体"/>
                          <a:cs typeface="Times New Roman"/>
                        </a:rPr>
                        <a:t>开始预留</a:t>
                      </a:r>
                      <a:r>
                        <a:rPr lang="en-US" sz="1050" b="1" kern="100" dirty="0">
                          <a:latin typeface="Calibri"/>
                          <a:ea typeface="宋体"/>
                          <a:cs typeface="Times New Roman"/>
                        </a:rPr>
                        <a:t>1</a:t>
                      </a:r>
                      <a:r>
                        <a:rPr lang="zh-CN" sz="1050" b="1" kern="100" dirty="0">
                          <a:latin typeface="Calibri"/>
                          <a:ea typeface="宋体"/>
                          <a:cs typeface="Times New Roman"/>
                        </a:rPr>
                        <a:t>个单元</a:t>
                      </a:r>
                    </a:p>
                  </a:txBody>
                  <a:tcPr marL="68580" marR="68580" marT="0" marB="0">
                    <a:lnL>
                      <a:noFill/>
                    </a:lnL>
                    <a:lnR>
                      <a:noFill/>
                    </a:lnR>
                    <a:lnT>
                      <a:noFill/>
                    </a:lnT>
                    <a:lnB>
                      <a:noFill/>
                    </a:lnB>
                  </a:tcPr>
                </a:tc>
              </a:tr>
              <a:tr h="216024">
                <a:tc>
                  <a:txBody>
                    <a:bodyPr/>
                    <a:lstStyle/>
                    <a:p>
                      <a:pPr algn="l">
                        <a:spcAft>
                          <a:spcPts val="0"/>
                        </a:spcAft>
                      </a:pPr>
                      <a:endParaRPr lang="en-US" sz="1050"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050" b="1" kern="100">
                          <a:latin typeface="Calibri"/>
                          <a:ea typeface="宋体"/>
                          <a:cs typeface="Times New Roman"/>
                        </a:rPr>
                        <a:t>XSEG  AT 1000H</a:t>
                      </a:r>
                      <a:endParaRPr lang="zh-CN" sz="1050" b="1"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zh-CN" sz="1050" b="1" kern="100" dirty="0">
                          <a:latin typeface="Calibri"/>
                          <a:ea typeface="宋体"/>
                          <a:cs typeface="Times New Roman"/>
                        </a:rPr>
                        <a:t>；选择外部</a:t>
                      </a:r>
                      <a:r>
                        <a:rPr lang="en-US" sz="1050" b="1" kern="100" dirty="0">
                          <a:latin typeface="Calibri"/>
                          <a:ea typeface="宋体"/>
                          <a:cs typeface="Times New Roman"/>
                        </a:rPr>
                        <a:t>RAM</a:t>
                      </a:r>
                      <a:r>
                        <a:rPr lang="zh-CN" sz="1050" b="1" kern="100" dirty="0">
                          <a:latin typeface="Calibri"/>
                          <a:ea typeface="宋体"/>
                          <a:cs typeface="Times New Roman"/>
                        </a:rPr>
                        <a:t>段，地址从</a:t>
                      </a:r>
                      <a:r>
                        <a:rPr lang="en-US" sz="1050" b="1" kern="100" dirty="0">
                          <a:latin typeface="Calibri"/>
                          <a:ea typeface="宋体"/>
                          <a:cs typeface="Times New Roman"/>
                        </a:rPr>
                        <a:t>1000H</a:t>
                      </a:r>
                      <a:r>
                        <a:rPr lang="zh-CN" sz="1050" b="1" kern="100" dirty="0">
                          <a:latin typeface="Calibri"/>
                          <a:ea typeface="宋体"/>
                          <a:cs typeface="Times New Roman"/>
                        </a:rPr>
                        <a:t>开始</a:t>
                      </a:r>
                    </a:p>
                  </a:txBody>
                  <a:tcPr marL="68580" marR="68580" marT="0" marB="0">
                    <a:lnL>
                      <a:noFill/>
                    </a:lnL>
                    <a:lnR>
                      <a:noFill/>
                    </a:lnR>
                    <a:lnT>
                      <a:noFill/>
                    </a:lnT>
                    <a:lnB>
                      <a:noFill/>
                    </a:lnB>
                  </a:tcPr>
                </a:tc>
              </a:tr>
            </a:tbl>
          </a:graphicData>
        </a:graphic>
      </p:graphicFrame>
    </p:spTree>
    <p:extLst>
      <p:ext uri="{BB962C8B-B14F-4D97-AF65-F5344CB8AC3E}">
        <p14:creationId xmlns="" xmlns:p14="http://schemas.microsoft.com/office/powerpoint/2010/main" val="22264472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8061272" cy="628650"/>
          </a:xfrm>
        </p:spPr>
        <p:txBody>
          <a:bodyPr>
            <a:normAutofit fontScale="90000"/>
          </a:bodyPr>
          <a:lstStyle/>
          <a:p>
            <a:r>
              <a:rPr lang="en-US" altLang="zh-CN" b="1" dirty="0" smtClean="0"/>
              <a:t>3.4 </a:t>
            </a:r>
            <a:r>
              <a:rPr lang="zh-CN" altLang="en-US" b="1" dirty="0" smtClean="0"/>
              <a:t>汇编语言程序设计</a:t>
            </a:r>
            <a:r>
              <a:rPr lang="en-US" altLang="zh-CN" b="1" dirty="0" smtClean="0"/>
              <a:t>--</a:t>
            </a:r>
            <a:r>
              <a:rPr lang="en-US" altLang="zh-CN" dirty="0" smtClean="0"/>
              <a:t> </a:t>
            </a:r>
            <a:r>
              <a:rPr lang="en-US" altLang="zh-CN" sz="2700" dirty="0" smtClean="0"/>
              <a:t>3.4.2</a:t>
            </a:r>
            <a:r>
              <a:rPr lang="zh-CN" altLang="en-US" sz="2700" dirty="0" smtClean="0"/>
              <a:t>汇编语言程序格式</a:t>
            </a:r>
            <a:endParaRPr lang="zh-CN" altLang="zh-CN" sz="27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755576" y="1059582"/>
            <a:ext cx="7560840" cy="646331"/>
          </a:xfrm>
          <a:prstGeom prst="rect">
            <a:avLst/>
          </a:prstGeom>
        </p:spPr>
        <p:txBody>
          <a:bodyPr wrap="square">
            <a:spAutoFit/>
          </a:bodyPr>
          <a:lstStyle/>
          <a:p>
            <a:r>
              <a:rPr lang="zh-CN" altLang="en-US" b="1" dirty="0" smtClean="0"/>
              <a:t>三、常用伪指令</a:t>
            </a:r>
            <a:endParaRPr lang="zh-CN" altLang="zh-CN" b="1" dirty="0" smtClean="0"/>
          </a:p>
          <a:p>
            <a:endParaRPr lang="zh-CN" altLang="zh-CN" dirty="0"/>
          </a:p>
        </p:txBody>
      </p:sp>
      <p:sp>
        <p:nvSpPr>
          <p:cNvPr id="29" name="矩形 28"/>
          <p:cNvSpPr/>
          <p:nvPr/>
        </p:nvSpPr>
        <p:spPr>
          <a:xfrm>
            <a:off x="827584" y="1491630"/>
            <a:ext cx="7560840" cy="369332"/>
          </a:xfrm>
          <a:prstGeom prst="rect">
            <a:avLst/>
          </a:prstGeom>
        </p:spPr>
        <p:txBody>
          <a:bodyPr wrap="square">
            <a:spAutoFit/>
          </a:bodyPr>
          <a:lstStyle/>
          <a:p>
            <a:r>
              <a:rPr lang="en-US" altLang="zh-CN" b="1" dirty="0" smtClean="0"/>
              <a:t>7</a:t>
            </a:r>
            <a:r>
              <a:rPr lang="zh-CN" altLang="en-US" b="1" dirty="0" smtClean="0"/>
              <a:t>、</a:t>
            </a:r>
            <a:r>
              <a:rPr lang="en-US" altLang="zh-CN" b="1" dirty="0" smtClean="0"/>
              <a:t>DBIT </a:t>
            </a:r>
            <a:r>
              <a:rPr lang="zh-CN" altLang="en-US" b="1" dirty="0" smtClean="0"/>
              <a:t>伪指令</a:t>
            </a:r>
            <a:endParaRPr lang="zh-CN" altLang="zh-CN" dirty="0"/>
          </a:p>
        </p:txBody>
      </p:sp>
      <p:sp>
        <p:nvSpPr>
          <p:cNvPr id="22" name="矩形 21"/>
          <p:cNvSpPr/>
          <p:nvPr/>
        </p:nvSpPr>
        <p:spPr>
          <a:xfrm>
            <a:off x="827584" y="1923678"/>
            <a:ext cx="7560840" cy="923330"/>
          </a:xfrm>
          <a:prstGeom prst="rect">
            <a:avLst/>
          </a:prstGeom>
        </p:spPr>
        <p:txBody>
          <a:bodyPr wrap="square">
            <a:spAutoFit/>
          </a:bodyPr>
          <a:lstStyle/>
          <a:p>
            <a:r>
              <a:rPr lang="zh-CN" altLang="zh-CN" dirty="0" smtClean="0"/>
              <a:t>伪指令的格式如下：</a:t>
            </a:r>
          </a:p>
          <a:p>
            <a:r>
              <a:rPr lang="en-US" altLang="zh-CN" dirty="0" smtClean="0"/>
              <a:t>        [</a:t>
            </a:r>
            <a:r>
              <a:rPr lang="en-US" altLang="zh-CN" dirty="0" err="1" smtClean="0"/>
              <a:t>Lable</a:t>
            </a:r>
            <a:r>
              <a:rPr lang="en-US" altLang="zh-CN" dirty="0" smtClean="0"/>
              <a:t>:]  DBIT  expression </a:t>
            </a:r>
            <a:endParaRPr lang="zh-CN" altLang="zh-CN" dirty="0" smtClean="0"/>
          </a:p>
          <a:p>
            <a:endParaRPr lang="zh-CN" altLang="zh-CN" dirty="0"/>
          </a:p>
        </p:txBody>
      </p:sp>
      <p:sp>
        <p:nvSpPr>
          <p:cNvPr id="23" name="矩形 22"/>
          <p:cNvSpPr/>
          <p:nvPr/>
        </p:nvSpPr>
        <p:spPr>
          <a:xfrm>
            <a:off x="755576" y="2571750"/>
            <a:ext cx="7560840" cy="1200329"/>
          </a:xfrm>
          <a:prstGeom prst="rect">
            <a:avLst/>
          </a:prstGeom>
        </p:spPr>
        <p:txBody>
          <a:bodyPr wrap="square">
            <a:spAutoFit/>
          </a:bodyPr>
          <a:lstStyle/>
          <a:p>
            <a:r>
              <a:rPr lang="en-US" altLang="zh-CN" dirty="0" smtClean="0"/>
              <a:t>DBIT</a:t>
            </a:r>
            <a:r>
              <a:rPr lang="zh-CN" altLang="zh-CN" dirty="0" smtClean="0"/>
              <a:t>伪指令以位为单位保留存储器空间，存储器空间必须是位存储空间，只能用于</a:t>
            </a:r>
            <a:r>
              <a:rPr lang="en-US" altLang="zh-CN" dirty="0" smtClean="0"/>
              <a:t>BIT</a:t>
            </a:r>
            <a:r>
              <a:rPr lang="zh-CN" altLang="zh-CN" dirty="0" smtClean="0"/>
              <a:t>类型的段内。存储空间的大小等于表达式</a:t>
            </a:r>
            <a:r>
              <a:rPr lang="en-US" altLang="zh-CN" dirty="0" smtClean="0"/>
              <a:t>expression</a:t>
            </a:r>
            <a:r>
              <a:rPr lang="zh-CN" altLang="zh-CN" dirty="0" smtClean="0"/>
              <a:t>的值；标号</a:t>
            </a:r>
            <a:r>
              <a:rPr lang="en-US" altLang="zh-CN" dirty="0" err="1" smtClean="0"/>
              <a:t>Lable</a:t>
            </a:r>
            <a:r>
              <a:rPr lang="zh-CN" altLang="zh-CN" dirty="0" smtClean="0"/>
              <a:t>表示所保留存的储器空间的第一个单元的地址；表达式</a:t>
            </a:r>
            <a:r>
              <a:rPr lang="en-US" altLang="zh-CN" dirty="0" smtClean="0"/>
              <a:t>expression</a:t>
            </a:r>
            <a:r>
              <a:rPr lang="zh-CN" altLang="zh-CN" dirty="0" smtClean="0"/>
              <a:t>的值在汇编时必须是可以确定的值。</a:t>
            </a:r>
            <a:r>
              <a:rPr lang="zh-CN" altLang="en-US" dirty="0" smtClean="0"/>
              <a:t>例如：</a:t>
            </a:r>
            <a:endParaRPr lang="zh-CN" altLang="zh-CN" dirty="0"/>
          </a:p>
        </p:txBody>
      </p:sp>
      <p:graphicFrame>
        <p:nvGraphicFramePr>
          <p:cNvPr id="25" name="表格 24"/>
          <p:cNvGraphicFramePr>
            <a:graphicFrameLocks noGrp="1"/>
          </p:cNvGraphicFramePr>
          <p:nvPr/>
        </p:nvGraphicFramePr>
        <p:xfrm>
          <a:off x="1475656" y="3867894"/>
          <a:ext cx="5400601" cy="960120"/>
        </p:xfrm>
        <a:graphic>
          <a:graphicData uri="http://schemas.openxmlformats.org/drawingml/2006/table">
            <a:tbl>
              <a:tblPr/>
              <a:tblGrid>
                <a:gridCol w="291136"/>
                <a:gridCol w="684746"/>
                <a:gridCol w="1440070"/>
                <a:gridCol w="2984649"/>
              </a:tblGrid>
              <a:tr h="0">
                <a:tc>
                  <a:txBody>
                    <a:bodyPr/>
                    <a:lstStyle/>
                    <a:p>
                      <a:pPr algn="l">
                        <a:spcAft>
                          <a:spcPts val="0"/>
                        </a:spcAft>
                      </a:pPr>
                      <a:r>
                        <a:rPr lang="en-US" sz="1050" b="1" kern="100" dirty="0">
                          <a:latin typeface="Calibri"/>
                          <a:ea typeface="宋体"/>
                          <a:cs typeface="Times New Roman"/>
                        </a:rPr>
                        <a:t>1</a:t>
                      </a:r>
                      <a:endParaRPr lang="zh-CN" sz="1050" b="1"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endParaRPr lang="en-US" sz="1050" b="1"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050" b="1" kern="100" dirty="0">
                          <a:latin typeface="Calibri"/>
                          <a:ea typeface="宋体"/>
                          <a:cs typeface="Times New Roman"/>
                        </a:rPr>
                        <a:t>BSEG  AT  00H</a:t>
                      </a:r>
                      <a:endParaRPr lang="zh-CN" sz="1050" b="1"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zh-CN" sz="1050" b="1" kern="100" dirty="0">
                          <a:latin typeface="Calibri"/>
                          <a:ea typeface="宋体"/>
                          <a:cs typeface="Times New Roman"/>
                        </a:rPr>
                        <a:t>；位单元绝对地址的段选择从</a:t>
                      </a:r>
                      <a:r>
                        <a:rPr lang="en-US" sz="1050" b="1" kern="100" dirty="0">
                          <a:latin typeface="Calibri"/>
                          <a:ea typeface="宋体"/>
                          <a:cs typeface="Times New Roman"/>
                        </a:rPr>
                        <a:t>00H</a:t>
                      </a:r>
                      <a:r>
                        <a:rPr lang="zh-CN" sz="1050" b="1" kern="100" dirty="0">
                          <a:latin typeface="Calibri"/>
                          <a:ea typeface="宋体"/>
                          <a:cs typeface="Times New Roman"/>
                        </a:rPr>
                        <a:t>单元开始</a:t>
                      </a:r>
                    </a:p>
                  </a:txBody>
                  <a:tcPr marL="68580" marR="68580" marT="0" marB="0">
                    <a:lnL>
                      <a:noFill/>
                    </a:lnL>
                    <a:lnR>
                      <a:noFill/>
                    </a:lnR>
                    <a:lnT>
                      <a:noFill/>
                    </a:lnT>
                    <a:lnB>
                      <a:noFill/>
                    </a:lnB>
                  </a:tcPr>
                </a:tc>
              </a:tr>
              <a:tr h="0">
                <a:tc>
                  <a:txBody>
                    <a:bodyPr/>
                    <a:lstStyle/>
                    <a:p>
                      <a:pPr algn="l">
                        <a:spcAft>
                          <a:spcPts val="0"/>
                        </a:spcAft>
                      </a:pPr>
                      <a:r>
                        <a:rPr lang="en-US" sz="1050" b="1" kern="100">
                          <a:latin typeface="Calibri"/>
                          <a:ea typeface="宋体"/>
                          <a:cs typeface="Times New Roman"/>
                        </a:rPr>
                        <a:t>2</a:t>
                      </a:r>
                      <a:endParaRPr lang="zh-CN" sz="1050" b="1"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050" b="1" kern="100" dirty="0">
                          <a:latin typeface="Calibri"/>
                          <a:ea typeface="宋体"/>
                          <a:cs typeface="Times New Roman"/>
                        </a:rPr>
                        <a:t>KBFlag</a:t>
                      </a:r>
                      <a:r>
                        <a:rPr lang="zh-CN" sz="1050" b="1" kern="100" dirty="0">
                          <a:latin typeface="Calibri"/>
                          <a:ea typeface="宋体"/>
                          <a:cs typeface="Times New Roman"/>
                        </a:rPr>
                        <a:t>：</a:t>
                      </a:r>
                    </a:p>
                  </a:txBody>
                  <a:tcPr marL="68580" marR="68580" marT="0" marB="0">
                    <a:lnL>
                      <a:noFill/>
                    </a:lnL>
                    <a:lnR>
                      <a:noFill/>
                    </a:lnR>
                    <a:lnT>
                      <a:noFill/>
                    </a:lnT>
                    <a:lnB>
                      <a:noFill/>
                    </a:lnB>
                  </a:tcPr>
                </a:tc>
                <a:tc>
                  <a:txBody>
                    <a:bodyPr/>
                    <a:lstStyle/>
                    <a:p>
                      <a:pPr algn="l">
                        <a:spcAft>
                          <a:spcPts val="0"/>
                        </a:spcAft>
                      </a:pPr>
                      <a:r>
                        <a:rPr lang="en-US" sz="1050" b="1" kern="100" dirty="0">
                          <a:latin typeface="Calibri"/>
                          <a:ea typeface="宋体"/>
                          <a:cs typeface="Times New Roman"/>
                        </a:rPr>
                        <a:t>DBIT   1</a:t>
                      </a:r>
                      <a:endParaRPr lang="zh-CN" sz="1050" b="1"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zh-CN" sz="1050" b="1" kern="100" dirty="0">
                          <a:latin typeface="Calibri"/>
                          <a:ea typeface="宋体"/>
                          <a:cs typeface="Times New Roman"/>
                        </a:rPr>
                        <a:t>；从标号</a:t>
                      </a:r>
                      <a:r>
                        <a:rPr lang="en-US" sz="1050" b="1" kern="100" dirty="0" err="1">
                          <a:latin typeface="Calibri"/>
                          <a:ea typeface="宋体"/>
                          <a:cs typeface="Times New Roman"/>
                        </a:rPr>
                        <a:t>KBFlag</a:t>
                      </a:r>
                      <a:r>
                        <a:rPr lang="zh-CN" sz="1050" b="1" kern="100" dirty="0">
                          <a:latin typeface="Calibri"/>
                          <a:ea typeface="宋体"/>
                          <a:cs typeface="Times New Roman"/>
                        </a:rPr>
                        <a:t>即</a:t>
                      </a:r>
                      <a:r>
                        <a:rPr lang="en-US" sz="1050" b="1" kern="100" dirty="0">
                          <a:latin typeface="Calibri"/>
                          <a:ea typeface="宋体"/>
                          <a:cs typeface="Times New Roman"/>
                        </a:rPr>
                        <a:t>00H</a:t>
                      </a:r>
                      <a:r>
                        <a:rPr lang="zh-CN" sz="1050" b="1" kern="100" dirty="0">
                          <a:latin typeface="Calibri"/>
                          <a:ea typeface="宋体"/>
                          <a:cs typeface="Times New Roman"/>
                        </a:rPr>
                        <a:t>开始预留</a:t>
                      </a:r>
                      <a:r>
                        <a:rPr lang="en-US" sz="1050" b="1" kern="100" dirty="0">
                          <a:latin typeface="Calibri"/>
                          <a:ea typeface="宋体"/>
                          <a:cs typeface="Times New Roman"/>
                        </a:rPr>
                        <a:t>1</a:t>
                      </a:r>
                      <a:r>
                        <a:rPr lang="zh-CN" sz="1050" b="1" kern="100" dirty="0">
                          <a:latin typeface="Calibri"/>
                          <a:ea typeface="宋体"/>
                          <a:cs typeface="Times New Roman"/>
                        </a:rPr>
                        <a:t>个单元</a:t>
                      </a:r>
                    </a:p>
                  </a:txBody>
                  <a:tcPr marL="68580" marR="68580" marT="0" marB="0">
                    <a:lnL>
                      <a:noFill/>
                    </a:lnL>
                    <a:lnR>
                      <a:noFill/>
                    </a:lnR>
                    <a:lnT>
                      <a:noFill/>
                    </a:lnT>
                    <a:lnB>
                      <a:noFill/>
                    </a:lnB>
                  </a:tcPr>
                </a:tc>
              </a:tr>
              <a:tr h="0">
                <a:tc>
                  <a:txBody>
                    <a:bodyPr/>
                    <a:lstStyle/>
                    <a:p>
                      <a:pPr algn="l">
                        <a:spcAft>
                          <a:spcPts val="0"/>
                        </a:spcAft>
                      </a:pPr>
                      <a:r>
                        <a:rPr lang="en-US" sz="1050" b="1" kern="100">
                          <a:latin typeface="Calibri"/>
                          <a:ea typeface="宋体"/>
                          <a:cs typeface="Times New Roman"/>
                        </a:rPr>
                        <a:t>3</a:t>
                      </a:r>
                      <a:endParaRPr lang="zh-CN" sz="1050" b="1"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050" b="1" kern="100" dirty="0" err="1">
                          <a:latin typeface="Calibri"/>
                          <a:ea typeface="宋体"/>
                          <a:cs typeface="Times New Roman"/>
                        </a:rPr>
                        <a:t>DKFlag</a:t>
                      </a:r>
                      <a:r>
                        <a:rPr lang="zh-CN" sz="1050" b="1" kern="100" dirty="0">
                          <a:latin typeface="Calibri"/>
                          <a:ea typeface="宋体"/>
                          <a:cs typeface="Times New Roman"/>
                        </a:rPr>
                        <a:t>：</a:t>
                      </a:r>
                    </a:p>
                  </a:txBody>
                  <a:tcPr marL="68580" marR="68580" marT="0" marB="0">
                    <a:lnL>
                      <a:noFill/>
                    </a:lnL>
                    <a:lnR>
                      <a:noFill/>
                    </a:lnR>
                    <a:lnT>
                      <a:noFill/>
                    </a:lnT>
                    <a:lnB>
                      <a:noFill/>
                    </a:lnB>
                  </a:tcPr>
                </a:tc>
                <a:tc>
                  <a:txBody>
                    <a:bodyPr/>
                    <a:lstStyle/>
                    <a:p>
                      <a:pPr algn="l">
                        <a:spcAft>
                          <a:spcPts val="0"/>
                        </a:spcAft>
                      </a:pPr>
                      <a:r>
                        <a:rPr lang="en-US" sz="1050" b="1" kern="100">
                          <a:latin typeface="Calibri"/>
                          <a:ea typeface="宋体"/>
                          <a:cs typeface="Times New Roman"/>
                        </a:rPr>
                        <a:t>DBIT   1</a:t>
                      </a:r>
                      <a:endParaRPr lang="zh-CN" sz="1050" b="1"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zh-CN" sz="1050" b="1" kern="100" dirty="0">
                          <a:latin typeface="Calibri"/>
                          <a:ea typeface="宋体"/>
                          <a:cs typeface="Times New Roman"/>
                        </a:rPr>
                        <a:t>；从标号</a:t>
                      </a:r>
                      <a:r>
                        <a:rPr lang="en-US" sz="1050" b="1" kern="100" dirty="0" err="1">
                          <a:latin typeface="Calibri"/>
                          <a:ea typeface="宋体"/>
                          <a:cs typeface="Times New Roman"/>
                        </a:rPr>
                        <a:t>DKFlag</a:t>
                      </a:r>
                      <a:r>
                        <a:rPr lang="zh-CN" sz="1050" b="1" kern="100" dirty="0">
                          <a:latin typeface="Calibri"/>
                          <a:ea typeface="宋体"/>
                          <a:cs typeface="Times New Roman"/>
                        </a:rPr>
                        <a:t>即</a:t>
                      </a:r>
                      <a:r>
                        <a:rPr lang="en-US" sz="1050" b="1" kern="100" dirty="0">
                          <a:latin typeface="Calibri"/>
                          <a:ea typeface="宋体"/>
                          <a:cs typeface="Times New Roman"/>
                        </a:rPr>
                        <a:t>01H</a:t>
                      </a:r>
                      <a:r>
                        <a:rPr lang="zh-CN" sz="1050" b="1" kern="100" dirty="0">
                          <a:latin typeface="Calibri"/>
                          <a:ea typeface="宋体"/>
                          <a:cs typeface="Times New Roman"/>
                        </a:rPr>
                        <a:t>开始预留</a:t>
                      </a:r>
                      <a:r>
                        <a:rPr lang="en-US" sz="1050" b="1" kern="100" dirty="0">
                          <a:latin typeface="Calibri"/>
                          <a:ea typeface="宋体"/>
                          <a:cs typeface="Times New Roman"/>
                        </a:rPr>
                        <a:t>1</a:t>
                      </a:r>
                      <a:r>
                        <a:rPr lang="zh-CN" sz="1050" b="1" kern="100" dirty="0">
                          <a:latin typeface="Calibri"/>
                          <a:ea typeface="宋体"/>
                          <a:cs typeface="Times New Roman"/>
                        </a:rPr>
                        <a:t>个单元</a:t>
                      </a:r>
                    </a:p>
                  </a:txBody>
                  <a:tcPr marL="68580" marR="68580" marT="0" marB="0">
                    <a:lnL>
                      <a:noFill/>
                    </a:lnL>
                    <a:lnR>
                      <a:noFill/>
                    </a:lnR>
                    <a:lnT>
                      <a:noFill/>
                    </a:lnT>
                    <a:lnB>
                      <a:noFill/>
                    </a:lnB>
                  </a:tcPr>
                </a:tc>
              </a:tr>
              <a:tr h="0">
                <a:tc>
                  <a:txBody>
                    <a:bodyPr/>
                    <a:lstStyle/>
                    <a:p>
                      <a:pPr algn="l">
                        <a:spcAft>
                          <a:spcPts val="0"/>
                        </a:spcAft>
                      </a:pPr>
                      <a:endParaRPr lang="en-US" sz="1050" b="1"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endParaRPr lang="en-US" sz="1050" b="1"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050" b="1" kern="100">
                          <a:latin typeface="Calibri"/>
                          <a:ea typeface="宋体"/>
                          <a:cs typeface="Times New Roman"/>
                        </a:rPr>
                        <a:t>……</a:t>
                      </a:r>
                      <a:endParaRPr lang="zh-CN" sz="1050" b="1"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endParaRPr lang="en-US" sz="1050" b="1" kern="100" dirty="0">
                        <a:latin typeface="Calibri"/>
                        <a:ea typeface="宋体"/>
                        <a:cs typeface="Times New Roman"/>
                      </a:endParaRPr>
                    </a:p>
                  </a:txBody>
                  <a:tcPr marL="68580" marR="68580" marT="0" marB="0">
                    <a:lnL>
                      <a:noFill/>
                    </a:lnL>
                    <a:lnR>
                      <a:noFill/>
                    </a:lnR>
                    <a:lnT>
                      <a:noFill/>
                    </a:lnT>
                    <a:lnB>
                      <a:noFill/>
                    </a:lnB>
                  </a:tcPr>
                </a:tc>
              </a:tr>
              <a:tr h="0">
                <a:tc>
                  <a:txBody>
                    <a:bodyPr/>
                    <a:lstStyle/>
                    <a:p>
                      <a:pPr algn="l">
                        <a:spcAft>
                          <a:spcPts val="0"/>
                        </a:spcAft>
                      </a:pPr>
                      <a:endParaRPr lang="en-US" sz="1050" b="1"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endParaRPr lang="en-US" sz="1050" b="1"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050" b="1" kern="100">
                          <a:latin typeface="Calibri"/>
                          <a:ea typeface="宋体"/>
                          <a:cs typeface="Times New Roman"/>
                        </a:rPr>
                        <a:t>SETB  KBFlag</a:t>
                      </a:r>
                      <a:endParaRPr lang="zh-CN" sz="1050" b="1"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endParaRPr lang="en-US" sz="1050" b="1" kern="100" dirty="0">
                        <a:latin typeface="Calibri"/>
                        <a:ea typeface="宋体"/>
                        <a:cs typeface="Times New Roman"/>
                      </a:endParaRPr>
                    </a:p>
                  </a:txBody>
                  <a:tcPr marL="68580" marR="68580" marT="0" marB="0">
                    <a:lnL>
                      <a:noFill/>
                    </a:lnL>
                    <a:lnR>
                      <a:noFill/>
                    </a:lnR>
                    <a:lnT>
                      <a:noFill/>
                    </a:lnT>
                    <a:lnB>
                      <a:noFill/>
                    </a:lnB>
                  </a:tcPr>
                </a:tc>
              </a:tr>
              <a:tr h="0">
                <a:tc>
                  <a:txBody>
                    <a:bodyPr/>
                    <a:lstStyle/>
                    <a:p>
                      <a:pPr algn="l">
                        <a:spcAft>
                          <a:spcPts val="0"/>
                        </a:spcAft>
                      </a:pPr>
                      <a:endParaRPr lang="en-US" sz="1050" b="1"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endParaRPr lang="en-US" sz="1050" b="1" kern="100" dirty="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r>
                        <a:rPr lang="en-US" sz="1050" b="1" kern="100">
                          <a:latin typeface="Calibri"/>
                          <a:ea typeface="宋体"/>
                          <a:cs typeface="Times New Roman"/>
                        </a:rPr>
                        <a:t>CLR   DKFlag</a:t>
                      </a:r>
                      <a:endParaRPr lang="zh-CN" sz="1050" b="1" kern="100">
                        <a:latin typeface="Calibri"/>
                        <a:ea typeface="宋体"/>
                        <a:cs typeface="Times New Roman"/>
                      </a:endParaRPr>
                    </a:p>
                  </a:txBody>
                  <a:tcPr marL="68580" marR="68580" marT="0" marB="0">
                    <a:lnL>
                      <a:noFill/>
                    </a:lnL>
                    <a:lnR>
                      <a:noFill/>
                    </a:lnR>
                    <a:lnT>
                      <a:noFill/>
                    </a:lnT>
                    <a:lnB>
                      <a:noFill/>
                    </a:lnB>
                  </a:tcPr>
                </a:tc>
                <a:tc>
                  <a:txBody>
                    <a:bodyPr/>
                    <a:lstStyle/>
                    <a:p>
                      <a:pPr algn="l">
                        <a:spcAft>
                          <a:spcPts val="0"/>
                        </a:spcAft>
                      </a:pPr>
                      <a:endParaRPr lang="en-US" sz="1050" b="1" kern="100" dirty="0">
                        <a:latin typeface="Calibri"/>
                        <a:ea typeface="宋体"/>
                        <a:cs typeface="Times New Roman"/>
                      </a:endParaRPr>
                    </a:p>
                  </a:txBody>
                  <a:tcPr marL="68580" marR="68580" marT="0" marB="0">
                    <a:lnL>
                      <a:noFill/>
                    </a:lnL>
                    <a:lnR>
                      <a:noFill/>
                    </a:lnR>
                    <a:lnT>
                      <a:noFill/>
                    </a:lnT>
                    <a:lnB>
                      <a:noFill/>
                    </a:lnB>
                  </a:tcPr>
                </a:tc>
              </a:tr>
            </a:tbl>
          </a:graphicData>
        </a:graphic>
      </p:graphicFrame>
    </p:spTree>
    <p:extLst>
      <p:ext uri="{BB962C8B-B14F-4D97-AF65-F5344CB8AC3E}">
        <p14:creationId xmlns="" xmlns:p14="http://schemas.microsoft.com/office/powerpoint/2010/main" val="24980199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176" y="457200"/>
            <a:ext cx="7485208" cy="628650"/>
          </a:xfrm>
        </p:spPr>
        <p:txBody>
          <a:bodyPr>
            <a:normAutofit fontScale="90000"/>
          </a:bodyPr>
          <a:lstStyle/>
          <a:p>
            <a:r>
              <a:rPr lang="en-US" altLang="zh-CN" b="1" dirty="0" smtClean="0"/>
              <a:t>3.4.3 </a:t>
            </a:r>
            <a:r>
              <a:rPr lang="zh-CN" altLang="en-US" b="1" dirty="0" smtClean="0"/>
              <a:t>顺序结构程序设计举例</a:t>
            </a:r>
            <a:endParaRPr lang="zh-CN" altLang="zh-CN"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Rectangle 132"/>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20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6" name="Rectangle 97"/>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81"/>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7" name="Rectangle 87"/>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8" name="Rectangle 97"/>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3"/>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5"/>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9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0"/>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2"/>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467544" y="1085850"/>
            <a:ext cx="7920880"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顺序</a:t>
            </a:r>
            <a:r>
              <a:rPr lang="zh-CN" altLang="en-US" dirty="0">
                <a:latin typeface="华文楷体" panose="02010600040101010101" pitchFamily="2" charset="-122"/>
                <a:ea typeface="华文楷体" panose="02010600040101010101" pitchFamily="2" charset="-122"/>
              </a:rPr>
              <a:t>结构是一种最简单、最基本的程序结构，是按照程序编写的顺序（或者说按照程序在程序存储器中的存放顺序）逐条依次进行，直至程序</a:t>
            </a:r>
            <a:r>
              <a:rPr lang="zh-CN" altLang="en-US" dirty="0" smtClean="0">
                <a:latin typeface="华文楷体" panose="02010600040101010101" pitchFamily="2" charset="-122"/>
                <a:ea typeface="华文楷体" panose="02010600040101010101" pitchFamily="2" charset="-122"/>
              </a:rPr>
              <a:t>结束</a:t>
            </a:r>
            <a:endParaRPr lang="en-US" altLang="zh-CN" dirty="0" smtClean="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顺序</a:t>
            </a:r>
            <a:r>
              <a:rPr lang="zh-CN" altLang="en-US" dirty="0">
                <a:latin typeface="华文楷体" panose="02010600040101010101" pitchFamily="2" charset="-122"/>
                <a:ea typeface="华文楷体" panose="02010600040101010101" pitchFamily="2" charset="-122"/>
              </a:rPr>
              <a:t>结构的</a:t>
            </a:r>
            <a:r>
              <a:rPr lang="zh-CN" altLang="en-US" dirty="0" smtClean="0">
                <a:latin typeface="华文楷体" panose="02010600040101010101" pitchFamily="2" charset="-122"/>
                <a:ea typeface="华文楷体" panose="02010600040101010101" pitchFamily="2" charset="-122"/>
              </a:rPr>
              <a:t>程序设计技巧</a:t>
            </a:r>
            <a:endParaRPr lang="en-US" altLang="zh-CN" dirty="0" smtClean="0">
              <a:latin typeface="华文楷体" panose="02010600040101010101" pitchFamily="2" charset="-122"/>
              <a:ea typeface="华文楷体" panose="02010600040101010101" pitchFamily="2" charset="-122"/>
            </a:endParaRPr>
          </a:p>
          <a:p>
            <a:pPr marL="742950" lvl="1" indent="-285750">
              <a:lnSpc>
                <a:spcPct val="15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熟悉指令系统</a:t>
            </a:r>
            <a:r>
              <a:rPr lang="zh-CN" altLang="en-US" dirty="0">
                <a:latin typeface="华文楷体" panose="02010600040101010101" pitchFamily="2" charset="-122"/>
                <a:ea typeface="华文楷体" panose="02010600040101010101" pitchFamily="2" charset="-122"/>
              </a:rPr>
              <a:t>，分析理解项目</a:t>
            </a:r>
            <a:r>
              <a:rPr lang="zh-CN" altLang="en-US" dirty="0" smtClean="0">
                <a:latin typeface="华文楷体" panose="02010600040101010101" pitchFamily="2" charset="-122"/>
                <a:ea typeface="华文楷体" panose="02010600040101010101" pitchFamily="2" charset="-122"/>
              </a:rPr>
              <a:t>要求，确定正确</a:t>
            </a:r>
            <a:r>
              <a:rPr lang="zh-CN" altLang="en-US" dirty="0">
                <a:latin typeface="华文楷体" panose="02010600040101010101" pitchFamily="2" charset="-122"/>
                <a:ea typeface="华文楷体" panose="02010600040101010101" pitchFamily="2" charset="-122"/>
              </a:rPr>
              <a:t>合理的</a:t>
            </a:r>
            <a:r>
              <a:rPr lang="zh-CN" altLang="en-US" dirty="0" smtClean="0">
                <a:latin typeface="华文楷体" panose="02010600040101010101" pitchFamily="2" charset="-122"/>
                <a:ea typeface="华文楷体" panose="02010600040101010101" pitchFamily="2" charset="-122"/>
              </a:rPr>
              <a:t>算法</a:t>
            </a:r>
            <a:endParaRPr lang="en-US" altLang="zh-CN" dirty="0" smtClean="0">
              <a:latin typeface="华文楷体" panose="02010600040101010101" pitchFamily="2" charset="-122"/>
              <a:ea typeface="华文楷体" panose="02010600040101010101" pitchFamily="2" charset="-122"/>
            </a:endParaRPr>
          </a:p>
          <a:p>
            <a:pPr marL="742950" lvl="1" indent="-285750">
              <a:lnSpc>
                <a:spcPct val="15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正确选择</a:t>
            </a:r>
            <a:r>
              <a:rPr lang="zh-CN" altLang="en-US" dirty="0">
                <a:latin typeface="华文楷体" panose="02010600040101010101" pitchFamily="2" charset="-122"/>
                <a:ea typeface="华文楷体" panose="02010600040101010101" pitchFamily="2" charset="-122"/>
              </a:rPr>
              <a:t>指令、寻址方式，合理使用工作寄存器、数据</a:t>
            </a:r>
            <a:r>
              <a:rPr lang="zh-CN" altLang="en-US" dirty="0" smtClean="0">
                <a:latin typeface="华文楷体" panose="02010600040101010101" pitchFamily="2" charset="-122"/>
                <a:ea typeface="华文楷体" panose="02010600040101010101" pitchFamily="2" charset="-122"/>
              </a:rPr>
              <a:t>存储单元</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28562850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5073" y="915868"/>
            <a:ext cx="7632848" cy="1152128"/>
          </a:xfrm>
        </p:spPr>
        <p:txBody>
          <a:bodyPr>
            <a:noAutofit/>
          </a:bodyPr>
          <a:lstStyle/>
          <a:p>
            <a:r>
              <a:rPr lang="en-US" altLang="zh-CN" sz="1800" dirty="0" smtClean="0"/>
              <a:t>【</a:t>
            </a:r>
            <a:r>
              <a:rPr lang="zh-CN" altLang="en-US" sz="1800" dirty="0" smtClean="0"/>
              <a:t>例</a:t>
            </a:r>
            <a:r>
              <a:rPr lang="en-US" altLang="zh-CN" sz="1800" dirty="0" smtClean="0"/>
              <a:t>】</a:t>
            </a:r>
            <a:r>
              <a:rPr lang="zh-CN" altLang="en-US" sz="1800" dirty="0" smtClean="0"/>
              <a:t>编程</a:t>
            </a:r>
            <a:r>
              <a:rPr lang="zh-CN" altLang="en-US" sz="1800" dirty="0"/>
              <a:t>实现两个双字节无符号数的相加，设被加数存放在内部</a:t>
            </a:r>
            <a:r>
              <a:rPr lang="en-US" altLang="zh-CN" sz="1800" dirty="0"/>
              <a:t>RAM</a:t>
            </a:r>
            <a:r>
              <a:rPr lang="zh-CN" altLang="en-US" sz="1800" dirty="0"/>
              <a:t>的</a:t>
            </a:r>
            <a:r>
              <a:rPr lang="en-US" altLang="zh-CN" sz="1800" dirty="0"/>
              <a:t>30H</a:t>
            </a:r>
            <a:r>
              <a:rPr lang="zh-CN" altLang="en-US" sz="1800" dirty="0"/>
              <a:t>、</a:t>
            </a:r>
            <a:r>
              <a:rPr lang="en-US" altLang="zh-CN" sz="1800" dirty="0"/>
              <a:t>31H</a:t>
            </a:r>
            <a:r>
              <a:rPr lang="zh-CN" altLang="en-US" sz="1800" dirty="0"/>
              <a:t>单元，加数放在内部</a:t>
            </a:r>
            <a:r>
              <a:rPr lang="en-US" altLang="zh-CN" sz="1800" dirty="0"/>
              <a:t>RAM</a:t>
            </a:r>
            <a:r>
              <a:rPr lang="zh-CN" altLang="en-US" sz="1800" dirty="0"/>
              <a:t>的</a:t>
            </a:r>
            <a:r>
              <a:rPr lang="en-US" altLang="zh-CN" sz="1800" dirty="0"/>
              <a:t>32H</a:t>
            </a:r>
            <a:r>
              <a:rPr lang="zh-CN" altLang="en-US" sz="1800" dirty="0"/>
              <a:t>、</a:t>
            </a:r>
            <a:r>
              <a:rPr lang="en-US" altLang="zh-CN" sz="1800" dirty="0"/>
              <a:t>33H</a:t>
            </a:r>
            <a:r>
              <a:rPr lang="zh-CN" altLang="en-US" sz="1800" dirty="0"/>
              <a:t>单元，要求运算结果保存在内部</a:t>
            </a:r>
            <a:r>
              <a:rPr lang="en-US" altLang="zh-CN" sz="1800" dirty="0"/>
              <a:t>RAM</a:t>
            </a:r>
            <a:r>
              <a:rPr lang="zh-CN" altLang="en-US" sz="1800" dirty="0"/>
              <a:t>的</a:t>
            </a:r>
            <a:r>
              <a:rPr lang="en-US" altLang="zh-CN" sz="1800" dirty="0"/>
              <a:t>34H</a:t>
            </a:r>
            <a:r>
              <a:rPr lang="zh-CN" altLang="en-US" sz="1800" dirty="0"/>
              <a:t>、</a:t>
            </a:r>
            <a:r>
              <a:rPr lang="en-US" altLang="zh-CN" sz="1800" dirty="0"/>
              <a:t>35H</a:t>
            </a:r>
            <a:r>
              <a:rPr lang="zh-CN" altLang="en-US" sz="1800" dirty="0"/>
              <a:t>单元中，每个双字节数都是按低字节放在低地址存储单元，高字节放高地址存储单元的规则存放。假设所求的和仍然为双字节数。</a:t>
            </a:r>
          </a:p>
        </p:txBody>
      </p:sp>
      <p:sp>
        <p:nvSpPr>
          <p:cNvPr id="9" name="标题 1"/>
          <p:cNvSpPr txBox="1">
            <a:spLocks/>
          </p:cNvSpPr>
          <p:nvPr/>
        </p:nvSpPr>
        <p:spPr>
          <a:xfrm>
            <a:off x="543176" y="41151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3.4.3 </a:t>
            </a:r>
            <a:r>
              <a:rPr lang="zh-CN" altLang="en-US" b="1" dirty="0"/>
              <a:t>顺序结构程序设计举例</a:t>
            </a:r>
            <a:endParaRPr lang="zh-CN" altLang="zh-CN" b="1" dirty="0"/>
          </a:p>
        </p:txBody>
      </p:sp>
      <p:sp>
        <p:nvSpPr>
          <p:cNvPr id="3" name="矩形 2"/>
          <p:cNvSpPr/>
          <p:nvPr/>
        </p:nvSpPr>
        <p:spPr>
          <a:xfrm>
            <a:off x="755576" y="2211710"/>
            <a:ext cx="4917007" cy="1600438"/>
          </a:xfrm>
          <a:prstGeom prst="rect">
            <a:avLst/>
          </a:prstGeom>
        </p:spPr>
        <p:txBody>
          <a:bodyPr wrap="square">
            <a:spAutoFit/>
          </a:bodyPr>
          <a:lstStyle/>
          <a:p>
            <a:pPr>
              <a:lnSpc>
                <a:spcPct val="150000"/>
              </a:lnSpc>
            </a:pPr>
            <a:r>
              <a:rPr lang="zh-CN" altLang="en-US" sz="1400" b="1" dirty="0" smtClean="0"/>
              <a:t>实现本题的加法指令方法</a:t>
            </a:r>
            <a:endParaRPr lang="en-US" altLang="zh-CN" sz="1400" b="1" dirty="0" smtClean="0"/>
          </a:p>
          <a:p>
            <a:pPr>
              <a:lnSpc>
                <a:spcPct val="150000"/>
              </a:lnSpc>
            </a:pPr>
            <a:r>
              <a:rPr lang="zh-CN" altLang="en-US" sz="1400" dirty="0" smtClean="0"/>
              <a:t>（</a:t>
            </a:r>
            <a:r>
              <a:rPr lang="en-US" altLang="zh-CN" sz="1400" dirty="0" smtClean="0"/>
              <a:t>1</a:t>
            </a:r>
            <a:r>
              <a:rPr lang="zh-CN" altLang="en-US" sz="1400" dirty="0" smtClean="0"/>
              <a:t>）</a:t>
            </a:r>
            <a:r>
              <a:rPr lang="en-US" altLang="zh-CN" sz="1400" dirty="0" smtClean="0"/>
              <a:t>ADDC+ADDC</a:t>
            </a:r>
          </a:p>
          <a:p>
            <a:pPr>
              <a:lnSpc>
                <a:spcPct val="150000"/>
              </a:lnSpc>
            </a:pPr>
            <a:r>
              <a:rPr lang="zh-CN" altLang="en-US" sz="1400" dirty="0" smtClean="0"/>
              <a:t>（</a:t>
            </a:r>
            <a:r>
              <a:rPr lang="en-US" altLang="zh-CN" sz="1400" dirty="0" smtClean="0"/>
              <a:t>2</a:t>
            </a:r>
            <a:r>
              <a:rPr lang="zh-CN" altLang="en-US" sz="1400" dirty="0" smtClean="0"/>
              <a:t>）</a:t>
            </a:r>
            <a:r>
              <a:rPr lang="en-US" altLang="zh-CN" sz="1400" dirty="0" smtClean="0"/>
              <a:t>ADD+ADDC</a:t>
            </a:r>
          </a:p>
          <a:p>
            <a:pPr>
              <a:lnSpc>
                <a:spcPct val="150000"/>
              </a:lnSpc>
            </a:pPr>
            <a:r>
              <a:rPr lang="zh-CN" altLang="en-US" sz="1400" dirty="0" smtClean="0"/>
              <a:t>（</a:t>
            </a:r>
            <a:r>
              <a:rPr lang="en-US" altLang="zh-CN" sz="1400" dirty="0" smtClean="0"/>
              <a:t>3</a:t>
            </a:r>
            <a:r>
              <a:rPr lang="zh-CN" altLang="en-US" sz="1400" dirty="0" smtClean="0"/>
              <a:t>）</a:t>
            </a:r>
            <a:r>
              <a:rPr lang="en-US" altLang="zh-CN" sz="1400" dirty="0" smtClean="0"/>
              <a:t>ADD+ADD</a:t>
            </a:r>
          </a:p>
          <a:p>
            <a:endParaRPr lang="en-US" altLang="zh-CN" sz="1400" dirty="0"/>
          </a:p>
        </p:txBody>
      </p:sp>
    </p:spTree>
    <p:extLst>
      <p:ext uri="{BB962C8B-B14F-4D97-AF65-F5344CB8AC3E}">
        <p14:creationId xmlns="" xmlns:p14="http://schemas.microsoft.com/office/powerpoint/2010/main" val="129902714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55576" y="2034957"/>
            <a:ext cx="8136904" cy="2677656"/>
          </a:xfrm>
          <a:prstGeom prst="rect">
            <a:avLst/>
          </a:prstGeom>
        </p:spPr>
        <p:txBody>
          <a:bodyPr wrap="square">
            <a:spAutoFit/>
          </a:bodyPr>
          <a:lstStyle/>
          <a:p>
            <a:r>
              <a:rPr lang="zh-CN" altLang="en-US" sz="1400" dirty="0"/>
              <a:t>	</a:t>
            </a:r>
            <a:r>
              <a:rPr lang="zh-CN" altLang="en-US" sz="1400" dirty="0">
                <a:solidFill>
                  <a:srgbClr val="FF0000"/>
                </a:solidFill>
              </a:rPr>
              <a:t>ORG	0000H		；ORG伪指令</a:t>
            </a:r>
          </a:p>
          <a:p>
            <a:r>
              <a:rPr lang="zh-CN" altLang="en-US" sz="1400" dirty="0">
                <a:solidFill>
                  <a:srgbClr val="FF0000"/>
                </a:solidFill>
              </a:rPr>
              <a:t>	SJMP	Main		；复位入口地址处放一条转移至用户程序</a:t>
            </a:r>
            <a:r>
              <a:rPr lang="zh-CN" altLang="en-US" sz="1400" dirty="0" smtClean="0">
                <a:solidFill>
                  <a:srgbClr val="FF0000"/>
                </a:solidFill>
              </a:rPr>
              <a:t>的转移指令 </a:t>
            </a:r>
            <a:endParaRPr lang="zh-CN" altLang="en-US" sz="1400" dirty="0">
              <a:solidFill>
                <a:srgbClr val="FF0000"/>
              </a:solidFill>
            </a:endParaRPr>
          </a:p>
          <a:p>
            <a:r>
              <a:rPr lang="zh-CN" altLang="en-US" sz="1400" dirty="0">
                <a:solidFill>
                  <a:srgbClr val="FF0000"/>
                </a:solidFill>
              </a:rPr>
              <a:t>	ORG	</a:t>
            </a:r>
            <a:r>
              <a:rPr lang="zh-CN" altLang="en-US" sz="1400" dirty="0" smtClean="0">
                <a:solidFill>
                  <a:srgbClr val="FF0000"/>
                </a:solidFill>
              </a:rPr>
              <a:t>00</a:t>
            </a:r>
            <a:r>
              <a:rPr lang="en-US" altLang="zh-CN" sz="1400" dirty="0" smtClean="0">
                <a:solidFill>
                  <a:srgbClr val="FF0000"/>
                </a:solidFill>
              </a:rPr>
              <a:t>3</a:t>
            </a:r>
            <a:r>
              <a:rPr lang="zh-CN" altLang="en-US" sz="1400" dirty="0" smtClean="0">
                <a:solidFill>
                  <a:srgbClr val="FF0000"/>
                </a:solidFill>
              </a:rPr>
              <a:t>0</a:t>
            </a:r>
            <a:r>
              <a:rPr lang="zh-CN" altLang="en-US" sz="1400" dirty="0">
                <a:solidFill>
                  <a:srgbClr val="FF0000"/>
                </a:solidFill>
              </a:rPr>
              <a:t>H		；用户程序从</a:t>
            </a:r>
            <a:r>
              <a:rPr lang="zh-CN" altLang="en-US" sz="1400" dirty="0" smtClean="0">
                <a:solidFill>
                  <a:srgbClr val="FF0000"/>
                </a:solidFill>
              </a:rPr>
              <a:t>00</a:t>
            </a:r>
            <a:r>
              <a:rPr lang="en-US" altLang="zh-CN" sz="1400" dirty="0" smtClean="0">
                <a:solidFill>
                  <a:srgbClr val="FF0000"/>
                </a:solidFill>
              </a:rPr>
              <a:t>3</a:t>
            </a:r>
            <a:r>
              <a:rPr lang="zh-CN" altLang="en-US" sz="1400" dirty="0" smtClean="0">
                <a:solidFill>
                  <a:srgbClr val="FF0000"/>
                </a:solidFill>
              </a:rPr>
              <a:t>0</a:t>
            </a:r>
            <a:r>
              <a:rPr lang="zh-CN" altLang="en-US" sz="1400" dirty="0">
                <a:solidFill>
                  <a:srgbClr val="FF0000"/>
                </a:solidFill>
              </a:rPr>
              <a:t>H单元开始存放</a:t>
            </a:r>
            <a:r>
              <a:rPr lang="zh-CN" altLang="en-US" sz="1400" dirty="0" smtClean="0">
                <a:solidFill>
                  <a:srgbClr val="FF0000"/>
                </a:solidFill>
              </a:rPr>
              <a:t>，避开入口地址</a:t>
            </a:r>
            <a:endParaRPr lang="zh-CN" altLang="en-US" sz="1400" dirty="0">
              <a:solidFill>
                <a:srgbClr val="FF0000"/>
              </a:solidFill>
            </a:endParaRPr>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r>
              <a:rPr lang="en-US" altLang="zh-CN" sz="1400" dirty="0"/>
              <a:t> </a:t>
            </a:r>
            <a:r>
              <a:rPr lang="en-US" altLang="zh-CN" sz="1400" dirty="0" smtClean="0"/>
              <a:t>         	</a:t>
            </a:r>
            <a:r>
              <a:rPr lang="zh-CN" altLang="en-US" sz="1400" dirty="0" smtClean="0">
                <a:solidFill>
                  <a:srgbClr val="FF0000"/>
                </a:solidFill>
              </a:rPr>
              <a:t>SJMP</a:t>
            </a:r>
            <a:r>
              <a:rPr lang="zh-CN" altLang="en-US" sz="1400" dirty="0">
                <a:solidFill>
                  <a:srgbClr val="FF0000"/>
                </a:solidFill>
              </a:rPr>
              <a:t>	$		</a:t>
            </a:r>
            <a:r>
              <a:rPr lang="zh-CN" altLang="en-US" sz="1400" dirty="0" smtClean="0">
                <a:solidFill>
                  <a:srgbClr val="FF0000"/>
                </a:solidFill>
              </a:rPr>
              <a:t>；死循环</a:t>
            </a:r>
            <a:endParaRPr lang="zh-CN" altLang="en-US" sz="1400" dirty="0">
              <a:solidFill>
                <a:srgbClr val="FF0000"/>
              </a:solidFill>
            </a:endParaRPr>
          </a:p>
          <a:p>
            <a:r>
              <a:rPr lang="zh-CN" altLang="en-US" sz="1400" dirty="0">
                <a:solidFill>
                  <a:srgbClr val="FF0000"/>
                </a:solidFill>
              </a:rPr>
              <a:t>	</a:t>
            </a:r>
            <a:r>
              <a:rPr lang="zh-CN" altLang="en-US" sz="1400" dirty="0" smtClean="0">
                <a:solidFill>
                  <a:srgbClr val="FF0000"/>
                </a:solidFill>
              </a:rPr>
              <a:t>END</a:t>
            </a:r>
            <a:r>
              <a:rPr lang="zh-CN" altLang="en-US" sz="1400" dirty="0">
                <a:solidFill>
                  <a:srgbClr val="FF0000"/>
                </a:solidFill>
              </a:rPr>
              <a:t>		</a:t>
            </a:r>
            <a:r>
              <a:rPr lang="en-US" altLang="zh-CN" sz="1400" dirty="0" smtClean="0">
                <a:solidFill>
                  <a:srgbClr val="FF0000"/>
                </a:solidFill>
              </a:rPr>
              <a:t>	</a:t>
            </a:r>
            <a:r>
              <a:rPr lang="zh-CN" altLang="en-US" sz="1400" dirty="0" smtClean="0">
                <a:solidFill>
                  <a:srgbClr val="FF0000"/>
                </a:solidFill>
              </a:rPr>
              <a:t>；</a:t>
            </a:r>
            <a:r>
              <a:rPr lang="zh-CN" altLang="en-US" sz="1400" dirty="0">
                <a:solidFill>
                  <a:srgbClr val="FF0000"/>
                </a:solidFill>
              </a:rPr>
              <a:t>汇编结束</a:t>
            </a:r>
          </a:p>
        </p:txBody>
      </p:sp>
      <p:sp>
        <p:nvSpPr>
          <p:cNvPr id="2" name="标题 1"/>
          <p:cNvSpPr>
            <a:spLocks noGrp="1"/>
          </p:cNvSpPr>
          <p:nvPr>
            <p:ph type="title"/>
          </p:nvPr>
        </p:nvSpPr>
        <p:spPr>
          <a:xfrm>
            <a:off x="375073" y="915868"/>
            <a:ext cx="7632848" cy="1152128"/>
          </a:xfrm>
        </p:spPr>
        <p:txBody>
          <a:bodyPr>
            <a:noAutofit/>
          </a:bodyPr>
          <a:lstStyle/>
          <a:p>
            <a:r>
              <a:rPr lang="en-US" altLang="zh-CN" sz="1800" dirty="0" smtClean="0"/>
              <a:t>【</a:t>
            </a:r>
            <a:r>
              <a:rPr lang="zh-CN" altLang="en-US" sz="1800" dirty="0" smtClean="0"/>
              <a:t>例</a:t>
            </a:r>
            <a:r>
              <a:rPr lang="en-US" altLang="zh-CN" sz="1800" dirty="0" smtClean="0"/>
              <a:t>】</a:t>
            </a:r>
            <a:r>
              <a:rPr lang="zh-CN" altLang="en-US" sz="1800" dirty="0" smtClean="0"/>
              <a:t>编程</a:t>
            </a:r>
            <a:r>
              <a:rPr lang="zh-CN" altLang="en-US" sz="1800" dirty="0"/>
              <a:t>实现两个双字节无符号数的相加，设被加数存放在内部</a:t>
            </a:r>
            <a:r>
              <a:rPr lang="en-US" altLang="zh-CN" sz="1800" dirty="0"/>
              <a:t>RAM</a:t>
            </a:r>
            <a:r>
              <a:rPr lang="zh-CN" altLang="en-US" sz="1800" dirty="0"/>
              <a:t>的</a:t>
            </a:r>
            <a:r>
              <a:rPr lang="en-US" altLang="zh-CN" sz="1800" dirty="0"/>
              <a:t>30H</a:t>
            </a:r>
            <a:r>
              <a:rPr lang="zh-CN" altLang="en-US" sz="1800" dirty="0"/>
              <a:t>、</a:t>
            </a:r>
            <a:r>
              <a:rPr lang="en-US" altLang="zh-CN" sz="1800" dirty="0"/>
              <a:t>31H</a:t>
            </a:r>
            <a:r>
              <a:rPr lang="zh-CN" altLang="en-US" sz="1800" dirty="0"/>
              <a:t>单元，加数放在内部</a:t>
            </a:r>
            <a:r>
              <a:rPr lang="en-US" altLang="zh-CN" sz="1800" dirty="0"/>
              <a:t>RAM</a:t>
            </a:r>
            <a:r>
              <a:rPr lang="zh-CN" altLang="en-US" sz="1800" dirty="0"/>
              <a:t>的</a:t>
            </a:r>
            <a:r>
              <a:rPr lang="en-US" altLang="zh-CN" sz="1800" dirty="0"/>
              <a:t>32H</a:t>
            </a:r>
            <a:r>
              <a:rPr lang="zh-CN" altLang="en-US" sz="1800" dirty="0"/>
              <a:t>、</a:t>
            </a:r>
            <a:r>
              <a:rPr lang="en-US" altLang="zh-CN" sz="1800" dirty="0"/>
              <a:t>33H</a:t>
            </a:r>
            <a:r>
              <a:rPr lang="zh-CN" altLang="en-US" sz="1800" dirty="0"/>
              <a:t>单元，要求运算结果保存在内部</a:t>
            </a:r>
            <a:r>
              <a:rPr lang="en-US" altLang="zh-CN" sz="1800" dirty="0"/>
              <a:t>RAM</a:t>
            </a:r>
            <a:r>
              <a:rPr lang="zh-CN" altLang="en-US" sz="1800" dirty="0"/>
              <a:t>的</a:t>
            </a:r>
            <a:r>
              <a:rPr lang="en-US" altLang="zh-CN" sz="1800" dirty="0"/>
              <a:t>34H</a:t>
            </a:r>
            <a:r>
              <a:rPr lang="zh-CN" altLang="en-US" sz="1800" dirty="0"/>
              <a:t>、</a:t>
            </a:r>
            <a:r>
              <a:rPr lang="en-US" altLang="zh-CN" sz="1800" dirty="0"/>
              <a:t>35H</a:t>
            </a:r>
            <a:r>
              <a:rPr lang="zh-CN" altLang="en-US" sz="1800" dirty="0"/>
              <a:t>单元中，每个双字节数都是按低字节放在低地址存储单元，高字节放高地址存储单元的规则存放。假设所求的和仍然为双字节数。</a:t>
            </a:r>
          </a:p>
        </p:txBody>
      </p:sp>
      <p:sp>
        <p:nvSpPr>
          <p:cNvPr id="9" name="标题 1"/>
          <p:cNvSpPr txBox="1">
            <a:spLocks/>
          </p:cNvSpPr>
          <p:nvPr/>
        </p:nvSpPr>
        <p:spPr>
          <a:xfrm>
            <a:off x="543176" y="41151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3.4.3 </a:t>
            </a:r>
            <a:r>
              <a:rPr lang="zh-CN" altLang="en-US" b="1" dirty="0"/>
              <a:t>顺序结构程序设计举例</a:t>
            </a:r>
            <a:endParaRPr lang="zh-CN" altLang="zh-CN" b="1" dirty="0"/>
          </a:p>
        </p:txBody>
      </p:sp>
      <p:sp>
        <p:nvSpPr>
          <p:cNvPr id="3" name="矩形 2"/>
          <p:cNvSpPr/>
          <p:nvPr/>
        </p:nvSpPr>
        <p:spPr>
          <a:xfrm>
            <a:off x="755576" y="2034957"/>
            <a:ext cx="8136904" cy="2246769"/>
          </a:xfrm>
          <a:prstGeom prst="rect">
            <a:avLst/>
          </a:prstGeom>
        </p:spPr>
        <p:txBody>
          <a:bodyPr wrap="square">
            <a:spAutoFit/>
          </a:bodyPr>
          <a:lstStyle/>
          <a:p>
            <a:endParaRPr lang="en-US" altLang="zh-CN" sz="1400" dirty="0" smtClean="0"/>
          </a:p>
          <a:p>
            <a:endParaRPr lang="en-US" altLang="zh-CN" sz="1400" dirty="0"/>
          </a:p>
          <a:p>
            <a:endParaRPr lang="en-US" altLang="zh-CN" sz="1400" dirty="0" smtClean="0"/>
          </a:p>
          <a:p>
            <a:r>
              <a:rPr lang="zh-CN" altLang="en-US" sz="1400" dirty="0" smtClean="0"/>
              <a:t>Main:</a:t>
            </a:r>
            <a:r>
              <a:rPr lang="zh-CN" altLang="en-US" sz="1400" dirty="0"/>
              <a:t>	CLR 	C		；进位位清零，为第一字节求和最准备</a:t>
            </a:r>
          </a:p>
          <a:p>
            <a:r>
              <a:rPr lang="zh-CN" altLang="en-US" sz="1400" dirty="0"/>
              <a:t>	MOV 	A，	30H	；被加数低字节送累加器</a:t>
            </a:r>
          </a:p>
          <a:p>
            <a:r>
              <a:rPr lang="zh-CN" altLang="en-US" sz="1400" dirty="0"/>
              <a:t>	ADDC	A，	32H	；被加数和加数低字节进行求和运算</a:t>
            </a:r>
          </a:p>
          <a:p>
            <a:r>
              <a:rPr lang="zh-CN" altLang="en-US" sz="1400" dirty="0"/>
              <a:t>	MOV	34H，	A 	；和的低字节送34H单元保存</a:t>
            </a:r>
          </a:p>
          <a:p>
            <a:r>
              <a:rPr lang="zh-CN" altLang="en-US" sz="1400" dirty="0"/>
              <a:t>	MOV	A，	31H	；被加数高字节送累加器</a:t>
            </a:r>
          </a:p>
          <a:p>
            <a:r>
              <a:rPr lang="zh-CN" altLang="en-US" sz="1400" dirty="0"/>
              <a:t>	ADDC	A，	33H	；被加数和加数高字节进行求和运算</a:t>
            </a:r>
          </a:p>
          <a:p>
            <a:r>
              <a:rPr lang="zh-CN" altLang="en-US" sz="1400" dirty="0"/>
              <a:t>	MOV	35H，	A 	；和的高字节送35H单元</a:t>
            </a:r>
            <a:r>
              <a:rPr lang="zh-CN" altLang="en-US" sz="1400" dirty="0" smtClean="0"/>
              <a:t>保存</a:t>
            </a:r>
            <a:endParaRPr lang="en-US" altLang="zh-CN" sz="1400" dirty="0" smtClean="0"/>
          </a:p>
        </p:txBody>
      </p:sp>
    </p:spTree>
    <p:extLst>
      <p:ext uri="{BB962C8B-B14F-4D97-AF65-F5344CB8AC3E}">
        <p14:creationId xmlns="" xmlns:p14="http://schemas.microsoft.com/office/powerpoint/2010/main" val="64520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build="p" bldLvl="5"/>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4180" y="1040160"/>
            <a:ext cx="7632848" cy="432048"/>
          </a:xfrm>
        </p:spPr>
        <p:txBody>
          <a:bodyPr>
            <a:noAutofit/>
          </a:bodyPr>
          <a:lstStyle/>
          <a:p>
            <a:r>
              <a:rPr lang="en-US" altLang="zh-CN" sz="1800" dirty="0"/>
              <a:t>【</a:t>
            </a:r>
            <a:r>
              <a:rPr lang="zh-CN" altLang="en-US" sz="1800" dirty="0"/>
              <a:t>例</a:t>
            </a:r>
            <a:r>
              <a:rPr lang="en-US" altLang="zh-CN" sz="1800" dirty="0"/>
              <a:t>】</a:t>
            </a:r>
            <a:r>
              <a:rPr lang="zh-CN" altLang="en-US" sz="1800" dirty="0"/>
              <a:t>编程将外部</a:t>
            </a:r>
            <a:r>
              <a:rPr lang="en-US" altLang="zh-CN" sz="1800" dirty="0"/>
              <a:t>RAM</a:t>
            </a:r>
            <a:r>
              <a:rPr lang="zh-CN" altLang="en-US" sz="1800" dirty="0"/>
              <a:t>的</a:t>
            </a:r>
            <a:r>
              <a:rPr lang="en-US" altLang="zh-CN" sz="1800" dirty="0"/>
              <a:t>0010H</a:t>
            </a:r>
            <a:r>
              <a:rPr lang="zh-CN" altLang="en-US" sz="1800" dirty="0"/>
              <a:t>和</a:t>
            </a:r>
            <a:r>
              <a:rPr lang="en-US" altLang="zh-CN" sz="1800" dirty="0"/>
              <a:t>0020H</a:t>
            </a:r>
            <a:r>
              <a:rPr lang="zh-CN" altLang="en-US" sz="1800" dirty="0"/>
              <a:t>单元中的内容互换。</a:t>
            </a:r>
          </a:p>
        </p:txBody>
      </p:sp>
      <p:sp>
        <p:nvSpPr>
          <p:cNvPr id="9" name="标题 1"/>
          <p:cNvSpPr txBox="1">
            <a:spLocks/>
          </p:cNvSpPr>
          <p:nvPr/>
        </p:nvSpPr>
        <p:spPr>
          <a:xfrm>
            <a:off x="543176" y="41151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3.4.3 </a:t>
            </a:r>
            <a:r>
              <a:rPr lang="zh-CN" altLang="en-US" b="1" dirty="0"/>
              <a:t>顺序结构程序设计举例</a:t>
            </a:r>
            <a:endParaRPr lang="zh-CN" altLang="zh-CN" b="1" dirty="0"/>
          </a:p>
        </p:txBody>
      </p:sp>
      <p:sp>
        <p:nvSpPr>
          <p:cNvPr id="4" name="矩形 3"/>
          <p:cNvSpPr/>
          <p:nvPr/>
        </p:nvSpPr>
        <p:spPr>
          <a:xfrm>
            <a:off x="611560" y="1656409"/>
            <a:ext cx="7956376" cy="2985433"/>
          </a:xfrm>
          <a:prstGeom prst="rect">
            <a:avLst/>
          </a:prstGeom>
        </p:spPr>
        <p:txBody>
          <a:bodyPr wrap="square" lIns="0" anchor="t" anchorCtr="0">
            <a:spAutoFit/>
          </a:bodyPr>
          <a:lstStyle/>
          <a:p>
            <a:r>
              <a:rPr lang="zh-CN" altLang="en-US" sz="1400" dirty="0"/>
              <a:t>	方法一：用</a:t>
            </a:r>
            <a:r>
              <a:rPr lang="en-US" altLang="zh-CN" sz="1400" dirty="0" smtClean="0"/>
              <a:t>DPTR</a:t>
            </a:r>
            <a:r>
              <a:rPr lang="zh-CN" altLang="en-US" sz="1400" dirty="0" smtClean="0"/>
              <a:t>地址指针</a:t>
            </a:r>
            <a:endParaRPr lang="zh-CN" altLang="en-US" sz="1400" dirty="0"/>
          </a:p>
          <a:p>
            <a:r>
              <a:rPr lang="zh-CN" altLang="en-US" sz="1400" dirty="0"/>
              <a:t>				</a:t>
            </a:r>
          </a:p>
          <a:p>
            <a:r>
              <a:rPr lang="zh-CN" altLang="en-US" sz="1400" dirty="0"/>
              <a:t>	</a:t>
            </a:r>
            <a:r>
              <a:rPr lang="en-US" altLang="zh-CN" sz="1600" dirty="0"/>
              <a:t>MOV 	DPTR</a:t>
            </a:r>
            <a:r>
              <a:rPr lang="zh-CN" altLang="en-US" sz="1600" dirty="0"/>
              <a:t>，	</a:t>
            </a:r>
            <a:r>
              <a:rPr lang="en-US" altLang="zh-CN" sz="1600" dirty="0"/>
              <a:t>#0010H	</a:t>
            </a:r>
            <a:r>
              <a:rPr lang="zh-CN" altLang="en-US" sz="1600" dirty="0"/>
              <a:t>；修改地址指针为外部</a:t>
            </a:r>
            <a:r>
              <a:rPr lang="en-US" altLang="zh-CN" sz="1600" dirty="0"/>
              <a:t>RAM</a:t>
            </a:r>
            <a:r>
              <a:rPr lang="zh-CN" altLang="en-US" sz="1600" dirty="0"/>
              <a:t>的</a:t>
            </a:r>
            <a:r>
              <a:rPr lang="en-US" altLang="zh-CN" sz="1600" dirty="0"/>
              <a:t>0010H</a:t>
            </a:r>
            <a:r>
              <a:rPr lang="zh-CN" altLang="en-US" sz="1600" dirty="0"/>
              <a:t>单元</a:t>
            </a:r>
          </a:p>
          <a:p>
            <a:r>
              <a:rPr lang="zh-CN" altLang="en-US" sz="1600" dirty="0"/>
              <a:t>	</a:t>
            </a:r>
            <a:r>
              <a:rPr lang="en-US" altLang="zh-CN" sz="1600" dirty="0"/>
              <a:t>MOVX	A</a:t>
            </a:r>
            <a:r>
              <a:rPr lang="zh-CN" altLang="en-US" sz="1600" dirty="0"/>
              <a:t>，	</a:t>
            </a:r>
            <a:r>
              <a:rPr lang="en-US" altLang="zh-CN" sz="1600" dirty="0"/>
              <a:t>@DPTR	</a:t>
            </a:r>
            <a:r>
              <a:rPr lang="zh-CN" altLang="en-US" sz="1600" dirty="0"/>
              <a:t>；读取</a:t>
            </a:r>
            <a:r>
              <a:rPr lang="en-US" altLang="zh-CN" sz="1600" dirty="0"/>
              <a:t>0010H</a:t>
            </a:r>
            <a:r>
              <a:rPr lang="zh-CN" altLang="en-US" sz="1600" dirty="0"/>
              <a:t>单元的内容到累加器</a:t>
            </a:r>
            <a:r>
              <a:rPr lang="en-US" altLang="zh-CN" sz="1600" dirty="0"/>
              <a:t>A</a:t>
            </a:r>
          </a:p>
          <a:p>
            <a:r>
              <a:rPr lang="en-US" altLang="zh-CN" sz="1600" dirty="0"/>
              <a:t>	MOV 	30H</a:t>
            </a:r>
            <a:r>
              <a:rPr lang="zh-CN" altLang="en-US" sz="1600" dirty="0"/>
              <a:t>，	</a:t>
            </a:r>
            <a:r>
              <a:rPr lang="en-US" altLang="zh-CN" sz="1600" dirty="0"/>
              <a:t>A	</a:t>
            </a:r>
            <a:r>
              <a:rPr lang="zh-CN" altLang="en-US" sz="1600" dirty="0"/>
              <a:t>； </a:t>
            </a:r>
            <a:r>
              <a:rPr lang="en-US" altLang="zh-CN" sz="1600" dirty="0"/>
              <a:t>0010H</a:t>
            </a:r>
            <a:r>
              <a:rPr lang="zh-CN" altLang="en-US" sz="1600" dirty="0"/>
              <a:t>单元的内容暂存到内部</a:t>
            </a:r>
            <a:r>
              <a:rPr lang="en-US" altLang="zh-CN" sz="1600" dirty="0"/>
              <a:t>RAM 30H</a:t>
            </a:r>
            <a:r>
              <a:rPr lang="zh-CN" altLang="en-US" sz="1600" dirty="0"/>
              <a:t>单元</a:t>
            </a:r>
          </a:p>
          <a:p>
            <a:r>
              <a:rPr lang="zh-CN" altLang="en-US" sz="1600" dirty="0"/>
              <a:t>	</a:t>
            </a:r>
            <a:r>
              <a:rPr lang="en-US" altLang="zh-CN" sz="1600" dirty="0"/>
              <a:t>MOV	DPTR</a:t>
            </a:r>
            <a:r>
              <a:rPr lang="zh-CN" altLang="en-US" sz="1600" dirty="0"/>
              <a:t>，	</a:t>
            </a:r>
            <a:r>
              <a:rPr lang="en-US" altLang="zh-CN" sz="1600" dirty="0"/>
              <a:t>#0020H	</a:t>
            </a:r>
            <a:r>
              <a:rPr lang="zh-CN" altLang="en-US" sz="1600" dirty="0"/>
              <a:t>；修改地址指针为外部</a:t>
            </a:r>
            <a:r>
              <a:rPr lang="en-US" altLang="zh-CN" sz="1600" dirty="0"/>
              <a:t>RAM</a:t>
            </a:r>
            <a:r>
              <a:rPr lang="zh-CN" altLang="en-US" sz="1600" dirty="0"/>
              <a:t>的</a:t>
            </a:r>
            <a:r>
              <a:rPr lang="en-US" altLang="zh-CN" sz="1600" dirty="0"/>
              <a:t>0020H</a:t>
            </a:r>
            <a:r>
              <a:rPr lang="zh-CN" altLang="en-US" sz="1600" dirty="0"/>
              <a:t>单元</a:t>
            </a:r>
          </a:p>
          <a:p>
            <a:r>
              <a:rPr lang="zh-CN" altLang="en-US" sz="1600" dirty="0"/>
              <a:t>	</a:t>
            </a:r>
            <a:r>
              <a:rPr lang="en-US" altLang="zh-CN" sz="1600" dirty="0"/>
              <a:t>MOVX	A</a:t>
            </a:r>
            <a:r>
              <a:rPr lang="zh-CN" altLang="en-US" sz="1600" dirty="0"/>
              <a:t>，	</a:t>
            </a:r>
            <a:r>
              <a:rPr lang="en-US" altLang="zh-CN" sz="1600" dirty="0"/>
              <a:t>@DPTR	</a:t>
            </a:r>
            <a:r>
              <a:rPr lang="zh-CN" altLang="en-US" sz="1600" dirty="0"/>
              <a:t>；读取</a:t>
            </a:r>
            <a:r>
              <a:rPr lang="en-US" altLang="zh-CN" sz="1600" dirty="0"/>
              <a:t>0020H</a:t>
            </a:r>
            <a:r>
              <a:rPr lang="zh-CN" altLang="en-US" sz="1600" dirty="0"/>
              <a:t>单元的内容到累加器</a:t>
            </a:r>
            <a:r>
              <a:rPr lang="en-US" altLang="zh-CN" sz="1600" dirty="0"/>
              <a:t>A</a:t>
            </a:r>
          </a:p>
          <a:p>
            <a:r>
              <a:rPr lang="en-US" altLang="zh-CN" sz="1600" dirty="0"/>
              <a:t>	MOV	DPTR</a:t>
            </a:r>
            <a:r>
              <a:rPr lang="zh-CN" altLang="en-US" sz="1600" dirty="0"/>
              <a:t>，	</a:t>
            </a:r>
            <a:r>
              <a:rPr lang="en-US" altLang="zh-CN" sz="1600" dirty="0"/>
              <a:t>#0010H	</a:t>
            </a:r>
            <a:r>
              <a:rPr lang="zh-CN" altLang="en-US" sz="1600" dirty="0"/>
              <a:t>；修改地址指针为外部</a:t>
            </a:r>
            <a:r>
              <a:rPr lang="en-US" altLang="zh-CN" sz="1600" dirty="0"/>
              <a:t>RAM</a:t>
            </a:r>
            <a:r>
              <a:rPr lang="zh-CN" altLang="en-US" sz="1600" dirty="0"/>
              <a:t>的</a:t>
            </a:r>
            <a:r>
              <a:rPr lang="en-US" altLang="zh-CN" sz="1600" dirty="0"/>
              <a:t>0010H</a:t>
            </a:r>
            <a:r>
              <a:rPr lang="zh-CN" altLang="en-US" sz="1600" dirty="0"/>
              <a:t>单元</a:t>
            </a:r>
          </a:p>
          <a:p>
            <a:r>
              <a:rPr lang="zh-CN" altLang="en-US" sz="1600" dirty="0"/>
              <a:t>	</a:t>
            </a:r>
            <a:r>
              <a:rPr lang="en-US" altLang="zh-CN" sz="1600" dirty="0"/>
              <a:t>MOVX	@DPTR</a:t>
            </a:r>
            <a:r>
              <a:rPr lang="zh-CN" altLang="en-US" sz="1600" dirty="0"/>
              <a:t>，	</a:t>
            </a:r>
            <a:r>
              <a:rPr lang="en-US" altLang="zh-CN" sz="1600" dirty="0"/>
              <a:t>A	</a:t>
            </a:r>
            <a:r>
              <a:rPr lang="zh-CN" altLang="en-US" sz="1600" dirty="0"/>
              <a:t>；将</a:t>
            </a:r>
            <a:r>
              <a:rPr lang="en-US" altLang="zh-CN" sz="1600" dirty="0"/>
              <a:t>0020H</a:t>
            </a:r>
            <a:r>
              <a:rPr lang="zh-CN" altLang="en-US" sz="1600" dirty="0"/>
              <a:t>单元的内容写到</a:t>
            </a:r>
            <a:r>
              <a:rPr lang="en-US" altLang="zh-CN" sz="1600" dirty="0"/>
              <a:t>0010H</a:t>
            </a:r>
            <a:r>
              <a:rPr lang="zh-CN" altLang="en-US" sz="1600" dirty="0"/>
              <a:t>单元</a:t>
            </a:r>
          </a:p>
          <a:p>
            <a:r>
              <a:rPr lang="zh-CN" altLang="en-US" sz="1600" dirty="0"/>
              <a:t>	</a:t>
            </a:r>
            <a:r>
              <a:rPr lang="en-US" altLang="zh-CN" sz="1600" dirty="0"/>
              <a:t>MOV 	A</a:t>
            </a:r>
            <a:r>
              <a:rPr lang="zh-CN" altLang="en-US" sz="1600" dirty="0"/>
              <a:t>，	</a:t>
            </a:r>
            <a:r>
              <a:rPr lang="en-US" altLang="zh-CN" sz="1600" dirty="0"/>
              <a:t>30H	</a:t>
            </a:r>
            <a:r>
              <a:rPr lang="zh-CN" altLang="en-US" sz="1600" dirty="0"/>
              <a:t>；将暂存到</a:t>
            </a:r>
            <a:r>
              <a:rPr lang="en-US" altLang="zh-CN" sz="1600" dirty="0"/>
              <a:t>30H</a:t>
            </a:r>
            <a:r>
              <a:rPr lang="zh-CN" altLang="en-US" sz="1600" dirty="0"/>
              <a:t>单元的</a:t>
            </a:r>
            <a:r>
              <a:rPr lang="en-US" altLang="zh-CN" sz="1600" dirty="0"/>
              <a:t>0010H</a:t>
            </a:r>
            <a:r>
              <a:rPr lang="zh-CN" altLang="en-US" sz="1600" dirty="0"/>
              <a:t>单元内容送</a:t>
            </a:r>
            <a:r>
              <a:rPr lang="en-US" altLang="zh-CN" sz="1600" dirty="0"/>
              <a:t>A</a:t>
            </a:r>
          </a:p>
          <a:p>
            <a:r>
              <a:rPr lang="en-US" altLang="zh-CN" sz="1600" dirty="0"/>
              <a:t>	MOV	DPTR</a:t>
            </a:r>
            <a:r>
              <a:rPr lang="zh-CN" altLang="en-US" sz="1600" dirty="0"/>
              <a:t>，	</a:t>
            </a:r>
            <a:r>
              <a:rPr lang="en-US" altLang="zh-CN" sz="1600" dirty="0"/>
              <a:t>#0020H	</a:t>
            </a:r>
            <a:r>
              <a:rPr lang="zh-CN" altLang="en-US" sz="1600" dirty="0"/>
              <a:t>；修改地址指针为外部</a:t>
            </a:r>
            <a:r>
              <a:rPr lang="en-US" altLang="zh-CN" sz="1600" dirty="0"/>
              <a:t>RAM</a:t>
            </a:r>
            <a:r>
              <a:rPr lang="zh-CN" altLang="en-US" sz="1600" dirty="0"/>
              <a:t>的</a:t>
            </a:r>
            <a:r>
              <a:rPr lang="en-US" altLang="zh-CN" sz="1600" dirty="0"/>
              <a:t>0020H</a:t>
            </a:r>
            <a:r>
              <a:rPr lang="zh-CN" altLang="en-US" sz="1600" dirty="0"/>
              <a:t>单元</a:t>
            </a:r>
          </a:p>
          <a:p>
            <a:r>
              <a:rPr lang="zh-CN" altLang="en-US" sz="1600" dirty="0"/>
              <a:t>	</a:t>
            </a:r>
            <a:r>
              <a:rPr lang="en-US" altLang="zh-CN" sz="1600" dirty="0"/>
              <a:t>MOVX	@DPTR</a:t>
            </a:r>
            <a:r>
              <a:rPr lang="zh-CN" altLang="en-US" sz="1600" dirty="0"/>
              <a:t>，	</a:t>
            </a:r>
            <a:r>
              <a:rPr lang="en-US" altLang="zh-CN" sz="1600" dirty="0"/>
              <a:t>A	</a:t>
            </a:r>
            <a:r>
              <a:rPr lang="zh-CN" altLang="en-US" sz="1600" dirty="0"/>
              <a:t>；将</a:t>
            </a:r>
            <a:r>
              <a:rPr lang="en-US" altLang="zh-CN" sz="1600" dirty="0"/>
              <a:t>0010H</a:t>
            </a:r>
            <a:r>
              <a:rPr lang="zh-CN" altLang="en-US" sz="1600" dirty="0"/>
              <a:t>单元的内容写到</a:t>
            </a:r>
            <a:r>
              <a:rPr lang="en-US" altLang="zh-CN" sz="1600" dirty="0"/>
              <a:t>0020H</a:t>
            </a:r>
            <a:r>
              <a:rPr lang="zh-CN" altLang="en-US" sz="1600" dirty="0"/>
              <a:t>单元</a:t>
            </a:r>
          </a:p>
        </p:txBody>
      </p:sp>
    </p:spTree>
    <p:extLst>
      <p:ext uri="{BB962C8B-B14F-4D97-AF65-F5344CB8AC3E}">
        <p14:creationId xmlns="" xmlns:p14="http://schemas.microsoft.com/office/powerpoint/2010/main" val="233566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909052"/>
            <a:ext cx="7632848" cy="432048"/>
          </a:xfrm>
        </p:spPr>
        <p:txBody>
          <a:bodyPr>
            <a:noAutofit/>
          </a:bodyPr>
          <a:lstStyle/>
          <a:p>
            <a:r>
              <a:rPr lang="en-US" altLang="zh-CN" sz="1800" dirty="0"/>
              <a:t>【</a:t>
            </a:r>
            <a:r>
              <a:rPr lang="zh-CN" altLang="en-US" sz="1800" dirty="0"/>
              <a:t>例</a:t>
            </a:r>
            <a:r>
              <a:rPr lang="en-US" altLang="zh-CN" sz="1800" dirty="0"/>
              <a:t>】</a:t>
            </a:r>
            <a:r>
              <a:rPr lang="zh-CN" altLang="en-US" sz="1800" dirty="0"/>
              <a:t>编程将外部</a:t>
            </a:r>
            <a:r>
              <a:rPr lang="en-US" altLang="zh-CN" sz="1800" dirty="0"/>
              <a:t>RAM</a:t>
            </a:r>
            <a:r>
              <a:rPr lang="zh-CN" altLang="en-US" sz="1800" dirty="0"/>
              <a:t>的</a:t>
            </a:r>
            <a:r>
              <a:rPr lang="en-US" altLang="zh-CN" sz="1800" dirty="0"/>
              <a:t>0010H</a:t>
            </a:r>
            <a:r>
              <a:rPr lang="zh-CN" altLang="en-US" sz="1800" dirty="0"/>
              <a:t>和</a:t>
            </a:r>
            <a:r>
              <a:rPr lang="en-US" altLang="zh-CN" sz="1800" dirty="0"/>
              <a:t>0020H</a:t>
            </a:r>
            <a:r>
              <a:rPr lang="zh-CN" altLang="en-US" sz="1800" dirty="0"/>
              <a:t>单元中的内容互换。</a:t>
            </a:r>
          </a:p>
        </p:txBody>
      </p:sp>
      <p:sp>
        <p:nvSpPr>
          <p:cNvPr id="9" name="标题 1"/>
          <p:cNvSpPr txBox="1">
            <a:spLocks/>
          </p:cNvSpPr>
          <p:nvPr/>
        </p:nvSpPr>
        <p:spPr>
          <a:xfrm>
            <a:off x="543176" y="411510"/>
            <a:ext cx="7485208" cy="628650"/>
          </a:xfrm>
          <a:prstGeom prst="rect">
            <a:avLst/>
          </a:prstGeom>
        </p:spPr>
        <p:txBody>
          <a:bodyPr vert="horz" lIns="91440" tIns="45720" rIns="91440" bIns="45720" rtlCol="0" anchor="b">
            <a:normAutofit fontScale="97500"/>
          </a:bodyPr>
          <a:lstStyle>
            <a:lvl1pPr algn="l" rtl="0" fontAlgn="base">
              <a:spcBef>
                <a:spcPct val="0"/>
              </a:spcBef>
              <a:spcAft>
                <a:spcPct val="0"/>
              </a:spcAft>
              <a:defRPr sz="3600" kern="1200" cap="all" spc="-60">
                <a:solidFill>
                  <a:srgbClr val="002060"/>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600">
                <a:solidFill>
                  <a:srgbClr val="002060"/>
                </a:solidFill>
                <a:latin typeface="Arial Black" pitchFamily="34" charset="0"/>
                <a:ea typeface="微软雅黑" pitchFamily="34" charset="-122"/>
              </a:defRPr>
            </a:lvl2pPr>
            <a:lvl3pPr algn="l" rtl="0" fontAlgn="base">
              <a:spcBef>
                <a:spcPct val="0"/>
              </a:spcBef>
              <a:spcAft>
                <a:spcPct val="0"/>
              </a:spcAft>
              <a:defRPr sz="3600">
                <a:solidFill>
                  <a:srgbClr val="002060"/>
                </a:solidFill>
                <a:latin typeface="Arial Black" pitchFamily="34" charset="0"/>
                <a:ea typeface="微软雅黑" pitchFamily="34" charset="-122"/>
              </a:defRPr>
            </a:lvl3pPr>
            <a:lvl4pPr algn="l" rtl="0" fontAlgn="base">
              <a:spcBef>
                <a:spcPct val="0"/>
              </a:spcBef>
              <a:spcAft>
                <a:spcPct val="0"/>
              </a:spcAft>
              <a:defRPr sz="3600">
                <a:solidFill>
                  <a:srgbClr val="002060"/>
                </a:solidFill>
                <a:latin typeface="Arial Black" pitchFamily="34" charset="0"/>
                <a:ea typeface="微软雅黑" pitchFamily="34" charset="-122"/>
              </a:defRPr>
            </a:lvl4pPr>
            <a:lvl5pPr algn="l" rtl="0" fontAlgn="base">
              <a:spcBef>
                <a:spcPct val="0"/>
              </a:spcBef>
              <a:spcAft>
                <a:spcPct val="0"/>
              </a:spcAft>
              <a:defRPr sz="3600">
                <a:solidFill>
                  <a:srgbClr val="002060"/>
                </a:solidFill>
                <a:latin typeface="Arial Black" pitchFamily="34" charset="0"/>
                <a:ea typeface="微软雅黑" pitchFamily="34" charset="-122"/>
              </a:defRPr>
            </a:lvl5pPr>
            <a:lvl6pPr marL="457200" algn="l" rtl="0" fontAlgn="base">
              <a:spcBef>
                <a:spcPct val="0"/>
              </a:spcBef>
              <a:spcAft>
                <a:spcPct val="0"/>
              </a:spcAft>
              <a:defRPr sz="3600">
                <a:solidFill>
                  <a:srgbClr val="002060"/>
                </a:solidFill>
                <a:latin typeface="Arial Black" pitchFamily="34" charset="0"/>
                <a:ea typeface="微软雅黑" pitchFamily="34" charset="-122"/>
              </a:defRPr>
            </a:lvl6pPr>
            <a:lvl7pPr marL="914400" algn="l" rtl="0" fontAlgn="base">
              <a:spcBef>
                <a:spcPct val="0"/>
              </a:spcBef>
              <a:spcAft>
                <a:spcPct val="0"/>
              </a:spcAft>
              <a:defRPr sz="3600">
                <a:solidFill>
                  <a:srgbClr val="002060"/>
                </a:solidFill>
                <a:latin typeface="Arial Black" pitchFamily="34" charset="0"/>
                <a:ea typeface="微软雅黑" pitchFamily="34" charset="-122"/>
              </a:defRPr>
            </a:lvl7pPr>
            <a:lvl8pPr marL="1371600" algn="l" rtl="0" fontAlgn="base">
              <a:spcBef>
                <a:spcPct val="0"/>
              </a:spcBef>
              <a:spcAft>
                <a:spcPct val="0"/>
              </a:spcAft>
              <a:defRPr sz="3600">
                <a:solidFill>
                  <a:srgbClr val="002060"/>
                </a:solidFill>
                <a:latin typeface="Arial Black" pitchFamily="34" charset="0"/>
                <a:ea typeface="微软雅黑" pitchFamily="34" charset="-122"/>
              </a:defRPr>
            </a:lvl8pPr>
            <a:lvl9pPr marL="1828800" algn="l" rtl="0" fontAlgn="base">
              <a:spcBef>
                <a:spcPct val="0"/>
              </a:spcBef>
              <a:spcAft>
                <a:spcPct val="0"/>
              </a:spcAft>
              <a:defRPr sz="3600">
                <a:solidFill>
                  <a:srgbClr val="002060"/>
                </a:solidFill>
                <a:latin typeface="Arial Black" pitchFamily="34" charset="0"/>
                <a:ea typeface="微软雅黑" pitchFamily="34" charset="-122"/>
              </a:defRPr>
            </a:lvl9pPr>
          </a:lstStyle>
          <a:p>
            <a:r>
              <a:rPr lang="en-US" altLang="zh-CN" b="1" dirty="0"/>
              <a:t>3.4.3 </a:t>
            </a:r>
            <a:r>
              <a:rPr lang="zh-CN" altLang="en-US" b="1" dirty="0"/>
              <a:t>顺序结构程序设计举例</a:t>
            </a:r>
            <a:endParaRPr lang="zh-CN" altLang="zh-CN" b="1" dirty="0"/>
          </a:p>
        </p:txBody>
      </p:sp>
      <p:sp>
        <p:nvSpPr>
          <p:cNvPr id="4" name="矩形 3"/>
          <p:cNvSpPr/>
          <p:nvPr/>
        </p:nvSpPr>
        <p:spPr>
          <a:xfrm>
            <a:off x="1043608" y="1408584"/>
            <a:ext cx="7524328" cy="3539430"/>
          </a:xfrm>
          <a:prstGeom prst="rect">
            <a:avLst/>
          </a:prstGeom>
        </p:spPr>
        <p:txBody>
          <a:bodyPr wrap="square" lIns="0" anchor="t" anchorCtr="0">
            <a:spAutoFit/>
          </a:bodyPr>
          <a:lstStyle/>
          <a:p>
            <a:r>
              <a:rPr lang="zh-CN" altLang="en-US" sz="1400" dirty="0"/>
              <a:t>	方法二：用</a:t>
            </a:r>
            <a:r>
              <a:rPr lang="en-US" altLang="zh-CN" sz="1400" dirty="0" err="1" smtClean="0"/>
              <a:t>Ri</a:t>
            </a:r>
            <a:r>
              <a:rPr lang="zh-CN" altLang="en-US" sz="1400" dirty="0" smtClean="0"/>
              <a:t>地址指针</a:t>
            </a:r>
            <a:endParaRPr lang="en-US" altLang="zh-CN" sz="1400" dirty="0" smtClean="0"/>
          </a:p>
          <a:p>
            <a:r>
              <a:rPr lang="zh-CN" altLang="en-US" sz="1400" dirty="0"/>
              <a:t>				</a:t>
            </a:r>
          </a:p>
          <a:p>
            <a:r>
              <a:rPr lang="zh-CN" altLang="en-US" sz="1400" dirty="0"/>
              <a:t>	</a:t>
            </a:r>
            <a:r>
              <a:rPr lang="en-US" altLang="zh-CN" sz="1400" dirty="0"/>
              <a:t>MOV 	R0</a:t>
            </a:r>
            <a:r>
              <a:rPr lang="zh-CN" altLang="en-US" sz="1400" dirty="0"/>
              <a:t>，	</a:t>
            </a:r>
            <a:r>
              <a:rPr lang="en-US" altLang="zh-CN" sz="1400" dirty="0"/>
              <a:t>#10H	</a:t>
            </a:r>
            <a:r>
              <a:rPr lang="zh-CN" altLang="en-US" sz="1400" dirty="0"/>
              <a:t>；选用</a:t>
            </a:r>
            <a:r>
              <a:rPr lang="en-US" altLang="zh-CN" sz="1400" dirty="0"/>
              <a:t>R0</a:t>
            </a:r>
            <a:r>
              <a:rPr lang="zh-CN" altLang="en-US" sz="1400" dirty="0"/>
              <a:t>作为地址指针寄存器存放低</a:t>
            </a:r>
            <a:r>
              <a:rPr lang="en-US" altLang="zh-CN" sz="1400" dirty="0"/>
              <a:t>8</a:t>
            </a:r>
            <a:r>
              <a:rPr lang="zh-CN" altLang="en-US" sz="1400" dirty="0"/>
              <a:t>位地址</a:t>
            </a:r>
          </a:p>
          <a:p>
            <a:r>
              <a:rPr lang="zh-CN" altLang="en-US" sz="1400" dirty="0"/>
              <a:t>	</a:t>
            </a:r>
            <a:r>
              <a:rPr lang="en-US" altLang="zh-CN" sz="1400" dirty="0"/>
              <a:t>MOV 	P2</a:t>
            </a:r>
            <a:r>
              <a:rPr lang="zh-CN" altLang="en-US" sz="1400" dirty="0"/>
              <a:t>，	</a:t>
            </a:r>
            <a:r>
              <a:rPr lang="en-US" altLang="zh-CN" sz="1400" dirty="0"/>
              <a:t>#00H	</a:t>
            </a:r>
            <a:r>
              <a:rPr lang="zh-CN" altLang="en-US" sz="1400" dirty="0"/>
              <a:t>；高</a:t>
            </a:r>
            <a:r>
              <a:rPr lang="en-US" altLang="zh-CN" sz="1400" dirty="0"/>
              <a:t>8</a:t>
            </a:r>
            <a:r>
              <a:rPr lang="zh-CN" altLang="en-US" sz="1400" dirty="0"/>
              <a:t>位地址由</a:t>
            </a:r>
            <a:r>
              <a:rPr lang="en-US" altLang="zh-CN" sz="1400" dirty="0"/>
              <a:t>P2</a:t>
            </a:r>
            <a:r>
              <a:rPr lang="zh-CN" altLang="en-US" sz="1400" dirty="0"/>
              <a:t>口送出</a:t>
            </a:r>
          </a:p>
          <a:p>
            <a:r>
              <a:rPr lang="zh-CN" altLang="en-US" sz="1400" dirty="0"/>
              <a:t>	</a:t>
            </a:r>
            <a:r>
              <a:rPr lang="en-US" altLang="zh-CN" sz="1400" dirty="0"/>
              <a:t>MOVX	A</a:t>
            </a:r>
            <a:r>
              <a:rPr lang="zh-CN" altLang="en-US" sz="1400" dirty="0"/>
              <a:t>，	</a:t>
            </a:r>
            <a:r>
              <a:rPr lang="en-US" altLang="zh-CN" sz="1400" dirty="0"/>
              <a:t>@R0	</a:t>
            </a:r>
            <a:r>
              <a:rPr lang="zh-CN" altLang="en-US" sz="1400" dirty="0"/>
              <a:t>；读取</a:t>
            </a:r>
            <a:r>
              <a:rPr lang="en-US" altLang="zh-CN" sz="1400" dirty="0"/>
              <a:t>0010H</a:t>
            </a:r>
            <a:r>
              <a:rPr lang="zh-CN" altLang="en-US" sz="1400" dirty="0"/>
              <a:t>单元的内容到累加器</a:t>
            </a:r>
            <a:r>
              <a:rPr lang="en-US" altLang="zh-CN" sz="1400" dirty="0"/>
              <a:t>A</a:t>
            </a:r>
          </a:p>
          <a:p>
            <a:r>
              <a:rPr lang="en-US" altLang="zh-CN" sz="1400" dirty="0"/>
              <a:t>	MOV 	30H</a:t>
            </a:r>
            <a:r>
              <a:rPr lang="zh-CN" altLang="en-US" sz="1400" dirty="0"/>
              <a:t>，	</a:t>
            </a:r>
            <a:r>
              <a:rPr lang="en-US" altLang="zh-CN" sz="1400" dirty="0"/>
              <a:t>A	</a:t>
            </a:r>
            <a:r>
              <a:rPr lang="zh-CN" altLang="en-US" sz="1400" dirty="0"/>
              <a:t>；</a:t>
            </a:r>
            <a:r>
              <a:rPr lang="en-US" altLang="zh-CN" sz="1400" dirty="0"/>
              <a:t>0010H</a:t>
            </a:r>
            <a:r>
              <a:rPr lang="zh-CN" altLang="en-US" sz="1400" dirty="0"/>
              <a:t>单元的内容暂存到内部</a:t>
            </a:r>
            <a:r>
              <a:rPr lang="en-US" altLang="zh-CN" sz="1400" dirty="0"/>
              <a:t>RAM 30H</a:t>
            </a:r>
            <a:r>
              <a:rPr lang="zh-CN" altLang="en-US" sz="1400" dirty="0"/>
              <a:t>单元</a:t>
            </a:r>
          </a:p>
          <a:p>
            <a:r>
              <a:rPr lang="zh-CN" altLang="en-US" sz="1400" dirty="0"/>
              <a:t>	</a:t>
            </a:r>
            <a:r>
              <a:rPr lang="en-US" altLang="zh-CN" sz="1400" dirty="0"/>
              <a:t>MOV	R0</a:t>
            </a:r>
            <a:r>
              <a:rPr lang="zh-CN" altLang="en-US" sz="1400" dirty="0"/>
              <a:t>，	</a:t>
            </a:r>
            <a:r>
              <a:rPr lang="en-US" altLang="zh-CN" sz="1400" dirty="0"/>
              <a:t>#20H	</a:t>
            </a:r>
            <a:r>
              <a:rPr lang="zh-CN" altLang="en-US" sz="1400" dirty="0"/>
              <a:t>；修改地址指针为外部</a:t>
            </a:r>
            <a:r>
              <a:rPr lang="en-US" altLang="zh-CN" sz="1400" dirty="0"/>
              <a:t>RAM</a:t>
            </a:r>
            <a:r>
              <a:rPr lang="zh-CN" altLang="en-US" sz="1400" dirty="0"/>
              <a:t>的</a:t>
            </a:r>
            <a:r>
              <a:rPr lang="en-US" altLang="zh-CN" sz="1400" dirty="0"/>
              <a:t>0020H</a:t>
            </a:r>
            <a:r>
              <a:rPr lang="zh-CN" altLang="en-US" sz="1400" dirty="0"/>
              <a:t>单元</a:t>
            </a:r>
          </a:p>
          <a:p>
            <a:r>
              <a:rPr lang="zh-CN" altLang="en-US" sz="1400" dirty="0"/>
              <a:t>	</a:t>
            </a:r>
            <a:r>
              <a:rPr lang="en-US" altLang="zh-CN" sz="1400" dirty="0"/>
              <a:t>MOV 	P2</a:t>
            </a:r>
            <a:r>
              <a:rPr lang="zh-CN" altLang="en-US" sz="1400" dirty="0"/>
              <a:t>，	</a:t>
            </a:r>
            <a:r>
              <a:rPr lang="en-US" altLang="zh-CN" sz="1400" dirty="0"/>
              <a:t>#00H	</a:t>
            </a:r>
            <a:r>
              <a:rPr lang="zh-CN" altLang="en-US" sz="1400" dirty="0"/>
              <a:t>；高</a:t>
            </a:r>
            <a:r>
              <a:rPr lang="en-US" altLang="zh-CN" sz="1400" dirty="0"/>
              <a:t>8</a:t>
            </a:r>
            <a:r>
              <a:rPr lang="zh-CN" altLang="en-US" sz="1400" dirty="0"/>
              <a:t>位地址由</a:t>
            </a:r>
            <a:r>
              <a:rPr lang="en-US" altLang="zh-CN" sz="1400" dirty="0"/>
              <a:t>P2</a:t>
            </a:r>
            <a:r>
              <a:rPr lang="zh-CN" altLang="en-US" sz="1400" dirty="0"/>
              <a:t>口送出</a:t>
            </a:r>
          </a:p>
          <a:p>
            <a:r>
              <a:rPr lang="zh-CN" altLang="en-US" sz="1400" dirty="0"/>
              <a:t>	</a:t>
            </a:r>
            <a:r>
              <a:rPr lang="en-US" altLang="zh-CN" sz="1400" dirty="0"/>
              <a:t>MOVX	A</a:t>
            </a:r>
            <a:r>
              <a:rPr lang="zh-CN" altLang="en-US" sz="1400" dirty="0"/>
              <a:t>，	</a:t>
            </a:r>
            <a:r>
              <a:rPr lang="en-US" altLang="zh-CN" sz="1400" dirty="0"/>
              <a:t>@R0	</a:t>
            </a:r>
            <a:r>
              <a:rPr lang="zh-CN" altLang="en-US" sz="1400" dirty="0"/>
              <a:t>；读取</a:t>
            </a:r>
            <a:r>
              <a:rPr lang="en-US" altLang="zh-CN" sz="1400" dirty="0"/>
              <a:t>0010H</a:t>
            </a:r>
            <a:r>
              <a:rPr lang="zh-CN" altLang="en-US" sz="1400" dirty="0"/>
              <a:t>单元的内容到累加器</a:t>
            </a:r>
            <a:r>
              <a:rPr lang="en-US" altLang="zh-CN" sz="1400" dirty="0"/>
              <a:t>A</a:t>
            </a:r>
          </a:p>
          <a:p>
            <a:r>
              <a:rPr lang="en-US" altLang="zh-CN" sz="1400" dirty="0"/>
              <a:t>	MOV	R0</a:t>
            </a:r>
            <a:r>
              <a:rPr lang="zh-CN" altLang="en-US" sz="1400" dirty="0"/>
              <a:t>，	</a:t>
            </a:r>
            <a:r>
              <a:rPr lang="en-US" altLang="zh-CN" sz="1400" dirty="0"/>
              <a:t>#10H	</a:t>
            </a:r>
            <a:r>
              <a:rPr lang="zh-CN" altLang="en-US" sz="1400" dirty="0"/>
              <a:t>；修改地址指针为外部</a:t>
            </a:r>
            <a:r>
              <a:rPr lang="en-US" altLang="zh-CN" sz="1400" dirty="0"/>
              <a:t>RAM</a:t>
            </a:r>
            <a:r>
              <a:rPr lang="zh-CN" altLang="en-US" sz="1400" dirty="0"/>
              <a:t>的</a:t>
            </a:r>
            <a:r>
              <a:rPr lang="en-US" altLang="zh-CN" sz="1400" dirty="0"/>
              <a:t>0010H</a:t>
            </a:r>
            <a:r>
              <a:rPr lang="zh-CN" altLang="en-US" sz="1400" dirty="0"/>
              <a:t>单元</a:t>
            </a:r>
          </a:p>
          <a:p>
            <a:r>
              <a:rPr lang="zh-CN" altLang="en-US" sz="1400" dirty="0"/>
              <a:t>	</a:t>
            </a:r>
            <a:r>
              <a:rPr lang="en-US" altLang="zh-CN" sz="1400" dirty="0"/>
              <a:t>MOV 	P2</a:t>
            </a:r>
            <a:r>
              <a:rPr lang="zh-CN" altLang="en-US" sz="1400" dirty="0"/>
              <a:t>，	</a:t>
            </a:r>
            <a:r>
              <a:rPr lang="en-US" altLang="zh-CN" sz="1400" dirty="0"/>
              <a:t>#00H	</a:t>
            </a:r>
            <a:r>
              <a:rPr lang="zh-CN" altLang="en-US" sz="1400" dirty="0"/>
              <a:t>；高</a:t>
            </a:r>
            <a:r>
              <a:rPr lang="en-US" altLang="zh-CN" sz="1400" dirty="0"/>
              <a:t>8</a:t>
            </a:r>
            <a:r>
              <a:rPr lang="zh-CN" altLang="en-US" sz="1400" dirty="0"/>
              <a:t>位地址由</a:t>
            </a:r>
            <a:r>
              <a:rPr lang="en-US" altLang="zh-CN" sz="1400" dirty="0"/>
              <a:t>P2</a:t>
            </a:r>
            <a:r>
              <a:rPr lang="zh-CN" altLang="en-US" sz="1400" dirty="0"/>
              <a:t>口送出</a:t>
            </a:r>
          </a:p>
          <a:p>
            <a:r>
              <a:rPr lang="zh-CN" altLang="en-US" sz="1400" dirty="0"/>
              <a:t>	</a:t>
            </a:r>
            <a:r>
              <a:rPr lang="en-US" altLang="zh-CN" sz="1400" dirty="0"/>
              <a:t>MOVX	@ R0</a:t>
            </a:r>
            <a:r>
              <a:rPr lang="zh-CN" altLang="en-US" sz="1400" dirty="0"/>
              <a:t>，	</a:t>
            </a:r>
            <a:r>
              <a:rPr lang="en-US" altLang="zh-CN" sz="1400" dirty="0"/>
              <a:t>A	</a:t>
            </a:r>
            <a:r>
              <a:rPr lang="zh-CN" altLang="en-US" sz="1400" dirty="0"/>
              <a:t>；将</a:t>
            </a:r>
            <a:r>
              <a:rPr lang="en-US" altLang="zh-CN" sz="1400" dirty="0"/>
              <a:t>0020H</a:t>
            </a:r>
            <a:r>
              <a:rPr lang="zh-CN" altLang="en-US" sz="1400" dirty="0"/>
              <a:t>单元的内容写到</a:t>
            </a:r>
            <a:r>
              <a:rPr lang="en-US" altLang="zh-CN" sz="1400" dirty="0"/>
              <a:t>0010H</a:t>
            </a:r>
            <a:r>
              <a:rPr lang="zh-CN" altLang="en-US" sz="1400" dirty="0"/>
              <a:t>单元</a:t>
            </a:r>
          </a:p>
          <a:p>
            <a:r>
              <a:rPr lang="zh-CN" altLang="en-US" sz="1400" dirty="0"/>
              <a:t>	</a:t>
            </a:r>
            <a:r>
              <a:rPr lang="en-US" altLang="zh-CN" sz="1400" dirty="0"/>
              <a:t>MOV 	A</a:t>
            </a:r>
            <a:r>
              <a:rPr lang="zh-CN" altLang="en-US" sz="1400" dirty="0"/>
              <a:t>，	</a:t>
            </a:r>
            <a:r>
              <a:rPr lang="en-US" altLang="zh-CN" sz="1400" dirty="0"/>
              <a:t>30H	</a:t>
            </a:r>
            <a:r>
              <a:rPr lang="zh-CN" altLang="en-US" sz="1400" dirty="0"/>
              <a:t>；将暂存到</a:t>
            </a:r>
            <a:r>
              <a:rPr lang="en-US" altLang="zh-CN" sz="1400" dirty="0"/>
              <a:t>30H</a:t>
            </a:r>
            <a:r>
              <a:rPr lang="zh-CN" altLang="en-US" sz="1400" dirty="0"/>
              <a:t>单元的</a:t>
            </a:r>
            <a:r>
              <a:rPr lang="en-US" altLang="zh-CN" sz="1400" dirty="0"/>
              <a:t>0010H</a:t>
            </a:r>
            <a:r>
              <a:rPr lang="zh-CN" altLang="en-US" sz="1400" dirty="0"/>
              <a:t>单元内容送</a:t>
            </a:r>
            <a:r>
              <a:rPr lang="en-US" altLang="zh-CN" sz="1400" dirty="0"/>
              <a:t>A</a:t>
            </a:r>
          </a:p>
          <a:p>
            <a:r>
              <a:rPr lang="en-US" altLang="zh-CN" sz="1400" dirty="0"/>
              <a:t>	MOV	R0</a:t>
            </a:r>
            <a:r>
              <a:rPr lang="zh-CN" altLang="en-US" sz="1400" dirty="0"/>
              <a:t>，	</a:t>
            </a:r>
            <a:r>
              <a:rPr lang="en-US" altLang="zh-CN" sz="1400" dirty="0"/>
              <a:t>#20H	</a:t>
            </a:r>
            <a:r>
              <a:rPr lang="zh-CN" altLang="en-US" sz="1400" dirty="0"/>
              <a:t>；修改地址指针为外部</a:t>
            </a:r>
            <a:r>
              <a:rPr lang="en-US" altLang="zh-CN" sz="1400" dirty="0"/>
              <a:t>RAM</a:t>
            </a:r>
            <a:r>
              <a:rPr lang="zh-CN" altLang="en-US" sz="1400" dirty="0"/>
              <a:t>的</a:t>
            </a:r>
            <a:r>
              <a:rPr lang="en-US" altLang="zh-CN" sz="1400" dirty="0"/>
              <a:t>0020H</a:t>
            </a:r>
            <a:r>
              <a:rPr lang="zh-CN" altLang="en-US" sz="1400" dirty="0"/>
              <a:t>单元</a:t>
            </a:r>
          </a:p>
          <a:p>
            <a:r>
              <a:rPr lang="zh-CN" altLang="en-US" sz="1400" dirty="0"/>
              <a:t>	</a:t>
            </a:r>
            <a:r>
              <a:rPr lang="en-US" altLang="zh-CN" sz="1400" dirty="0"/>
              <a:t>MOV 	P2</a:t>
            </a:r>
            <a:r>
              <a:rPr lang="zh-CN" altLang="en-US" sz="1400" dirty="0"/>
              <a:t>，	</a:t>
            </a:r>
            <a:r>
              <a:rPr lang="en-US" altLang="zh-CN" sz="1400" dirty="0"/>
              <a:t>#00H	</a:t>
            </a:r>
            <a:r>
              <a:rPr lang="zh-CN" altLang="en-US" sz="1400" dirty="0"/>
              <a:t>；高</a:t>
            </a:r>
            <a:r>
              <a:rPr lang="en-US" altLang="zh-CN" sz="1400" dirty="0"/>
              <a:t>8</a:t>
            </a:r>
            <a:r>
              <a:rPr lang="zh-CN" altLang="en-US" sz="1400" dirty="0"/>
              <a:t>位地址由</a:t>
            </a:r>
            <a:r>
              <a:rPr lang="en-US" altLang="zh-CN" sz="1400" dirty="0"/>
              <a:t>P2</a:t>
            </a:r>
            <a:r>
              <a:rPr lang="zh-CN" altLang="en-US" sz="1400" dirty="0"/>
              <a:t>口送出</a:t>
            </a:r>
          </a:p>
          <a:p>
            <a:r>
              <a:rPr lang="zh-CN" altLang="en-US" sz="1400" dirty="0"/>
              <a:t>	</a:t>
            </a:r>
            <a:r>
              <a:rPr lang="en-US" altLang="zh-CN" sz="1400" dirty="0"/>
              <a:t>MOVX	@ R0</a:t>
            </a:r>
            <a:r>
              <a:rPr lang="zh-CN" altLang="en-US" sz="1400" dirty="0"/>
              <a:t>，	</a:t>
            </a:r>
            <a:r>
              <a:rPr lang="en-US" altLang="zh-CN" sz="1400" dirty="0"/>
              <a:t>A	</a:t>
            </a:r>
            <a:r>
              <a:rPr lang="zh-CN" altLang="en-US" sz="1400" dirty="0"/>
              <a:t>；将</a:t>
            </a:r>
            <a:r>
              <a:rPr lang="en-US" altLang="zh-CN" sz="1400" dirty="0"/>
              <a:t>0010H</a:t>
            </a:r>
            <a:r>
              <a:rPr lang="zh-CN" altLang="en-US" sz="1400" dirty="0"/>
              <a:t>单元的内容写到</a:t>
            </a:r>
            <a:r>
              <a:rPr lang="en-US" altLang="zh-CN" sz="1400" dirty="0"/>
              <a:t>0020H</a:t>
            </a:r>
            <a:r>
              <a:rPr lang="zh-CN" altLang="en-US" sz="1400" dirty="0"/>
              <a:t>单元</a:t>
            </a:r>
          </a:p>
        </p:txBody>
      </p:sp>
    </p:spTree>
    <p:extLst>
      <p:ext uri="{BB962C8B-B14F-4D97-AF65-F5344CB8AC3E}">
        <p14:creationId xmlns="" xmlns:p14="http://schemas.microsoft.com/office/powerpoint/2010/main" val="65548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基本">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17978</TotalTime>
  <Words>21010</Words>
  <Application>Microsoft Office PowerPoint</Application>
  <PresentationFormat>全屏显示(16:9)</PresentationFormat>
  <Paragraphs>2469</Paragraphs>
  <Slides>145</Slides>
  <Notes>4</Notes>
  <HiddenSlides>0</HiddenSlides>
  <MMClips>0</MMClips>
  <ScaleCrop>false</ScaleCrop>
  <HeadingPairs>
    <vt:vector size="4" baseType="variant">
      <vt:variant>
        <vt:lpstr>主题</vt:lpstr>
      </vt:variant>
      <vt:variant>
        <vt:i4>1</vt:i4>
      </vt:variant>
      <vt:variant>
        <vt:lpstr>幻灯片标题</vt:lpstr>
      </vt:variant>
      <vt:variant>
        <vt:i4>145</vt:i4>
      </vt:variant>
    </vt:vector>
  </HeadingPairs>
  <TitlesOfParts>
    <vt:vector size="146" baseType="lpstr">
      <vt:lpstr>基本</vt:lpstr>
      <vt:lpstr>第3章  MCS-51 单片机的指令系统</vt:lpstr>
      <vt:lpstr>3.1 指令系统概述</vt:lpstr>
      <vt:lpstr>3.1.1 机器语言指令与汇编语言指令</vt:lpstr>
      <vt:lpstr>3.1.2 指令格式</vt:lpstr>
      <vt:lpstr>3.1.2 指令格式</vt:lpstr>
      <vt:lpstr>3.1.3指令分类</vt:lpstr>
      <vt:lpstr>3.2 寻址方式</vt:lpstr>
      <vt:lpstr>3.2.1 立即寻址</vt:lpstr>
      <vt:lpstr>3.2.2 寄存器寻址</vt:lpstr>
      <vt:lpstr>3.2.3 直接寻址</vt:lpstr>
      <vt:lpstr>3.2.3 直接寻址</vt:lpstr>
      <vt:lpstr>3.2.3 直接寻址</vt:lpstr>
      <vt:lpstr>3.2.4 寄存器间接寻址</vt:lpstr>
      <vt:lpstr>3.2.5 变址寻址</vt:lpstr>
      <vt:lpstr>3.2.5 变址寻址</vt:lpstr>
      <vt:lpstr>3.2.6 相对寻址</vt:lpstr>
      <vt:lpstr>3.2.7 位寻址</vt:lpstr>
      <vt:lpstr>3.3  MCS-51单片机指令集-数据传送类指令</vt:lpstr>
      <vt:lpstr>3.3  MCS-51单片机指令集-数据传送类指令</vt:lpstr>
      <vt:lpstr>3.3  MCS-51单片机指令集-数据传送类指令</vt:lpstr>
      <vt:lpstr>3.3  MCS-51单片机指令集-数据传送类指令</vt:lpstr>
      <vt:lpstr>3.3  MCS-51单片机指令集-数据传送类指令</vt:lpstr>
      <vt:lpstr>3.3  MCS-51单片机指令集-数据传送类指令</vt:lpstr>
      <vt:lpstr>3.3  MCS-51单片机指令集-数据传送类指令</vt:lpstr>
      <vt:lpstr>3.3  MCS-51单片机指令集-数据传送类指令</vt:lpstr>
      <vt:lpstr>3.3  MCS-51单片机指令集-数据传送类指令</vt:lpstr>
      <vt:lpstr>3.3  MCS-51单片机指令集-数据传送类指令</vt:lpstr>
      <vt:lpstr>3.3  MCS-51单片机指令集-数据传送类指令</vt:lpstr>
      <vt:lpstr>3.3  MCS-51单片机指令集-数据传送类指令</vt:lpstr>
      <vt:lpstr>3.3  MCS-51单片机指令集-数据传送类指令</vt:lpstr>
      <vt:lpstr>3.3  MCS-51单片机指令集-数据传送类指令</vt:lpstr>
      <vt:lpstr>3.3  MCS-51单片机指令集-数据传送类指令</vt:lpstr>
      <vt:lpstr>3.3  MCS-51单片机指令集-数据传送类指令</vt:lpstr>
      <vt:lpstr>3.3  MCS-51单片机指令集-- 3.3.2算术运算类指令</vt:lpstr>
      <vt:lpstr>3.3  MCS-51单片机指令集- -- 3.3.2算术运算类指令</vt:lpstr>
      <vt:lpstr>3.3  MCS-51单片机指令集-- 3.3.2算术运算类指令</vt:lpstr>
      <vt:lpstr>3.3  MCS-51单片机指令集-- 3.3.2算术运算类指令</vt:lpstr>
      <vt:lpstr>3.3  MCS-51单片机指令集--3.3.2算术运算类指令</vt:lpstr>
      <vt:lpstr>3.3  MCS-51单片机指令集-- 3.3.2算术运算类指令</vt:lpstr>
      <vt:lpstr>3.3  MCS-51单片机指令集-- 3.3.2算术运算类指令</vt:lpstr>
      <vt:lpstr>3.3  MCS-51单片机指令集-- 3.3.2算术运算类指令</vt:lpstr>
      <vt:lpstr>3.3  MCS-51单片机指令集-- 3.3.2算术运算类指令</vt:lpstr>
      <vt:lpstr>3.3  MCS-51单片机指令集-- 3.3.3 逻辑运算类指令</vt:lpstr>
      <vt:lpstr>3.3  MCS-51单片机指令集-- 3.3.3逻辑运算类指令</vt:lpstr>
      <vt:lpstr>3.3  MCS-51单片机指令集-- 3.3.3逻辑运算类指令</vt:lpstr>
      <vt:lpstr>3.3  MCS-51单片机指令集--3.3.3逻辑运算类指令</vt:lpstr>
      <vt:lpstr>3.3  MCS-51单片机指令集--3.3.3逻辑运算类指令</vt:lpstr>
      <vt:lpstr>3.3  MCS-51单片机指令集--3.3.3逻辑运算类指令</vt:lpstr>
      <vt:lpstr>3.3  MCS-51单片机指令集--3.3.3逻辑运算类指令</vt:lpstr>
      <vt:lpstr>3.3  MCS-51单片机指令集--3.3.3逻辑运算类指令</vt:lpstr>
      <vt:lpstr>3.3  MCS-51单片机指令集--3.3.3逻辑运算类指令</vt:lpstr>
      <vt:lpstr>3.3  MCS-51单片机指令集--3.3.3逻辑运算类指令</vt:lpstr>
      <vt:lpstr>3.3  MCS-51单片机指令集--3.3.3逻辑运算类指令</vt:lpstr>
      <vt:lpstr>3.3  MCS-51单片机指令集- 3.3.4控制转移类指令</vt:lpstr>
      <vt:lpstr>3.3  MCS-51单片机指令集-- 3.3.4控制转移类指令</vt:lpstr>
      <vt:lpstr>3.3  MCS-51单片机指令集-- 3.3.4控制转移类指令</vt:lpstr>
      <vt:lpstr>3.3  MCS-51单片机指令集-- 3.3.4控制转移类指令</vt:lpstr>
      <vt:lpstr>3.3  MCS-51单片机指令集--3.3.3逻辑运算类指令</vt:lpstr>
      <vt:lpstr>3.3  MCS-51单片机指令集-- 3.3.4控制转移类指令</vt:lpstr>
      <vt:lpstr>3.3  MCS-51单片机指令集-- 3.3.4控制转移类指令</vt:lpstr>
      <vt:lpstr>3.3  MCS-51单片机指令集-- 3.3.4控制转移类指令</vt:lpstr>
      <vt:lpstr>3.3  MCS-51单片机指令集-- 3.3.4控制转移类指令</vt:lpstr>
      <vt:lpstr>3.3  MCS-51单片机指令集-- 3.3.4控制转移类指令</vt:lpstr>
      <vt:lpstr>3.3  MCS-51单片机指令集-- 3.3.5 位操作类指令</vt:lpstr>
      <vt:lpstr>3.3  MCS-51单片机指令集-- 3.3.5 位操作类指令</vt:lpstr>
      <vt:lpstr>3.3  MCS-51单片机指令集-- 3.3.5 位操作类指令</vt:lpstr>
      <vt:lpstr>3.3  MCS-51单片机指令集-- 3.3.5 位操作类指令</vt:lpstr>
      <vt:lpstr>3.3  MCS-51单片机指令集-- 3.3.5 位操作类指令</vt:lpstr>
      <vt:lpstr>3.3  MCS-51单片机指令集-- 3.3.5 位操作类指令</vt:lpstr>
      <vt:lpstr>3.3  MCS-51单片机指令集-- 3.3.5 位操作类指令</vt:lpstr>
      <vt:lpstr>3.3  MCS-51单片机指令集-- 3.3.5 位操作类指令</vt:lpstr>
      <vt:lpstr>3.3  MCS-51单片机指令集-- 3.3.5 位操作类指令</vt:lpstr>
      <vt:lpstr>3.4 汇编语言程序设计-- 3.4.1 概述</vt:lpstr>
      <vt:lpstr>3.4 汇编语言程序设计-- 3.4.1 概述</vt:lpstr>
      <vt:lpstr>3.4 汇编语言程序设计-- 3.4.1 概述</vt:lpstr>
      <vt:lpstr>3.4 汇编语言程序设计-- 3.4.1 概述</vt:lpstr>
      <vt:lpstr>3.4 汇编语言程序设计-- 3.4.1 概述</vt:lpstr>
      <vt:lpstr>3.4 汇编语言程序设计-- 3.4.1 概述</vt:lpstr>
      <vt:lpstr>3.4 汇编语言程序设计-- 3.4.1 概述</vt:lpstr>
      <vt:lpstr>3.4 汇编语言程序设计-- 3.4.2汇编语言程序格式</vt:lpstr>
      <vt:lpstr>3.4 汇编语言程序设计-- 3.4.2汇编语言程序格式</vt:lpstr>
      <vt:lpstr>3.4 汇编语言程序设计-- 3.4.2汇编语言程序格式</vt:lpstr>
      <vt:lpstr>3.4 汇编语言程序设计-- 3.4.2汇编语言程序格式</vt:lpstr>
      <vt:lpstr>3.4 汇编语言程序设计-- 3.4.2汇编语言程序格式</vt:lpstr>
      <vt:lpstr>3.4 汇编语言程序设计-- 3.4.2汇编语言程序格式</vt:lpstr>
      <vt:lpstr>3.4 汇编语言程序设计-- 3.4.2汇编语言程序格式</vt:lpstr>
      <vt:lpstr>3.4 汇编语言程序设计-- 3.4.2汇编语言程序格式</vt:lpstr>
      <vt:lpstr>3.4 汇编语言程序设计-- 3.4.2汇编语言程序格式</vt:lpstr>
      <vt:lpstr>3.4 汇编语言程序设计-- 3.4.2汇编语言程序格式</vt:lpstr>
      <vt:lpstr>3.4 汇编语言程序设计-- 3.4.2汇编语言程序格式</vt:lpstr>
      <vt:lpstr>3.4 汇编语言程序设计-- 3.4.2汇编语言程序格式</vt:lpstr>
      <vt:lpstr>3.4 汇编语言程序设计-- 3.4.2汇编语言程序格式</vt:lpstr>
      <vt:lpstr>3.4 汇编语言程序设计-- 3.4.2汇编语言程序格式</vt:lpstr>
      <vt:lpstr>3.4 汇编语言程序设计-- 3.4.2汇编语言程序格式</vt:lpstr>
      <vt:lpstr>3.4.3 顺序结构程序设计举例</vt:lpstr>
      <vt:lpstr>【例】编程实现两个双字节无符号数的相加，设被加数存放在内部RAM的30H、31H单元，加数放在内部RAM的32H、33H单元，要求运算结果保存在内部RAM的34H、35H单元中，每个双字节数都是按低字节放在低地址存储单元，高字节放高地址存储单元的规则存放。假设所求的和仍然为双字节数。</vt:lpstr>
      <vt:lpstr>【例】编程实现两个双字节无符号数的相加，设被加数存放在内部RAM的30H、31H单元，加数放在内部RAM的32H、33H单元，要求运算结果保存在内部RAM的34H、35H单元中，每个双字节数都是按低字节放在低地址存储单元，高字节放高地址存储单元的规则存放。假设所求的和仍然为双字节数。</vt:lpstr>
      <vt:lpstr>【例】编程将外部RAM的0010H和0020H单元中的内容互换。</vt:lpstr>
      <vt:lpstr>【例】编程将外部RAM的0010H和0020H单元中的内容互换。</vt:lpstr>
      <vt:lpstr>【例】设有一个16位的二进制负数保存在R7R6（低字节存放于R6）中，请编程实现对这个16位负数的求补码运算，结果保存在R1R0（低字节存放于R0）中。</vt:lpstr>
      <vt:lpstr>【例】设有一个16位的二进制负数保存在R7R6（低字节存放于R6）中，请编程实现对这个16位负数的求补码运算，结果保存在R1R0（低字节存放于R0）中。</vt:lpstr>
      <vt:lpstr>3.4.4 分支结构程序设计举例</vt:lpstr>
      <vt:lpstr>3.4.4 分支程序设计举例</vt:lpstr>
      <vt:lpstr>3.4.4 分支结构程序设计举例</vt:lpstr>
      <vt:lpstr>【例】设有一个16位的二进制数（可正可负）保存在R7R6（低字节存放于R6）中，请编程实现对这个16位负数的求补码运算，结果保存在R1R0（低字节存放于R0）中。</vt:lpstr>
      <vt:lpstr>【例】设有一个16位的二进制数（可正可负）保存在R7R6（低字节存放于R6）中，请编程实现对这个16位负数的求补码运算，结果保存在R1R0（低字节存放于R0）中。</vt:lpstr>
      <vt:lpstr>【例】设有一个16位的二进制数（可正可负）保存在R7R6（低字节存放于R6）中，请编程实现对这个16位负数的求补码运算，结果保存在R1R0（低字节存放于R0）中。</vt:lpstr>
      <vt:lpstr>【例】设60H单元有一个变量X（X&lt;255），编程实现下列分段函数，结果存入61H单元中。</vt:lpstr>
      <vt:lpstr>【例】设60H单元有一个变量X（X&lt;255），编程实现下列分段函数，结果存入61H单元中。</vt:lpstr>
      <vt:lpstr>【例】设自变量X的值存放在内部RAM中的50H单元，函数值Y存放在内部RAM中的60H单元，请编程实现下列分段函数。</vt:lpstr>
      <vt:lpstr>幻灯片 111</vt:lpstr>
      <vt:lpstr>3.4.5 循环结构程序设计举例</vt:lpstr>
      <vt:lpstr>3.4.5 循环结构程序设计举例</vt:lpstr>
      <vt:lpstr>3.4.5 循环结构程序设计举例</vt:lpstr>
      <vt:lpstr>【例】  编程实现：将片内RAM的50H～5FH地址区间的数据缓冲区内容初始化为0～15，即（50H）= 0，（51H）= 1…，（5FH）= 15，然后将该区间50H～5FH数据缓冲区的内容复制到片内RAM的30H～3FH单元。</vt:lpstr>
      <vt:lpstr>【例】  编程实现：将片内RAM的50H～5FH地址区间的数据缓冲区内容初始化为0～15，即（50H）= 0，（51H）= 1…，（5FH）= 15，然后将该区间50H～5FH数据缓冲区的内容复制到片内RAM的30H～3FH单元。</vt:lpstr>
      <vt:lpstr>【例】编程实现：将片内RAM的26H～2FH地址区间的数据缓冲区内容初始化为12H，03H，97H，61H，20H，60H，51H，88H，71H，32H，然后将该区间26H～2FH数据缓冲区的内容复制到片外RAM地址从10H开始的存储单元中。</vt:lpstr>
      <vt:lpstr>【例】编程实现：将片内RAM的26H～2FH地址区间的数据缓冲区内容初始化为12H，03H，97H，61H，20H，60H，51H，88H，71H，32H，然后将该区间26H～2FH数据缓冲区的内容复制到片外RAM地址从10H开始的存储单元中。</vt:lpstr>
      <vt:lpstr>【例】  已知51单片机的系统时钟频率为12MHz，请设计一软件延时程序，延时时间为10ms。</vt:lpstr>
      <vt:lpstr>【例】  已知51单片机的系统时钟频率为12MHz，请设计一软件延时程序，延时时间为10ms。</vt:lpstr>
      <vt:lpstr>【例】  已知51单片机的系统时钟频率为12MHz，请设计一软件延时程序，延时时间为10ms。</vt:lpstr>
      <vt:lpstr>【例】编程实现，将片内RAM中起始地址为Str1，结束字符为‘$’的字符串复制到片外RAM中起始地址为Buf1的存储区内。</vt:lpstr>
      <vt:lpstr>3.4.6 子程序结构程序设计举例</vt:lpstr>
      <vt:lpstr>3.4.6 子程序结构程序设计举例</vt:lpstr>
      <vt:lpstr>3.4.6 子程序结构程序设计举例</vt:lpstr>
      <vt:lpstr>3.4.6 子程序结构程序设计举例</vt:lpstr>
      <vt:lpstr>【例】   编程设计一个子程序，实现0～9数字平方的查表。设变量x的值存放在累加器A中，查表后所求的x2的值放在累加器A中。。</vt:lpstr>
      <vt:lpstr>【例】   编程设计一个子程序，实现0～9数字平方的查表。设变量x的值存放在累加器A中，查表后所求的x2的值放在累加器A中。</vt:lpstr>
      <vt:lpstr>【例】 请编程设计一个延时50ms的子程序，已知单片机的晶振频率是12MHz。</vt:lpstr>
      <vt:lpstr>【例】电路如图中所示，已知单片机的晶振频率是12MHz，请编程实现发光二极管LED0亮0.1s灭0.1s的闪烁现象，要求采用模块化技术设计。</vt:lpstr>
      <vt:lpstr>【例】电路如图中所示，已知单片机的晶振频率是12MHz，请编程实现发光二极管LED0亮0.1s灭0.1s的闪烁现象，要求采用模块化技术设计。</vt:lpstr>
      <vt:lpstr>【例】电路如图中所示，已知单片机的晶振频率是12MHz，请编程实现发光二极管LED0亮0.1s灭0.1s的闪烁现象，要求采用模块化技术设计。</vt:lpstr>
      <vt:lpstr>3.4.7汇编语言综合设计举例</vt:lpstr>
      <vt:lpstr>3.4.7汇编语言综合设计举例</vt:lpstr>
      <vt:lpstr>3.4.7汇编语言综合设计举例</vt:lpstr>
      <vt:lpstr>3.4.7汇编语言综合设计举例</vt:lpstr>
      <vt:lpstr>3.4.7汇编语言综合设计举例</vt:lpstr>
      <vt:lpstr>3.4.7汇编语言综合设计举例</vt:lpstr>
      <vt:lpstr>3.4.7汇编语言综合设计举例</vt:lpstr>
      <vt:lpstr>3.4.7汇编语言综合设计举例</vt:lpstr>
      <vt:lpstr>3.4.7汇编语言综合设计举例</vt:lpstr>
      <vt:lpstr>3.4.7汇编语言综合设计举例</vt:lpstr>
      <vt:lpstr>3.4.7汇编语言综合设计举例</vt:lpstr>
      <vt:lpstr>3.4.7汇编语言综合设计举例</vt:lpstr>
      <vt:lpstr>3.4.7汇编语言综合设计举例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lddlala</dc:creator>
  <cp:lastModifiedBy>Administrator</cp:lastModifiedBy>
  <cp:revision>653</cp:revision>
  <dcterms:created xsi:type="dcterms:W3CDTF">2019-07-22T03:19:01Z</dcterms:created>
  <dcterms:modified xsi:type="dcterms:W3CDTF">2020-10-30T04:28:17Z</dcterms:modified>
</cp:coreProperties>
</file>