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83" r:id="rId3"/>
    <p:sldId id="54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</p:sldIdLst>
  <p:sldSz cx="9144000" cy="6858000" type="screen4x3"/>
  <p:notesSz cx="6797675" cy="9928225"/>
  <p:custDataLst>
    <p:tags r:id="rId3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CC66FF"/>
    <a:srgbClr val="E458D3"/>
    <a:srgbClr val="FFFF66"/>
    <a:srgbClr val="FFFF00"/>
    <a:srgbClr val="FF00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466"/>
    <p:restoredTop sz="99843"/>
  </p:normalViewPr>
  <p:slideViewPr>
    <p:cSldViewPr snapToObjects="1" showGuides="1">
      <p:cViewPr>
        <p:scale>
          <a:sx n="100" d="100"/>
          <a:sy n="100" d="100"/>
        </p:scale>
        <p:origin x="-2442" y="-264"/>
      </p:cViewPr>
      <p:guideLst>
        <p:guide orient="horz" pos="2218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Gulim" pitchFamily="34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Gulim" pitchFamily="34" charset="-127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Gulim" pitchFamily="34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ko-KR" altLang="en-US" sz="1200" dirty="0">
                <a:ea typeface="Gulim" pitchFamily="34" charset="-127"/>
              </a:rPr>
            </a:fld>
            <a:endParaRPr lang="ko-KR" altLang="en-US" sz="1200" dirty="0"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Gulim" pitchFamily="34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Gulim" pitchFamily="34" charset="-127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91140" name="Rectangle 4"/>
          <p:cNvSpPr>
            <a:spLocks noTextEdi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Gulim" pitchFamily="34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ko-KR" altLang="en-US" sz="1200" dirty="0">
                <a:ea typeface="Gulim" pitchFamily="34" charset="-127"/>
              </a:rPr>
            </a:fld>
            <a:endParaRPr lang="ko-KR" altLang="en-US" sz="1200" dirty="0"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ko-KR" altLang="en-US" sz="1200" dirty="0">
                <a:ea typeface="Gulim" pitchFamily="34" charset="-127"/>
              </a:rPr>
            </a:fld>
            <a:endParaRPr lang="ko-KR" altLang="en-US" sz="1200" dirty="0">
              <a:ea typeface="Gulim" pitchFamily="34" charset="-127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页眉占位符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defTabSz="914400"/>
            <a:endParaRPr kumimoji="0" lang="en-US" altLang="zh-CN" sz="12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日期占位符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defTabSz="914400"/>
            <a:fld id="{28F3C756-4A56-4B98-A6C3-CA7E9F4F1946}" type="datetime1">
              <a:rPr kumimoji="0"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页脚占位符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defTabSz="914400"/>
            <a:endParaRPr kumimoji="0" lang="en-US" altLang="zh-CN" sz="12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defTabSz="914400"/>
            <a:fld id="{4F58DD15-79F8-40DF-9F55-EFE0B0FC4ADB}" type="slidenum">
              <a:rPr kumimoji="0" lang="en-US" altLang="zh-CN" sz="12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03"/>
          <p:cNvSpPr>
            <a:spLocks noChangeArrowheads="1"/>
          </p:cNvSpPr>
          <p:nvPr/>
        </p:nvSpPr>
        <p:spPr bwMode="gray">
          <a:xfrm>
            <a:off x="838200" y="2590800"/>
            <a:ext cx="7543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 w="762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14400" y="2590800"/>
            <a:ext cx="7543800" cy="914400"/>
          </a:xfrm>
        </p:spPr>
        <p:txBody>
          <a:bodyPr/>
          <a:lstStyle>
            <a:lvl1pPr>
              <a:defRPr sz="4000" b="1">
                <a:ea typeface="Gulim" pitchFamily="34" charset="-127"/>
              </a:defRPr>
            </a:lvl1pPr>
          </a:lstStyle>
          <a:p>
            <a:r>
              <a:rPr lang="en-US" altLang="ko-KR"/>
              <a:t>PowerPoint Template </a:t>
            </a:r>
            <a:endParaRPr lang="ko-KR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1145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1912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546" name="AutoShape 258"/>
          <p:cNvSpPr>
            <a:spLocks noChangeArrowheads="1"/>
          </p:cNvSpPr>
          <p:nvPr/>
        </p:nvSpPr>
        <p:spPr bwMode="gray">
          <a:xfrm>
            <a:off x="457200" y="228600"/>
            <a:ext cx="82296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 w="635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4339" name="Rectangle 2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4582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ko-KR" dirty="0"/>
              <a:t> 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altLang="ko-KR" dirty="0"/>
          </a:p>
        </p:txBody>
      </p:sp>
      <p:sp>
        <p:nvSpPr>
          <p:cNvPr id="14340" name="Rectangle 2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ko-KR" dirty="0"/>
              <a:t>Click to edit Master title style</a:t>
            </a:r>
            <a:endParaRPr lang="en-US" altLang="ko-KR" dirty="0"/>
          </a:p>
        </p:txBody>
      </p:sp>
      <p:sp>
        <p:nvSpPr>
          <p:cNvPr id="12547" name="Line 259"/>
          <p:cNvSpPr>
            <a:spLocks noChangeShapeType="1"/>
          </p:cNvSpPr>
          <p:nvPr/>
        </p:nvSpPr>
        <p:spPr bwMode="auto">
          <a:xfrm>
            <a:off x="403225" y="6434138"/>
            <a:ext cx="8458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55" name="Text Box 267"/>
          <p:cNvSpPr txBox="1">
            <a:spLocks noChangeArrowheads="1"/>
          </p:cNvSpPr>
          <p:nvPr/>
        </p:nvSpPr>
        <p:spPr bwMode="auto">
          <a:xfrm>
            <a:off x="4356100" y="6434138"/>
            <a:ext cx="13747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aidu.com/s?wd=%E4%BC%AA%E9%9A%8F%E6%9C%BA%E6%95%B0&amp;tn=SE_PcZhidaonwhc_ngpagmjz&amp;rsv_dl=gh_pc_zhidao" TargetMode="Externa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eecour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ctrTitle" sz="quarter" hasCustomPrompt="1"/>
          </p:nvPr>
        </p:nvSpPr>
        <p:spPr>
          <a:xfrm>
            <a:off x="900113" y="2565400"/>
            <a:ext cx="7416800" cy="909638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6</a:t>
            </a:r>
            <a:r>
              <a:rPr lang="zh-CN" altLang="en-US" dirty="0">
                <a:latin typeface="+mj-lt"/>
                <a:ea typeface="宋体" panose="02010600030101010101" pitchFamily="2" charset="-122"/>
                <a:cs typeface="+mj-cs"/>
              </a:rPr>
              <a:t>章</a:t>
            </a:r>
            <a:endParaRPr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435" name="Text Box 8"/>
          <p:cNvSpPr txBox="1"/>
          <p:nvPr/>
        </p:nvSpPr>
        <p:spPr>
          <a:xfrm>
            <a:off x="2124075" y="4470400"/>
            <a:ext cx="489743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逻辑验证与测试平台</a:t>
            </a:r>
            <a:endParaRPr lang="zh-CN" altLang="en-US" sz="4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代码准备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33795" name="文本框 4"/>
          <p:cNvSpPr txBox="1">
            <a:spLocks noChangeArrowheads="1"/>
          </p:cNvSpPr>
          <p:nvPr/>
        </p:nvSpPr>
        <p:spPr bwMode="auto">
          <a:xfrm>
            <a:off x="953282" y="1500358"/>
            <a:ext cx="1811655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//-----------------------------------------------------------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File header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//-----------------------------------------------------------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module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0" lang="en-US" altLang="zh-CN" sz="600" b="0">
                <a:solidFill>
                  <a:srgbClr val="0A0FD6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full_adder_tb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drive the input port with the reg type</a:t>
            </a:r>
            <a:endParaRPr kumimoji="0" lang="en-US" altLang="zh-CN" sz="6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reg ain, bin, cin; 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sample the output port with the wire type</a:t>
            </a:r>
            <a:endParaRPr kumimoji="0" lang="en-US" altLang="zh-CN" sz="6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wire sumout, cout; 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例化</a:t>
            </a: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DUT</a:t>
            </a:r>
            <a:endParaRPr kumimoji="0" lang="en-US" altLang="zh-CN" sz="600" b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 b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full_adder 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u_full_adder(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// task 1. how to create an instance</a:t>
            </a:r>
            <a:endParaRPr kumimoji="0" lang="en-US" altLang="zh-CN" sz="60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// module head: verillog-2001 format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/*input  wire */ .a_in   (ain),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/*input  wire */ .b_in   (bin),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/*input  wire */ .c_in   (cin),     // carry in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/*output wire */ .sum_out(sumout),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/*output wire */ .c_out  (cout)   // carry out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behavior of the adder can be synthesizable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"assign" means connectivity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assign {c_out, sum_out} = a_in + b_in + c_in;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</a:t>
            </a: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task 2. </a:t>
            </a:r>
            <a:r>
              <a:rPr kumimoji="0" lang="en-US" altLang="zh-CN" sz="6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clock and reset generator</a:t>
            </a:r>
            <a:endParaRPr kumimoji="0" lang="en-US" altLang="zh-CN" sz="60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parameter CLK_PERIOD = 20;</a:t>
            </a:r>
            <a:endParaRPr kumimoji="0" lang="en-US" altLang="zh-CN" sz="600" b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reg clk, reset_n; // reset_n : active low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initial begin  </a:t>
            </a:r>
            <a:r>
              <a:rPr kumimoji="0" lang="en-US" altLang="zh-CN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//initial</a:t>
            </a:r>
            <a:r>
              <a:rPr kumimoji="0" lang="zh-CN" altLang="en-US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块，时钟激励波形生成</a:t>
            </a:r>
            <a:endParaRPr kumimoji="0" lang="en-US" altLang="zh-CN" sz="600" b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clk = 0;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forever begin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  #(CLK_PERIOD/2) clk = ~clk;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initial begin </a:t>
            </a:r>
            <a:r>
              <a:rPr kumimoji="0" lang="en-US" altLang="zh-CN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//initial</a:t>
            </a:r>
            <a:r>
              <a:rPr kumimoji="0" lang="zh-CN" altLang="en-US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块 ，复位激励波形生成</a:t>
            </a:r>
            <a:endParaRPr kumimoji="0" lang="en-US" altLang="zh-CN" sz="600" b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reset_n = 0;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#100 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reset_n = 1;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end</a:t>
            </a:r>
            <a:endParaRPr kumimoji="0" lang="zh-CN" altLang="en-US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796" name="文本框 5"/>
          <p:cNvSpPr txBox="1">
            <a:spLocks noChangeArrowheads="1"/>
          </p:cNvSpPr>
          <p:nvPr/>
        </p:nvSpPr>
        <p:spPr bwMode="auto">
          <a:xfrm>
            <a:off x="3167844" y="1501549"/>
            <a:ext cx="4373245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u="sng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//</a:t>
            </a:r>
            <a:r>
              <a:rPr kumimoji="0" lang="en-US" altLang="zh-CN" sz="60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task 3. drive the stimulus 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and capture the response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//here is a testcase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initial begin  //</a:t>
            </a:r>
            <a:r>
              <a:rPr kumimoji="0" lang="zh-CN" altLang="en-US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过程块</a:t>
            </a: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，顺序给其余输入激励（非 </a:t>
            </a: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clock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、</a:t>
            </a: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reset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）加上信号数值</a:t>
            </a:r>
            <a:endParaRPr kumimoji="0" lang="en-US" altLang="zh-CN" sz="600" b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#110 ain = 0; bin = 0;  cin = 0;  // 00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0; bin = 1;  cin = 0;  // 01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1; bin = 0;  cin = 0;  // 01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1; bin = 1;  cin = 0;  // 10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0; bin = 0;  cin = 1;  // 01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0; bin = 1;  cin = 1;  // 10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1; bin = 0;  cin = 1;  // 10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 ain = 1; bin = 1;  cin = 1;  // 11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//#20  ain = 1; bin = 1;  cin = 0;  // 10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#50  </a:t>
            </a:r>
            <a:r>
              <a:rPr kumimoji="0" lang="en-US" altLang="zh-CN" sz="6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$finish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;  // here is a </a:t>
            </a:r>
            <a:r>
              <a:rPr kumimoji="0" lang="en-US" altLang="zh-CN" sz="6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system task 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which can stop the simulation 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end</a:t>
            </a:r>
            <a:endParaRPr kumimoji="0" lang="en-US" altLang="zh-CN" sz="600" b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u="sng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60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task 4. check the result    </a:t>
            </a:r>
            <a:r>
              <a:rPr kumimoji="0" lang="en-US" altLang="zh-CN" sz="600" b="0" u="sng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</a:t>
            </a:r>
            <a:r>
              <a:rPr kumimoji="0" lang="zh-CN" altLang="en-US" sz="600" b="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检查结果</a:t>
            </a:r>
            <a:endParaRPr kumimoji="0" lang="en-US" altLang="zh-CN" sz="600" b="0" u="sng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always @ (posedge clk) begin  </a:t>
            </a:r>
            <a:r>
              <a:rPr kumimoji="0" lang="en-US" altLang="zh-CN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//always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过程块</a:t>
            </a:r>
            <a:endParaRPr kumimoji="0" lang="en-US" altLang="zh-CN" sz="600" b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if (!reset_n) begin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  $display("%t:%m: resetting ...",$time); // counter 5 clock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else begin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  $display("%t:%m: resetting finish!", $time); // the 6th clock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initial begin   //initial </a:t>
            </a:r>
            <a:r>
              <a:rPr kumimoji="0" lang="zh-CN" altLang="en-US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过程块</a:t>
            </a: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，顺序检查，</a:t>
            </a:r>
            <a:r>
              <a:rPr kumimoji="0" lang="zh-CN" altLang="en-US" sz="600" b="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如果结果不正确</a:t>
            </a:r>
            <a:r>
              <a:rPr kumimoji="0" lang="zh-CN" altLang="en-US" sz="60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，则利用</a:t>
            </a:r>
            <a:r>
              <a:rPr kumimoji="0" lang="en-US" altLang="zh-CN" sz="600" b="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display</a:t>
            </a:r>
            <a:r>
              <a:rPr kumimoji="0" lang="zh-CN" altLang="en-US" sz="600" b="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系统函数打印出</a:t>
            </a:r>
            <a:r>
              <a:rPr kumimoji="0" lang="en-US" altLang="zh-CN" sz="600" b="0" u="sng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ERROR</a:t>
            </a:r>
            <a:endParaRPr kumimoji="0" lang="en-US" altLang="zh-CN" sz="600" u="sng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#115 if ({cout,sumout} </a:t>
            </a:r>
            <a:r>
              <a:rPr kumimoji="0" lang="en-US" altLang="zh-CN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!=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2'b00) $display("</a:t>
            </a:r>
            <a:r>
              <a:rPr kumimoji="0" lang="en-US" altLang="zh-CN" sz="600" b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Error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2'b01)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2'b01)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2'b10)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2'b01)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2'b10)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2'b10)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2'b11)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#20  if ({cout,sumout} != 2'b10) $display("Error: {cout,sumout}=%b,ain=%b, bin=%b, cin=%b",{cout,sumout}, ain, bin, cin);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task 5. dump waveform 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with the </a:t>
            </a: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compile option -debug_all  //</a:t>
            </a:r>
            <a:r>
              <a:rPr kumimoji="0" lang="zh-CN" altLang="en-US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转储波形文件</a:t>
            </a:r>
            <a:endParaRPr kumimoji="0" lang="en-US" altLang="zh-CN" sz="6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initial begin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  </a:t>
            </a:r>
            <a:r>
              <a:rPr kumimoji="0" lang="en-US" altLang="zh-CN" sz="6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$vcdpluson</a:t>
            </a: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;  </a:t>
            </a: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</a:t>
            </a:r>
            <a:r>
              <a:rPr lang="en-US" altLang="zh-CN" sz="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 vcdplus.vpd</a:t>
            </a:r>
            <a:r>
              <a:rPr lang="zh-CN" altLang="en-US" sz="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格式的波形文件</a:t>
            </a:r>
            <a:endParaRPr kumimoji="0" lang="en-US" altLang="zh-CN" sz="6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end</a:t>
            </a:r>
            <a:endParaRPr kumimoji="0" lang="en-US" altLang="zh-CN" sz="60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endmodule</a:t>
            </a:r>
            <a:endParaRPr kumimoji="0" lang="zh-CN" altLang="en-US" sz="6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797" name="圆角矩形 5"/>
          <p:cNvSpPr>
            <a:spLocks noChangeArrowheads="1"/>
          </p:cNvSpPr>
          <p:nvPr/>
        </p:nvSpPr>
        <p:spPr bwMode="auto">
          <a:xfrm>
            <a:off x="6353957" y="1662283"/>
            <a:ext cx="1350169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full_adder_tb.v</a:t>
            </a:r>
            <a:endParaRPr kumimoji="0" lang="zh-CN" altLang="en-US" sz="13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799" name="圆角矩形 5"/>
          <p:cNvSpPr>
            <a:spLocks noChangeArrowheads="1"/>
          </p:cNvSpPr>
          <p:nvPr/>
        </p:nvSpPr>
        <p:spPr bwMode="auto">
          <a:xfrm>
            <a:off x="6353957" y="1987324"/>
            <a:ext cx="1350169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全加器测试台</a:t>
            </a:r>
            <a:endParaRPr kumimoji="0" lang="zh-CN" altLang="en-US" sz="13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800" name="矩形 1"/>
          <p:cNvSpPr>
            <a:spLocks noChangeArrowheads="1"/>
          </p:cNvSpPr>
          <p:nvPr/>
        </p:nvSpPr>
        <p:spPr bwMode="auto">
          <a:xfrm>
            <a:off x="5361473" y="2860317"/>
            <a:ext cx="2344420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50" b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%m       </a:t>
            </a:r>
            <a:r>
              <a:rPr lang="zh-CN" altLang="en-US" sz="1050" b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输出等级层次的名字</a:t>
            </a:r>
            <a:endParaRPr lang="en-US" altLang="zh-CN" sz="1050" b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50" b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%t        </a:t>
            </a:r>
            <a:r>
              <a:rPr lang="zh-CN" altLang="en-US" sz="1050" b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以当前的时间格式的形式输出</a:t>
            </a:r>
            <a:endParaRPr lang="zh-CN" altLang="en-US" sz="105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使用命令行对源代码进行编译和仿真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350" dirty="0"/>
              <a:t>①首先编译源代码和测试代码：</a:t>
            </a:r>
            <a:r>
              <a:rPr lang="en-US" altLang="zh-CN" sz="1350" dirty="0"/>
              <a:t>RTL</a:t>
            </a:r>
            <a:r>
              <a:rPr lang="zh-CN" altLang="en-US" sz="1350" dirty="0"/>
              <a:t>和</a:t>
            </a:r>
            <a:r>
              <a:rPr lang="en-US" altLang="zh-CN" sz="1350" dirty="0"/>
              <a:t>testbench</a:t>
            </a:r>
            <a:r>
              <a:rPr lang="zh-CN" altLang="en-US" sz="1350" dirty="0"/>
              <a:t>。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/>
              <a:t>     </a:t>
            </a:r>
            <a:r>
              <a:rPr lang="en-US" altLang="zh-CN" sz="1350" dirty="0" err="1">
                <a:highlight>
                  <a:srgbClr val="FFFF00"/>
                </a:highlight>
              </a:rPr>
              <a:t>vcs</a:t>
            </a:r>
            <a:r>
              <a:rPr lang="en-US" altLang="zh-CN" sz="1350" dirty="0">
                <a:highlight>
                  <a:srgbClr val="FFFF00"/>
                </a:highlight>
              </a:rPr>
              <a:t> –</a:t>
            </a:r>
            <a:r>
              <a:rPr lang="en-US" altLang="zh-CN" sz="1350" dirty="0" err="1">
                <a:highlight>
                  <a:srgbClr val="FFFF00"/>
                </a:highlight>
              </a:rPr>
              <a:t>debug_all</a:t>
            </a:r>
            <a:r>
              <a:rPr lang="en-US" altLang="zh-CN" sz="1350" dirty="0">
                <a:highlight>
                  <a:srgbClr val="FFFF00"/>
                </a:highlight>
              </a:rPr>
              <a:t> </a:t>
            </a:r>
            <a:r>
              <a:rPr lang="en-US" altLang="zh-CN" sz="1350" dirty="0" err="1">
                <a:highlight>
                  <a:srgbClr val="FFFF00"/>
                </a:highlight>
              </a:rPr>
              <a:t>full_adder.v</a:t>
            </a:r>
            <a:r>
              <a:rPr lang="en-US" altLang="zh-CN" sz="1350" dirty="0">
                <a:highlight>
                  <a:srgbClr val="FFFF00"/>
                </a:highlight>
              </a:rPr>
              <a:t> </a:t>
            </a:r>
            <a:r>
              <a:rPr lang="en-US" altLang="zh-CN" sz="1350" dirty="0" err="1">
                <a:highlight>
                  <a:srgbClr val="FFFF00"/>
                </a:highlight>
              </a:rPr>
              <a:t>full_adder_tb.v</a:t>
            </a:r>
            <a:r>
              <a:rPr lang="en-US" altLang="zh-CN" sz="1350" dirty="0">
                <a:highlight>
                  <a:srgbClr val="FFFF00"/>
                </a:highlight>
              </a:rPr>
              <a:t> –l com.log</a:t>
            </a:r>
            <a:endParaRPr lang="en-US" altLang="zh-CN" sz="135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350" dirty="0"/>
              <a:t>   其中：</a:t>
            </a:r>
            <a:r>
              <a:rPr lang="en-US" altLang="zh-CN" sz="1350" dirty="0" err="1"/>
              <a:t>vcs</a:t>
            </a:r>
            <a:r>
              <a:rPr lang="zh-CN" altLang="en-US" sz="1350" dirty="0"/>
              <a:t>是逻辑仿真</a:t>
            </a:r>
            <a:r>
              <a:rPr lang="en-US" altLang="zh-CN" sz="1350" dirty="0"/>
              <a:t>EDA</a:t>
            </a:r>
            <a:r>
              <a:rPr lang="zh-CN" altLang="en-US" sz="1350" dirty="0"/>
              <a:t>工具的编译源代码的命令。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/>
              <a:t>   -</a:t>
            </a:r>
            <a:r>
              <a:rPr lang="en-US" altLang="zh-CN" sz="1350" dirty="0" err="1"/>
              <a:t>debug_all</a:t>
            </a:r>
            <a:r>
              <a:rPr lang="zh-CN" altLang="en-US" sz="1350" dirty="0"/>
              <a:t>：编译命令选项，可以将</a:t>
            </a:r>
            <a:r>
              <a:rPr lang="en-US" altLang="zh-CN" sz="1350" dirty="0"/>
              <a:t>debug</a:t>
            </a:r>
            <a:r>
              <a:rPr lang="zh-CN" altLang="en-US" sz="1350" dirty="0"/>
              <a:t>的信息全部保存下来，比如波形文件。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/>
              <a:t>   -l com.log: </a:t>
            </a:r>
            <a:r>
              <a:rPr lang="zh-CN" altLang="en-US" sz="1350" dirty="0"/>
              <a:t>编译命令选项，将编译过程生成的日志写入</a:t>
            </a:r>
            <a:r>
              <a:rPr lang="en-US" altLang="zh-CN" sz="1350" dirty="0"/>
              <a:t>com.log</a:t>
            </a:r>
            <a:r>
              <a:rPr lang="zh-CN" altLang="en-US" sz="1350" dirty="0"/>
              <a:t>文件。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/>
              <a:t>    </a:t>
            </a:r>
            <a:r>
              <a:rPr lang="en-US" altLang="zh-CN" sz="1350" dirty="0" err="1"/>
              <a:t>vcs</a:t>
            </a:r>
            <a:r>
              <a:rPr lang="zh-CN" altLang="en-US" sz="1350" dirty="0"/>
              <a:t>编译源代码时，如果发现代码语法错误，会给出详细的</a:t>
            </a:r>
            <a:r>
              <a:rPr lang="en-US" altLang="zh-CN" sz="1350" dirty="0"/>
              <a:t>error</a:t>
            </a:r>
            <a:r>
              <a:rPr lang="zh-CN" altLang="en-US" sz="1350" dirty="0"/>
              <a:t>信息。如果没有错误，编译后会生成</a:t>
            </a:r>
            <a:r>
              <a:rPr lang="en-US" altLang="zh-CN" sz="1350" dirty="0" err="1"/>
              <a:t>simv</a:t>
            </a:r>
            <a:r>
              <a:rPr lang="zh-CN" altLang="en-US" sz="1350" dirty="0"/>
              <a:t>可执行文件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350" dirty="0"/>
              <a:t> ②运行上面命令产生的二进制可执行文件</a:t>
            </a:r>
            <a:r>
              <a:rPr lang="en-US" altLang="zh-CN" sz="1350" dirty="0" err="1"/>
              <a:t>simv</a:t>
            </a:r>
            <a:r>
              <a:rPr lang="zh-CN" altLang="en-US" sz="1350" dirty="0"/>
              <a:t>，即跑仿真（跑</a:t>
            </a:r>
            <a:r>
              <a:rPr lang="en-US" altLang="zh-CN" sz="1350" dirty="0"/>
              <a:t>testcase</a:t>
            </a:r>
            <a:r>
              <a:rPr lang="zh-CN" altLang="en-US" sz="1350" dirty="0"/>
              <a:t>）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>
                <a:highlight>
                  <a:srgbClr val="FFFF00"/>
                </a:highlight>
              </a:rPr>
              <a:t>  ./</a:t>
            </a:r>
            <a:r>
              <a:rPr lang="en-US" altLang="zh-CN" sz="1350" dirty="0" err="1">
                <a:highlight>
                  <a:srgbClr val="FFFF00"/>
                </a:highlight>
              </a:rPr>
              <a:t>simv</a:t>
            </a:r>
            <a:r>
              <a:rPr lang="en-US" altLang="zh-CN" sz="1350" dirty="0">
                <a:highlight>
                  <a:srgbClr val="FFFF00"/>
                </a:highlight>
              </a:rPr>
              <a:t> –l sim.log</a:t>
            </a:r>
            <a:endParaRPr lang="en-US" altLang="zh-CN" sz="135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350" dirty="0"/>
              <a:t>③</a:t>
            </a:r>
            <a:r>
              <a:rPr lang="zh-CN" altLang="en-US" sz="1350" dirty="0"/>
              <a:t>查看输出波形：</a:t>
            </a:r>
            <a:endParaRPr lang="zh-CN" altLang="en-US" sz="135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350" dirty="0"/>
              <a:t> </a:t>
            </a:r>
            <a:r>
              <a:rPr lang="en-US" altLang="zh-CN" sz="1350" dirty="0" err="1">
                <a:highlight>
                  <a:srgbClr val="FFFF00"/>
                </a:highlight>
              </a:rPr>
              <a:t>dve</a:t>
            </a:r>
            <a:r>
              <a:rPr lang="en-US" altLang="zh-CN" sz="1350" dirty="0">
                <a:highlight>
                  <a:srgbClr val="FFFF00"/>
                </a:highlight>
              </a:rPr>
              <a:t> –</a:t>
            </a:r>
            <a:r>
              <a:rPr lang="en-US" altLang="zh-CN" sz="1350" dirty="0" err="1">
                <a:highlight>
                  <a:srgbClr val="FFFF00"/>
                </a:highlight>
              </a:rPr>
              <a:t>vpd</a:t>
            </a:r>
            <a:r>
              <a:rPr lang="en-US" altLang="zh-CN" sz="1350" dirty="0">
                <a:highlight>
                  <a:srgbClr val="FFFF00"/>
                </a:highlight>
              </a:rPr>
              <a:t> </a:t>
            </a:r>
            <a:r>
              <a:rPr lang="en-US" altLang="zh-CN" sz="1350" dirty="0" err="1">
                <a:highlight>
                  <a:srgbClr val="FFFF00"/>
                </a:highlight>
              </a:rPr>
              <a:t>vcdplus.vpd</a:t>
            </a:r>
            <a:r>
              <a:rPr lang="en-US" altLang="zh-CN" sz="1350" dirty="0">
                <a:highlight>
                  <a:srgbClr val="FFFF00"/>
                </a:highlight>
              </a:rPr>
              <a:t> &amp;</a:t>
            </a:r>
            <a:endParaRPr lang="en-US" altLang="zh-CN" sz="135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4" name="思想气泡: 云 3"/>
          <p:cNvSpPr>
            <a:spLocks noChangeArrowheads="1"/>
          </p:cNvSpPr>
          <p:nvPr/>
        </p:nvSpPr>
        <p:spPr bwMode="auto">
          <a:xfrm>
            <a:off x="5436096" y="4522496"/>
            <a:ext cx="2321719" cy="702469"/>
          </a:xfrm>
          <a:prstGeom prst="cloudCallout">
            <a:avLst>
              <a:gd name="adj1" fmla="val -52727"/>
              <a:gd name="adj2" fmla="val -522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0">
                <a:solidFill>
                  <a:srgbClr val="000000"/>
                </a:solidFill>
              </a:rPr>
              <a:t>上机实践</a:t>
            </a:r>
            <a:endParaRPr kumimoji="0" lang="zh-CN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启动逻辑仿真工具</a:t>
            </a:r>
            <a:r>
              <a:rPr lang="en-US" altLang="zh-CN" dirty="0">
                <a:solidFill>
                  <a:schemeClr val="tx2"/>
                </a:solidFill>
              </a:rPr>
              <a:t>VCS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图形化界面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500" dirty="0"/>
              <a:t> dve &amp; </a:t>
            </a:r>
            <a:r>
              <a:rPr lang="zh-CN" altLang="en-US" sz="1500" dirty="0"/>
              <a:t>（</a:t>
            </a:r>
            <a:r>
              <a:rPr lang="en-US" altLang="zh-CN" sz="1500" dirty="0"/>
              <a:t>&amp;</a:t>
            </a:r>
            <a:r>
              <a:rPr lang="zh-CN" altLang="en-US" sz="1500" dirty="0"/>
              <a:t>表示</a:t>
            </a:r>
            <a:r>
              <a:rPr lang="zh-CN" altLang="en-US" sz="1500" dirty="0">
                <a:solidFill>
                  <a:srgbClr val="FF0000"/>
                </a:solidFill>
              </a:rPr>
              <a:t>后台运行</a:t>
            </a:r>
            <a:r>
              <a:rPr lang="en-US" altLang="zh-CN" sz="1500" dirty="0"/>
              <a:t>dve</a:t>
            </a:r>
            <a:r>
              <a:rPr lang="zh-CN" altLang="en-US" sz="1500" dirty="0"/>
              <a:t>命令，</a:t>
            </a:r>
            <a:r>
              <a:rPr lang="zh-CN" altLang="en-US" sz="1500" dirty="0">
                <a:solidFill>
                  <a:srgbClr val="FF0000"/>
                </a:solidFill>
              </a:rPr>
              <a:t>不占用当前的</a:t>
            </a:r>
            <a:r>
              <a:rPr lang="en-US" altLang="zh-CN" sz="1500" dirty="0">
                <a:solidFill>
                  <a:srgbClr val="FF0000"/>
                </a:solidFill>
              </a:rPr>
              <a:t>terminal</a:t>
            </a:r>
            <a:r>
              <a:rPr lang="zh-CN" altLang="en-US" sz="1500" dirty="0"/>
              <a:t>）</a:t>
            </a:r>
            <a:endParaRPr lang="zh-CN" altLang="en-US" sz="15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1779371"/>
            <a:ext cx="5778922" cy="37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493669" y="5283488"/>
            <a:ext cx="971550" cy="309563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思想气泡: 云 2"/>
          <p:cNvSpPr>
            <a:spLocks noChangeArrowheads="1"/>
          </p:cNvSpPr>
          <p:nvPr/>
        </p:nvSpPr>
        <p:spPr bwMode="auto">
          <a:xfrm>
            <a:off x="6192180" y="4151947"/>
            <a:ext cx="1814513" cy="85963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左键点击选中所有的窗口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建立仿真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7" name="内容占位符 16"/>
          <p:cNvPicPr>
            <a:picLocks noGrp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3" y="1484710"/>
            <a:ext cx="5147027" cy="3996928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18" name="思想气泡: 云 17"/>
          <p:cNvSpPr>
            <a:spLocks noChangeArrowheads="1"/>
          </p:cNvSpPr>
          <p:nvPr/>
        </p:nvSpPr>
        <p:spPr bwMode="auto">
          <a:xfrm>
            <a:off x="4031456" y="2078831"/>
            <a:ext cx="1977629" cy="859631"/>
          </a:xfrm>
          <a:prstGeom prst="cloudCallout">
            <a:avLst>
              <a:gd name="adj1" fmla="val -71181"/>
              <a:gd name="adj2" fmla="val -90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左键点击“</a:t>
            </a:r>
            <a:r>
              <a:rPr kumimoji="0" lang="en-US" altLang="zh-CN" sz="1350" b="0">
                <a:solidFill>
                  <a:srgbClr val="000000"/>
                </a:solidFill>
              </a:rPr>
              <a:t>setup</a:t>
            </a:r>
            <a:r>
              <a:rPr kumimoji="0" lang="zh-CN" altLang="en-US" sz="1350" b="0">
                <a:solidFill>
                  <a:srgbClr val="000000"/>
                </a:solidFill>
              </a:rPr>
              <a:t>”按钮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建立仿真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内容占位符 5"/>
          <p:cNvPicPr>
            <a:picLocks noGrp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75" y="2297332"/>
            <a:ext cx="3292125" cy="2263337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54" y="1970485"/>
            <a:ext cx="42672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65883" y="2402681"/>
            <a:ext cx="911996" cy="4857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60244" y="2944416"/>
            <a:ext cx="647700" cy="37623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7188" y="3914775"/>
            <a:ext cx="753666" cy="378619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376488" y="3995738"/>
            <a:ext cx="734616" cy="3238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流程图: 联系 1"/>
          <p:cNvSpPr>
            <a:spLocks noChangeArrowheads="1"/>
          </p:cNvSpPr>
          <p:nvPr/>
        </p:nvSpPr>
        <p:spPr bwMode="auto">
          <a:xfrm>
            <a:off x="3904060" y="2402681"/>
            <a:ext cx="34290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流程图: 联系 1"/>
          <p:cNvSpPr>
            <a:spLocks noChangeArrowheads="1"/>
          </p:cNvSpPr>
          <p:nvPr/>
        </p:nvSpPr>
        <p:spPr bwMode="auto">
          <a:xfrm>
            <a:off x="6407944" y="2944416"/>
            <a:ext cx="34290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流程图: 联系 1"/>
          <p:cNvSpPr>
            <a:spLocks noChangeArrowheads="1"/>
          </p:cNvSpPr>
          <p:nvPr/>
        </p:nvSpPr>
        <p:spPr bwMode="auto">
          <a:xfrm>
            <a:off x="7561660" y="3914775"/>
            <a:ext cx="34290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流程图: 联系 1"/>
          <p:cNvSpPr>
            <a:spLocks noChangeArrowheads="1"/>
          </p:cNvSpPr>
          <p:nvPr/>
        </p:nvSpPr>
        <p:spPr bwMode="auto">
          <a:xfrm>
            <a:off x="3048567" y="4319588"/>
            <a:ext cx="34290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建立仿真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47108" name="内容占位符 18"/>
          <p:cNvPicPr>
            <a:picLocks noGrp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4" y="1499798"/>
            <a:ext cx="5179241" cy="3996928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225498" y="2255844"/>
            <a:ext cx="1457325" cy="378619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流程图: 联系 1"/>
          <p:cNvSpPr>
            <a:spLocks noChangeArrowheads="1"/>
          </p:cNvSpPr>
          <p:nvPr/>
        </p:nvSpPr>
        <p:spPr bwMode="auto">
          <a:xfrm>
            <a:off x="3694730" y="2299898"/>
            <a:ext cx="32385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873198" y="2903544"/>
            <a:ext cx="1145381" cy="270272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流程图: 联系 1"/>
          <p:cNvSpPr>
            <a:spLocks noChangeArrowheads="1"/>
          </p:cNvSpPr>
          <p:nvPr/>
        </p:nvSpPr>
        <p:spPr bwMode="auto">
          <a:xfrm>
            <a:off x="2550539" y="2867825"/>
            <a:ext cx="323850" cy="342900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104305" y="2958313"/>
            <a:ext cx="1145381" cy="342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流程图: 联系 1"/>
          <p:cNvSpPr>
            <a:spLocks noChangeArrowheads="1"/>
          </p:cNvSpPr>
          <p:nvPr/>
        </p:nvSpPr>
        <p:spPr bwMode="auto">
          <a:xfrm>
            <a:off x="5252067" y="2901163"/>
            <a:ext cx="323850" cy="344091"/>
          </a:xfrm>
          <a:prstGeom prst="flowChartConnec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思想气泡: 云 26"/>
          <p:cNvSpPr>
            <a:spLocks noChangeArrowheads="1"/>
          </p:cNvSpPr>
          <p:nvPr/>
        </p:nvSpPr>
        <p:spPr bwMode="auto">
          <a:xfrm>
            <a:off x="796748" y="1556948"/>
            <a:ext cx="1546622" cy="859631"/>
          </a:xfrm>
          <a:prstGeom prst="cloudCallout">
            <a:avLst>
              <a:gd name="adj1" fmla="val 43231"/>
              <a:gd name="adj2" fmla="val 5263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左键点击</a:t>
            </a:r>
            <a:endParaRPr kumimoji="0" lang="en-US" altLang="zh-CN" sz="1350" b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“</a:t>
            </a:r>
            <a:r>
              <a:rPr kumimoji="0" lang="en-US" altLang="zh-CN" sz="1350" b="0">
                <a:solidFill>
                  <a:srgbClr val="000000"/>
                </a:solidFill>
              </a:rPr>
              <a:t>+/-</a:t>
            </a:r>
            <a:r>
              <a:rPr kumimoji="0" lang="zh-CN" altLang="en-US" sz="1350" b="0">
                <a:solidFill>
                  <a:srgbClr val="000000"/>
                </a:solidFill>
              </a:rPr>
              <a:t>”按钮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28" name="思想气泡: 云 27"/>
          <p:cNvSpPr>
            <a:spLocks noChangeArrowheads="1"/>
          </p:cNvSpPr>
          <p:nvPr/>
        </p:nvSpPr>
        <p:spPr bwMode="auto">
          <a:xfrm>
            <a:off x="6698943" y="3129763"/>
            <a:ext cx="1552575" cy="485775"/>
          </a:xfrm>
          <a:prstGeom prst="cloudCallout">
            <a:avLst>
              <a:gd name="adj1" fmla="val -58972"/>
              <a:gd name="adj2" fmla="val -4246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源代码窗口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13" name="思想气泡: 云 12"/>
          <p:cNvSpPr>
            <a:spLocks noChangeArrowheads="1"/>
          </p:cNvSpPr>
          <p:nvPr/>
        </p:nvSpPr>
        <p:spPr bwMode="auto">
          <a:xfrm>
            <a:off x="4924645" y="3554816"/>
            <a:ext cx="1243013" cy="429815"/>
          </a:xfrm>
          <a:prstGeom prst="cloudCallout">
            <a:avLst>
              <a:gd name="adj1" fmla="val -38347"/>
              <a:gd name="adj2" fmla="val -86556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000000"/>
                </a:solidFill>
              </a:rPr>
              <a:t>Ctrl + 4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47119" name="矩形 1"/>
          <p:cNvSpPr>
            <a:spLocks noChangeArrowheads="1"/>
          </p:cNvSpPr>
          <p:nvPr/>
        </p:nvSpPr>
        <p:spPr bwMode="auto">
          <a:xfrm>
            <a:off x="1039636" y="2539213"/>
            <a:ext cx="94488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b="0" dirty="0">
                <a:solidFill>
                  <a:srgbClr val="000000"/>
                </a:solidFill>
              </a:rPr>
              <a:t>展开层次</a:t>
            </a:r>
            <a:endParaRPr lang="zh-CN" altLang="en-US" sz="15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7120" name="矩形 15"/>
          <p:cNvSpPr>
            <a:spLocks noChangeArrowheads="1"/>
          </p:cNvSpPr>
          <p:nvPr/>
        </p:nvSpPr>
        <p:spPr bwMode="auto">
          <a:xfrm>
            <a:off x="1038445" y="3038085"/>
            <a:ext cx="113538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b="0" dirty="0">
                <a:solidFill>
                  <a:srgbClr val="000000"/>
                </a:solidFill>
              </a:rPr>
              <a:t>选择一个层</a:t>
            </a:r>
            <a:endParaRPr lang="zh-CN" altLang="en-US" sz="15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建立仿真</a:t>
            </a:r>
            <a:r>
              <a:rPr lang="en-US" altLang="zh-CN" dirty="0">
                <a:solidFill>
                  <a:schemeClr val="tx2"/>
                </a:solidFill>
              </a:rPr>
              <a:t>4: </a:t>
            </a:r>
            <a:r>
              <a:rPr lang="zh-CN" altLang="en-US" dirty="0">
                <a:solidFill>
                  <a:schemeClr val="tx2"/>
                </a:solidFill>
              </a:rPr>
              <a:t>添加</a:t>
            </a:r>
            <a:r>
              <a:rPr lang="en-US" altLang="zh-CN" dirty="0">
                <a:solidFill>
                  <a:schemeClr val="tx2"/>
                </a:solidFill>
              </a:rPr>
              <a:t>testbench</a:t>
            </a:r>
            <a:r>
              <a:rPr lang="zh-CN" altLang="en-US" dirty="0">
                <a:solidFill>
                  <a:schemeClr val="tx2"/>
                </a:solidFill>
              </a:rPr>
              <a:t>的信号到波形窗口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pic>
        <p:nvPicPr>
          <p:cNvPr id="4915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1559726"/>
            <a:ext cx="5013461" cy="38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思想气泡: 云 11"/>
          <p:cNvSpPr>
            <a:spLocks noChangeArrowheads="1"/>
          </p:cNvSpPr>
          <p:nvPr/>
        </p:nvSpPr>
        <p:spPr bwMode="auto">
          <a:xfrm>
            <a:off x="6211442" y="3324158"/>
            <a:ext cx="1552575" cy="485775"/>
          </a:xfrm>
          <a:prstGeom prst="cloudCallout">
            <a:avLst>
              <a:gd name="adj1" fmla="val -58972"/>
              <a:gd name="adj2" fmla="val -4246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波形窗口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13" name="矩形: 圆角 12"/>
          <p:cNvSpPr>
            <a:spLocks noChangeArrowheads="1"/>
          </p:cNvSpPr>
          <p:nvPr/>
        </p:nvSpPr>
        <p:spPr bwMode="auto">
          <a:xfrm>
            <a:off x="1438399" y="2239127"/>
            <a:ext cx="864394" cy="323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testbench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 bwMode="auto">
          <a:xfrm>
            <a:off x="2302793" y="2401052"/>
            <a:ext cx="242583" cy="1476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: 圆角 15"/>
          <p:cNvSpPr>
            <a:spLocks noChangeArrowheads="1"/>
          </p:cNvSpPr>
          <p:nvPr/>
        </p:nvSpPr>
        <p:spPr bwMode="auto">
          <a:xfrm>
            <a:off x="1420539" y="2671324"/>
            <a:ext cx="864394" cy="323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DUT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2302793" y="2696327"/>
            <a:ext cx="289322" cy="14525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2593133" y="2749086"/>
            <a:ext cx="1999059" cy="95369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3403948" y="2478815"/>
            <a:ext cx="1188244" cy="8929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: 圆角 24"/>
          <p:cNvSpPr>
            <a:spLocks noChangeArrowheads="1"/>
          </p:cNvSpPr>
          <p:nvPr/>
        </p:nvSpPr>
        <p:spPr bwMode="auto">
          <a:xfrm>
            <a:off x="2331195" y="3162233"/>
            <a:ext cx="864394" cy="323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signal</a:t>
            </a: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3280123" y="3060602"/>
            <a:ext cx="393595" cy="17426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7" name="矩形 14"/>
          <p:cNvSpPr>
            <a:spLocks noChangeArrowheads="1"/>
          </p:cNvSpPr>
          <p:nvPr/>
        </p:nvSpPr>
        <p:spPr bwMode="auto">
          <a:xfrm>
            <a:off x="3476576" y="3973049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0">
                <a:solidFill>
                  <a:srgbClr val="FF0000"/>
                </a:solidFill>
              </a:rPr>
              <a:t>指定信号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6" grpId="0" bldLvl="0" animBg="1"/>
      <p:bldP spid="2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运行仿真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pic>
        <p:nvPicPr>
          <p:cNvPr id="5018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94893"/>
            <a:ext cx="4927229" cy="381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87724" y="5074154"/>
            <a:ext cx="654844" cy="27384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思想气泡: 云 12"/>
          <p:cNvSpPr>
            <a:spLocks noChangeArrowheads="1"/>
          </p:cNvSpPr>
          <p:nvPr/>
        </p:nvSpPr>
        <p:spPr bwMode="auto">
          <a:xfrm>
            <a:off x="3270324" y="4849996"/>
            <a:ext cx="3142060" cy="445499"/>
          </a:xfrm>
          <a:prstGeom prst="cloudCallout">
            <a:avLst>
              <a:gd name="adj1" fmla="val -61727"/>
              <a:gd name="adj2" fmla="val 1643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 dirty="0">
                <a:solidFill>
                  <a:srgbClr val="000000"/>
                </a:solidFill>
              </a:rPr>
              <a:t>输入命令“</a:t>
            </a:r>
            <a:r>
              <a:rPr kumimoji="0" lang="en-US" altLang="zh-CN" sz="1350" b="0" dirty="0">
                <a:solidFill>
                  <a:srgbClr val="000000"/>
                </a:solidFill>
              </a:rPr>
              <a:t>run</a:t>
            </a:r>
            <a:r>
              <a:rPr kumimoji="0" lang="zh-CN" altLang="en-US" sz="1350" b="0" dirty="0">
                <a:solidFill>
                  <a:srgbClr val="000000"/>
                </a:solidFill>
              </a:rPr>
              <a:t>”，回车</a:t>
            </a:r>
            <a:endParaRPr kumimoji="0" lang="zh-CN" altLang="en-US" sz="135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运行仿真</a:t>
            </a:r>
            <a:r>
              <a:rPr lang="en-US" altLang="zh-CN" dirty="0">
                <a:solidFill>
                  <a:schemeClr val="tx2"/>
                </a:solidFill>
              </a:rPr>
              <a:t>2: </a:t>
            </a:r>
            <a:r>
              <a:rPr lang="zh-CN" altLang="en-US" dirty="0">
                <a:solidFill>
                  <a:schemeClr val="tx2"/>
                </a:solidFill>
              </a:rPr>
              <a:t>运行</a:t>
            </a:r>
            <a:r>
              <a:rPr lang="en-US" altLang="zh-CN" dirty="0">
                <a:solidFill>
                  <a:schemeClr val="tx2"/>
                </a:solidFill>
              </a:rPr>
              <a:t>run</a:t>
            </a:r>
            <a:r>
              <a:rPr lang="zh-CN" altLang="en-US" dirty="0">
                <a:solidFill>
                  <a:schemeClr val="tx2"/>
                </a:solidFill>
              </a:rPr>
              <a:t>命令，跑仿真，出现波形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pic>
        <p:nvPicPr>
          <p:cNvPr id="51204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7120"/>
            <a:ext cx="7298903" cy="394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/>
          <p:cNvSpPr>
            <a:spLocks noChangeArrowheads="1"/>
          </p:cNvSpPr>
          <p:nvPr/>
        </p:nvSpPr>
        <p:spPr bwMode="auto">
          <a:xfrm>
            <a:off x="5382090" y="4671138"/>
            <a:ext cx="1458515" cy="540544"/>
          </a:xfrm>
          <a:prstGeom prst="cloudCallout">
            <a:avLst>
              <a:gd name="adj1" fmla="val -61727"/>
              <a:gd name="adj2" fmla="val 1643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仿真日志</a:t>
            </a:r>
            <a:r>
              <a:rPr kumimoji="0" lang="en-US" altLang="zh-CN" sz="1350" b="0">
                <a:solidFill>
                  <a:srgbClr val="000000"/>
                </a:solidFill>
              </a:rPr>
              <a:t>sim-log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20" name="思想气泡: 云 19"/>
          <p:cNvSpPr>
            <a:spLocks noChangeArrowheads="1"/>
          </p:cNvSpPr>
          <p:nvPr/>
        </p:nvSpPr>
        <p:spPr bwMode="auto">
          <a:xfrm>
            <a:off x="6439718" y="3226932"/>
            <a:ext cx="1350169" cy="540544"/>
          </a:xfrm>
          <a:prstGeom prst="cloudCallout">
            <a:avLst>
              <a:gd name="adj1" fmla="val -52727"/>
              <a:gd name="adj2" fmla="val -522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 dirty="0">
                <a:solidFill>
                  <a:srgbClr val="000000"/>
                </a:solidFill>
              </a:rPr>
              <a:t>仿真波形</a:t>
            </a:r>
            <a:endParaRPr kumimoji="0" lang="zh-CN" altLang="en-US" sz="135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运行仿真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：波形的放大和缩小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2227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25" y="1500988"/>
            <a:ext cx="5169891" cy="3996928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6" name="思想气泡: 云 5"/>
          <p:cNvSpPr>
            <a:spLocks noChangeArrowheads="1"/>
          </p:cNvSpPr>
          <p:nvPr/>
        </p:nvSpPr>
        <p:spPr bwMode="auto">
          <a:xfrm>
            <a:off x="6624638" y="3636169"/>
            <a:ext cx="1944291" cy="440531"/>
          </a:xfrm>
          <a:prstGeom prst="cloudCallout">
            <a:avLst>
              <a:gd name="adj1" fmla="val -52727"/>
              <a:gd name="adj2" fmla="val -522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按住左键拖拽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7" name="思想气泡: 云 6"/>
          <p:cNvSpPr>
            <a:spLocks noChangeArrowheads="1"/>
          </p:cNvSpPr>
          <p:nvPr/>
        </p:nvSpPr>
        <p:spPr bwMode="auto">
          <a:xfrm>
            <a:off x="1791891" y="2889647"/>
            <a:ext cx="1296590" cy="539353"/>
          </a:xfrm>
          <a:prstGeom prst="cloudCallout">
            <a:avLst>
              <a:gd name="adj1" fmla="val -10505"/>
              <a:gd name="adj2" fmla="val -17269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波形放大缩小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70510" y="2002631"/>
            <a:ext cx="539353" cy="16192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思想气泡: 云 8"/>
          <p:cNvSpPr>
            <a:spLocks noChangeArrowheads="1"/>
          </p:cNvSpPr>
          <p:nvPr/>
        </p:nvSpPr>
        <p:spPr bwMode="auto">
          <a:xfrm>
            <a:off x="6462713" y="2624138"/>
            <a:ext cx="2106216" cy="597694"/>
          </a:xfrm>
          <a:prstGeom prst="cloudCallout">
            <a:avLst>
              <a:gd name="adj1" fmla="val -52727"/>
              <a:gd name="adj2" fmla="val -522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0">
                <a:solidFill>
                  <a:srgbClr val="000000"/>
                </a:solidFill>
              </a:rPr>
              <a:t>按“</a:t>
            </a:r>
            <a:r>
              <a:rPr kumimoji="0" lang="en-US" altLang="zh-CN" sz="1350" b="0">
                <a:solidFill>
                  <a:srgbClr val="FF0000"/>
                </a:solidFill>
              </a:rPr>
              <a:t>f</a:t>
            </a:r>
            <a:r>
              <a:rPr kumimoji="0" lang="zh-CN" altLang="en-US" sz="1350" b="0">
                <a:solidFill>
                  <a:srgbClr val="000000"/>
                </a:solidFill>
              </a:rPr>
              <a:t>”键，查看</a:t>
            </a:r>
            <a:r>
              <a:rPr kumimoji="0" lang="zh-CN" altLang="en-US" sz="1350" b="0" u="sng">
                <a:solidFill>
                  <a:srgbClr val="FF0000"/>
                </a:solidFill>
              </a:rPr>
              <a:t>全部</a:t>
            </a:r>
            <a:r>
              <a:rPr kumimoji="0" lang="zh-CN" altLang="en-US" sz="1350" b="0" u="sng">
                <a:solidFill>
                  <a:srgbClr val="000000"/>
                </a:solidFill>
              </a:rPr>
              <a:t>波形</a:t>
            </a:r>
            <a:endParaRPr kumimoji="0" lang="zh-CN" altLang="en-US" sz="1350" b="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测试平台模板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module DUT_tb ( )  ;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reg …                  // </a:t>
            </a:r>
            <a:r>
              <a:rPr lang="zh-CN" altLang="en-US" sz="2400" dirty="0">
                <a:ea typeface="宋体" panose="02010600030101010101" pitchFamily="2" charset="-122"/>
              </a:rPr>
              <a:t>主要输入寄存器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wire  …               // </a:t>
            </a:r>
            <a:r>
              <a:rPr lang="zh-CN" altLang="en-US" sz="2400" dirty="0">
                <a:ea typeface="宋体" panose="02010600030101010101" pitchFamily="2" charset="-122"/>
              </a:rPr>
              <a:t>主要输出声明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DUT u_DUT( …..);       // </a:t>
            </a:r>
            <a:r>
              <a:rPr lang="zh-CN" altLang="en-US" sz="2400" dirty="0">
                <a:ea typeface="宋体" panose="02010600030101010101" pitchFamily="2" charset="-122"/>
              </a:rPr>
              <a:t>待测设计例化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initial $monitor ( );         // </a:t>
            </a:r>
            <a:r>
              <a:rPr lang="zh-CN" altLang="en-US" sz="2400" dirty="0">
                <a:ea typeface="宋体" panose="02010600030101010101" pitchFamily="2" charset="-122"/>
              </a:rPr>
              <a:t>以文本形式监测并显示信号描述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initial #time_out  $finish   // </a:t>
            </a:r>
            <a:r>
              <a:rPr lang="zh-CN" altLang="en-US" sz="2400" dirty="0">
                <a:ea typeface="宋体" panose="02010600030101010101" pitchFamily="2" charset="-122"/>
              </a:rPr>
              <a:t>确保模拟终端停止观测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initial              // </a:t>
            </a:r>
            <a:r>
              <a:rPr lang="zh-CN" altLang="en-US" sz="2400" dirty="0">
                <a:ea typeface="宋体" panose="02010600030101010101" pitchFamily="2" charset="-122"/>
              </a:rPr>
              <a:t>设计一个或多个激励信号发生器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begin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// </a:t>
            </a:r>
            <a:r>
              <a:rPr lang="zh-CN" altLang="en-US" sz="2400" dirty="0">
                <a:ea typeface="宋体" panose="02010600030101010101" pitchFamily="2" charset="-122"/>
              </a:rPr>
              <a:t>仿真激励的施加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end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endmodule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</a:t>
            </a:r>
            <a:r>
              <a:rPr lang="en-US" altLang="zh-CN" dirty="0"/>
              <a:t>dve</a:t>
            </a:r>
            <a:r>
              <a:rPr lang="zh-CN" altLang="en-US" dirty="0"/>
              <a:t>图形化界面</a:t>
            </a:r>
            <a:endParaRPr lang="zh-CN" altLang="en-US" dirty="0"/>
          </a:p>
        </p:txBody>
      </p:sp>
      <p:pic>
        <p:nvPicPr>
          <p:cNvPr id="53251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5" y="1484710"/>
            <a:ext cx="5178744" cy="3996928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05826" y="3591018"/>
            <a:ext cx="539354" cy="215503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使用</a:t>
            </a:r>
            <a:r>
              <a:rPr lang="en-US" altLang="zh-CN" dirty="0">
                <a:solidFill>
                  <a:schemeClr val="tx2"/>
                </a:solidFill>
              </a:rPr>
              <a:t>VCS</a:t>
            </a:r>
            <a:r>
              <a:rPr lang="zh-CN" altLang="en-US" dirty="0">
                <a:solidFill>
                  <a:schemeClr val="tx2"/>
                </a:solidFill>
              </a:rPr>
              <a:t>逻辑仿真工具</a:t>
            </a:r>
            <a:r>
              <a:rPr lang="zh-CN" altLang="en-US" b="1" dirty="0">
                <a:solidFill>
                  <a:srgbClr val="FFC000"/>
                </a:solidFill>
              </a:rPr>
              <a:t>编译</a:t>
            </a:r>
            <a:r>
              <a:rPr lang="zh-CN" altLang="en-US" dirty="0">
                <a:solidFill>
                  <a:schemeClr val="tx2"/>
                </a:solidFill>
              </a:rPr>
              <a:t>代码 </a:t>
            </a:r>
            <a:r>
              <a:rPr lang="en-US" altLang="zh-CN" dirty="0">
                <a:solidFill>
                  <a:schemeClr val="tx2"/>
                </a:solidFill>
              </a:rPr>
              <a:t>full_adder.v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350" dirty="0"/>
              <a:t>在</a:t>
            </a:r>
            <a:r>
              <a:rPr lang="en-US" altLang="zh-CN" sz="1350" dirty="0"/>
              <a:t>terminal</a:t>
            </a:r>
            <a:r>
              <a:rPr lang="zh-CN" altLang="en-US" sz="1350" dirty="0"/>
              <a:t>中输入：</a:t>
            </a:r>
            <a:r>
              <a:rPr lang="en-US" altLang="zh-CN" sz="1350" dirty="0">
                <a:solidFill>
                  <a:srgbClr val="00B050"/>
                </a:solidFill>
              </a:rPr>
              <a:t>cd ~ </a:t>
            </a:r>
            <a:r>
              <a:rPr lang="zh-CN" altLang="en-US" sz="1350" dirty="0">
                <a:solidFill>
                  <a:srgbClr val="00B050"/>
                </a:solidFill>
              </a:rPr>
              <a:t>（</a:t>
            </a:r>
            <a:r>
              <a:rPr lang="zh-CN" altLang="en-US" sz="1350" dirty="0">
                <a:solidFill>
                  <a:srgbClr val="FFC000"/>
                </a:solidFill>
              </a:rPr>
              <a:t>用户根目录</a:t>
            </a:r>
            <a:r>
              <a:rPr lang="zh-CN" altLang="en-US" sz="1350" dirty="0">
                <a:solidFill>
                  <a:srgbClr val="00B050"/>
                </a:solidFill>
              </a:rPr>
              <a:t>）</a:t>
            </a:r>
            <a:r>
              <a:rPr lang="en-US" altLang="zh-CN" sz="1350" dirty="0">
                <a:solidFill>
                  <a:srgbClr val="00B050"/>
                </a:solidFill>
              </a:rPr>
              <a:t>; cp  –rf  /qixin/public/vcs_lab</a:t>
            </a:r>
            <a:r>
              <a:rPr lang="zh-CN" altLang="en-US" sz="1350" dirty="0">
                <a:solidFill>
                  <a:srgbClr val="00B050"/>
                </a:solidFill>
              </a:rPr>
              <a:t>（</a:t>
            </a:r>
            <a:r>
              <a:rPr lang="en-US" altLang="zh-CN" sz="1350" dirty="0">
                <a:solidFill>
                  <a:srgbClr val="FFC000"/>
                </a:solidFill>
              </a:rPr>
              <a:t>copy</a:t>
            </a:r>
            <a:r>
              <a:rPr lang="zh-CN" altLang="en-US" sz="1350" dirty="0">
                <a:solidFill>
                  <a:srgbClr val="FFC000"/>
                </a:solidFill>
              </a:rPr>
              <a:t>例子</a:t>
            </a:r>
            <a:r>
              <a:rPr lang="zh-CN" altLang="en-US" sz="1350" dirty="0">
                <a:solidFill>
                  <a:srgbClr val="00B050"/>
                </a:solidFill>
              </a:rPr>
              <a:t>）</a:t>
            </a:r>
            <a:r>
              <a:rPr lang="en-US" altLang="zh-CN" sz="1350" dirty="0">
                <a:solidFill>
                  <a:srgbClr val="00B050"/>
                </a:solidFill>
              </a:rPr>
              <a:t>  . </a:t>
            </a:r>
            <a:endParaRPr lang="en-US" altLang="zh-CN" sz="135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350" dirty="0">
                <a:solidFill>
                  <a:schemeClr val="tx2"/>
                </a:solidFill>
              </a:rPr>
              <a:t>cd  vcs_lab/mux2_1/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1350" dirty="0">
                <a:solidFill>
                  <a:schemeClr val="tx2"/>
                </a:solidFill>
              </a:rPr>
              <a:t>vcs  –debug_all  </a:t>
            </a:r>
            <a:r>
              <a:rPr lang="en-US" altLang="zh-CN" sz="1350" dirty="0" err="1">
                <a:solidFill>
                  <a:schemeClr val="tx2"/>
                </a:solidFill>
              </a:rPr>
              <a:t>timescale.v</a:t>
            </a:r>
            <a:r>
              <a:rPr lang="en-US" altLang="zh-CN" sz="1350" dirty="0">
                <a:solidFill>
                  <a:schemeClr val="tx2"/>
                </a:solidFill>
              </a:rPr>
              <a:t> mux2_1.v  mux2_1_tb.v  –l  com.log 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 sz="1050" dirty="0" err="1">
                <a:solidFill>
                  <a:srgbClr val="FF0000"/>
                </a:solidFill>
              </a:rPr>
              <a:t>vcs</a:t>
            </a:r>
            <a:r>
              <a:rPr sz="1050" dirty="0" err="1"/>
              <a:t>是逻辑仿真</a:t>
            </a:r>
            <a:r>
              <a:rPr lang="en-US" altLang="zh-CN" sz="1050" dirty="0" err="1"/>
              <a:t>EDA</a:t>
            </a:r>
            <a:r>
              <a:rPr sz="1050" dirty="0" err="1"/>
              <a:t>工具的编译源代码的命令</a:t>
            </a:r>
            <a:endParaRPr lang="en-US" altLang="zh-CN" sz="1350" dirty="0"/>
          </a:p>
          <a:p>
            <a:pPr lvl="1" eaLnBrk="1" hangingPunct="1"/>
            <a:r>
              <a:rPr lang="en-US" altLang="zh-CN" sz="1050" dirty="0">
                <a:solidFill>
                  <a:srgbClr val="FF0000"/>
                </a:solidFill>
              </a:rPr>
              <a:t>-</a:t>
            </a:r>
            <a:r>
              <a:rPr lang="en-US" altLang="zh-CN" sz="1050" dirty="0" err="1">
                <a:solidFill>
                  <a:srgbClr val="FF0000"/>
                </a:solidFill>
              </a:rPr>
              <a:t>debug_all</a:t>
            </a:r>
            <a:r>
              <a:rPr sz="1050" dirty="0" err="1"/>
              <a:t>：编译命令选项，可以将</a:t>
            </a:r>
            <a:r>
              <a:rPr lang="en-US" altLang="zh-CN" sz="1050" dirty="0" err="1">
                <a:solidFill>
                  <a:srgbClr val="FFC000"/>
                </a:solidFill>
              </a:rPr>
              <a:t>debug</a:t>
            </a:r>
            <a:r>
              <a:rPr sz="1050" dirty="0" err="1">
                <a:solidFill>
                  <a:srgbClr val="FFC000"/>
                </a:solidFill>
              </a:rPr>
              <a:t>的信息全部保存下来，比如波形文件</a:t>
            </a:r>
            <a:endParaRPr lang="en-US" altLang="zh-CN" sz="1050" dirty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zh-CN" sz="1050" dirty="0">
                <a:solidFill>
                  <a:srgbClr val="FF0000"/>
                </a:solidFill>
              </a:rPr>
              <a:t>-l com.log</a:t>
            </a:r>
            <a:r>
              <a:rPr lang="en-US" altLang="zh-CN" sz="1050" dirty="0"/>
              <a:t>: </a:t>
            </a:r>
            <a:r>
              <a:rPr sz="1050" dirty="0" err="1"/>
              <a:t>编译命令选项，将</a:t>
            </a:r>
            <a:r>
              <a:rPr sz="1050" dirty="0" err="1">
                <a:solidFill>
                  <a:srgbClr val="FFC000"/>
                </a:solidFill>
              </a:rPr>
              <a:t>编译过程生成的日</a:t>
            </a:r>
            <a:r>
              <a:rPr sz="1050" dirty="0" err="1"/>
              <a:t>志写入</a:t>
            </a:r>
            <a:r>
              <a:rPr lang="en-US" altLang="zh-CN" sz="1050" dirty="0" err="1"/>
              <a:t>com.log</a:t>
            </a:r>
            <a:r>
              <a:rPr sz="1050" dirty="0" err="1"/>
              <a:t>文件</a:t>
            </a:r>
            <a:endParaRPr sz="105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14" name="思想气泡: 云 13"/>
          <p:cNvSpPr>
            <a:spLocks noChangeArrowheads="1"/>
          </p:cNvSpPr>
          <p:nvPr/>
        </p:nvSpPr>
        <p:spPr bwMode="auto">
          <a:xfrm>
            <a:off x="818341" y="4262233"/>
            <a:ext cx="2159794" cy="859631"/>
          </a:xfrm>
          <a:prstGeom prst="cloudCallout">
            <a:avLst>
              <a:gd name="adj1" fmla="val 63986"/>
              <a:gd name="adj2" fmla="val 6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000000"/>
                </a:solidFill>
              </a:rPr>
              <a:t>vcs</a:t>
            </a:r>
            <a:r>
              <a:rPr kumimoji="0" lang="zh-CN" altLang="en-US" sz="1350" b="0">
                <a:solidFill>
                  <a:srgbClr val="000000"/>
                </a:solidFill>
              </a:rPr>
              <a:t>编译完源代码，生成</a:t>
            </a:r>
            <a:r>
              <a:rPr kumimoji="0" lang="en-US" altLang="zh-CN" sz="1350">
                <a:solidFill>
                  <a:schemeClr val="accent2"/>
                </a:solidFill>
              </a:rPr>
              <a:t>simv</a:t>
            </a:r>
            <a:r>
              <a:rPr kumimoji="0" lang="zh-CN" altLang="en-US" sz="1350">
                <a:solidFill>
                  <a:schemeClr val="accent2"/>
                </a:solidFill>
              </a:rPr>
              <a:t>可执行文件</a:t>
            </a:r>
            <a:endParaRPr kumimoji="0" lang="zh-CN" altLang="en-US" sz="1350">
              <a:solidFill>
                <a:schemeClr val="accent2"/>
              </a:solidFill>
            </a:endParaRPr>
          </a:p>
        </p:txBody>
      </p:sp>
      <p:sp>
        <p:nvSpPr>
          <p:cNvPr id="15" name="思想气泡: 云 14"/>
          <p:cNvSpPr>
            <a:spLocks noChangeArrowheads="1"/>
          </p:cNvSpPr>
          <p:nvPr/>
        </p:nvSpPr>
        <p:spPr bwMode="auto">
          <a:xfrm>
            <a:off x="683205" y="2904957"/>
            <a:ext cx="2430066" cy="1156097"/>
          </a:xfrm>
          <a:prstGeom prst="cloudCallout">
            <a:avLst>
              <a:gd name="adj1" fmla="val 63986"/>
              <a:gd name="adj2" fmla="val 6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000000"/>
                </a:solidFill>
              </a:rPr>
              <a:t>vcs</a:t>
            </a:r>
            <a:r>
              <a:rPr kumimoji="0" lang="zh-CN" altLang="en-US" sz="1350" u="sng">
                <a:solidFill>
                  <a:schemeClr val="accent2"/>
                </a:solidFill>
              </a:rPr>
              <a:t>编译源代码</a:t>
            </a:r>
            <a:r>
              <a:rPr kumimoji="0" lang="zh-CN" altLang="en-US" sz="1350" b="0">
                <a:solidFill>
                  <a:srgbClr val="000000"/>
                </a:solidFill>
              </a:rPr>
              <a:t>时，如果发现代码</a:t>
            </a:r>
            <a:r>
              <a:rPr kumimoji="0" lang="zh-CN" altLang="en-US" sz="1350" u="sng">
                <a:solidFill>
                  <a:schemeClr val="accent2"/>
                </a:solidFill>
              </a:rPr>
              <a:t>语法错误</a:t>
            </a:r>
            <a:r>
              <a:rPr kumimoji="0" lang="zh-CN" altLang="en-US" sz="1350" b="0">
                <a:solidFill>
                  <a:srgbClr val="000000"/>
                </a:solidFill>
              </a:rPr>
              <a:t>，会提出</a:t>
            </a:r>
            <a:r>
              <a:rPr kumimoji="0" lang="zh-CN" altLang="en-US" sz="1350" b="0" u="sng">
                <a:solidFill>
                  <a:schemeClr val="accent2"/>
                </a:solidFill>
              </a:rPr>
              <a:t>详细的</a:t>
            </a:r>
            <a:r>
              <a:rPr kumimoji="0" lang="en-US" altLang="zh-CN" sz="1350" b="0" u="sng">
                <a:solidFill>
                  <a:schemeClr val="accent2"/>
                </a:solidFill>
              </a:rPr>
              <a:t>error</a:t>
            </a:r>
            <a:r>
              <a:rPr kumimoji="0" lang="zh-CN" altLang="en-US" sz="1350" b="0">
                <a:solidFill>
                  <a:srgbClr val="000000"/>
                </a:solidFill>
              </a:rPr>
              <a:t>信息</a:t>
            </a:r>
            <a:endParaRPr kumimoji="0" lang="zh-CN" altLang="en-US" sz="1350" b="0">
              <a:solidFill>
                <a:srgbClr val="000000"/>
              </a:solidFill>
            </a:endParaRPr>
          </a:p>
        </p:txBody>
      </p:sp>
      <p:pic>
        <p:nvPicPr>
          <p:cNvPr id="5427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75" y="2859881"/>
            <a:ext cx="50522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08048" y="5265248"/>
            <a:ext cx="594122" cy="19883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50" b="0">
              <a:solidFill>
                <a:srgbClr val="1D528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Makefile</a:t>
            </a:r>
            <a:r>
              <a:rPr lang="zh-CN" altLang="zh-CN" dirty="0"/>
              <a:t>脚本</a:t>
            </a:r>
            <a:r>
              <a:rPr lang="zh-CN" altLang="zh-CN" u="sng" dirty="0"/>
              <a:t>自动执行编译仿真</a:t>
            </a:r>
            <a:r>
              <a:rPr lang="zh-CN" altLang="zh-CN" dirty="0"/>
              <a:t>命令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虽然使用命令行可以方便执行仿真任务，但是实际工程中，文件量大，</a:t>
            </a:r>
            <a:r>
              <a:rPr lang="zh-CN" altLang="zh-CN" dirty="0">
                <a:solidFill>
                  <a:srgbClr val="FFC000"/>
                </a:solidFill>
              </a:rPr>
              <a:t>每次仿真都敲一遍所有命令</a:t>
            </a:r>
            <a:r>
              <a:rPr lang="zh-CN" altLang="zh-CN" dirty="0"/>
              <a:t>，浪费时间，可以将这些语句写入</a:t>
            </a:r>
            <a:r>
              <a:rPr lang="zh-CN" altLang="zh-CN" dirty="0">
                <a:solidFill>
                  <a:schemeClr val="accent2"/>
                </a:solidFill>
              </a:rPr>
              <a:t>自动化运行的脚本</a:t>
            </a:r>
            <a:r>
              <a:rPr lang="zh-CN" altLang="zh-CN" dirty="0"/>
              <a:t>中，在需要的时候</a:t>
            </a:r>
            <a:r>
              <a:rPr lang="zh-CN" altLang="zh-CN" dirty="0">
                <a:solidFill>
                  <a:srgbClr val="FFC000"/>
                </a:solidFill>
              </a:rPr>
              <a:t>直接调用脚本</a:t>
            </a:r>
            <a:r>
              <a:rPr lang="zh-CN" altLang="zh-CN" dirty="0"/>
              <a:t>执行命令即可</a:t>
            </a:r>
            <a:r>
              <a:rPr lang="zh-CN" altLang="zh-CN" dirty="0">
                <a:solidFill>
                  <a:srgbClr val="FFC000"/>
                </a:solidFill>
              </a:rPr>
              <a:t>自动完成</a:t>
            </a:r>
            <a:r>
              <a:rPr lang="zh-CN" altLang="zh-CN" u="sng" dirty="0">
                <a:solidFill>
                  <a:srgbClr val="FFC000"/>
                </a:solidFill>
              </a:rPr>
              <a:t>编译</a:t>
            </a:r>
            <a:r>
              <a:rPr lang="zh-CN" altLang="zh-CN" dirty="0">
                <a:solidFill>
                  <a:srgbClr val="FFC000"/>
                </a:solidFill>
              </a:rPr>
              <a:t>和</a:t>
            </a:r>
            <a:r>
              <a:rPr lang="zh-CN" altLang="zh-CN" u="sng" dirty="0">
                <a:solidFill>
                  <a:srgbClr val="FFC000"/>
                </a:solidFill>
              </a:rPr>
              <a:t>仿真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C000"/>
                </a:solidFill>
              </a:rPr>
              <a:t>过程</a:t>
            </a:r>
            <a:r>
              <a:rPr lang="zh-CN" altLang="zh-CN" dirty="0"/>
              <a:t>，这里介绍使用</a:t>
            </a:r>
            <a:r>
              <a:rPr lang="en-US" altLang="zh-CN" dirty="0">
                <a:solidFill>
                  <a:schemeClr val="accent2"/>
                </a:solidFill>
              </a:rPr>
              <a:t>Makefile</a:t>
            </a:r>
            <a:r>
              <a:rPr lang="zh-CN" altLang="zh-CN" dirty="0">
                <a:solidFill>
                  <a:schemeClr val="accent2"/>
                </a:solidFill>
              </a:rPr>
              <a:t>脚本</a:t>
            </a:r>
            <a:r>
              <a:rPr lang="zh-CN" altLang="zh-CN" dirty="0"/>
              <a:t>来实现编译仿真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gvim</a:t>
            </a:r>
            <a:r>
              <a:rPr lang="zh-CN" altLang="en-US" dirty="0"/>
              <a:t>编写</a:t>
            </a:r>
            <a:r>
              <a:rPr lang="en-US" altLang="zh-CN" dirty="0"/>
              <a:t>Makefile</a:t>
            </a:r>
            <a:endParaRPr lang="zh-CN" altLang="en-US" dirty="0"/>
          </a:p>
        </p:txBody>
      </p:sp>
      <p:pic>
        <p:nvPicPr>
          <p:cNvPr id="56323" name="内容占位符 3"/>
          <p:cNvPicPr>
            <a:picLocks noGrp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" y="1589875"/>
            <a:ext cx="4484710" cy="3743102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56325" name="矩形 1"/>
          <p:cNvSpPr>
            <a:spLocks noChangeArrowheads="1"/>
          </p:cNvSpPr>
          <p:nvPr/>
        </p:nvSpPr>
        <p:spPr bwMode="auto">
          <a:xfrm>
            <a:off x="5584109" y="4432433"/>
            <a:ext cx="28432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50" b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testbench</a:t>
            </a: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一切随机变量都是和</a:t>
            </a:r>
            <a:r>
              <a:rPr lang="en-US" altLang="zh-CN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vcs</a:t>
            </a: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 </a:t>
            </a:r>
            <a:r>
              <a:rPr lang="en-US" altLang="zh-CN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+ntb_random_seed </a:t>
            </a: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变量相关</a:t>
            </a:r>
            <a:r>
              <a:rPr lang="zh-CN" altLang="en-US" sz="1050" b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endParaRPr lang="en-US" altLang="zh-CN" sz="1050" b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050" b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不同的种子随机出的触发分支数据等</a:t>
            </a:r>
            <a:endParaRPr lang="en-US" altLang="zh-CN" sz="1050" b="0">
              <a:solidFill>
                <a:schemeClr val="accent2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050" b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如在</a:t>
            </a:r>
            <a:r>
              <a:rPr lang="en-US" altLang="zh-CN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makefile</a:t>
            </a:r>
            <a:r>
              <a:rPr lang="zh-CN" altLang="en-US" sz="1050" b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中产生强随机数</a:t>
            </a:r>
            <a:endParaRPr lang="zh-CN" altLang="en-US" sz="1050">
              <a:solidFill>
                <a:schemeClr val="accent2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6326" name="矩形 2"/>
          <p:cNvSpPr>
            <a:spLocks noChangeArrowheads="1"/>
          </p:cNvSpPr>
          <p:nvPr/>
        </p:nvSpPr>
        <p:spPr bwMode="auto">
          <a:xfrm>
            <a:off x="5571250" y="1514032"/>
            <a:ext cx="2807494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Picks a unique value to supply as the first seed used by a testbench. The value is determined by combining </a:t>
            </a:r>
            <a: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time of day</a:t>
            </a: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 </a:t>
            </a:r>
            <a: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host name</a:t>
            </a: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 and</a:t>
            </a:r>
            <a: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 process id</a:t>
            </a: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 </a:t>
            </a:r>
            <a:endParaRPr lang="en-US" altLang="zh-CN" sz="1050" b="0" dirty="0">
              <a:solidFill>
                <a:schemeClr val="accent2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This ensures that no two simulations have the same starting seed.</a:t>
            </a:r>
            <a:endParaRPr lang="en-US" altLang="zh-CN" sz="1050" b="0" dirty="0">
              <a:solidFill>
                <a:schemeClr val="accent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</a:b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+</a:t>
            </a:r>
            <a:r>
              <a:rPr lang="en-US" altLang="zh-CN" sz="1050" b="0" dirty="0" err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ntb_random_seed_automatic</a:t>
            </a: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seed appears in both the simulation log and the </a:t>
            </a:r>
            <a:r>
              <a:rPr lang="en-US" altLang="zh-CN" sz="1050" b="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coverage report</a:t>
            </a:r>
            <a:r>
              <a:rPr lang="en-US" altLang="zh-CN" sz="1050" b="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</a:t>
            </a:r>
            <a:endParaRPr lang="zh-CN" altLang="en-US" sz="1050" dirty="0">
              <a:solidFill>
                <a:schemeClr val="accent2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6327" name="矩形 3"/>
          <p:cNvSpPr>
            <a:spLocks noChangeArrowheads="1"/>
          </p:cNvSpPr>
          <p:nvPr/>
        </p:nvSpPr>
        <p:spPr bwMode="auto">
          <a:xfrm>
            <a:off x="5571250" y="3199109"/>
            <a:ext cx="280749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用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verilog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里面的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$random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或者</a:t>
            </a:r>
            <a:r>
              <a:rPr lang="en-US" altLang="zh-CN" sz="105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sv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里面的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$urandom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产生的都只是</a:t>
            </a:r>
            <a:r>
              <a:rPr lang="zh-CN" altLang="en-US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  <a:hlinkClick r:id="rId2"/>
              </a:rPr>
              <a:t>伪随机数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，也就是说，</a:t>
            </a:r>
            <a:r>
              <a:rPr lang="zh-CN" altLang="en-US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如果不改变</a:t>
            </a:r>
            <a:r>
              <a:rPr lang="en-US" altLang="zh-CN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seed</a:t>
            </a:r>
            <a:r>
              <a:rPr lang="zh-CN" altLang="en-US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，每次仿真产生的随机数都一样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；</a:t>
            </a:r>
            <a:endParaRPr lang="en-US" altLang="zh-CN" sz="1050" b="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我们需要手动设置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new()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函数中的随机化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seed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，使得每次</a:t>
            </a:r>
            <a:r>
              <a:rPr lang="en-US" altLang="zh-CN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run</a:t>
            </a:r>
            <a:r>
              <a:rPr lang="zh-CN" altLang="en-US" sz="1050" b="0" dirty="0">
                <a:latin typeface="Times New Roman" panose="02020603050405020304" pitchFamily="18" charset="0"/>
                <a:ea typeface="幼圆" panose="02010509060101010101" pitchFamily="49" charset="-122"/>
              </a:rPr>
              <a:t>仿真时可以得到</a:t>
            </a:r>
            <a:r>
              <a:rPr lang="zh-CN" altLang="en-US" sz="1050" b="0" dirty="0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真正意义上的随机激励</a:t>
            </a:r>
            <a:endParaRPr lang="zh-CN" altLang="en-US" sz="1050" dirty="0">
              <a:solidFill>
                <a:schemeClr val="accent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Makefile</a:t>
            </a:r>
            <a:r>
              <a:rPr lang="zh-CN" altLang="en-US" dirty="0"/>
              <a:t>的执行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500" dirty="0">
                <a:solidFill>
                  <a:schemeClr val="tx2"/>
                </a:solidFill>
              </a:rPr>
              <a:t>当在</a:t>
            </a:r>
            <a:r>
              <a:rPr lang="en-US" altLang="zh-CN" sz="1500" dirty="0">
                <a:solidFill>
                  <a:schemeClr val="tx2"/>
                </a:solidFill>
              </a:rPr>
              <a:t>terminal</a:t>
            </a:r>
            <a:r>
              <a:rPr lang="zh-CN" altLang="zh-CN" sz="1500" dirty="0">
                <a:solidFill>
                  <a:schemeClr val="tx2"/>
                </a:solidFill>
              </a:rPr>
              <a:t>中输入</a:t>
            </a:r>
            <a:r>
              <a:rPr lang="en-US" altLang="zh-CN" sz="1500" dirty="0">
                <a:solidFill>
                  <a:schemeClr val="tx2"/>
                </a:solidFill>
              </a:rPr>
              <a:t>make</a:t>
            </a:r>
            <a:r>
              <a:rPr lang="zh-CN" altLang="zh-CN" sz="1500" dirty="0">
                <a:solidFill>
                  <a:schemeClr val="tx2"/>
                </a:solidFill>
              </a:rPr>
              <a:t>命令时，默认将执行目标</a:t>
            </a:r>
            <a:r>
              <a:rPr lang="en-US" altLang="zh-CN" sz="1500" dirty="0">
                <a:solidFill>
                  <a:schemeClr val="tx2"/>
                </a:solidFill>
              </a:rPr>
              <a:t>all</a:t>
            </a:r>
            <a:r>
              <a:rPr lang="zh-CN" altLang="zh-CN" sz="1500" dirty="0">
                <a:solidFill>
                  <a:schemeClr val="tx2"/>
                </a:solidFill>
              </a:rPr>
              <a:t>，而</a:t>
            </a:r>
            <a:r>
              <a:rPr lang="en-US" altLang="zh-CN" sz="1500" dirty="0">
                <a:solidFill>
                  <a:schemeClr val="accent1"/>
                </a:solidFill>
              </a:rPr>
              <a:t>all</a:t>
            </a:r>
            <a:r>
              <a:rPr lang="zh-CN" altLang="zh-CN" sz="1500" dirty="0">
                <a:solidFill>
                  <a:schemeClr val="accent1"/>
                </a:solidFill>
              </a:rPr>
              <a:t>依赖于</a:t>
            </a:r>
            <a:r>
              <a:rPr lang="en-US" altLang="zh-CN" sz="1500" dirty="0">
                <a:solidFill>
                  <a:schemeClr val="accent1"/>
                </a:solidFill>
              </a:rPr>
              <a:t>compile</a:t>
            </a:r>
            <a:r>
              <a:rPr lang="zh-CN" altLang="zh-CN" sz="1500" dirty="0">
                <a:solidFill>
                  <a:schemeClr val="accent1"/>
                </a:solidFill>
              </a:rPr>
              <a:t>和</a:t>
            </a:r>
            <a:r>
              <a:rPr lang="en-US" altLang="zh-CN" sz="1500" dirty="0">
                <a:solidFill>
                  <a:schemeClr val="accent1"/>
                </a:solidFill>
              </a:rPr>
              <a:t>simulate</a:t>
            </a:r>
            <a:r>
              <a:rPr lang="zh-CN" altLang="zh-CN" sz="1500" dirty="0">
                <a:solidFill>
                  <a:schemeClr val="accent1"/>
                </a:solidFill>
              </a:rPr>
              <a:t>的两个命令</a:t>
            </a:r>
            <a:r>
              <a:rPr lang="zh-CN" altLang="zh-CN" sz="1500" dirty="0">
                <a:solidFill>
                  <a:schemeClr val="tx2"/>
                </a:solidFill>
              </a:rPr>
              <a:t>。</a:t>
            </a:r>
            <a:r>
              <a:rPr lang="zh-CN" altLang="zh-CN" sz="1500" dirty="0">
                <a:solidFill>
                  <a:schemeClr val="accent1"/>
                </a:solidFill>
              </a:rPr>
              <a:t>首先</a:t>
            </a:r>
            <a:r>
              <a:rPr lang="zh-CN" altLang="zh-CN" sz="1500" dirty="0">
                <a:solidFill>
                  <a:schemeClr val="tx2"/>
                </a:solidFill>
              </a:rPr>
              <a:t>执行</a:t>
            </a:r>
            <a:r>
              <a:rPr lang="en-US" altLang="zh-CN" sz="1500" dirty="0">
                <a:solidFill>
                  <a:schemeClr val="tx2"/>
                </a:solidFill>
              </a:rPr>
              <a:t>compile</a:t>
            </a:r>
            <a:r>
              <a:rPr lang="zh-CN" altLang="zh-CN" sz="1500" dirty="0">
                <a:solidFill>
                  <a:schemeClr val="tx2"/>
                </a:solidFill>
              </a:rPr>
              <a:t>命令，</a:t>
            </a:r>
            <a:r>
              <a:rPr lang="zh-CN" altLang="zh-CN" sz="1500" dirty="0">
                <a:solidFill>
                  <a:schemeClr val="accent1"/>
                </a:solidFill>
              </a:rPr>
              <a:t>然后执行</a:t>
            </a:r>
            <a:r>
              <a:rPr lang="en-US" altLang="zh-CN" sz="1500" dirty="0">
                <a:solidFill>
                  <a:schemeClr val="accent1"/>
                </a:solidFill>
              </a:rPr>
              <a:t>simulate</a:t>
            </a:r>
            <a:r>
              <a:rPr lang="zh-CN" altLang="zh-CN" sz="1500" dirty="0">
                <a:solidFill>
                  <a:schemeClr val="tx2"/>
                </a:solidFill>
              </a:rPr>
              <a:t>命令。</a:t>
            </a:r>
            <a:endParaRPr lang="zh-CN" altLang="zh-CN" sz="15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500" dirty="0">
                <a:solidFill>
                  <a:schemeClr val="tx2"/>
                </a:solidFill>
              </a:rPr>
              <a:t>如果单独执行</a:t>
            </a:r>
            <a:r>
              <a:rPr lang="en-US" altLang="zh-CN" sz="1500" dirty="0">
                <a:solidFill>
                  <a:schemeClr val="tx2"/>
                </a:solidFill>
              </a:rPr>
              <a:t>compile</a:t>
            </a:r>
            <a:r>
              <a:rPr lang="zh-CN" altLang="zh-CN" sz="1500" dirty="0">
                <a:solidFill>
                  <a:schemeClr val="tx2"/>
                </a:solidFill>
              </a:rPr>
              <a:t>和</a:t>
            </a:r>
            <a:r>
              <a:rPr lang="en-US" altLang="zh-CN" sz="1500" dirty="0">
                <a:solidFill>
                  <a:schemeClr val="tx2"/>
                </a:solidFill>
              </a:rPr>
              <a:t>simulate</a:t>
            </a:r>
            <a:r>
              <a:rPr lang="zh-CN" altLang="zh-CN" sz="1500" dirty="0">
                <a:solidFill>
                  <a:schemeClr val="tx2"/>
                </a:solidFill>
              </a:rPr>
              <a:t>命令，可以在</a:t>
            </a:r>
            <a:r>
              <a:rPr lang="en-US" altLang="zh-CN" sz="1500" dirty="0">
                <a:solidFill>
                  <a:schemeClr val="tx2"/>
                </a:solidFill>
              </a:rPr>
              <a:t>terminal</a:t>
            </a:r>
            <a:r>
              <a:rPr lang="zh-CN" altLang="zh-CN" sz="1500" dirty="0">
                <a:solidFill>
                  <a:schemeClr val="tx2"/>
                </a:solidFill>
              </a:rPr>
              <a:t>中输入： </a:t>
            </a:r>
            <a:endParaRPr lang="zh-CN" altLang="zh-CN" sz="1500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350" i="1" dirty="0">
                <a:solidFill>
                  <a:srgbClr val="92D050"/>
                </a:solidFill>
              </a:rPr>
              <a:t>make compile</a:t>
            </a:r>
            <a:r>
              <a:rPr lang="en-US" altLang="zh-CN" sz="1350" i="1" dirty="0"/>
              <a:t>; </a:t>
            </a:r>
            <a:endParaRPr lang="en-US" altLang="zh-CN" sz="1350" i="1" dirty="0"/>
          </a:p>
          <a:p>
            <a:pPr lvl="1">
              <a:lnSpc>
                <a:spcPct val="150000"/>
              </a:lnSpc>
            </a:pPr>
            <a:r>
              <a:rPr lang="en-US" altLang="zh-CN" sz="1350" i="1" dirty="0">
                <a:solidFill>
                  <a:srgbClr val="92D050"/>
                </a:solidFill>
              </a:rPr>
              <a:t>make simulate</a:t>
            </a:r>
            <a:endParaRPr altLang="zh-CN" sz="1350" dirty="0">
              <a:solidFill>
                <a:srgbClr val="92D050"/>
              </a:solidFill>
            </a:endParaRPr>
          </a:p>
          <a:p>
            <a:pPr lvl="1">
              <a:lnSpc>
                <a:spcPct val="150000"/>
              </a:lnSpc>
            </a:pPr>
            <a:r>
              <a:rPr altLang="zh-CN" sz="1350" dirty="0" err="1">
                <a:solidFill>
                  <a:srgbClr val="FFC000"/>
                </a:solidFill>
              </a:rPr>
              <a:t>当要打开</a:t>
            </a:r>
            <a:r>
              <a:rPr lang="en-US" altLang="zh-CN" sz="1350" dirty="0" err="1">
                <a:solidFill>
                  <a:srgbClr val="FFC000"/>
                </a:solidFill>
              </a:rPr>
              <a:t>GUI</a:t>
            </a:r>
            <a:r>
              <a:rPr altLang="zh-CN" sz="1350" dirty="0" err="1"/>
              <a:t>，</a:t>
            </a:r>
            <a:r>
              <a:rPr altLang="zh-CN" sz="1350" dirty="0" err="1">
                <a:solidFill>
                  <a:srgbClr val="92D050"/>
                </a:solidFill>
              </a:rPr>
              <a:t>进行</a:t>
            </a:r>
            <a:r>
              <a:rPr lang="en-US" altLang="zh-CN" sz="1350" dirty="0" err="1">
                <a:solidFill>
                  <a:srgbClr val="92D050"/>
                </a:solidFill>
              </a:rPr>
              <a:t>DEBUG</a:t>
            </a:r>
            <a:r>
              <a:rPr altLang="zh-CN" sz="1350" dirty="0" err="1"/>
              <a:t>时，在</a:t>
            </a:r>
            <a:r>
              <a:rPr lang="en-US" altLang="zh-CN" sz="1350" dirty="0" err="1"/>
              <a:t>terminal</a:t>
            </a:r>
            <a:r>
              <a:rPr altLang="zh-CN" sz="1350" dirty="0" err="1"/>
              <a:t>中输入：</a:t>
            </a:r>
            <a:r>
              <a:rPr lang="en-US" altLang="zh-CN" sz="1350" i="1" dirty="0" err="1"/>
              <a:t>make</a:t>
            </a:r>
            <a:r>
              <a:rPr lang="en-US" altLang="zh-CN" sz="1350" i="1" dirty="0"/>
              <a:t>  run_dve</a:t>
            </a:r>
            <a:endParaRPr altLang="zh-CN" sz="1350" dirty="0"/>
          </a:p>
          <a:p>
            <a:pPr lvl="1">
              <a:lnSpc>
                <a:spcPct val="150000"/>
              </a:lnSpc>
            </a:pPr>
            <a:r>
              <a:rPr lang="en-US" altLang="zh-CN" sz="1350" dirty="0" err="1"/>
              <a:t>DEBUG</a:t>
            </a:r>
            <a:r>
              <a:rPr altLang="zh-CN" sz="1350" dirty="0" err="1">
                <a:solidFill>
                  <a:srgbClr val="FFC000"/>
                </a:solidFill>
              </a:rPr>
              <a:t>结束</a:t>
            </a:r>
            <a:r>
              <a:rPr altLang="zh-CN" sz="1350" dirty="0" err="1"/>
              <a:t>，要</a:t>
            </a:r>
            <a:r>
              <a:rPr altLang="zh-CN" sz="1350" dirty="0" err="1">
                <a:solidFill>
                  <a:srgbClr val="92D050"/>
                </a:solidFill>
              </a:rPr>
              <a:t>删除中间文件</a:t>
            </a:r>
            <a:r>
              <a:rPr altLang="zh-CN" sz="1350" dirty="0" err="1"/>
              <a:t>，在</a:t>
            </a:r>
            <a:r>
              <a:rPr lang="en-US" altLang="zh-CN" sz="1350" dirty="0" err="1"/>
              <a:t>terminal</a:t>
            </a:r>
            <a:r>
              <a:rPr altLang="zh-CN" sz="1350" dirty="0" err="1"/>
              <a:t>中输入：</a:t>
            </a:r>
            <a:r>
              <a:rPr lang="en-US" altLang="zh-CN" sz="1350" i="1" dirty="0" err="1"/>
              <a:t>make</a:t>
            </a:r>
            <a:r>
              <a:rPr lang="en-US" altLang="zh-CN" sz="1350" i="1" dirty="0"/>
              <a:t>  clean</a:t>
            </a:r>
            <a:endParaRPr altLang="zh-CN" sz="1350" dirty="0"/>
          </a:p>
          <a:p>
            <a:pPr>
              <a:lnSpc>
                <a:spcPct val="150000"/>
              </a:lnSpc>
            </a:pPr>
            <a:r>
              <a:rPr lang="zh-CN" altLang="zh-CN" sz="1500" dirty="0">
                <a:solidFill>
                  <a:schemeClr val="tx2"/>
                </a:solidFill>
              </a:rPr>
              <a:t>说明：在每一次</a:t>
            </a:r>
            <a:r>
              <a:rPr lang="zh-CN" altLang="zh-CN" sz="1500" dirty="0">
                <a:solidFill>
                  <a:srgbClr val="FFC000"/>
                </a:solidFill>
              </a:rPr>
              <a:t>修改源代码</a:t>
            </a:r>
            <a:r>
              <a:rPr lang="zh-CN" altLang="zh-CN" sz="1500" dirty="0">
                <a:solidFill>
                  <a:schemeClr val="tx2"/>
                </a:solidFill>
              </a:rPr>
              <a:t>之后，重新运行编译和仿真时，都需要</a:t>
            </a:r>
            <a:r>
              <a:rPr lang="zh-CN" altLang="zh-CN" sz="1500" dirty="0">
                <a:solidFill>
                  <a:srgbClr val="FFC000"/>
                </a:solidFill>
              </a:rPr>
              <a:t>将当前的仿真目录删除干净</a:t>
            </a:r>
            <a:r>
              <a:rPr lang="zh-CN" altLang="zh-CN" sz="1500" dirty="0">
                <a:solidFill>
                  <a:schemeClr val="tx2"/>
                </a:solidFill>
              </a:rPr>
              <a:t>，也就是把上一次编译和仿真生成的文件全部删掉；</a:t>
            </a:r>
            <a:r>
              <a:rPr lang="zh-CN" altLang="zh-CN" sz="1500" dirty="0">
                <a:solidFill>
                  <a:srgbClr val="FFC000"/>
                </a:solidFill>
              </a:rPr>
              <a:t>不然，旧的文件会影响下一次的仿真。</a:t>
            </a:r>
            <a:endParaRPr lang="zh-CN" altLang="zh-CN" sz="1500" dirty="0">
              <a:solidFill>
                <a:srgbClr val="FFC000"/>
              </a:solidFill>
            </a:endParaRPr>
          </a:p>
          <a:p>
            <a:endParaRPr lang="zh-CN" altLang="en-US" sz="21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02" y="963207"/>
            <a:ext cx="7398823" cy="378043"/>
          </a:xfrm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100" dirty="0"/>
              <a:t>基础电路仿真验证实例</a:t>
            </a:r>
            <a:endParaRPr lang="zh-CN" altLang="en-US" sz="2100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</a:rPr>
              <a:t>组合逻辑电路</a:t>
            </a:r>
            <a:endParaRPr lang="en-US" altLang="zh-CN" sz="1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88290" y="2564765"/>
            <a:ext cx="3428365" cy="3331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module  decoder_38 (out, in ,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)  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input [2:0] in;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input 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output [7:0] out;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 [7:0]  out;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always @ (in or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begin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if (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==1'b0)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   out=8'b11111111;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else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    out=1'b1&lt;&lt;in;      //</a:t>
            </a:r>
            <a:r>
              <a:rPr lang="zh-CN" altLang="en-US" sz="1200" b="0" dirty="0"/>
              <a:t>左移操作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1200" b="0" dirty="0"/>
              <a:t>       </a:t>
            </a:r>
            <a:r>
              <a:rPr lang="en-US" altLang="zh-CN" sz="1200" b="0" dirty="0"/>
              <a:t>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endParaRPr lang="en-US" altLang="zh-CN" sz="1200" b="0" dirty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67281" y="1916894"/>
            <a:ext cx="1972866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3-8</a:t>
            </a:r>
            <a:r>
              <a:rPr lang="zh-CN" altLang="en-US" sz="1500" b="0" dirty="0">
                <a:solidFill>
                  <a:srgbClr val="FF0000"/>
                </a:solidFill>
              </a:rPr>
              <a:t>译码器</a:t>
            </a:r>
            <a:endParaRPr lang="en-US" altLang="zh-CN" sz="1500" b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72255" y="998855"/>
            <a:ext cx="4859020" cy="43510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`timescale 1ns/1ns                   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module  decoder38_tb;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reg   [2:0]  in;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reg   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wire[7:0]   out;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decoder_38  </a:t>
            </a:r>
            <a:r>
              <a:rPr lang="en-US" altLang="zh-CN" sz="1200" b="0" dirty="0" err="1"/>
              <a:t>uut</a:t>
            </a:r>
            <a:r>
              <a:rPr lang="en-US" altLang="zh-CN" sz="1200" b="0" dirty="0"/>
              <a:t> (.in(in),.out(out),.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 (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));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initial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begin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=0;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in=3'b000;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 10   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=1;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#10     in=3'b001;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#10      in=3'b010;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#10     in=3'b011;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#10      in=3'b100;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#10     in=3'b101;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#10      in=3'b110;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#10      in=3'b111;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initial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$monitor($</a:t>
            </a:r>
            <a:r>
              <a:rPr lang="en-US" altLang="zh-CN" sz="1200" b="0" dirty="0" err="1"/>
              <a:t>stime</a:t>
            </a:r>
            <a:r>
              <a:rPr lang="en-US" altLang="zh-CN" sz="1200" b="0" dirty="0"/>
              <a:t>,,"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=%b in=%b out=%b",</a:t>
            </a:r>
            <a:r>
              <a:rPr lang="en-US" altLang="zh-CN" sz="1200" b="0" dirty="0" err="1"/>
              <a:t>en,in,out</a:t>
            </a:r>
            <a:r>
              <a:rPr lang="en-US" altLang="zh-CN" sz="1200" b="0" dirty="0"/>
              <a:t> );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endParaRPr lang="en-US" altLang="zh-CN" sz="12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39485" y="2132856"/>
            <a:ext cx="2851466" cy="24917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0 en=0 in=000 out=11111111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10 en=1 in=000 out=00000001 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20 en=1 in=001 out=00000010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30 en=1 in=010 out=00000100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40 en=1 in=011 out=00001000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50 en=1 in=100 out=00010000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60 en=1 in=101 out=00100000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70 en=1 in=110 out=01000000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80 en=1 in=111 out=10000000</a:t>
            </a:r>
            <a:endParaRPr lang="nl-NL" altLang="zh-CN" sz="1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02" y="963207"/>
            <a:ext cx="7398823" cy="378043"/>
          </a:xfrm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100" dirty="0"/>
              <a:t>基础电路仿真验证实例</a:t>
            </a:r>
            <a:endParaRPr lang="zh-CN" altLang="en-US" sz="2100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</a:rPr>
              <a:t>组合逻辑电路</a:t>
            </a:r>
            <a:endParaRPr lang="en-US" altLang="zh-CN" sz="1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115616" y="2024844"/>
            <a:ext cx="1972866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3-8</a:t>
            </a:r>
            <a:r>
              <a:rPr lang="zh-CN" altLang="en-US" sz="1500" b="0" dirty="0">
                <a:solidFill>
                  <a:srgbClr val="FF0000"/>
                </a:solidFill>
              </a:rPr>
              <a:t>译码器</a:t>
            </a:r>
            <a:endParaRPr lang="en-US" altLang="zh-CN" sz="1500" b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93658" y="2296486"/>
            <a:ext cx="2851466" cy="24917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0 en=0 in=000 out=11111111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10 en=1 in=000 out=00000001 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20 en=1 in=001 out=00000010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30 en=1 in=010 out=00000100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40 en=1 in=011 out=00001000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50 en=1 in=100 out=00010000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60 en=1 in=101 out=00100000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70 en=1 in=110 out=01000000</a:t>
            </a:r>
            <a:endParaRPr lang="nl-NL" altLang="zh-CN" sz="1200" b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zh-CN" sz="1200" b="0" dirty="0"/>
              <a:t>80 en=1 in=111 out=10000000</a:t>
            </a:r>
            <a:endParaRPr lang="nl-NL" altLang="zh-CN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02" y="963207"/>
            <a:ext cx="7398823" cy="378043"/>
          </a:xfrm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100" dirty="0"/>
              <a:t>基础电路仿真验证实例</a:t>
            </a:r>
            <a:endParaRPr lang="zh-CN" altLang="en-US" sz="2100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</a:rPr>
              <a:t>时序逻辑电路</a:t>
            </a:r>
            <a:endParaRPr lang="en-US" altLang="zh-CN" sz="1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66155" y="2083139"/>
            <a:ext cx="2851466" cy="32302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//counter </a:t>
            </a:r>
            <a:r>
              <a:rPr lang="zh-CN" altLang="en-US" sz="1200" b="0" dirty="0"/>
              <a:t>源代码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module counter_60 (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rst,en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);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input </a:t>
            </a:r>
            <a:r>
              <a:rPr lang="en-US" altLang="zh-CN" sz="1200" b="0" dirty="0" err="1"/>
              <a:t>clk,rst,en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output [5:0]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 [5:0]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always @ (</a:t>
            </a:r>
            <a:r>
              <a:rPr lang="en-US" altLang="zh-CN" sz="1200" b="0" dirty="0" err="1"/>
              <a:t>posedge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begin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if (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 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 &lt;= 4'b0000;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else if(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) 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begin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     if (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==59)  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&lt;= 4'b0000;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     else 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&lt;=cnt+1'b1;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            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endParaRPr lang="en-US" altLang="zh-CN" sz="1200" b="0" dirty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953598" y="1807755"/>
            <a:ext cx="1972866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500" b="0" dirty="0">
                <a:solidFill>
                  <a:srgbClr val="FF0000"/>
                </a:solidFill>
              </a:rPr>
              <a:t>模</a:t>
            </a:r>
            <a:r>
              <a:rPr lang="en-US" altLang="zh-CN" sz="1500" b="0" dirty="0">
                <a:solidFill>
                  <a:srgbClr val="FF0000"/>
                </a:solidFill>
              </a:rPr>
              <a:t>60</a:t>
            </a:r>
            <a:r>
              <a:rPr lang="zh-CN" altLang="en-US" sz="1500" b="0" dirty="0">
                <a:solidFill>
                  <a:srgbClr val="FF0000"/>
                </a:solidFill>
              </a:rPr>
              <a:t>加法计数器</a:t>
            </a:r>
            <a:endParaRPr lang="en-US" altLang="zh-CN" sz="1500" b="0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72124" y="998729"/>
            <a:ext cx="4550327" cy="32302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`timescale 1ns/1ns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module counter60_tb;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rst,en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wire [5:0]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counter_60 </a:t>
            </a:r>
            <a:r>
              <a:rPr lang="en-US" altLang="zh-CN" sz="1200" b="0" dirty="0" err="1"/>
              <a:t>dut</a:t>
            </a:r>
            <a:r>
              <a:rPr lang="en-US" altLang="zh-CN" sz="1200" b="0" dirty="0"/>
              <a:t> (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rst,en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);  //</a:t>
            </a:r>
            <a:r>
              <a:rPr lang="zh-CN" altLang="en-US" sz="1200" b="0" dirty="0"/>
              <a:t>元件例化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always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#10 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=~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initial	// </a:t>
            </a:r>
            <a:r>
              <a:rPr lang="zh-CN" altLang="en-US" sz="1200" b="0" dirty="0"/>
              <a:t>测试激励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begin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=1'b0; 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=1'b0;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 =1'b0;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#10 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#20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#20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 =1'b1;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initial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$monitor($</a:t>
            </a:r>
            <a:r>
              <a:rPr lang="en-US" altLang="zh-CN" sz="1200" b="0" dirty="0" err="1"/>
              <a:t>stime</a:t>
            </a:r>
            <a:r>
              <a:rPr lang="en-US" altLang="zh-CN" sz="1200" b="0" dirty="0"/>
              <a:t>,,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,,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,,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,,, </a:t>
            </a:r>
            <a:r>
              <a:rPr lang="en-US" altLang="zh-CN" sz="1200" b="0" dirty="0" err="1"/>
              <a:t>cnt</a:t>
            </a:r>
            <a:r>
              <a:rPr lang="en-US" altLang="zh-CN" sz="1200" b="0" dirty="0"/>
              <a:t>);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r>
              <a:rPr lang="en-US" altLang="zh-CN" sz="1200" b="0" dirty="0"/>
              <a:t> </a:t>
            </a:r>
            <a:endParaRPr lang="en-US" altLang="zh-CN" sz="12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46" y="4681041"/>
            <a:ext cx="3891311" cy="42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02" y="963207"/>
            <a:ext cx="7398823" cy="378043"/>
          </a:xfrm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100" dirty="0"/>
              <a:t>基础电路仿真验证实例</a:t>
            </a:r>
            <a:endParaRPr lang="zh-CN" altLang="en-US" sz="2100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</a:rPr>
              <a:t>时序逻辑电路</a:t>
            </a:r>
            <a:endParaRPr lang="en-US" altLang="zh-CN" sz="1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66155" y="2083139"/>
            <a:ext cx="2851466" cy="230695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module shift(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load,en</a:t>
            </a:r>
            <a:r>
              <a:rPr lang="en-US" altLang="zh-CN" sz="1200" b="0" dirty="0"/>
              <a:t> ,d ,q);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input </a:t>
            </a:r>
            <a:r>
              <a:rPr lang="en-US" altLang="zh-CN" sz="1200" b="0" dirty="0" err="1"/>
              <a:t>clk,rst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load,en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input[7:0] d;           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output[7:0] q;            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reg[7:0] q;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always @(posedge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if(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) q &lt;= 8'b00000000;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	else if (load)  q&lt;=d;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else if (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 )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q &lt;= {q[0],q[7:1]};            //</a:t>
            </a:r>
            <a:r>
              <a:rPr lang="zh-CN" altLang="en-US" sz="1200" b="0" dirty="0"/>
              <a:t>右移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1200" b="0" dirty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953598" y="1807755"/>
            <a:ext cx="1972866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8</a:t>
            </a:r>
            <a:r>
              <a:rPr lang="zh-CN" altLang="en-US" sz="1500" b="0" dirty="0">
                <a:solidFill>
                  <a:srgbClr val="FF0000"/>
                </a:solidFill>
              </a:rPr>
              <a:t>位循环右移寄存器</a:t>
            </a:r>
            <a:endParaRPr lang="en-US" altLang="zh-CN" sz="1500" b="0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96881" y="998730"/>
            <a:ext cx="4550327" cy="396938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`timescale 1ns/1ns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module </a:t>
            </a:r>
            <a:r>
              <a:rPr lang="en-US" altLang="zh-CN" sz="1200" b="0" dirty="0" err="1"/>
              <a:t>shift_tb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rst,load,en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reg[7:0] d;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wire [7:0] q;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shift  </a:t>
            </a:r>
            <a:r>
              <a:rPr lang="en-US" altLang="zh-CN" sz="1200" b="0" dirty="0" err="1"/>
              <a:t>uu</a:t>
            </a:r>
            <a:r>
              <a:rPr lang="en-US" altLang="zh-CN" sz="1200" b="0" dirty="0"/>
              <a:t> (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rst,load,en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d,q</a:t>
            </a:r>
            <a:r>
              <a:rPr lang="en-US" altLang="zh-CN" sz="1200" b="0" dirty="0"/>
              <a:t>);  //</a:t>
            </a:r>
            <a:r>
              <a:rPr lang="zh-CN" altLang="en-US" sz="1200" b="0" dirty="0"/>
              <a:t>元件例化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always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  #10 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=~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initial	// </a:t>
            </a:r>
            <a:r>
              <a:rPr lang="zh-CN" altLang="en-US" sz="1200" b="0" dirty="0"/>
              <a:t>测试激励</a:t>
            </a:r>
            <a:endParaRPr lang="zh-CN" altLang="en-US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begin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d= 8'b00001111;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clk</a:t>
            </a:r>
            <a:r>
              <a:rPr lang="en-US" altLang="zh-CN" sz="1200" b="0" dirty="0"/>
              <a:t>=1'b0; 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=1'b0;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 =1'b0; load=1'b0;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#10 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#20 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=1'b0;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#20 load =1'b1;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#20 load =1'b0;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#20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=1'b1;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end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initial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/>
              <a:t>    $monitor($</a:t>
            </a:r>
            <a:r>
              <a:rPr lang="en-US" altLang="zh-CN" sz="1200" b="0" dirty="0" err="1"/>
              <a:t>stime</a:t>
            </a:r>
            <a:r>
              <a:rPr lang="en-US" altLang="zh-CN" sz="1200" b="0" dirty="0"/>
              <a:t>,, </a:t>
            </a:r>
            <a:r>
              <a:rPr lang="en-US" altLang="zh-CN" sz="1200" b="0" dirty="0" err="1"/>
              <a:t>clk</a:t>
            </a:r>
            <a:r>
              <a:rPr lang="en-US" altLang="zh-CN" sz="1200" b="0" dirty="0"/>
              <a:t>,,</a:t>
            </a:r>
            <a:r>
              <a:rPr lang="en-US" altLang="zh-CN" sz="1200" b="0" dirty="0" err="1"/>
              <a:t>rst</a:t>
            </a:r>
            <a:r>
              <a:rPr lang="en-US" altLang="zh-CN" sz="1200" b="0" dirty="0"/>
              <a:t>,, load,, </a:t>
            </a:r>
            <a:r>
              <a:rPr lang="en-US" altLang="zh-CN" sz="1200" b="0" dirty="0" err="1"/>
              <a:t>en</a:t>
            </a:r>
            <a:r>
              <a:rPr lang="en-US" altLang="zh-CN" sz="1200" b="0" dirty="0"/>
              <a:t>,, </a:t>
            </a:r>
            <a:r>
              <a:rPr lang="en-US" altLang="zh-CN" sz="1200" b="0" dirty="0" err="1"/>
              <a:t>d,,q</a:t>
            </a:r>
            <a:r>
              <a:rPr lang="en-US" altLang="zh-CN" sz="1200" b="0" dirty="0"/>
              <a:t>); </a:t>
            </a:r>
            <a:endParaRPr lang="en-US" altLang="zh-CN" sz="1200" b="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200" b="0" dirty="0" err="1"/>
              <a:t>endmodule</a:t>
            </a:r>
            <a:r>
              <a:rPr lang="en-US" altLang="zh-CN" sz="1200" b="0" dirty="0"/>
              <a:t> </a:t>
            </a:r>
            <a:endParaRPr lang="en-US" altLang="zh-CN" sz="12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2" y="4775509"/>
            <a:ext cx="3955733" cy="41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基于</a:t>
            </a:r>
            <a:r>
              <a:rPr lang="en-US" altLang="zh-CN" dirty="0">
                <a:solidFill>
                  <a:schemeClr val="tx2"/>
                </a:solidFill>
              </a:rPr>
              <a:t>VCS</a:t>
            </a:r>
            <a:r>
              <a:rPr lang="zh-CN" altLang="en-US" dirty="0">
                <a:solidFill>
                  <a:schemeClr val="tx2"/>
                </a:solidFill>
              </a:rPr>
              <a:t>仿真实例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500" dirty="0">
                <a:ea typeface="宋体" panose="02010600030101010101" pitchFamily="2" charset="-122"/>
              </a:rPr>
              <a:t>仿真器必须要完成的任务包括：</a:t>
            </a:r>
            <a:endParaRPr lang="zh-CN" altLang="en-US" sz="1500" dirty="0">
              <a:ea typeface="宋体" panose="02010600030101010101" pitchFamily="2" charset="-122"/>
            </a:endParaRPr>
          </a:p>
          <a:p>
            <a:r>
              <a:rPr lang="zh-CN" altLang="en-US" sz="1500" dirty="0">
                <a:ea typeface="宋体" panose="02010600030101010101" pitchFamily="2" charset="-122"/>
              </a:rPr>
              <a:t>（</a:t>
            </a:r>
            <a:r>
              <a:rPr lang="en-US" altLang="zh-CN" sz="1500" dirty="0">
                <a:ea typeface="宋体" panose="02010600030101010101" pitchFamily="2" charset="-122"/>
              </a:rPr>
              <a:t>1</a:t>
            </a:r>
            <a:r>
              <a:rPr lang="zh-CN" altLang="en-US" sz="1500" dirty="0">
                <a:ea typeface="宋体" panose="02010600030101010101" pitchFamily="2" charset="-122"/>
              </a:rPr>
              <a:t>）检查源代码；</a:t>
            </a:r>
            <a:endParaRPr lang="en-US" altLang="zh-CN" sz="1500" dirty="0">
              <a:ea typeface="宋体" panose="02010600030101010101" pitchFamily="2" charset="-122"/>
            </a:endParaRPr>
          </a:p>
          <a:p>
            <a:endParaRPr lang="zh-CN" altLang="en-US" sz="1500" dirty="0">
              <a:ea typeface="宋体" panose="02010600030101010101" pitchFamily="2" charset="-122"/>
            </a:endParaRPr>
          </a:p>
          <a:p>
            <a:r>
              <a:rPr lang="zh-CN" altLang="en-US" sz="1500" dirty="0">
                <a:ea typeface="宋体" panose="02010600030101010101" pitchFamily="2" charset="-122"/>
              </a:rPr>
              <a:t>（</a:t>
            </a:r>
            <a:r>
              <a:rPr lang="en-US" altLang="zh-CN" sz="1500" dirty="0">
                <a:ea typeface="宋体" panose="02010600030101010101" pitchFamily="2" charset="-122"/>
              </a:rPr>
              <a:t>2</a:t>
            </a:r>
            <a:r>
              <a:rPr lang="zh-CN" altLang="en-US" sz="1500" dirty="0">
                <a:ea typeface="宋体" panose="02010600030101010101" pitchFamily="2" charset="-122"/>
              </a:rPr>
              <a:t>）报告语法错误；</a:t>
            </a:r>
            <a:endParaRPr lang="en-US" altLang="zh-CN" sz="1500" dirty="0">
              <a:ea typeface="宋体" panose="02010600030101010101" pitchFamily="2" charset="-122"/>
            </a:endParaRPr>
          </a:p>
          <a:p>
            <a:endParaRPr lang="zh-CN" altLang="en-US" sz="1500" dirty="0">
              <a:ea typeface="宋体" panose="02010600030101010101" pitchFamily="2" charset="-122"/>
            </a:endParaRPr>
          </a:p>
          <a:p>
            <a:r>
              <a:rPr lang="zh-CN" altLang="en-US" sz="1500" dirty="0">
                <a:ea typeface="宋体" panose="02010600030101010101" pitchFamily="2" charset="-122"/>
              </a:rPr>
              <a:t>（</a:t>
            </a:r>
            <a:r>
              <a:rPr lang="en-US" altLang="zh-CN" sz="1500" dirty="0">
                <a:ea typeface="宋体" panose="02010600030101010101" pitchFamily="2" charset="-122"/>
              </a:rPr>
              <a:t>3</a:t>
            </a:r>
            <a:r>
              <a:rPr lang="zh-CN" altLang="en-US" sz="1500" dirty="0">
                <a:ea typeface="宋体" panose="02010600030101010101" pitchFamily="2" charset="-122"/>
              </a:rPr>
              <a:t>）确保模块定义的这些管脚是否真正连接到例化模块上；</a:t>
            </a:r>
            <a:endParaRPr lang="en-US" altLang="zh-CN" sz="1500" dirty="0">
              <a:ea typeface="宋体" panose="02010600030101010101" pitchFamily="2" charset="-122"/>
            </a:endParaRPr>
          </a:p>
          <a:p>
            <a:endParaRPr lang="zh-CN" altLang="en-US" sz="1500" dirty="0">
              <a:ea typeface="宋体" panose="02010600030101010101" pitchFamily="2" charset="-122"/>
            </a:endParaRPr>
          </a:p>
          <a:p>
            <a:r>
              <a:rPr lang="zh-CN" altLang="en-US" sz="1500" dirty="0">
                <a:ea typeface="宋体" panose="02010600030101010101" pitchFamily="2" charset="-122"/>
              </a:rPr>
              <a:t>（</a:t>
            </a:r>
            <a:r>
              <a:rPr lang="en-US" altLang="zh-CN" sz="1500" dirty="0">
                <a:ea typeface="宋体" panose="02010600030101010101" pitchFamily="2" charset="-122"/>
              </a:rPr>
              <a:t>4</a:t>
            </a:r>
            <a:r>
              <a:rPr lang="zh-CN" altLang="en-US" sz="1500" dirty="0">
                <a:ea typeface="宋体" panose="02010600030101010101" pitchFamily="2" charset="-122"/>
              </a:rPr>
              <a:t>）应用测试平台定义的输入信号对电路进行仿真。</a:t>
            </a:r>
            <a:endParaRPr lang="zh-CN" altLang="en-US" sz="1500" dirty="0">
              <a:ea typeface="宋体" panose="02010600030101010101" pitchFamily="2" charset="-122"/>
            </a:endParaRPr>
          </a:p>
          <a:p>
            <a:endParaRPr lang="en-US" altLang="zh-CN" sz="15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基于</a:t>
            </a:r>
            <a:r>
              <a:rPr lang="en-US" altLang="zh-CN" dirty="0">
                <a:solidFill>
                  <a:schemeClr val="tx2"/>
                </a:solidFill>
              </a:rPr>
              <a:t>VCS</a:t>
            </a:r>
            <a:r>
              <a:rPr lang="zh-CN" altLang="en-US" dirty="0">
                <a:solidFill>
                  <a:schemeClr val="tx2"/>
                </a:solidFill>
              </a:rPr>
              <a:t>命令行仿真步骤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500" dirty="0">
                <a:ea typeface="宋体" panose="02010600030101010101" pitchFamily="2" charset="-122"/>
              </a:rPr>
              <a:t>下面以一位全加器为例，介绍</a:t>
            </a:r>
            <a:r>
              <a:rPr lang="en-US" altLang="zh-CN" sz="1500" dirty="0">
                <a:ea typeface="宋体" panose="02010600030101010101" pitchFamily="2" charset="-122"/>
              </a:rPr>
              <a:t>VCS</a:t>
            </a:r>
            <a:r>
              <a:rPr lang="zh-CN" altLang="en-US" sz="1500" dirty="0">
                <a:ea typeface="宋体" panose="02010600030101010101" pitchFamily="2" charset="-122"/>
              </a:rPr>
              <a:t>仿真的主要步骤。</a:t>
            </a:r>
            <a:endParaRPr lang="zh-CN" altLang="en-US" sz="1500" dirty="0">
              <a:ea typeface="宋体" panose="02010600030101010101" pitchFamily="2" charset="-122"/>
            </a:endParaRPr>
          </a:p>
          <a:p>
            <a:pPr lvl="1"/>
            <a:r>
              <a:rPr lang="zh-CN" altLang="en-US" sz="1350" dirty="0">
                <a:solidFill>
                  <a:srgbClr val="FF0000"/>
                </a:solidFill>
              </a:rPr>
              <a:t>真值表（</a:t>
            </a:r>
            <a:r>
              <a:rPr lang="en-US" altLang="zh-CN" sz="1350" dirty="0">
                <a:solidFill>
                  <a:srgbClr val="FF0000"/>
                </a:solidFill>
              </a:rPr>
              <a:t>truth-table</a:t>
            </a:r>
            <a:r>
              <a:rPr lang="zh-CN" altLang="en-US" sz="1350" dirty="0">
                <a:solidFill>
                  <a:srgbClr val="FF0000"/>
                </a:solidFill>
              </a:rPr>
              <a:t>遍历</a:t>
            </a:r>
            <a:r>
              <a:rPr lang="zh-CN" altLang="en-US" sz="1350" dirty="0">
                <a:solidFill>
                  <a:schemeClr val="accent2"/>
                </a:solidFill>
              </a:rPr>
              <a:t>所有输入，得到输出</a:t>
            </a:r>
            <a:r>
              <a:rPr lang="zh-CN" altLang="en-US" sz="1350" dirty="0">
                <a:solidFill>
                  <a:srgbClr val="FF0000"/>
                </a:solidFill>
              </a:rPr>
              <a:t>）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9772" y="2294874"/>
          <a:ext cx="4267200" cy="25209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453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a_in</a:t>
                      </a:r>
                      <a:endParaRPr kumimoji="0" lang="zh-CN" altLang="en-US" sz="1275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b_in</a:t>
                      </a:r>
                      <a:endParaRPr kumimoji="0" lang="zh-CN" altLang="en-US" sz="1275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c_in</a:t>
                      </a:r>
                      <a:endParaRPr kumimoji="0" lang="zh-CN" altLang="en-US" sz="1275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c_out</a:t>
                      </a:r>
                      <a:endParaRPr kumimoji="0" lang="zh-CN" altLang="en-US" sz="1275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sum_out</a:t>
                      </a:r>
                      <a:endParaRPr kumimoji="0" lang="zh-CN" altLang="en-US" sz="1275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10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B050"/>
                        </a:buClr>
                        <a:buSzPct val="99000"/>
                        <a:buFont typeface="Wingdings" panose="05000000000000000000" pitchFamily="2" charset="2"/>
                        <a:defRPr sz="12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>
                          <a:solidFill>
                            <a:srgbClr val="25583B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75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zh-CN" altLang="en-US" sz="127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 Light" pitchFamily="-110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1619" marB="31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代码准备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592116" y="5622131"/>
            <a:ext cx="1956197" cy="273844"/>
          </a:xfrm>
        </p:spPr>
        <p:txBody>
          <a:bodyPr/>
          <a:lstStyle/>
          <a:p>
            <a:pPr>
              <a:defRPr/>
            </a:pPr>
            <a:r>
              <a:rPr lang="en-US" altLang="zh-CN" sz="100"/>
              <a:t>www.eecourse.com</a:t>
            </a:r>
            <a:endParaRPr lang="zh-CN" altLang="en-US" sz="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65219" y="5624513"/>
            <a:ext cx="850106" cy="273844"/>
          </a:xfrm>
        </p:spPr>
        <p:txBody>
          <a:bodyPr/>
          <a:lstStyle/>
          <a:p>
            <a:pPr>
              <a:defRPr/>
            </a:pPr>
            <a:fld id="{133B6FF2-BE51-44AF-AE1C-44F069675D8E}" type="slidenum">
              <a:rPr lang="zh-CN" altLang="en-US" sz="100" smtClean="0"/>
            </a:fld>
            <a:endParaRPr lang="zh-CN" altLang="en-US" sz="100" dirty="0"/>
          </a:p>
        </p:txBody>
      </p:sp>
      <p:sp>
        <p:nvSpPr>
          <p:cNvPr id="32771" name="文本框 4"/>
          <p:cNvSpPr txBox="1">
            <a:spLocks noChangeArrowheads="1"/>
          </p:cNvSpPr>
          <p:nvPr/>
        </p:nvSpPr>
        <p:spPr bwMode="auto">
          <a:xfrm>
            <a:off x="2522057" y="1432299"/>
            <a:ext cx="4120515" cy="4015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//-----------------------------------------------------------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</a:t>
            </a:r>
            <a:r>
              <a:rPr kumimoji="0" lang="en-US" altLang="zh-CN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FileName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: full_adder.v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</a:t>
            </a:r>
            <a:r>
              <a:rPr kumimoji="0" lang="en-US" altLang="zh-CN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Creator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: klin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E-mail  : klin@eecourse.com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</a:t>
            </a:r>
            <a:r>
              <a:rPr kumimoji="0" lang="en-US" altLang="zh-CN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Function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: one bit full adder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</a:t>
            </a:r>
            <a:r>
              <a:rPr kumimoji="0" lang="en-US" altLang="zh-CN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Update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: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 Coryright: 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  <a:hlinkClick r:id="rId1"/>
              </a:rPr>
              <a:t>www.eecourse.com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//</a:t>
            </a:r>
            <a:r>
              <a:rPr kumimoji="0" lang="zh-CN" altLang="en-US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基本的模块开发信息</a:t>
            </a:r>
            <a:endParaRPr kumimoji="0" lang="en-US" altLang="zh-CN" sz="750" b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//-----------------------------------------------------------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module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0" lang="en-US" altLang="zh-CN" sz="750" b="0">
                <a:solidFill>
                  <a:srgbClr val="0A0FD6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full_adder 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(       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module head: verillog-2001 format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input  wire a_in,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input  wire b_in,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input  wire c_in,     // carry in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output wire sum_out,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output wire c_out     // carry out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);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method 1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Gate Level describe</a:t>
            </a:r>
            <a:r>
              <a:rPr kumimoji="0" lang="zh-CN" altLang="en-US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方法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endParaRPr kumimoji="0" lang="en-US" altLang="zh-CN" sz="750" b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assign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sum_out = a_in ^ b_in ^ c_in;//</a:t>
            </a:r>
            <a:r>
              <a:rPr kumimoji="0" lang="zh-CN" altLang="en-US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得到和</a:t>
            </a:r>
            <a:endParaRPr kumimoji="0" lang="en-US" altLang="zh-CN" sz="750" b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assign c_out   = (a_in &amp; b_in) | (b_in &amp; c_in) | (a_in &amp; c_in);//</a:t>
            </a:r>
            <a:r>
              <a:rPr kumimoji="0" lang="zh-CN" altLang="en-US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得到进位</a:t>
            </a:r>
            <a:endParaRPr kumimoji="0" lang="en-US" altLang="zh-CN" sz="750" b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method 2</a:t>
            </a: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RTL design for Adder with the keyword "assign"</a:t>
            </a:r>
            <a:r>
              <a:rPr kumimoji="0" lang="zh-CN" altLang="en-US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方法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behavior of the adder can be synthesizable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"assign" means connectivity, which is used to describe a combinational circuit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</a:t>
            </a: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assign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{c_out, sum_out} = a_in + b_in + c_in;//</a:t>
            </a:r>
            <a:r>
              <a:rPr kumimoji="0" lang="zh-CN" altLang="en-US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使用</a:t>
            </a:r>
            <a:r>
              <a:rPr kumimoji="0" lang="zh-CN" altLang="en-US" sz="750" b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拼接，一块得到</a:t>
            </a:r>
            <a:endParaRPr kumimoji="0" lang="en-US" altLang="zh-CN" sz="750" b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method 3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RTL design for Adder with the keyword "always“</a:t>
            </a:r>
            <a:r>
              <a:rPr kumimoji="0" lang="zh-CN" altLang="en-US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方法</a:t>
            </a:r>
            <a:r>
              <a:rPr kumimoji="0" lang="en-US" altLang="zh-CN" sz="750" b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3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reg c_o, sum_o;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</a:t>
            </a: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always</a:t>
            </a: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@ (a_in, b_in, c_in) begin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 {c_o, sum_o} = a_in + b_in + c_in;  // the reg type variable is required in the always blocks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//end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// assign {c_out, sum_out} = {c_o, sum_o};</a:t>
            </a:r>
            <a:endParaRPr kumimoji="0" lang="en-US" altLang="zh-CN" sz="7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75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endmodule</a:t>
            </a:r>
            <a:endParaRPr kumimoji="0" lang="en-US" altLang="zh-CN" sz="75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772" name="圆角矩形 1"/>
          <p:cNvSpPr>
            <a:spLocks noChangeArrowheads="1"/>
          </p:cNvSpPr>
          <p:nvPr/>
        </p:nvSpPr>
        <p:spPr bwMode="auto">
          <a:xfrm>
            <a:off x="5436394" y="1593056"/>
            <a:ext cx="1096566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350" b="0">
                <a:solidFill>
                  <a:srgbClr val="1D528D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full_adder.v</a:t>
            </a:r>
            <a:endParaRPr kumimoji="0" lang="zh-CN" altLang="en-US" sz="1350" b="0">
              <a:solidFill>
                <a:srgbClr val="1D528D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diNmQ2MTIzMWVmM2QyYjI2Mzg5ZWFiNTM4MDA5Y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33CCCC"/>
      </a:accent1>
      <a:accent2>
        <a:srgbClr val="5B94E1"/>
      </a:accent2>
      <a:accent3>
        <a:srgbClr val="FFFFFF"/>
      </a:accent3>
      <a:accent4>
        <a:srgbClr val="000000"/>
      </a:accent4>
      <a:accent5>
        <a:srgbClr val="ADE2E2"/>
      </a:accent5>
      <a:accent6>
        <a:srgbClr val="5286CC"/>
      </a:accent6>
      <a:hlink>
        <a:srgbClr val="CCCCFF"/>
      </a:hlink>
      <a:folHlink>
        <a:srgbClr val="CCECFF"/>
      </a:folHlink>
    </a:clrScheme>
    <a:fontScheme name="默认设计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5B94E1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5286CC"/>
        </a:accent6>
        <a:hlink>
          <a:srgbClr val="CC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4644"/>
        </a:dk2>
        <a:lt2>
          <a:srgbClr val="969696"/>
        </a:lt2>
        <a:accent1>
          <a:srgbClr val="CCCC00"/>
        </a:accent1>
        <a:accent2>
          <a:srgbClr val="4B9191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438383"/>
        </a:accent6>
        <a:hlink>
          <a:srgbClr val="B1C9C9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2147E"/>
        </a:dk2>
        <a:lt2>
          <a:srgbClr val="969696"/>
        </a:lt2>
        <a:accent1>
          <a:srgbClr val="99CC00"/>
        </a:accent1>
        <a:accent2>
          <a:srgbClr val="836CF8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661E1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10117</Words>
  <Application>WPS 演示</Application>
  <PresentationFormat/>
  <Paragraphs>626</Paragraphs>
  <Slides>24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Verdana</vt:lpstr>
      <vt:lpstr>Gulim</vt:lpstr>
      <vt:lpstr>Malgun Gothic</vt:lpstr>
      <vt:lpstr>黑体</vt:lpstr>
      <vt:lpstr>Courier-Bold</vt:lpstr>
      <vt:lpstr>Segoe Print</vt:lpstr>
      <vt:lpstr>Courier</vt:lpstr>
      <vt:lpstr>Courier New</vt:lpstr>
      <vt:lpstr>微软雅黑</vt:lpstr>
      <vt:lpstr>Arial Unicode MS</vt:lpstr>
      <vt:lpstr>Tahoma</vt:lpstr>
      <vt:lpstr>Helvetica Neue Light</vt:lpstr>
      <vt:lpstr>思源黑体 CN Regular</vt:lpstr>
      <vt:lpstr>幼圆</vt:lpstr>
      <vt:lpstr>默认设计模板</vt:lpstr>
      <vt:lpstr>PowerPoint 演示文稿</vt:lpstr>
      <vt:lpstr>PowerPoint 演示文稿</vt:lpstr>
      <vt:lpstr>基础电路仿真验证实例</vt:lpstr>
      <vt:lpstr>基础电路仿真验证实例</vt:lpstr>
      <vt:lpstr>基础电路仿真验证实例</vt:lpstr>
      <vt:lpstr>基础电路仿真验证实例</vt:lpstr>
      <vt:lpstr>基于VCS仿真实例</vt:lpstr>
      <vt:lpstr>基于VCS命令行仿真步骤</vt:lpstr>
      <vt:lpstr>代码准备</vt:lpstr>
      <vt:lpstr>代码准备</vt:lpstr>
      <vt:lpstr>使用命令行对源代码进行编译和仿真</vt:lpstr>
      <vt:lpstr>启动逻辑仿真工具VCS的图形化界面</vt:lpstr>
      <vt:lpstr>建立仿真1</vt:lpstr>
      <vt:lpstr>建立仿真2</vt:lpstr>
      <vt:lpstr>建立仿真3</vt:lpstr>
      <vt:lpstr>建立仿真4: 添加testbench的信号到波形窗口</vt:lpstr>
      <vt:lpstr>运行仿真1</vt:lpstr>
      <vt:lpstr>运行仿真2: 运行run命令，跑仿真，出现波形</vt:lpstr>
      <vt:lpstr>运行仿真3：波形的放大和缩小</vt:lpstr>
      <vt:lpstr>退出dve图形化界面</vt:lpstr>
      <vt:lpstr>使用VCS逻辑仿真工具编译代码 full_adder.v</vt:lpstr>
      <vt:lpstr>Makefile脚本自动执行编译仿真命令</vt:lpstr>
      <vt:lpstr>使用gvim编写Makefile</vt:lpstr>
      <vt:lpstr>Makefile的执行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</dc:title>
  <dc:creator/>
  <cp:lastModifiedBy>赵倩</cp:lastModifiedBy>
  <cp:revision>679</cp:revision>
  <dcterms:created xsi:type="dcterms:W3CDTF">2003-10-14T00:58:10Z</dcterms:created>
  <dcterms:modified xsi:type="dcterms:W3CDTF">2023-09-26T05:10:30Z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54E52EAF25E14DE39F0A6526D9E9A717_12</vt:lpwstr>
  </property>
  <property fmtid="{D5CDD505-2E9C-101B-9397-08002B2CF9AE}" pid="3" name="KSOProductBuildVer">
    <vt:lpwstr>2052-12.1.0.15374</vt:lpwstr>
  </property>
</Properties>
</file>