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gif" ContentType="image/gi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56" r:id="rId4"/>
    <p:sldId id="282" r:id="rId5"/>
    <p:sldId id="345" r:id="rId6"/>
    <p:sldId id="284" r:id="rId7"/>
    <p:sldId id="258" r:id="rId8"/>
    <p:sldId id="319" r:id="rId9"/>
    <p:sldId id="285" r:id="rId10"/>
    <p:sldId id="286" r:id="rId11"/>
    <p:sldId id="287" r:id="rId12"/>
    <p:sldId id="288" r:id="rId13"/>
    <p:sldId id="289" r:id="rId15"/>
    <p:sldId id="291" r:id="rId16"/>
    <p:sldId id="292" r:id="rId17"/>
    <p:sldId id="293" r:id="rId18"/>
    <p:sldId id="295" r:id="rId19"/>
    <p:sldId id="297" r:id="rId20"/>
    <p:sldId id="298" r:id="rId21"/>
    <p:sldId id="300" r:id="rId22"/>
    <p:sldId id="301" r:id="rId23"/>
    <p:sldId id="303" r:id="rId24"/>
    <p:sldId id="304" r:id="rId25"/>
    <p:sldId id="305" r:id="rId26"/>
    <p:sldId id="306" r:id="rId27"/>
    <p:sldId id="308" r:id="rId28"/>
    <p:sldId id="310" r:id="rId29"/>
    <p:sldId id="320" r:id="rId30"/>
    <p:sldId id="311" r:id="rId31"/>
    <p:sldId id="313" r:id="rId32"/>
    <p:sldId id="314" r:id="rId33"/>
    <p:sldId id="316" r:id="rId34"/>
  </p:sldIdLst>
  <p:sldSz cx="12192000" cy="6858000"/>
  <p:notesSz cx="6858000" cy="9144000"/>
  <p:custDataLst>
    <p:tags r:id="rId38"/>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33"/>
    <a:srgbClr val="FFFFFF"/>
    <a:srgbClr val="47F3C6"/>
    <a:srgbClr val="89BA00"/>
    <a:srgbClr val="E0B678"/>
    <a:srgbClr val="FF3300"/>
    <a:srgbClr val="FDA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39"/>
    <p:restoredTop sz="94682"/>
  </p:normalViewPr>
  <p:slideViewPr>
    <p:cSldViewPr showGuides="1">
      <p:cViewPr varScale="1">
        <p:scale>
          <a:sx n="108" d="100"/>
          <a:sy n="108" d="100"/>
        </p:scale>
        <p:origin x="-170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4.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Rot="1" noTextEdit="1"/>
          </p:cNvSpPr>
          <p:nvPr>
            <p:ph type="sldImg"/>
          </p:nvPr>
        </p:nvSpPr>
        <p:spPr/>
      </p:sp>
      <p:sp>
        <p:nvSpPr>
          <p:cNvPr id="14338"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264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264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Rectangle 12"/>
          <p:cNvSpPr/>
          <p:nvPr/>
        </p:nvSpPr>
        <p:spPr>
          <a:xfrm>
            <a:off x="11813117" y="0"/>
            <a:ext cx="378883" cy="6188075"/>
          </a:xfrm>
          <a:prstGeom prst="rect">
            <a:avLst/>
          </a:prstGeom>
          <a:gradFill rotWithShape="1">
            <a:gsLst>
              <a:gs pos="0">
                <a:srgbClr val="339933">
                  <a:alpha val="75000"/>
                </a:srgbClr>
              </a:gs>
              <a:gs pos="100000">
                <a:srgbClr val="FFFFFF">
                  <a:alpha val="37000"/>
                </a:srgbClr>
              </a:gs>
            </a:gsLst>
            <a:lin ang="540000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2051" name="AutoShape 7"/>
          <p:cNvSpPr/>
          <p:nvPr/>
        </p:nvSpPr>
        <p:spPr>
          <a:xfrm>
            <a:off x="11281833" y="-6350"/>
            <a:ext cx="719667" cy="835025"/>
          </a:xfrm>
          <a:prstGeom prst="homePlate">
            <a:avLst>
              <a:gd name="adj" fmla="val 25000"/>
            </a:avLst>
          </a:prstGeom>
          <a:gradFill rotWithShape="1">
            <a:gsLst>
              <a:gs pos="0">
                <a:srgbClr val="AB8B5C"/>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2052" name="AutoShape 8"/>
          <p:cNvSpPr/>
          <p:nvPr/>
        </p:nvSpPr>
        <p:spPr>
          <a:xfrm>
            <a:off x="10860617" y="-6350"/>
            <a:ext cx="719667" cy="835025"/>
          </a:xfrm>
          <a:prstGeom prst="homePlate">
            <a:avLst>
              <a:gd name="adj" fmla="val 25000"/>
            </a:avLst>
          </a:prstGeom>
          <a:gradFill rotWithShape="1">
            <a:gsLst>
              <a:gs pos="0">
                <a:srgbClr val="AB8B5C"/>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2053" name="Rectangle 10"/>
          <p:cNvSpPr/>
          <p:nvPr/>
        </p:nvSpPr>
        <p:spPr>
          <a:xfrm>
            <a:off x="4902200" y="0"/>
            <a:ext cx="5611284" cy="833438"/>
          </a:xfrm>
          <a:prstGeom prst="rect">
            <a:avLst/>
          </a:prstGeom>
          <a:gradFill rotWithShape="1">
            <a:gsLst>
              <a:gs pos="0">
                <a:srgbClr val="FFFFFF"/>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2054" name="AutoShape 11"/>
          <p:cNvSpPr/>
          <p:nvPr/>
        </p:nvSpPr>
        <p:spPr>
          <a:xfrm>
            <a:off x="10517717" y="0"/>
            <a:ext cx="569383" cy="835025"/>
          </a:xfrm>
          <a:prstGeom prst="homePlate">
            <a:avLst>
              <a:gd name="adj" fmla="val 25000"/>
            </a:avLst>
          </a:prstGeom>
          <a:gradFill rotWithShape="1">
            <a:gsLst>
              <a:gs pos="0">
                <a:srgbClr val="E0B678"/>
              </a:gs>
              <a:gs pos="100000">
                <a:srgbClr val="BD9965"/>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7.png"/><Relationship Id="rId2" Type="http://schemas.openxmlformats.org/officeDocument/2006/relationships/tags" Target="../tags/tag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GIF"/><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ext Box 7"/>
          <p:cNvSpPr txBox="1"/>
          <p:nvPr/>
        </p:nvSpPr>
        <p:spPr>
          <a:xfrm>
            <a:off x="611188" y="4005263"/>
            <a:ext cx="8001000" cy="478155"/>
          </a:xfrm>
          <a:prstGeom prst="rect">
            <a:avLst/>
          </a:prstGeom>
          <a:noFill/>
          <a:ln w="12700">
            <a:noFill/>
          </a:ln>
        </p:spPr>
        <p:txBody>
          <a:bodyPr anchor="t" anchorCtr="0">
            <a:spAutoFit/>
          </a:bodyPr>
          <a:p>
            <a:pPr algn="ctr">
              <a:lnSpc>
                <a:spcPct val="90000"/>
              </a:lnSpc>
              <a:spcBef>
                <a:spcPct val="20000"/>
              </a:spcBef>
            </a:pPr>
            <a:r>
              <a:rPr lang="zh-CN" altLang="en-US" sz="2800" dirty="0">
                <a:solidFill>
                  <a:schemeClr val="tx2"/>
                </a:solidFill>
                <a:latin typeface="华文新魏" panose="02010800040101010101" pitchFamily="2" charset="-122"/>
                <a:ea typeface="华文新魏" panose="02010800040101010101" pitchFamily="2" charset="-122"/>
              </a:rPr>
              <a:t>数理学院  冯莉</a:t>
            </a:r>
            <a:endParaRPr lang="zh-CN" altLang="en-US" sz="2800" dirty="0">
              <a:solidFill>
                <a:schemeClr val="tx2"/>
              </a:solidFill>
              <a:latin typeface="华文新魏" panose="02010800040101010101" pitchFamily="2" charset="-122"/>
              <a:ea typeface="华文新魏" panose="02010800040101010101" pitchFamily="2" charset="-122"/>
            </a:endParaRPr>
          </a:p>
        </p:txBody>
      </p:sp>
      <p:sp>
        <p:nvSpPr>
          <p:cNvPr id="4098" name="WordArt 8"/>
          <p:cNvSpPr>
            <a:spLocks noTextEdit="1"/>
          </p:cNvSpPr>
          <p:nvPr/>
        </p:nvSpPr>
        <p:spPr>
          <a:xfrm>
            <a:off x="3575050" y="1700213"/>
            <a:ext cx="5715000" cy="1143000"/>
          </a:xfrm>
          <a:prstGeom prst="rect">
            <a:avLst/>
          </a:prstGeom>
        </p:spPr>
        <p:txBody>
          <a:bodyPr wrap="none" fromWordArt="1">
            <a:prstTxWarp prst="textPlain">
              <a:avLst>
                <a:gd name="adj" fmla="val 50000"/>
              </a:avLst>
            </a:prstTxWarp>
            <a:normAutofit/>
          </a:bodyPr>
          <a:p>
            <a:pPr algn="ctr"/>
            <a:r>
              <a:rPr lang="zh-CN" altLang="en-US" sz="6000">
                <a:ln w="12700" cap="flat" cmpd="sng">
                  <a:solidFill>
                    <a:srgbClr val="EAEAEA"/>
                  </a:solidFill>
                  <a:prstDash val="solid"/>
                  <a:round/>
                  <a:headEnd type="none" w="med" len="med"/>
                  <a:tailEnd type="none" w="med" len="med"/>
                </a:ln>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华文行楷" panose="02010800040101010101" charset="-122"/>
                <a:ea typeface="华文行楷" panose="02010800040101010101" charset="-122"/>
              </a:rPr>
              <a:t>C++程序设计</a:t>
            </a:r>
            <a:endParaRPr lang="zh-CN" altLang="en-US" sz="6000">
              <a:ln w="12700" cap="flat" cmpd="sng">
                <a:solidFill>
                  <a:srgbClr val="EAEAEA"/>
                </a:solidFill>
                <a:prstDash val="solid"/>
                <a:round/>
                <a:headEnd type="none" w="med" len="med"/>
                <a:tailEnd type="none" w="med" len="med"/>
              </a:ln>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华文行楷" panose="02010800040101010101" charset="-122"/>
              <a:ea typeface="华文行楷" panose="0201080004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2"/>
          <p:cNvPicPr>
            <a:picLocks noChangeAspect="1"/>
          </p:cNvPicPr>
          <p:nvPr/>
        </p:nvPicPr>
        <p:blipFill>
          <a:blip r:embed="rId1"/>
          <a:stretch>
            <a:fillRect/>
          </a:stretch>
        </p:blipFill>
        <p:spPr>
          <a:xfrm>
            <a:off x="10056495" y="44450"/>
            <a:ext cx="1905000" cy="1785938"/>
          </a:xfrm>
          <a:prstGeom prst="rect">
            <a:avLst/>
          </a:prstGeom>
          <a:noFill/>
          <a:ln w="9525">
            <a:noFill/>
          </a:ln>
        </p:spPr>
      </p:pic>
      <p:pic>
        <p:nvPicPr>
          <p:cNvPr id="13314" name="图片 1"/>
          <p:cNvPicPr>
            <a:picLocks noChangeAspect="1"/>
          </p:cNvPicPr>
          <p:nvPr>
            <p:custDataLst>
              <p:tags r:id="rId2"/>
            </p:custDataLst>
          </p:nvPr>
        </p:nvPicPr>
        <p:blipFill>
          <a:blip r:embed="rId3"/>
          <a:stretch>
            <a:fillRect/>
          </a:stretch>
        </p:blipFill>
        <p:spPr>
          <a:xfrm>
            <a:off x="335915" y="953"/>
            <a:ext cx="1868488" cy="1690687"/>
          </a:xfrm>
          <a:prstGeom prst="rect">
            <a:avLst/>
          </a:prstGeom>
          <a:noFill/>
          <a:ln w="9525">
            <a:noFill/>
          </a:ln>
        </p:spPr>
      </p:pic>
      <p:sp>
        <p:nvSpPr>
          <p:cNvPr id="13315" name="标题 1"/>
          <p:cNvSpPr>
            <a:spLocks noGrp="1"/>
          </p:cNvSpPr>
          <p:nvPr>
            <p:ph type="title"/>
          </p:nvPr>
        </p:nvSpPr>
        <p:spPr>
          <a:noFill/>
          <a:ln>
            <a:noFill/>
          </a:ln>
        </p:spPr>
        <p:txBody>
          <a:bodyPr anchor="t" anchorCtr="0"/>
          <a:p>
            <a:pPr eaLnBrk="1" hangingPunct="1"/>
            <a:r>
              <a:rPr lang="en-US" altLang="zh-CN" sz="3600" b="1" dirty="0">
                <a:solidFill>
                  <a:schemeClr val="tx1"/>
                </a:solidFill>
              </a:rPr>
              <a:t>1.1.3</a:t>
            </a:r>
            <a:r>
              <a:rPr lang="zh-CN" altLang="en-US" sz="3600" b="1" dirty="0">
                <a:solidFill>
                  <a:schemeClr val="tx1"/>
                </a:solidFill>
              </a:rPr>
              <a:t>  面向对象的语言</a:t>
            </a:r>
            <a:endParaRPr lang="zh-CN" altLang="en-US" sz="3600" dirty="0">
              <a:solidFill>
                <a:schemeClr val="tx1"/>
              </a:solidFill>
            </a:endParaRPr>
          </a:p>
        </p:txBody>
      </p:sp>
      <p:sp>
        <p:nvSpPr>
          <p:cNvPr id="2" name="内容占位符 2"/>
          <p:cNvSpPr>
            <a:spLocks noGrp="1"/>
          </p:cNvSpPr>
          <p:nvPr>
            <p:ph idx="1"/>
          </p:nvPr>
        </p:nvSpPr>
        <p:spPr>
          <a:xfrm>
            <a:off x="1847850" y="1124268"/>
            <a:ext cx="8572500" cy="5286375"/>
          </a:xfrm>
          <a:noFill/>
          <a:ln>
            <a:noFill/>
          </a:ln>
        </p:spPr>
        <p:txBody>
          <a:bodyPr anchor="t" anchorCtr="0"/>
          <a:p>
            <a:pPr eaLnBrk="1" hangingPunct="1"/>
            <a:r>
              <a:rPr lang="en-US" altLang="zh-CN" sz="2400" b="1" dirty="0"/>
              <a:t>C++</a:t>
            </a:r>
            <a:r>
              <a:rPr lang="zh-CN" altLang="en-US" sz="2400" b="1" dirty="0"/>
              <a:t>源于</a:t>
            </a:r>
            <a:r>
              <a:rPr lang="en-US" altLang="zh-CN" sz="2400" b="1" dirty="0"/>
              <a:t>C</a:t>
            </a:r>
            <a:r>
              <a:rPr lang="zh-CN" altLang="en-US" sz="2400" b="1" dirty="0"/>
              <a:t>语言，而</a:t>
            </a:r>
            <a:r>
              <a:rPr lang="en-US" altLang="zh-CN" sz="2400" b="1" dirty="0"/>
              <a:t>C</a:t>
            </a:r>
            <a:r>
              <a:rPr lang="zh-CN" altLang="en-US" sz="2400" b="1" dirty="0"/>
              <a:t>语言是在</a:t>
            </a:r>
            <a:r>
              <a:rPr lang="en-US" altLang="zh-CN" sz="2400" b="1" dirty="0"/>
              <a:t>B</a:t>
            </a:r>
            <a:r>
              <a:rPr lang="zh-CN" altLang="en-US" sz="2400" b="1" dirty="0"/>
              <a:t>语言的基础上发展起来的；</a:t>
            </a:r>
            <a:endParaRPr lang="zh-CN" altLang="en-US" sz="2400" b="1" dirty="0"/>
          </a:p>
          <a:p>
            <a:pPr eaLnBrk="1" hangingPunct="1"/>
            <a:r>
              <a:rPr lang="en-US" altLang="zh-CN" sz="2400" b="1" dirty="0"/>
              <a:t>1963</a:t>
            </a:r>
            <a:r>
              <a:rPr lang="zh-CN" altLang="en-US" sz="2400" b="1" dirty="0"/>
              <a:t>年英国剑桥大学推出了</a:t>
            </a:r>
            <a:r>
              <a:rPr lang="en-US" altLang="zh-CN" sz="2400" b="1" dirty="0"/>
              <a:t>CPL</a:t>
            </a:r>
            <a:r>
              <a:rPr lang="zh-CN" altLang="en-US" sz="2400" b="1" dirty="0"/>
              <a:t>（</a:t>
            </a:r>
            <a:r>
              <a:rPr lang="en-US" altLang="zh-CN" sz="2400" b="1" dirty="0"/>
              <a:t>Combined Programming Language</a:t>
            </a:r>
            <a:r>
              <a:rPr lang="zh-CN" altLang="en-US" sz="2400" b="1" dirty="0"/>
              <a:t>）语言，后来经简化为</a:t>
            </a:r>
            <a:r>
              <a:rPr lang="en-US" altLang="zh-CN" sz="2400" b="1" dirty="0"/>
              <a:t>BCPL</a:t>
            </a:r>
            <a:r>
              <a:rPr lang="zh-CN" altLang="en-US" sz="2400" b="1" dirty="0"/>
              <a:t>语言；</a:t>
            </a:r>
            <a:endParaRPr lang="zh-CN" altLang="en-US" sz="2400" b="1" dirty="0"/>
          </a:p>
          <a:p>
            <a:pPr eaLnBrk="1" hangingPunct="1"/>
            <a:r>
              <a:rPr lang="en-US" altLang="zh-CN" sz="2400" b="1" dirty="0"/>
              <a:t> 1970</a:t>
            </a:r>
            <a:r>
              <a:rPr lang="zh-CN" altLang="en-US" sz="2400" b="1" dirty="0"/>
              <a:t>年美国贝尔（</a:t>
            </a:r>
            <a:r>
              <a:rPr lang="en-US" altLang="zh-CN" sz="2400" b="1" dirty="0"/>
              <a:t>Bell</a:t>
            </a:r>
            <a:r>
              <a:rPr lang="zh-CN" altLang="en-US" sz="2400" b="1" dirty="0"/>
              <a:t>）实验室的</a:t>
            </a:r>
            <a:r>
              <a:rPr lang="en-US" altLang="zh-CN" sz="2400" b="1" dirty="0"/>
              <a:t>K.Thompson</a:t>
            </a:r>
            <a:r>
              <a:rPr lang="zh-CN" altLang="en-US" sz="2400" b="1" dirty="0"/>
              <a:t>以</a:t>
            </a:r>
            <a:r>
              <a:rPr lang="en-US" altLang="zh-CN" sz="2400" b="1" dirty="0"/>
              <a:t>BCPL</a:t>
            </a:r>
            <a:r>
              <a:rPr lang="zh-CN" altLang="en-US" sz="2400" b="1" dirty="0"/>
              <a:t>语言为基础，设计了一种类似于</a:t>
            </a:r>
            <a:r>
              <a:rPr lang="en-US" altLang="zh-CN" sz="2400" b="1" dirty="0"/>
              <a:t>BCPL</a:t>
            </a:r>
            <a:r>
              <a:rPr lang="zh-CN" altLang="en-US" sz="2400" b="1" dirty="0"/>
              <a:t>的语言，取其第一字母</a:t>
            </a:r>
            <a:r>
              <a:rPr lang="en-US" altLang="zh-CN" sz="2400" b="1" dirty="0"/>
              <a:t>B</a:t>
            </a:r>
            <a:r>
              <a:rPr lang="zh-CN" altLang="en-US" sz="2400" b="1" dirty="0"/>
              <a:t>，称为</a:t>
            </a:r>
            <a:r>
              <a:rPr lang="en-US" altLang="zh-CN" sz="2400" b="1" dirty="0"/>
              <a:t>B</a:t>
            </a:r>
            <a:r>
              <a:rPr lang="zh-CN" altLang="en-US" sz="2400" b="1" dirty="0"/>
              <a:t>语言；</a:t>
            </a:r>
            <a:endParaRPr lang="zh-CN" altLang="en-US" sz="2400" b="1" dirty="0"/>
          </a:p>
          <a:p>
            <a:pPr eaLnBrk="1" hangingPunct="1"/>
            <a:r>
              <a:rPr lang="en-US" altLang="zh-CN" sz="2400" b="1" dirty="0"/>
              <a:t> 1972</a:t>
            </a:r>
            <a:r>
              <a:rPr lang="zh-CN" altLang="en-US" sz="2400" b="1" dirty="0"/>
              <a:t>年美国贝尔实验室的</a:t>
            </a:r>
            <a:r>
              <a:rPr lang="en-US" altLang="zh-CN" sz="2400" b="1" dirty="0"/>
              <a:t>Dennis M.Ritchie</a:t>
            </a:r>
            <a:r>
              <a:rPr lang="zh-CN" altLang="en-US" sz="2400" b="1" dirty="0"/>
              <a:t>为克服</a:t>
            </a:r>
            <a:r>
              <a:rPr lang="en-US" altLang="zh-CN" sz="2400" b="1" dirty="0"/>
              <a:t>B</a:t>
            </a:r>
            <a:r>
              <a:rPr lang="zh-CN" altLang="en-US" sz="2400" b="1" dirty="0"/>
              <a:t>语言的诸多 不足，在</a:t>
            </a:r>
            <a:r>
              <a:rPr lang="en-US" altLang="zh-CN" sz="2400" b="1" dirty="0"/>
              <a:t>B</a:t>
            </a:r>
            <a:r>
              <a:rPr lang="zh-CN" altLang="en-US" sz="2400" b="1" dirty="0"/>
              <a:t>语言的基础上重新设计了一种语言，取其第二字母</a:t>
            </a:r>
            <a:r>
              <a:rPr lang="en-US" altLang="zh-CN" sz="2400" b="1" dirty="0"/>
              <a:t>C</a:t>
            </a:r>
            <a:r>
              <a:rPr lang="zh-CN" altLang="en-US" sz="2400" b="1" dirty="0"/>
              <a:t>，故称为</a:t>
            </a:r>
            <a:r>
              <a:rPr lang="en-US" altLang="zh-CN" sz="2400" b="1" dirty="0"/>
              <a:t>C</a:t>
            </a:r>
            <a:r>
              <a:rPr lang="zh-CN" altLang="en-US" sz="2400" b="1" dirty="0"/>
              <a:t>语言；</a:t>
            </a:r>
            <a:endParaRPr lang="zh-CN" altLang="en-US" sz="2400" b="1" dirty="0"/>
          </a:p>
          <a:p>
            <a:pPr eaLnBrk="1" hangingPunct="1"/>
            <a:r>
              <a:rPr lang="en-US" altLang="zh-CN" sz="2400" b="1" dirty="0"/>
              <a:t> 1980</a:t>
            </a:r>
            <a:r>
              <a:rPr lang="zh-CN" altLang="en-US" sz="2400" b="1" dirty="0"/>
              <a:t>年贝尔实验室的</a:t>
            </a:r>
            <a:r>
              <a:rPr lang="en-US" altLang="zh-CN" sz="2400" b="1" dirty="0"/>
              <a:t>Bjarne Stroustrup</a:t>
            </a:r>
            <a:r>
              <a:rPr lang="zh-CN" altLang="en-US" sz="2400" b="1" dirty="0"/>
              <a:t>对</a:t>
            </a:r>
            <a:r>
              <a:rPr lang="en-US" altLang="zh-CN" sz="2400" b="1" dirty="0"/>
              <a:t>C</a:t>
            </a:r>
            <a:r>
              <a:rPr lang="zh-CN" altLang="en-US" sz="2400" b="1" dirty="0"/>
              <a:t>语言进行了扩充，推出了“带类的</a:t>
            </a:r>
            <a:r>
              <a:rPr lang="en-US" altLang="zh-CN" sz="2400" b="1" dirty="0"/>
              <a:t>C</a:t>
            </a:r>
            <a:r>
              <a:rPr lang="zh-CN" altLang="en-US" sz="2400" b="1" dirty="0"/>
              <a:t>”，多次修改后起名为</a:t>
            </a:r>
            <a:r>
              <a:rPr lang="en-US" altLang="zh-CN" sz="2400" b="1" dirty="0"/>
              <a:t>C++</a:t>
            </a:r>
            <a:r>
              <a:rPr lang="zh-CN" altLang="en-US" sz="2400" b="1" dirty="0"/>
              <a:t>。</a:t>
            </a:r>
            <a:endParaRPr lang="zh-CN" altLang="en-US" sz="2400" b="1" dirty="0"/>
          </a:p>
          <a:p>
            <a:pPr eaLnBrk="1" hangingPunct="1"/>
            <a:r>
              <a:rPr lang="en-US" altLang="zh-CN" sz="2400" b="1" dirty="0"/>
              <a:t> C++</a:t>
            </a:r>
            <a:r>
              <a:rPr lang="zh-CN" altLang="en-US" sz="2400" b="1" dirty="0"/>
              <a:t>改进了</a:t>
            </a:r>
            <a:r>
              <a:rPr lang="en-US" altLang="zh-CN" sz="2400" b="1" dirty="0"/>
              <a:t>C</a:t>
            </a:r>
            <a:r>
              <a:rPr lang="zh-CN" altLang="en-US" sz="2400" b="1" dirty="0"/>
              <a:t>的不足之处，支持面向对象的程序设计，在改进的同时保持了</a:t>
            </a:r>
            <a:r>
              <a:rPr lang="en-US" altLang="zh-CN" sz="2400" b="1" dirty="0"/>
              <a:t>C</a:t>
            </a:r>
            <a:r>
              <a:rPr lang="zh-CN" altLang="en-US" sz="2400" b="1" dirty="0"/>
              <a:t>的简洁性和高效性。</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charRg st="0" end="29"/>
                                            </p:txEl>
                                          </p:spTgt>
                                        </p:tgtEl>
                                        <p:attrNameLst>
                                          <p:attrName>style.visibility</p:attrName>
                                        </p:attrNameLst>
                                      </p:cBhvr>
                                      <p:to>
                                        <p:strVal val="visible"/>
                                      </p:to>
                                    </p:set>
                                    <p:animEffect transition="in" filter="wipe(down)">
                                      <p:cBhvr>
                                        <p:cTn id="7" dur="500"/>
                                        <p:tgtEl>
                                          <p:spTgt spid="2">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charRg st="29" end="94"/>
                                            </p:txEl>
                                          </p:spTgt>
                                        </p:tgtEl>
                                        <p:attrNameLst>
                                          <p:attrName>style.visibility</p:attrName>
                                        </p:attrNameLst>
                                      </p:cBhvr>
                                      <p:to>
                                        <p:strVal val="visible"/>
                                      </p:to>
                                    </p:set>
                                    <p:animEffect transition="in" filter="wipe(down)">
                                      <p:cBhvr>
                                        <p:cTn id="12" dur="500"/>
                                        <p:tgtEl>
                                          <p:spTgt spid="2">
                                            <p:txEl>
                                              <p:charRg st="29" end="9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charRg st="94" end="166"/>
                                            </p:txEl>
                                          </p:spTgt>
                                        </p:tgtEl>
                                        <p:attrNameLst>
                                          <p:attrName>style.visibility</p:attrName>
                                        </p:attrNameLst>
                                      </p:cBhvr>
                                      <p:to>
                                        <p:strVal val="visible"/>
                                      </p:to>
                                    </p:set>
                                    <p:animEffect transition="in" filter="wipe(down)">
                                      <p:cBhvr>
                                        <p:cTn id="17" dur="500"/>
                                        <p:tgtEl>
                                          <p:spTgt spid="2">
                                            <p:txEl>
                                              <p:charRg st="94" end="1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charRg st="166" end="243"/>
                                            </p:txEl>
                                          </p:spTgt>
                                        </p:tgtEl>
                                        <p:attrNameLst>
                                          <p:attrName>style.visibility</p:attrName>
                                        </p:attrNameLst>
                                      </p:cBhvr>
                                      <p:to>
                                        <p:strVal val="visible"/>
                                      </p:to>
                                    </p:set>
                                    <p:animEffect transition="in" filter="wipe(down)">
                                      <p:cBhvr>
                                        <p:cTn id="22" dur="500"/>
                                        <p:tgtEl>
                                          <p:spTgt spid="2">
                                            <p:txEl>
                                              <p:charRg st="166" end="2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charRg st="243" end="305"/>
                                            </p:txEl>
                                          </p:spTgt>
                                        </p:tgtEl>
                                        <p:attrNameLst>
                                          <p:attrName>style.visibility</p:attrName>
                                        </p:attrNameLst>
                                      </p:cBhvr>
                                      <p:to>
                                        <p:strVal val="visible"/>
                                      </p:to>
                                    </p:set>
                                    <p:animEffect transition="in" filter="wipe(down)">
                                      <p:cBhvr>
                                        <p:cTn id="27" dur="500"/>
                                        <p:tgtEl>
                                          <p:spTgt spid="2">
                                            <p:txEl>
                                              <p:charRg st="243" end="30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charRg st="305" end="351"/>
                                            </p:txEl>
                                          </p:spTgt>
                                        </p:tgtEl>
                                        <p:attrNameLst>
                                          <p:attrName>style.visibility</p:attrName>
                                        </p:attrNameLst>
                                      </p:cBhvr>
                                      <p:to>
                                        <p:strVal val="visible"/>
                                      </p:to>
                                    </p:set>
                                    <p:animEffect transition="in" filter="wipe(down)">
                                      <p:cBhvr>
                                        <p:cTn id="32" dur="500"/>
                                        <p:tgtEl>
                                          <p:spTgt spid="2">
                                            <p:txEl>
                                              <p:charRg st="305" end="3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noFill/>
          <a:ln>
            <a:noFill/>
          </a:ln>
        </p:spPr>
        <p:txBody>
          <a:bodyPr anchor="t" anchorCtr="0"/>
          <a:p>
            <a:pPr eaLnBrk="1" hangingPunct="1"/>
            <a:r>
              <a:rPr lang="en-US" altLang="zh-CN" sz="3600" b="1" dirty="0">
                <a:solidFill>
                  <a:schemeClr val="tx1"/>
                </a:solidFill>
              </a:rPr>
              <a:t>1.2 </a:t>
            </a:r>
            <a:r>
              <a:rPr lang="zh-CN" altLang="en-US" sz="3600" b="1" dirty="0">
                <a:solidFill>
                  <a:schemeClr val="tx1"/>
                </a:solidFill>
              </a:rPr>
              <a:t>面向对象的方法</a:t>
            </a:r>
            <a:endParaRPr lang="zh-CN" altLang="en-US" sz="3600" dirty="0"/>
          </a:p>
        </p:txBody>
      </p:sp>
      <p:sp>
        <p:nvSpPr>
          <p:cNvPr id="3" name="内容占位符 2"/>
          <p:cNvSpPr>
            <a:spLocks noGrp="1"/>
          </p:cNvSpPr>
          <p:nvPr>
            <p:ph idx="1"/>
          </p:nvPr>
        </p:nvSpPr>
        <p:spPr>
          <a:xfrm>
            <a:off x="953770" y="1357630"/>
            <a:ext cx="10701020" cy="5257800"/>
          </a:xfrm>
          <a:noFill/>
          <a:ln>
            <a:noFill/>
          </a:ln>
        </p:spPr>
        <p:txBody>
          <a:bodyPr anchor="t" anchorCtr="0"/>
          <a:p>
            <a:pPr eaLnBrk="1" hangingPunct="1"/>
            <a:r>
              <a:rPr lang="zh-CN" altLang="en-US" b="1" dirty="0">
                <a:solidFill>
                  <a:srgbClr val="FF0000"/>
                </a:solidFill>
              </a:rPr>
              <a:t>什么是面向对象思想</a:t>
            </a:r>
            <a:endParaRPr lang="zh-CN" altLang="en-US" b="1" dirty="0">
              <a:solidFill>
                <a:srgbClr val="FF0000"/>
              </a:solidFill>
            </a:endParaRPr>
          </a:p>
          <a:p>
            <a:pPr eaLnBrk="1" hangingPunct="1">
              <a:buNone/>
            </a:pPr>
            <a:r>
              <a:rPr lang="en-US" altLang="zh-CN" sz="2800" b="1" dirty="0"/>
              <a:t>         </a:t>
            </a:r>
            <a:r>
              <a:rPr lang="zh-CN" altLang="en-US" sz="2800" b="1" dirty="0"/>
              <a:t>面向对象就是以对象的概念为基础，以类和继承为构造机制，来理解和描述客观世界以及设计和构建软件系统的设计思想。</a:t>
            </a:r>
            <a:endParaRPr lang="en-US" altLang="zh-CN" sz="2800" b="1" dirty="0"/>
          </a:p>
          <a:p>
            <a:pPr eaLnBrk="1" hangingPunct="1">
              <a:buNone/>
            </a:pPr>
            <a:endParaRPr lang="zh-CN" altLang="en-US" sz="2800" b="1" dirty="0"/>
          </a:p>
          <a:p>
            <a:pPr eaLnBrk="1" hangingPunct="1"/>
            <a:r>
              <a:rPr lang="zh-CN" altLang="en-US" b="1" dirty="0">
                <a:solidFill>
                  <a:srgbClr val="FF0000"/>
                </a:solidFill>
              </a:rPr>
              <a:t>与面向过程设计方法的区别</a:t>
            </a:r>
            <a:endParaRPr lang="zh-CN" altLang="en-US" b="1" dirty="0">
              <a:solidFill>
                <a:srgbClr val="FF0000"/>
              </a:solidFill>
            </a:endParaRPr>
          </a:p>
          <a:p>
            <a:pPr eaLnBrk="1" hangingPunct="1">
              <a:buNone/>
            </a:pPr>
            <a:r>
              <a:rPr lang="en-US" altLang="zh-CN" b="1" dirty="0"/>
              <a:t>          </a:t>
            </a:r>
            <a:r>
              <a:rPr lang="zh-CN" altLang="en-US" sz="2800" b="1" dirty="0"/>
              <a:t>面向对象的设计方法强调的是对象的</a:t>
            </a:r>
            <a:r>
              <a:rPr lang="zh-CN" altLang="en-US" sz="2800" b="1" dirty="0">
                <a:solidFill>
                  <a:srgbClr val="FF0000"/>
                </a:solidFill>
              </a:rPr>
              <a:t>封装性</a:t>
            </a:r>
            <a:r>
              <a:rPr lang="zh-CN" altLang="en-US" sz="2800" b="1" dirty="0"/>
              <a:t>，也就是说，使用者无需了解对象行为的实现过程，只需通过指定的接口直接使用就可以了。</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charRg st="0" end="10"/>
                                            </p:txEl>
                                          </p:spTgt>
                                        </p:tgtEl>
                                        <p:attrNameLst>
                                          <p:attrName>style.visibility</p:attrName>
                                        </p:attrNameLst>
                                      </p:cBhvr>
                                      <p:to>
                                        <p:strVal val="visible"/>
                                      </p:to>
                                    </p:set>
                                    <p:animEffect transition="in" filter="fade">
                                      <p:cBhvr>
                                        <p:cTn id="7" dur="2000"/>
                                        <p:tgtEl>
                                          <p:spTgt spid="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charRg st="10" end="74"/>
                                            </p:txEl>
                                          </p:spTgt>
                                        </p:tgtEl>
                                        <p:attrNameLst>
                                          <p:attrName>style.visibility</p:attrName>
                                        </p:attrNameLst>
                                      </p:cBhvr>
                                      <p:to>
                                        <p:strVal val="visible"/>
                                      </p:to>
                                    </p:set>
                                    <p:animEffect transition="in" filter="fade">
                                      <p:cBhvr>
                                        <p:cTn id="12" dur="2000"/>
                                        <p:tgtEl>
                                          <p:spTgt spid="3">
                                            <p:txEl>
                                              <p:charRg st="10"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charRg st="75" end="88"/>
                                            </p:txEl>
                                          </p:spTgt>
                                        </p:tgtEl>
                                        <p:attrNameLst>
                                          <p:attrName>style.visibility</p:attrName>
                                        </p:attrNameLst>
                                      </p:cBhvr>
                                      <p:to>
                                        <p:strVal val="visible"/>
                                      </p:to>
                                    </p:set>
                                    <p:animEffect transition="in" filter="fade">
                                      <p:cBhvr>
                                        <p:cTn id="17" dur="2000"/>
                                        <p:tgtEl>
                                          <p:spTgt spid="3">
                                            <p:txEl>
                                              <p:charRg st="75" end="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charRg st="88" end="159"/>
                                            </p:txEl>
                                          </p:spTgt>
                                        </p:tgtEl>
                                        <p:attrNameLst>
                                          <p:attrName>style.visibility</p:attrName>
                                        </p:attrNameLst>
                                      </p:cBhvr>
                                      <p:to>
                                        <p:strVal val="visible"/>
                                      </p:to>
                                    </p:set>
                                    <p:animEffect transition="in" filter="fade">
                                      <p:cBhvr>
                                        <p:cTn id="22" dur="2000"/>
                                        <p:tgtEl>
                                          <p:spTgt spid="3">
                                            <p:txEl>
                                              <p:charRg st="88"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chemeClr val="accent4"/>
                </a:solidFill>
                <a:effectLst/>
                <a:uLnTx/>
                <a:uFillTx/>
                <a:latin typeface="+mj-lt"/>
                <a:ea typeface="+mj-ea"/>
                <a:cs typeface="+mj-cs"/>
              </a:rPr>
              <a:t>面向</a:t>
            </a:r>
            <a:r>
              <a:rPr kumimoji="0" lang="zh-CN" altLang="en-US" sz="3600" b="1" i="0" u="none" strike="noStrike" kern="0" cap="none" spc="0" normalizeH="0" baseline="0" noProof="0" dirty="0" smtClean="0">
                <a:ln>
                  <a:noFill/>
                </a:ln>
                <a:solidFill>
                  <a:srgbClr val="FF0000"/>
                </a:solidFill>
                <a:effectLst/>
                <a:uLnTx/>
                <a:uFillTx/>
                <a:latin typeface="+mj-lt"/>
                <a:ea typeface="+mj-ea"/>
                <a:cs typeface="+mj-cs"/>
              </a:rPr>
              <a:t>过程</a:t>
            </a:r>
            <a:r>
              <a:rPr kumimoji="0" lang="zh-CN" altLang="en-US" sz="3600" b="1" i="0" u="none" strike="noStrike" kern="0" cap="none" spc="0" normalizeH="0" baseline="0" noProof="0" dirty="0" smtClean="0">
                <a:ln>
                  <a:noFill/>
                </a:ln>
                <a:solidFill>
                  <a:schemeClr val="accent4"/>
                </a:solidFill>
                <a:effectLst/>
                <a:uLnTx/>
                <a:uFillTx/>
                <a:latin typeface="+mj-lt"/>
                <a:ea typeface="+mj-ea"/>
                <a:cs typeface="+mj-cs"/>
              </a:rPr>
              <a:t>的结构化程序设计方法</a:t>
            </a:r>
            <a:endParaRPr kumimoji="0" lang="zh-CN" altLang="en-US" sz="36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Rectangle 3"/>
          <p:cNvSpPr>
            <a:spLocks noGrp="1"/>
          </p:cNvSpPr>
          <p:nvPr>
            <p:ph idx="1"/>
          </p:nvPr>
        </p:nvSpPr>
        <p:spPr>
          <a:xfrm>
            <a:off x="679450" y="1428750"/>
            <a:ext cx="11079480" cy="4526280"/>
          </a:xfrm>
          <a:noFill/>
          <a:ln>
            <a:noFill/>
          </a:ln>
        </p:spPr>
        <p:txBody>
          <a:bodyPr anchor="t" anchorCtr="0"/>
          <a:p>
            <a:pPr eaLnBrk="1" hangingPunct="1">
              <a:lnSpc>
                <a:spcPct val="90000"/>
              </a:lnSpc>
            </a:pPr>
            <a:r>
              <a:rPr lang="zh-CN" altLang="en-US" b="1" dirty="0">
                <a:solidFill>
                  <a:srgbClr val="FF0000"/>
                </a:solidFill>
              </a:rPr>
              <a:t>设计思路</a:t>
            </a:r>
            <a:endParaRPr lang="zh-CN" altLang="en-US" dirty="0">
              <a:solidFill>
                <a:srgbClr val="FF0000"/>
              </a:solidFill>
            </a:endParaRPr>
          </a:p>
          <a:p>
            <a:pPr lvl="1" eaLnBrk="1" hangingPunct="1">
              <a:lnSpc>
                <a:spcPct val="90000"/>
              </a:lnSpc>
            </a:pPr>
            <a:r>
              <a:rPr lang="zh-CN" altLang="en-US" b="1" dirty="0"/>
              <a:t>自顶向下、逐步求精。采用模块分解与功能抽象，自顶向下、分而治之。</a:t>
            </a:r>
            <a:endParaRPr lang="zh-CN" altLang="en-US" b="1" dirty="0"/>
          </a:p>
          <a:p>
            <a:pPr eaLnBrk="1" hangingPunct="1">
              <a:lnSpc>
                <a:spcPct val="90000"/>
              </a:lnSpc>
            </a:pPr>
            <a:r>
              <a:rPr lang="zh-CN" altLang="en-US" b="1" dirty="0">
                <a:solidFill>
                  <a:srgbClr val="FF0000"/>
                </a:solidFill>
              </a:rPr>
              <a:t>程序结构：</a:t>
            </a:r>
            <a:endParaRPr lang="zh-CN" altLang="en-US" dirty="0">
              <a:solidFill>
                <a:srgbClr val="FF0000"/>
              </a:solidFill>
            </a:endParaRPr>
          </a:p>
          <a:p>
            <a:pPr lvl="1" eaLnBrk="1" hangingPunct="1">
              <a:lnSpc>
                <a:spcPct val="90000"/>
              </a:lnSpc>
            </a:pPr>
            <a:r>
              <a:rPr lang="zh-CN" altLang="en-US" b="1" dirty="0"/>
              <a:t>按功能划分为若干个基本模块，形成一个树状结构。</a:t>
            </a:r>
            <a:endParaRPr lang="zh-CN" altLang="en-US" b="1" dirty="0"/>
          </a:p>
          <a:p>
            <a:pPr lvl="1" eaLnBrk="1" hangingPunct="1">
              <a:lnSpc>
                <a:spcPct val="90000"/>
              </a:lnSpc>
            </a:pPr>
            <a:r>
              <a:rPr lang="zh-CN" altLang="en-US" b="1" dirty="0"/>
              <a:t>各模块间的关系尽可能简单，功能上相对独立；每一模块内部均是由顺序、选择和循环三种基本结构组成。</a:t>
            </a:r>
            <a:endParaRPr lang="zh-CN" altLang="en-US" b="1" dirty="0"/>
          </a:p>
          <a:p>
            <a:pPr lvl="1" eaLnBrk="1" hangingPunct="1">
              <a:lnSpc>
                <a:spcPct val="90000"/>
              </a:lnSpc>
            </a:pPr>
            <a:r>
              <a:rPr lang="zh-CN" altLang="en-US" b="1" dirty="0"/>
              <a:t>其模块化实现的具体方法是使用子程序。</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charRg st="44" end="68"/>
                                            </p:txEl>
                                          </p:spTgt>
                                        </p:tgtEl>
                                        <p:attrNameLst>
                                          <p:attrName>style.visibility</p:attrName>
                                        </p:attrNameLst>
                                      </p:cBhvr>
                                      <p:to>
                                        <p:strVal val="visible"/>
                                      </p:to>
                                    </p:set>
                                    <p:animEffect transition="in" filter="blinds(horizontal)">
                                      <p:cBhvr>
                                        <p:cTn id="7" dur="500"/>
                                        <p:tgtEl>
                                          <p:spTgt spid="4">
                                            <p:txEl>
                                              <p:charRg st="44" end="6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charRg st="68" end="116"/>
                                            </p:txEl>
                                          </p:spTgt>
                                        </p:tgtEl>
                                        <p:attrNameLst>
                                          <p:attrName>style.visibility</p:attrName>
                                        </p:attrNameLst>
                                      </p:cBhvr>
                                      <p:to>
                                        <p:strVal val="visible"/>
                                      </p:to>
                                    </p:set>
                                    <p:animEffect transition="in" filter="blinds(horizontal)">
                                      <p:cBhvr>
                                        <p:cTn id="10" dur="500"/>
                                        <p:tgtEl>
                                          <p:spTgt spid="4">
                                            <p:txEl>
                                              <p:charRg st="68" end="11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charRg st="116" end="135"/>
                                            </p:txEl>
                                          </p:spTgt>
                                        </p:tgtEl>
                                        <p:attrNameLst>
                                          <p:attrName>style.visibility</p:attrName>
                                        </p:attrNameLst>
                                      </p:cBhvr>
                                      <p:to>
                                        <p:strVal val="visible"/>
                                      </p:to>
                                    </p:set>
                                    <p:animEffect transition="in" filter="blinds(horizontal)">
                                      <p:cBhvr>
                                        <p:cTn id="13" dur="500"/>
                                        <p:tgtEl>
                                          <p:spTgt spid="4">
                                            <p:txEl>
                                              <p:charRg st="116"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chemeClr val="accent4"/>
                </a:solidFill>
                <a:effectLst/>
                <a:uLnTx/>
                <a:uFillTx/>
                <a:latin typeface="+mj-lt"/>
                <a:ea typeface="+mj-ea"/>
                <a:cs typeface="+mj-cs"/>
              </a:rPr>
              <a:t>面向</a:t>
            </a:r>
            <a:r>
              <a:rPr kumimoji="0" lang="zh-CN" altLang="en-US" sz="3600" b="1" i="0" u="none" strike="noStrike" kern="0" cap="none" spc="0" normalizeH="0" baseline="0" noProof="0" dirty="0" smtClean="0">
                <a:ln>
                  <a:noFill/>
                </a:ln>
                <a:solidFill>
                  <a:srgbClr val="FF0000"/>
                </a:solidFill>
                <a:effectLst/>
                <a:uLnTx/>
                <a:uFillTx/>
                <a:latin typeface="+mj-lt"/>
                <a:ea typeface="+mj-ea"/>
                <a:cs typeface="+mj-cs"/>
              </a:rPr>
              <a:t>过程</a:t>
            </a:r>
            <a:r>
              <a:rPr kumimoji="0" lang="zh-CN" altLang="en-US" sz="3600" b="1" i="0" u="none" strike="noStrike" kern="0" cap="none" spc="0" normalizeH="0" baseline="0" noProof="0" dirty="0" smtClean="0">
                <a:ln>
                  <a:noFill/>
                </a:ln>
                <a:solidFill>
                  <a:schemeClr val="accent4"/>
                </a:solidFill>
                <a:effectLst/>
                <a:uLnTx/>
                <a:uFillTx/>
                <a:latin typeface="+mj-lt"/>
                <a:ea typeface="+mj-ea"/>
                <a:cs typeface="+mj-cs"/>
              </a:rPr>
              <a:t>的结构化程序设计方法</a:t>
            </a:r>
            <a:endParaRPr kumimoji="0" lang="zh-CN" altLang="en-US" sz="36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17410" name="内容占位符 2"/>
          <p:cNvSpPr>
            <a:spLocks noGrp="1"/>
          </p:cNvSpPr>
          <p:nvPr>
            <p:ph idx="1"/>
          </p:nvPr>
        </p:nvSpPr>
        <p:spPr>
          <a:xfrm>
            <a:off x="609600" y="1285875"/>
            <a:ext cx="10859770" cy="1757680"/>
          </a:xfrm>
          <a:noFill/>
          <a:ln>
            <a:noFill/>
          </a:ln>
        </p:spPr>
        <p:txBody>
          <a:bodyPr anchor="t" anchorCtr="0"/>
          <a:p>
            <a:pPr eaLnBrk="1" hangingPunct="1"/>
            <a:r>
              <a:rPr lang="zh-CN" altLang="en-US" b="1" dirty="0">
                <a:solidFill>
                  <a:srgbClr val="FF0000"/>
                </a:solidFill>
              </a:rPr>
              <a:t>优点：</a:t>
            </a:r>
            <a:r>
              <a:rPr lang="zh-CN" altLang="en-US" sz="2800" b="1" dirty="0"/>
              <a:t>有效地将一个较复杂的程序系统设计任务分解成许多易于控制和处理的子任务，便于开发和维护。</a:t>
            </a:r>
            <a:endParaRPr lang="zh-CN" altLang="en-US" sz="2800" b="1" dirty="0"/>
          </a:p>
          <a:p>
            <a:pPr eaLnBrk="1" hangingPunct="1"/>
            <a:endParaRPr lang="zh-CN" altLang="en-US" dirty="0"/>
          </a:p>
        </p:txBody>
      </p:sp>
      <p:sp>
        <p:nvSpPr>
          <p:cNvPr id="4" name="Rectangle 3"/>
          <p:cNvSpPr txBox="1">
            <a:spLocks noChangeArrowheads="1"/>
          </p:cNvSpPr>
          <p:nvPr/>
        </p:nvSpPr>
        <p:spPr>
          <a:xfrm>
            <a:off x="623570" y="2564765"/>
            <a:ext cx="10601960" cy="3714750"/>
          </a:xfrm>
          <a:prstGeom prst="rect">
            <a:avLst/>
          </a:prstGeom>
        </p:spPr>
        <p:txBody>
          <a:bodyPr/>
          <a:lstStyle/>
          <a:p>
            <a:pPr marL="342900" marR="0" indent="-342900" defTabSz="914400">
              <a:spcBef>
                <a:spcPct val="20000"/>
              </a:spcBef>
              <a:buClrTx/>
              <a:buSzTx/>
              <a:buFontTx/>
              <a:buChar char="•"/>
              <a:defRPr/>
            </a:pPr>
            <a:r>
              <a:rPr kumimoji="0" lang="zh-CN" altLang="en-US" sz="3200" b="1" kern="0" cap="none" spc="0" normalizeH="0" baseline="0" noProof="0" dirty="0">
                <a:solidFill>
                  <a:srgbClr val="FF0000"/>
                </a:solidFill>
                <a:latin typeface="+mn-lt"/>
                <a:ea typeface="+mn-ea"/>
                <a:cs typeface="+mn-cs"/>
              </a:rPr>
              <a:t>缺点：</a:t>
            </a:r>
            <a:r>
              <a:rPr kumimoji="0" lang="zh-CN" altLang="en-US" sz="2800" b="1" kern="0" cap="none" spc="0" normalizeH="0" baseline="0" noProof="0" dirty="0">
                <a:latin typeface="+mn-lt"/>
                <a:ea typeface="+mn-ea"/>
                <a:cs typeface="+mn-cs"/>
              </a:rPr>
              <a:t>可重用性差、数据安全性差、难以开发大型软件和图形界面的</a:t>
            </a:r>
            <a:r>
              <a:rPr kumimoji="0" lang="zh-CN" altLang="en-US" sz="2800" b="1" kern="0" cap="none" spc="0" normalizeH="0" baseline="0" noProof="0" dirty="0" smtClean="0">
                <a:latin typeface="+mn-lt"/>
                <a:ea typeface="+mn-ea"/>
                <a:cs typeface="+mn-cs"/>
              </a:rPr>
              <a:t>应用软件。</a:t>
            </a:r>
            <a:endParaRPr kumimoji="0" lang="en-US" altLang="zh-CN" sz="2800" b="1" kern="0" cap="none" spc="0" normalizeH="0" baseline="0" noProof="0" dirty="0">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把数据和处理数据的过程分离为相互独立的实体。</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当数据结构改变时，所有相关的处理过程都要进行相应的修改。</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每一种相对于老问题的新方法都要带来额外的开销。</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图形用户界面的应用程序，很难用过程来描述和实现，开发和维护也都很困难。</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charRg st="0" end="36"/>
                                            </p:txEl>
                                          </p:spTgt>
                                        </p:tgtEl>
                                        <p:attrNameLst>
                                          <p:attrName>style.visibility</p:attrName>
                                        </p:attrNameLst>
                                      </p:cBhvr>
                                      <p:to>
                                        <p:strVal val="visible"/>
                                      </p:to>
                                    </p:set>
                                    <p:animEffect transition="in" filter="blinds(horizontal)">
                                      <p:cBhvr>
                                        <p:cTn id="7" dur="500"/>
                                        <p:tgtEl>
                                          <p:spTgt spid="4">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charRg st="36" end="59"/>
                                            </p:txEl>
                                          </p:spTgt>
                                        </p:tgtEl>
                                        <p:attrNameLst>
                                          <p:attrName>style.visibility</p:attrName>
                                        </p:attrNameLst>
                                      </p:cBhvr>
                                      <p:to>
                                        <p:strVal val="visible"/>
                                      </p:to>
                                    </p:set>
                                    <p:animEffect transition="in" filter="blinds(horizontal)">
                                      <p:cBhvr>
                                        <p:cTn id="12" dur="500"/>
                                        <p:tgtEl>
                                          <p:spTgt spid="4">
                                            <p:txEl>
                                              <p:charRg st="36" end="5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charRg st="59" end="88"/>
                                            </p:txEl>
                                          </p:spTgt>
                                        </p:tgtEl>
                                        <p:attrNameLst>
                                          <p:attrName>style.visibility</p:attrName>
                                        </p:attrNameLst>
                                      </p:cBhvr>
                                      <p:to>
                                        <p:strVal val="visible"/>
                                      </p:to>
                                    </p:set>
                                    <p:animEffect transition="in" filter="blinds(horizontal)">
                                      <p:cBhvr>
                                        <p:cTn id="15" dur="500"/>
                                        <p:tgtEl>
                                          <p:spTgt spid="4">
                                            <p:txEl>
                                              <p:charRg st="59" end="8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charRg st="88" end="112"/>
                                            </p:txEl>
                                          </p:spTgt>
                                        </p:tgtEl>
                                        <p:attrNameLst>
                                          <p:attrName>style.visibility</p:attrName>
                                        </p:attrNameLst>
                                      </p:cBhvr>
                                      <p:to>
                                        <p:strVal val="visible"/>
                                      </p:to>
                                    </p:set>
                                    <p:animEffect transition="in" filter="blinds(horizontal)">
                                      <p:cBhvr>
                                        <p:cTn id="18" dur="500"/>
                                        <p:tgtEl>
                                          <p:spTgt spid="4">
                                            <p:txEl>
                                              <p:charRg st="88" end="11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charRg st="112" end="148"/>
                                            </p:txEl>
                                          </p:spTgt>
                                        </p:tgtEl>
                                        <p:attrNameLst>
                                          <p:attrName>style.visibility</p:attrName>
                                        </p:attrNameLst>
                                      </p:cBhvr>
                                      <p:to>
                                        <p:strVal val="visible"/>
                                      </p:to>
                                    </p:set>
                                    <p:animEffect transition="in" filter="blinds(horizontal)">
                                      <p:cBhvr>
                                        <p:cTn id="21" dur="500"/>
                                        <p:tgtEl>
                                          <p:spTgt spid="4">
                                            <p:txEl>
                                              <p:charRg st="112"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noFill/>
          <a:ln>
            <a:noFill/>
          </a:ln>
        </p:spPr>
        <p:txBody>
          <a:bodyPr anchor="t" anchorCtr="0"/>
          <a:p>
            <a:pPr eaLnBrk="1" hangingPunct="1"/>
            <a:r>
              <a:rPr lang="en-US" altLang="zh-CN" sz="3600" b="1" dirty="0">
                <a:solidFill>
                  <a:schemeClr val="tx1"/>
                </a:solidFill>
              </a:rPr>
              <a:t>1.2.1</a:t>
            </a:r>
            <a:r>
              <a:rPr lang="zh-CN" altLang="en-US" sz="3600" b="1" dirty="0">
                <a:solidFill>
                  <a:schemeClr val="tx1"/>
                </a:solidFill>
              </a:rPr>
              <a:t>面向对象方法的由来</a:t>
            </a:r>
            <a:endParaRPr lang="zh-CN" altLang="en-US" sz="3600" dirty="0"/>
          </a:p>
        </p:txBody>
      </p:sp>
      <p:sp>
        <p:nvSpPr>
          <p:cNvPr id="4" name="Rectangle 3"/>
          <p:cNvSpPr>
            <a:spLocks noGrp="1"/>
          </p:cNvSpPr>
          <p:nvPr>
            <p:ph idx="1"/>
          </p:nvPr>
        </p:nvSpPr>
        <p:spPr>
          <a:xfrm>
            <a:off x="609600" y="981075"/>
            <a:ext cx="11124565" cy="3543300"/>
          </a:xfrm>
          <a:noFill/>
          <a:ln>
            <a:noFill/>
          </a:ln>
        </p:spPr>
        <p:txBody>
          <a:bodyPr anchor="t" anchorCtr="0"/>
          <a:p>
            <a:pPr eaLnBrk="1" hangingPunct="1"/>
            <a:r>
              <a:rPr lang="zh-CN" altLang="en-US" sz="2800" b="1" dirty="0"/>
              <a:t>将数据及对数据的操作方法封装在一起，作为一个相互依存、不可分离的整体</a:t>
            </a:r>
            <a:r>
              <a:rPr lang="en-US" altLang="zh-CN" sz="2800" b="1" dirty="0"/>
              <a:t>——</a:t>
            </a:r>
            <a:r>
              <a:rPr lang="zh-CN" altLang="en-US" sz="2800" b="1" dirty="0">
                <a:solidFill>
                  <a:srgbClr val="FF0000"/>
                </a:solidFill>
              </a:rPr>
              <a:t>对象</a:t>
            </a:r>
            <a:r>
              <a:rPr lang="zh-CN" altLang="en-US" sz="2800" b="1" dirty="0"/>
              <a:t>。</a:t>
            </a:r>
            <a:endParaRPr lang="zh-CN" altLang="en-US" sz="2800" b="1" dirty="0"/>
          </a:p>
          <a:p>
            <a:pPr eaLnBrk="1" hangingPunct="1"/>
            <a:r>
              <a:rPr lang="zh-CN" altLang="en-US" sz="2800" b="1" dirty="0"/>
              <a:t>对同类型对象抽象出其共性，形成</a:t>
            </a:r>
            <a:r>
              <a:rPr lang="zh-CN" altLang="en-US" sz="2800" b="1" dirty="0">
                <a:solidFill>
                  <a:srgbClr val="FF0000"/>
                </a:solidFill>
              </a:rPr>
              <a:t>类</a:t>
            </a:r>
            <a:r>
              <a:rPr lang="zh-CN" altLang="en-US" sz="2800" b="1" dirty="0"/>
              <a:t>。</a:t>
            </a:r>
            <a:endParaRPr lang="zh-CN" altLang="en-US" sz="2800" b="1" dirty="0"/>
          </a:p>
          <a:p>
            <a:pPr eaLnBrk="1" hangingPunct="1"/>
            <a:r>
              <a:rPr lang="zh-CN" altLang="en-US" sz="2800" b="1" dirty="0"/>
              <a:t>类通过一个简单的</a:t>
            </a:r>
            <a:r>
              <a:rPr lang="zh-CN" altLang="en-US" sz="2800" b="1" dirty="0">
                <a:solidFill>
                  <a:srgbClr val="FF0000"/>
                </a:solidFill>
              </a:rPr>
              <a:t>外部接口</a:t>
            </a:r>
            <a:r>
              <a:rPr lang="zh-CN" altLang="en-US" sz="2800" b="1" dirty="0"/>
              <a:t>，与外界发生关系。</a:t>
            </a:r>
            <a:endParaRPr lang="zh-CN" altLang="en-US" sz="2800" b="1" dirty="0"/>
          </a:p>
          <a:p>
            <a:pPr eaLnBrk="1" hangingPunct="1"/>
            <a:r>
              <a:rPr lang="zh-CN" altLang="en-US" sz="2800" b="1" dirty="0"/>
              <a:t>对象与对象之间通过</a:t>
            </a:r>
            <a:r>
              <a:rPr lang="zh-CN" altLang="en-US" sz="2800" b="1" dirty="0">
                <a:solidFill>
                  <a:srgbClr val="FF0000"/>
                </a:solidFill>
              </a:rPr>
              <a:t>消息</a:t>
            </a:r>
            <a:r>
              <a:rPr lang="zh-CN" altLang="en-US" sz="2800" b="1" dirty="0"/>
              <a:t>进行通讯。</a:t>
            </a:r>
            <a:endParaRPr lang="zh-CN" altLang="en-US" sz="2800" b="1" dirty="0"/>
          </a:p>
        </p:txBody>
      </p:sp>
      <p:sp>
        <p:nvSpPr>
          <p:cNvPr id="5" name="Rectangle 3"/>
          <p:cNvSpPr txBox="1">
            <a:spLocks noChangeArrowheads="1"/>
          </p:cNvSpPr>
          <p:nvPr/>
        </p:nvSpPr>
        <p:spPr bwMode="auto">
          <a:xfrm>
            <a:off x="623570" y="3573145"/>
            <a:ext cx="10981690" cy="2329180"/>
          </a:xfrm>
          <a:prstGeom prst="rect">
            <a:avLst/>
          </a:prstGeom>
          <a:noFill/>
          <a:ln>
            <a:miter lim="800000"/>
          </a:ln>
        </p:spPr>
        <p:txBody>
          <a:bodyPr/>
          <a:lstStyle/>
          <a:p>
            <a:pPr marL="342900" marR="0" indent="-342900" defTabSz="914400">
              <a:spcBef>
                <a:spcPts val="0"/>
              </a:spcBef>
              <a:buClrTx/>
              <a:buSzTx/>
              <a:buFontTx/>
              <a:buChar char="•"/>
              <a:defRPr/>
            </a:pPr>
            <a:r>
              <a:rPr kumimoji="0" lang="zh-CN" altLang="en-US" sz="2800" b="1" kern="0" cap="none" spc="0" normalizeH="0" baseline="0" noProof="0" dirty="0">
                <a:solidFill>
                  <a:srgbClr val="FF0000"/>
                </a:solidFill>
                <a:latin typeface="+mn-lt"/>
                <a:ea typeface="+mn-ea"/>
                <a:cs typeface="+mn-cs"/>
              </a:rPr>
              <a:t>优点：</a:t>
            </a:r>
            <a:endParaRPr kumimoji="0" lang="zh-CN" altLang="en-US" sz="2800" b="1" kern="0" cap="none" spc="0" normalizeH="0" baseline="0" noProof="0" dirty="0">
              <a:solidFill>
                <a:srgbClr val="FF0000"/>
              </a:solidFill>
              <a:latin typeface="+mn-lt"/>
              <a:ea typeface="+mn-ea"/>
              <a:cs typeface="+mn-cs"/>
            </a:endParaRPr>
          </a:p>
          <a:p>
            <a:pPr marL="742950" marR="0" lvl="1" indent="-285750" algn="l" defTabSz="914400" rtl="0" eaLnBrk="1" fontAlgn="base" latinLnBrk="0" hangingPunct="1">
              <a:lnSpc>
                <a:spcPct val="100000"/>
              </a:lnSpc>
              <a:spcBef>
                <a:spcPts val="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程序模块间的关系更为简单，程序模块的独立性、数据的安全性就有了良好的保障。</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ts val="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通过</a:t>
            </a:r>
            <a:r>
              <a:rPr kumimoji="0" lang="zh-CN" altLang="en-US" sz="2800" b="1" i="0" u="none" strike="noStrike" kern="0" cap="none" spc="0" normalizeH="0" baseline="0" noProof="0" dirty="0">
                <a:ln>
                  <a:noFill/>
                </a:ln>
                <a:solidFill>
                  <a:srgbClr val="FF0000"/>
                </a:solidFill>
                <a:effectLst/>
                <a:uLnTx/>
                <a:uFillTx/>
                <a:latin typeface="+mn-lt"/>
                <a:ea typeface="+mn-ea"/>
                <a:cs typeface="+mn-cs"/>
              </a:rPr>
              <a:t>继承与</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多态</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可以大大提高程序的可重用性，使得软件的开发和维护都更为方便。</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charRg st="0" end="40"/>
                                            </p:txEl>
                                          </p:spTgt>
                                        </p:tgtEl>
                                        <p:attrNameLst>
                                          <p:attrName>style.visibility</p:attrName>
                                        </p:attrNameLst>
                                      </p:cBhvr>
                                      <p:to>
                                        <p:strVal val="visible"/>
                                      </p:to>
                                    </p:set>
                                    <p:animEffect transition="in" filter="blinds(horizontal)">
                                      <p:cBhvr>
                                        <p:cTn id="7" dur="500"/>
                                        <p:tgtEl>
                                          <p:spTgt spid="4">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charRg st="40" end="58"/>
                                            </p:txEl>
                                          </p:spTgt>
                                        </p:tgtEl>
                                        <p:attrNameLst>
                                          <p:attrName>style.visibility</p:attrName>
                                        </p:attrNameLst>
                                      </p:cBhvr>
                                      <p:to>
                                        <p:strVal val="visible"/>
                                      </p:to>
                                    </p:set>
                                    <p:animEffect transition="in" filter="blinds(horizontal)">
                                      <p:cBhvr>
                                        <p:cTn id="12" dur="500"/>
                                        <p:tgtEl>
                                          <p:spTgt spid="4">
                                            <p:txEl>
                                              <p:charRg st="40"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charRg st="58" end="80"/>
                                            </p:txEl>
                                          </p:spTgt>
                                        </p:tgtEl>
                                        <p:attrNameLst>
                                          <p:attrName>style.visibility</p:attrName>
                                        </p:attrNameLst>
                                      </p:cBhvr>
                                      <p:to>
                                        <p:strVal val="visible"/>
                                      </p:to>
                                    </p:set>
                                    <p:animEffect transition="in" filter="blinds(horizontal)">
                                      <p:cBhvr>
                                        <p:cTn id="17" dur="500"/>
                                        <p:tgtEl>
                                          <p:spTgt spid="4">
                                            <p:txEl>
                                              <p:charRg st="58"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charRg st="80" end="97"/>
                                            </p:txEl>
                                          </p:spTgt>
                                        </p:tgtEl>
                                        <p:attrNameLst>
                                          <p:attrName>style.visibility</p:attrName>
                                        </p:attrNameLst>
                                      </p:cBhvr>
                                      <p:to>
                                        <p:strVal val="visible"/>
                                      </p:to>
                                    </p:set>
                                    <p:animEffect transition="in" filter="blinds(horizontal)">
                                      <p:cBhvr>
                                        <p:cTn id="22" dur="500"/>
                                        <p:tgtEl>
                                          <p:spTgt spid="4">
                                            <p:txEl>
                                              <p:charRg st="80" end="9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noFill/>
          <a:ln>
            <a:noFill/>
          </a:ln>
        </p:spPr>
        <p:txBody>
          <a:bodyPr anchor="t" anchorCtr="0"/>
          <a:p>
            <a:pPr eaLnBrk="1" hangingPunct="1"/>
            <a:r>
              <a:rPr lang="en-US" altLang="zh-CN" sz="3600" b="1" dirty="0">
                <a:solidFill>
                  <a:schemeClr val="tx1"/>
                </a:solidFill>
              </a:rPr>
              <a:t>1.2.2  </a:t>
            </a:r>
            <a:r>
              <a:rPr lang="zh-CN" altLang="en-US" sz="3600" b="1" dirty="0">
                <a:solidFill>
                  <a:schemeClr val="tx1"/>
                </a:solidFill>
              </a:rPr>
              <a:t>面向对象的基本概念</a:t>
            </a:r>
            <a:endParaRPr lang="zh-CN" altLang="en-US" sz="3600" dirty="0"/>
          </a:p>
        </p:txBody>
      </p:sp>
      <p:sp>
        <p:nvSpPr>
          <p:cNvPr id="19458" name="内容占位符 2"/>
          <p:cNvSpPr>
            <a:spLocks noGrp="1"/>
          </p:cNvSpPr>
          <p:nvPr>
            <p:ph idx="1"/>
          </p:nvPr>
        </p:nvSpPr>
        <p:spPr>
          <a:xfrm>
            <a:off x="1992313" y="836613"/>
            <a:ext cx="2114550" cy="614362"/>
          </a:xfrm>
          <a:noFill/>
          <a:ln>
            <a:noFill/>
          </a:ln>
        </p:spPr>
        <p:txBody>
          <a:bodyPr anchor="t" anchorCtr="0"/>
          <a:p>
            <a:pPr eaLnBrk="1" hangingPunct="1">
              <a:buNone/>
            </a:pPr>
            <a:r>
              <a:rPr lang="en-US" altLang="zh-CN" b="1" dirty="0">
                <a:solidFill>
                  <a:srgbClr val="FF0000"/>
                </a:solidFill>
              </a:rPr>
              <a:t>1</a:t>
            </a:r>
            <a:r>
              <a:rPr lang="zh-CN" altLang="en-US" b="1" dirty="0">
                <a:solidFill>
                  <a:srgbClr val="FF0000"/>
                </a:solidFill>
              </a:rPr>
              <a:t>）对象</a:t>
            </a:r>
            <a:endParaRPr lang="zh-CN" altLang="en-US" b="1" dirty="0">
              <a:solidFill>
                <a:srgbClr val="FF0000"/>
              </a:solidFill>
            </a:endParaRPr>
          </a:p>
        </p:txBody>
      </p:sp>
      <p:sp>
        <p:nvSpPr>
          <p:cNvPr id="4" name="Rectangle 3"/>
          <p:cNvSpPr txBox="1">
            <a:spLocks noChangeArrowheads="1"/>
          </p:cNvSpPr>
          <p:nvPr/>
        </p:nvSpPr>
        <p:spPr>
          <a:xfrm>
            <a:off x="1157605" y="1341755"/>
            <a:ext cx="10454640" cy="2303780"/>
          </a:xfrm>
          <a:prstGeom prst="rect">
            <a:avLst/>
          </a:prstGeom>
        </p:spPr>
        <p:txBody>
          <a:bodyPr/>
          <a:lstStyle/>
          <a:p>
            <a:pPr marL="0" marR="0" indent="-342900" defTabSz="914400">
              <a:lnSpc>
                <a:spcPct val="100000"/>
              </a:lnSpc>
              <a:spcBef>
                <a:spcPts val="600"/>
              </a:spcBef>
              <a:buClrTx/>
              <a:buSzTx/>
              <a:buFontTx/>
              <a:buChar char="•"/>
              <a:defRPr/>
            </a:pPr>
            <a:r>
              <a:rPr kumimoji="0" lang="zh-CN" altLang="en-US" sz="2400" b="1" kern="0" cap="none" spc="0" normalizeH="0" baseline="0" noProof="0" dirty="0">
                <a:solidFill>
                  <a:srgbClr val="0070C0"/>
                </a:solidFill>
                <a:latin typeface="+mn-lt"/>
                <a:ea typeface="+mn-ea"/>
                <a:cs typeface="+mn-cs"/>
              </a:rPr>
              <a:t>一般意义上的对象：</a:t>
            </a:r>
            <a:endParaRPr kumimoji="0" lang="zh-CN" altLang="en-US" sz="2400" b="1" kern="0" cap="none" spc="0" normalizeH="0" baseline="0" noProof="0" dirty="0">
              <a:solidFill>
                <a:srgbClr val="0070C0"/>
              </a:solidFill>
              <a:latin typeface="+mn-lt"/>
              <a:ea typeface="+mn-ea"/>
              <a:cs typeface="+mn-cs"/>
            </a:endParaRPr>
          </a:p>
          <a:p>
            <a:pPr marL="0" marR="0" lvl="1" indent="-285750" algn="l" defTabSz="914400" rtl="0">
              <a:lnSpc>
                <a:spcPct val="10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现实世界中一个实际存在的事物。</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0" marR="0" lvl="1" indent="-285750" algn="l" defTabSz="914400" rtl="0">
              <a:lnSpc>
                <a:spcPct val="10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可以是有形的（如一辆汽车），也可是无形的（如一项计划）。</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0" marR="0" lvl="1" indent="-285750" algn="l" defTabSz="914400" rtl="0">
              <a:lnSpc>
                <a:spcPct val="10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构成世界的一个独立单位，具有：</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0" marR="0" lvl="2" indent="-228600" algn="l" defTabSz="914400" rtl="0">
              <a:lnSpc>
                <a:spcPct val="10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静态特征：可以用某种数据来描述。</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0" marR="0" lvl="2" indent="-228600" algn="l" defTabSz="914400" rtl="0">
              <a:lnSpc>
                <a:spcPct val="10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动态特征：对象所表现的行为或具有的功能。</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
        <p:nvSpPr>
          <p:cNvPr id="5" name="Rectangle 3"/>
          <p:cNvSpPr txBox="1"/>
          <p:nvPr/>
        </p:nvSpPr>
        <p:spPr>
          <a:xfrm>
            <a:off x="911860" y="4076700"/>
            <a:ext cx="10431145" cy="2115820"/>
          </a:xfrm>
          <a:prstGeom prst="rect">
            <a:avLst/>
          </a:prstGeom>
          <a:noFill/>
          <a:ln w="9525">
            <a:noFill/>
          </a:ln>
        </p:spPr>
        <p:txBody>
          <a:bodyPr anchor="t" anchorCtr="0"/>
          <a:p>
            <a:pPr marL="0" indent="-342900">
              <a:lnSpc>
                <a:spcPct val="100000"/>
              </a:lnSpc>
              <a:spcBef>
                <a:spcPts val="600"/>
              </a:spcBef>
              <a:buFont typeface="Arial" panose="020B0604020202020204" pitchFamily="34" charset="0"/>
              <a:buChar char="•"/>
            </a:pPr>
            <a:r>
              <a:rPr lang="zh-CN" altLang="en-US" sz="2400" b="1" dirty="0">
                <a:solidFill>
                  <a:srgbClr val="0070C0"/>
                </a:solidFill>
                <a:latin typeface="Arial" panose="020B0604020202020204" pitchFamily="34" charset="0"/>
                <a:ea typeface="宋体" panose="02010600030101010101" pitchFamily="2" charset="-122"/>
              </a:rPr>
              <a:t>面向对象方法中的对象：</a:t>
            </a:r>
            <a:endParaRPr lang="zh-CN" altLang="en-US" sz="2400" b="1" dirty="0">
              <a:solidFill>
                <a:srgbClr val="0070C0"/>
              </a:solidFill>
              <a:latin typeface="Arial" panose="020B0604020202020204" pitchFamily="34" charset="0"/>
              <a:ea typeface="宋体" panose="02010600030101010101" pitchFamily="2" charset="-122"/>
            </a:endParaRPr>
          </a:p>
          <a:p>
            <a:pPr marL="0" lvl="1" indent="-285750">
              <a:lnSpc>
                <a:spcPct val="100000"/>
              </a:lnSpc>
              <a:spcBef>
                <a:spcPts val="600"/>
              </a:spcBef>
              <a:buFont typeface="Arial" panose="020B0604020202020204" pitchFamily="34" charset="0"/>
              <a:buChar char="–"/>
            </a:pPr>
            <a:r>
              <a:rPr lang="zh-CN" altLang="en-US" sz="2400" b="1" dirty="0">
                <a:latin typeface="Arial" panose="020B0604020202020204" pitchFamily="34" charset="0"/>
                <a:ea typeface="宋体" panose="02010600030101010101" pitchFamily="2" charset="-122"/>
              </a:rPr>
              <a:t>系统中用来描述客观事物的一个实体，它是用来构成系统的一个基本单位。对象由一组属性和一组行为构成。</a:t>
            </a:r>
            <a:endParaRPr lang="zh-CN" altLang="en-US" sz="2400" b="1" dirty="0">
              <a:latin typeface="Arial" panose="020B0604020202020204" pitchFamily="34" charset="0"/>
              <a:ea typeface="宋体" panose="02010600030101010101" pitchFamily="2" charset="-122"/>
            </a:endParaRPr>
          </a:p>
          <a:p>
            <a:pPr marL="0" lvl="1" indent="-285750">
              <a:lnSpc>
                <a:spcPct val="100000"/>
              </a:lnSpc>
              <a:spcBef>
                <a:spcPts val="600"/>
              </a:spcBef>
            </a:pPr>
            <a:r>
              <a:rPr lang="zh-CN" altLang="en-US" sz="2400" b="1" dirty="0">
                <a:solidFill>
                  <a:srgbClr val="FF0000"/>
                </a:solidFill>
                <a:latin typeface="Arial" panose="020B0604020202020204" pitchFamily="34" charset="0"/>
                <a:ea typeface="宋体" panose="02010600030101010101" pitchFamily="2" charset="-122"/>
              </a:rPr>
              <a:t>        属性：</a:t>
            </a:r>
            <a:r>
              <a:rPr lang="zh-CN" altLang="en-US" sz="2400" b="1" dirty="0">
                <a:latin typeface="Arial" panose="020B0604020202020204" pitchFamily="34" charset="0"/>
                <a:ea typeface="宋体" panose="02010600030101010101" pitchFamily="2" charset="-122"/>
              </a:rPr>
              <a:t>用来描述对象静态特征的数据项。</a:t>
            </a:r>
            <a:endParaRPr lang="zh-CN" altLang="en-US" sz="2400" b="1" dirty="0">
              <a:latin typeface="Arial" panose="020B0604020202020204" pitchFamily="34" charset="0"/>
              <a:ea typeface="宋体" panose="02010600030101010101" pitchFamily="2" charset="-122"/>
            </a:endParaRPr>
          </a:p>
          <a:p>
            <a:pPr marL="0" lvl="1" indent="-285750">
              <a:lnSpc>
                <a:spcPct val="100000"/>
              </a:lnSpc>
              <a:spcBef>
                <a:spcPts val="600"/>
              </a:spcBef>
            </a:pPr>
            <a:r>
              <a:rPr lang="zh-CN" altLang="en-US" sz="2400" b="1" dirty="0">
                <a:solidFill>
                  <a:srgbClr val="FF0000"/>
                </a:solidFill>
                <a:latin typeface="Arial" panose="020B0604020202020204" pitchFamily="34" charset="0"/>
                <a:ea typeface="宋体" panose="02010600030101010101" pitchFamily="2" charset="-122"/>
              </a:rPr>
              <a:t>        行为：</a:t>
            </a:r>
            <a:r>
              <a:rPr lang="zh-CN" altLang="en-US" sz="2400" b="1" dirty="0">
                <a:latin typeface="Arial" panose="020B0604020202020204" pitchFamily="34" charset="0"/>
                <a:ea typeface="宋体" panose="02010600030101010101" pitchFamily="2" charset="-122"/>
              </a:rPr>
              <a:t>用来描述对象动态特征的操作序列。</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charRg st="0" end="12"/>
                                            </p:txEl>
                                          </p:spTgt>
                                        </p:tgtEl>
                                        <p:attrNameLst>
                                          <p:attrName>style.visibility</p:attrName>
                                        </p:attrNameLst>
                                      </p:cBhvr>
                                      <p:to>
                                        <p:strVal val="visible"/>
                                      </p:to>
                                    </p:set>
                                    <p:animEffect transition="in" filter="wipe(down)">
                                      <p:cBhvr>
                                        <p:cTn id="7" dur="500"/>
                                        <p:tgtEl>
                                          <p:spTgt spid="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charRg st="61" end="88"/>
                                            </p:txEl>
                                          </p:spTgt>
                                        </p:tgtEl>
                                        <p:attrNameLst>
                                          <p:attrName>style.visibility</p:attrName>
                                        </p:attrNameLst>
                                      </p:cBhvr>
                                      <p:to>
                                        <p:strVal val="visible"/>
                                      </p:to>
                                    </p:set>
                                    <p:animEffect transition="in" filter="blinds(horizontal)">
                                      <p:cBhvr>
                                        <p:cTn id="12" dur="500"/>
                                        <p:tgtEl>
                                          <p:spTgt spid="5">
                                            <p:txEl>
                                              <p:charRg st="61" end="88"/>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charRg st="12" end="61"/>
                                            </p:txEl>
                                          </p:spTgt>
                                        </p:tgtEl>
                                        <p:attrNameLst>
                                          <p:attrName>style.visibility</p:attrName>
                                        </p:attrNameLst>
                                      </p:cBhvr>
                                      <p:to>
                                        <p:strVal val="visible"/>
                                      </p:to>
                                    </p:set>
                                    <p:animEffect transition="in" filter="wipe(down)">
                                      <p:cBhvr>
                                        <p:cTn id="15" dur="500"/>
                                        <p:tgtEl>
                                          <p:spTgt spid="5">
                                            <p:txEl>
                                              <p:charRg st="12" end="6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charRg st="88" end="116"/>
                                            </p:txEl>
                                          </p:spTgt>
                                        </p:tgtEl>
                                        <p:attrNameLst>
                                          <p:attrName>style.visibility</p:attrName>
                                        </p:attrNameLst>
                                      </p:cBhvr>
                                      <p:to>
                                        <p:strVal val="visible"/>
                                      </p:to>
                                    </p:set>
                                    <p:animEffect transition="in" filter="blinds(horizontal)">
                                      <p:cBhvr>
                                        <p:cTn id="18" dur="500"/>
                                        <p:tgtEl>
                                          <p:spTgt spid="5">
                                            <p:txEl>
                                              <p:charRg st="88"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txBox="1"/>
          <p:nvPr/>
        </p:nvSpPr>
        <p:spPr>
          <a:xfrm>
            <a:off x="2136140" y="116523"/>
            <a:ext cx="8229600" cy="1143000"/>
          </a:xfrm>
          <a:prstGeom prst="rect">
            <a:avLst/>
          </a:prstGeom>
          <a:noFill/>
          <a:ln w="9525">
            <a:noFill/>
          </a:ln>
        </p:spPr>
        <p:txBody>
          <a:bodyPr anchor="t" anchorCtr="0"/>
          <a:p>
            <a:pPr algn="ctr"/>
            <a:r>
              <a:rPr lang="en-US" altLang="zh-CN" sz="3600" b="1" dirty="0">
                <a:latin typeface="Arial" panose="020B0604020202020204" pitchFamily="34" charset="0"/>
                <a:ea typeface="宋体" panose="02010600030101010101" pitchFamily="2" charset="-122"/>
              </a:rPr>
              <a:t>1.2.2  </a:t>
            </a:r>
            <a:r>
              <a:rPr lang="zh-CN" altLang="en-US" sz="3600" b="1" dirty="0">
                <a:latin typeface="Arial" panose="020B0604020202020204" pitchFamily="34" charset="0"/>
                <a:ea typeface="宋体" panose="02010600030101010101" pitchFamily="2" charset="-122"/>
              </a:rPr>
              <a:t>面向对象的基本概念</a:t>
            </a:r>
            <a:endParaRPr lang="zh-CN" altLang="en-US" sz="3600" dirty="0">
              <a:solidFill>
                <a:schemeClr val="tx2"/>
              </a:solidFill>
              <a:latin typeface="Arial" panose="020B0604020202020204" pitchFamily="34" charset="0"/>
              <a:ea typeface="宋体" panose="02010600030101010101" pitchFamily="2" charset="-122"/>
            </a:endParaRPr>
          </a:p>
        </p:txBody>
      </p:sp>
      <p:sp>
        <p:nvSpPr>
          <p:cNvPr id="20482" name="Rectangle 6"/>
          <p:cNvSpPr txBox="1"/>
          <p:nvPr/>
        </p:nvSpPr>
        <p:spPr>
          <a:xfrm>
            <a:off x="2423478" y="980440"/>
            <a:ext cx="7772400" cy="4114800"/>
          </a:xfrm>
          <a:prstGeom prst="rect">
            <a:avLst/>
          </a:prstGeom>
          <a:noFill/>
          <a:ln w="9525">
            <a:noFill/>
          </a:ln>
        </p:spPr>
        <p:txBody>
          <a:bodyPr anchor="t" anchorCtr="0"/>
          <a:p>
            <a:pPr marL="342900" indent="-342900">
              <a:spcBef>
                <a:spcPct val="20000"/>
              </a:spcBef>
              <a:buFont typeface="Wingdings" panose="05000000000000000000" pitchFamily="2" charset="2"/>
            </a:pPr>
            <a:r>
              <a:rPr lang="zh-CN" altLang="en-US" sz="2800" b="1" dirty="0">
                <a:latin typeface="Arial" panose="020B0604020202020204" pitchFamily="34" charset="0"/>
                <a:ea typeface="宋体" panose="02010600030101010101" pitchFamily="2" charset="-122"/>
              </a:rPr>
              <a:t>例 ：考虑对象 “学生”，具体描述为：</a:t>
            </a:r>
            <a:endParaRPr lang="zh-CN" altLang="en-US" sz="2800" b="1" dirty="0">
              <a:latin typeface="Arial" panose="020B0604020202020204" pitchFamily="34" charset="0"/>
              <a:ea typeface="宋体" panose="02010600030101010101" pitchFamily="2" charset="-122"/>
            </a:endParaRPr>
          </a:p>
        </p:txBody>
      </p:sp>
      <p:graphicFrame>
        <p:nvGraphicFramePr>
          <p:cNvPr id="6" name="Group 7"/>
          <p:cNvGraphicFramePr>
            <a:graphicFrameLocks noGrp="1"/>
          </p:cNvGraphicFramePr>
          <p:nvPr>
            <p:custDataLst>
              <p:tags r:id="rId1"/>
            </p:custDataLst>
          </p:nvPr>
        </p:nvGraphicFramePr>
        <p:xfrm>
          <a:off x="3215958" y="1628458"/>
          <a:ext cx="6248400" cy="2514600"/>
        </p:xfrm>
        <a:graphic>
          <a:graphicData uri="http://schemas.openxmlformats.org/drawingml/2006/table">
            <a:tbl>
              <a:tblPr/>
              <a:tblGrid>
                <a:gridCol w="1447800"/>
                <a:gridCol w="4800600"/>
              </a:tblGrid>
              <a:tr h="518160">
                <a:tc>
                  <a:txBody>
                    <a:bodyPr/>
                    <a:lstStyle/>
                    <a:p>
                      <a:pPr marL="0" marR="0" lvl="0" indent="0" algn="l" defTabSz="914400" rtl="0" eaLnBrk="0" fontAlgn="base" latinLnBrk="0" hangingPunct="0">
                        <a:lnSpc>
                          <a:spcPct val="100000"/>
                        </a:lnSpc>
                        <a:spcBef>
                          <a:spcPct val="0"/>
                        </a:spcBef>
                        <a:spcAft>
                          <a:spcPct val="0"/>
                        </a:spcAft>
                        <a:buClr>
                          <a:schemeClr val="accent2"/>
                        </a:buClr>
                        <a:buSzPct val="80000"/>
                        <a:buFont typeface="Wingdings" panose="05000000000000000000" pitchFamily="2" charset="2"/>
                        <a:buNone/>
                      </a:pPr>
                      <a:r>
                        <a:rPr kumimoji="1" lang="zh-CN" altLang="en-US" sz="2400" b="1" u="none" strike="noStrike" cap="none" normalizeH="0" baseline="0" dirty="0" smtClean="0">
                          <a:ln>
                            <a:noFill/>
                          </a:ln>
                          <a:solidFill>
                            <a:srgbClr val="339933"/>
                          </a:solidFill>
                          <a:effectLst/>
                          <a:latin typeface="Times New Roman" panose="02020603050405020304" pitchFamily="18" charset="0"/>
                          <a:ea typeface="宋体" panose="02010600030101010101" pitchFamily="2" charset="-122"/>
                        </a:rPr>
                        <a:t>对象名</a:t>
                      </a:r>
                      <a:endParaRPr kumimoji="1" lang="zh-CN" altLang="en-US" sz="2400" b="1" u="none" strike="noStrike" cap="none" normalizeH="0" baseline="0" dirty="0" smtClean="0">
                        <a:ln>
                          <a:noFill/>
                        </a:ln>
                        <a:solidFill>
                          <a:srgbClr val="339933"/>
                        </a:solidFill>
                        <a:effectLst/>
                        <a:latin typeface="Times New Roman" panose="02020603050405020304" pitchFamily="18" charset="0"/>
                        <a:ea typeface="宋体" panose="02010600030101010101"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学生</a:t>
                      </a:r>
                      <a:endPar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511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400" b="1" u="none" strike="noStrike" cap="none" normalizeH="0" baseline="0" dirty="0" smtClean="0">
                          <a:ln>
                            <a:noFill/>
                          </a:ln>
                          <a:solidFill>
                            <a:srgbClr val="339933"/>
                          </a:solidFill>
                          <a:effectLst/>
                          <a:latin typeface="Times New Roman" panose="02020603050405020304" pitchFamily="18" charset="0"/>
                          <a:ea typeface="宋体" panose="02010600030101010101" pitchFamily="2" charset="-122"/>
                        </a:rPr>
                        <a:t>属性</a:t>
                      </a:r>
                      <a:endParaRPr kumimoji="1" lang="zh-CN" altLang="en-US" sz="2400" b="1" u="none" strike="noStrike" cap="none" normalizeH="0" baseline="0" dirty="0" smtClean="0">
                        <a:ln>
                          <a:noFill/>
                        </a:ln>
                        <a:solidFill>
                          <a:srgbClr val="339933"/>
                        </a:solidFill>
                        <a:effectLst/>
                        <a:latin typeface="Times New Roman" panose="02020603050405020304" pitchFamily="18" charset="0"/>
                        <a:ea typeface="宋体" panose="02010600030101010101"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80000"/>
                        <a:buFont typeface="Wingdings" panose="05000000000000000000" pitchFamily="2" charset="2"/>
                        <a:buNone/>
                      </a:pPr>
                      <a:r>
                        <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学号、姓名、专业、性别、</a:t>
                      </a:r>
                      <a:endPar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
                          <a:schemeClr val="accent2"/>
                        </a:buClr>
                        <a:buSzPct val="80000"/>
                        <a:buFont typeface="Wingdings" panose="05000000000000000000" pitchFamily="2" charset="2"/>
                        <a:buNone/>
                      </a:pPr>
                      <a:r>
                        <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年龄、身份证号等</a:t>
                      </a:r>
                      <a:endParaRPr kumimoji="1"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119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400" b="1" u="none" strike="noStrike" cap="none" normalizeH="0" baseline="0" dirty="0" smtClean="0">
                          <a:ln>
                            <a:noFill/>
                          </a:ln>
                          <a:solidFill>
                            <a:srgbClr val="339933"/>
                          </a:solidFill>
                          <a:effectLst/>
                          <a:latin typeface="Times New Roman" panose="02020603050405020304" pitchFamily="18" charset="0"/>
                          <a:ea typeface="宋体" panose="02010600030101010101" pitchFamily="2" charset="-122"/>
                        </a:rPr>
                        <a:t>服务</a:t>
                      </a:r>
                      <a:endParaRPr kumimoji="1" lang="zh-CN" altLang="en-US" sz="2400" b="1" u="none" strike="noStrike" cap="none" normalizeH="0" baseline="0" dirty="0" smtClean="0">
                        <a:ln>
                          <a:noFill/>
                        </a:ln>
                        <a:solidFill>
                          <a:srgbClr val="339933"/>
                        </a:solidFill>
                        <a:effectLst/>
                        <a:latin typeface="Times New Roman" panose="02020603050405020304" pitchFamily="18" charset="0"/>
                        <a:ea typeface="宋体" panose="02010600030101010101"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80000"/>
                        <a:buFont typeface="Wingdings" panose="05000000000000000000" pitchFamily="2" charset="2"/>
                        <a:buNone/>
                      </a:pPr>
                      <a:r>
                        <a:rPr kumimoji="1" lang="zh-CN" altLang="en-US" sz="24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获取和修改学号、姓名、</a:t>
                      </a:r>
                      <a:endParaRPr kumimoji="1" lang="zh-CN" altLang="en-US" sz="24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
                          <a:schemeClr val="accent2"/>
                        </a:buClr>
                        <a:buSzPct val="80000"/>
                        <a:buFont typeface="Wingdings" panose="05000000000000000000" pitchFamily="2" charset="2"/>
                        <a:buNone/>
                      </a:pPr>
                      <a:r>
                        <a:rPr kumimoji="1" lang="zh-CN" altLang="en-US" sz="24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专业、性别、年龄，成绩等</a:t>
                      </a:r>
                      <a:endParaRPr kumimoji="1" lang="zh-CN" altLang="en-US" sz="24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21"/>
          <p:cNvSpPr>
            <a:spLocks noChangeArrowheads="1"/>
          </p:cNvSpPr>
          <p:nvPr/>
        </p:nvSpPr>
        <p:spPr bwMode="auto">
          <a:xfrm>
            <a:off x="1631950" y="4293235"/>
            <a:ext cx="9109710" cy="1789430"/>
          </a:xfrm>
          <a:prstGeom prst="rect">
            <a:avLst/>
          </a:prstGeom>
          <a:noFill/>
          <a:ln w="9525">
            <a:noFill/>
            <a:miter lim="800000"/>
          </a:ln>
          <a:effectLst/>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注意： </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对象只有在具有了属性和服务的情况下才有意义</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2.</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外部是通过调用服务与对象取得联系</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3. </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对象是对事物的抽象概括和描述</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4.</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对象是属性和服务的结合体，不可分</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noFill/>
          <a:ln>
            <a:noFill/>
          </a:ln>
        </p:spPr>
        <p:txBody>
          <a:bodyPr anchor="t" anchorCtr="0"/>
          <a:p>
            <a:pPr eaLnBrk="1" hangingPunct="1"/>
            <a:r>
              <a:rPr lang="en-US" altLang="zh-CN" sz="3600" b="1" dirty="0">
                <a:solidFill>
                  <a:schemeClr val="tx1"/>
                </a:solidFill>
              </a:rPr>
              <a:t>1.2.2  </a:t>
            </a:r>
            <a:r>
              <a:rPr lang="zh-CN" altLang="en-US" sz="3600" b="1" dirty="0">
                <a:solidFill>
                  <a:schemeClr val="tx1"/>
                </a:solidFill>
              </a:rPr>
              <a:t>面向对象的基本概念</a:t>
            </a:r>
            <a:endParaRPr lang="zh-CN" altLang="en-US" sz="3600" dirty="0"/>
          </a:p>
        </p:txBody>
      </p:sp>
      <p:sp>
        <p:nvSpPr>
          <p:cNvPr id="21506" name="内容占位符 2"/>
          <p:cNvSpPr txBox="1"/>
          <p:nvPr/>
        </p:nvSpPr>
        <p:spPr>
          <a:xfrm>
            <a:off x="2082800" y="908050"/>
            <a:ext cx="2114550" cy="614363"/>
          </a:xfrm>
          <a:prstGeom prst="rect">
            <a:avLst/>
          </a:prstGeom>
          <a:noFill/>
          <a:ln w="9525">
            <a:noFill/>
          </a:ln>
        </p:spPr>
        <p:txBody>
          <a:bodyPr anchor="t" anchorCtr="0"/>
          <a:p>
            <a:pPr marL="342900" indent="-342900">
              <a:spcBef>
                <a:spcPct val="20000"/>
              </a:spcBef>
            </a:pPr>
            <a:r>
              <a:rPr lang="en-US" altLang="zh-CN" sz="3200" b="1" dirty="0">
                <a:solidFill>
                  <a:srgbClr val="FF0000"/>
                </a:solidFill>
                <a:latin typeface="Arial" panose="020B0604020202020204" pitchFamily="34" charset="0"/>
                <a:ea typeface="宋体" panose="02010600030101010101" pitchFamily="2" charset="-122"/>
              </a:rPr>
              <a:t>2</a:t>
            </a:r>
            <a:r>
              <a:rPr lang="zh-CN" altLang="en-US" sz="3200" b="1" dirty="0">
                <a:solidFill>
                  <a:srgbClr val="FF0000"/>
                </a:solidFill>
                <a:latin typeface="Arial" panose="020B0604020202020204" pitchFamily="34" charset="0"/>
                <a:ea typeface="宋体" panose="02010600030101010101" pitchFamily="2" charset="-122"/>
              </a:rPr>
              <a:t>）类</a:t>
            </a:r>
            <a:endParaRPr lang="zh-CN" altLang="en-US" sz="3200" b="1" dirty="0">
              <a:solidFill>
                <a:srgbClr val="FF0000"/>
              </a:solidFill>
              <a:latin typeface="Arial" panose="020B0604020202020204" pitchFamily="34" charset="0"/>
              <a:ea typeface="宋体" panose="02010600030101010101" pitchFamily="2" charset="-122"/>
            </a:endParaRPr>
          </a:p>
        </p:txBody>
      </p:sp>
      <p:sp>
        <p:nvSpPr>
          <p:cNvPr id="6" name="Rectangle 3"/>
          <p:cNvSpPr txBox="1">
            <a:spLocks noChangeArrowheads="1"/>
          </p:cNvSpPr>
          <p:nvPr/>
        </p:nvSpPr>
        <p:spPr>
          <a:xfrm>
            <a:off x="829945" y="1412240"/>
            <a:ext cx="10725785" cy="2411730"/>
          </a:xfrm>
          <a:prstGeom prst="rect">
            <a:avLst/>
          </a:prstGeom>
        </p:spPr>
        <p:txBody>
          <a:bodyPr/>
          <a:lstStyle/>
          <a:p>
            <a:pPr marL="342900" marR="0" indent="-342900" defTabSz="914400">
              <a:lnSpc>
                <a:spcPct val="100000"/>
              </a:lnSpc>
              <a:spcBef>
                <a:spcPts val="600"/>
              </a:spcBef>
              <a:buClrTx/>
              <a:buSzTx/>
              <a:buFontTx/>
              <a:buChar char="•"/>
              <a:defRPr/>
            </a:pPr>
            <a:r>
              <a:rPr kumimoji="0" lang="zh-CN" altLang="en-US" sz="2400" b="1" kern="0" cap="none" spc="0" normalizeH="0" baseline="0" noProof="0" dirty="0">
                <a:latin typeface="+mn-lt"/>
                <a:ea typeface="+mn-ea"/>
                <a:cs typeface="+mn-cs"/>
              </a:rPr>
              <a:t>分类</a:t>
            </a:r>
            <a:r>
              <a:rPr kumimoji="0" lang="en-US" altLang="zh-CN" sz="2400" b="1" kern="0" cap="none" spc="0" normalizeH="0" baseline="0" noProof="0" dirty="0">
                <a:latin typeface="+mn-lt"/>
                <a:ea typeface="+mn-ea"/>
                <a:cs typeface="+mn-cs"/>
              </a:rPr>
              <a:t>——</a:t>
            </a:r>
            <a:r>
              <a:rPr kumimoji="0" lang="zh-CN" altLang="en-US" sz="2400" b="1" kern="0" cap="none" spc="0" normalizeH="0" baseline="0" noProof="0" dirty="0">
                <a:latin typeface="+mn-lt"/>
                <a:ea typeface="+mn-ea"/>
                <a:cs typeface="+mn-cs"/>
              </a:rPr>
              <a:t>人类通常的思维方法</a:t>
            </a:r>
            <a:endParaRPr kumimoji="0" lang="zh-CN" altLang="en-US" sz="2400" b="1" kern="0" cap="none" spc="0" normalizeH="0" baseline="0" noProof="0" dirty="0">
              <a:latin typeface="+mn-lt"/>
              <a:ea typeface="+mn-ea"/>
              <a:cs typeface="+mn-cs"/>
            </a:endParaRPr>
          </a:p>
          <a:p>
            <a:pPr marL="342900" marR="0" indent="-342900" defTabSz="914400">
              <a:lnSpc>
                <a:spcPct val="100000"/>
              </a:lnSpc>
              <a:spcBef>
                <a:spcPts val="600"/>
              </a:spcBef>
              <a:buClrTx/>
              <a:buSzTx/>
              <a:buFontTx/>
              <a:buChar char="•"/>
              <a:defRPr/>
            </a:pPr>
            <a:r>
              <a:rPr kumimoji="0" lang="zh-CN" altLang="en-US" sz="2400" b="1" kern="0" cap="none" spc="0" normalizeH="0" baseline="0" noProof="0" dirty="0">
                <a:latin typeface="+mn-lt"/>
                <a:ea typeface="+mn-ea"/>
                <a:cs typeface="+mn-cs"/>
              </a:rPr>
              <a:t>分类所依据的原则</a:t>
            </a:r>
            <a:r>
              <a:rPr kumimoji="0" lang="en-US" altLang="zh-CN" sz="2400" b="1" kern="0" cap="none" spc="0" normalizeH="0" baseline="0" noProof="0" dirty="0">
                <a:latin typeface="+mn-lt"/>
                <a:ea typeface="+mn-ea"/>
                <a:cs typeface="+mn-cs"/>
              </a:rPr>
              <a:t>——</a:t>
            </a:r>
            <a:r>
              <a:rPr kumimoji="0" lang="zh-CN" altLang="en-US" sz="2400" b="1" kern="0" cap="none" spc="0" normalizeH="0" baseline="0" noProof="0" dirty="0">
                <a:solidFill>
                  <a:srgbClr val="FF0000"/>
                </a:solidFill>
                <a:latin typeface="+mn-lt"/>
                <a:ea typeface="+mn-ea"/>
                <a:cs typeface="+mn-cs"/>
              </a:rPr>
              <a:t>抽象</a:t>
            </a:r>
            <a:endParaRPr kumimoji="0" lang="zh-CN" altLang="en-US" sz="2400" b="1" kern="0" cap="none" spc="0" normalizeH="0" baseline="0" noProof="0" dirty="0">
              <a:solidFill>
                <a:srgbClr val="FF0000"/>
              </a:solidFill>
              <a:latin typeface="+mn-lt"/>
              <a:ea typeface="+mn-ea"/>
              <a:cs typeface="+mn-cs"/>
            </a:endParaRPr>
          </a:p>
          <a:p>
            <a:pPr marL="742950" marR="0" lvl="1" indent="-285750" algn="l" defTabSz="914400" rtl="0">
              <a:lnSpc>
                <a:spcPct val="10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忽略事物的非本质特征，只注意那些与当前目标有关的本质特征，从而找出事物的共性，把具有共同性质的事物划分为一类，得出一个抽象的概念。</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a:lnSpc>
                <a:spcPct val="100000"/>
              </a:lnSpc>
              <a:spcBef>
                <a:spcPts val="600"/>
              </a:spcBef>
              <a:spcAft>
                <a:spcPct val="0"/>
              </a:spcAft>
              <a:buClrTx/>
              <a:buSzTx/>
              <a:buFontTx/>
              <a:buNone/>
              <a:defRPr/>
            </a:pPr>
            <a:r>
              <a:rPr kumimoji="0" lang="zh-CN" altLang="en-US" sz="2400" b="1" i="0" u="none" strike="noStrike" kern="0" cap="none" spc="0" normalizeH="0" baseline="0" noProof="0" dirty="0">
                <a:ln>
                  <a:noFill/>
                </a:ln>
                <a:solidFill>
                  <a:srgbClr val="0000FF"/>
                </a:solidFill>
                <a:effectLst/>
                <a:uLnTx/>
                <a:uFillTx/>
                <a:latin typeface="+mn-lt"/>
                <a:ea typeface="+mn-ea"/>
                <a:cs typeface="+mn-cs"/>
              </a:rPr>
              <a:t>例如，石头、树木、汽车、房屋等都是人们在长期的生产和生活实践中抽象出的概念。</a:t>
            </a:r>
            <a:endParaRPr kumimoji="0" lang="zh-CN" altLang="en-US" sz="2400" b="1" i="0" u="none" strike="noStrike" kern="0" cap="none" spc="0" normalizeH="0" baseline="0" noProof="0" dirty="0">
              <a:ln>
                <a:noFill/>
              </a:ln>
              <a:solidFill>
                <a:srgbClr val="0000FF"/>
              </a:solidFill>
              <a:effectLst/>
              <a:uLnTx/>
              <a:uFillTx/>
              <a:latin typeface="+mn-lt"/>
              <a:ea typeface="+mn-ea"/>
              <a:cs typeface="+mn-cs"/>
            </a:endParaRPr>
          </a:p>
        </p:txBody>
      </p:sp>
      <p:sp>
        <p:nvSpPr>
          <p:cNvPr id="7" name="Rectangle 3"/>
          <p:cNvSpPr>
            <a:spLocks noGrp="1"/>
          </p:cNvSpPr>
          <p:nvPr>
            <p:ph idx="1"/>
          </p:nvPr>
        </p:nvSpPr>
        <p:spPr>
          <a:xfrm>
            <a:off x="569595" y="4004945"/>
            <a:ext cx="10907395" cy="2476500"/>
          </a:xfrm>
          <a:noFill/>
          <a:ln>
            <a:noFill/>
          </a:ln>
        </p:spPr>
        <p:txBody>
          <a:bodyPr anchor="t" anchorCtr="0"/>
          <a:p>
            <a:pPr eaLnBrk="1" latinLnBrk="0" hangingPunct="1">
              <a:lnSpc>
                <a:spcPct val="100000"/>
              </a:lnSpc>
              <a:spcBef>
                <a:spcPts val="600"/>
              </a:spcBef>
            </a:pPr>
            <a:r>
              <a:rPr lang="zh-CN" altLang="en-US" sz="2400" b="1" dirty="0">
                <a:solidFill>
                  <a:srgbClr val="FF0000"/>
                </a:solidFill>
              </a:rPr>
              <a:t>面向对象方法中的</a:t>
            </a:r>
            <a:r>
              <a:rPr lang="en-US" altLang="zh-CN" sz="2400" b="1" dirty="0">
                <a:solidFill>
                  <a:srgbClr val="FF0000"/>
                </a:solidFill>
              </a:rPr>
              <a:t>"</a:t>
            </a:r>
            <a:r>
              <a:rPr lang="zh-CN" altLang="en-US" sz="2400" b="1" dirty="0">
                <a:solidFill>
                  <a:srgbClr val="FF0000"/>
                </a:solidFill>
              </a:rPr>
              <a:t>类</a:t>
            </a:r>
            <a:r>
              <a:rPr lang="en-US" altLang="zh-CN" sz="2400" b="1" dirty="0">
                <a:solidFill>
                  <a:srgbClr val="FF0000"/>
                </a:solidFill>
              </a:rPr>
              <a:t>"</a:t>
            </a:r>
            <a:endParaRPr lang="en-US" altLang="zh-CN" sz="2400" b="1" dirty="0">
              <a:solidFill>
                <a:srgbClr val="FF0000"/>
              </a:solidFill>
            </a:endParaRPr>
          </a:p>
          <a:p>
            <a:pPr lvl="1" eaLnBrk="1" latinLnBrk="0" hangingPunct="1">
              <a:lnSpc>
                <a:spcPct val="100000"/>
              </a:lnSpc>
              <a:spcBef>
                <a:spcPts val="600"/>
              </a:spcBef>
            </a:pPr>
            <a:r>
              <a:rPr lang="zh-CN" altLang="en-US" sz="2400" b="1" dirty="0"/>
              <a:t>具有相同属性和服务的一组对象的集合</a:t>
            </a:r>
            <a:r>
              <a:rPr lang="en-US" altLang="zh-CN" sz="2400" b="1" dirty="0"/>
              <a:t>.</a:t>
            </a:r>
            <a:endParaRPr lang="en-US" altLang="zh-CN" sz="2400" b="1" dirty="0"/>
          </a:p>
          <a:p>
            <a:pPr lvl="1" eaLnBrk="1" latinLnBrk="0" hangingPunct="1">
              <a:lnSpc>
                <a:spcPct val="100000"/>
              </a:lnSpc>
              <a:spcBef>
                <a:spcPts val="600"/>
              </a:spcBef>
            </a:pPr>
            <a:r>
              <a:rPr lang="zh-CN" altLang="en-US" sz="2400" b="1" dirty="0"/>
              <a:t>为属于该类的全部对象提供了抽象的描述，包括属性和行为两个主要部分。</a:t>
            </a:r>
            <a:endParaRPr lang="zh-CN" altLang="en-US" sz="2400" b="1" dirty="0"/>
          </a:p>
          <a:p>
            <a:pPr lvl="1" eaLnBrk="1" latinLnBrk="0" hangingPunct="1">
              <a:lnSpc>
                <a:spcPct val="100000"/>
              </a:lnSpc>
              <a:spcBef>
                <a:spcPts val="600"/>
              </a:spcBef>
            </a:pPr>
            <a:r>
              <a:rPr lang="zh-CN" altLang="en-US" sz="2400" b="1" dirty="0"/>
              <a:t>类与对象的关系：犹如模具与铸件之间的关系，一个属于某类的对象称为该类的一个实例。</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charRg st="12" end="31"/>
                                            </p:txEl>
                                          </p:spTgt>
                                        </p:tgtEl>
                                        <p:attrNameLst>
                                          <p:attrName>style.visibility</p:attrName>
                                        </p:attrNameLst>
                                      </p:cBhvr>
                                      <p:to>
                                        <p:strVal val="visible"/>
                                      </p:to>
                                    </p:set>
                                    <p:animEffect transition="in" filter="blinds(horizontal)">
                                      <p:cBhvr>
                                        <p:cTn id="7" dur="500"/>
                                        <p:tgtEl>
                                          <p:spTgt spid="7">
                                            <p:txEl>
                                              <p:charRg st="12"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charRg st="31" end="65"/>
                                            </p:txEl>
                                          </p:spTgt>
                                        </p:tgtEl>
                                        <p:attrNameLst>
                                          <p:attrName>style.visibility</p:attrName>
                                        </p:attrNameLst>
                                      </p:cBhvr>
                                      <p:to>
                                        <p:strVal val="visible"/>
                                      </p:to>
                                    </p:set>
                                    <p:animEffect transition="in" filter="blinds(horizontal)">
                                      <p:cBhvr>
                                        <p:cTn id="12" dur="500"/>
                                        <p:tgtEl>
                                          <p:spTgt spid="7">
                                            <p:txEl>
                                              <p:charRg st="31"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charRg st="65" end="106"/>
                                            </p:txEl>
                                          </p:spTgt>
                                        </p:tgtEl>
                                        <p:attrNameLst>
                                          <p:attrName>style.visibility</p:attrName>
                                        </p:attrNameLst>
                                      </p:cBhvr>
                                      <p:to>
                                        <p:strVal val="visible"/>
                                      </p:to>
                                    </p:set>
                                    <p:animEffect transition="in" filter="blinds(horizontal)">
                                      <p:cBhvr>
                                        <p:cTn id="17" dur="500"/>
                                        <p:tgtEl>
                                          <p:spTgt spid="7">
                                            <p:txEl>
                                              <p:charRg st="65"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noFill/>
          <a:ln>
            <a:noFill/>
          </a:ln>
        </p:spPr>
        <p:txBody>
          <a:bodyPr anchor="t" anchorCtr="0"/>
          <a:p>
            <a:pPr eaLnBrk="1" hangingPunct="1"/>
            <a:r>
              <a:rPr lang="en-US" altLang="zh-CN" sz="3600" b="1" dirty="0">
                <a:solidFill>
                  <a:schemeClr val="tx1"/>
                </a:solidFill>
              </a:rPr>
              <a:t>1.2.2  </a:t>
            </a:r>
            <a:r>
              <a:rPr lang="zh-CN" altLang="en-US" sz="3600" b="1" dirty="0">
                <a:solidFill>
                  <a:schemeClr val="tx1"/>
                </a:solidFill>
              </a:rPr>
              <a:t>面向对象的基本概念</a:t>
            </a:r>
            <a:endParaRPr lang="zh-CN" altLang="en-US" sz="3600" dirty="0"/>
          </a:p>
        </p:txBody>
      </p:sp>
      <p:sp>
        <p:nvSpPr>
          <p:cNvPr id="22530" name="Rectangle 3"/>
          <p:cNvSpPr txBox="1"/>
          <p:nvPr/>
        </p:nvSpPr>
        <p:spPr>
          <a:xfrm>
            <a:off x="2438400" y="1285875"/>
            <a:ext cx="8229600" cy="533400"/>
          </a:xfrm>
          <a:prstGeom prst="rect">
            <a:avLst/>
          </a:prstGeom>
          <a:noFill/>
          <a:ln w="9525">
            <a:noFill/>
          </a:ln>
        </p:spPr>
        <p:txBody>
          <a:bodyPr anchor="t" anchorCtr="0"/>
          <a:p>
            <a:pPr marL="342900" indent="-342900">
              <a:buFont typeface="Wingdings" panose="05000000000000000000" pitchFamily="2" charset="2"/>
            </a:pPr>
            <a:r>
              <a:rPr lang="zh-CN" altLang="en-US" sz="2800" b="1" dirty="0">
                <a:solidFill>
                  <a:schemeClr val="tx2"/>
                </a:solidFill>
                <a:latin typeface="Times New Roman" panose="02020603050405020304" pitchFamily="18" charset="0"/>
                <a:ea typeface="宋体" panose="02010600030101010101" pitchFamily="2" charset="-122"/>
              </a:rPr>
              <a:t>考虑一个售货亭，顾客只能通过售货员获取物品。</a:t>
            </a:r>
            <a:endParaRPr lang="zh-CN" altLang="en-US" sz="2800" b="1" dirty="0">
              <a:solidFill>
                <a:schemeClr val="tx2"/>
              </a:solidFill>
              <a:latin typeface="Times New Roman" panose="02020603050405020304" pitchFamily="18" charset="0"/>
              <a:ea typeface="宋体" panose="02010600030101010101" pitchFamily="2" charset="-122"/>
            </a:endParaRPr>
          </a:p>
        </p:txBody>
      </p:sp>
      <p:grpSp>
        <p:nvGrpSpPr>
          <p:cNvPr id="22531" name="Group 4"/>
          <p:cNvGrpSpPr/>
          <p:nvPr/>
        </p:nvGrpSpPr>
        <p:grpSpPr>
          <a:xfrm>
            <a:off x="2870200" y="2006600"/>
            <a:ext cx="5670550" cy="3048000"/>
            <a:chOff x="768" y="1344"/>
            <a:chExt cx="3572" cy="1920"/>
          </a:xfrm>
        </p:grpSpPr>
        <p:sp>
          <p:nvSpPr>
            <p:cNvPr id="22532" name="Rectangle 5"/>
            <p:cNvSpPr/>
            <p:nvPr/>
          </p:nvSpPr>
          <p:spPr>
            <a:xfrm>
              <a:off x="772" y="1540"/>
              <a:ext cx="1144" cy="1672"/>
            </a:xfrm>
            <a:prstGeom prst="rect">
              <a:avLst/>
            </a:prstGeom>
            <a:noFill/>
            <a:ln w="25400" cap="flat" cmpd="sng">
              <a:solidFill>
                <a:schemeClr val="hlink"/>
              </a:solidFill>
              <a:prstDash val="solid"/>
              <a:miter/>
              <a:headEnd type="none" w="med" len="med"/>
              <a:tailEnd type="none" w="med" len="med"/>
            </a:ln>
          </p:spPr>
          <p:txBody>
            <a:bodyPr wrap="none" anchor="ctr" anchorCtr="0"/>
            <a:p>
              <a:endParaRPr lang="zh-CN" altLang="en-US" b="1" dirty="0">
                <a:solidFill>
                  <a:schemeClr val="tx2"/>
                </a:solidFill>
                <a:latin typeface="Arial" panose="020B0604020202020204" pitchFamily="34" charset="0"/>
                <a:ea typeface="宋体" panose="02010600030101010101" pitchFamily="2" charset="-122"/>
              </a:endParaRPr>
            </a:p>
          </p:txBody>
        </p:sp>
        <p:sp>
          <p:nvSpPr>
            <p:cNvPr id="22533" name="Line 6"/>
            <p:cNvSpPr/>
            <p:nvPr/>
          </p:nvSpPr>
          <p:spPr>
            <a:xfrm flipV="1">
              <a:off x="768" y="1344"/>
              <a:ext cx="144" cy="192"/>
            </a:xfrm>
            <a:prstGeom prst="line">
              <a:avLst/>
            </a:prstGeom>
            <a:ln w="25400" cap="flat" cmpd="sng">
              <a:solidFill>
                <a:schemeClr val="hlink"/>
              </a:solidFill>
              <a:prstDash val="solid"/>
              <a:round/>
              <a:headEnd type="none" w="sm" len="sm"/>
              <a:tailEnd type="none" w="sm" len="sm"/>
            </a:ln>
          </p:spPr>
        </p:sp>
        <p:sp>
          <p:nvSpPr>
            <p:cNvPr id="22534" name="Line 7"/>
            <p:cNvSpPr/>
            <p:nvPr/>
          </p:nvSpPr>
          <p:spPr>
            <a:xfrm flipV="1">
              <a:off x="1920" y="1344"/>
              <a:ext cx="144" cy="192"/>
            </a:xfrm>
            <a:prstGeom prst="line">
              <a:avLst/>
            </a:prstGeom>
            <a:ln w="25400" cap="flat" cmpd="sng">
              <a:solidFill>
                <a:schemeClr val="hlink"/>
              </a:solidFill>
              <a:prstDash val="solid"/>
              <a:round/>
              <a:headEnd type="none" w="sm" len="sm"/>
              <a:tailEnd type="none" w="sm" len="sm"/>
            </a:ln>
          </p:spPr>
        </p:sp>
        <p:sp>
          <p:nvSpPr>
            <p:cNvPr id="22535" name="Line 8"/>
            <p:cNvSpPr/>
            <p:nvPr/>
          </p:nvSpPr>
          <p:spPr>
            <a:xfrm>
              <a:off x="2064" y="1344"/>
              <a:ext cx="1" cy="1632"/>
            </a:xfrm>
            <a:prstGeom prst="line">
              <a:avLst/>
            </a:prstGeom>
            <a:ln w="25400" cap="flat" cmpd="sng">
              <a:solidFill>
                <a:schemeClr val="hlink"/>
              </a:solidFill>
              <a:prstDash val="solid"/>
              <a:round/>
              <a:headEnd type="none" w="sm" len="sm"/>
              <a:tailEnd type="none" w="sm" len="sm"/>
            </a:ln>
          </p:spPr>
        </p:sp>
        <p:sp>
          <p:nvSpPr>
            <p:cNvPr id="22536" name="Line 9"/>
            <p:cNvSpPr/>
            <p:nvPr/>
          </p:nvSpPr>
          <p:spPr>
            <a:xfrm flipH="1">
              <a:off x="1920" y="2928"/>
              <a:ext cx="144" cy="288"/>
            </a:xfrm>
            <a:prstGeom prst="line">
              <a:avLst/>
            </a:prstGeom>
            <a:ln w="25400" cap="flat" cmpd="sng">
              <a:solidFill>
                <a:schemeClr val="hlink"/>
              </a:solidFill>
              <a:prstDash val="solid"/>
              <a:round/>
              <a:headEnd type="none" w="sm" len="sm"/>
              <a:tailEnd type="none" w="sm" len="sm"/>
            </a:ln>
          </p:spPr>
        </p:sp>
        <p:sp>
          <p:nvSpPr>
            <p:cNvPr id="22537" name="Line 10"/>
            <p:cNvSpPr/>
            <p:nvPr/>
          </p:nvSpPr>
          <p:spPr>
            <a:xfrm>
              <a:off x="768" y="1872"/>
              <a:ext cx="1152" cy="1"/>
            </a:xfrm>
            <a:prstGeom prst="line">
              <a:avLst/>
            </a:prstGeom>
            <a:ln w="25400" cap="flat" cmpd="sng">
              <a:solidFill>
                <a:schemeClr val="hlink"/>
              </a:solidFill>
              <a:prstDash val="solid"/>
              <a:round/>
              <a:headEnd type="none" w="sm" len="sm"/>
              <a:tailEnd type="none" w="sm" len="sm"/>
            </a:ln>
          </p:spPr>
        </p:sp>
        <p:sp>
          <p:nvSpPr>
            <p:cNvPr id="22538" name="Line 11"/>
            <p:cNvSpPr/>
            <p:nvPr/>
          </p:nvSpPr>
          <p:spPr>
            <a:xfrm>
              <a:off x="768" y="2592"/>
              <a:ext cx="1152" cy="1"/>
            </a:xfrm>
            <a:prstGeom prst="line">
              <a:avLst/>
            </a:prstGeom>
            <a:ln w="25400" cap="flat" cmpd="sng">
              <a:solidFill>
                <a:schemeClr val="hlink"/>
              </a:solidFill>
              <a:prstDash val="solid"/>
              <a:round/>
              <a:headEnd type="none" w="sm" len="sm"/>
              <a:tailEnd type="none" w="sm" len="sm"/>
            </a:ln>
          </p:spPr>
        </p:sp>
        <p:graphicFrame>
          <p:nvGraphicFramePr>
            <p:cNvPr id="22539" name="Object 12"/>
            <p:cNvGraphicFramePr/>
            <p:nvPr/>
          </p:nvGraphicFramePr>
          <p:xfrm>
            <a:off x="1056" y="1968"/>
            <a:ext cx="585" cy="585"/>
          </p:xfrm>
          <a:graphic>
            <a:graphicData uri="http://schemas.openxmlformats.org/presentationml/2006/ole">
              <mc:AlternateContent xmlns:mc="http://schemas.openxmlformats.org/markup-compatibility/2006">
                <mc:Choice xmlns:v="urn:schemas-microsoft-com:vml" Requires="v">
                  <p:oleObj spid="_x0000_s3076" name="" r:id="rId1" imgW="476250" imgH="476250" progId="MS_ClipArt_Gallery.2">
                    <p:embed/>
                  </p:oleObj>
                </mc:Choice>
                <mc:Fallback>
                  <p:oleObj name="" r:id="rId1" imgW="476250" imgH="476250" progId="MS_ClipArt_Gallery.2">
                    <p:embed/>
                    <p:pic>
                      <p:nvPicPr>
                        <p:cNvPr id="0" name="图片 3075"/>
                        <p:cNvPicPr/>
                        <p:nvPr/>
                      </p:nvPicPr>
                      <p:blipFill>
                        <a:blip r:embed="rId2"/>
                        <a:stretch>
                          <a:fillRect/>
                        </a:stretch>
                      </p:blipFill>
                      <p:spPr>
                        <a:xfrm>
                          <a:off x="1056" y="1968"/>
                          <a:ext cx="585" cy="585"/>
                        </a:xfrm>
                        <a:prstGeom prst="rect">
                          <a:avLst/>
                        </a:prstGeom>
                        <a:noFill/>
                        <a:ln w="9525" cap="flat" cmpd="sng">
                          <a:solidFill>
                            <a:schemeClr val="bg1"/>
                          </a:solidFill>
                          <a:prstDash val="solid"/>
                          <a:miter/>
                          <a:headEnd type="none" w="med" len="med"/>
                          <a:tailEnd type="none" w="med" len="med"/>
                        </a:ln>
                      </p:spPr>
                    </p:pic>
                  </p:oleObj>
                </mc:Fallback>
              </mc:AlternateContent>
            </a:graphicData>
          </a:graphic>
        </p:graphicFrame>
        <p:sp>
          <p:nvSpPr>
            <p:cNvPr id="22540" name="Rectangle 13"/>
            <p:cNvSpPr/>
            <p:nvPr/>
          </p:nvSpPr>
          <p:spPr>
            <a:xfrm>
              <a:off x="902" y="1536"/>
              <a:ext cx="826" cy="329"/>
            </a:xfrm>
            <a:prstGeom prst="rect">
              <a:avLst/>
            </a:prstGeom>
            <a:noFill/>
            <a:ln w="9525">
              <a:noFill/>
            </a:ln>
          </p:spPr>
          <p:txBody>
            <a:bodyPr lIns="92075" tIns="46038" rIns="92075" bIns="46038" anchor="t" anchorCtr="0">
              <a:spAutoFit/>
            </a:bodyPr>
            <a:p>
              <a:pPr eaLnBrk="0" hangingPunct="0"/>
              <a:r>
                <a:rPr lang="zh-CN" altLang="en-US" sz="2800" b="1" dirty="0">
                  <a:solidFill>
                    <a:schemeClr val="tx2"/>
                  </a:solidFill>
                  <a:latin typeface="Arial" panose="020B0604020202020204" pitchFamily="34" charset="0"/>
                  <a:ea typeface="宋体" panose="02010600030101010101" pitchFamily="2" charset="-122"/>
                </a:rPr>
                <a:t>售货亭</a:t>
              </a:r>
              <a:endParaRPr lang="zh-CN" altLang="en-US" sz="2800" b="1" dirty="0">
                <a:solidFill>
                  <a:schemeClr val="tx2"/>
                </a:solidFill>
                <a:latin typeface="Arial" panose="020B0604020202020204" pitchFamily="34" charset="0"/>
                <a:ea typeface="宋体" panose="02010600030101010101" pitchFamily="2" charset="-122"/>
              </a:endParaRPr>
            </a:p>
          </p:txBody>
        </p:sp>
        <p:sp>
          <p:nvSpPr>
            <p:cNvPr id="22541" name="Rectangle 14"/>
            <p:cNvSpPr/>
            <p:nvPr/>
          </p:nvSpPr>
          <p:spPr>
            <a:xfrm>
              <a:off x="2640" y="1392"/>
              <a:ext cx="1672" cy="1864"/>
            </a:xfrm>
            <a:prstGeom prst="rect">
              <a:avLst/>
            </a:prstGeom>
            <a:noFill/>
            <a:ln w="25400" cap="flat" cmpd="sng">
              <a:solidFill>
                <a:schemeClr val="hlink"/>
              </a:solidFill>
              <a:prstDash val="solid"/>
              <a:miter/>
              <a:headEnd type="none" w="med" len="med"/>
              <a:tailEnd type="none" w="med" len="med"/>
            </a:ln>
          </p:spPr>
          <p:txBody>
            <a:bodyPr wrap="none" anchor="ctr" anchorCtr="0"/>
            <a:p>
              <a:endParaRPr lang="zh-CN" altLang="en-US" b="1" dirty="0">
                <a:solidFill>
                  <a:schemeClr val="tx2"/>
                </a:solidFill>
                <a:latin typeface="Arial" panose="020B0604020202020204" pitchFamily="34" charset="0"/>
                <a:ea typeface="宋体" panose="02010600030101010101" pitchFamily="2" charset="-122"/>
              </a:endParaRPr>
            </a:p>
          </p:txBody>
        </p:sp>
        <p:sp>
          <p:nvSpPr>
            <p:cNvPr id="22542" name="Line 15"/>
            <p:cNvSpPr/>
            <p:nvPr/>
          </p:nvSpPr>
          <p:spPr>
            <a:xfrm>
              <a:off x="2640" y="2352"/>
              <a:ext cx="1680" cy="1"/>
            </a:xfrm>
            <a:prstGeom prst="line">
              <a:avLst/>
            </a:prstGeom>
            <a:ln w="25400" cap="flat" cmpd="sng">
              <a:solidFill>
                <a:schemeClr val="hlink"/>
              </a:solidFill>
              <a:prstDash val="solid"/>
              <a:round/>
              <a:headEnd type="none" w="sm" len="sm"/>
              <a:tailEnd type="none" w="sm" len="sm"/>
            </a:ln>
          </p:spPr>
        </p:sp>
        <p:sp>
          <p:nvSpPr>
            <p:cNvPr id="22543" name="Line 16"/>
            <p:cNvSpPr/>
            <p:nvPr/>
          </p:nvSpPr>
          <p:spPr>
            <a:xfrm>
              <a:off x="3120" y="1392"/>
              <a:ext cx="1" cy="1872"/>
            </a:xfrm>
            <a:prstGeom prst="line">
              <a:avLst/>
            </a:prstGeom>
            <a:ln w="25400" cap="flat" cmpd="sng">
              <a:solidFill>
                <a:schemeClr val="hlink"/>
              </a:solidFill>
              <a:prstDash val="solid"/>
              <a:round/>
              <a:headEnd type="none" w="sm" len="sm"/>
              <a:tailEnd type="none" w="sm" len="sm"/>
            </a:ln>
          </p:spPr>
        </p:sp>
        <p:sp>
          <p:nvSpPr>
            <p:cNvPr id="22544" name="Rectangle 17"/>
            <p:cNvSpPr/>
            <p:nvPr/>
          </p:nvSpPr>
          <p:spPr>
            <a:xfrm>
              <a:off x="2640" y="1728"/>
              <a:ext cx="261" cy="406"/>
            </a:xfrm>
            <a:prstGeom prst="rect">
              <a:avLst/>
            </a:prstGeom>
            <a:noFill/>
            <a:ln w="9525">
              <a:noFill/>
            </a:ln>
          </p:spPr>
          <p:txBody>
            <a:bodyPr wrap="none" lIns="92075" tIns="46038" rIns="92075" bIns="46038" anchor="t" anchorCtr="0">
              <a:spAutoFit/>
            </a:bodyPr>
            <a:p>
              <a:pPr eaLnBrk="0" hangingPunct="0"/>
              <a:r>
                <a:rPr lang="zh-CN" altLang="en-US" b="1" dirty="0">
                  <a:solidFill>
                    <a:srgbClr val="339933"/>
                  </a:solidFill>
                  <a:latin typeface="Arial" panose="020B0604020202020204" pitchFamily="34" charset="0"/>
                  <a:ea typeface="宋体" panose="02010600030101010101" pitchFamily="2" charset="-122"/>
                </a:rPr>
                <a:t>属</a:t>
              </a:r>
              <a:endParaRPr lang="zh-CN" altLang="en-US" b="1" dirty="0">
                <a:solidFill>
                  <a:srgbClr val="339933"/>
                </a:solidFill>
                <a:latin typeface="Arial" panose="020B0604020202020204" pitchFamily="34" charset="0"/>
                <a:ea typeface="宋体" panose="02010600030101010101" pitchFamily="2" charset="-122"/>
              </a:endParaRPr>
            </a:p>
            <a:p>
              <a:pPr eaLnBrk="0" hangingPunct="0"/>
              <a:r>
                <a:rPr lang="zh-CN" altLang="en-US" b="1" dirty="0">
                  <a:solidFill>
                    <a:srgbClr val="339933"/>
                  </a:solidFill>
                  <a:latin typeface="Arial" panose="020B0604020202020204" pitchFamily="34" charset="0"/>
                  <a:ea typeface="宋体" panose="02010600030101010101" pitchFamily="2" charset="-122"/>
                </a:rPr>
                <a:t>性</a:t>
              </a:r>
              <a:endParaRPr lang="zh-CN" altLang="en-US" b="1" dirty="0">
                <a:solidFill>
                  <a:srgbClr val="339933"/>
                </a:solidFill>
                <a:latin typeface="Arial" panose="020B0604020202020204" pitchFamily="34" charset="0"/>
                <a:ea typeface="宋体" panose="02010600030101010101" pitchFamily="2" charset="-122"/>
              </a:endParaRPr>
            </a:p>
          </p:txBody>
        </p:sp>
        <p:sp>
          <p:nvSpPr>
            <p:cNvPr id="22545" name="Rectangle 18"/>
            <p:cNvSpPr/>
            <p:nvPr/>
          </p:nvSpPr>
          <p:spPr>
            <a:xfrm>
              <a:off x="2640" y="2592"/>
              <a:ext cx="500" cy="232"/>
            </a:xfrm>
            <a:prstGeom prst="rect">
              <a:avLst/>
            </a:prstGeom>
            <a:noFill/>
            <a:ln w="9525">
              <a:noFill/>
            </a:ln>
          </p:spPr>
          <p:txBody>
            <a:bodyPr lIns="92075" tIns="46038" rIns="92075" bIns="46038" anchor="t" anchorCtr="0">
              <a:spAutoFit/>
            </a:bodyPr>
            <a:p>
              <a:pPr eaLnBrk="0" hangingPunct="0"/>
              <a:r>
                <a:rPr lang="zh-CN" altLang="en-US" b="1" dirty="0">
                  <a:solidFill>
                    <a:srgbClr val="339933"/>
                  </a:solidFill>
                  <a:latin typeface="Arial" panose="020B0604020202020204" pitchFamily="34" charset="0"/>
                  <a:ea typeface="宋体" panose="02010600030101010101" pitchFamily="2" charset="-122"/>
                </a:rPr>
                <a:t>服务</a:t>
              </a:r>
              <a:endParaRPr lang="zh-CN" altLang="en-US" b="1" dirty="0">
                <a:solidFill>
                  <a:srgbClr val="339933"/>
                </a:solidFill>
                <a:latin typeface="Arial" panose="020B0604020202020204" pitchFamily="34" charset="0"/>
                <a:ea typeface="宋体" panose="02010600030101010101" pitchFamily="2" charset="-122"/>
              </a:endParaRPr>
            </a:p>
          </p:txBody>
        </p:sp>
        <p:sp>
          <p:nvSpPr>
            <p:cNvPr id="22546" name="Rectangle 19"/>
            <p:cNvSpPr/>
            <p:nvPr/>
          </p:nvSpPr>
          <p:spPr>
            <a:xfrm>
              <a:off x="3120" y="1488"/>
              <a:ext cx="1220" cy="755"/>
            </a:xfrm>
            <a:prstGeom prst="rect">
              <a:avLst/>
            </a:prstGeom>
            <a:noFill/>
            <a:ln w="9525">
              <a:noFill/>
            </a:ln>
          </p:spPr>
          <p:txBody>
            <a:bodyPr lIns="92075" tIns="46038" rIns="92075" bIns="46038" anchor="t" anchorCtr="0">
              <a:spAutoFit/>
            </a:bodyPr>
            <a:p>
              <a:pPr eaLnBrk="0" hangingPunct="0"/>
              <a:r>
                <a:rPr lang="zh-CN" altLang="en-US" b="1" dirty="0">
                  <a:solidFill>
                    <a:schemeClr val="tx2"/>
                  </a:solidFill>
                  <a:latin typeface="Arial" panose="020B0604020202020204" pitchFamily="34" charset="0"/>
                  <a:ea typeface="宋体" panose="02010600030101010101" pitchFamily="2" charset="-122"/>
                </a:rPr>
                <a:t>货物名，</a:t>
              </a:r>
              <a:endParaRPr lang="zh-CN" altLang="en-US" b="1" dirty="0">
                <a:solidFill>
                  <a:schemeClr val="tx2"/>
                </a:solidFill>
                <a:latin typeface="Arial" panose="020B0604020202020204" pitchFamily="34" charset="0"/>
                <a:ea typeface="宋体" panose="02010600030101010101" pitchFamily="2" charset="-122"/>
              </a:endParaRPr>
            </a:p>
            <a:p>
              <a:pPr eaLnBrk="0" hangingPunct="0"/>
              <a:r>
                <a:rPr lang="zh-CN" altLang="en-US" b="1" dirty="0">
                  <a:solidFill>
                    <a:schemeClr val="tx2"/>
                  </a:solidFill>
                  <a:latin typeface="Arial" panose="020B0604020202020204" pitchFamily="34" charset="0"/>
                  <a:ea typeface="宋体" panose="02010600030101010101" pitchFamily="2" charset="-122"/>
                </a:rPr>
                <a:t>单价，</a:t>
              </a:r>
              <a:endParaRPr lang="zh-CN" altLang="en-US" b="1" dirty="0">
                <a:solidFill>
                  <a:schemeClr val="tx2"/>
                </a:solidFill>
                <a:latin typeface="Arial" panose="020B0604020202020204" pitchFamily="34" charset="0"/>
                <a:ea typeface="宋体" panose="02010600030101010101" pitchFamily="2" charset="-122"/>
              </a:endParaRPr>
            </a:p>
            <a:p>
              <a:pPr eaLnBrk="0" hangingPunct="0"/>
              <a:r>
                <a:rPr lang="zh-CN" altLang="en-US" b="1" dirty="0">
                  <a:solidFill>
                    <a:schemeClr val="tx2"/>
                  </a:solidFill>
                  <a:latin typeface="Arial" panose="020B0604020202020204" pitchFamily="34" charset="0"/>
                  <a:ea typeface="宋体" panose="02010600030101010101" pitchFamily="2" charset="-122"/>
                </a:rPr>
                <a:t>钱箱等</a:t>
              </a:r>
              <a:endParaRPr lang="zh-CN" altLang="en-US" b="1" dirty="0">
                <a:solidFill>
                  <a:schemeClr val="tx2"/>
                </a:solidFill>
                <a:latin typeface="Arial" panose="020B0604020202020204" pitchFamily="34" charset="0"/>
                <a:ea typeface="宋体" panose="02010600030101010101" pitchFamily="2" charset="-122"/>
              </a:endParaRPr>
            </a:p>
            <a:p>
              <a:pPr eaLnBrk="0" hangingPunct="0"/>
              <a:endParaRPr lang="en-US" altLang="zh-CN" b="1" dirty="0">
                <a:solidFill>
                  <a:schemeClr val="tx2"/>
                </a:solidFill>
                <a:latin typeface="Arial" panose="020B0604020202020204" pitchFamily="34" charset="0"/>
                <a:ea typeface="宋体" panose="02010600030101010101" pitchFamily="2" charset="-122"/>
              </a:endParaRPr>
            </a:p>
          </p:txBody>
        </p:sp>
        <p:sp>
          <p:nvSpPr>
            <p:cNvPr id="22547" name="Rectangle 20"/>
            <p:cNvSpPr/>
            <p:nvPr/>
          </p:nvSpPr>
          <p:spPr>
            <a:xfrm>
              <a:off x="3216" y="2544"/>
              <a:ext cx="980" cy="406"/>
            </a:xfrm>
            <a:prstGeom prst="rect">
              <a:avLst/>
            </a:prstGeom>
            <a:noFill/>
            <a:ln w="9525">
              <a:noFill/>
            </a:ln>
          </p:spPr>
          <p:txBody>
            <a:bodyPr lIns="92075" tIns="46038" rIns="92075" bIns="46038" anchor="t" anchorCtr="0">
              <a:spAutoFit/>
            </a:bodyPr>
            <a:p>
              <a:pPr eaLnBrk="0" hangingPunct="0"/>
              <a:r>
                <a:rPr lang="zh-CN" altLang="en-US" b="1" dirty="0">
                  <a:solidFill>
                    <a:schemeClr val="tx2"/>
                  </a:solidFill>
                  <a:latin typeface="Arial" panose="020B0604020202020204" pitchFamily="34" charset="0"/>
                  <a:ea typeface="宋体" panose="02010600030101010101" pitchFamily="2" charset="-122"/>
                </a:rPr>
                <a:t>零售货物</a:t>
              </a:r>
              <a:r>
                <a:rPr lang="en-US" altLang="zh-CN" b="1" dirty="0">
                  <a:solidFill>
                    <a:schemeClr val="tx2"/>
                  </a:solidFill>
                  <a:latin typeface="Arial" panose="020B0604020202020204" pitchFamily="34" charset="0"/>
                  <a:ea typeface="宋体" panose="02010600030101010101" pitchFamily="2" charset="-122"/>
                </a:rPr>
                <a:t>,  </a:t>
              </a:r>
              <a:r>
                <a:rPr lang="zh-CN" altLang="en-US" b="1" dirty="0">
                  <a:solidFill>
                    <a:schemeClr val="tx2"/>
                  </a:solidFill>
                  <a:latin typeface="Arial" panose="020B0604020202020204" pitchFamily="34" charset="0"/>
                  <a:ea typeface="宋体" panose="02010600030101010101" pitchFamily="2" charset="-122"/>
                </a:rPr>
                <a:t>找零钱等</a:t>
              </a:r>
              <a:endParaRPr lang="zh-CN" altLang="en-US" b="1" dirty="0">
                <a:solidFill>
                  <a:schemeClr val="tx2"/>
                </a:solidFill>
                <a:latin typeface="Arial" panose="020B0604020202020204" pitchFamily="34" charset="0"/>
                <a:ea typeface="宋体" panose="02010600030101010101" pitchFamily="2" charset="-122"/>
              </a:endParaRPr>
            </a:p>
          </p:txBody>
        </p:sp>
        <p:sp>
          <p:nvSpPr>
            <p:cNvPr id="22548" name="AutoShape 21"/>
            <p:cNvSpPr/>
            <p:nvPr/>
          </p:nvSpPr>
          <p:spPr>
            <a:xfrm>
              <a:off x="2208" y="2208"/>
              <a:ext cx="336" cy="463"/>
            </a:xfrm>
            <a:prstGeom prst="rightArrow">
              <a:avLst>
                <a:gd name="adj1" fmla="val 50000"/>
                <a:gd name="adj2" fmla="val 58287"/>
              </a:avLst>
            </a:prstGeom>
            <a:noFill/>
            <a:ln w="25400" cap="flat" cmpd="sng">
              <a:solidFill>
                <a:schemeClr val="hlink"/>
              </a:solidFill>
              <a:prstDash val="solid"/>
              <a:miter/>
              <a:headEnd type="none" w="med" len="med"/>
              <a:tailEnd type="none" w="med" len="med"/>
            </a:ln>
          </p:spPr>
          <p:txBody>
            <a:bodyPr lIns="92075" tIns="46038" rIns="92075" bIns="46038" anchor="ctr" anchorCtr="0">
              <a:spAutoFit/>
            </a:bodyPr>
            <a:p>
              <a:endParaRPr lang="zh-CN" altLang="en-US" b="1" dirty="0">
                <a:solidFill>
                  <a:schemeClr val="tx2"/>
                </a:solidFill>
                <a:latin typeface="Arial" panose="020B0604020202020204" pitchFamily="34" charset="0"/>
                <a:ea typeface="宋体" panose="02010600030101010101" pitchFamily="2" charset="-122"/>
              </a:endParaRPr>
            </a:p>
          </p:txBody>
        </p:sp>
        <p:sp>
          <p:nvSpPr>
            <p:cNvPr id="22549" name="Text Box 22"/>
            <p:cNvSpPr txBox="1"/>
            <p:nvPr/>
          </p:nvSpPr>
          <p:spPr>
            <a:xfrm>
              <a:off x="2112" y="1920"/>
              <a:ext cx="406" cy="232"/>
            </a:xfrm>
            <a:prstGeom prst="rect">
              <a:avLst/>
            </a:prstGeom>
            <a:noFill/>
            <a:ln w="9525">
              <a:noFill/>
            </a:ln>
          </p:spPr>
          <p:txBody>
            <a:bodyPr wrap="none" lIns="92075" tIns="46038" rIns="92075" bIns="46038" anchor="t" anchorCtr="0">
              <a:spAutoFit/>
            </a:bodyPr>
            <a:p>
              <a:pPr eaLnBrk="0" hangingPunct="0"/>
              <a:r>
                <a:rPr lang="zh-CN" altLang="en-US" b="1" dirty="0">
                  <a:solidFill>
                    <a:schemeClr val="tx2"/>
                  </a:solidFill>
                  <a:latin typeface="Arial" panose="020B0604020202020204" pitchFamily="34" charset="0"/>
                  <a:ea typeface="宋体" panose="02010600030101010101" pitchFamily="2" charset="-122"/>
                </a:rPr>
                <a:t>抽象</a:t>
              </a:r>
              <a:endParaRPr lang="zh-CN" altLang="en-US" b="1" dirty="0">
                <a:solidFill>
                  <a:schemeClr val="tx2"/>
                </a:solidFill>
                <a:latin typeface="Arial" panose="020B0604020202020204" pitchFamily="34" charset="0"/>
                <a:ea typeface="宋体" panose="02010600030101010101" pitchFamily="2" charset="-122"/>
              </a:endParaRPr>
            </a:p>
          </p:txBody>
        </p:sp>
        <p:sp>
          <p:nvSpPr>
            <p:cNvPr id="22550" name="Line 23"/>
            <p:cNvSpPr/>
            <p:nvPr/>
          </p:nvSpPr>
          <p:spPr>
            <a:xfrm>
              <a:off x="912" y="1344"/>
              <a:ext cx="1152" cy="0"/>
            </a:xfrm>
            <a:prstGeom prst="line">
              <a:avLst/>
            </a:prstGeom>
            <a:ln w="25400" cap="flat" cmpd="sng">
              <a:solidFill>
                <a:schemeClr val="hlink"/>
              </a:solidFill>
              <a:prstDash val="solid"/>
              <a:round/>
              <a:headEnd type="none" w="med" len="med"/>
              <a:tailEnd type="none" w="med" len="med"/>
            </a:ln>
          </p:spPr>
        </p:sp>
      </p:grpSp>
      <p:sp>
        <p:nvSpPr>
          <p:cNvPr id="26" name="Text Box 24"/>
          <p:cNvSpPr txBox="1"/>
          <p:nvPr/>
        </p:nvSpPr>
        <p:spPr>
          <a:xfrm>
            <a:off x="1140460" y="5286375"/>
            <a:ext cx="9827895" cy="829945"/>
          </a:xfrm>
          <a:prstGeom prst="rect">
            <a:avLst/>
          </a:prstGeom>
          <a:noFill/>
          <a:ln w="9525">
            <a:noFill/>
          </a:ln>
        </p:spPr>
        <p:txBody>
          <a:bodyPr wrap="square" anchor="t" anchorCtr="0">
            <a:spAutoFit/>
          </a:bodyPr>
          <a:p>
            <a:r>
              <a:rPr lang="zh-CN" altLang="en-US" sz="2400" b="1" dirty="0">
                <a:solidFill>
                  <a:schemeClr val="tx2"/>
                </a:solidFill>
                <a:latin typeface="Arial" panose="020B0604020202020204" pitchFamily="34" charset="0"/>
                <a:ea typeface="宋体" panose="02010600030101010101" pitchFamily="2" charset="-122"/>
              </a:rPr>
              <a:t>提出问题：从现实世界的实例表明，类的一些内容需要保护，外界不能随意提取修改，封装就提供了这一需求。</a:t>
            </a:r>
            <a:endParaRPr lang="zh-CN" altLang="en-US" sz="24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noFill/>
          <a:ln>
            <a:noFill/>
          </a:ln>
        </p:spPr>
        <p:txBody>
          <a:bodyPr anchor="t" anchorCtr="0"/>
          <a:p>
            <a:pPr eaLnBrk="1" hangingPunct="1"/>
            <a:r>
              <a:rPr lang="en-US" altLang="zh-CN" sz="3600" b="1" dirty="0">
                <a:solidFill>
                  <a:schemeClr val="tx1"/>
                </a:solidFill>
              </a:rPr>
              <a:t>1.2.2  </a:t>
            </a:r>
            <a:r>
              <a:rPr lang="zh-CN" altLang="en-US" sz="3600" b="1" dirty="0">
                <a:solidFill>
                  <a:schemeClr val="tx1"/>
                </a:solidFill>
              </a:rPr>
              <a:t>面向对象的基本概念</a:t>
            </a:r>
            <a:endParaRPr lang="zh-CN" altLang="en-US" sz="3600" dirty="0"/>
          </a:p>
        </p:txBody>
      </p:sp>
      <p:sp>
        <p:nvSpPr>
          <p:cNvPr id="23554" name="内容占位符 2"/>
          <p:cNvSpPr txBox="1"/>
          <p:nvPr/>
        </p:nvSpPr>
        <p:spPr>
          <a:xfrm>
            <a:off x="1343660" y="980123"/>
            <a:ext cx="2114550" cy="614362"/>
          </a:xfrm>
          <a:prstGeom prst="rect">
            <a:avLst/>
          </a:prstGeom>
          <a:noFill/>
          <a:ln w="9525">
            <a:noFill/>
          </a:ln>
        </p:spPr>
        <p:txBody>
          <a:bodyPr anchor="t" anchorCtr="0"/>
          <a:p>
            <a:pPr marL="342900" indent="-342900">
              <a:spcBef>
                <a:spcPct val="20000"/>
              </a:spcBef>
            </a:pPr>
            <a:r>
              <a:rPr lang="en-US" altLang="zh-CN" sz="3200" b="1" dirty="0">
                <a:solidFill>
                  <a:srgbClr val="FF0000"/>
                </a:solidFill>
                <a:latin typeface="Arial" panose="020B0604020202020204" pitchFamily="34" charset="0"/>
                <a:ea typeface="宋体" panose="02010600030101010101" pitchFamily="2" charset="-122"/>
              </a:rPr>
              <a:t>3</a:t>
            </a:r>
            <a:r>
              <a:rPr lang="zh-CN" altLang="en-US" sz="3200" b="1" dirty="0">
                <a:solidFill>
                  <a:srgbClr val="FF0000"/>
                </a:solidFill>
                <a:latin typeface="Arial" panose="020B0604020202020204" pitchFamily="34" charset="0"/>
                <a:ea typeface="宋体" panose="02010600030101010101" pitchFamily="2" charset="-122"/>
              </a:rPr>
              <a:t>）封装</a:t>
            </a:r>
            <a:endParaRPr lang="zh-CN" altLang="en-US" sz="3200" b="1" dirty="0">
              <a:solidFill>
                <a:srgbClr val="FF0000"/>
              </a:solidFill>
              <a:latin typeface="Arial" panose="020B0604020202020204" pitchFamily="34" charset="0"/>
              <a:ea typeface="宋体" panose="02010600030101010101" pitchFamily="2" charset="-122"/>
            </a:endParaRPr>
          </a:p>
        </p:txBody>
      </p:sp>
      <p:sp>
        <p:nvSpPr>
          <p:cNvPr id="23555" name="Rectangle 3"/>
          <p:cNvSpPr>
            <a:spLocks noGrp="1"/>
          </p:cNvSpPr>
          <p:nvPr>
            <p:ph idx="1"/>
          </p:nvPr>
        </p:nvSpPr>
        <p:spPr>
          <a:xfrm>
            <a:off x="748030" y="1549400"/>
            <a:ext cx="10989945" cy="1231900"/>
          </a:xfrm>
          <a:noFill/>
          <a:ln>
            <a:noFill/>
          </a:ln>
        </p:spPr>
        <p:txBody>
          <a:bodyPr anchor="t" anchorCtr="0"/>
          <a:p>
            <a:pPr eaLnBrk="1" hangingPunct="1">
              <a:lnSpc>
                <a:spcPct val="120000"/>
              </a:lnSpc>
            </a:pPr>
            <a:r>
              <a:rPr lang="zh-CN" altLang="en-US" sz="2400" b="1" dirty="0"/>
              <a:t>把对象的属性和服务结合成一个独立的系统单元。</a:t>
            </a:r>
            <a:endParaRPr lang="zh-CN" altLang="en-US" sz="2400" b="1" dirty="0"/>
          </a:p>
          <a:p>
            <a:pPr eaLnBrk="1" hangingPunct="1">
              <a:lnSpc>
                <a:spcPct val="120000"/>
              </a:lnSpc>
            </a:pPr>
            <a:r>
              <a:rPr lang="zh-CN" altLang="en-US" sz="2400" b="1" dirty="0"/>
              <a:t>尽可能隐蔽对象的内部细节。对外形成一个边界（或者说一道屏障），只保留有限的对外接口使之与外部发生联系。</a:t>
            </a:r>
            <a:endParaRPr lang="zh-CN" altLang="en-US" sz="2400" b="1" dirty="0"/>
          </a:p>
        </p:txBody>
      </p:sp>
      <p:sp>
        <p:nvSpPr>
          <p:cNvPr id="6" name="内容占位符 2"/>
          <p:cNvSpPr txBox="1"/>
          <p:nvPr/>
        </p:nvSpPr>
        <p:spPr>
          <a:xfrm>
            <a:off x="839470" y="3716655"/>
            <a:ext cx="10920730" cy="2928620"/>
          </a:xfrm>
          <a:prstGeom prst="rect">
            <a:avLst/>
          </a:prstGeom>
          <a:noFill/>
          <a:ln w="9525">
            <a:noFill/>
          </a:ln>
        </p:spPr>
        <p:txBody>
          <a:bodyPr anchor="t" anchorCtr="0"/>
          <a:p>
            <a:pPr marL="342900" indent="-342900">
              <a:spcBef>
                <a:spcPct val="20000"/>
              </a:spcBef>
              <a:buFont typeface="Arial" panose="020B0604020202020204" pitchFamily="34" charset="0"/>
              <a:buChar char="•"/>
            </a:pPr>
            <a:r>
              <a:rPr lang="zh-CN" altLang="en-US" sz="2400" b="1" dirty="0">
                <a:latin typeface="Arial" panose="020B0604020202020204" pitchFamily="34" charset="0"/>
                <a:ea typeface="宋体" panose="02010600030101010101" pitchFamily="2" charset="-122"/>
              </a:rPr>
              <a:t>继承对于软件复用有着重要意义，是面向对象技术能够提高软件开发效率的重要原因之一。</a:t>
            </a:r>
            <a:endParaRPr lang="zh-CN" altLang="en-US" sz="2400" b="1" dirty="0">
              <a:latin typeface="Arial" panose="020B0604020202020204" pitchFamily="34" charset="0"/>
              <a:ea typeface="宋体" panose="02010600030101010101" pitchFamily="2" charset="-122"/>
            </a:endParaRPr>
          </a:p>
          <a:p>
            <a:pPr marL="342900" indent="-342900">
              <a:spcBef>
                <a:spcPct val="20000"/>
              </a:spcBef>
              <a:buFont typeface="Arial" panose="020B0604020202020204" pitchFamily="34" charset="0"/>
              <a:buChar char="•"/>
            </a:pPr>
            <a:r>
              <a:rPr lang="zh-CN" altLang="en-US" sz="2400" b="1" dirty="0">
                <a:solidFill>
                  <a:srgbClr val="339933"/>
                </a:solidFill>
                <a:latin typeface="Arial" panose="020B0604020202020204" pitchFamily="34" charset="0"/>
                <a:ea typeface="宋体" panose="02010600030101010101" pitchFamily="2" charset="-122"/>
              </a:rPr>
              <a:t>定义：</a:t>
            </a:r>
            <a:r>
              <a:rPr lang="zh-CN" altLang="en-US" sz="2400" b="1" dirty="0">
                <a:latin typeface="Arial" panose="020B0604020202020204" pitchFamily="34" charset="0"/>
                <a:ea typeface="宋体" panose="02010600030101010101" pitchFamily="2" charset="-122"/>
              </a:rPr>
              <a:t>特殊类的对象拥有其一般类的全部属性与服务，称作特殊类对一般类的继承。</a:t>
            </a:r>
            <a:endParaRPr lang="zh-CN" altLang="en-US" sz="2400" b="1" dirty="0">
              <a:latin typeface="Arial" panose="020B0604020202020204" pitchFamily="34" charset="0"/>
              <a:ea typeface="宋体" panose="02010600030101010101" pitchFamily="2" charset="-122"/>
            </a:endParaRPr>
          </a:p>
          <a:p>
            <a:pPr marL="342900" indent="-342900">
              <a:spcBef>
                <a:spcPct val="20000"/>
              </a:spcBef>
            </a:pPr>
            <a:r>
              <a:rPr lang="zh-CN" altLang="en-US" sz="2400" b="1" dirty="0">
                <a:solidFill>
                  <a:srgbClr val="0000FF"/>
                </a:solidFill>
                <a:latin typeface="Arial" panose="020B0604020202020204" pitchFamily="34" charset="0"/>
                <a:ea typeface="宋体" panose="02010600030101010101" pitchFamily="2" charset="-122"/>
              </a:rPr>
              <a:t>例如：将轮船作为一个一般类，客轮便是一个特殊类。</a:t>
            </a:r>
            <a:endParaRPr lang="zh-CN" altLang="en-US" sz="2400" b="1" dirty="0">
              <a:solidFill>
                <a:srgbClr val="0000FF"/>
              </a:solidFill>
              <a:latin typeface="Arial" panose="020B0604020202020204" pitchFamily="34" charset="0"/>
              <a:ea typeface="宋体" panose="02010600030101010101" pitchFamily="2" charset="-122"/>
            </a:endParaRPr>
          </a:p>
          <a:p>
            <a:pPr marL="342900" indent="-342900">
              <a:spcBef>
                <a:spcPct val="20000"/>
              </a:spcBef>
              <a:buFont typeface="Arial" panose="020B0604020202020204" pitchFamily="34" charset="0"/>
              <a:buChar char="•"/>
            </a:pPr>
            <a:endParaRPr lang="zh-CN" altLang="en-US" sz="2400" b="1" dirty="0">
              <a:latin typeface="Arial" panose="020B0604020202020204" pitchFamily="34" charset="0"/>
              <a:ea typeface="宋体" panose="02010600030101010101" pitchFamily="2" charset="-122"/>
            </a:endParaRPr>
          </a:p>
        </p:txBody>
      </p:sp>
      <p:sp>
        <p:nvSpPr>
          <p:cNvPr id="7" name="内容占位符 2"/>
          <p:cNvSpPr txBox="1"/>
          <p:nvPr/>
        </p:nvSpPr>
        <p:spPr>
          <a:xfrm>
            <a:off x="1415733" y="3140710"/>
            <a:ext cx="2114550" cy="614363"/>
          </a:xfrm>
          <a:prstGeom prst="rect">
            <a:avLst/>
          </a:prstGeom>
          <a:noFill/>
          <a:ln w="9525">
            <a:noFill/>
          </a:ln>
        </p:spPr>
        <p:txBody>
          <a:bodyPr anchor="t" anchorCtr="0"/>
          <a:p>
            <a:pPr marL="342900" indent="-342900">
              <a:spcBef>
                <a:spcPct val="20000"/>
              </a:spcBef>
            </a:pPr>
            <a:r>
              <a:rPr lang="en-US" altLang="zh-CN" sz="3200" b="1" dirty="0">
                <a:solidFill>
                  <a:srgbClr val="FF0000"/>
                </a:solidFill>
                <a:latin typeface="Arial" panose="020B0604020202020204" pitchFamily="34" charset="0"/>
                <a:ea typeface="宋体" panose="02010600030101010101" pitchFamily="2" charset="-122"/>
              </a:rPr>
              <a:t>4</a:t>
            </a:r>
            <a:r>
              <a:rPr lang="zh-CN" altLang="en-US" sz="3200" b="1" dirty="0">
                <a:solidFill>
                  <a:srgbClr val="FF0000"/>
                </a:solidFill>
                <a:latin typeface="Arial" panose="020B0604020202020204" pitchFamily="34" charset="0"/>
                <a:ea typeface="宋体" panose="02010600030101010101" pitchFamily="2" charset="-122"/>
              </a:rPr>
              <a:t>）继承</a:t>
            </a:r>
            <a:endParaRPr lang="zh-CN" altLang="en-US" sz="32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charRg st="0" end="41"/>
                                            </p:txEl>
                                          </p:spTgt>
                                        </p:tgtEl>
                                        <p:attrNameLst>
                                          <p:attrName>style.visibility</p:attrName>
                                        </p:attrNameLst>
                                      </p:cBhvr>
                                      <p:to>
                                        <p:strVal val="visible"/>
                                      </p:to>
                                    </p:set>
                                    <p:animEffect transition="in" filter="blinds(horizontal)">
                                      <p:cBhvr>
                                        <p:cTn id="12" dur="500"/>
                                        <p:tgtEl>
                                          <p:spTgt spid="6">
                                            <p:txEl>
                                              <p:charRg st="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charRg st="41" end="79"/>
                                            </p:txEl>
                                          </p:spTgt>
                                        </p:tgtEl>
                                        <p:attrNameLst>
                                          <p:attrName>style.visibility</p:attrName>
                                        </p:attrNameLst>
                                      </p:cBhvr>
                                      <p:to>
                                        <p:strVal val="visible"/>
                                      </p:to>
                                    </p:set>
                                    <p:animEffect transition="in" filter="blinds(horizontal)">
                                      <p:cBhvr>
                                        <p:cTn id="17" dur="500"/>
                                        <p:tgtEl>
                                          <p:spTgt spid="6">
                                            <p:txEl>
                                              <p:charRg st="41"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charRg st="79" end="104"/>
                                            </p:txEl>
                                          </p:spTgt>
                                        </p:tgtEl>
                                        <p:attrNameLst>
                                          <p:attrName>style.visibility</p:attrName>
                                        </p:attrNameLst>
                                      </p:cBhvr>
                                      <p:to>
                                        <p:strVal val="visible"/>
                                      </p:to>
                                    </p:set>
                                    <p:animEffect transition="in" filter="blinds(horizontal)">
                                      <p:cBhvr>
                                        <p:cTn id="22" dur="500"/>
                                        <p:tgtEl>
                                          <p:spTgt spid="6">
                                            <p:txEl>
                                              <p:charRg st="79"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xfrm>
            <a:off x="1981200" y="274638"/>
            <a:ext cx="8229600" cy="725487"/>
          </a:xfrm>
          <a:noFill/>
          <a:ln>
            <a:noFill/>
          </a:ln>
        </p:spPr>
        <p:txBody>
          <a:bodyPr anchor="t" anchorCtr="0"/>
          <a:p>
            <a:pPr eaLnBrk="1" hangingPunct="1"/>
            <a:r>
              <a:rPr lang="zh-CN" altLang="en-US" b="1" i="1" dirty="0">
                <a:solidFill>
                  <a:srgbClr val="FF0000"/>
                </a:solidFill>
              </a:rPr>
              <a:t>学 习 要 求 </a:t>
            </a:r>
            <a:endParaRPr lang="zh-CN" altLang="en-US" b="1" dirty="0">
              <a:solidFill>
                <a:srgbClr val="FF0000"/>
              </a:solidFill>
            </a:endParaRPr>
          </a:p>
        </p:txBody>
      </p:sp>
      <p:sp>
        <p:nvSpPr>
          <p:cNvPr id="5122" name="内容占位符 2"/>
          <p:cNvSpPr>
            <a:spLocks noGrp="1"/>
          </p:cNvSpPr>
          <p:nvPr>
            <p:ph idx="1"/>
          </p:nvPr>
        </p:nvSpPr>
        <p:spPr>
          <a:xfrm>
            <a:off x="983615" y="1196975"/>
            <a:ext cx="10850245" cy="4525645"/>
          </a:xfrm>
          <a:noFill/>
          <a:ln>
            <a:noFill/>
          </a:ln>
        </p:spPr>
        <p:txBody>
          <a:bodyPr anchor="t" anchorCtr="0"/>
          <a:p>
            <a:pPr eaLnBrk="1" hangingPunct="1">
              <a:spcBef>
                <a:spcPct val="0"/>
              </a:spcBef>
            </a:pPr>
            <a:r>
              <a:rPr lang="zh-CN" altLang="en-US" b="1" dirty="0">
                <a:latin typeface="华文楷体" panose="02010600040101010101" pitchFamily="2" charset="-122"/>
                <a:ea typeface="华文楷体" panose="02010600040101010101" pitchFamily="2" charset="-122"/>
              </a:rPr>
              <a:t>了解并掌握面向对象技术 </a:t>
            </a:r>
            <a:r>
              <a:rPr lang="en-US" altLang="zh-CN" b="1" dirty="0">
                <a:latin typeface="华文楷体" panose="02010600040101010101" pitchFamily="2" charset="-122"/>
                <a:ea typeface="华文楷体" panose="02010600040101010101" pitchFamily="2" charset="-122"/>
              </a:rPr>
              <a:t>(Object-Oriented Technique, OOT)</a:t>
            </a:r>
            <a:r>
              <a:rPr lang="zh-CN" altLang="en-US" b="1" dirty="0">
                <a:latin typeface="华文楷体" panose="02010600040101010101" pitchFamily="2" charset="-122"/>
                <a:ea typeface="华文楷体" panose="02010600040101010101" pitchFamily="2" charset="-122"/>
              </a:rPr>
              <a:t>的基本概念，包括面向对象设计（</a:t>
            </a:r>
            <a:r>
              <a:rPr lang="en-US" altLang="zh-CN" b="1" dirty="0">
                <a:latin typeface="华文楷体" panose="02010600040101010101" pitchFamily="2" charset="-122"/>
                <a:ea typeface="华文楷体" panose="02010600040101010101" pitchFamily="2" charset="-122"/>
              </a:rPr>
              <a:t>OOD</a:t>
            </a:r>
            <a:r>
              <a:rPr lang="zh-CN" altLang="en-US" b="1" dirty="0">
                <a:latin typeface="华文楷体" panose="02010600040101010101" pitchFamily="2" charset="-122"/>
                <a:ea typeface="华文楷体" panose="02010600040101010101" pitchFamily="2" charset="-122"/>
              </a:rPr>
              <a:t>）以及面向对象分析（</a:t>
            </a:r>
            <a:r>
              <a:rPr lang="en-US" altLang="zh-CN" b="1" dirty="0">
                <a:latin typeface="华文楷体" panose="02010600040101010101" pitchFamily="2" charset="-122"/>
                <a:ea typeface="华文楷体" panose="02010600040101010101" pitchFamily="2" charset="-122"/>
              </a:rPr>
              <a:t>OOA</a:t>
            </a:r>
            <a:r>
              <a:rPr lang="zh-CN" altLang="en-US" b="1" dirty="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pPr eaLnBrk="1" hangingPunct="1">
              <a:spcBef>
                <a:spcPct val="0"/>
              </a:spcBef>
            </a:pPr>
            <a:endParaRPr lang="zh-CN" altLang="en-US" b="1" dirty="0">
              <a:latin typeface="华文楷体" panose="02010600040101010101" pitchFamily="2" charset="-122"/>
              <a:ea typeface="华文楷体" panose="02010600040101010101" pitchFamily="2" charset="-122"/>
            </a:endParaRPr>
          </a:p>
          <a:p>
            <a:pPr eaLnBrk="1" hangingPunct="1">
              <a:spcBef>
                <a:spcPct val="0"/>
              </a:spcBef>
            </a:pPr>
            <a:r>
              <a:rPr lang="zh-CN" altLang="en-US" b="1" dirty="0">
                <a:latin typeface="华文楷体" panose="02010600040101010101" pitchFamily="2" charset="-122"/>
                <a:ea typeface="华文楷体" panose="02010600040101010101" pitchFamily="2" charset="-122"/>
              </a:rPr>
              <a:t>理解并掌握面向对象编程语言</a:t>
            </a:r>
            <a:r>
              <a:rPr lang="en-US" altLang="zh-CN" b="1" dirty="0">
                <a:latin typeface="华文楷体" panose="02010600040101010101" pitchFamily="2" charset="-122"/>
                <a:ea typeface="华文楷体" panose="02010600040101010101" pitchFamily="2" charset="-122"/>
              </a:rPr>
              <a:t>C++</a:t>
            </a:r>
            <a:r>
              <a:rPr lang="zh-CN" altLang="zh-CN" b="1" dirty="0">
                <a:latin typeface="华文楷体" panose="02010600040101010101" pitchFamily="2" charset="-122"/>
                <a:ea typeface="华文楷体" panose="02010600040101010101" pitchFamily="2" charset="-122"/>
              </a:rPr>
              <a:t>基本内容</a:t>
            </a:r>
            <a:r>
              <a:rPr lang="zh-CN" altLang="en-US" b="1" dirty="0">
                <a:latin typeface="华文楷体" panose="02010600040101010101" pitchFamily="2" charset="-122"/>
                <a:ea typeface="华文楷体" panose="02010600040101010101" pitchFamily="2" charset="-122"/>
              </a:rPr>
              <a:t>，尤其是其核心概念</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类和对象</a:t>
            </a:r>
            <a:r>
              <a:rPr lang="en-US" altLang="zh-CN" b="1" dirty="0">
                <a:latin typeface="华文楷体" panose="02010600040101010101" pitchFamily="2" charset="-122"/>
                <a:ea typeface="华文楷体" panose="02010600040101010101" pitchFamily="2" charset="-122"/>
              </a:rPr>
              <a:t>;</a:t>
            </a:r>
            <a:endParaRPr lang="en-US" altLang="zh-CN" b="1" dirty="0">
              <a:latin typeface="华文楷体" panose="02010600040101010101" pitchFamily="2" charset="-122"/>
              <a:ea typeface="华文楷体" panose="02010600040101010101" pitchFamily="2" charset="-122"/>
            </a:endParaRPr>
          </a:p>
          <a:p>
            <a:pPr eaLnBrk="1" hangingPunct="1">
              <a:spcBef>
                <a:spcPct val="0"/>
              </a:spcBef>
            </a:pPr>
            <a:endParaRPr lang="en-US" altLang="zh-CN" b="1" dirty="0">
              <a:latin typeface="华文楷体" panose="02010600040101010101" pitchFamily="2" charset="-122"/>
              <a:ea typeface="华文楷体" panose="02010600040101010101" pitchFamily="2" charset="-122"/>
            </a:endParaRPr>
          </a:p>
          <a:p>
            <a:pPr eaLnBrk="1" hangingPunct="1">
              <a:spcBef>
                <a:spcPct val="0"/>
              </a:spcBef>
            </a:pPr>
            <a:r>
              <a:rPr lang="zh-CN" altLang="en-US" b="1" dirty="0">
                <a:latin typeface="华文楷体" panose="02010600040101010101" pitchFamily="2" charset="-122"/>
                <a:ea typeface="华文楷体" panose="02010600040101010101" pitchFamily="2" charset="-122"/>
              </a:rPr>
              <a:t>能应用</a:t>
            </a:r>
            <a:r>
              <a:rPr lang="en-US" altLang="zh-CN" b="1" dirty="0">
                <a:latin typeface="华文楷体" panose="02010600040101010101" pitchFamily="2" charset="-122"/>
                <a:ea typeface="华文楷体" panose="02010600040101010101" pitchFamily="2" charset="-122"/>
              </a:rPr>
              <a:t>C++</a:t>
            </a:r>
            <a:r>
              <a:rPr lang="zh-CN" altLang="en-US" b="1" dirty="0">
                <a:latin typeface="华文楷体" panose="02010600040101010101" pitchFamily="2" charset="-122"/>
                <a:ea typeface="华文楷体" panose="02010600040101010101" pitchFamily="2" charset="-122"/>
              </a:rPr>
              <a:t>语言编写简单应用程序。</a:t>
            </a:r>
            <a:endParaRPr lang="zh-CN" altLang="en-US" b="1" dirty="0">
              <a:latin typeface="华文楷体" panose="02010600040101010101" pitchFamily="2" charset="-122"/>
              <a:ea typeface="华文楷体" panose="02010600040101010101" pitchFamily="2" charset="-122"/>
            </a:endParaRPr>
          </a:p>
          <a:p>
            <a:pPr eaLnBrk="1" hangingPunct="1"/>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noFill/>
          <a:ln>
            <a:noFill/>
          </a:ln>
        </p:spPr>
        <p:txBody>
          <a:bodyPr anchor="t" anchorCtr="0"/>
          <a:p>
            <a:pPr eaLnBrk="1" hangingPunct="1"/>
            <a:r>
              <a:rPr lang="en-US" altLang="zh-CN" sz="3600" b="1" dirty="0">
                <a:solidFill>
                  <a:schemeClr val="tx1"/>
                </a:solidFill>
              </a:rPr>
              <a:t>1.2.2  </a:t>
            </a:r>
            <a:r>
              <a:rPr lang="zh-CN" altLang="en-US" sz="3600" b="1" dirty="0">
                <a:solidFill>
                  <a:schemeClr val="tx1"/>
                </a:solidFill>
              </a:rPr>
              <a:t>面向对象的基本概念</a:t>
            </a:r>
            <a:endParaRPr lang="zh-CN" altLang="en-US" sz="3600" dirty="0"/>
          </a:p>
        </p:txBody>
      </p:sp>
      <p:sp>
        <p:nvSpPr>
          <p:cNvPr id="24578" name="Rectangle 2"/>
          <p:cNvSpPr txBox="1"/>
          <p:nvPr/>
        </p:nvSpPr>
        <p:spPr>
          <a:xfrm>
            <a:off x="2279333" y="1096328"/>
            <a:ext cx="7772400" cy="533400"/>
          </a:xfrm>
          <a:prstGeom prst="rect">
            <a:avLst/>
          </a:prstGeom>
          <a:noFill/>
          <a:ln w="9525">
            <a:noFill/>
          </a:ln>
        </p:spPr>
        <p:txBody>
          <a:bodyPr anchor="t" anchorCtr="0"/>
          <a:p>
            <a:pPr marL="342900" indent="-342900">
              <a:spcBef>
                <a:spcPct val="20000"/>
              </a:spcBef>
              <a:buFont typeface="Wingdings" panose="05000000000000000000" pitchFamily="2" charset="2"/>
            </a:pPr>
            <a:r>
              <a:rPr lang="zh-CN" altLang="en-US" sz="2800" b="1" dirty="0">
                <a:latin typeface="Times New Roman" panose="02020603050405020304" pitchFamily="18" charset="0"/>
                <a:ea typeface="宋体" panose="02010600030101010101" pitchFamily="2" charset="-122"/>
              </a:rPr>
              <a:t>如：人类按职业划分的一种继承关系</a:t>
            </a:r>
            <a:endParaRPr lang="zh-CN" altLang="en-US" sz="2800" b="1" dirty="0">
              <a:latin typeface="Times New Roman" panose="02020603050405020304" pitchFamily="18" charset="0"/>
              <a:ea typeface="宋体" panose="02010600030101010101" pitchFamily="2" charset="-122"/>
            </a:endParaRPr>
          </a:p>
        </p:txBody>
      </p:sp>
      <p:grpSp>
        <p:nvGrpSpPr>
          <p:cNvPr id="24579" name="Group 4"/>
          <p:cNvGrpSpPr/>
          <p:nvPr/>
        </p:nvGrpSpPr>
        <p:grpSpPr>
          <a:xfrm>
            <a:off x="2509520" y="1718945"/>
            <a:ext cx="7223125" cy="2501900"/>
            <a:chOff x="480" y="1104"/>
            <a:chExt cx="4550" cy="1576"/>
          </a:xfrm>
        </p:grpSpPr>
        <p:sp>
          <p:nvSpPr>
            <p:cNvPr id="24580" name="Text Box 5"/>
            <p:cNvSpPr txBox="1"/>
            <p:nvPr/>
          </p:nvSpPr>
          <p:spPr>
            <a:xfrm>
              <a:off x="2448" y="1104"/>
              <a:ext cx="566"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人</a:t>
              </a:r>
              <a:endParaRPr lang="zh-CN" altLang="en-US" b="1" dirty="0">
                <a:latin typeface="Arial" panose="020B0604020202020204" pitchFamily="34" charset="0"/>
                <a:ea typeface="宋体" panose="02010600030101010101" pitchFamily="2" charset="-122"/>
              </a:endParaRPr>
            </a:p>
          </p:txBody>
        </p:sp>
        <p:sp>
          <p:nvSpPr>
            <p:cNvPr id="24581" name="Text Box 6"/>
            <p:cNvSpPr txBox="1"/>
            <p:nvPr/>
          </p:nvSpPr>
          <p:spPr>
            <a:xfrm>
              <a:off x="1968" y="1776"/>
              <a:ext cx="624"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学生</a:t>
              </a:r>
              <a:endParaRPr lang="zh-CN" altLang="en-US" b="1" dirty="0">
                <a:latin typeface="Arial" panose="020B0604020202020204" pitchFamily="34" charset="0"/>
                <a:ea typeface="宋体" panose="02010600030101010101" pitchFamily="2" charset="-122"/>
              </a:endParaRPr>
            </a:p>
          </p:txBody>
        </p:sp>
        <p:sp>
          <p:nvSpPr>
            <p:cNvPr id="24582" name="Text Box 7"/>
            <p:cNvSpPr txBox="1"/>
            <p:nvPr/>
          </p:nvSpPr>
          <p:spPr>
            <a:xfrm>
              <a:off x="816" y="1776"/>
              <a:ext cx="576"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工人</a:t>
              </a:r>
              <a:endParaRPr lang="zh-CN" altLang="en-US" b="1" dirty="0">
                <a:latin typeface="Arial" panose="020B0604020202020204" pitchFamily="34" charset="0"/>
                <a:ea typeface="宋体" panose="02010600030101010101" pitchFamily="2" charset="-122"/>
              </a:endParaRPr>
            </a:p>
          </p:txBody>
        </p:sp>
        <p:sp>
          <p:nvSpPr>
            <p:cNvPr id="24583" name="Text Box 8"/>
            <p:cNvSpPr txBox="1"/>
            <p:nvPr/>
          </p:nvSpPr>
          <p:spPr>
            <a:xfrm>
              <a:off x="3264" y="1776"/>
              <a:ext cx="624"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教师</a:t>
              </a:r>
              <a:endParaRPr lang="zh-CN" altLang="en-US" b="1" dirty="0">
                <a:latin typeface="Arial" panose="020B0604020202020204" pitchFamily="34" charset="0"/>
                <a:ea typeface="宋体" panose="02010600030101010101" pitchFamily="2" charset="-122"/>
              </a:endParaRPr>
            </a:p>
          </p:txBody>
        </p:sp>
        <p:sp>
          <p:nvSpPr>
            <p:cNvPr id="24584" name="Text Box 9"/>
            <p:cNvSpPr txBox="1"/>
            <p:nvPr/>
          </p:nvSpPr>
          <p:spPr>
            <a:xfrm>
              <a:off x="4416" y="1776"/>
              <a:ext cx="614"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农民</a:t>
              </a:r>
              <a:endParaRPr lang="zh-CN" altLang="en-US" b="1" dirty="0">
                <a:latin typeface="Arial" panose="020B0604020202020204" pitchFamily="34" charset="0"/>
                <a:ea typeface="宋体" panose="02010600030101010101" pitchFamily="2" charset="-122"/>
              </a:endParaRPr>
            </a:p>
          </p:txBody>
        </p:sp>
        <p:sp>
          <p:nvSpPr>
            <p:cNvPr id="24585" name="Text Box 10"/>
            <p:cNvSpPr txBox="1"/>
            <p:nvPr/>
          </p:nvSpPr>
          <p:spPr>
            <a:xfrm>
              <a:off x="480" y="2448"/>
              <a:ext cx="768"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中学生</a:t>
              </a:r>
              <a:endParaRPr lang="zh-CN" altLang="en-US" b="1" dirty="0">
                <a:latin typeface="Arial" panose="020B0604020202020204" pitchFamily="34" charset="0"/>
                <a:ea typeface="宋体" panose="02010600030101010101" pitchFamily="2" charset="-122"/>
              </a:endParaRPr>
            </a:p>
          </p:txBody>
        </p:sp>
        <p:sp>
          <p:nvSpPr>
            <p:cNvPr id="24586" name="Text Box 11"/>
            <p:cNvSpPr txBox="1"/>
            <p:nvPr/>
          </p:nvSpPr>
          <p:spPr>
            <a:xfrm>
              <a:off x="1344" y="2448"/>
              <a:ext cx="768"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大学生</a:t>
              </a:r>
              <a:endParaRPr lang="zh-CN" altLang="en-US" b="1" dirty="0">
                <a:latin typeface="Arial" panose="020B0604020202020204" pitchFamily="34" charset="0"/>
                <a:ea typeface="宋体" panose="02010600030101010101" pitchFamily="2" charset="-122"/>
              </a:endParaRPr>
            </a:p>
          </p:txBody>
        </p:sp>
        <p:sp>
          <p:nvSpPr>
            <p:cNvPr id="24587" name="Text Box 12"/>
            <p:cNvSpPr txBox="1"/>
            <p:nvPr/>
          </p:nvSpPr>
          <p:spPr>
            <a:xfrm>
              <a:off x="2208" y="2448"/>
              <a:ext cx="806"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研究生</a:t>
              </a:r>
              <a:endParaRPr lang="zh-CN" altLang="en-US" b="1" dirty="0">
                <a:latin typeface="Arial" panose="020B0604020202020204" pitchFamily="34" charset="0"/>
                <a:ea typeface="宋体" panose="02010600030101010101" pitchFamily="2" charset="-122"/>
              </a:endParaRPr>
            </a:p>
          </p:txBody>
        </p:sp>
        <p:sp>
          <p:nvSpPr>
            <p:cNvPr id="24588" name="Text Box 13"/>
            <p:cNvSpPr txBox="1"/>
            <p:nvPr/>
          </p:nvSpPr>
          <p:spPr>
            <a:xfrm>
              <a:off x="3120" y="2448"/>
              <a:ext cx="614"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讲师</a:t>
              </a:r>
              <a:endParaRPr lang="zh-CN" altLang="en-US" b="1" dirty="0">
                <a:latin typeface="Arial" panose="020B0604020202020204" pitchFamily="34" charset="0"/>
                <a:ea typeface="宋体" panose="02010600030101010101" pitchFamily="2" charset="-122"/>
              </a:endParaRPr>
            </a:p>
          </p:txBody>
        </p:sp>
        <p:sp>
          <p:nvSpPr>
            <p:cNvPr id="24589" name="Text Box 14"/>
            <p:cNvSpPr txBox="1"/>
            <p:nvPr/>
          </p:nvSpPr>
          <p:spPr>
            <a:xfrm>
              <a:off x="3792" y="2448"/>
              <a:ext cx="662"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教授</a:t>
              </a:r>
              <a:endParaRPr lang="zh-CN" altLang="en-US" b="1" dirty="0">
                <a:latin typeface="Arial" panose="020B0604020202020204" pitchFamily="34" charset="0"/>
                <a:ea typeface="宋体" panose="02010600030101010101" pitchFamily="2" charset="-122"/>
              </a:endParaRPr>
            </a:p>
          </p:txBody>
        </p:sp>
        <p:grpSp>
          <p:nvGrpSpPr>
            <p:cNvPr id="24590" name="Group 15"/>
            <p:cNvGrpSpPr/>
            <p:nvPr/>
          </p:nvGrpSpPr>
          <p:grpSpPr>
            <a:xfrm>
              <a:off x="1152" y="1392"/>
              <a:ext cx="3600" cy="384"/>
              <a:chOff x="1152" y="1392"/>
              <a:chExt cx="3600" cy="384"/>
            </a:xfrm>
          </p:grpSpPr>
          <p:sp>
            <p:nvSpPr>
              <p:cNvPr id="24591" name="Line 16"/>
              <p:cNvSpPr/>
              <p:nvPr/>
            </p:nvSpPr>
            <p:spPr>
              <a:xfrm>
                <a:off x="2736" y="1392"/>
                <a:ext cx="0" cy="144"/>
              </a:xfrm>
              <a:prstGeom prst="line">
                <a:avLst/>
              </a:prstGeom>
              <a:ln w="22225" cap="flat" cmpd="sng">
                <a:solidFill>
                  <a:schemeClr val="hlink"/>
                </a:solidFill>
                <a:prstDash val="solid"/>
                <a:round/>
                <a:headEnd type="none" w="med" len="med"/>
                <a:tailEnd type="none" w="med" len="med"/>
              </a:ln>
            </p:spPr>
          </p:sp>
          <p:sp>
            <p:nvSpPr>
              <p:cNvPr id="24592" name="Line 17"/>
              <p:cNvSpPr/>
              <p:nvPr/>
            </p:nvSpPr>
            <p:spPr>
              <a:xfrm>
                <a:off x="1152" y="1536"/>
                <a:ext cx="3600" cy="0"/>
              </a:xfrm>
              <a:prstGeom prst="line">
                <a:avLst/>
              </a:prstGeom>
              <a:ln w="22225" cap="flat" cmpd="sng">
                <a:solidFill>
                  <a:schemeClr val="hlink"/>
                </a:solidFill>
                <a:prstDash val="solid"/>
                <a:round/>
                <a:headEnd type="none" w="med" len="med"/>
                <a:tailEnd type="none" w="med" len="med"/>
              </a:ln>
            </p:spPr>
          </p:sp>
          <p:sp>
            <p:nvSpPr>
              <p:cNvPr id="24593" name="Line 18"/>
              <p:cNvSpPr/>
              <p:nvPr/>
            </p:nvSpPr>
            <p:spPr>
              <a:xfrm>
                <a:off x="1152" y="1536"/>
                <a:ext cx="0" cy="240"/>
              </a:xfrm>
              <a:prstGeom prst="line">
                <a:avLst/>
              </a:prstGeom>
              <a:ln w="22225" cap="flat" cmpd="sng">
                <a:solidFill>
                  <a:schemeClr val="hlink"/>
                </a:solidFill>
                <a:prstDash val="solid"/>
                <a:round/>
                <a:headEnd type="none" w="med" len="med"/>
                <a:tailEnd type="none" w="med" len="med"/>
              </a:ln>
            </p:spPr>
          </p:sp>
          <p:sp>
            <p:nvSpPr>
              <p:cNvPr id="24594" name="Line 19"/>
              <p:cNvSpPr/>
              <p:nvPr/>
            </p:nvSpPr>
            <p:spPr>
              <a:xfrm>
                <a:off x="2304" y="1536"/>
                <a:ext cx="0" cy="240"/>
              </a:xfrm>
              <a:prstGeom prst="line">
                <a:avLst/>
              </a:prstGeom>
              <a:ln w="22225" cap="flat" cmpd="sng">
                <a:solidFill>
                  <a:schemeClr val="hlink"/>
                </a:solidFill>
                <a:prstDash val="solid"/>
                <a:round/>
                <a:headEnd type="none" w="med" len="med"/>
                <a:tailEnd type="none" w="med" len="med"/>
              </a:ln>
            </p:spPr>
          </p:sp>
          <p:sp>
            <p:nvSpPr>
              <p:cNvPr id="24595" name="Line 20"/>
              <p:cNvSpPr/>
              <p:nvPr/>
            </p:nvSpPr>
            <p:spPr>
              <a:xfrm>
                <a:off x="3552" y="1536"/>
                <a:ext cx="0" cy="240"/>
              </a:xfrm>
              <a:prstGeom prst="line">
                <a:avLst/>
              </a:prstGeom>
              <a:ln w="22225" cap="flat" cmpd="sng">
                <a:solidFill>
                  <a:schemeClr val="hlink"/>
                </a:solidFill>
                <a:prstDash val="solid"/>
                <a:round/>
                <a:headEnd type="none" w="med" len="med"/>
                <a:tailEnd type="none" w="med" len="med"/>
              </a:ln>
            </p:spPr>
          </p:sp>
          <p:sp>
            <p:nvSpPr>
              <p:cNvPr id="24596" name="Line 21"/>
              <p:cNvSpPr/>
              <p:nvPr/>
            </p:nvSpPr>
            <p:spPr>
              <a:xfrm>
                <a:off x="4752" y="1536"/>
                <a:ext cx="0" cy="240"/>
              </a:xfrm>
              <a:prstGeom prst="line">
                <a:avLst/>
              </a:prstGeom>
              <a:ln w="22225" cap="flat" cmpd="sng">
                <a:solidFill>
                  <a:schemeClr val="hlink"/>
                </a:solidFill>
                <a:prstDash val="solid"/>
                <a:round/>
                <a:headEnd type="none" w="med" len="med"/>
                <a:tailEnd type="none" w="med" len="med"/>
              </a:ln>
            </p:spPr>
          </p:sp>
        </p:grpSp>
        <p:grpSp>
          <p:nvGrpSpPr>
            <p:cNvPr id="24597" name="Group 22"/>
            <p:cNvGrpSpPr/>
            <p:nvPr/>
          </p:nvGrpSpPr>
          <p:grpSpPr>
            <a:xfrm>
              <a:off x="960" y="2064"/>
              <a:ext cx="1584" cy="384"/>
              <a:chOff x="960" y="2064"/>
              <a:chExt cx="1584" cy="384"/>
            </a:xfrm>
          </p:grpSpPr>
          <p:sp>
            <p:nvSpPr>
              <p:cNvPr id="24598" name="Line 23"/>
              <p:cNvSpPr/>
              <p:nvPr/>
            </p:nvSpPr>
            <p:spPr>
              <a:xfrm>
                <a:off x="2256" y="2064"/>
                <a:ext cx="0" cy="144"/>
              </a:xfrm>
              <a:prstGeom prst="line">
                <a:avLst/>
              </a:prstGeom>
              <a:ln w="22225" cap="flat" cmpd="sng">
                <a:solidFill>
                  <a:schemeClr val="hlink"/>
                </a:solidFill>
                <a:prstDash val="solid"/>
                <a:round/>
                <a:headEnd type="none" w="med" len="med"/>
                <a:tailEnd type="none" w="med" len="med"/>
              </a:ln>
            </p:spPr>
          </p:sp>
          <p:sp>
            <p:nvSpPr>
              <p:cNvPr id="24599" name="Line 24"/>
              <p:cNvSpPr/>
              <p:nvPr/>
            </p:nvSpPr>
            <p:spPr>
              <a:xfrm>
                <a:off x="960" y="2208"/>
                <a:ext cx="1584" cy="0"/>
              </a:xfrm>
              <a:prstGeom prst="line">
                <a:avLst/>
              </a:prstGeom>
              <a:ln w="22225" cap="flat" cmpd="sng">
                <a:solidFill>
                  <a:schemeClr val="hlink"/>
                </a:solidFill>
                <a:prstDash val="solid"/>
                <a:round/>
                <a:headEnd type="none" w="med" len="med"/>
                <a:tailEnd type="none" w="med" len="med"/>
              </a:ln>
            </p:spPr>
          </p:sp>
          <p:sp>
            <p:nvSpPr>
              <p:cNvPr id="24600" name="Line 25"/>
              <p:cNvSpPr/>
              <p:nvPr/>
            </p:nvSpPr>
            <p:spPr>
              <a:xfrm>
                <a:off x="960" y="2208"/>
                <a:ext cx="0" cy="240"/>
              </a:xfrm>
              <a:prstGeom prst="line">
                <a:avLst/>
              </a:prstGeom>
              <a:ln w="22225" cap="flat" cmpd="sng">
                <a:solidFill>
                  <a:schemeClr val="hlink"/>
                </a:solidFill>
                <a:prstDash val="solid"/>
                <a:round/>
                <a:headEnd type="none" w="med" len="med"/>
                <a:tailEnd type="none" w="med" len="med"/>
              </a:ln>
            </p:spPr>
          </p:sp>
          <p:sp>
            <p:nvSpPr>
              <p:cNvPr id="24601" name="Line 26"/>
              <p:cNvSpPr/>
              <p:nvPr/>
            </p:nvSpPr>
            <p:spPr>
              <a:xfrm>
                <a:off x="1728" y="2208"/>
                <a:ext cx="0" cy="240"/>
              </a:xfrm>
              <a:prstGeom prst="line">
                <a:avLst/>
              </a:prstGeom>
              <a:ln w="22225" cap="flat" cmpd="sng">
                <a:solidFill>
                  <a:schemeClr val="hlink"/>
                </a:solidFill>
                <a:prstDash val="solid"/>
                <a:round/>
                <a:headEnd type="none" w="med" len="med"/>
                <a:tailEnd type="none" w="med" len="med"/>
              </a:ln>
            </p:spPr>
          </p:sp>
          <p:sp>
            <p:nvSpPr>
              <p:cNvPr id="24602" name="Line 27"/>
              <p:cNvSpPr/>
              <p:nvPr/>
            </p:nvSpPr>
            <p:spPr>
              <a:xfrm>
                <a:off x="2544" y="2208"/>
                <a:ext cx="0" cy="240"/>
              </a:xfrm>
              <a:prstGeom prst="line">
                <a:avLst/>
              </a:prstGeom>
              <a:ln w="22225" cap="flat" cmpd="sng">
                <a:solidFill>
                  <a:schemeClr val="hlink"/>
                </a:solidFill>
                <a:prstDash val="solid"/>
                <a:round/>
                <a:headEnd type="none" w="med" len="med"/>
                <a:tailEnd type="none" w="med" len="med"/>
              </a:ln>
            </p:spPr>
          </p:sp>
        </p:grpSp>
        <p:grpSp>
          <p:nvGrpSpPr>
            <p:cNvPr id="24603" name="Group 28"/>
            <p:cNvGrpSpPr/>
            <p:nvPr/>
          </p:nvGrpSpPr>
          <p:grpSpPr>
            <a:xfrm>
              <a:off x="2736" y="2064"/>
              <a:ext cx="1392" cy="384"/>
              <a:chOff x="2736" y="2064"/>
              <a:chExt cx="1392" cy="384"/>
            </a:xfrm>
          </p:grpSpPr>
          <p:sp>
            <p:nvSpPr>
              <p:cNvPr id="24604" name="Line 29"/>
              <p:cNvSpPr/>
              <p:nvPr/>
            </p:nvSpPr>
            <p:spPr>
              <a:xfrm>
                <a:off x="3552" y="2064"/>
                <a:ext cx="0" cy="144"/>
              </a:xfrm>
              <a:prstGeom prst="line">
                <a:avLst/>
              </a:prstGeom>
              <a:ln w="22225" cap="flat" cmpd="sng">
                <a:solidFill>
                  <a:schemeClr val="hlink"/>
                </a:solidFill>
                <a:prstDash val="solid"/>
                <a:round/>
                <a:headEnd type="none" w="med" len="med"/>
                <a:tailEnd type="none" w="med" len="med"/>
              </a:ln>
            </p:spPr>
          </p:sp>
          <p:sp>
            <p:nvSpPr>
              <p:cNvPr id="24605" name="Line 30"/>
              <p:cNvSpPr/>
              <p:nvPr/>
            </p:nvSpPr>
            <p:spPr>
              <a:xfrm>
                <a:off x="2736" y="2208"/>
                <a:ext cx="1392" cy="0"/>
              </a:xfrm>
              <a:prstGeom prst="line">
                <a:avLst/>
              </a:prstGeom>
              <a:ln w="22225" cap="flat" cmpd="sng">
                <a:solidFill>
                  <a:schemeClr val="hlink"/>
                </a:solidFill>
                <a:prstDash val="solid"/>
                <a:round/>
                <a:headEnd type="none" w="med" len="med"/>
                <a:tailEnd type="none" w="med" len="med"/>
              </a:ln>
            </p:spPr>
          </p:sp>
          <p:sp>
            <p:nvSpPr>
              <p:cNvPr id="24606" name="Line 31"/>
              <p:cNvSpPr/>
              <p:nvPr/>
            </p:nvSpPr>
            <p:spPr>
              <a:xfrm>
                <a:off x="2736" y="2208"/>
                <a:ext cx="0" cy="240"/>
              </a:xfrm>
              <a:prstGeom prst="line">
                <a:avLst/>
              </a:prstGeom>
              <a:ln w="22225" cap="flat" cmpd="sng">
                <a:solidFill>
                  <a:schemeClr val="hlink"/>
                </a:solidFill>
                <a:prstDash val="solid"/>
                <a:round/>
                <a:headEnd type="none" w="med" len="med"/>
                <a:tailEnd type="none" w="med" len="med"/>
              </a:ln>
            </p:spPr>
          </p:sp>
          <p:sp>
            <p:nvSpPr>
              <p:cNvPr id="24607" name="Line 32"/>
              <p:cNvSpPr/>
              <p:nvPr/>
            </p:nvSpPr>
            <p:spPr>
              <a:xfrm>
                <a:off x="3456" y="2208"/>
                <a:ext cx="0" cy="240"/>
              </a:xfrm>
              <a:prstGeom prst="line">
                <a:avLst/>
              </a:prstGeom>
              <a:ln w="22225" cap="flat" cmpd="sng">
                <a:solidFill>
                  <a:schemeClr val="hlink"/>
                </a:solidFill>
                <a:prstDash val="solid"/>
                <a:round/>
                <a:headEnd type="none" w="med" len="med"/>
                <a:tailEnd type="none" w="med" len="med"/>
              </a:ln>
            </p:spPr>
          </p:sp>
          <p:sp>
            <p:nvSpPr>
              <p:cNvPr id="24608" name="Line 33"/>
              <p:cNvSpPr/>
              <p:nvPr/>
            </p:nvSpPr>
            <p:spPr>
              <a:xfrm>
                <a:off x="4128" y="2208"/>
                <a:ext cx="0" cy="240"/>
              </a:xfrm>
              <a:prstGeom prst="line">
                <a:avLst/>
              </a:prstGeom>
              <a:ln w="22225" cap="flat" cmpd="sng">
                <a:solidFill>
                  <a:schemeClr val="hlink"/>
                </a:solidFill>
                <a:prstDash val="solid"/>
                <a:round/>
                <a:headEnd type="none" w="med" len="med"/>
                <a:tailEnd type="none" w="med" len="med"/>
              </a:ln>
            </p:spPr>
          </p:sp>
        </p:grpSp>
      </p:grpSp>
      <p:sp>
        <p:nvSpPr>
          <p:cNvPr id="36" name="Text Box 34"/>
          <p:cNvSpPr txBox="1"/>
          <p:nvPr/>
        </p:nvSpPr>
        <p:spPr>
          <a:xfrm>
            <a:off x="1287780" y="4725035"/>
            <a:ext cx="9991090" cy="1014730"/>
          </a:xfrm>
          <a:prstGeom prst="rect">
            <a:avLst/>
          </a:prstGeom>
          <a:noFill/>
          <a:ln w="22225">
            <a:noFill/>
          </a:ln>
        </p:spPr>
        <p:txBody>
          <a:bodyPr wrap="square" anchor="t" anchorCtr="0">
            <a:spAutoFit/>
          </a:bodyPr>
          <a:p>
            <a:pPr>
              <a:spcBef>
                <a:spcPct val="50000"/>
              </a:spcBef>
            </a:pPr>
            <a:r>
              <a:rPr lang="zh-CN" altLang="en-US" sz="3200" b="1" dirty="0">
                <a:solidFill>
                  <a:srgbClr val="FF0000"/>
                </a:solidFill>
                <a:latin typeface="Arial" panose="020B0604020202020204" pitchFamily="34" charset="0"/>
                <a:ea typeface="宋体" panose="02010600030101010101" pitchFamily="2" charset="-122"/>
              </a:rPr>
              <a:t>多继承：</a:t>
            </a:r>
            <a:r>
              <a:rPr lang="zh-CN" altLang="en-US" sz="2800" b="1" dirty="0">
                <a:latin typeface="Arial" panose="020B0604020202020204" pitchFamily="34" charset="0"/>
                <a:ea typeface="宋体" panose="02010600030101010101" pitchFamily="2" charset="-122"/>
              </a:rPr>
              <a:t>一个类是多个超类的子类，它从多个超类中继承属性和服务。（如：研究生）</a:t>
            </a:r>
            <a:endParaRPr lang="zh-CN" altLang="en-US" sz="32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Horizontal)">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noFill/>
          <a:ln>
            <a:noFill/>
          </a:ln>
        </p:spPr>
        <p:txBody>
          <a:bodyPr anchor="t" anchorCtr="0"/>
          <a:p>
            <a:pPr eaLnBrk="1" hangingPunct="1"/>
            <a:r>
              <a:rPr lang="en-US" altLang="zh-CN" sz="3600" b="1" dirty="0">
                <a:solidFill>
                  <a:schemeClr val="tx1"/>
                </a:solidFill>
              </a:rPr>
              <a:t>1.2.2  </a:t>
            </a:r>
            <a:r>
              <a:rPr lang="zh-CN" altLang="en-US" sz="3600" b="1" dirty="0">
                <a:solidFill>
                  <a:schemeClr val="tx1"/>
                </a:solidFill>
              </a:rPr>
              <a:t>面向对象的基本概念</a:t>
            </a:r>
            <a:endParaRPr lang="zh-CN" altLang="en-US" sz="3600" dirty="0"/>
          </a:p>
        </p:txBody>
      </p:sp>
      <p:sp>
        <p:nvSpPr>
          <p:cNvPr id="25602" name="内容占位符 2"/>
          <p:cNvSpPr txBox="1"/>
          <p:nvPr/>
        </p:nvSpPr>
        <p:spPr>
          <a:xfrm>
            <a:off x="1343660" y="1196023"/>
            <a:ext cx="2114550" cy="614362"/>
          </a:xfrm>
          <a:prstGeom prst="rect">
            <a:avLst/>
          </a:prstGeom>
          <a:noFill/>
          <a:ln w="9525">
            <a:noFill/>
          </a:ln>
        </p:spPr>
        <p:txBody>
          <a:bodyPr anchor="t" anchorCtr="0"/>
          <a:p>
            <a:pPr marL="342900" indent="-342900">
              <a:spcBef>
                <a:spcPct val="20000"/>
              </a:spcBef>
            </a:pPr>
            <a:r>
              <a:rPr lang="en-US" altLang="zh-CN" sz="3200" b="1" dirty="0">
                <a:solidFill>
                  <a:srgbClr val="FF0000"/>
                </a:solidFill>
                <a:latin typeface="Arial" panose="020B0604020202020204" pitchFamily="34" charset="0"/>
                <a:ea typeface="宋体" panose="02010600030101010101" pitchFamily="2" charset="-122"/>
              </a:rPr>
              <a:t>5</a:t>
            </a:r>
            <a:r>
              <a:rPr lang="zh-CN" altLang="en-US" sz="3200" b="1" dirty="0">
                <a:solidFill>
                  <a:srgbClr val="FF0000"/>
                </a:solidFill>
                <a:latin typeface="Arial" panose="020B0604020202020204" pitchFamily="34" charset="0"/>
                <a:ea typeface="宋体" panose="02010600030101010101" pitchFamily="2" charset="-122"/>
              </a:rPr>
              <a:t>）多态性</a:t>
            </a:r>
            <a:endParaRPr lang="zh-CN" altLang="en-US" sz="3200" b="1" dirty="0">
              <a:solidFill>
                <a:srgbClr val="FF0000"/>
              </a:solidFill>
              <a:latin typeface="Arial" panose="020B0604020202020204" pitchFamily="34" charset="0"/>
              <a:ea typeface="宋体" panose="02010600030101010101" pitchFamily="2" charset="-122"/>
            </a:endParaRPr>
          </a:p>
        </p:txBody>
      </p:sp>
      <p:sp>
        <p:nvSpPr>
          <p:cNvPr id="25603" name="Rectangle 1027"/>
          <p:cNvSpPr>
            <a:spLocks noGrp="1"/>
          </p:cNvSpPr>
          <p:nvPr>
            <p:ph idx="1"/>
          </p:nvPr>
        </p:nvSpPr>
        <p:spPr>
          <a:xfrm>
            <a:off x="754380" y="1844675"/>
            <a:ext cx="10542270" cy="2000250"/>
          </a:xfrm>
          <a:noFill/>
          <a:ln>
            <a:noFill/>
          </a:ln>
        </p:spPr>
        <p:txBody>
          <a:bodyPr anchor="t" anchorCtr="0"/>
          <a:p>
            <a:pPr eaLnBrk="1" hangingPunct="1">
              <a:lnSpc>
                <a:spcPct val="105000"/>
              </a:lnSpc>
            </a:pPr>
            <a:r>
              <a:rPr lang="zh-CN" altLang="en-US" sz="2400" b="1" dirty="0"/>
              <a:t>多态是指在一般类中定义的属性或行为，被特殊类继承之后，可以具有不同的数据类型或表现出不同的行为。这使得同一个属性或行为在一般类及其各个特殊类中具有不同的语义。</a:t>
            </a:r>
            <a:endParaRPr lang="zh-CN" altLang="en-US" sz="2400" b="1" dirty="0"/>
          </a:p>
          <a:p>
            <a:pPr eaLnBrk="1" hangingPunct="1">
              <a:lnSpc>
                <a:spcPct val="105000"/>
              </a:lnSpc>
            </a:pPr>
            <a:endParaRPr lang="zh-CN" altLang="en-US" sz="2400" b="1" dirty="0"/>
          </a:p>
          <a:p>
            <a:pPr eaLnBrk="1" hangingPunct="1">
              <a:lnSpc>
                <a:spcPct val="105000"/>
              </a:lnSpc>
              <a:buFont typeface="Wingdings" panose="05000000000000000000" pitchFamily="2" charset="2"/>
              <a:buNone/>
            </a:pPr>
            <a:r>
              <a:rPr lang="zh-CN" altLang="en-US" sz="2400" b="1" dirty="0">
                <a:solidFill>
                  <a:srgbClr val="0000FF"/>
                </a:solidFill>
              </a:rPr>
              <a:t>例如：数的加法</a:t>
            </a:r>
            <a:r>
              <a:rPr lang="en-US" altLang="zh-CN" sz="2400" b="1" dirty="0">
                <a:solidFill>
                  <a:srgbClr val="0000FF"/>
                </a:solidFill>
              </a:rPr>
              <a:t>-&gt;</a:t>
            </a:r>
            <a:r>
              <a:rPr lang="zh-CN" altLang="en-US" sz="2400" b="1" dirty="0">
                <a:solidFill>
                  <a:srgbClr val="0000FF"/>
                </a:solidFill>
              </a:rPr>
              <a:t>实数的加法</a:t>
            </a:r>
            <a:br>
              <a:rPr lang="zh-CN" altLang="en-US" sz="2400" b="1" dirty="0">
                <a:solidFill>
                  <a:srgbClr val="0000FF"/>
                </a:solidFill>
              </a:rPr>
            </a:br>
            <a:r>
              <a:rPr lang="zh-CN" altLang="en-US" sz="2400" b="1" dirty="0">
                <a:solidFill>
                  <a:srgbClr val="0000FF"/>
                </a:solidFill>
              </a:rPr>
              <a:t>                     </a:t>
            </a:r>
            <a:r>
              <a:rPr lang="en-US" altLang="zh-CN" sz="2400" b="1" dirty="0">
                <a:solidFill>
                  <a:srgbClr val="0000FF"/>
                </a:solidFill>
              </a:rPr>
              <a:t>-&gt;</a:t>
            </a:r>
            <a:r>
              <a:rPr lang="zh-CN" altLang="en-US" sz="2400" b="1" dirty="0">
                <a:solidFill>
                  <a:srgbClr val="0000FF"/>
                </a:solidFill>
              </a:rPr>
              <a:t>复数的加法</a:t>
            </a:r>
            <a:endParaRPr lang="zh-CN" altLang="en-US" sz="2400" b="1" dirty="0">
              <a:solidFill>
                <a:srgbClr val="0000FF"/>
              </a:solidFill>
            </a:endParaRPr>
          </a:p>
        </p:txBody>
      </p:sp>
      <p:grpSp>
        <p:nvGrpSpPr>
          <p:cNvPr id="2" name="Group 15"/>
          <p:cNvGrpSpPr/>
          <p:nvPr/>
        </p:nvGrpSpPr>
        <p:grpSpPr>
          <a:xfrm>
            <a:off x="5539740" y="3429000"/>
            <a:ext cx="4800600" cy="2393950"/>
            <a:chOff x="960" y="1709"/>
            <a:chExt cx="3024" cy="1508"/>
          </a:xfrm>
        </p:grpSpPr>
        <p:sp>
          <p:nvSpPr>
            <p:cNvPr id="25605" name="Rectangle 4"/>
            <p:cNvSpPr/>
            <p:nvPr/>
          </p:nvSpPr>
          <p:spPr>
            <a:xfrm>
              <a:off x="1872" y="1709"/>
              <a:ext cx="1296" cy="523"/>
            </a:xfrm>
            <a:prstGeom prst="rect">
              <a:avLst/>
            </a:prstGeom>
            <a:noFill/>
            <a:ln w="25400" cap="flat" cmpd="sng">
              <a:solidFill>
                <a:schemeClr val="hlink"/>
              </a:solidFill>
              <a:prstDash val="solid"/>
              <a:miter/>
              <a:headEnd type="none" w="med" len="med"/>
              <a:tailEnd type="none" w="med" len="med"/>
            </a:ln>
          </p:spPr>
          <p:txBody>
            <a:bodyPr anchor="ctr" anchorCtr="0">
              <a:spAutoFit/>
            </a:bodyPr>
            <a:p>
              <a:r>
                <a:rPr lang="zh-CN" altLang="en-US" sz="2400" b="1" dirty="0">
                  <a:solidFill>
                    <a:srgbClr val="0000FF"/>
                  </a:solidFill>
                  <a:latin typeface="Arial" panose="020B0604020202020204" pitchFamily="34" charset="0"/>
                  <a:ea typeface="宋体" panose="02010600030101010101" pitchFamily="2" charset="-122"/>
                </a:rPr>
                <a:t>类：几何图形</a:t>
              </a:r>
              <a:endParaRPr lang="zh-CN" altLang="en-US" sz="2400" b="1" dirty="0">
                <a:solidFill>
                  <a:srgbClr val="0000FF"/>
                </a:solidFill>
                <a:latin typeface="Arial" panose="020B0604020202020204" pitchFamily="34" charset="0"/>
                <a:ea typeface="宋体" panose="02010600030101010101" pitchFamily="2" charset="-122"/>
              </a:endParaRPr>
            </a:p>
            <a:p>
              <a:r>
                <a:rPr lang="zh-CN" altLang="en-US" sz="2400" b="1" dirty="0">
                  <a:solidFill>
                    <a:srgbClr val="0000FF"/>
                  </a:solidFill>
                  <a:latin typeface="Arial" panose="020B0604020202020204" pitchFamily="34" charset="0"/>
                  <a:ea typeface="宋体" panose="02010600030101010101" pitchFamily="2" charset="-122"/>
                </a:rPr>
                <a:t>方法：绘图</a:t>
              </a:r>
              <a:endParaRPr lang="zh-CN" altLang="en-US" sz="2400" b="1" dirty="0">
                <a:solidFill>
                  <a:srgbClr val="0000FF"/>
                </a:solidFill>
                <a:latin typeface="Arial" panose="020B0604020202020204" pitchFamily="34" charset="0"/>
                <a:ea typeface="宋体" panose="02010600030101010101" pitchFamily="2" charset="-122"/>
              </a:endParaRPr>
            </a:p>
          </p:txBody>
        </p:sp>
        <p:sp>
          <p:nvSpPr>
            <p:cNvPr id="25606" name="Rectangle 5"/>
            <p:cNvSpPr/>
            <p:nvPr/>
          </p:nvSpPr>
          <p:spPr>
            <a:xfrm>
              <a:off x="960" y="2694"/>
              <a:ext cx="1104" cy="523"/>
            </a:xfrm>
            <a:prstGeom prst="rect">
              <a:avLst/>
            </a:prstGeom>
            <a:noFill/>
            <a:ln w="25400" cap="flat" cmpd="sng">
              <a:solidFill>
                <a:schemeClr val="hlink"/>
              </a:solidFill>
              <a:prstDash val="solid"/>
              <a:miter/>
              <a:headEnd type="none" w="med" len="med"/>
              <a:tailEnd type="none" w="med" len="med"/>
            </a:ln>
          </p:spPr>
          <p:txBody>
            <a:bodyPr anchor="ctr" anchorCtr="0">
              <a:spAutoFit/>
            </a:bodyPr>
            <a:p>
              <a:r>
                <a:rPr lang="zh-CN" altLang="en-US" sz="2400" b="1" dirty="0">
                  <a:solidFill>
                    <a:srgbClr val="0000FF"/>
                  </a:solidFill>
                  <a:latin typeface="Arial" panose="020B0604020202020204" pitchFamily="34" charset="0"/>
                  <a:ea typeface="宋体" panose="02010600030101010101" pitchFamily="2" charset="-122"/>
                </a:rPr>
                <a:t>类：椭圆</a:t>
              </a:r>
              <a:endParaRPr lang="zh-CN" altLang="en-US" sz="2400" b="1" dirty="0">
                <a:solidFill>
                  <a:srgbClr val="0000FF"/>
                </a:solidFill>
                <a:latin typeface="Arial" panose="020B0604020202020204" pitchFamily="34" charset="0"/>
                <a:ea typeface="宋体" panose="02010600030101010101" pitchFamily="2" charset="-122"/>
              </a:endParaRPr>
            </a:p>
            <a:p>
              <a:r>
                <a:rPr lang="zh-CN" altLang="en-US" sz="2400" b="1" dirty="0">
                  <a:solidFill>
                    <a:srgbClr val="0000FF"/>
                  </a:solidFill>
                  <a:latin typeface="Arial" panose="020B0604020202020204" pitchFamily="34" charset="0"/>
                  <a:ea typeface="宋体" panose="02010600030101010101" pitchFamily="2" charset="-122"/>
                </a:rPr>
                <a:t>方法：绘图</a:t>
              </a:r>
              <a:endParaRPr lang="zh-CN" altLang="en-US" sz="2400" b="1" dirty="0">
                <a:solidFill>
                  <a:srgbClr val="0000FF"/>
                </a:solidFill>
                <a:latin typeface="Arial" panose="020B0604020202020204" pitchFamily="34" charset="0"/>
                <a:ea typeface="宋体" panose="02010600030101010101" pitchFamily="2" charset="-122"/>
              </a:endParaRPr>
            </a:p>
          </p:txBody>
        </p:sp>
        <p:sp>
          <p:nvSpPr>
            <p:cNvPr id="25607" name="Rectangle 6"/>
            <p:cNvSpPr/>
            <p:nvPr/>
          </p:nvSpPr>
          <p:spPr>
            <a:xfrm>
              <a:off x="2880" y="2694"/>
              <a:ext cx="1104" cy="523"/>
            </a:xfrm>
            <a:prstGeom prst="rect">
              <a:avLst/>
            </a:prstGeom>
            <a:noFill/>
            <a:ln w="25400" cap="flat" cmpd="sng">
              <a:solidFill>
                <a:schemeClr val="hlink"/>
              </a:solidFill>
              <a:prstDash val="solid"/>
              <a:miter/>
              <a:headEnd type="none" w="med" len="med"/>
              <a:tailEnd type="none" w="med" len="med"/>
            </a:ln>
          </p:spPr>
          <p:txBody>
            <a:bodyPr anchor="ctr" anchorCtr="0">
              <a:spAutoFit/>
            </a:bodyPr>
            <a:p>
              <a:r>
                <a:rPr lang="zh-CN" altLang="en-US" sz="2400" b="1" dirty="0">
                  <a:solidFill>
                    <a:srgbClr val="0000FF"/>
                  </a:solidFill>
                  <a:latin typeface="Arial" panose="020B0604020202020204" pitchFamily="34" charset="0"/>
                  <a:ea typeface="宋体" panose="02010600030101010101" pitchFamily="2" charset="-122"/>
                </a:rPr>
                <a:t>类：矩形</a:t>
              </a:r>
              <a:endParaRPr lang="zh-CN" altLang="en-US" sz="2400" b="1" dirty="0">
                <a:solidFill>
                  <a:srgbClr val="0000FF"/>
                </a:solidFill>
                <a:latin typeface="Arial" panose="020B0604020202020204" pitchFamily="34" charset="0"/>
                <a:ea typeface="宋体" panose="02010600030101010101" pitchFamily="2" charset="-122"/>
              </a:endParaRPr>
            </a:p>
            <a:p>
              <a:r>
                <a:rPr lang="zh-CN" altLang="en-US" sz="2400" b="1" dirty="0">
                  <a:solidFill>
                    <a:srgbClr val="0000FF"/>
                  </a:solidFill>
                  <a:latin typeface="Arial" panose="020B0604020202020204" pitchFamily="34" charset="0"/>
                  <a:ea typeface="宋体" panose="02010600030101010101" pitchFamily="2" charset="-122"/>
                </a:rPr>
                <a:t>方法：绘图</a:t>
              </a:r>
              <a:endParaRPr lang="zh-CN" altLang="en-US" sz="2400" b="1" dirty="0">
                <a:solidFill>
                  <a:srgbClr val="0000FF"/>
                </a:solidFill>
                <a:latin typeface="Arial" panose="020B0604020202020204" pitchFamily="34" charset="0"/>
                <a:ea typeface="宋体" panose="02010600030101010101" pitchFamily="2" charset="-122"/>
              </a:endParaRPr>
            </a:p>
          </p:txBody>
        </p:sp>
        <p:sp>
          <p:nvSpPr>
            <p:cNvPr id="25608" name="Line 11"/>
            <p:cNvSpPr/>
            <p:nvPr/>
          </p:nvSpPr>
          <p:spPr>
            <a:xfrm>
              <a:off x="2448" y="2256"/>
              <a:ext cx="0" cy="192"/>
            </a:xfrm>
            <a:prstGeom prst="line">
              <a:avLst/>
            </a:prstGeom>
            <a:ln w="22225" cap="flat" cmpd="sng">
              <a:solidFill>
                <a:schemeClr val="hlink"/>
              </a:solidFill>
              <a:prstDash val="solid"/>
              <a:round/>
              <a:headEnd type="none" w="med" len="med"/>
              <a:tailEnd type="none" w="med" len="med"/>
            </a:ln>
          </p:spPr>
        </p:sp>
        <p:sp>
          <p:nvSpPr>
            <p:cNvPr id="25609" name="Line 12"/>
            <p:cNvSpPr/>
            <p:nvPr/>
          </p:nvSpPr>
          <p:spPr>
            <a:xfrm>
              <a:off x="1536" y="2448"/>
              <a:ext cx="1920" cy="0"/>
            </a:xfrm>
            <a:prstGeom prst="line">
              <a:avLst/>
            </a:prstGeom>
            <a:ln w="22225" cap="flat" cmpd="sng">
              <a:solidFill>
                <a:schemeClr val="hlink"/>
              </a:solidFill>
              <a:prstDash val="solid"/>
              <a:round/>
              <a:headEnd type="none" w="med" len="med"/>
              <a:tailEnd type="none" w="med" len="med"/>
            </a:ln>
          </p:spPr>
        </p:sp>
        <p:sp>
          <p:nvSpPr>
            <p:cNvPr id="25610" name="Line 13"/>
            <p:cNvSpPr/>
            <p:nvPr/>
          </p:nvSpPr>
          <p:spPr>
            <a:xfrm>
              <a:off x="1536" y="2448"/>
              <a:ext cx="0" cy="240"/>
            </a:xfrm>
            <a:prstGeom prst="line">
              <a:avLst/>
            </a:prstGeom>
            <a:ln w="22225" cap="flat" cmpd="sng">
              <a:solidFill>
                <a:schemeClr val="hlink"/>
              </a:solidFill>
              <a:prstDash val="solid"/>
              <a:round/>
              <a:headEnd type="none" w="med" len="med"/>
              <a:tailEnd type="none" w="med" len="med"/>
            </a:ln>
          </p:spPr>
        </p:sp>
        <p:sp>
          <p:nvSpPr>
            <p:cNvPr id="25611" name="Line 14"/>
            <p:cNvSpPr/>
            <p:nvPr/>
          </p:nvSpPr>
          <p:spPr>
            <a:xfrm>
              <a:off x="3456" y="2448"/>
              <a:ext cx="0" cy="240"/>
            </a:xfrm>
            <a:prstGeom prst="line">
              <a:avLst/>
            </a:prstGeom>
            <a:ln w="22225" cap="flat" cmpd="sng">
              <a:solidFill>
                <a:schemeClr val="hlink"/>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noFill/>
          <a:ln>
            <a:noFill/>
          </a:ln>
        </p:spPr>
        <p:txBody>
          <a:bodyPr anchor="t" anchorCtr="0"/>
          <a:p>
            <a:pPr eaLnBrk="1" hangingPunct="1"/>
            <a:r>
              <a:rPr lang="en-US" altLang="zh-CN" sz="3600" b="1" dirty="0">
                <a:solidFill>
                  <a:schemeClr val="tx1"/>
                </a:solidFill>
              </a:rPr>
              <a:t>1.3  </a:t>
            </a:r>
            <a:r>
              <a:rPr lang="zh-CN" altLang="en-US" sz="3600" b="1" dirty="0">
                <a:solidFill>
                  <a:schemeClr val="tx1"/>
                </a:solidFill>
              </a:rPr>
              <a:t>面向对象的软件开发</a:t>
            </a:r>
            <a:endParaRPr lang="zh-CN" altLang="en-US" sz="3600" dirty="0"/>
          </a:p>
        </p:txBody>
      </p:sp>
      <p:sp>
        <p:nvSpPr>
          <p:cNvPr id="26626" name="Rectangle 3"/>
          <p:cNvSpPr>
            <a:spLocks noGrp="1"/>
          </p:cNvSpPr>
          <p:nvPr>
            <p:ph idx="1"/>
          </p:nvPr>
        </p:nvSpPr>
        <p:spPr>
          <a:xfrm>
            <a:off x="1559560" y="1052830"/>
            <a:ext cx="9586595" cy="4526280"/>
          </a:xfrm>
          <a:noFill/>
          <a:ln>
            <a:noFill/>
          </a:ln>
        </p:spPr>
        <p:txBody>
          <a:bodyPr anchor="t" anchorCtr="0"/>
          <a:p>
            <a:pPr eaLnBrk="1" hangingPunct="1">
              <a:lnSpc>
                <a:spcPct val="120000"/>
              </a:lnSpc>
            </a:pPr>
            <a:r>
              <a:rPr lang="zh-CN" altLang="en-US" b="1" dirty="0"/>
              <a:t>面向对象的软件工程是面向对象方法在软件工程领域的全面应用。它包括</a:t>
            </a:r>
            <a:r>
              <a:rPr lang="en-US" altLang="zh-CN" b="1" dirty="0"/>
              <a:t>:</a:t>
            </a:r>
            <a:endParaRPr lang="en-US" altLang="zh-CN" b="1" dirty="0"/>
          </a:p>
          <a:p>
            <a:pPr lvl="1" eaLnBrk="1" hangingPunct="1">
              <a:lnSpc>
                <a:spcPct val="120000"/>
              </a:lnSpc>
            </a:pPr>
            <a:r>
              <a:rPr lang="zh-CN" altLang="en-US" b="1" dirty="0"/>
              <a:t>面向对象的分析（</a:t>
            </a:r>
            <a:r>
              <a:rPr lang="en-US" altLang="zh-CN" b="1" dirty="0"/>
              <a:t>OOA</a:t>
            </a:r>
            <a:r>
              <a:rPr lang="zh-CN" altLang="en-US" b="1" dirty="0"/>
              <a:t>）</a:t>
            </a:r>
            <a:endParaRPr lang="zh-CN" altLang="en-US" b="1" dirty="0"/>
          </a:p>
          <a:p>
            <a:pPr lvl="1" eaLnBrk="1" hangingPunct="1">
              <a:lnSpc>
                <a:spcPct val="120000"/>
              </a:lnSpc>
            </a:pPr>
            <a:r>
              <a:rPr lang="zh-CN" altLang="en-US" b="1" dirty="0"/>
              <a:t>面向对象的设计（</a:t>
            </a:r>
            <a:r>
              <a:rPr lang="en-US" altLang="zh-CN" b="1" dirty="0"/>
              <a:t>OOD</a:t>
            </a:r>
            <a:r>
              <a:rPr lang="zh-CN" altLang="en-US" b="1" dirty="0"/>
              <a:t>）</a:t>
            </a:r>
            <a:endParaRPr lang="zh-CN" altLang="en-US" b="1" dirty="0"/>
          </a:p>
          <a:p>
            <a:pPr lvl="1" eaLnBrk="1" hangingPunct="1">
              <a:lnSpc>
                <a:spcPct val="120000"/>
              </a:lnSpc>
            </a:pPr>
            <a:r>
              <a:rPr lang="zh-CN" altLang="en-US" b="1" dirty="0"/>
              <a:t>面向对象的编程（</a:t>
            </a:r>
            <a:r>
              <a:rPr lang="en-US" altLang="zh-CN" b="1" dirty="0"/>
              <a:t>OOP</a:t>
            </a:r>
            <a:r>
              <a:rPr lang="zh-CN" altLang="en-US" b="1" dirty="0"/>
              <a:t>）</a:t>
            </a:r>
            <a:endParaRPr lang="zh-CN" altLang="en-US" b="1" dirty="0"/>
          </a:p>
          <a:p>
            <a:pPr lvl="1" eaLnBrk="1" hangingPunct="1">
              <a:lnSpc>
                <a:spcPct val="120000"/>
              </a:lnSpc>
            </a:pPr>
            <a:r>
              <a:rPr lang="zh-CN" altLang="en-US" b="1" dirty="0"/>
              <a:t>面向对象的测试（</a:t>
            </a:r>
            <a:r>
              <a:rPr lang="en-US" altLang="zh-CN" b="1" dirty="0"/>
              <a:t>OOT</a:t>
            </a:r>
            <a:r>
              <a:rPr lang="zh-CN" altLang="en-US" b="1" dirty="0"/>
              <a:t>）</a:t>
            </a:r>
            <a:endParaRPr lang="zh-CN" altLang="en-US" b="1" dirty="0"/>
          </a:p>
          <a:p>
            <a:pPr lvl="1" eaLnBrk="1" hangingPunct="1">
              <a:lnSpc>
                <a:spcPct val="120000"/>
              </a:lnSpc>
            </a:pPr>
            <a:r>
              <a:rPr lang="zh-CN" altLang="en-US" b="1" dirty="0"/>
              <a:t>面向对象的软件维护（</a:t>
            </a:r>
            <a:r>
              <a:rPr lang="en-US" altLang="zh-CN" b="1" dirty="0"/>
              <a:t>OOSM</a:t>
            </a:r>
            <a:r>
              <a:rPr lang="zh-CN" altLang="en-US" b="1" dirty="0"/>
              <a:t>）</a:t>
            </a:r>
            <a:endParaRPr lang="zh-CN" alt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3"/>
          <p:cNvSpPr txBox="1"/>
          <p:nvPr/>
        </p:nvSpPr>
        <p:spPr>
          <a:xfrm>
            <a:off x="403225" y="1412875"/>
            <a:ext cx="11151870" cy="2520950"/>
          </a:xfrm>
          <a:prstGeom prst="rect">
            <a:avLst/>
          </a:prstGeom>
          <a:noFill/>
          <a:ln w="9525">
            <a:noFill/>
          </a:ln>
        </p:spPr>
        <p:txBody>
          <a:bodyPr anchor="t" anchorCtr="0"/>
          <a:p>
            <a:pPr marL="342900" indent="-342900">
              <a:lnSpc>
                <a:spcPct val="110000"/>
              </a:lnSpc>
              <a:spcBef>
                <a:spcPct val="25000"/>
              </a:spcBef>
              <a:buFont typeface="Arial" panose="020B0604020202020204" pitchFamily="34" charset="0"/>
              <a:buChar char="•"/>
            </a:pPr>
            <a:r>
              <a:rPr lang="zh-CN" altLang="en-US" sz="2400" b="1" dirty="0">
                <a:latin typeface="Arial" panose="020B0604020202020204" pitchFamily="34" charset="0"/>
                <a:ea typeface="宋体" panose="02010600030101010101" pitchFamily="2" charset="-122"/>
              </a:rPr>
              <a:t>系统分析阶段应该扼要精确地抽象出系统必须做什么，但是不关心如何去实现。</a:t>
            </a:r>
            <a:endParaRPr lang="zh-CN" altLang="en-US" sz="2400" b="1" dirty="0">
              <a:latin typeface="Arial" panose="020B0604020202020204" pitchFamily="34" charset="0"/>
              <a:ea typeface="宋体" panose="02010600030101010101" pitchFamily="2" charset="-122"/>
            </a:endParaRPr>
          </a:p>
          <a:p>
            <a:pPr marL="342900" indent="-342900">
              <a:lnSpc>
                <a:spcPct val="110000"/>
              </a:lnSpc>
              <a:spcBef>
                <a:spcPct val="25000"/>
              </a:spcBef>
              <a:buFont typeface="Arial" panose="020B0604020202020204" pitchFamily="34" charset="0"/>
              <a:buChar char="•"/>
            </a:pPr>
            <a:r>
              <a:rPr lang="zh-CN" altLang="en-US" sz="2400" b="1" dirty="0">
                <a:latin typeface="Arial" panose="020B0604020202020204" pitchFamily="34" charset="0"/>
                <a:ea typeface="宋体" panose="02010600030101010101" pitchFamily="2" charset="-122"/>
              </a:rPr>
              <a:t>面向对象的系统分析，直接用问题域中客观存在的事物建立模型中的对象，对单个事物及事物之间的关系，都保留他们的原貌，不做转换，也不打破原有界限而重新组合，因此能够很好地映射客观事物。</a:t>
            </a:r>
            <a:endParaRPr lang="zh-CN" altLang="en-US" sz="2400" b="1" dirty="0">
              <a:latin typeface="Arial" panose="020B0604020202020204" pitchFamily="34" charset="0"/>
              <a:ea typeface="宋体" panose="02010600030101010101" pitchFamily="2" charset="-122"/>
            </a:endParaRPr>
          </a:p>
        </p:txBody>
      </p:sp>
      <p:sp>
        <p:nvSpPr>
          <p:cNvPr id="27650" name="标题 1"/>
          <p:cNvSpPr>
            <a:spLocks noGrp="1"/>
          </p:cNvSpPr>
          <p:nvPr>
            <p:ph type="title"/>
          </p:nvPr>
        </p:nvSpPr>
        <p:spPr>
          <a:xfrm>
            <a:off x="1981200" y="274638"/>
            <a:ext cx="8229600" cy="633412"/>
          </a:xfrm>
          <a:noFill/>
          <a:ln>
            <a:noFill/>
          </a:ln>
        </p:spPr>
        <p:txBody>
          <a:bodyPr anchor="t" anchorCtr="0"/>
          <a:p>
            <a:pPr eaLnBrk="1" hangingPunct="1"/>
            <a:r>
              <a:rPr lang="en-US" altLang="zh-CN" sz="3600" b="1" dirty="0">
                <a:solidFill>
                  <a:schemeClr val="tx1"/>
                </a:solidFill>
              </a:rPr>
              <a:t>1.3  </a:t>
            </a:r>
            <a:r>
              <a:rPr lang="zh-CN" altLang="en-US" sz="3600" b="1" dirty="0">
                <a:solidFill>
                  <a:schemeClr val="tx1"/>
                </a:solidFill>
              </a:rPr>
              <a:t>面向对象的软件开发</a:t>
            </a:r>
            <a:endParaRPr lang="zh-CN" altLang="en-US" sz="3600" dirty="0"/>
          </a:p>
        </p:txBody>
      </p:sp>
      <p:sp>
        <p:nvSpPr>
          <p:cNvPr id="27651" name="内容占位符 2"/>
          <p:cNvSpPr>
            <a:spLocks noGrp="1"/>
          </p:cNvSpPr>
          <p:nvPr>
            <p:ph idx="1"/>
          </p:nvPr>
        </p:nvSpPr>
        <p:spPr>
          <a:xfrm>
            <a:off x="911543" y="835978"/>
            <a:ext cx="2114550" cy="614362"/>
          </a:xfrm>
          <a:noFill/>
          <a:ln>
            <a:noFill/>
          </a:ln>
        </p:spPr>
        <p:txBody>
          <a:bodyPr anchor="t" anchorCtr="0"/>
          <a:p>
            <a:pPr eaLnBrk="1" hangingPunct="1">
              <a:buNone/>
            </a:pPr>
            <a:r>
              <a:rPr lang="en-US" altLang="zh-CN" b="1" dirty="0">
                <a:solidFill>
                  <a:srgbClr val="FF0000"/>
                </a:solidFill>
              </a:rPr>
              <a:t>1</a:t>
            </a:r>
            <a:r>
              <a:rPr lang="zh-CN" altLang="en-US" b="1" dirty="0">
                <a:solidFill>
                  <a:srgbClr val="FF0000"/>
                </a:solidFill>
              </a:rPr>
              <a:t>）分析</a:t>
            </a:r>
            <a:endParaRPr lang="zh-CN" altLang="en-US" b="1" dirty="0">
              <a:solidFill>
                <a:srgbClr val="FF0000"/>
              </a:solidFill>
            </a:endParaRPr>
          </a:p>
        </p:txBody>
      </p:sp>
      <p:sp>
        <p:nvSpPr>
          <p:cNvPr id="6" name="内容占位符 2"/>
          <p:cNvSpPr txBox="1"/>
          <p:nvPr/>
        </p:nvSpPr>
        <p:spPr>
          <a:xfrm>
            <a:off x="989013" y="3500438"/>
            <a:ext cx="2114550" cy="614362"/>
          </a:xfrm>
          <a:prstGeom prst="rect">
            <a:avLst/>
          </a:prstGeom>
          <a:noFill/>
          <a:ln w="9525">
            <a:noFill/>
          </a:ln>
        </p:spPr>
        <p:txBody>
          <a:bodyPr anchor="t" anchorCtr="0"/>
          <a:p>
            <a:pPr marL="342900" indent="-342900">
              <a:spcBef>
                <a:spcPct val="20000"/>
              </a:spcBef>
            </a:pPr>
            <a:r>
              <a:rPr lang="en-US" altLang="zh-CN" sz="3200" b="1" dirty="0">
                <a:solidFill>
                  <a:srgbClr val="FF0000"/>
                </a:solidFill>
                <a:latin typeface="Arial" panose="020B0604020202020204" pitchFamily="34" charset="0"/>
                <a:ea typeface="宋体" panose="02010600030101010101" pitchFamily="2" charset="-122"/>
              </a:rPr>
              <a:t>2</a:t>
            </a:r>
            <a:r>
              <a:rPr lang="zh-CN" altLang="en-US" sz="3200" b="1" dirty="0">
                <a:solidFill>
                  <a:srgbClr val="FF0000"/>
                </a:solidFill>
                <a:latin typeface="Arial" panose="020B0604020202020204" pitchFamily="34" charset="0"/>
                <a:ea typeface="宋体" panose="02010600030101010101" pitchFamily="2" charset="-122"/>
              </a:rPr>
              <a:t>）设计</a:t>
            </a:r>
            <a:endParaRPr lang="zh-CN" altLang="en-US" sz="3200" b="1" dirty="0">
              <a:solidFill>
                <a:srgbClr val="FF0000"/>
              </a:solidFill>
              <a:latin typeface="Arial" panose="020B0604020202020204" pitchFamily="34" charset="0"/>
              <a:ea typeface="宋体" panose="02010600030101010101" pitchFamily="2" charset="-122"/>
            </a:endParaRPr>
          </a:p>
        </p:txBody>
      </p:sp>
      <p:sp>
        <p:nvSpPr>
          <p:cNvPr id="7" name="Rectangle 3"/>
          <p:cNvSpPr txBox="1"/>
          <p:nvPr/>
        </p:nvSpPr>
        <p:spPr>
          <a:xfrm>
            <a:off x="642620" y="4114800"/>
            <a:ext cx="10879455" cy="1945005"/>
          </a:xfrm>
          <a:prstGeom prst="rect">
            <a:avLst/>
          </a:prstGeom>
          <a:noFill/>
          <a:ln w="9525">
            <a:noFill/>
          </a:ln>
        </p:spPr>
        <p:txBody>
          <a:bodyPr anchor="t" anchorCtr="0"/>
          <a:p>
            <a:pPr marL="342900" indent="-342900">
              <a:lnSpc>
                <a:spcPct val="120000"/>
              </a:lnSpc>
              <a:buFont typeface="Arial" panose="020B0604020202020204" pitchFamily="34" charset="0"/>
              <a:buChar char="•"/>
            </a:pPr>
            <a:r>
              <a:rPr lang="zh-CN" altLang="en-US" sz="2400" b="1" dirty="0">
                <a:latin typeface="Arial" panose="020B0604020202020204" pitchFamily="34" charset="0"/>
                <a:ea typeface="宋体" panose="02010600030101010101" pitchFamily="2" charset="-122"/>
              </a:rPr>
              <a:t>针对系统的一个具体实现运用面向对象的方法，包括：</a:t>
            </a:r>
            <a:endParaRPr lang="zh-CN" altLang="en-US" sz="2400" b="1" dirty="0">
              <a:latin typeface="Arial" panose="020B0604020202020204" pitchFamily="34" charset="0"/>
              <a:ea typeface="宋体" panose="02010600030101010101" pitchFamily="2" charset="-122"/>
            </a:endParaRPr>
          </a:p>
          <a:p>
            <a:pPr marL="742950" lvl="1" indent="-285750" eaLnBrk="1" hangingPunct="1">
              <a:lnSpc>
                <a:spcPct val="120000"/>
              </a:lnSpc>
              <a:buFont typeface="Arial" panose="020B0604020202020204" pitchFamily="34" charset="0"/>
              <a:buChar char="–"/>
            </a:pPr>
            <a:r>
              <a:rPr lang="zh-CN" altLang="en-US" sz="2400" b="1" dirty="0">
                <a:latin typeface="Arial" panose="020B0604020202020204" pitchFamily="34" charset="0"/>
                <a:ea typeface="宋体" panose="02010600030101010101" pitchFamily="2" charset="-122"/>
              </a:rPr>
              <a:t>把</a:t>
            </a:r>
            <a:r>
              <a:rPr lang="en-US" altLang="zh-CN" sz="2400" b="1" dirty="0">
                <a:latin typeface="Arial" panose="020B0604020202020204" pitchFamily="34" charset="0"/>
                <a:ea typeface="宋体" panose="02010600030101010101" pitchFamily="2" charset="-122"/>
              </a:rPr>
              <a:t>OOA</a:t>
            </a:r>
            <a:r>
              <a:rPr lang="zh-CN" altLang="en-US" sz="2400" b="1" dirty="0">
                <a:latin typeface="Arial" panose="020B0604020202020204" pitchFamily="34" charset="0"/>
                <a:ea typeface="宋体" panose="02010600030101010101" pitchFamily="2" charset="-122"/>
              </a:rPr>
              <a:t>模型直接搬到</a:t>
            </a:r>
            <a:r>
              <a:rPr lang="en-US" altLang="zh-CN" sz="2400" b="1" dirty="0">
                <a:latin typeface="Arial" panose="020B0604020202020204" pitchFamily="34" charset="0"/>
                <a:ea typeface="宋体" panose="02010600030101010101" pitchFamily="2" charset="-122"/>
              </a:rPr>
              <a:t>OOD</a:t>
            </a:r>
            <a:r>
              <a:rPr lang="zh-CN" altLang="en-US" sz="2400" b="1" dirty="0">
                <a:latin typeface="Arial" panose="020B0604020202020204" pitchFamily="34" charset="0"/>
                <a:ea typeface="宋体" panose="02010600030101010101" pitchFamily="2" charset="-122"/>
              </a:rPr>
              <a:t>，作为</a:t>
            </a:r>
            <a:r>
              <a:rPr lang="en-US" altLang="zh-CN" sz="2400" b="1" dirty="0">
                <a:latin typeface="Arial" panose="020B0604020202020204" pitchFamily="34" charset="0"/>
                <a:ea typeface="宋体" panose="02010600030101010101" pitchFamily="2" charset="-122"/>
              </a:rPr>
              <a:t>OOD</a:t>
            </a:r>
            <a:r>
              <a:rPr lang="zh-CN" altLang="en-US" sz="2400" b="1" dirty="0">
                <a:latin typeface="Arial" panose="020B0604020202020204" pitchFamily="34" charset="0"/>
                <a:ea typeface="宋体" panose="02010600030101010101" pitchFamily="2" charset="-122"/>
              </a:rPr>
              <a:t>的一部分</a:t>
            </a: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742950" lvl="1" indent="-285750" eaLnBrk="1" hangingPunct="1">
              <a:lnSpc>
                <a:spcPct val="120000"/>
              </a:lnSpc>
              <a:buFont typeface="Arial" panose="020B0604020202020204" pitchFamily="34" charset="0"/>
              <a:buChar char="–"/>
            </a:pPr>
            <a:r>
              <a:rPr lang="zh-CN" altLang="en-US" sz="2400" b="1" dirty="0">
                <a:latin typeface="Arial" panose="020B0604020202020204" pitchFamily="34" charset="0"/>
                <a:ea typeface="宋体" panose="02010600030101010101" pitchFamily="2" charset="-122"/>
              </a:rPr>
              <a:t>针对具体实现中的人机界面、数据存储、任务管理等因素补充一些与实现有关的部分。</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内容占位符 2"/>
          <p:cNvSpPr>
            <a:spLocks noGrp="1"/>
          </p:cNvSpPr>
          <p:nvPr>
            <p:ph idx="1"/>
          </p:nvPr>
        </p:nvSpPr>
        <p:spPr>
          <a:xfrm>
            <a:off x="537845" y="1736725"/>
            <a:ext cx="11149965" cy="1250950"/>
          </a:xfrm>
          <a:noFill/>
          <a:ln>
            <a:noFill/>
          </a:ln>
        </p:spPr>
        <p:txBody>
          <a:bodyPr anchor="t" anchorCtr="0"/>
          <a:p>
            <a:pPr eaLnBrk="1" hangingPunct="1"/>
            <a:r>
              <a:rPr lang="en-US" altLang="zh-CN" sz="2400" b="1" dirty="0"/>
              <a:t>OOP</a:t>
            </a:r>
            <a:r>
              <a:rPr lang="zh-CN" altLang="en-US" sz="2400" b="1" dirty="0"/>
              <a:t>工作就是用一种面向对象的编程语言把</a:t>
            </a:r>
            <a:r>
              <a:rPr lang="en-US" altLang="zh-CN" sz="2400" b="1" dirty="0"/>
              <a:t>OOD</a:t>
            </a:r>
            <a:r>
              <a:rPr lang="zh-CN" altLang="en-US" sz="2400" b="1" dirty="0"/>
              <a:t>模型中的每个成分书写出来，是面向对象的软件开发最终落实的重要阶段。</a:t>
            </a:r>
            <a:endParaRPr lang="zh-CN" altLang="en-US" sz="2400" b="1" dirty="0"/>
          </a:p>
          <a:p>
            <a:pPr eaLnBrk="1" hangingPunct="1"/>
            <a:endParaRPr lang="zh-CN" altLang="en-US" sz="2400" b="1" dirty="0"/>
          </a:p>
        </p:txBody>
      </p:sp>
      <p:sp>
        <p:nvSpPr>
          <p:cNvPr id="28674" name="标题 1"/>
          <p:cNvSpPr>
            <a:spLocks noGrp="1"/>
          </p:cNvSpPr>
          <p:nvPr>
            <p:ph type="title"/>
          </p:nvPr>
        </p:nvSpPr>
        <p:spPr>
          <a:noFill/>
          <a:ln>
            <a:noFill/>
          </a:ln>
        </p:spPr>
        <p:txBody>
          <a:bodyPr anchor="t" anchorCtr="0"/>
          <a:p>
            <a:pPr eaLnBrk="1" hangingPunct="1"/>
            <a:r>
              <a:rPr lang="en-US" altLang="zh-CN" sz="3600" b="1" dirty="0">
                <a:solidFill>
                  <a:schemeClr val="tx1"/>
                </a:solidFill>
              </a:rPr>
              <a:t>1.3  </a:t>
            </a:r>
            <a:r>
              <a:rPr lang="zh-CN" altLang="en-US" sz="3600" b="1" dirty="0">
                <a:solidFill>
                  <a:schemeClr val="tx1"/>
                </a:solidFill>
              </a:rPr>
              <a:t>面向对象的软件开发</a:t>
            </a:r>
            <a:endParaRPr lang="zh-CN" altLang="en-US" sz="3600" dirty="0"/>
          </a:p>
        </p:txBody>
      </p:sp>
      <p:sp>
        <p:nvSpPr>
          <p:cNvPr id="28675" name="内容占位符 2"/>
          <p:cNvSpPr txBox="1"/>
          <p:nvPr/>
        </p:nvSpPr>
        <p:spPr>
          <a:xfrm>
            <a:off x="911543" y="1052830"/>
            <a:ext cx="2114550" cy="614363"/>
          </a:xfrm>
          <a:prstGeom prst="rect">
            <a:avLst/>
          </a:prstGeom>
          <a:noFill/>
          <a:ln w="9525">
            <a:noFill/>
          </a:ln>
        </p:spPr>
        <p:txBody>
          <a:bodyPr anchor="t" anchorCtr="0"/>
          <a:p>
            <a:pPr marL="342900" indent="-342900">
              <a:spcBef>
                <a:spcPct val="20000"/>
              </a:spcBef>
            </a:pPr>
            <a:r>
              <a:rPr lang="en-US" altLang="zh-CN" sz="3200" b="1" dirty="0">
                <a:solidFill>
                  <a:srgbClr val="FF0000"/>
                </a:solidFill>
                <a:latin typeface="Arial" panose="020B0604020202020204" pitchFamily="34" charset="0"/>
                <a:ea typeface="宋体" panose="02010600030101010101" pitchFamily="2" charset="-122"/>
              </a:rPr>
              <a:t>3</a:t>
            </a:r>
            <a:r>
              <a:rPr lang="zh-CN" altLang="en-US" sz="3200" b="1" dirty="0">
                <a:solidFill>
                  <a:srgbClr val="FF0000"/>
                </a:solidFill>
                <a:latin typeface="Arial" panose="020B0604020202020204" pitchFamily="34" charset="0"/>
                <a:ea typeface="宋体" panose="02010600030101010101" pitchFamily="2" charset="-122"/>
              </a:rPr>
              <a:t>）编程</a:t>
            </a:r>
            <a:endParaRPr lang="zh-CN" altLang="en-US" sz="3200" b="1" dirty="0">
              <a:solidFill>
                <a:srgbClr val="FF0000"/>
              </a:solidFill>
              <a:latin typeface="Arial" panose="020B0604020202020204" pitchFamily="34" charset="0"/>
              <a:ea typeface="宋体" panose="02010600030101010101" pitchFamily="2" charset="-122"/>
            </a:endParaRPr>
          </a:p>
        </p:txBody>
      </p:sp>
      <p:sp>
        <p:nvSpPr>
          <p:cNvPr id="5" name="内容占位符 2"/>
          <p:cNvSpPr txBox="1"/>
          <p:nvPr/>
        </p:nvSpPr>
        <p:spPr>
          <a:xfrm>
            <a:off x="983933" y="3068955"/>
            <a:ext cx="2114550" cy="614363"/>
          </a:xfrm>
          <a:prstGeom prst="rect">
            <a:avLst/>
          </a:prstGeom>
          <a:noFill/>
          <a:ln w="9525">
            <a:noFill/>
          </a:ln>
        </p:spPr>
        <p:txBody>
          <a:bodyPr anchor="t" anchorCtr="0"/>
          <a:p>
            <a:pPr marL="342900" indent="-342900">
              <a:spcBef>
                <a:spcPct val="20000"/>
              </a:spcBef>
            </a:pPr>
            <a:r>
              <a:rPr lang="en-US" altLang="zh-CN" sz="3200" b="1" dirty="0">
                <a:solidFill>
                  <a:srgbClr val="FF0000"/>
                </a:solidFill>
                <a:latin typeface="Arial" panose="020B0604020202020204" pitchFamily="34" charset="0"/>
                <a:ea typeface="宋体" panose="02010600030101010101" pitchFamily="2" charset="-122"/>
              </a:rPr>
              <a:t>4</a:t>
            </a:r>
            <a:r>
              <a:rPr lang="zh-CN" altLang="en-US" sz="3200" b="1" dirty="0">
                <a:solidFill>
                  <a:srgbClr val="FF0000"/>
                </a:solidFill>
                <a:latin typeface="Arial" panose="020B0604020202020204" pitchFamily="34" charset="0"/>
                <a:ea typeface="宋体" panose="02010600030101010101" pitchFamily="2" charset="-122"/>
              </a:rPr>
              <a:t>）测试</a:t>
            </a:r>
            <a:endParaRPr lang="zh-CN" altLang="en-US" sz="3200" b="1" dirty="0">
              <a:solidFill>
                <a:srgbClr val="FF0000"/>
              </a:solidFill>
              <a:latin typeface="Arial" panose="020B0604020202020204" pitchFamily="34" charset="0"/>
              <a:ea typeface="宋体" panose="02010600030101010101" pitchFamily="2" charset="-122"/>
            </a:endParaRPr>
          </a:p>
        </p:txBody>
      </p:sp>
      <p:sp>
        <p:nvSpPr>
          <p:cNvPr id="6" name="Rectangle 3"/>
          <p:cNvSpPr txBox="1"/>
          <p:nvPr/>
        </p:nvSpPr>
        <p:spPr>
          <a:xfrm>
            <a:off x="407670" y="3683635"/>
            <a:ext cx="11344275" cy="1539875"/>
          </a:xfrm>
          <a:prstGeom prst="rect">
            <a:avLst/>
          </a:prstGeom>
          <a:noFill/>
          <a:ln w="9525">
            <a:noFill/>
          </a:ln>
        </p:spPr>
        <p:txBody>
          <a:bodyPr anchor="t" anchorCtr="0"/>
          <a:p>
            <a:pPr marL="342900" indent="-342900">
              <a:lnSpc>
                <a:spcPct val="125000"/>
              </a:lnSpc>
              <a:buFont typeface="Arial" panose="020B0604020202020204" pitchFamily="34" charset="0"/>
              <a:buChar char="•"/>
            </a:pPr>
            <a:r>
              <a:rPr lang="zh-CN" altLang="en-US" sz="2400" b="1" dirty="0">
                <a:latin typeface="Arial" panose="020B0604020202020204" pitchFamily="34" charset="0"/>
                <a:ea typeface="宋体" panose="02010600030101010101" pitchFamily="2" charset="-122"/>
              </a:rPr>
              <a:t>测试的任务是发现软件中的错误。</a:t>
            </a:r>
            <a:endParaRPr lang="zh-CN" altLang="en-US" sz="2400" b="1" dirty="0">
              <a:latin typeface="Arial" panose="020B0604020202020204" pitchFamily="34" charset="0"/>
              <a:ea typeface="宋体" panose="02010600030101010101" pitchFamily="2" charset="-122"/>
            </a:endParaRPr>
          </a:p>
          <a:p>
            <a:pPr marL="342900" indent="-342900">
              <a:lnSpc>
                <a:spcPct val="125000"/>
              </a:lnSpc>
              <a:buFont typeface="Arial" panose="020B0604020202020204" pitchFamily="34" charset="0"/>
              <a:buChar char="•"/>
            </a:pPr>
            <a:r>
              <a:rPr lang="zh-CN" altLang="en-US" sz="2400" b="1" dirty="0">
                <a:latin typeface="Arial" panose="020B0604020202020204" pitchFamily="34" charset="0"/>
                <a:ea typeface="宋体" panose="02010600030101010101" pitchFamily="2" charset="-122"/>
              </a:rPr>
              <a:t>在面向对象的软件测试中继续运用面向对象的概念与原则来组织测试，以</a:t>
            </a:r>
            <a:r>
              <a:rPr lang="zh-CN" altLang="en-US" sz="2400" b="1" dirty="0">
                <a:solidFill>
                  <a:srgbClr val="FF0000"/>
                </a:solidFill>
                <a:latin typeface="Arial" panose="020B0604020202020204" pitchFamily="34" charset="0"/>
                <a:ea typeface="宋体" panose="02010600030101010101" pitchFamily="2" charset="-122"/>
              </a:rPr>
              <a:t>对象的类作为基本测试单位</a:t>
            </a:r>
            <a:r>
              <a:rPr lang="zh-CN" altLang="en-US" sz="2400" b="1" dirty="0">
                <a:latin typeface="Arial" panose="020B0604020202020204" pitchFamily="34" charset="0"/>
                <a:ea typeface="宋体" panose="02010600030101010101" pitchFamily="2" charset="-122"/>
              </a:rPr>
              <a:t>，可以更准确的发现程序错误并提高测试效率。</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内容占位符 2"/>
          <p:cNvSpPr>
            <a:spLocks noGrp="1"/>
          </p:cNvSpPr>
          <p:nvPr>
            <p:ph idx="1"/>
          </p:nvPr>
        </p:nvSpPr>
        <p:spPr>
          <a:xfrm>
            <a:off x="432435" y="1703705"/>
            <a:ext cx="10808335" cy="1901825"/>
          </a:xfrm>
          <a:noFill/>
          <a:ln>
            <a:noFill/>
          </a:ln>
        </p:spPr>
        <p:txBody>
          <a:bodyPr anchor="t" anchorCtr="0"/>
          <a:p>
            <a:pPr eaLnBrk="1" hangingPunct="1">
              <a:lnSpc>
                <a:spcPct val="125000"/>
              </a:lnSpc>
              <a:spcBef>
                <a:spcPct val="0"/>
              </a:spcBef>
            </a:pPr>
            <a:r>
              <a:rPr lang="zh-CN" altLang="en-US" sz="2400" b="1" dirty="0"/>
              <a:t>将软件交付使用后，工作并没有完结，还要根据软件的运行情况和用户的需求，不断改进系统。</a:t>
            </a:r>
            <a:endParaRPr lang="en-US" altLang="zh-CN" sz="2400" b="1" dirty="0"/>
          </a:p>
          <a:p>
            <a:pPr eaLnBrk="1" hangingPunct="1">
              <a:lnSpc>
                <a:spcPct val="125000"/>
              </a:lnSpc>
              <a:spcBef>
                <a:spcPct val="0"/>
              </a:spcBef>
            </a:pPr>
            <a:r>
              <a:rPr lang="zh-CN" altLang="en-US" sz="2400" b="1" dirty="0"/>
              <a:t>使用面向对象的方法开发的软件，其程序与问题域是一致的，因此，在维护阶段运用面向对象的方法可以大大提高软件维护的效率。</a:t>
            </a:r>
            <a:endParaRPr lang="zh-CN" altLang="en-US" sz="2400" b="1" dirty="0"/>
          </a:p>
          <a:p>
            <a:pPr eaLnBrk="1" hangingPunct="1">
              <a:lnSpc>
                <a:spcPct val="125000"/>
              </a:lnSpc>
              <a:spcBef>
                <a:spcPct val="0"/>
              </a:spcBef>
            </a:pPr>
            <a:endParaRPr lang="zh-CN" altLang="en-US" sz="2400" b="1" dirty="0"/>
          </a:p>
        </p:txBody>
      </p:sp>
      <p:sp>
        <p:nvSpPr>
          <p:cNvPr id="29698" name="标题 1"/>
          <p:cNvSpPr>
            <a:spLocks noGrp="1"/>
          </p:cNvSpPr>
          <p:nvPr>
            <p:ph type="title"/>
          </p:nvPr>
        </p:nvSpPr>
        <p:spPr>
          <a:noFill/>
          <a:ln>
            <a:noFill/>
          </a:ln>
        </p:spPr>
        <p:txBody>
          <a:bodyPr anchor="t" anchorCtr="0"/>
          <a:p>
            <a:pPr eaLnBrk="1" hangingPunct="1"/>
            <a:r>
              <a:rPr lang="en-US" altLang="zh-CN" sz="3600" b="1" dirty="0">
                <a:solidFill>
                  <a:schemeClr val="tx1"/>
                </a:solidFill>
              </a:rPr>
              <a:t>1.3  </a:t>
            </a:r>
            <a:r>
              <a:rPr lang="zh-CN" altLang="en-US" sz="3600" b="1" dirty="0">
                <a:solidFill>
                  <a:schemeClr val="tx1"/>
                </a:solidFill>
              </a:rPr>
              <a:t>面向对象的软件开发</a:t>
            </a:r>
            <a:endParaRPr lang="zh-CN" altLang="en-US" sz="3600" dirty="0"/>
          </a:p>
        </p:txBody>
      </p:sp>
      <p:sp>
        <p:nvSpPr>
          <p:cNvPr id="29699" name="内容占位符 2"/>
          <p:cNvSpPr txBox="1"/>
          <p:nvPr/>
        </p:nvSpPr>
        <p:spPr>
          <a:xfrm>
            <a:off x="1343343" y="1196340"/>
            <a:ext cx="2114550" cy="614363"/>
          </a:xfrm>
          <a:prstGeom prst="rect">
            <a:avLst/>
          </a:prstGeom>
          <a:noFill/>
          <a:ln w="9525">
            <a:noFill/>
          </a:ln>
        </p:spPr>
        <p:txBody>
          <a:bodyPr anchor="t" anchorCtr="0"/>
          <a:p>
            <a:pPr marL="342900" indent="-342900">
              <a:spcBef>
                <a:spcPct val="20000"/>
              </a:spcBef>
            </a:pPr>
            <a:r>
              <a:rPr lang="en-US" altLang="zh-CN" sz="3200" b="1" dirty="0">
                <a:solidFill>
                  <a:srgbClr val="FF0000"/>
                </a:solidFill>
                <a:latin typeface="Arial" panose="020B0604020202020204" pitchFamily="34" charset="0"/>
                <a:ea typeface="宋体" panose="02010600030101010101" pitchFamily="2" charset="-122"/>
              </a:rPr>
              <a:t>5</a:t>
            </a:r>
            <a:r>
              <a:rPr lang="zh-CN" altLang="en-US" sz="3200" b="1" dirty="0">
                <a:solidFill>
                  <a:srgbClr val="FF0000"/>
                </a:solidFill>
                <a:latin typeface="Arial" panose="020B0604020202020204" pitchFamily="34" charset="0"/>
                <a:ea typeface="宋体" panose="02010600030101010101" pitchFamily="2" charset="-122"/>
              </a:rPr>
              <a:t>）维护</a:t>
            </a:r>
            <a:endParaRPr lang="zh-CN" altLang="en-US" sz="3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3"/>
          <p:cNvSpPr txBox="1"/>
          <p:nvPr/>
        </p:nvSpPr>
        <p:spPr>
          <a:xfrm>
            <a:off x="2423795" y="1268730"/>
            <a:ext cx="7696200" cy="4191000"/>
          </a:xfrm>
          <a:prstGeom prst="rect">
            <a:avLst/>
          </a:prstGeom>
          <a:noFill/>
          <a:ln w="9525">
            <a:noFill/>
          </a:ln>
        </p:spPr>
        <p:txBody>
          <a:bodyPr anchor="t" anchorCtr="0"/>
          <a:p>
            <a:pPr defTabSz="914400" eaLnBrk="0" hangingPunct="0">
              <a:lnSpc>
                <a:spcPct val="60000"/>
              </a:lnSpc>
              <a:spcBef>
                <a:spcPct val="20000"/>
              </a:spcBef>
              <a:buFont typeface="Wingdings" panose="05000000000000000000" pitchFamily="2" charset="2"/>
              <a:tabLst>
                <a:tab pos="971550" algn="l"/>
                <a:tab pos="2857500" algn="l"/>
                <a:tab pos="5257800" algn="l"/>
              </a:tabLst>
            </a:pPr>
            <a:endParaRPr lang="en-US" altLang="zh-CN" sz="2800" b="1" dirty="0">
              <a:latin typeface="宋体" panose="02010600030101010101" pitchFamily="2" charset="-122"/>
              <a:ea typeface="宋体" panose="02010600030101010101" pitchFamily="2" charset="-122"/>
            </a:endParaRPr>
          </a:p>
          <a:p>
            <a:pPr defTabSz="914400" eaLnBrk="0" hangingPunct="0">
              <a:lnSpc>
                <a:spcPct val="60000"/>
              </a:lnSpc>
              <a:spcBef>
                <a:spcPct val="20000"/>
              </a:spcBef>
              <a:buFont typeface="Wingdings" panose="05000000000000000000" pitchFamily="2" charset="2"/>
              <a:tabLst>
                <a:tab pos="971550" algn="l"/>
                <a:tab pos="2857500" algn="l"/>
                <a:tab pos="5257800" algn="l"/>
              </a:tabLst>
            </a:pPr>
            <a:r>
              <a:rPr lang="en-US" altLang="zh-CN" sz="2800" b="1" dirty="0">
                <a:latin typeface="宋体" panose="02010600030101010101" pitchFamily="2" charset="-122"/>
                <a:ea typeface="宋体" panose="02010600030101010101" pitchFamily="2" charset="-122"/>
              </a:rPr>
              <a:t>               	┌ </a:t>
            </a:r>
            <a:r>
              <a:rPr lang="zh-CN" altLang="en-US" sz="2800" b="1" dirty="0">
                <a:latin typeface="宋体" panose="02010600030101010101" pitchFamily="2" charset="-122"/>
                <a:ea typeface="宋体" panose="02010600030101010101" pitchFamily="2" charset="-122"/>
              </a:rPr>
              <a:t>指令</a:t>
            </a:r>
            <a:endParaRPr lang="zh-CN" altLang="en-US" sz="2800" b="1" dirty="0">
              <a:latin typeface="宋体" panose="02010600030101010101" pitchFamily="2" charset="-122"/>
              <a:ea typeface="宋体" panose="02010600030101010101" pitchFamily="2" charset="-122"/>
            </a:endParaRPr>
          </a:p>
          <a:p>
            <a:pPr defTabSz="914400" eaLnBrk="0" hangingPunct="0">
              <a:lnSpc>
                <a:spcPct val="60000"/>
              </a:lnSpc>
              <a:spcBef>
                <a:spcPct val="20000"/>
              </a:spcBef>
              <a:buFont typeface="Wingdings" panose="05000000000000000000" pitchFamily="2" charset="2"/>
              <a:tabLst>
                <a:tab pos="971550" algn="l"/>
                <a:tab pos="2857500" algn="l"/>
                <a:tab pos="5257800" algn="l"/>
              </a:tabLst>
            </a:pPr>
            <a:r>
              <a:rPr lang="zh-CN" altLang="en-US" sz="2800" b="1" dirty="0">
                <a:latin typeface="宋体" panose="02010600030101010101" pitchFamily="2" charset="-122"/>
                <a:ea typeface="宋体" panose="02010600030101010101" pitchFamily="2" charset="-122"/>
              </a:rPr>
              <a:t>     	┌控制信息	┤     </a:t>
            </a:r>
            <a:endParaRPr lang="zh-CN" altLang="en-US" sz="2800" b="1" dirty="0">
              <a:latin typeface="宋体" panose="02010600030101010101" pitchFamily="2" charset="-122"/>
              <a:ea typeface="宋体" panose="02010600030101010101" pitchFamily="2" charset="-122"/>
            </a:endParaRPr>
          </a:p>
          <a:p>
            <a:pPr defTabSz="914400" eaLnBrk="0" hangingPunct="0">
              <a:lnSpc>
                <a:spcPct val="60000"/>
              </a:lnSpc>
              <a:spcBef>
                <a:spcPct val="20000"/>
              </a:spcBef>
              <a:buFont typeface="Wingdings" panose="05000000000000000000" pitchFamily="2" charset="2"/>
              <a:tabLst>
                <a:tab pos="971550" algn="l"/>
                <a:tab pos="2857500" algn="l"/>
                <a:tab pos="5257800" algn="l"/>
              </a:tabLst>
            </a:pPr>
            <a:r>
              <a:rPr lang="zh-CN" altLang="en-US" sz="2800" b="1" dirty="0">
                <a:latin typeface="宋体" panose="02010600030101010101" pitchFamily="2" charset="-122"/>
                <a:ea typeface="宋体" panose="02010600030101010101" pitchFamily="2" charset="-122"/>
              </a:rPr>
              <a:t>     	│        	└ 控制字</a:t>
            </a:r>
            <a:endParaRPr lang="zh-CN" altLang="en-US" sz="2800" b="1" dirty="0">
              <a:latin typeface="宋体" panose="02010600030101010101" pitchFamily="2" charset="-122"/>
              <a:ea typeface="宋体" panose="02010600030101010101" pitchFamily="2" charset="-122"/>
            </a:endParaRPr>
          </a:p>
          <a:p>
            <a:pPr defTabSz="914400" eaLnBrk="0" hangingPunct="0">
              <a:lnSpc>
                <a:spcPct val="60000"/>
              </a:lnSpc>
              <a:spcBef>
                <a:spcPct val="20000"/>
              </a:spcBef>
              <a:buFont typeface="Wingdings" panose="05000000000000000000" pitchFamily="2" charset="2"/>
              <a:tabLst>
                <a:tab pos="971550" algn="l"/>
                <a:tab pos="2857500" algn="l"/>
                <a:tab pos="5257800" algn="l"/>
              </a:tabLst>
            </a:pPr>
            <a:r>
              <a:rPr lang="zh-CN" altLang="en-US" sz="2800" b="1" dirty="0">
                <a:latin typeface="宋体" panose="02010600030101010101" pitchFamily="2" charset="-122"/>
                <a:ea typeface="宋体" panose="02010600030101010101" pitchFamily="2" charset="-122"/>
              </a:rPr>
              <a:t> 信息	┤ </a:t>
            </a:r>
            <a:endParaRPr lang="zh-CN" altLang="en-US" sz="2800" b="1" dirty="0">
              <a:latin typeface="宋体" panose="02010600030101010101" pitchFamily="2" charset="-122"/>
              <a:ea typeface="宋体" panose="02010600030101010101" pitchFamily="2" charset="-122"/>
            </a:endParaRPr>
          </a:p>
          <a:p>
            <a:pPr defTabSz="914400" eaLnBrk="0" hangingPunct="0">
              <a:lnSpc>
                <a:spcPct val="60000"/>
              </a:lnSpc>
              <a:spcBef>
                <a:spcPct val="20000"/>
              </a:spcBef>
              <a:buFont typeface="Wingdings" panose="05000000000000000000" pitchFamily="2" charset="2"/>
              <a:tabLst>
                <a:tab pos="971550" algn="l"/>
                <a:tab pos="2857500" algn="l"/>
                <a:tab pos="5257800" algn="l"/>
              </a:tabLst>
            </a:pPr>
            <a:r>
              <a:rPr lang="zh-CN" altLang="en-US" sz="2800" b="1" dirty="0">
                <a:latin typeface="宋体" panose="02010600030101010101" pitchFamily="2" charset="-122"/>
                <a:ea typeface="宋体" panose="02010600030101010101" pitchFamily="2" charset="-122"/>
              </a:rPr>
              <a:t>	│                     	┌ 定点数 </a:t>
            </a:r>
            <a:endParaRPr lang="zh-CN" altLang="en-US" sz="2800" b="1" dirty="0">
              <a:latin typeface="宋体" panose="02010600030101010101" pitchFamily="2" charset="-122"/>
              <a:ea typeface="宋体" panose="02010600030101010101" pitchFamily="2" charset="-122"/>
            </a:endParaRPr>
          </a:p>
          <a:p>
            <a:pPr defTabSz="914400" eaLnBrk="0" hangingPunct="0">
              <a:lnSpc>
                <a:spcPct val="60000"/>
              </a:lnSpc>
              <a:spcBef>
                <a:spcPct val="20000"/>
              </a:spcBef>
              <a:buFont typeface="Wingdings" panose="05000000000000000000" pitchFamily="2" charset="2"/>
              <a:tabLst>
                <a:tab pos="971550" algn="l"/>
                <a:tab pos="2857500" algn="l"/>
                <a:tab pos="5257800" algn="l"/>
              </a:tabLst>
            </a:pPr>
            <a:r>
              <a:rPr lang="zh-CN" altLang="en-US" sz="2800" b="1" dirty="0">
                <a:latin typeface="宋体" panose="02010600030101010101" pitchFamily="2" charset="-122"/>
                <a:ea typeface="宋体" panose="02010600030101010101" pitchFamily="2" charset="-122"/>
              </a:rPr>
              <a:t>     	│        	┌ 数值信息	┤       </a:t>
            </a:r>
            <a:endParaRPr lang="zh-CN" altLang="en-US" sz="2800" b="1" dirty="0">
              <a:latin typeface="宋体" panose="02010600030101010101" pitchFamily="2" charset="-122"/>
              <a:ea typeface="宋体" panose="02010600030101010101" pitchFamily="2" charset="-122"/>
            </a:endParaRPr>
          </a:p>
          <a:p>
            <a:pPr defTabSz="914400" eaLnBrk="0" hangingPunct="0">
              <a:lnSpc>
                <a:spcPct val="60000"/>
              </a:lnSpc>
              <a:spcBef>
                <a:spcPct val="20000"/>
              </a:spcBef>
              <a:buFont typeface="Wingdings" panose="05000000000000000000" pitchFamily="2" charset="2"/>
              <a:tabLst>
                <a:tab pos="971550" algn="l"/>
                <a:tab pos="2857500" algn="l"/>
                <a:tab pos="5257800" algn="l"/>
              </a:tabLst>
            </a:pPr>
            <a:r>
              <a:rPr lang="zh-CN" altLang="en-US" sz="2800" b="1" dirty="0">
                <a:latin typeface="宋体" panose="02010600030101010101" pitchFamily="2" charset="-122"/>
                <a:ea typeface="宋体" panose="02010600030101010101" pitchFamily="2" charset="-122"/>
              </a:rPr>
              <a:t>     	└数据信息	┤           	└ 浮点数</a:t>
            </a:r>
            <a:endParaRPr lang="zh-CN" altLang="en-US" sz="2800" b="1" dirty="0">
              <a:latin typeface="宋体" panose="02010600030101010101" pitchFamily="2" charset="-122"/>
              <a:ea typeface="宋体" panose="02010600030101010101" pitchFamily="2" charset="-122"/>
            </a:endParaRPr>
          </a:p>
          <a:p>
            <a:pPr defTabSz="914400" eaLnBrk="0" hangingPunct="0">
              <a:lnSpc>
                <a:spcPct val="60000"/>
              </a:lnSpc>
              <a:spcBef>
                <a:spcPct val="20000"/>
              </a:spcBef>
              <a:buFont typeface="Wingdings" panose="05000000000000000000" pitchFamily="2" charset="2"/>
              <a:tabLst>
                <a:tab pos="971550" algn="l"/>
                <a:tab pos="2857500" algn="l"/>
                <a:tab pos="5257800" algn="l"/>
              </a:tabLst>
            </a:pPr>
            <a:r>
              <a:rPr lang="zh-CN" altLang="en-US" sz="2800" b="1" dirty="0">
                <a:latin typeface="宋体" panose="02010600030101010101" pitchFamily="2" charset="-122"/>
                <a:ea typeface="宋体" panose="02010600030101010101" pitchFamily="2" charset="-122"/>
              </a:rPr>
              <a:t>               	│           	┌ 字符数据</a:t>
            </a:r>
            <a:endParaRPr lang="zh-CN" altLang="en-US" sz="2800" b="1" dirty="0">
              <a:latin typeface="宋体" panose="02010600030101010101" pitchFamily="2" charset="-122"/>
              <a:ea typeface="宋体" panose="02010600030101010101" pitchFamily="2" charset="-122"/>
            </a:endParaRPr>
          </a:p>
          <a:p>
            <a:pPr defTabSz="914400" eaLnBrk="0" hangingPunct="0">
              <a:lnSpc>
                <a:spcPct val="60000"/>
              </a:lnSpc>
              <a:spcBef>
                <a:spcPct val="20000"/>
              </a:spcBef>
              <a:buFont typeface="Wingdings" panose="05000000000000000000" pitchFamily="2" charset="2"/>
              <a:tabLst>
                <a:tab pos="971550" algn="l"/>
                <a:tab pos="2857500" algn="l"/>
                <a:tab pos="5257800" algn="l"/>
              </a:tabLst>
            </a:pPr>
            <a:r>
              <a:rPr lang="zh-CN" altLang="en-US" sz="2800" b="1" dirty="0">
                <a:latin typeface="宋体" panose="02010600030101010101" pitchFamily="2" charset="-122"/>
                <a:ea typeface="宋体" panose="02010600030101010101" pitchFamily="2" charset="-122"/>
              </a:rPr>
              <a:t>               	└ 非数值信息	┤          </a:t>
            </a:r>
            <a:endParaRPr lang="zh-CN" altLang="en-US" sz="2800" b="1" dirty="0">
              <a:latin typeface="宋体" panose="02010600030101010101" pitchFamily="2" charset="-122"/>
              <a:ea typeface="宋体" panose="02010600030101010101" pitchFamily="2" charset="-122"/>
            </a:endParaRPr>
          </a:p>
          <a:p>
            <a:pPr defTabSz="914400" eaLnBrk="0" hangingPunct="0">
              <a:lnSpc>
                <a:spcPct val="60000"/>
              </a:lnSpc>
              <a:spcBef>
                <a:spcPct val="20000"/>
              </a:spcBef>
              <a:buFont typeface="Wingdings" panose="05000000000000000000" pitchFamily="2" charset="2"/>
              <a:tabLst>
                <a:tab pos="971550" algn="l"/>
                <a:tab pos="2857500" algn="l"/>
                <a:tab pos="5257800" algn="l"/>
              </a:tabLst>
            </a:pPr>
            <a:r>
              <a:rPr lang="zh-CN" altLang="en-US" sz="2800" b="1" dirty="0">
                <a:latin typeface="宋体" panose="02010600030101010101" pitchFamily="2" charset="-122"/>
                <a:ea typeface="宋体" panose="02010600030101010101" pitchFamily="2" charset="-122"/>
              </a:rPr>
              <a:t>                            	└ 逻辑数据</a:t>
            </a:r>
            <a:endParaRPr lang="zh-CN" altLang="en-US" sz="2800" b="1" dirty="0">
              <a:latin typeface="宋体" panose="02010600030101010101" pitchFamily="2" charset="-122"/>
              <a:ea typeface="宋体" panose="02010600030101010101" pitchFamily="2" charset="-122"/>
            </a:endParaRPr>
          </a:p>
          <a:p>
            <a:pPr defTabSz="914400" eaLnBrk="0" hangingPunct="0">
              <a:lnSpc>
                <a:spcPct val="60000"/>
              </a:lnSpc>
              <a:spcBef>
                <a:spcPct val="20000"/>
              </a:spcBef>
              <a:buFont typeface="Wingdings" panose="05000000000000000000" pitchFamily="2" charset="2"/>
              <a:tabLst>
                <a:tab pos="971550" algn="l"/>
                <a:tab pos="2857500" algn="l"/>
                <a:tab pos="5257800" algn="l"/>
              </a:tabLst>
            </a:pPr>
            <a:endParaRPr lang="en-US" altLang="zh-CN" sz="2800" b="1" dirty="0">
              <a:latin typeface="宋体" panose="02010600030101010101" pitchFamily="2" charset="-122"/>
              <a:ea typeface="宋体" panose="02010600030101010101" pitchFamily="2" charset="-122"/>
            </a:endParaRPr>
          </a:p>
        </p:txBody>
      </p:sp>
      <p:sp>
        <p:nvSpPr>
          <p:cNvPr id="30722" name="标题 1"/>
          <p:cNvSpPr>
            <a:spLocks noGrp="1"/>
          </p:cNvSpPr>
          <p:nvPr>
            <p:ph type="title"/>
          </p:nvPr>
        </p:nvSpPr>
        <p:spPr>
          <a:noFill/>
          <a:ln>
            <a:noFill/>
          </a:ln>
        </p:spPr>
        <p:txBody>
          <a:bodyPr anchor="t" anchorCtr="0"/>
          <a:p>
            <a:pPr eaLnBrk="1" hangingPunct="1"/>
            <a:r>
              <a:rPr lang="en-US" altLang="zh-CN" sz="3600" b="1" dirty="0">
                <a:solidFill>
                  <a:schemeClr val="tx1"/>
                </a:solidFill>
              </a:rPr>
              <a:t>1.4  </a:t>
            </a:r>
            <a:r>
              <a:rPr lang="zh-CN" altLang="en-US" sz="3600" b="1" dirty="0">
                <a:solidFill>
                  <a:schemeClr val="tx1"/>
                </a:solidFill>
              </a:rPr>
              <a:t>信息的表示与存储</a:t>
            </a:r>
            <a:endParaRPr lang="zh-CN" altLang="en-US" sz="3600" dirty="0"/>
          </a:p>
        </p:txBody>
      </p:sp>
      <p:sp>
        <p:nvSpPr>
          <p:cNvPr id="30723" name="矩形 6"/>
          <p:cNvSpPr/>
          <p:nvPr/>
        </p:nvSpPr>
        <p:spPr>
          <a:xfrm>
            <a:off x="2639695" y="4978718"/>
            <a:ext cx="3400425" cy="521970"/>
          </a:xfrm>
          <a:prstGeom prst="rect">
            <a:avLst/>
          </a:prstGeom>
          <a:noFill/>
          <a:ln w="9525">
            <a:noFill/>
          </a:ln>
        </p:spPr>
        <p:txBody>
          <a:bodyPr wrap="none" anchor="t" anchorCtr="0">
            <a:spAutoFit/>
          </a:bodyPr>
          <a:p>
            <a:r>
              <a:rPr lang="zh-CN" altLang="en-US" sz="2800" b="1" dirty="0">
                <a:solidFill>
                  <a:srgbClr val="FF0000"/>
                </a:solidFill>
                <a:latin typeface="Arial" panose="020B0604020202020204" pitchFamily="34" charset="0"/>
                <a:ea typeface="宋体" panose="02010600030101010101" pitchFamily="2" charset="-122"/>
              </a:rPr>
              <a:t>计算机内部信息分类</a:t>
            </a:r>
            <a:endParaRPr lang="zh-CN" altLang="en-US"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noFill/>
          <a:ln>
            <a:noFill/>
          </a:ln>
        </p:spPr>
        <p:txBody>
          <a:bodyPr anchor="t" anchorCtr="0"/>
          <a:p>
            <a:pPr eaLnBrk="1" hangingPunct="1"/>
            <a:r>
              <a:rPr lang="en-US" altLang="zh-CN" sz="3600" b="1" dirty="0">
                <a:solidFill>
                  <a:schemeClr val="tx1"/>
                </a:solidFill>
              </a:rPr>
              <a:t>1.4  </a:t>
            </a:r>
            <a:r>
              <a:rPr lang="zh-CN" altLang="en-US" sz="3600" b="1" dirty="0">
                <a:solidFill>
                  <a:schemeClr val="tx1"/>
                </a:solidFill>
              </a:rPr>
              <a:t>信息的表示与存储</a:t>
            </a:r>
            <a:endParaRPr lang="zh-CN" altLang="en-US" sz="3600" dirty="0"/>
          </a:p>
        </p:txBody>
      </p:sp>
      <p:sp>
        <p:nvSpPr>
          <p:cNvPr id="5" name="Rectangle 3"/>
          <p:cNvSpPr>
            <a:spLocks noGrp="1"/>
          </p:cNvSpPr>
          <p:nvPr>
            <p:ph idx="1"/>
          </p:nvPr>
        </p:nvSpPr>
        <p:spPr>
          <a:xfrm>
            <a:off x="657860" y="908050"/>
            <a:ext cx="9419590" cy="4526280"/>
          </a:xfrm>
          <a:noFill/>
          <a:ln>
            <a:noFill/>
          </a:ln>
        </p:spPr>
        <p:txBody>
          <a:bodyPr anchor="t" anchorCtr="0"/>
          <a:p>
            <a:pPr eaLnBrk="1" hangingPunct="1"/>
            <a:r>
              <a:rPr lang="zh-CN" altLang="en-US" b="1" dirty="0"/>
              <a:t>计算机采用的是</a:t>
            </a:r>
            <a:r>
              <a:rPr lang="zh-CN" altLang="en-US" b="1" dirty="0">
                <a:solidFill>
                  <a:srgbClr val="FF0000"/>
                </a:solidFill>
              </a:rPr>
              <a:t>二进制数字系统</a:t>
            </a:r>
            <a:r>
              <a:rPr lang="zh-CN" altLang="en-US" b="1" dirty="0"/>
              <a:t>。</a:t>
            </a:r>
            <a:endParaRPr lang="zh-CN" altLang="en-US" b="1" dirty="0"/>
          </a:p>
          <a:p>
            <a:pPr eaLnBrk="1" hangingPunct="1"/>
            <a:r>
              <a:rPr lang="zh-CN" altLang="en-US" b="1" dirty="0"/>
              <a:t>基本符号：</a:t>
            </a:r>
            <a:r>
              <a:rPr lang="en-US" altLang="zh-CN" b="1" dirty="0"/>
              <a:t>0</a:t>
            </a:r>
            <a:r>
              <a:rPr lang="zh-CN" altLang="en-US" b="1" dirty="0"/>
              <a:t>、</a:t>
            </a:r>
            <a:r>
              <a:rPr lang="en-US" altLang="zh-CN" b="1" dirty="0"/>
              <a:t>1</a:t>
            </a:r>
            <a:endParaRPr lang="en-US" altLang="zh-CN" b="1" dirty="0"/>
          </a:p>
          <a:p>
            <a:pPr eaLnBrk="1" hangingPunct="1"/>
            <a:r>
              <a:rPr lang="zh-CN" altLang="en-US" b="1" dirty="0"/>
              <a:t>进位原则：逢二进一</a:t>
            </a:r>
            <a:endParaRPr lang="zh-CN" altLang="en-US" b="1" dirty="0"/>
          </a:p>
          <a:p>
            <a:pPr eaLnBrk="1" hangingPunct="1"/>
            <a:r>
              <a:rPr lang="zh-CN" altLang="en-US" b="1" dirty="0">
                <a:solidFill>
                  <a:srgbClr val="FF0000"/>
                </a:solidFill>
              </a:rPr>
              <a:t>优点：</a:t>
            </a:r>
            <a:endParaRPr lang="zh-CN" altLang="en-US" b="1" dirty="0">
              <a:solidFill>
                <a:srgbClr val="FF0000"/>
              </a:solidFill>
            </a:endParaRPr>
          </a:p>
          <a:p>
            <a:pPr lvl="1" eaLnBrk="1" hangingPunct="1"/>
            <a:r>
              <a:rPr lang="zh-CN" altLang="en-US" b="1" dirty="0"/>
              <a:t>易于物理实现</a:t>
            </a:r>
            <a:endParaRPr lang="zh-CN" altLang="en-US" b="1" dirty="0"/>
          </a:p>
          <a:p>
            <a:pPr lvl="1" eaLnBrk="1" hangingPunct="1"/>
            <a:r>
              <a:rPr lang="zh-CN" altLang="en-US" b="1" dirty="0"/>
              <a:t>二进制数运算简单</a:t>
            </a:r>
            <a:endParaRPr lang="zh-CN" altLang="en-US" b="1" dirty="0"/>
          </a:p>
          <a:p>
            <a:pPr lvl="1" eaLnBrk="1" hangingPunct="1"/>
            <a:r>
              <a:rPr lang="zh-CN" altLang="en-US" b="1" dirty="0"/>
              <a:t>机器可靠性高</a:t>
            </a:r>
            <a:endParaRPr lang="zh-CN" altLang="en-US" b="1" dirty="0"/>
          </a:p>
          <a:p>
            <a:pPr lvl="1" eaLnBrk="1" hangingPunct="1"/>
            <a:r>
              <a:rPr lang="zh-CN" altLang="en-US" b="1" dirty="0"/>
              <a:t>通用性强</a:t>
            </a:r>
            <a:endParaRPr lang="zh-CN" altLang="en-US" b="1" dirty="0"/>
          </a:p>
          <a:p>
            <a:pPr eaLnBrk="1" hangingPunct="1"/>
            <a:r>
              <a:rPr lang="zh-CN" altLang="en-US" b="1" dirty="0">
                <a:solidFill>
                  <a:srgbClr val="FF0000"/>
                </a:solidFill>
              </a:rPr>
              <a:t>缺点：</a:t>
            </a:r>
            <a:r>
              <a:rPr lang="zh-CN" altLang="en-US" b="1" dirty="0"/>
              <a:t>对人来说可读性差</a:t>
            </a:r>
            <a:endParaRPr lang="zh-CN" altLang="en-US" b="1" dirty="0"/>
          </a:p>
        </p:txBody>
      </p:sp>
      <p:graphicFrame>
        <p:nvGraphicFramePr>
          <p:cNvPr id="2" name="对象 1"/>
          <p:cNvGraphicFramePr/>
          <p:nvPr/>
        </p:nvGraphicFramePr>
        <p:xfrm>
          <a:off x="6024563" y="2852738"/>
          <a:ext cx="4537075" cy="2411412"/>
        </p:xfrm>
        <a:graphic>
          <a:graphicData uri="http://schemas.openxmlformats.org/presentationml/2006/ole">
            <mc:AlternateContent xmlns:mc="http://schemas.openxmlformats.org/markup-compatibility/2006">
              <mc:Choice xmlns:v="urn:schemas-microsoft-com:vml" Requires="v">
                <p:oleObj spid="_x0000_s3077" name="" r:id="rId1" imgW="11187430" imgH="4086225" progId="Word.Document.8">
                  <p:embed/>
                </p:oleObj>
              </mc:Choice>
              <mc:Fallback>
                <p:oleObj name="" r:id="rId1" imgW="11187430" imgH="4086225" progId="Word.Document.8">
                  <p:embed/>
                  <p:pic>
                    <p:nvPicPr>
                      <p:cNvPr id="0" name="图片 3076"/>
                      <p:cNvPicPr/>
                      <p:nvPr/>
                    </p:nvPicPr>
                    <p:blipFill>
                      <a:blip r:embed="rId2"/>
                      <a:stretch>
                        <a:fillRect/>
                      </a:stretch>
                    </p:blipFill>
                    <p:spPr>
                      <a:xfrm>
                        <a:off x="6024563" y="2852738"/>
                        <a:ext cx="4537075" cy="2411412"/>
                      </a:xfrm>
                      <a:prstGeom prst="rect">
                        <a:avLst/>
                      </a:prstGeom>
                      <a:noFill/>
                      <a:ln w="38100">
                        <a:noFill/>
                        <a:miter/>
                      </a:ln>
                    </p:spPr>
                  </p:pic>
                </p:oleObj>
              </mc:Fallback>
            </mc:AlternateContent>
          </a:graphicData>
        </a:graphic>
      </p:graphicFrame>
      <p:sp>
        <p:nvSpPr>
          <p:cNvPr id="6" name="矩形 5"/>
          <p:cNvSpPr/>
          <p:nvPr/>
        </p:nvSpPr>
        <p:spPr>
          <a:xfrm>
            <a:off x="6240463" y="2276475"/>
            <a:ext cx="4143375" cy="460375"/>
          </a:xfrm>
          <a:prstGeom prst="rect">
            <a:avLst/>
          </a:prstGeom>
          <a:noFill/>
          <a:ln w="9525">
            <a:noFill/>
          </a:ln>
        </p:spPr>
        <p:txBody>
          <a:bodyPr anchor="t" anchorCtr="0">
            <a:spAutoFit/>
          </a:bodyPr>
          <a:p>
            <a:r>
              <a:rPr lang="zh-CN" altLang="en-US" sz="2400" b="1" dirty="0">
                <a:solidFill>
                  <a:srgbClr val="FF0000"/>
                </a:solidFill>
                <a:latin typeface="Arial" panose="020B0604020202020204" pitchFamily="34" charset="0"/>
                <a:ea typeface="宋体" panose="02010600030101010101" pitchFamily="2" charset="-122"/>
              </a:rPr>
              <a:t>程序设计中常用的数制</a:t>
            </a:r>
            <a:endParaRPr lang="zh-CN" altLang="en-US" sz="24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charRg st="0" end="16"/>
                                            </p:txEl>
                                          </p:spTgt>
                                        </p:tgtEl>
                                        <p:attrNameLst>
                                          <p:attrName>style.visibility</p:attrName>
                                        </p:attrNameLst>
                                      </p:cBhvr>
                                      <p:to>
                                        <p:strVal val="visible"/>
                                      </p:to>
                                    </p:set>
                                    <p:animEffect transition="in" filter="blinds(horizontal)">
                                      <p:cBhvr>
                                        <p:cTn id="7" dur="500"/>
                                        <p:tgtEl>
                                          <p:spTgt spid="5">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charRg st="16" end="25"/>
                                            </p:txEl>
                                          </p:spTgt>
                                        </p:tgtEl>
                                        <p:attrNameLst>
                                          <p:attrName>style.visibility</p:attrName>
                                        </p:attrNameLst>
                                      </p:cBhvr>
                                      <p:to>
                                        <p:strVal val="visible"/>
                                      </p:to>
                                    </p:set>
                                    <p:animEffect transition="in" filter="blinds(horizontal)">
                                      <p:cBhvr>
                                        <p:cTn id="12" dur="500"/>
                                        <p:tgtEl>
                                          <p:spTgt spid="5">
                                            <p:txEl>
                                              <p:charRg st="16"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charRg st="25" end="35"/>
                                            </p:txEl>
                                          </p:spTgt>
                                        </p:tgtEl>
                                        <p:attrNameLst>
                                          <p:attrName>style.visibility</p:attrName>
                                        </p:attrNameLst>
                                      </p:cBhvr>
                                      <p:to>
                                        <p:strVal val="visible"/>
                                      </p:to>
                                    </p:set>
                                    <p:animEffect transition="in" filter="blinds(horizontal)">
                                      <p:cBhvr>
                                        <p:cTn id="17" dur="500"/>
                                        <p:tgtEl>
                                          <p:spTgt spid="5">
                                            <p:txEl>
                                              <p:charRg st="25"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charRg st="35" end="39"/>
                                            </p:txEl>
                                          </p:spTgt>
                                        </p:tgtEl>
                                        <p:attrNameLst>
                                          <p:attrName>style.visibility</p:attrName>
                                        </p:attrNameLst>
                                      </p:cBhvr>
                                      <p:to>
                                        <p:strVal val="visible"/>
                                      </p:to>
                                    </p:set>
                                    <p:animEffect transition="in" filter="blinds(horizontal)">
                                      <p:cBhvr>
                                        <p:cTn id="22" dur="500"/>
                                        <p:tgtEl>
                                          <p:spTgt spid="5">
                                            <p:txEl>
                                              <p:charRg st="35" end="39"/>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charRg st="39" end="46"/>
                                            </p:txEl>
                                          </p:spTgt>
                                        </p:tgtEl>
                                        <p:attrNameLst>
                                          <p:attrName>style.visibility</p:attrName>
                                        </p:attrNameLst>
                                      </p:cBhvr>
                                      <p:to>
                                        <p:strVal val="visible"/>
                                      </p:to>
                                    </p:set>
                                    <p:animEffect transition="in" filter="blinds(horizontal)">
                                      <p:cBhvr>
                                        <p:cTn id="25" dur="500"/>
                                        <p:tgtEl>
                                          <p:spTgt spid="5">
                                            <p:txEl>
                                              <p:charRg st="39" end="4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
                                            <p:txEl>
                                              <p:charRg st="46" end="55"/>
                                            </p:txEl>
                                          </p:spTgt>
                                        </p:tgtEl>
                                        <p:attrNameLst>
                                          <p:attrName>style.visibility</p:attrName>
                                        </p:attrNameLst>
                                      </p:cBhvr>
                                      <p:to>
                                        <p:strVal val="visible"/>
                                      </p:to>
                                    </p:set>
                                    <p:animEffect transition="in" filter="blinds(horizontal)">
                                      <p:cBhvr>
                                        <p:cTn id="28" dur="500"/>
                                        <p:tgtEl>
                                          <p:spTgt spid="5">
                                            <p:txEl>
                                              <p:charRg st="46" end="5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
                                            <p:txEl>
                                              <p:charRg st="55" end="62"/>
                                            </p:txEl>
                                          </p:spTgt>
                                        </p:tgtEl>
                                        <p:attrNameLst>
                                          <p:attrName>style.visibility</p:attrName>
                                        </p:attrNameLst>
                                      </p:cBhvr>
                                      <p:to>
                                        <p:strVal val="visible"/>
                                      </p:to>
                                    </p:set>
                                    <p:animEffect transition="in" filter="blinds(horizontal)">
                                      <p:cBhvr>
                                        <p:cTn id="31" dur="500"/>
                                        <p:tgtEl>
                                          <p:spTgt spid="5">
                                            <p:txEl>
                                              <p:charRg st="55" end="62"/>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
                                            <p:txEl>
                                              <p:charRg st="62" end="67"/>
                                            </p:txEl>
                                          </p:spTgt>
                                        </p:tgtEl>
                                        <p:attrNameLst>
                                          <p:attrName>style.visibility</p:attrName>
                                        </p:attrNameLst>
                                      </p:cBhvr>
                                      <p:to>
                                        <p:strVal val="visible"/>
                                      </p:to>
                                    </p:set>
                                    <p:animEffect transition="in" filter="blinds(horizontal)">
                                      <p:cBhvr>
                                        <p:cTn id="34" dur="500"/>
                                        <p:tgtEl>
                                          <p:spTgt spid="5">
                                            <p:txEl>
                                              <p:charRg st="62" end="6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
                                            <p:txEl>
                                              <p:charRg st="67" end="79"/>
                                            </p:txEl>
                                          </p:spTgt>
                                        </p:tgtEl>
                                        <p:attrNameLst>
                                          <p:attrName>style.visibility</p:attrName>
                                        </p:attrNameLst>
                                      </p:cBhvr>
                                      <p:to>
                                        <p:strVal val="visible"/>
                                      </p:to>
                                    </p:set>
                                    <p:animEffect transition="in" filter="blinds(horizontal)">
                                      <p:cBhvr>
                                        <p:cTn id="39" dur="500"/>
                                        <p:tgtEl>
                                          <p:spTgt spid="5">
                                            <p:txEl>
                                              <p:charRg st="67" end="7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noFill/>
          <a:ln>
            <a:noFill/>
          </a:ln>
        </p:spPr>
        <p:txBody>
          <a:bodyPr anchor="t" anchorCtr="0"/>
          <a:p>
            <a:pPr eaLnBrk="1" hangingPunct="1"/>
            <a:r>
              <a:rPr lang="en-US" altLang="zh-CN" sz="3600" b="1" dirty="0">
                <a:solidFill>
                  <a:schemeClr val="tx1"/>
                </a:solidFill>
              </a:rPr>
              <a:t>1.5  </a:t>
            </a:r>
            <a:r>
              <a:rPr lang="zh-CN" altLang="en-US" sz="3600" b="1" dirty="0">
                <a:solidFill>
                  <a:schemeClr val="tx1"/>
                </a:solidFill>
              </a:rPr>
              <a:t>程序开发的基本概念</a:t>
            </a:r>
            <a:endParaRPr lang="zh-CN" altLang="en-US" sz="3600" dirty="0"/>
          </a:p>
        </p:txBody>
      </p:sp>
      <p:sp>
        <p:nvSpPr>
          <p:cNvPr id="5" name="Rectangle 3"/>
          <p:cNvSpPr>
            <a:spLocks noGrp="1"/>
          </p:cNvSpPr>
          <p:nvPr>
            <p:ph idx="1"/>
          </p:nvPr>
        </p:nvSpPr>
        <p:spPr>
          <a:xfrm>
            <a:off x="951230" y="1196975"/>
            <a:ext cx="10642600" cy="5040630"/>
          </a:xfrm>
          <a:noFill/>
          <a:ln>
            <a:noFill/>
          </a:ln>
        </p:spPr>
        <p:txBody>
          <a:bodyPr anchor="t" anchorCtr="0"/>
          <a:p>
            <a:pPr eaLnBrk="1" hangingPunct="1"/>
            <a:r>
              <a:rPr lang="zh-CN" altLang="en-US" b="1" dirty="0">
                <a:solidFill>
                  <a:srgbClr val="FF0000"/>
                </a:solidFill>
              </a:rPr>
              <a:t>源程序：</a:t>
            </a:r>
            <a:endParaRPr lang="zh-CN" altLang="en-US" b="1" dirty="0">
              <a:solidFill>
                <a:srgbClr val="FF0000"/>
              </a:solidFill>
            </a:endParaRPr>
          </a:p>
          <a:p>
            <a:pPr lvl="1" eaLnBrk="1" hangingPunct="1"/>
            <a:r>
              <a:rPr lang="zh-CN" altLang="en-US" b="1" dirty="0"/>
              <a:t>用源语言写的，有待翻译的程序。</a:t>
            </a:r>
            <a:endParaRPr lang="en-US" altLang="zh-CN" b="1" dirty="0"/>
          </a:p>
          <a:p>
            <a:pPr lvl="1" eaLnBrk="1" hangingPunct="1"/>
            <a:endParaRPr lang="zh-CN" altLang="en-US" b="1" dirty="0"/>
          </a:p>
          <a:p>
            <a:pPr eaLnBrk="1" hangingPunct="1"/>
            <a:r>
              <a:rPr lang="zh-CN" altLang="en-US" b="1" dirty="0">
                <a:solidFill>
                  <a:srgbClr val="FF0000"/>
                </a:solidFill>
              </a:rPr>
              <a:t>目标程序：</a:t>
            </a:r>
            <a:endParaRPr lang="zh-CN" altLang="en-US" b="1" dirty="0">
              <a:solidFill>
                <a:srgbClr val="FF0000"/>
              </a:solidFill>
            </a:endParaRPr>
          </a:p>
          <a:p>
            <a:pPr lvl="1" eaLnBrk="1" hangingPunct="1"/>
            <a:r>
              <a:rPr lang="zh-CN" altLang="en-US" b="1" dirty="0"/>
              <a:t>也称为</a:t>
            </a:r>
            <a:r>
              <a:rPr lang="en-US" altLang="zh-CN" b="1" dirty="0"/>
              <a:t>"</a:t>
            </a:r>
            <a:r>
              <a:rPr lang="zh-CN" altLang="en-US" b="1" dirty="0"/>
              <a:t>结果程序</a:t>
            </a:r>
            <a:r>
              <a:rPr lang="en-US" altLang="zh-CN" b="1" dirty="0"/>
              <a:t>"</a:t>
            </a:r>
            <a:r>
              <a:rPr lang="zh-CN" altLang="en-US" b="1" dirty="0"/>
              <a:t>，是源程序通过翻译程序加工以后所生成的程序。</a:t>
            </a:r>
            <a:endParaRPr lang="en-US" altLang="zh-CN" b="1" dirty="0"/>
          </a:p>
          <a:p>
            <a:pPr lvl="1" eaLnBrk="1" hangingPunct="1"/>
            <a:endParaRPr lang="zh-CN" altLang="en-US" b="1" dirty="0"/>
          </a:p>
          <a:p>
            <a:pPr eaLnBrk="1" hangingPunct="1"/>
            <a:r>
              <a:rPr lang="zh-CN" altLang="en-US" b="1" dirty="0">
                <a:solidFill>
                  <a:srgbClr val="FF0000"/>
                </a:solidFill>
              </a:rPr>
              <a:t>翻译程序：</a:t>
            </a:r>
            <a:endParaRPr lang="zh-CN" altLang="en-US" b="1" dirty="0">
              <a:solidFill>
                <a:srgbClr val="FF0000"/>
              </a:solidFill>
            </a:endParaRPr>
          </a:p>
          <a:p>
            <a:pPr lvl="1" eaLnBrk="1" hangingPunct="1"/>
            <a:r>
              <a:rPr lang="zh-CN" altLang="en-US" b="1" dirty="0"/>
              <a:t>指一个把源程序翻译成等价的目标程序的程序。</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charRg st="0" end="5"/>
                                            </p:txEl>
                                          </p:spTgt>
                                        </p:tgtEl>
                                        <p:attrNameLst>
                                          <p:attrName>style.visibility</p:attrName>
                                        </p:attrNameLst>
                                      </p:cBhvr>
                                      <p:to>
                                        <p:strVal val="visible"/>
                                      </p:to>
                                    </p:set>
                                    <p:animEffect transition="in" filter="blinds(horizontal)">
                                      <p:cBhvr>
                                        <p:cTn id="7" dur="500"/>
                                        <p:tgtEl>
                                          <p:spTgt spid="5">
                                            <p:txEl>
                                              <p:charRg st="0"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charRg st="5" end="21"/>
                                            </p:txEl>
                                          </p:spTgt>
                                        </p:tgtEl>
                                        <p:attrNameLst>
                                          <p:attrName>style.visibility</p:attrName>
                                        </p:attrNameLst>
                                      </p:cBhvr>
                                      <p:to>
                                        <p:strVal val="visible"/>
                                      </p:to>
                                    </p:set>
                                    <p:animEffect transition="in" filter="blinds(horizontal)">
                                      <p:cBhvr>
                                        <p:cTn id="10" dur="500"/>
                                        <p:tgtEl>
                                          <p:spTgt spid="5">
                                            <p:txEl>
                                              <p:charRg st="5" end="2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charRg st="22" end="28"/>
                                            </p:txEl>
                                          </p:spTgt>
                                        </p:tgtEl>
                                        <p:attrNameLst>
                                          <p:attrName>style.visibility</p:attrName>
                                        </p:attrNameLst>
                                      </p:cBhvr>
                                      <p:to>
                                        <p:strVal val="visible"/>
                                      </p:to>
                                    </p:set>
                                    <p:animEffect transition="in" filter="blinds(horizontal)">
                                      <p:cBhvr>
                                        <p:cTn id="15" dur="500"/>
                                        <p:tgtEl>
                                          <p:spTgt spid="5">
                                            <p:txEl>
                                              <p:charRg st="22" end="28"/>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charRg st="28" end="60"/>
                                            </p:txEl>
                                          </p:spTgt>
                                        </p:tgtEl>
                                        <p:attrNameLst>
                                          <p:attrName>style.visibility</p:attrName>
                                        </p:attrNameLst>
                                      </p:cBhvr>
                                      <p:to>
                                        <p:strVal val="visible"/>
                                      </p:to>
                                    </p:set>
                                    <p:animEffect transition="in" filter="blinds(horizontal)">
                                      <p:cBhvr>
                                        <p:cTn id="18" dur="500"/>
                                        <p:tgtEl>
                                          <p:spTgt spid="5">
                                            <p:txEl>
                                              <p:charRg st="28" end="6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xEl>
                                              <p:charRg st="61" end="67"/>
                                            </p:txEl>
                                          </p:spTgt>
                                        </p:tgtEl>
                                        <p:attrNameLst>
                                          <p:attrName>style.visibility</p:attrName>
                                        </p:attrNameLst>
                                      </p:cBhvr>
                                      <p:to>
                                        <p:strVal val="visible"/>
                                      </p:to>
                                    </p:set>
                                    <p:animEffect transition="in" filter="blinds(horizontal)">
                                      <p:cBhvr>
                                        <p:cTn id="23" dur="500"/>
                                        <p:tgtEl>
                                          <p:spTgt spid="5">
                                            <p:txEl>
                                              <p:charRg st="61" end="67"/>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xEl>
                                              <p:charRg st="67" end="89"/>
                                            </p:txEl>
                                          </p:spTgt>
                                        </p:tgtEl>
                                        <p:attrNameLst>
                                          <p:attrName>style.visibility</p:attrName>
                                        </p:attrNameLst>
                                      </p:cBhvr>
                                      <p:to>
                                        <p:strVal val="visible"/>
                                      </p:to>
                                    </p:set>
                                    <p:animEffect transition="in" filter="blinds(horizontal)">
                                      <p:cBhvr>
                                        <p:cTn id="26" dur="500"/>
                                        <p:tgtEl>
                                          <p:spTgt spid="5">
                                            <p:txEl>
                                              <p:charRg st="67"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noFill/>
          <a:ln>
            <a:noFill/>
          </a:ln>
        </p:spPr>
        <p:txBody>
          <a:bodyPr anchor="t" anchorCtr="0"/>
          <a:p>
            <a:pPr eaLnBrk="1" hangingPunct="1"/>
            <a:r>
              <a:rPr lang="zh-CN" altLang="en-US" sz="3600" b="1" dirty="0"/>
              <a:t>三种不同类型的翻译程序</a:t>
            </a:r>
            <a:endParaRPr lang="zh-CN" altLang="en-US" sz="3600" b="1" dirty="0"/>
          </a:p>
        </p:txBody>
      </p:sp>
      <p:sp>
        <p:nvSpPr>
          <p:cNvPr id="3" name="内容占位符 2"/>
          <p:cNvSpPr>
            <a:spLocks noGrp="1"/>
          </p:cNvSpPr>
          <p:nvPr>
            <p:ph idx="1"/>
          </p:nvPr>
        </p:nvSpPr>
        <p:spPr>
          <a:xfrm>
            <a:off x="785495" y="929005"/>
            <a:ext cx="10944860" cy="5715000"/>
          </a:xfrm>
          <a:noFill/>
          <a:ln>
            <a:noFill/>
          </a:ln>
        </p:spPr>
        <p:txBody>
          <a:bodyPr anchor="t" anchorCtr="0"/>
          <a:p>
            <a:pPr eaLnBrk="1" hangingPunct="1"/>
            <a:r>
              <a:rPr lang="zh-CN" altLang="en-US" sz="2800" b="1" dirty="0">
                <a:solidFill>
                  <a:srgbClr val="FF0000"/>
                </a:solidFill>
              </a:rPr>
              <a:t>汇编程序：</a:t>
            </a:r>
            <a:endParaRPr lang="zh-CN" altLang="en-US" sz="2800" b="1" dirty="0">
              <a:solidFill>
                <a:srgbClr val="FF0000"/>
              </a:solidFill>
            </a:endParaRPr>
          </a:p>
          <a:p>
            <a:pPr marL="457200" lvl="1" indent="0" eaLnBrk="1" hangingPunct="1">
              <a:buNone/>
            </a:pPr>
            <a:r>
              <a:rPr lang="zh-CN" altLang="en-US" b="1" dirty="0"/>
              <a:t>      其任务是把用汇编语言写成的源程序，翻译成机器语言形式的目标程序。</a:t>
            </a:r>
            <a:endParaRPr lang="zh-CN" altLang="en-US" b="1" dirty="0"/>
          </a:p>
          <a:p>
            <a:pPr eaLnBrk="1" hangingPunct="1"/>
            <a:r>
              <a:rPr lang="zh-CN" altLang="en-US" sz="2800" b="1" dirty="0">
                <a:solidFill>
                  <a:srgbClr val="FF0000"/>
                </a:solidFill>
              </a:rPr>
              <a:t>编译程序：</a:t>
            </a:r>
            <a:endParaRPr lang="zh-CN" altLang="en-US" sz="2800" b="1" dirty="0">
              <a:solidFill>
                <a:srgbClr val="FF0000"/>
              </a:solidFill>
            </a:endParaRPr>
          </a:p>
          <a:p>
            <a:pPr marL="457200" lvl="1" indent="0" eaLnBrk="1" hangingPunct="1">
              <a:buNone/>
            </a:pPr>
            <a:r>
              <a:rPr lang="zh-CN" altLang="en-US" b="1" dirty="0"/>
              <a:t>       若源程序是用高级程序设计语言所写，经翻译程序加工生成目标程序，那么，该翻译程序就称为</a:t>
            </a:r>
            <a:r>
              <a:rPr lang="en-US" altLang="zh-CN" b="1" dirty="0"/>
              <a:t>"</a:t>
            </a:r>
            <a:r>
              <a:rPr lang="zh-CN" altLang="en-US" b="1" dirty="0"/>
              <a:t>编译程序</a:t>
            </a:r>
            <a:r>
              <a:rPr lang="en-US" altLang="zh-CN" b="1" dirty="0"/>
              <a:t>"</a:t>
            </a:r>
            <a:r>
              <a:rPr lang="zh-CN" altLang="en-US" b="1" dirty="0"/>
              <a:t>。</a:t>
            </a:r>
            <a:endParaRPr lang="zh-CN" altLang="en-US" b="1" dirty="0"/>
          </a:p>
          <a:p>
            <a:pPr eaLnBrk="1" hangingPunct="1"/>
            <a:r>
              <a:rPr lang="zh-CN" altLang="en-US" sz="2800" b="1" dirty="0">
                <a:solidFill>
                  <a:srgbClr val="FF0000"/>
                </a:solidFill>
              </a:rPr>
              <a:t>解释程序：</a:t>
            </a:r>
            <a:endParaRPr lang="zh-CN" altLang="en-US" sz="2800" b="1" dirty="0">
              <a:solidFill>
                <a:srgbClr val="FF0000"/>
              </a:solidFill>
            </a:endParaRPr>
          </a:p>
          <a:p>
            <a:pPr marL="457200" lvl="1" indent="0" eaLnBrk="1" hangingPunct="1">
              <a:buNone/>
            </a:pPr>
            <a:r>
              <a:rPr lang="zh-CN" altLang="en-US" b="1" dirty="0"/>
              <a:t>     也是一种翻译程序，同样是将高级语言源程序翻译成机器指令。它与编译程序不同点就在于：它是边翻译边执行的，即输入一句、翻译一句、 执行一句，直至将整个源程序翻译并执行完毕。</a:t>
            </a:r>
            <a:endParaRPr lang="zh-CN" altLang="en-US" b="1" dirty="0"/>
          </a:p>
          <a:p>
            <a:pPr eaLnBrk="1" hangingPunct="1"/>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6"/>
                                            </p:txEl>
                                          </p:spTgt>
                                        </p:tgtEl>
                                        <p:attrNameLst>
                                          <p:attrName>style.visibility</p:attrName>
                                        </p:attrNameLst>
                                      </p:cBhvr>
                                      <p:to>
                                        <p:strVal val="visible"/>
                                      </p:to>
                                    </p:set>
                                    <p:anim calcmode="lin" valueType="num">
                                      <p:cBhvr additive="base">
                                        <p:cTn id="7" dur="500" fill="hold"/>
                                        <p:tgtEl>
                                          <p:spTgt spid="3">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0"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charRg st="6" end="45"/>
                                            </p:txEl>
                                          </p:spTgt>
                                        </p:tgtEl>
                                        <p:attrNameLst>
                                          <p:attrName>style.visibility</p:attrName>
                                        </p:attrNameLst>
                                      </p:cBhvr>
                                      <p:to>
                                        <p:strVal val="visible"/>
                                      </p:to>
                                    </p:set>
                                    <p:anim calcmode="lin" valueType="num">
                                      <p:cBhvr additive="base">
                                        <p:cTn id="11" dur="500" fill="hold"/>
                                        <p:tgtEl>
                                          <p:spTgt spid="3">
                                            <p:txEl>
                                              <p:charRg st="6" end="4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charRg st="6" end="4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charRg st="45" end="51"/>
                                            </p:txEl>
                                          </p:spTgt>
                                        </p:tgtEl>
                                        <p:attrNameLst>
                                          <p:attrName>style.visibility</p:attrName>
                                        </p:attrNameLst>
                                      </p:cBhvr>
                                      <p:to>
                                        <p:strVal val="visible"/>
                                      </p:to>
                                    </p:set>
                                    <p:anim calcmode="lin" valueType="num">
                                      <p:cBhvr additive="base">
                                        <p:cTn id="17" dur="500" fill="hold"/>
                                        <p:tgtEl>
                                          <p:spTgt spid="3">
                                            <p:txEl>
                                              <p:charRg st="45" end="5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charRg st="45" end="5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charRg st="51" end="108"/>
                                            </p:txEl>
                                          </p:spTgt>
                                        </p:tgtEl>
                                        <p:attrNameLst>
                                          <p:attrName>style.visibility</p:attrName>
                                        </p:attrNameLst>
                                      </p:cBhvr>
                                      <p:to>
                                        <p:strVal val="visible"/>
                                      </p:to>
                                    </p:set>
                                    <p:anim calcmode="lin" valueType="num">
                                      <p:cBhvr additive="base">
                                        <p:cTn id="21" dur="500" fill="hold"/>
                                        <p:tgtEl>
                                          <p:spTgt spid="3">
                                            <p:txEl>
                                              <p:charRg st="51" end="10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charRg st="51" end="10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charRg st="108" end="114"/>
                                            </p:txEl>
                                          </p:spTgt>
                                        </p:tgtEl>
                                        <p:attrNameLst>
                                          <p:attrName>style.visibility</p:attrName>
                                        </p:attrNameLst>
                                      </p:cBhvr>
                                      <p:to>
                                        <p:strVal val="visible"/>
                                      </p:to>
                                    </p:set>
                                    <p:anim calcmode="lin" valueType="num">
                                      <p:cBhvr additive="base">
                                        <p:cTn id="27" dur="500" fill="hold"/>
                                        <p:tgtEl>
                                          <p:spTgt spid="3">
                                            <p:txEl>
                                              <p:charRg st="108" end="1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charRg st="108" end="11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charRg st="114" end="204"/>
                                            </p:txEl>
                                          </p:spTgt>
                                        </p:tgtEl>
                                        <p:attrNameLst>
                                          <p:attrName>style.visibility</p:attrName>
                                        </p:attrNameLst>
                                      </p:cBhvr>
                                      <p:to>
                                        <p:strVal val="visible"/>
                                      </p:to>
                                    </p:set>
                                    <p:anim calcmode="lin" valueType="num">
                                      <p:cBhvr additive="base">
                                        <p:cTn id="31" dur="500" fill="hold"/>
                                        <p:tgtEl>
                                          <p:spTgt spid="3">
                                            <p:txEl>
                                              <p:charRg st="114" end="20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charRg st="114" end="20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ext Box 11"/>
          <p:cNvSpPr txBox="1"/>
          <p:nvPr/>
        </p:nvSpPr>
        <p:spPr>
          <a:xfrm>
            <a:off x="3152775" y="239713"/>
            <a:ext cx="6624638" cy="645160"/>
          </a:xfrm>
          <a:prstGeom prst="rect">
            <a:avLst/>
          </a:prstGeom>
          <a:noFill/>
          <a:ln w="9525">
            <a:noFill/>
          </a:ln>
        </p:spPr>
        <p:txBody>
          <a:bodyPr anchor="t" anchorCtr="0">
            <a:spAutoFit/>
          </a:bodyPr>
          <a:p>
            <a:pPr eaLnBrk="0" hangingPunct="0"/>
            <a:r>
              <a:rPr lang="zh-CN" altLang="en-US" sz="3600" b="1" dirty="0">
                <a:solidFill>
                  <a:srgbClr val="0000FF"/>
                </a:solidFill>
                <a:latin typeface="Tahoma" panose="020B0604030504040204" pitchFamily="34" charset="0"/>
                <a:ea typeface="宋体" panose="02010600030101010101" pitchFamily="2" charset="-122"/>
              </a:rPr>
              <a:t>考核方式</a:t>
            </a:r>
            <a:r>
              <a:rPr lang="en-US" altLang="zh-CN" sz="3600" b="1" dirty="0">
                <a:solidFill>
                  <a:srgbClr val="0000FF"/>
                </a:solidFill>
                <a:latin typeface="Tahoma" panose="020B0604030504040204" pitchFamily="34" charset="0"/>
                <a:ea typeface="宋体" panose="02010600030101010101" pitchFamily="2" charset="-122"/>
              </a:rPr>
              <a:t>--</a:t>
            </a:r>
            <a:r>
              <a:rPr lang="zh-CN" altLang="en-US" sz="3600" b="1" dirty="0">
                <a:solidFill>
                  <a:srgbClr val="FF0000"/>
                </a:solidFill>
                <a:latin typeface="楷体_GB2312" pitchFamily="49" charset="-122"/>
                <a:ea typeface="楷体_GB2312" pitchFamily="49" charset="-122"/>
              </a:rPr>
              <a:t>过程化考核</a:t>
            </a:r>
            <a:endParaRPr lang="en-US" altLang="zh-CN" sz="3600" b="1" dirty="0">
              <a:solidFill>
                <a:srgbClr val="FF0000"/>
              </a:solidFill>
              <a:latin typeface="楷体_GB2312" pitchFamily="49" charset="-122"/>
              <a:ea typeface="楷体_GB2312" pitchFamily="49" charset="-122"/>
            </a:endParaRPr>
          </a:p>
        </p:txBody>
      </p:sp>
      <p:sp>
        <p:nvSpPr>
          <p:cNvPr id="6146" name="Rectangle 12"/>
          <p:cNvSpPr>
            <a:spLocks noRot="1"/>
          </p:cNvSpPr>
          <p:nvPr/>
        </p:nvSpPr>
        <p:spPr>
          <a:xfrm>
            <a:off x="1631950" y="980758"/>
            <a:ext cx="9334500" cy="2163762"/>
          </a:xfrm>
          <a:prstGeom prst="rect">
            <a:avLst/>
          </a:prstGeom>
          <a:noFill/>
          <a:ln w="9525">
            <a:noFill/>
          </a:ln>
        </p:spPr>
        <p:txBody>
          <a:bodyPr anchor="t" anchorCtr="0"/>
          <a:p>
            <a:pPr marL="342900" indent="-342900">
              <a:lnSpc>
                <a:spcPct val="130000"/>
              </a:lnSpc>
              <a:spcBef>
                <a:spcPct val="20000"/>
              </a:spcBef>
              <a:buSzTx/>
              <a:buFont typeface="Wingdings" panose="05000000000000000000" pitchFamily="2" charset="2"/>
              <a:buChar char="Ø"/>
            </a:pPr>
            <a:r>
              <a:rPr lang="zh-CN" altLang="en-US" sz="2400" b="1" dirty="0">
                <a:solidFill>
                  <a:srgbClr val="FF0000"/>
                </a:solidFill>
                <a:latin typeface="楷体_GB2312" pitchFamily="49" charset="-122"/>
                <a:ea typeface="楷体_GB2312" pitchFamily="49" charset="-122"/>
              </a:rPr>
              <a:t>总评成绩</a:t>
            </a:r>
            <a:r>
              <a:rPr lang="zh-CN" altLang="en-US"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sym typeface="宋体" panose="02010600030101010101" pitchFamily="2" charset="-122"/>
              </a:rPr>
              <a:t>平时成绩×20%</a:t>
            </a:r>
            <a:r>
              <a:rPr lang="zh-CN" altLang="en-US" sz="2400" b="1" dirty="0">
                <a:latin typeface="楷体_GB2312" pitchFamily="49" charset="-122"/>
                <a:ea typeface="楷体_GB2312" pitchFamily="49" charset="-122"/>
              </a:rPr>
              <a:t>+过程化成绩×80%</a:t>
            </a:r>
            <a:endParaRPr lang="zh-CN" altLang="en-US" sz="2400" b="1" dirty="0">
              <a:latin typeface="楷体_GB2312" pitchFamily="49" charset="-122"/>
              <a:ea typeface="楷体_GB2312" pitchFamily="49" charset="-122"/>
            </a:endParaRPr>
          </a:p>
          <a:p>
            <a:pPr marL="342900" indent="-342900">
              <a:lnSpc>
                <a:spcPct val="130000"/>
              </a:lnSpc>
              <a:spcBef>
                <a:spcPct val="20000"/>
              </a:spcBef>
              <a:buSzTx/>
              <a:buFont typeface="Wingdings" panose="05000000000000000000" pitchFamily="2" charset="2"/>
              <a:buChar char="Ø"/>
            </a:pPr>
            <a:r>
              <a:rPr lang="zh-CN" altLang="en-US" sz="2400" b="1" dirty="0">
                <a:solidFill>
                  <a:srgbClr val="FF0000"/>
                </a:solidFill>
                <a:latin typeface="楷体_GB2312" pitchFamily="49" charset="-122"/>
                <a:ea typeface="楷体_GB2312" pitchFamily="49" charset="-122"/>
              </a:rPr>
              <a:t>平时成绩</a:t>
            </a:r>
            <a:r>
              <a:rPr lang="zh-CN" altLang="en-US" sz="2400" b="1" dirty="0">
                <a:latin typeface="楷体_GB2312" pitchFamily="49" charset="-122"/>
                <a:ea typeface="楷体_GB2312" pitchFamily="49" charset="-122"/>
              </a:rPr>
              <a:t>:日常考勤、上机实验</a:t>
            </a:r>
            <a:endParaRPr lang="zh-CN" altLang="en-US" sz="2400" b="1" dirty="0">
              <a:latin typeface="楷体_GB2312" pitchFamily="49" charset="-122"/>
              <a:ea typeface="楷体_GB2312" pitchFamily="49" charset="-122"/>
            </a:endParaRPr>
          </a:p>
          <a:p>
            <a:pPr marL="342900" indent="-342900">
              <a:lnSpc>
                <a:spcPct val="130000"/>
              </a:lnSpc>
              <a:spcBef>
                <a:spcPct val="20000"/>
              </a:spcBef>
              <a:buSzTx/>
              <a:buFont typeface="Wingdings" panose="05000000000000000000" pitchFamily="2" charset="2"/>
              <a:buChar char="Ø"/>
            </a:pPr>
            <a:r>
              <a:rPr lang="zh-CN" altLang="en-US" sz="2400" b="1" dirty="0">
                <a:solidFill>
                  <a:srgbClr val="FF0000"/>
                </a:solidFill>
                <a:latin typeface="楷体_GB2312" pitchFamily="49" charset="-122"/>
                <a:ea typeface="楷体_GB2312" pitchFamily="49" charset="-122"/>
                <a:sym typeface="宋体" panose="02010600030101010101" pitchFamily="2" charset="-122"/>
              </a:rPr>
              <a:t>过程化总成绩</a:t>
            </a:r>
            <a:r>
              <a:rPr lang="zh-CN" altLang="en-US" sz="2400" b="1" dirty="0">
                <a:latin typeface="楷体_GB2312" pitchFamily="49" charset="-122"/>
                <a:ea typeface="楷体_GB2312" pitchFamily="49" charset="-122"/>
              </a:rPr>
              <a:t>:阶段测验×</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0%+期中考试×</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0%+期末考试×50%</a:t>
            </a:r>
            <a:endParaRPr lang="zh-CN" altLang="en-US" sz="2400" b="1" dirty="0">
              <a:latin typeface="楷体_GB2312" pitchFamily="49" charset="-122"/>
              <a:ea typeface="楷体_GB2312" pitchFamily="49" charset="-122"/>
            </a:endParaRPr>
          </a:p>
          <a:p>
            <a:pPr marL="342900" indent="-342900">
              <a:lnSpc>
                <a:spcPct val="130000"/>
              </a:lnSpc>
              <a:spcBef>
                <a:spcPct val="20000"/>
              </a:spcBef>
              <a:buSzTx/>
              <a:buFont typeface="Wingdings" panose="05000000000000000000" pitchFamily="2" charset="2"/>
              <a:buChar char="Ø"/>
            </a:pPr>
            <a:endParaRPr lang="zh-CN" altLang="en-US" sz="2400" b="1" dirty="0">
              <a:latin typeface="楷体_GB2312" pitchFamily="49" charset="-122"/>
              <a:ea typeface="楷体_GB2312" pitchFamily="49" charset="-122"/>
            </a:endParaRPr>
          </a:p>
          <a:p>
            <a:pPr marL="342900" indent="-342900" eaLnBrk="0" hangingPunct="0"/>
            <a:r>
              <a:rPr lang="zh-CN" altLang="en-US" sz="2800" b="1" dirty="0">
                <a:latin typeface="Arial" panose="020B0604020202020204" pitchFamily="34" charset="0"/>
                <a:ea typeface="宋体" panose="02010600030101010101" pitchFamily="2" charset="-122"/>
              </a:rPr>
              <a:t> </a:t>
            </a:r>
            <a:endParaRPr lang="zh-CN" altLang="en-US" sz="2800" b="1" dirty="0">
              <a:latin typeface="Arial" panose="020B0604020202020204" pitchFamily="34" charset="0"/>
              <a:ea typeface="宋体" panose="02010600030101010101" pitchFamily="2" charset="-122"/>
            </a:endParaRPr>
          </a:p>
        </p:txBody>
      </p:sp>
      <p:graphicFrame>
        <p:nvGraphicFramePr>
          <p:cNvPr id="5" name="表格 4"/>
          <p:cNvGraphicFramePr>
            <a:graphicFrameLocks noGrp="1"/>
          </p:cNvGraphicFramePr>
          <p:nvPr>
            <p:custDataLst>
              <p:tags r:id="rId1"/>
            </p:custDataLst>
          </p:nvPr>
        </p:nvGraphicFramePr>
        <p:xfrm>
          <a:off x="1127760" y="2781300"/>
          <a:ext cx="9531985" cy="2584450"/>
        </p:xfrm>
        <a:graphic>
          <a:graphicData uri="http://schemas.openxmlformats.org/drawingml/2006/table">
            <a:tbl>
              <a:tblPr>
                <a:tableStyleId>{5C22544A-7EE6-4342-B048-85BDC9FD1C3A}</a:tableStyleId>
              </a:tblPr>
              <a:tblGrid>
                <a:gridCol w="920115"/>
                <a:gridCol w="1103630"/>
                <a:gridCol w="2258695"/>
                <a:gridCol w="5249545"/>
              </a:tblGrid>
              <a:tr h="451485">
                <a:tc gridSpan="4">
                  <a:txBody>
                    <a:bodyPr/>
                    <a:p>
                      <a:pPr marL="0" marR="0" algn="ctr">
                        <a:lnSpc>
                          <a:spcPts val="2200"/>
                        </a:lnSpc>
                        <a:spcBef>
                          <a:spcPts val="310"/>
                        </a:spcBef>
                        <a:spcAft>
                          <a:spcPts val="0"/>
                        </a:spcAft>
                      </a:pPr>
                      <a:r>
                        <a:rPr lang="en-US" altLang="zh-CN" sz="2000" b="1" kern="100" dirty="0" smtClean="0">
                          <a:effectLst/>
                        </a:rPr>
                        <a:t>C++</a:t>
                      </a:r>
                      <a:r>
                        <a:rPr lang="zh-CN" altLang="en-US" sz="2000" b="1" kern="100" dirty="0" smtClean="0">
                          <a:effectLst/>
                        </a:rPr>
                        <a:t>程序设计</a:t>
                      </a:r>
                      <a:r>
                        <a:rPr lang="zh-CN" altLang="en-US" sz="2000" b="1" kern="100" baseline="0" dirty="0" smtClean="0">
                          <a:effectLst/>
                        </a:rPr>
                        <a:t>   </a:t>
                      </a:r>
                      <a:r>
                        <a:rPr lang="zh-CN" altLang="en-US" sz="2000" b="1" kern="100" dirty="0">
                          <a:effectLst/>
                        </a:rPr>
                        <a:t>过程化考核计划</a:t>
                      </a:r>
                      <a:endParaRPr lang="zh-CN" altLang="en-US" sz="2000" b="1" kern="100" dirty="0">
                        <a:effectLst/>
                        <a:latin typeface="Times New Roman" panose="02020603050405020304"/>
                      </a:endParaRPr>
                    </a:p>
                  </a:txBody>
                  <a:tcPr marL="68580" marR="68580" marT="45712" marB="45712"/>
                </a:tc>
                <a:tc hMerge="1">
                  <a:tcPr/>
                </a:tc>
                <a:tc hMerge="1">
                  <a:tcPr/>
                </a:tc>
                <a:tc hMerge="1">
                  <a:tcPr/>
                </a:tc>
              </a:tr>
              <a:tr h="427990">
                <a:tc>
                  <a:txBody>
                    <a:bodyPr/>
                    <a:p>
                      <a:pPr marL="0" marR="0" algn="ctr">
                        <a:lnSpc>
                          <a:spcPts val="2400"/>
                        </a:lnSpc>
                        <a:spcBef>
                          <a:spcPts val="0"/>
                        </a:spcBef>
                        <a:spcAft>
                          <a:spcPts val="0"/>
                        </a:spcAft>
                      </a:pPr>
                      <a:r>
                        <a:rPr lang="zh-CN" altLang="en-US" sz="1600" b="1" kern="100">
                          <a:effectLst/>
                        </a:rPr>
                        <a:t>序号</a:t>
                      </a:r>
                      <a:endParaRPr lang="zh-CN" altLang="en-US" sz="1600" b="1" kern="100">
                        <a:effectLst/>
                        <a:latin typeface="Times New Roman" panose="02020603050405020304"/>
                      </a:endParaRPr>
                    </a:p>
                  </a:txBody>
                  <a:tcPr marL="68580" marR="68580" marT="45712" marB="45712" anchor="ctr"/>
                </a:tc>
                <a:tc>
                  <a:txBody>
                    <a:bodyPr/>
                    <a:p>
                      <a:pPr marL="0" marR="0" algn="ctr">
                        <a:lnSpc>
                          <a:spcPts val="2400"/>
                        </a:lnSpc>
                        <a:spcBef>
                          <a:spcPts val="0"/>
                        </a:spcBef>
                        <a:spcAft>
                          <a:spcPts val="0"/>
                        </a:spcAft>
                      </a:pPr>
                      <a:r>
                        <a:rPr lang="zh-CN" altLang="en-US" sz="1600" b="1" kern="100">
                          <a:effectLst/>
                        </a:rPr>
                        <a:t>考核时间</a:t>
                      </a:r>
                      <a:endParaRPr lang="zh-CN" altLang="en-US" sz="1600" b="1" kern="100">
                        <a:effectLst/>
                        <a:latin typeface="Times New Roman" panose="02020603050405020304"/>
                      </a:endParaRPr>
                    </a:p>
                  </a:txBody>
                  <a:tcPr marL="68580" marR="68580" marT="45712" marB="45712" anchor="ctr"/>
                </a:tc>
                <a:tc>
                  <a:txBody>
                    <a:bodyPr/>
                    <a:p>
                      <a:pPr marL="0" marR="0" algn="ctr">
                        <a:lnSpc>
                          <a:spcPts val="2400"/>
                        </a:lnSpc>
                        <a:spcBef>
                          <a:spcPts val="0"/>
                        </a:spcBef>
                        <a:spcAft>
                          <a:spcPts val="0"/>
                        </a:spcAft>
                      </a:pPr>
                      <a:r>
                        <a:rPr lang="zh-CN" altLang="en-US" sz="1600" b="1" kern="100" dirty="0">
                          <a:effectLst/>
                        </a:rPr>
                        <a:t>考核形式</a:t>
                      </a:r>
                      <a:endParaRPr lang="zh-CN" altLang="en-US" sz="1600" b="1" kern="100" dirty="0">
                        <a:effectLst/>
                        <a:latin typeface="Times New Roman" panose="02020603050405020304"/>
                      </a:endParaRPr>
                    </a:p>
                  </a:txBody>
                  <a:tcPr marL="68580" marR="68580" marT="45712" marB="45712" anchor="ctr"/>
                </a:tc>
                <a:tc>
                  <a:txBody>
                    <a:bodyPr/>
                    <a:p>
                      <a:pPr marL="0" marR="0" algn="ctr">
                        <a:lnSpc>
                          <a:spcPts val="2400"/>
                        </a:lnSpc>
                        <a:spcBef>
                          <a:spcPts val="0"/>
                        </a:spcBef>
                        <a:spcAft>
                          <a:spcPts val="0"/>
                        </a:spcAft>
                      </a:pPr>
                      <a:r>
                        <a:rPr lang="zh-CN" altLang="en-US" sz="1600" b="1" kern="100" dirty="0">
                          <a:effectLst/>
                        </a:rPr>
                        <a:t>考核内容</a:t>
                      </a:r>
                      <a:endParaRPr lang="zh-CN" altLang="en-US" sz="1600" b="1" kern="100" dirty="0">
                        <a:effectLst/>
                        <a:latin typeface="Times New Roman" panose="02020603050405020304"/>
                      </a:endParaRPr>
                    </a:p>
                  </a:txBody>
                  <a:tcPr marL="68580" marR="68580" marT="45712" marB="45712" anchor="ctr"/>
                </a:tc>
              </a:tr>
              <a:tr h="424180">
                <a:tc>
                  <a:txBody>
                    <a:bodyPr/>
                    <a:p>
                      <a:pPr marL="0" marR="0" algn="just">
                        <a:lnSpc>
                          <a:spcPts val="2400"/>
                        </a:lnSpc>
                        <a:spcBef>
                          <a:spcPts val="0"/>
                        </a:spcBef>
                        <a:spcAft>
                          <a:spcPts val="0"/>
                        </a:spcAft>
                      </a:pPr>
                      <a:r>
                        <a:rPr lang="zh-CN" altLang="en-US" sz="1600" b="1" kern="100">
                          <a:effectLst/>
                        </a:rPr>
                        <a:t>第</a:t>
                      </a:r>
                      <a:r>
                        <a:rPr lang="en-US" altLang="zh-CN" sz="1600" b="1" kern="100">
                          <a:effectLst/>
                        </a:rPr>
                        <a:t>1</a:t>
                      </a:r>
                      <a:r>
                        <a:rPr lang="zh-CN" altLang="en-US" sz="1600" b="1" kern="100">
                          <a:effectLst/>
                        </a:rPr>
                        <a:t>次</a:t>
                      </a:r>
                      <a:endParaRPr lang="zh-CN" altLang="en-US" sz="1600" b="1" kern="100">
                        <a:effectLst/>
                        <a:latin typeface="Times New Roman" panose="02020603050405020304"/>
                      </a:endParaRPr>
                    </a:p>
                  </a:txBody>
                  <a:tcPr marL="68580" marR="68580" marT="45712" marB="45712"/>
                </a:tc>
                <a:tc>
                  <a:txBody>
                    <a:bodyPr/>
                    <a:p>
                      <a:pPr marL="0" marR="0" algn="just">
                        <a:lnSpc>
                          <a:spcPts val="2400"/>
                        </a:lnSpc>
                        <a:spcBef>
                          <a:spcPts val="0"/>
                        </a:spcBef>
                        <a:spcAft>
                          <a:spcPts val="0"/>
                        </a:spcAft>
                      </a:pPr>
                      <a:r>
                        <a:rPr lang="zh-CN" altLang="en-US" sz="1600" b="1" kern="100" dirty="0">
                          <a:effectLst/>
                        </a:rPr>
                        <a:t>第 </a:t>
                      </a:r>
                      <a:r>
                        <a:rPr lang="en-US" sz="1600" b="1" kern="100" dirty="0">
                          <a:effectLst/>
                        </a:rPr>
                        <a:t>4</a:t>
                      </a:r>
                      <a:r>
                        <a:rPr lang="en-US" altLang="zh-CN" sz="1600" b="1" kern="100" dirty="0" smtClean="0">
                          <a:effectLst/>
                        </a:rPr>
                        <a:t> </a:t>
                      </a:r>
                      <a:r>
                        <a:rPr lang="zh-CN" altLang="en-US" sz="1600" b="1" kern="100" dirty="0" smtClean="0">
                          <a:effectLst/>
                        </a:rPr>
                        <a:t>周</a:t>
                      </a:r>
                      <a:endParaRPr lang="zh-CN" altLang="en-US" sz="1600" b="1" kern="100" dirty="0" smtClean="0">
                        <a:effectLst/>
                        <a:latin typeface="Times New Roman" panose="02020603050405020304"/>
                      </a:endParaRPr>
                    </a:p>
                  </a:txBody>
                  <a:tcPr marL="68580" marR="68580" marT="45712" marB="45712"/>
                </a:tc>
                <a:tc>
                  <a:txBody>
                    <a:bodyPr/>
                    <a:p>
                      <a:pPr marL="0" marR="0" indent="266700" algn="just">
                        <a:lnSpc>
                          <a:spcPts val="2400"/>
                        </a:lnSpc>
                        <a:spcBef>
                          <a:spcPts val="0"/>
                        </a:spcBef>
                        <a:spcAft>
                          <a:spcPts val="0"/>
                        </a:spcAft>
                      </a:pPr>
                      <a:r>
                        <a:rPr lang="zh-CN" altLang="en-US" sz="1600" b="1" kern="100" dirty="0">
                          <a:effectLst/>
                        </a:rPr>
                        <a:t>线上或随堂测验</a:t>
                      </a:r>
                      <a:endParaRPr lang="zh-CN" altLang="en-US" sz="1600" b="1" kern="100" dirty="0">
                        <a:effectLst/>
                        <a:latin typeface="Times New Roman" panose="02020603050405020304"/>
                      </a:endParaRPr>
                    </a:p>
                  </a:txBody>
                  <a:tcPr marL="68580" marR="68580" marT="45712" marB="45712"/>
                </a:tc>
                <a:tc>
                  <a:txBody>
                    <a:bodyPr/>
                    <a:p>
                      <a:pPr marL="0" marR="0" algn="l">
                        <a:lnSpc>
                          <a:spcPts val="2400"/>
                        </a:lnSpc>
                        <a:spcBef>
                          <a:spcPts val="0"/>
                        </a:spcBef>
                        <a:spcAft>
                          <a:spcPts val="0"/>
                        </a:spcAft>
                      </a:pPr>
                      <a:r>
                        <a:rPr lang="zh-CN" altLang="en-US" sz="1600" b="1" kern="100" dirty="0">
                          <a:effectLst/>
                          <a:latin typeface="Times New Roman" panose="02020603050405020304"/>
                        </a:rPr>
                        <a:t>基本编程语法</a:t>
                      </a:r>
                      <a:endParaRPr lang="zh-CN" altLang="en-US" sz="1600" b="1" kern="100" dirty="0">
                        <a:effectLst/>
                        <a:latin typeface="Times New Roman" panose="02020603050405020304"/>
                      </a:endParaRPr>
                    </a:p>
                  </a:txBody>
                  <a:tcPr marL="68580" marR="68580" marT="45712" marB="45712"/>
                </a:tc>
              </a:tr>
              <a:tr h="427355">
                <a:tc>
                  <a:txBody>
                    <a:bodyPr/>
                    <a:p>
                      <a:pPr marL="0" marR="0" algn="just">
                        <a:lnSpc>
                          <a:spcPts val="2400"/>
                        </a:lnSpc>
                        <a:spcBef>
                          <a:spcPts val="0"/>
                        </a:spcBef>
                        <a:spcAft>
                          <a:spcPts val="0"/>
                        </a:spcAft>
                      </a:pPr>
                      <a:r>
                        <a:rPr lang="zh-CN" altLang="en-US" sz="1600" b="1" kern="100">
                          <a:effectLst/>
                        </a:rPr>
                        <a:t>第</a:t>
                      </a:r>
                      <a:r>
                        <a:rPr lang="en-US" altLang="zh-CN" sz="1600" b="1" kern="100">
                          <a:effectLst/>
                        </a:rPr>
                        <a:t>2</a:t>
                      </a:r>
                      <a:r>
                        <a:rPr lang="zh-CN" altLang="en-US" sz="1600" b="1" kern="100">
                          <a:effectLst/>
                        </a:rPr>
                        <a:t>次</a:t>
                      </a:r>
                      <a:endParaRPr lang="zh-CN" altLang="en-US" sz="1600" b="1" kern="100">
                        <a:effectLst/>
                        <a:latin typeface="Times New Roman" panose="02020603050405020304"/>
                      </a:endParaRPr>
                    </a:p>
                  </a:txBody>
                  <a:tcPr marL="68580" marR="68580" marT="45712" marB="45712"/>
                </a:tc>
                <a:tc>
                  <a:txBody>
                    <a:bodyPr/>
                    <a:p>
                      <a:pPr marL="0" marR="0" algn="just">
                        <a:lnSpc>
                          <a:spcPts val="2400"/>
                        </a:lnSpc>
                        <a:spcBef>
                          <a:spcPts val="0"/>
                        </a:spcBef>
                        <a:spcAft>
                          <a:spcPts val="0"/>
                        </a:spcAft>
                      </a:pPr>
                      <a:r>
                        <a:rPr lang="zh-CN" altLang="en-US" sz="1600" b="1" kern="100" dirty="0">
                          <a:effectLst/>
                        </a:rPr>
                        <a:t>第 </a:t>
                      </a:r>
                      <a:r>
                        <a:rPr lang="en-US" altLang="zh-CN" sz="1600" b="1" kern="100" dirty="0" smtClean="0">
                          <a:effectLst/>
                        </a:rPr>
                        <a:t>9 </a:t>
                      </a:r>
                      <a:r>
                        <a:rPr lang="zh-CN" altLang="en-US" sz="1600" b="1" kern="100" dirty="0" smtClean="0">
                          <a:effectLst/>
                        </a:rPr>
                        <a:t>周</a:t>
                      </a:r>
                      <a:endParaRPr lang="zh-CN" altLang="en-US" sz="1600" b="1" kern="100" dirty="0" smtClean="0">
                        <a:effectLst/>
                        <a:latin typeface="Times New Roman" panose="02020603050405020304"/>
                      </a:endParaRPr>
                    </a:p>
                  </a:txBody>
                  <a:tcPr marL="68580" marR="68580" marT="45712" marB="45712"/>
                </a:tc>
                <a:tc>
                  <a:txBody>
                    <a:bodyPr/>
                    <a:p>
                      <a:pPr marL="0" marR="0" algn="ctr">
                        <a:lnSpc>
                          <a:spcPts val="2400"/>
                        </a:lnSpc>
                        <a:spcBef>
                          <a:spcPts val="0"/>
                        </a:spcBef>
                        <a:spcAft>
                          <a:spcPts val="0"/>
                        </a:spcAft>
                      </a:pPr>
                      <a:r>
                        <a:rPr lang="zh-CN" altLang="en-US" sz="1600" b="1" kern="100" dirty="0" smtClean="0">
                          <a:effectLst/>
                          <a:sym typeface="+mn-ea"/>
                        </a:rPr>
                        <a:t>期中测试</a:t>
                      </a:r>
                      <a:endParaRPr lang="zh-CN" altLang="en-US" sz="1600" b="1" kern="100" dirty="0" smtClean="0">
                        <a:effectLst/>
                        <a:latin typeface="Times New Roman" panose="02020603050405020304"/>
                        <a:sym typeface="+mn-ea"/>
                      </a:endParaRPr>
                    </a:p>
                  </a:txBody>
                  <a:tcPr marL="68580" marR="68580" marT="45712" marB="45712"/>
                </a:tc>
                <a:tc>
                  <a:txBody>
                    <a:bodyPr/>
                    <a:p>
                      <a:pPr marL="0" marR="0" algn="l">
                        <a:lnSpc>
                          <a:spcPts val="2400"/>
                        </a:lnSpc>
                        <a:spcBef>
                          <a:spcPts val="0"/>
                        </a:spcBef>
                        <a:spcAft>
                          <a:spcPts val="0"/>
                        </a:spcAft>
                      </a:pPr>
                      <a:r>
                        <a:rPr lang="zh-CN" altLang="en-US" sz="1600" b="1" kern="100" dirty="0" smtClean="0">
                          <a:effectLst/>
                          <a:sym typeface="+mn-ea"/>
                        </a:rPr>
                        <a:t>前半学期所学内容</a:t>
                      </a:r>
                      <a:endParaRPr lang="zh-CN" altLang="en-US" sz="1600" b="1" kern="100" dirty="0" smtClean="0">
                        <a:effectLst/>
                        <a:latin typeface="Times New Roman" panose="02020603050405020304"/>
                        <a:sym typeface="+mn-ea"/>
                      </a:endParaRPr>
                    </a:p>
                  </a:txBody>
                  <a:tcPr marL="68580" marR="68580" marT="45712" marB="45712"/>
                </a:tc>
              </a:tr>
              <a:tr h="427355">
                <a:tc>
                  <a:txBody>
                    <a:bodyPr/>
                    <a:p>
                      <a:pPr marL="0" marR="0" algn="just">
                        <a:lnSpc>
                          <a:spcPts val="2400"/>
                        </a:lnSpc>
                        <a:spcBef>
                          <a:spcPts val="0"/>
                        </a:spcBef>
                        <a:spcAft>
                          <a:spcPts val="0"/>
                        </a:spcAft>
                      </a:pPr>
                      <a:r>
                        <a:rPr lang="zh-CN" altLang="en-US" sz="1600" b="1" kern="100">
                          <a:effectLst/>
                        </a:rPr>
                        <a:t>第</a:t>
                      </a:r>
                      <a:r>
                        <a:rPr lang="en-US" altLang="zh-CN" sz="1600" b="1" kern="100">
                          <a:effectLst/>
                        </a:rPr>
                        <a:t>3</a:t>
                      </a:r>
                      <a:r>
                        <a:rPr lang="zh-CN" altLang="en-US" sz="1600" b="1" kern="100">
                          <a:effectLst/>
                        </a:rPr>
                        <a:t>次</a:t>
                      </a:r>
                      <a:endParaRPr lang="zh-CN" altLang="en-US" sz="1600" b="1" kern="100">
                        <a:effectLst/>
                        <a:latin typeface="Times New Roman" panose="02020603050405020304"/>
                      </a:endParaRPr>
                    </a:p>
                  </a:txBody>
                  <a:tcPr marL="68580" marR="68580" marT="45712" marB="45712"/>
                </a:tc>
                <a:tc>
                  <a:txBody>
                    <a:bodyPr/>
                    <a:p>
                      <a:pPr marL="0" marR="0" algn="just">
                        <a:lnSpc>
                          <a:spcPts val="2400"/>
                        </a:lnSpc>
                        <a:spcBef>
                          <a:spcPts val="0"/>
                        </a:spcBef>
                        <a:spcAft>
                          <a:spcPts val="0"/>
                        </a:spcAft>
                      </a:pPr>
                      <a:r>
                        <a:rPr lang="zh-CN" altLang="en-US" sz="1600" b="1" kern="100" dirty="0">
                          <a:effectLst/>
                        </a:rPr>
                        <a:t>第 </a:t>
                      </a:r>
                      <a:r>
                        <a:rPr lang="en-US" altLang="zh-CN" sz="1600" b="1" kern="100" dirty="0" smtClean="0">
                          <a:effectLst/>
                        </a:rPr>
                        <a:t>14 </a:t>
                      </a:r>
                      <a:r>
                        <a:rPr lang="zh-CN" altLang="en-US" sz="1600" b="1" kern="100" dirty="0">
                          <a:effectLst/>
                        </a:rPr>
                        <a:t>周</a:t>
                      </a:r>
                      <a:endParaRPr lang="zh-CN" altLang="en-US" sz="1600" b="1" kern="100" dirty="0">
                        <a:effectLst/>
                        <a:latin typeface="Times New Roman" panose="02020603050405020304"/>
                      </a:endParaRPr>
                    </a:p>
                  </a:txBody>
                  <a:tcPr marL="68580" marR="68580" marT="45712" marB="45712"/>
                </a:tc>
                <a:tc>
                  <a:txBody>
                    <a:bodyPr/>
                    <a:p>
                      <a:pPr marL="0" marR="0" indent="266700" algn="just">
                        <a:lnSpc>
                          <a:spcPts val="2400"/>
                        </a:lnSpc>
                        <a:spcBef>
                          <a:spcPts val="0"/>
                        </a:spcBef>
                        <a:spcAft>
                          <a:spcPts val="0"/>
                        </a:spcAft>
                        <a:buNone/>
                      </a:pPr>
                      <a:r>
                        <a:rPr lang="en-US" altLang="zh-CN" sz="1600" b="1" kern="100" dirty="0">
                          <a:effectLst/>
                          <a:latin typeface="Times New Roman" panose="02020603050405020304"/>
                          <a:sym typeface="+mn-ea"/>
                        </a:rPr>
                        <a:t> </a:t>
                      </a:r>
                      <a:r>
                        <a:rPr lang="zh-CN" altLang="en-US" sz="1600" b="1" kern="100" dirty="0">
                          <a:effectLst/>
                          <a:sym typeface="+mn-ea"/>
                        </a:rPr>
                        <a:t>线上或</a:t>
                      </a:r>
                      <a:r>
                        <a:rPr lang="zh-CN" altLang="en-US" sz="1600" b="1" kern="100" dirty="0">
                          <a:effectLst/>
                          <a:latin typeface="Times New Roman" panose="02020603050405020304"/>
                          <a:sym typeface="+mn-ea"/>
                        </a:rPr>
                        <a:t>随堂测验</a:t>
                      </a:r>
                      <a:endParaRPr lang="zh-CN" altLang="en-US" sz="1600" b="1" kern="100" dirty="0">
                        <a:effectLst/>
                        <a:latin typeface="Times New Roman" panose="02020603050405020304"/>
                        <a:sym typeface="+mn-ea"/>
                      </a:endParaRPr>
                    </a:p>
                  </a:txBody>
                  <a:tcPr marL="68580" marR="68580" marT="45712" marB="45712"/>
                </a:tc>
                <a:tc>
                  <a:txBody>
                    <a:bodyPr/>
                    <a:p>
                      <a:pPr marL="0" marR="0" algn="l">
                        <a:lnSpc>
                          <a:spcPts val="2400"/>
                        </a:lnSpc>
                        <a:spcBef>
                          <a:spcPts val="0"/>
                        </a:spcBef>
                        <a:spcAft>
                          <a:spcPts val="0"/>
                        </a:spcAft>
                        <a:buNone/>
                      </a:pPr>
                      <a:r>
                        <a:rPr lang="zh-CN" altLang="en-US" sz="1600" b="1" kern="100" dirty="0">
                          <a:effectLst/>
                          <a:latin typeface="Times New Roman" panose="02020603050405020304"/>
                        </a:rPr>
                        <a:t>继承和派生</a:t>
                      </a:r>
                      <a:endParaRPr lang="zh-CN" altLang="en-US" sz="1600" b="1" kern="100" dirty="0">
                        <a:effectLst/>
                        <a:latin typeface="Times New Roman" panose="02020603050405020304"/>
                      </a:endParaRPr>
                    </a:p>
                  </a:txBody>
                  <a:tcPr marL="68580" marR="68580" marT="45712" marB="45712"/>
                </a:tc>
              </a:tr>
              <a:tr h="426085">
                <a:tc>
                  <a:txBody>
                    <a:bodyPr/>
                    <a:p>
                      <a:pPr marL="0" marR="0" algn="just">
                        <a:lnSpc>
                          <a:spcPts val="2400"/>
                        </a:lnSpc>
                        <a:spcBef>
                          <a:spcPts val="0"/>
                        </a:spcBef>
                        <a:spcAft>
                          <a:spcPts val="0"/>
                        </a:spcAft>
                      </a:pPr>
                      <a:r>
                        <a:rPr lang="zh-CN" altLang="en-US" sz="1600" b="1" kern="100">
                          <a:effectLst/>
                        </a:rPr>
                        <a:t>第</a:t>
                      </a:r>
                      <a:r>
                        <a:rPr lang="en-US" altLang="zh-CN" sz="1600" b="1" kern="100">
                          <a:effectLst/>
                        </a:rPr>
                        <a:t>4</a:t>
                      </a:r>
                      <a:r>
                        <a:rPr lang="zh-CN" altLang="en-US" sz="1600" b="1" kern="100">
                          <a:effectLst/>
                        </a:rPr>
                        <a:t>次</a:t>
                      </a:r>
                      <a:endParaRPr lang="zh-CN" altLang="en-US" sz="1600" b="1" kern="100">
                        <a:effectLst/>
                        <a:latin typeface="Times New Roman" panose="02020603050405020304"/>
                      </a:endParaRPr>
                    </a:p>
                  </a:txBody>
                  <a:tcPr marL="68580" marR="68580" marT="45712" marB="45712"/>
                </a:tc>
                <a:tc>
                  <a:txBody>
                    <a:bodyPr/>
                    <a:p>
                      <a:pPr marL="0" marR="0" algn="just">
                        <a:lnSpc>
                          <a:spcPts val="2400"/>
                        </a:lnSpc>
                        <a:spcBef>
                          <a:spcPts val="0"/>
                        </a:spcBef>
                        <a:spcAft>
                          <a:spcPts val="0"/>
                        </a:spcAft>
                      </a:pPr>
                      <a:r>
                        <a:rPr lang="zh-CN" altLang="en-US" sz="1600" b="1" kern="100" dirty="0">
                          <a:effectLst/>
                        </a:rPr>
                        <a:t>第 </a:t>
                      </a:r>
                      <a:r>
                        <a:rPr lang="en-US" altLang="zh-CN" sz="1600" b="1" kern="100" dirty="0" smtClean="0">
                          <a:effectLst/>
                        </a:rPr>
                        <a:t>17  </a:t>
                      </a:r>
                      <a:r>
                        <a:rPr lang="zh-CN" altLang="en-US" sz="1600" b="1" kern="100" dirty="0">
                          <a:effectLst/>
                        </a:rPr>
                        <a:t>周</a:t>
                      </a:r>
                      <a:endParaRPr lang="zh-CN" altLang="en-US" sz="1600" b="1" kern="100" dirty="0">
                        <a:effectLst/>
                        <a:latin typeface="Times New Roman" panose="02020603050405020304"/>
                      </a:endParaRPr>
                    </a:p>
                  </a:txBody>
                  <a:tcPr marL="68580" marR="68580" marT="45712" marB="45712"/>
                </a:tc>
                <a:tc>
                  <a:txBody>
                    <a:bodyPr/>
                    <a:p>
                      <a:pPr marL="0" marR="0" algn="ctr">
                        <a:lnSpc>
                          <a:spcPts val="2400"/>
                        </a:lnSpc>
                        <a:spcBef>
                          <a:spcPts val="0"/>
                        </a:spcBef>
                        <a:spcAft>
                          <a:spcPts val="0"/>
                        </a:spcAft>
                      </a:pPr>
                      <a:r>
                        <a:rPr lang="zh-CN" altLang="en-US" sz="1600" b="1" kern="100">
                          <a:effectLst/>
                        </a:rPr>
                        <a:t>期末测试</a:t>
                      </a:r>
                      <a:endParaRPr lang="zh-CN" altLang="en-US" sz="1600" b="1" kern="100">
                        <a:effectLst/>
                        <a:latin typeface="Times New Roman" panose="02020603050405020304"/>
                      </a:endParaRPr>
                    </a:p>
                  </a:txBody>
                  <a:tcPr marL="68580" marR="68580" marT="45712" marB="45712"/>
                </a:tc>
                <a:tc>
                  <a:txBody>
                    <a:bodyPr/>
                    <a:p>
                      <a:pPr marL="0" marR="0" algn="l">
                        <a:lnSpc>
                          <a:spcPts val="2400"/>
                        </a:lnSpc>
                        <a:spcBef>
                          <a:spcPts val="0"/>
                        </a:spcBef>
                        <a:spcAft>
                          <a:spcPts val="0"/>
                        </a:spcAft>
                      </a:pPr>
                      <a:r>
                        <a:rPr lang="zh-CN" altLang="en-US" sz="1600" b="1" kern="100" dirty="0">
                          <a:effectLst/>
                        </a:rPr>
                        <a:t>考察学生对该门课程所学知识的综合掌握</a:t>
                      </a:r>
                      <a:endParaRPr lang="zh-CN" altLang="en-US" sz="1600" b="1" kern="100" dirty="0">
                        <a:effectLst/>
                        <a:latin typeface="Times New Roman" panose="02020603050405020304"/>
                      </a:endParaRPr>
                    </a:p>
                  </a:txBody>
                  <a:tcPr marL="68580" marR="68580" marT="45712" marB="45712"/>
                </a:tc>
              </a:tr>
            </a:tbl>
          </a:graphicData>
        </a:graphic>
      </p:graphicFrame>
      <p:pic>
        <p:nvPicPr>
          <p:cNvPr id="6181" name="Picture 4" descr="_candle10"/>
          <p:cNvPicPr>
            <a:picLocks noChangeAspect="1"/>
          </p:cNvPicPr>
          <p:nvPr/>
        </p:nvPicPr>
        <p:blipFill>
          <a:blip r:embed="rId2"/>
          <a:stretch>
            <a:fillRect/>
          </a:stretch>
        </p:blipFill>
        <p:spPr>
          <a:xfrm>
            <a:off x="10273030" y="4221163"/>
            <a:ext cx="1768475" cy="24733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5"/>
          <p:cNvSpPr txBox="1">
            <a:spLocks noChangeArrowheads="1"/>
          </p:cNvSpPr>
          <p:nvPr/>
        </p:nvSpPr>
        <p:spPr bwMode="auto">
          <a:xfrm>
            <a:off x="6600190" y="1196975"/>
            <a:ext cx="1423988" cy="829945"/>
          </a:xfrm>
          <a:prstGeom prst="rect">
            <a:avLst/>
          </a:prstGeom>
          <a:solidFill>
            <a:srgbClr val="AAE1F4"/>
          </a:solidFill>
          <a:ln w="6350">
            <a:solidFill>
              <a:srgbClr val="FF9900"/>
            </a:solidFill>
            <a:miter lim="800000"/>
          </a:ln>
          <a:effectLst/>
        </p:spPr>
        <p:txBody>
          <a:bodyPr>
            <a:spAutoFit/>
          </a:bodyPr>
          <a:lstStyle/>
          <a:p>
            <a:pPr marR="0" algn="ctr" defTabSz="914400">
              <a:buClrTx/>
              <a:buSzTx/>
              <a:defRPr/>
            </a:pPr>
            <a:r>
              <a:rPr kumimoji="0" lang="zh-CN" altLang="en-US"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rPr>
              <a:t>源程序</a:t>
            </a:r>
            <a:endParaRPr kumimoji="0" lang="zh-CN" altLang="en-US"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endParaRPr>
          </a:p>
          <a:p>
            <a:pPr marR="0" algn="ctr" defTabSz="914400">
              <a:buClrTx/>
              <a:buSzTx/>
              <a:defRPr/>
            </a:pPr>
            <a:r>
              <a:rPr kumimoji="0" lang="en-US" altLang="zh-CN"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rPr>
              <a:t>(.CPP)</a:t>
            </a:r>
            <a:endParaRPr kumimoji="0" lang="en-US" altLang="zh-CN"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endParaRPr>
          </a:p>
        </p:txBody>
      </p:sp>
      <p:sp>
        <p:nvSpPr>
          <p:cNvPr id="5" name="Text Box 6"/>
          <p:cNvSpPr txBox="1">
            <a:spLocks noChangeArrowheads="1"/>
          </p:cNvSpPr>
          <p:nvPr/>
        </p:nvSpPr>
        <p:spPr bwMode="auto">
          <a:xfrm>
            <a:off x="6541453" y="3124200"/>
            <a:ext cx="1646238" cy="829945"/>
          </a:xfrm>
          <a:prstGeom prst="rect">
            <a:avLst/>
          </a:prstGeom>
          <a:solidFill>
            <a:srgbClr val="AAE1F4"/>
          </a:solidFill>
          <a:ln w="6350">
            <a:solidFill>
              <a:srgbClr val="FF9900"/>
            </a:solidFill>
            <a:miter lim="800000"/>
          </a:ln>
          <a:effectLst/>
        </p:spPr>
        <p:txBody>
          <a:bodyPr>
            <a:spAutoFit/>
          </a:bodyPr>
          <a:lstStyle/>
          <a:p>
            <a:pPr marR="0" algn="ctr" defTabSz="914400">
              <a:buClrTx/>
              <a:buSzTx/>
              <a:defRPr/>
            </a:pPr>
            <a:r>
              <a:rPr kumimoji="0" lang="zh-CN" altLang="en-US"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rPr>
              <a:t>目标程序</a:t>
            </a:r>
            <a:endParaRPr kumimoji="0" lang="zh-CN" altLang="en-US"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endParaRPr>
          </a:p>
          <a:p>
            <a:pPr marR="0" algn="ctr" defTabSz="914400">
              <a:buClrTx/>
              <a:buSzTx/>
              <a:defRPr/>
            </a:pPr>
            <a:r>
              <a:rPr kumimoji="0" lang="en-US" altLang="zh-CN"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rPr>
              <a:t>(.OBJ)</a:t>
            </a:r>
            <a:endParaRPr kumimoji="0" lang="en-US" altLang="zh-CN"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endParaRPr>
          </a:p>
        </p:txBody>
      </p:sp>
      <p:sp>
        <p:nvSpPr>
          <p:cNvPr id="6" name="Text Box 7"/>
          <p:cNvSpPr txBox="1">
            <a:spLocks noChangeArrowheads="1"/>
          </p:cNvSpPr>
          <p:nvPr/>
        </p:nvSpPr>
        <p:spPr bwMode="auto">
          <a:xfrm>
            <a:off x="6449378" y="5154613"/>
            <a:ext cx="1998663" cy="829945"/>
          </a:xfrm>
          <a:prstGeom prst="rect">
            <a:avLst/>
          </a:prstGeom>
          <a:solidFill>
            <a:srgbClr val="AAE1F4"/>
          </a:solidFill>
          <a:ln w="6350">
            <a:solidFill>
              <a:srgbClr val="FF9900"/>
            </a:solidFill>
            <a:miter lim="800000"/>
          </a:ln>
          <a:effectLst/>
        </p:spPr>
        <p:txBody>
          <a:bodyPr>
            <a:spAutoFit/>
          </a:bodyPr>
          <a:lstStyle/>
          <a:p>
            <a:pPr marR="0" algn="ctr" defTabSz="914400">
              <a:buClrTx/>
              <a:buSzTx/>
              <a:defRPr/>
            </a:pPr>
            <a:r>
              <a:rPr kumimoji="0" lang="zh-CN" altLang="en-US"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rPr>
              <a:t>可执行文件</a:t>
            </a:r>
            <a:endParaRPr kumimoji="0" lang="zh-CN" altLang="en-US"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endParaRPr>
          </a:p>
          <a:p>
            <a:pPr marR="0" algn="ctr" defTabSz="914400">
              <a:buClrTx/>
              <a:buSzTx/>
              <a:defRPr/>
            </a:pPr>
            <a:r>
              <a:rPr kumimoji="0" lang="en-US" altLang="zh-CN"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rPr>
              <a:t>(.EXE)</a:t>
            </a:r>
            <a:endParaRPr kumimoji="0" lang="en-US" altLang="zh-CN"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endParaRPr>
          </a:p>
        </p:txBody>
      </p:sp>
      <p:sp>
        <p:nvSpPr>
          <p:cNvPr id="7" name="Text Box 8"/>
          <p:cNvSpPr txBox="1">
            <a:spLocks noChangeArrowheads="1"/>
          </p:cNvSpPr>
          <p:nvPr/>
        </p:nvSpPr>
        <p:spPr bwMode="auto">
          <a:xfrm>
            <a:off x="8844915" y="1476375"/>
            <a:ext cx="2363788" cy="829945"/>
          </a:xfrm>
          <a:prstGeom prst="rect">
            <a:avLst/>
          </a:prstGeom>
          <a:solidFill>
            <a:srgbClr val="AAE1F4"/>
          </a:solidFill>
          <a:ln w="6350">
            <a:solidFill>
              <a:srgbClr val="FF9900"/>
            </a:solidFill>
            <a:miter lim="800000"/>
          </a:ln>
          <a:effectLst/>
        </p:spPr>
        <p:txBody>
          <a:bodyPr>
            <a:spAutoFit/>
          </a:bodyPr>
          <a:lstStyle/>
          <a:p>
            <a:pPr marR="0" algn="ctr" defTabSz="914400">
              <a:buClrTx/>
              <a:buSzTx/>
              <a:defRPr/>
            </a:pPr>
            <a:r>
              <a:rPr kumimoji="0" lang="en-US" altLang="zh-CN" sz="2400"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rPr>
              <a:t>  </a:t>
            </a:r>
            <a:r>
              <a:rPr kumimoji="0" lang="zh-CN" altLang="en-US"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rPr>
              <a:t>磁盘中的</a:t>
            </a:r>
            <a:endParaRPr kumimoji="0" lang="zh-CN" altLang="en-US"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endParaRPr>
          </a:p>
          <a:p>
            <a:pPr marR="0" algn="ctr" defTabSz="914400">
              <a:buClrTx/>
              <a:buSzTx/>
              <a:defRPr/>
            </a:pPr>
            <a:r>
              <a:rPr kumimoji="0" lang="en-US" altLang="zh-CN"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rPr>
              <a:t>#include</a:t>
            </a:r>
            <a:r>
              <a:rPr kumimoji="0" lang="zh-CN" altLang="en-US"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rPr>
              <a:t>文件</a:t>
            </a:r>
            <a:endParaRPr kumimoji="0" lang="zh-CN" altLang="en-US"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endParaRPr>
          </a:p>
        </p:txBody>
      </p:sp>
      <p:sp>
        <p:nvSpPr>
          <p:cNvPr id="8" name="Text Box 9"/>
          <p:cNvSpPr txBox="1">
            <a:spLocks noChangeArrowheads="1"/>
          </p:cNvSpPr>
          <p:nvPr/>
        </p:nvSpPr>
        <p:spPr bwMode="auto">
          <a:xfrm>
            <a:off x="8868728" y="3686175"/>
            <a:ext cx="2060575" cy="460375"/>
          </a:xfrm>
          <a:prstGeom prst="rect">
            <a:avLst/>
          </a:prstGeom>
          <a:solidFill>
            <a:srgbClr val="AAE1F4"/>
          </a:solidFill>
          <a:ln w="6350">
            <a:solidFill>
              <a:srgbClr val="FF9900"/>
            </a:solidFill>
            <a:miter lim="800000"/>
          </a:ln>
          <a:effectLst/>
        </p:spPr>
        <p:txBody>
          <a:bodyPr>
            <a:spAutoFit/>
          </a:bodyPr>
          <a:lstStyle/>
          <a:p>
            <a:pPr marR="0" algn="ctr" defTabSz="914400">
              <a:buClrTx/>
              <a:buSzTx/>
              <a:defRPr/>
            </a:pPr>
            <a:r>
              <a:rPr kumimoji="0" lang="en-US" altLang="zh-CN"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rPr>
              <a:t>C++</a:t>
            </a:r>
            <a:r>
              <a:rPr kumimoji="0" lang="zh-CN" altLang="en-US"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rPr>
              <a:t>库文件</a:t>
            </a:r>
            <a:endParaRPr kumimoji="0" lang="zh-CN" altLang="en-US" sz="2400" b="1" kern="1200" cap="none" spc="0" normalizeH="0" baseline="0" noProof="0">
              <a:solidFill>
                <a:srgbClr val="0000FF"/>
              </a:solidFill>
              <a:effectLst>
                <a:outerShdw blurRad="38100" dist="38100" dir="2700000" algn="tl">
                  <a:srgbClr val="000000"/>
                </a:outerShdw>
              </a:effectLst>
              <a:latin typeface="楷体_GB2312" pitchFamily="49" charset="-122"/>
              <a:ea typeface="楷体_GB2312" pitchFamily="49" charset="-122"/>
              <a:cs typeface="+mn-cs"/>
            </a:endParaRPr>
          </a:p>
        </p:txBody>
      </p:sp>
      <p:sp>
        <p:nvSpPr>
          <p:cNvPr id="9" name="Oval 10"/>
          <p:cNvSpPr>
            <a:spLocks noChangeArrowheads="1"/>
          </p:cNvSpPr>
          <p:nvPr/>
        </p:nvSpPr>
        <p:spPr bwMode="auto">
          <a:xfrm>
            <a:off x="6465253" y="2306009"/>
            <a:ext cx="1778000" cy="650546"/>
          </a:xfrm>
          <a:prstGeom prst="ellipse">
            <a:avLst/>
          </a:prstGeom>
          <a:solidFill>
            <a:srgbClr val="AAE1F4"/>
          </a:solidFill>
          <a:ln w="6350">
            <a:solidFill>
              <a:srgbClr val="FF9900"/>
            </a:solidFill>
            <a:roun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0000FF"/>
                </a:solidFill>
                <a:effectLst>
                  <a:outerShdw blurRad="38100" dist="38100" dir="2700000" algn="tl">
                    <a:srgbClr val="000000"/>
                  </a:outerShdw>
                </a:effectLst>
                <a:uLnTx/>
                <a:uFillTx/>
                <a:latin typeface="楷体_GB2312" pitchFamily="49" charset="-122"/>
                <a:ea typeface="楷体_GB2312" pitchFamily="49" charset="-122"/>
                <a:cs typeface="+mn-cs"/>
              </a:rPr>
              <a:t>编译器</a:t>
            </a:r>
            <a:endParaRPr kumimoji="0" lang="zh-CN" altLang="en-US" sz="2400" b="1" i="0" u="none" strike="noStrike" kern="1200" cap="none" spc="0" normalizeH="0" baseline="0" noProof="0">
              <a:ln>
                <a:noFill/>
              </a:ln>
              <a:solidFill>
                <a:srgbClr val="0000FF"/>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
        <p:nvSpPr>
          <p:cNvPr id="10" name="Oval 11"/>
          <p:cNvSpPr>
            <a:spLocks noChangeArrowheads="1"/>
          </p:cNvSpPr>
          <p:nvPr/>
        </p:nvSpPr>
        <p:spPr bwMode="auto">
          <a:xfrm>
            <a:off x="6544628" y="4264984"/>
            <a:ext cx="1808163" cy="650546"/>
          </a:xfrm>
          <a:prstGeom prst="ellipse">
            <a:avLst/>
          </a:prstGeom>
          <a:solidFill>
            <a:srgbClr val="AAE1F4"/>
          </a:solidFill>
          <a:ln w="6350">
            <a:solidFill>
              <a:srgbClr val="FF9900"/>
            </a:solidFill>
            <a:roun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0000FF"/>
                </a:solidFill>
                <a:effectLst>
                  <a:outerShdw blurRad="38100" dist="38100" dir="2700000" algn="tl">
                    <a:srgbClr val="000000"/>
                  </a:outerShdw>
                </a:effectLst>
                <a:uLnTx/>
                <a:uFillTx/>
                <a:latin typeface="楷体_GB2312" pitchFamily="49" charset="-122"/>
                <a:ea typeface="楷体_GB2312" pitchFamily="49" charset="-122"/>
                <a:cs typeface="+mn-cs"/>
              </a:rPr>
              <a:t>连接器</a:t>
            </a:r>
            <a:endParaRPr kumimoji="0" lang="zh-CN" altLang="en-US" sz="2400" b="1" i="0" u="none" strike="noStrike" kern="1200" cap="none" spc="0" normalizeH="0" baseline="0" noProof="0">
              <a:ln>
                <a:noFill/>
              </a:ln>
              <a:solidFill>
                <a:srgbClr val="0000FF"/>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
        <p:nvSpPr>
          <p:cNvPr id="34824" name="Line 12"/>
          <p:cNvSpPr/>
          <p:nvPr/>
        </p:nvSpPr>
        <p:spPr>
          <a:xfrm>
            <a:off x="7303453" y="1981200"/>
            <a:ext cx="36512" cy="304800"/>
          </a:xfrm>
          <a:prstGeom prst="line">
            <a:avLst/>
          </a:prstGeom>
          <a:ln w="6350" cap="flat" cmpd="sng">
            <a:solidFill>
              <a:srgbClr val="993300"/>
            </a:solidFill>
            <a:prstDash val="solid"/>
            <a:round/>
            <a:headEnd type="none" w="med" len="med"/>
            <a:tailEnd type="triangle" w="med" len="med"/>
          </a:ln>
        </p:spPr>
      </p:sp>
      <p:sp>
        <p:nvSpPr>
          <p:cNvPr id="34825" name="Line 13"/>
          <p:cNvSpPr/>
          <p:nvPr/>
        </p:nvSpPr>
        <p:spPr>
          <a:xfrm>
            <a:off x="7303453" y="2819400"/>
            <a:ext cx="36512" cy="304800"/>
          </a:xfrm>
          <a:prstGeom prst="line">
            <a:avLst/>
          </a:prstGeom>
          <a:ln w="6350" cap="flat" cmpd="sng">
            <a:solidFill>
              <a:srgbClr val="993300"/>
            </a:solidFill>
            <a:prstDash val="solid"/>
            <a:round/>
            <a:headEnd type="none" w="med" len="med"/>
            <a:tailEnd type="triangle" w="med" len="med"/>
          </a:ln>
        </p:spPr>
      </p:sp>
      <p:sp>
        <p:nvSpPr>
          <p:cNvPr id="34826" name="Line 14"/>
          <p:cNvSpPr/>
          <p:nvPr/>
        </p:nvSpPr>
        <p:spPr>
          <a:xfrm>
            <a:off x="7303453" y="3962400"/>
            <a:ext cx="36512" cy="304800"/>
          </a:xfrm>
          <a:prstGeom prst="line">
            <a:avLst/>
          </a:prstGeom>
          <a:ln w="6350" cap="flat" cmpd="sng">
            <a:solidFill>
              <a:srgbClr val="993300"/>
            </a:solidFill>
            <a:prstDash val="solid"/>
            <a:round/>
            <a:headEnd type="none" w="med" len="med"/>
            <a:tailEnd type="triangle" w="med" len="med"/>
          </a:ln>
        </p:spPr>
      </p:sp>
      <p:sp>
        <p:nvSpPr>
          <p:cNvPr id="34827" name="Line 15"/>
          <p:cNvSpPr/>
          <p:nvPr/>
        </p:nvSpPr>
        <p:spPr>
          <a:xfrm>
            <a:off x="7303453" y="4876800"/>
            <a:ext cx="36512" cy="304800"/>
          </a:xfrm>
          <a:prstGeom prst="line">
            <a:avLst/>
          </a:prstGeom>
          <a:ln w="6350" cap="flat" cmpd="sng">
            <a:solidFill>
              <a:srgbClr val="993300"/>
            </a:solidFill>
            <a:prstDash val="solid"/>
            <a:round/>
            <a:headEnd type="none" w="med" len="med"/>
            <a:tailEnd type="triangle" w="med" len="med"/>
          </a:ln>
        </p:spPr>
      </p:sp>
      <p:sp>
        <p:nvSpPr>
          <p:cNvPr id="34828" name="Line 16"/>
          <p:cNvSpPr/>
          <p:nvPr/>
        </p:nvSpPr>
        <p:spPr>
          <a:xfrm flipH="1">
            <a:off x="7867015" y="2057400"/>
            <a:ext cx="1155700" cy="457200"/>
          </a:xfrm>
          <a:prstGeom prst="line">
            <a:avLst/>
          </a:prstGeom>
          <a:ln w="6350" cap="flat" cmpd="sng">
            <a:solidFill>
              <a:srgbClr val="993300"/>
            </a:solidFill>
            <a:prstDash val="solid"/>
            <a:round/>
            <a:headEnd type="none" w="med" len="med"/>
            <a:tailEnd type="triangle" w="med" len="med"/>
          </a:ln>
        </p:spPr>
      </p:sp>
      <p:sp>
        <p:nvSpPr>
          <p:cNvPr id="34829" name="Line 17"/>
          <p:cNvSpPr/>
          <p:nvPr/>
        </p:nvSpPr>
        <p:spPr>
          <a:xfrm flipH="1">
            <a:off x="7867015" y="3962400"/>
            <a:ext cx="1155700" cy="457200"/>
          </a:xfrm>
          <a:prstGeom prst="line">
            <a:avLst/>
          </a:prstGeom>
          <a:ln w="6350" cap="flat" cmpd="sng">
            <a:solidFill>
              <a:srgbClr val="993300"/>
            </a:solidFill>
            <a:prstDash val="solid"/>
            <a:round/>
            <a:headEnd type="none" w="med" len="med"/>
            <a:tailEnd type="triangle" w="med" len="med"/>
          </a:ln>
        </p:spPr>
      </p:sp>
      <p:sp>
        <p:nvSpPr>
          <p:cNvPr id="34830" name="标题 1"/>
          <p:cNvSpPr>
            <a:spLocks noGrp="1"/>
          </p:cNvSpPr>
          <p:nvPr>
            <p:ph type="title"/>
          </p:nvPr>
        </p:nvSpPr>
        <p:spPr>
          <a:noFill/>
          <a:ln>
            <a:noFill/>
          </a:ln>
        </p:spPr>
        <p:txBody>
          <a:bodyPr anchor="t" anchorCtr="0"/>
          <a:p>
            <a:pPr eaLnBrk="1" hangingPunct="1"/>
            <a:r>
              <a:rPr lang="zh-CN" altLang="en-US" sz="3600" b="1" dirty="0"/>
              <a:t>程序的开发过程</a:t>
            </a:r>
            <a:endParaRPr lang="zh-CN" altLang="en-US" sz="3600" b="1" dirty="0"/>
          </a:p>
        </p:txBody>
      </p:sp>
      <p:sp>
        <p:nvSpPr>
          <p:cNvPr id="16" name="Rectangle 3"/>
          <p:cNvSpPr>
            <a:spLocks noGrp="1"/>
          </p:cNvSpPr>
          <p:nvPr>
            <p:ph idx="1"/>
          </p:nvPr>
        </p:nvSpPr>
        <p:spPr>
          <a:xfrm>
            <a:off x="407670" y="1268730"/>
            <a:ext cx="5833745" cy="4526280"/>
          </a:xfrm>
          <a:noFill/>
          <a:ln>
            <a:noFill/>
          </a:ln>
        </p:spPr>
        <p:txBody>
          <a:bodyPr anchor="t" anchorCtr="0"/>
          <a:p>
            <a:pPr eaLnBrk="1" hangingPunct="1">
              <a:lnSpc>
                <a:spcPct val="105000"/>
              </a:lnSpc>
            </a:pPr>
            <a:r>
              <a:rPr lang="zh-CN" altLang="en-US" sz="2400" b="1" dirty="0">
                <a:solidFill>
                  <a:srgbClr val="FF0000"/>
                </a:solidFill>
              </a:rPr>
              <a:t>编辑</a:t>
            </a:r>
            <a:endParaRPr lang="zh-CN" altLang="en-US" sz="2400" b="1" dirty="0">
              <a:solidFill>
                <a:srgbClr val="FF0000"/>
              </a:solidFill>
            </a:endParaRPr>
          </a:p>
          <a:p>
            <a:pPr lvl="1" eaLnBrk="1" hangingPunct="1">
              <a:lnSpc>
                <a:spcPct val="105000"/>
              </a:lnSpc>
            </a:pPr>
            <a:r>
              <a:rPr lang="zh-CN" altLang="en-US" sz="2400" b="1" dirty="0"/>
              <a:t>将源程序输入到计算机中，生成后缀为</a:t>
            </a:r>
            <a:r>
              <a:rPr lang="en-US" altLang="zh-CN" sz="2400" b="1" dirty="0"/>
              <a:t>cpp</a:t>
            </a:r>
            <a:r>
              <a:rPr lang="zh-CN" altLang="en-US" sz="2400" b="1" dirty="0"/>
              <a:t>的磁盘文件。</a:t>
            </a:r>
            <a:endParaRPr lang="zh-CN" altLang="en-US" sz="2400" b="1" dirty="0"/>
          </a:p>
          <a:p>
            <a:pPr eaLnBrk="1" hangingPunct="1">
              <a:lnSpc>
                <a:spcPct val="105000"/>
              </a:lnSpc>
            </a:pPr>
            <a:r>
              <a:rPr lang="zh-CN" altLang="en-US" sz="2400" b="1" dirty="0">
                <a:solidFill>
                  <a:srgbClr val="FF0000"/>
                </a:solidFill>
              </a:rPr>
              <a:t>编译</a:t>
            </a:r>
            <a:endParaRPr lang="zh-CN" altLang="en-US" sz="2400" b="1" dirty="0">
              <a:solidFill>
                <a:srgbClr val="FF0000"/>
              </a:solidFill>
            </a:endParaRPr>
          </a:p>
          <a:p>
            <a:pPr lvl="1" eaLnBrk="1" hangingPunct="1">
              <a:lnSpc>
                <a:spcPct val="105000"/>
              </a:lnSpc>
            </a:pPr>
            <a:r>
              <a:rPr lang="zh-CN" altLang="en-US" sz="2400" b="1" dirty="0"/>
              <a:t>将程序的源代码转换为机器语言代码。</a:t>
            </a:r>
            <a:endParaRPr lang="zh-CN" altLang="en-US" sz="2400" b="1" dirty="0"/>
          </a:p>
          <a:p>
            <a:pPr eaLnBrk="1" hangingPunct="1">
              <a:lnSpc>
                <a:spcPct val="105000"/>
              </a:lnSpc>
            </a:pPr>
            <a:r>
              <a:rPr lang="zh-CN" altLang="en-US" sz="2400" b="1" dirty="0">
                <a:solidFill>
                  <a:srgbClr val="FF0000"/>
                </a:solidFill>
              </a:rPr>
              <a:t>连接</a:t>
            </a:r>
            <a:endParaRPr lang="zh-CN" altLang="en-US" sz="2400" b="1" dirty="0">
              <a:solidFill>
                <a:srgbClr val="FF0000"/>
              </a:solidFill>
            </a:endParaRPr>
          </a:p>
          <a:p>
            <a:pPr lvl="1" eaLnBrk="1" hangingPunct="1">
              <a:lnSpc>
                <a:spcPct val="105000"/>
              </a:lnSpc>
            </a:pPr>
            <a:r>
              <a:rPr lang="zh-CN" altLang="en-US" sz="2400" b="1" dirty="0"/>
              <a:t>将多个源程序文件以及库中某些文件连在一起，生成一个后缀为</a:t>
            </a:r>
            <a:r>
              <a:rPr lang="en-US" altLang="zh-CN" sz="2400" b="1" dirty="0"/>
              <a:t>exe</a:t>
            </a:r>
            <a:r>
              <a:rPr lang="zh-CN" altLang="en-US" sz="2400" b="1" dirty="0"/>
              <a:t>的可执行文件。</a:t>
            </a:r>
            <a:endParaRPr lang="zh-CN" altLang="en-US" sz="2400" b="1" dirty="0"/>
          </a:p>
          <a:p>
            <a:pPr eaLnBrk="1" hangingPunct="1">
              <a:lnSpc>
                <a:spcPct val="105000"/>
              </a:lnSpc>
            </a:pPr>
            <a:r>
              <a:rPr lang="zh-CN" altLang="en-US" sz="2400" b="1" dirty="0">
                <a:solidFill>
                  <a:srgbClr val="FF0000"/>
                </a:solidFill>
              </a:rPr>
              <a:t>运行调试</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xEl>
                                              <p:charRg st="0" end="3"/>
                                            </p:txEl>
                                          </p:spTgt>
                                        </p:tgtEl>
                                        <p:attrNameLst>
                                          <p:attrName>style.visibility</p:attrName>
                                        </p:attrNameLst>
                                      </p:cBhvr>
                                      <p:to>
                                        <p:strVal val="visible"/>
                                      </p:to>
                                    </p:set>
                                    <p:animEffect transition="in" filter="blinds(horizontal)">
                                      <p:cBhvr>
                                        <p:cTn id="7" dur="500"/>
                                        <p:tgtEl>
                                          <p:spTgt spid="16">
                                            <p:txEl>
                                              <p:charRg st="0" end="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xEl>
                                              <p:charRg st="3" end="30"/>
                                            </p:txEl>
                                          </p:spTgt>
                                        </p:tgtEl>
                                        <p:attrNameLst>
                                          <p:attrName>style.visibility</p:attrName>
                                        </p:attrNameLst>
                                      </p:cBhvr>
                                      <p:to>
                                        <p:strVal val="visible"/>
                                      </p:to>
                                    </p:set>
                                    <p:animEffect transition="in" filter="blinds(horizontal)">
                                      <p:cBhvr>
                                        <p:cTn id="10" dur="500"/>
                                        <p:tgtEl>
                                          <p:spTgt spid="16">
                                            <p:txEl>
                                              <p:charRg st="3" end="3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xEl>
                                              <p:charRg st="30" end="33"/>
                                            </p:txEl>
                                          </p:spTgt>
                                        </p:tgtEl>
                                        <p:attrNameLst>
                                          <p:attrName>style.visibility</p:attrName>
                                        </p:attrNameLst>
                                      </p:cBhvr>
                                      <p:to>
                                        <p:strVal val="visible"/>
                                      </p:to>
                                    </p:set>
                                    <p:animEffect transition="in" filter="blinds(horizontal)">
                                      <p:cBhvr>
                                        <p:cTn id="15" dur="500"/>
                                        <p:tgtEl>
                                          <p:spTgt spid="16">
                                            <p:txEl>
                                              <p:charRg st="30" end="3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xEl>
                                              <p:charRg st="33" end="51"/>
                                            </p:txEl>
                                          </p:spTgt>
                                        </p:tgtEl>
                                        <p:attrNameLst>
                                          <p:attrName>style.visibility</p:attrName>
                                        </p:attrNameLst>
                                      </p:cBhvr>
                                      <p:to>
                                        <p:strVal val="visible"/>
                                      </p:to>
                                    </p:set>
                                    <p:animEffect transition="in" filter="blinds(horizontal)">
                                      <p:cBhvr>
                                        <p:cTn id="18" dur="500"/>
                                        <p:tgtEl>
                                          <p:spTgt spid="16">
                                            <p:txEl>
                                              <p:charRg st="33" end="5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xEl>
                                              <p:charRg st="51" end="54"/>
                                            </p:txEl>
                                          </p:spTgt>
                                        </p:tgtEl>
                                        <p:attrNameLst>
                                          <p:attrName>style.visibility</p:attrName>
                                        </p:attrNameLst>
                                      </p:cBhvr>
                                      <p:to>
                                        <p:strVal val="visible"/>
                                      </p:to>
                                    </p:set>
                                    <p:animEffect transition="in" filter="blinds(horizontal)">
                                      <p:cBhvr>
                                        <p:cTn id="23" dur="500"/>
                                        <p:tgtEl>
                                          <p:spTgt spid="16">
                                            <p:txEl>
                                              <p:charRg st="51" end="5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
                                            <p:txEl>
                                              <p:charRg st="54" end="93"/>
                                            </p:txEl>
                                          </p:spTgt>
                                        </p:tgtEl>
                                        <p:attrNameLst>
                                          <p:attrName>style.visibility</p:attrName>
                                        </p:attrNameLst>
                                      </p:cBhvr>
                                      <p:to>
                                        <p:strVal val="visible"/>
                                      </p:to>
                                    </p:set>
                                    <p:animEffect transition="in" filter="blinds(horizontal)">
                                      <p:cBhvr>
                                        <p:cTn id="26" dur="500"/>
                                        <p:tgtEl>
                                          <p:spTgt spid="16">
                                            <p:txEl>
                                              <p:charRg st="54" end="9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
                                            <p:txEl>
                                              <p:charRg st="93" end="98"/>
                                            </p:txEl>
                                          </p:spTgt>
                                        </p:tgtEl>
                                        <p:attrNameLst>
                                          <p:attrName>style.visibility</p:attrName>
                                        </p:attrNameLst>
                                      </p:cBhvr>
                                      <p:to>
                                        <p:strVal val="visible"/>
                                      </p:to>
                                    </p:set>
                                    <p:animEffect transition="in" filter="blinds(horizontal)">
                                      <p:cBhvr>
                                        <p:cTn id="31" dur="500"/>
                                        <p:tgtEl>
                                          <p:spTgt spid="16">
                                            <p:txEl>
                                              <p:charRg st="93"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6"/>
          <p:cNvSpPr/>
          <p:nvPr/>
        </p:nvSpPr>
        <p:spPr>
          <a:xfrm>
            <a:off x="1558925" y="128905"/>
            <a:ext cx="10339705" cy="563245"/>
          </a:xfrm>
          <a:prstGeom prst="rect">
            <a:avLst/>
          </a:prstGeom>
          <a:noFill/>
          <a:ln w="9525">
            <a:noFill/>
          </a:ln>
        </p:spPr>
        <p:txBody>
          <a:bodyPr anchor="ctr" anchorCtr="0"/>
          <a:p>
            <a:pPr algn="ctr"/>
            <a:r>
              <a:rPr lang="zh-CN" altLang="en-US" sz="2800" dirty="0">
                <a:solidFill>
                  <a:schemeClr val="tx2"/>
                </a:solidFill>
                <a:latin typeface="Arial" panose="020B0604020202020204" pitchFamily="34" charset="0"/>
                <a:ea typeface="黑体" panose="02010609060101010101" pitchFamily="49" charset="-122"/>
              </a:rPr>
              <a:t>第</a:t>
            </a:r>
            <a:r>
              <a:rPr lang="en-US" altLang="zh-CN" sz="2800" dirty="0">
                <a:solidFill>
                  <a:schemeClr val="tx2"/>
                </a:solidFill>
                <a:latin typeface="Arial" panose="020B0604020202020204" pitchFamily="34" charset="0"/>
                <a:ea typeface="黑体" panose="02010609060101010101" pitchFamily="49" charset="-122"/>
              </a:rPr>
              <a:t>1</a:t>
            </a:r>
            <a:r>
              <a:rPr lang="zh-CN" altLang="en-US" sz="2800" dirty="0">
                <a:solidFill>
                  <a:schemeClr val="tx2"/>
                </a:solidFill>
                <a:latin typeface="Arial" panose="020B0604020202020204" pitchFamily="34" charset="0"/>
                <a:ea typeface="黑体" panose="02010609060101010101" pitchFamily="49" charset="-122"/>
              </a:rPr>
              <a:t>章 绪论</a:t>
            </a:r>
            <a:endParaRPr lang="zh-CN" altLang="en-US" sz="2800" dirty="0">
              <a:solidFill>
                <a:schemeClr val="tx2"/>
              </a:solidFill>
              <a:latin typeface="Arial" panose="020B0604020202020204" pitchFamily="34" charset="0"/>
              <a:ea typeface="黑体" panose="02010609060101010101" pitchFamily="49" charset="-122"/>
            </a:endParaRPr>
          </a:p>
        </p:txBody>
      </p:sp>
      <p:sp>
        <p:nvSpPr>
          <p:cNvPr id="7170" name="Line 12"/>
          <p:cNvSpPr/>
          <p:nvPr/>
        </p:nvSpPr>
        <p:spPr>
          <a:xfrm flipV="1">
            <a:off x="4173538" y="2986088"/>
            <a:ext cx="4541837" cy="49212"/>
          </a:xfrm>
          <a:prstGeom prst="line">
            <a:avLst/>
          </a:prstGeom>
          <a:ln w="25400" cap="flat" cmpd="sng">
            <a:solidFill>
              <a:schemeClr val="tx1"/>
            </a:solidFill>
            <a:prstDash val="sysDot"/>
            <a:round/>
            <a:headEnd type="none" w="med" len="med"/>
            <a:tailEnd type="oval" w="med" len="med"/>
          </a:ln>
        </p:spPr>
      </p:sp>
      <p:sp>
        <p:nvSpPr>
          <p:cNvPr id="7171" name="Line 14"/>
          <p:cNvSpPr/>
          <p:nvPr/>
        </p:nvSpPr>
        <p:spPr>
          <a:xfrm flipV="1">
            <a:off x="4186238" y="2003425"/>
            <a:ext cx="4446587" cy="28575"/>
          </a:xfrm>
          <a:prstGeom prst="line">
            <a:avLst/>
          </a:prstGeom>
          <a:ln w="25400" cap="flat" cmpd="sng">
            <a:solidFill>
              <a:schemeClr val="tx1"/>
            </a:solidFill>
            <a:prstDash val="sysDot"/>
            <a:round/>
            <a:headEnd type="none" w="med" len="med"/>
            <a:tailEnd type="oval" w="med" len="med"/>
          </a:ln>
        </p:spPr>
      </p:sp>
      <p:grpSp>
        <p:nvGrpSpPr>
          <p:cNvPr id="7172" name="Group 16"/>
          <p:cNvGrpSpPr/>
          <p:nvPr/>
        </p:nvGrpSpPr>
        <p:grpSpPr>
          <a:xfrm>
            <a:off x="3876675" y="1521623"/>
            <a:ext cx="569642" cy="530658"/>
            <a:chOff x="1248" y="1347"/>
            <a:chExt cx="400" cy="373"/>
          </a:xfrm>
        </p:grpSpPr>
        <p:grpSp>
          <p:nvGrpSpPr>
            <p:cNvPr id="7173" name="Group 17"/>
            <p:cNvGrpSpPr/>
            <p:nvPr/>
          </p:nvGrpSpPr>
          <p:grpSpPr>
            <a:xfrm>
              <a:off x="1248" y="1347"/>
              <a:ext cx="400" cy="373"/>
              <a:chOff x="624" y="1563"/>
              <a:chExt cx="1169" cy="1203"/>
            </a:xfrm>
          </p:grpSpPr>
          <p:sp>
            <p:nvSpPr>
              <p:cNvPr id="68626" name="Oval 18"/>
              <p:cNvSpPr>
                <a:spLocks noChangeArrowheads="1"/>
              </p:cNvSpPr>
              <p:nvPr/>
            </p:nvSpPr>
            <p:spPr bwMode="gray">
              <a:xfrm>
                <a:off x="624" y="1563"/>
                <a:ext cx="1002" cy="120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7" name="Oval 19"/>
              <p:cNvSpPr>
                <a:spLocks noChangeArrowheads="1"/>
              </p:cNvSpPr>
              <p:nvPr/>
            </p:nvSpPr>
            <p:spPr bwMode="gray">
              <a:xfrm>
                <a:off x="624" y="1563"/>
                <a:ext cx="1002" cy="120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8" name="Oval 20"/>
              <p:cNvSpPr>
                <a:spLocks noChangeArrowheads="1"/>
              </p:cNvSpPr>
              <p:nvPr/>
            </p:nvSpPr>
            <p:spPr bwMode="gray">
              <a:xfrm>
                <a:off x="705" y="1587"/>
                <a:ext cx="1088" cy="115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9" name="Oval 21"/>
              <p:cNvSpPr>
                <a:spLocks noChangeArrowheads="1"/>
              </p:cNvSpPr>
              <p:nvPr/>
            </p:nvSpPr>
            <p:spPr bwMode="gray">
              <a:xfrm>
                <a:off x="705" y="1588"/>
                <a:ext cx="1088" cy="115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8" name="Oval 22"/>
              <p:cNvSpPr/>
              <p:nvPr/>
            </p:nvSpPr>
            <p:spPr>
              <a:xfrm>
                <a:off x="760" y="1603"/>
                <a:ext cx="979" cy="112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7179" name="Group 23"/>
              <p:cNvGrpSpPr/>
              <p:nvPr/>
            </p:nvGrpSpPr>
            <p:grpSpPr>
              <a:xfrm>
                <a:off x="776" y="1687"/>
                <a:ext cx="947" cy="952"/>
                <a:chOff x="4166" y="1706"/>
                <a:chExt cx="1252" cy="1252"/>
              </a:xfrm>
            </p:grpSpPr>
            <p:sp>
              <p:nvSpPr>
                <p:cNvPr id="7180"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181"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182"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183"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7184"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p:txBody>
        </p:sp>
      </p:grpSp>
      <p:grpSp>
        <p:nvGrpSpPr>
          <p:cNvPr id="7185" name="Group 29"/>
          <p:cNvGrpSpPr/>
          <p:nvPr/>
        </p:nvGrpSpPr>
        <p:grpSpPr>
          <a:xfrm>
            <a:off x="3881438" y="2463976"/>
            <a:ext cx="574710" cy="549669"/>
            <a:chOff x="1244" y="1864"/>
            <a:chExt cx="403" cy="386"/>
          </a:xfrm>
        </p:grpSpPr>
        <p:grpSp>
          <p:nvGrpSpPr>
            <p:cNvPr id="7186" name="Group 30"/>
            <p:cNvGrpSpPr/>
            <p:nvPr/>
          </p:nvGrpSpPr>
          <p:grpSpPr>
            <a:xfrm>
              <a:off x="1244" y="1864"/>
              <a:ext cx="403" cy="386"/>
              <a:chOff x="1248" y="1535"/>
              <a:chExt cx="770" cy="736"/>
            </a:xfrm>
          </p:grpSpPr>
          <p:sp>
            <p:nvSpPr>
              <p:cNvPr id="68639" name="Oval 31"/>
              <p:cNvSpPr>
                <a:spLocks noChangeArrowheads="1"/>
              </p:cNvSpPr>
              <p:nvPr/>
            </p:nvSpPr>
            <p:spPr bwMode="gray">
              <a:xfrm>
                <a:off x="1248" y="1535"/>
                <a:ext cx="656" cy="73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40" name="Oval 32"/>
              <p:cNvSpPr>
                <a:spLocks noChangeArrowheads="1"/>
              </p:cNvSpPr>
              <p:nvPr/>
            </p:nvSpPr>
            <p:spPr bwMode="gray">
              <a:xfrm>
                <a:off x="1248" y="1535"/>
                <a:ext cx="656" cy="736"/>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41" name="Oval 33"/>
              <p:cNvSpPr>
                <a:spLocks noChangeArrowheads="1"/>
              </p:cNvSpPr>
              <p:nvPr/>
            </p:nvSpPr>
            <p:spPr bwMode="gray">
              <a:xfrm>
                <a:off x="1301" y="1550"/>
                <a:ext cx="715" cy="705"/>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42" name="Oval 34"/>
              <p:cNvSpPr>
                <a:spLocks noChangeArrowheads="1"/>
              </p:cNvSpPr>
              <p:nvPr/>
            </p:nvSpPr>
            <p:spPr bwMode="gray">
              <a:xfrm>
                <a:off x="1303" y="1550"/>
                <a:ext cx="715" cy="70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91" name="Oval 35"/>
              <p:cNvSpPr/>
              <p:nvPr/>
            </p:nvSpPr>
            <p:spPr>
              <a:xfrm>
                <a:off x="1337" y="1561"/>
                <a:ext cx="643" cy="68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7192" name="Group 36"/>
              <p:cNvGrpSpPr/>
              <p:nvPr/>
            </p:nvGrpSpPr>
            <p:grpSpPr>
              <a:xfrm>
                <a:off x="1348" y="1588"/>
                <a:ext cx="621" cy="628"/>
                <a:chOff x="4166" y="1706"/>
                <a:chExt cx="1252" cy="1252"/>
              </a:xfrm>
            </p:grpSpPr>
            <p:sp>
              <p:nvSpPr>
                <p:cNvPr id="7193" name="Oval 37"/>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194" name="Oval 38"/>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195" name="Oval 39"/>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196" name="Oval 40"/>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7197" name="Text Box 41"/>
            <p:cNvSpPr txBox="1"/>
            <p:nvPr/>
          </p:nvSpPr>
          <p:spPr>
            <a:xfrm>
              <a:off x="1344" y="1904"/>
              <a:ext cx="240"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grpSp>
      <p:sp>
        <p:nvSpPr>
          <p:cNvPr id="7198" name="Rectangle 68"/>
          <p:cNvSpPr/>
          <p:nvPr/>
        </p:nvSpPr>
        <p:spPr>
          <a:xfrm>
            <a:off x="3952875" y="1500188"/>
            <a:ext cx="4714875"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计算机程序设计语言的发展</a:t>
            </a:r>
            <a:endParaRPr lang="zh-CN" altLang="en-US" sz="2200" dirty="0">
              <a:latin typeface="Arial" panose="020B0604020202020204" pitchFamily="34" charset="0"/>
              <a:ea typeface="黑体" panose="02010609060101010101" pitchFamily="49" charset="-122"/>
            </a:endParaRPr>
          </a:p>
        </p:txBody>
      </p:sp>
      <p:sp>
        <p:nvSpPr>
          <p:cNvPr id="7199" name="Rectangle 69"/>
          <p:cNvSpPr/>
          <p:nvPr/>
        </p:nvSpPr>
        <p:spPr>
          <a:xfrm>
            <a:off x="3967163" y="2454275"/>
            <a:ext cx="4419600"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面向对象的方法</a:t>
            </a:r>
            <a:endParaRPr lang="zh-CN" altLang="en-US" sz="2200" dirty="0">
              <a:latin typeface="Arial" panose="020B0604020202020204" pitchFamily="34" charset="0"/>
              <a:ea typeface="黑体" panose="02010609060101010101" pitchFamily="49" charset="-122"/>
            </a:endParaRPr>
          </a:p>
        </p:txBody>
      </p:sp>
      <p:sp>
        <p:nvSpPr>
          <p:cNvPr id="7200" name="Line 12"/>
          <p:cNvSpPr/>
          <p:nvPr/>
        </p:nvSpPr>
        <p:spPr>
          <a:xfrm flipV="1">
            <a:off x="4178300" y="4905375"/>
            <a:ext cx="4541838" cy="49213"/>
          </a:xfrm>
          <a:prstGeom prst="line">
            <a:avLst/>
          </a:prstGeom>
          <a:ln w="25400" cap="flat" cmpd="sng">
            <a:solidFill>
              <a:schemeClr val="tx1"/>
            </a:solidFill>
            <a:prstDash val="sysDot"/>
            <a:round/>
            <a:headEnd type="none" w="med" len="med"/>
            <a:tailEnd type="oval" w="med" len="med"/>
          </a:ln>
        </p:spPr>
      </p:sp>
      <p:sp>
        <p:nvSpPr>
          <p:cNvPr id="7201" name="Line 14"/>
          <p:cNvSpPr/>
          <p:nvPr/>
        </p:nvSpPr>
        <p:spPr>
          <a:xfrm flipV="1">
            <a:off x="4191000" y="3922713"/>
            <a:ext cx="4446588" cy="28575"/>
          </a:xfrm>
          <a:prstGeom prst="line">
            <a:avLst/>
          </a:prstGeom>
          <a:ln w="25400" cap="flat" cmpd="sng">
            <a:solidFill>
              <a:schemeClr val="tx1"/>
            </a:solidFill>
            <a:prstDash val="sysDot"/>
            <a:round/>
            <a:headEnd type="none" w="med" len="med"/>
            <a:tailEnd type="oval" w="med" len="med"/>
          </a:ln>
        </p:spPr>
      </p:sp>
      <p:grpSp>
        <p:nvGrpSpPr>
          <p:cNvPr id="7202" name="Group 16"/>
          <p:cNvGrpSpPr/>
          <p:nvPr/>
        </p:nvGrpSpPr>
        <p:grpSpPr>
          <a:xfrm>
            <a:off x="3881438" y="3440910"/>
            <a:ext cx="569642" cy="530659"/>
            <a:chOff x="1248" y="1347"/>
            <a:chExt cx="400" cy="373"/>
          </a:xfrm>
        </p:grpSpPr>
        <p:grpSp>
          <p:nvGrpSpPr>
            <p:cNvPr id="7203" name="Group 17"/>
            <p:cNvGrpSpPr/>
            <p:nvPr/>
          </p:nvGrpSpPr>
          <p:grpSpPr>
            <a:xfrm>
              <a:off x="1248" y="1347"/>
              <a:ext cx="400" cy="373"/>
              <a:chOff x="624" y="1563"/>
              <a:chExt cx="1169" cy="1203"/>
            </a:xfrm>
          </p:grpSpPr>
          <p:sp>
            <p:nvSpPr>
              <p:cNvPr id="38" name="Oval 18"/>
              <p:cNvSpPr>
                <a:spLocks noChangeArrowheads="1"/>
              </p:cNvSpPr>
              <p:nvPr/>
            </p:nvSpPr>
            <p:spPr bwMode="gray">
              <a:xfrm>
                <a:off x="624" y="1563"/>
                <a:ext cx="1002" cy="120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 name="Oval 19"/>
              <p:cNvSpPr>
                <a:spLocks noChangeArrowheads="1"/>
              </p:cNvSpPr>
              <p:nvPr/>
            </p:nvSpPr>
            <p:spPr bwMode="gray">
              <a:xfrm>
                <a:off x="624" y="1563"/>
                <a:ext cx="1002" cy="120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 name="Oval 20"/>
              <p:cNvSpPr>
                <a:spLocks noChangeArrowheads="1"/>
              </p:cNvSpPr>
              <p:nvPr/>
            </p:nvSpPr>
            <p:spPr bwMode="gray">
              <a:xfrm>
                <a:off x="705" y="1587"/>
                <a:ext cx="1088" cy="115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 name="Oval 21"/>
              <p:cNvSpPr>
                <a:spLocks noChangeArrowheads="1"/>
              </p:cNvSpPr>
              <p:nvPr/>
            </p:nvSpPr>
            <p:spPr bwMode="gray">
              <a:xfrm>
                <a:off x="705" y="1588"/>
                <a:ext cx="1088" cy="115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08" name="Oval 22"/>
              <p:cNvSpPr/>
              <p:nvPr/>
            </p:nvSpPr>
            <p:spPr>
              <a:xfrm>
                <a:off x="760" y="1603"/>
                <a:ext cx="979" cy="112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7209" name="Group 23"/>
              <p:cNvGrpSpPr/>
              <p:nvPr/>
            </p:nvGrpSpPr>
            <p:grpSpPr>
              <a:xfrm>
                <a:off x="776" y="1687"/>
                <a:ext cx="947" cy="952"/>
                <a:chOff x="4166" y="1706"/>
                <a:chExt cx="1252" cy="1252"/>
              </a:xfrm>
            </p:grpSpPr>
            <p:sp>
              <p:nvSpPr>
                <p:cNvPr id="7210"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211"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212"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213"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7214"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grpSp>
      <p:grpSp>
        <p:nvGrpSpPr>
          <p:cNvPr id="7215" name="Group 29"/>
          <p:cNvGrpSpPr/>
          <p:nvPr/>
        </p:nvGrpSpPr>
        <p:grpSpPr>
          <a:xfrm>
            <a:off x="3886200" y="4383264"/>
            <a:ext cx="574710" cy="549669"/>
            <a:chOff x="1244" y="1864"/>
            <a:chExt cx="403" cy="386"/>
          </a:xfrm>
        </p:grpSpPr>
        <p:grpSp>
          <p:nvGrpSpPr>
            <p:cNvPr id="7216" name="Group 30"/>
            <p:cNvGrpSpPr/>
            <p:nvPr/>
          </p:nvGrpSpPr>
          <p:grpSpPr>
            <a:xfrm>
              <a:off x="1244" y="1864"/>
              <a:ext cx="403" cy="386"/>
              <a:chOff x="1248" y="1535"/>
              <a:chExt cx="770" cy="736"/>
            </a:xfrm>
          </p:grpSpPr>
          <p:sp>
            <p:nvSpPr>
              <p:cNvPr id="51" name="Oval 31"/>
              <p:cNvSpPr>
                <a:spLocks noChangeArrowheads="1"/>
              </p:cNvSpPr>
              <p:nvPr/>
            </p:nvSpPr>
            <p:spPr bwMode="gray">
              <a:xfrm>
                <a:off x="1248" y="1535"/>
                <a:ext cx="656" cy="73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32"/>
              <p:cNvSpPr>
                <a:spLocks noChangeArrowheads="1"/>
              </p:cNvSpPr>
              <p:nvPr/>
            </p:nvSpPr>
            <p:spPr bwMode="gray">
              <a:xfrm>
                <a:off x="1248" y="1535"/>
                <a:ext cx="656" cy="736"/>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33"/>
              <p:cNvSpPr>
                <a:spLocks noChangeArrowheads="1"/>
              </p:cNvSpPr>
              <p:nvPr/>
            </p:nvSpPr>
            <p:spPr bwMode="gray">
              <a:xfrm>
                <a:off x="1301" y="1550"/>
                <a:ext cx="715" cy="705"/>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34"/>
              <p:cNvSpPr>
                <a:spLocks noChangeArrowheads="1"/>
              </p:cNvSpPr>
              <p:nvPr/>
            </p:nvSpPr>
            <p:spPr bwMode="gray">
              <a:xfrm>
                <a:off x="1303" y="1550"/>
                <a:ext cx="715" cy="70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21" name="Oval 35"/>
              <p:cNvSpPr/>
              <p:nvPr/>
            </p:nvSpPr>
            <p:spPr>
              <a:xfrm>
                <a:off x="1337" y="1561"/>
                <a:ext cx="643" cy="68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7222" name="Group 36"/>
              <p:cNvGrpSpPr/>
              <p:nvPr/>
            </p:nvGrpSpPr>
            <p:grpSpPr>
              <a:xfrm>
                <a:off x="1348" y="1588"/>
                <a:ext cx="621" cy="628"/>
                <a:chOff x="4166" y="1706"/>
                <a:chExt cx="1252" cy="1252"/>
              </a:xfrm>
            </p:grpSpPr>
            <p:sp>
              <p:nvSpPr>
                <p:cNvPr id="7223" name="Oval 37"/>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224" name="Oval 38"/>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225" name="Oval 39"/>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226" name="Oval 40"/>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7227" name="Text Box 41"/>
            <p:cNvSpPr txBox="1"/>
            <p:nvPr/>
          </p:nvSpPr>
          <p:spPr>
            <a:xfrm>
              <a:off x="1344" y="1904"/>
              <a:ext cx="240"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4</a:t>
              </a:r>
              <a:endParaRPr lang="en-US" altLang="zh-CN" sz="2400" b="1" dirty="0">
                <a:latin typeface="Arial" panose="020B0604020202020204" pitchFamily="34" charset="0"/>
                <a:ea typeface="宋体" panose="02010600030101010101" pitchFamily="2" charset="-122"/>
              </a:endParaRPr>
            </a:p>
          </p:txBody>
        </p:sp>
      </p:grpSp>
      <p:sp>
        <p:nvSpPr>
          <p:cNvPr id="7228" name="Rectangle 68"/>
          <p:cNvSpPr/>
          <p:nvPr/>
        </p:nvSpPr>
        <p:spPr>
          <a:xfrm>
            <a:off x="3957638" y="3419475"/>
            <a:ext cx="4419600"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面向对象的软件开发</a:t>
            </a:r>
            <a:endParaRPr lang="zh-CN" altLang="en-US" sz="2200" dirty="0">
              <a:latin typeface="Arial" panose="020B0604020202020204" pitchFamily="34" charset="0"/>
              <a:ea typeface="黑体" panose="02010609060101010101" pitchFamily="49" charset="-122"/>
            </a:endParaRPr>
          </a:p>
        </p:txBody>
      </p:sp>
      <p:sp>
        <p:nvSpPr>
          <p:cNvPr id="7229" name="Rectangle 69"/>
          <p:cNvSpPr/>
          <p:nvPr/>
        </p:nvSpPr>
        <p:spPr>
          <a:xfrm>
            <a:off x="3971925" y="4373563"/>
            <a:ext cx="4419600"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信息的表示与存储</a:t>
            </a:r>
            <a:endParaRPr lang="zh-CN" altLang="en-US" sz="2200" dirty="0">
              <a:latin typeface="Arial" panose="020B0604020202020204" pitchFamily="34" charset="0"/>
              <a:ea typeface="黑体" panose="02010609060101010101" pitchFamily="49" charset="-122"/>
            </a:endParaRPr>
          </a:p>
        </p:txBody>
      </p:sp>
      <p:sp>
        <p:nvSpPr>
          <p:cNvPr id="7230" name="Line 14"/>
          <p:cNvSpPr/>
          <p:nvPr/>
        </p:nvSpPr>
        <p:spPr>
          <a:xfrm flipV="1">
            <a:off x="4186238" y="5861050"/>
            <a:ext cx="4446587" cy="28575"/>
          </a:xfrm>
          <a:prstGeom prst="line">
            <a:avLst/>
          </a:prstGeom>
          <a:ln w="25400" cap="flat" cmpd="sng">
            <a:solidFill>
              <a:schemeClr val="tx1"/>
            </a:solidFill>
            <a:prstDash val="sysDot"/>
            <a:round/>
            <a:headEnd type="none" w="med" len="med"/>
            <a:tailEnd type="oval" w="med" len="med"/>
          </a:ln>
        </p:spPr>
      </p:sp>
      <p:grpSp>
        <p:nvGrpSpPr>
          <p:cNvPr id="7231" name="Group 16"/>
          <p:cNvGrpSpPr/>
          <p:nvPr/>
        </p:nvGrpSpPr>
        <p:grpSpPr>
          <a:xfrm>
            <a:off x="3876675" y="5379248"/>
            <a:ext cx="569642" cy="530658"/>
            <a:chOff x="1248" y="1347"/>
            <a:chExt cx="400" cy="373"/>
          </a:xfrm>
        </p:grpSpPr>
        <p:grpSp>
          <p:nvGrpSpPr>
            <p:cNvPr id="7232" name="Group 17"/>
            <p:cNvGrpSpPr/>
            <p:nvPr/>
          </p:nvGrpSpPr>
          <p:grpSpPr>
            <a:xfrm>
              <a:off x="1248" y="1347"/>
              <a:ext cx="400" cy="373"/>
              <a:chOff x="624" y="1563"/>
              <a:chExt cx="1169" cy="1203"/>
            </a:xfrm>
          </p:grpSpPr>
          <p:sp>
            <p:nvSpPr>
              <p:cNvPr id="67" name="Oval 18"/>
              <p:cNvSpPr>
                <a:spLocks noChangeArrowheads="1"/>
              </p:cNvSpPr>
              <p:nvPr/>
            </p:nvSpPr>
            <p:spPr bwMode="gray">
              <a:xfrm>
                <a:off x="624" y="1563"/>
                <a:ext cx="1002" cy="120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19"/>
              <p:cNvSpPr>
                <a:spLocks noChangeArrowheads="1"/>
              </p:cNvSpPr>
              <p:nvPr/>
            </p:nvSpPr>
            <p:spPr bwMode="gray">
              <a:xfrm>
                <a:off x="624" y="1563"/>
                <a:ext cx="1002" cy="120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20"/>
              <p:cNvSpPr>
                <a:spLocks noChangeArrowheads="1"/>
              </p:cNvSpPr>
              <p:nvPr/>
            </p:nvSpPr>
            <p:spPr bwMode="gray">
              <a:xfrm>
                <a:off x="705" y="1587"/>
                <a:ext cx="1088" cy="115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21"/>
              <p:cNvSpPr>
                <a:spLocks noChangeArrowheads="1"/>
              </p:cNvSpPr>
              <p:nvPr/>
            </p:nvSpPr>
            <p:spPr bwMode="gray">
              <a:xfrm>
                <a:off x="705" y="1588"/>
                <a:ext cx="1088" cy="115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37" name="Oval 22"/>
              <p:cNvSpPr/>
              <p:nvPr/>
            </p:nvSpPr>
            <p:spPr>
              <a:xfrm>
                <a:off x="760" y="1603"/>
                <a:ext cx="979" cy="112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7238" name="Group 23"/>
              <p:cNvGrpSpPr/>
              <p:nvPr/>
            </p:nvGrpSpPr>
            <p:grpSpPr>
              <a:xfrm>
                <a:off x="776" y="1687"/>
                <a:ext cx="947" cy="952"/>
                <a:chOff x="4166" y="1706"/>
                <a:chExt cx="1252" cy="1252"/>
              </a:xfrm>
            </p:grpSpPr>
            <p:sp>
              <p:nvSpPr>
                <p:cNvPr id="7239"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240"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241"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7242"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7243"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5</a:t>
              </a:r>
              <a:endParaRPr lang="en-US" altLang="zh-CN" sz="2400" b="1" dirty="0">
                <a:latin typeface="Arial" panose="020B0604020202020204" pitchFamily="34" charset="0"/>
                <a:ea typeface="宋体" panose="02010600030101010101" pitchFamily="2" charset="-122"/>
              </a:endParaRPr>
            </a:p>
          </p:txBody>
        </p:sp>
      </p:grpSp>
      <p:sp>
        <p:nvSpPr>
          <p:cNvPr id="7244" name="Rectangle 68"/>
          <p:cNvSpPr/>
          <p:nvPr/>
        </p:nvSpPr>
        <p:spPr>
          <a:xfrm>
            <a:off x="3952875" y="5357813"/>
            <a:ext cx="4419600"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程序开发的基本概念</a:t>
            </a:r>
            <a:endParaRPr lang="zh-CN" altLang="en-US" sz="2200" dirty="0">
              <a:latin typeface="Arial" panose="020B0604020202020204" pitchFamily="34" charset="0"/>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4"/>
          <p:cNvSpPr/>
          <p:nvPr/>
        </p:nvSpPr>
        <p:spPr>
          <a:xfrm>
            <a:off x="2024063" y="214313"/>
            <a:ext cx="7896225" cy="563562"/>
          </a:xfrm>
          <a:prstGeom prst="rect">
            <a:avLst/>
          </a:prstGeom>
          <a:noFill/>
          <a:ln w="9525">
            <a:noFill/>
          </a:ln>
        </p:spPr>
        <p:txBody>
          <a:bodyPr anchor="ctr" anchorCtr="0"/>
          <a:p>
            <a:pPr algn="ctr"/>
            <a:r>
              <a:rPr lang="en-US" altLang="zh-CN" sz="3600" dirty="0">
                <a:solidFill>
                  <a:schemeClr val="tx2"/>
                </a:solidFill>
                <a:latin typeface="Arial" panose="020B0604020202020204" pitchFamily="34" charset="0"/>
                <a:ea typeface="黑体" panose="02010609060101010101" pitchFamily="49" charset="-122"/>
              </a:rPr>
              <a:t>1.1  </a:t>
            </a:r>
            <a:r>
              <a:rPr lang="zh-CN" altLang="en-US" sz="3600" dirty="0">
                <a:solidFill>
                  <a:schemeClr val="tx2"/>
                </a:solidFill>
                <a:latin typeface="Arial" panose="020B0604020202020204" pitchFamily="34" charset="0"/>
                <a:ea typeface="黑体" panose="02010609060101010101" pitchFamily="49" charset="-122"/>
              </a:rPr>
              <a:t>计算机程序设计语言的发展</a:t>
            </a:r>
            <a:endParaRPr lang="zh-CN" altLang="en-US" sz="3600" dirty="0">
              <a:solidFill>
                <a:schemeClr val="tx2"/>
              </a:solidFill>
              <a:latin typeface="Arial" panose="020B0604020202020204" pitchFamily="34" charset="0"/>
              <a:ea typeface="黑体" panose="02010609060101010101" pitchFamily="49" charset="-122"/>
            </a:endParaRPr>
          </a:p>
        </p:txBody>
      </p:sp>
      <p:sp>
        <p:nvSpPr>
          <p:cNvPr id="8194" name="Rectangle 3"/>
          <p:cNvSpPr txBox="1"/>
          <p:nvPr/>
        </p:nvSpPr>
        <p:spPr>
          <a:xfrm>
            <a:off x="1295400" y="1214755"/>
            <a:ext cx="10565765" cy="4714875"/>
          </a:xfrm>
          <a:prstGeom prst="rect">
            <a:avLst/>
          </a:prstGeom>
          <a:noFill/>
          <a:ln w="9525">
            <a:noFill/>
          </a:ln>
        </p:spPr>
        <p:txBody>
          <a:bodyPr anchor="t" anchorCtr="0"/>
          <a:p>
            <a:pPr marL="971550" indent="-342900">
              <a:lnSpc>
                <a:spcPct val="160000"/>
              </a:lnSpc>
              <a:spcBef>
                <a:spcPct val="200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计算机的工作是用</a:t>
            </a:r>
            <a:r>
              <a:rPr lang="zh-CN" altLang="en-US" sz="2800" b="1" dirty="0">
                <a:solidFill>
                  <a:srgbClr val="FF0000"/>
                </a:solidFill>
                <a:latin typeface="宋体" panose="02010600030101010101" pitchFamily="2" charset="-122"/>
                <a:ea typeface="宋体" panose="02010600030101010101" pitchFamily="2" charset="-122"/>
              </a:rPr>
              <a:t>程序</a:t>
            </a:r>
            <a:r>
              <a:rPr lang="zh-CN" altLang="en-US" sz="2800" b="1" dirty="0">
                <a:latin typeface="宋体" panose="02010600030101010101" pitchFamily="2" charset="-122"/>
                <a:ea typeface="宋体" panose="02010600030101010101" pitchFamily="2" charset="-122"/>
              </a:rPr>
              <a:t>来控制的。</a:t>
            </a:r>
            <a:endParaRPr lang="zh-CN" altLang="en-US" sz="2800" b="1" dirty="0">
              <a:latin typeface="宋体" panose="02010600030101010101" pitchFamily="2" charset="-122"/>
              <a:ea typeface="宋体" panose="02010600030101010101" pitchFamily="2" charset="-122"/>
            </a:endParaRPr>
          </a:p>
          <a:p>
            <a:pPr marL="971550" indent="-342900">
              <a:lnSpc>
                <a:spcPct val="160000"/>
              </a:lnSpc>
              <a:spcBef>
                <a:spcPct val="200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程序是</a:t>
            </a:r>
            <a:r>
              <a:rPr lang="zh-CN" altLang="en-US" sz="2800" b="1" dirty="0">
                <a:solidFill>
                  <a:srgbClr val="FF0000"/>
                </a:solidFill>
                <a:latin typeface="宋体" panose="02010600030101010101" pitchFamily="2" charset="-122"/>
                <a:ea typeface="宋体" panose="02010600030101010101" pitchFamily="2" charset="-122"/>
              </a:rPr>
              <a:t>指令</a:t>
            </a:r>
            <a:r>
              <a:rPr lang="zh-CN" altLang="en-US" sz="2800" b="1" dirty="0">
                <a:latin typeface="宋体" panose="02010600030101010101" pitchFamily="2" charset="-122"/>
                <a:ea typeface="宋体" panose="02010600030101010101" pitchFamily="2" charset="-122"/>
              </a:rPr>
              <a:t>的集合。</a:t>
            </a:r>
            <a:endParaRPr lang="zh-CN" altLang="en-US" sz="2800" b="1" dirty="0">
              <a:latin typeface="宋体" panose="02010600030101010101" pitchFamily="2" charset="-122"/>
              <a:ea typeface="宋体" panose="02010600030101010101" pitchFamily="2" charset="-122"/>
            </a:endParaRPr>
          </a:p>
          <a:p>
            <a:pPr marL="971550" indent="-342900">
              <a:lnSpc>
                <a:spcPct val="160000"/>
              </a:lnSpc>
              <a:spcBef>
                <a:spcPct val="200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指令是计算机可以识别的命令。</a:t>
            </a:r>
            <a:endParaRPr lang="en-US" altLang="zh-CN" sz="2800" b="1" dirty="0">
              <a:latin typeface="宋体" panose="02010600030101010101" pitchFamily="2" charset="-122"/>
              <a:ea typeface="宋体" panose="02010600030101010101" pitchFamily="2" charset="-122"/>
            </a:endParaRPr>
          </a:p>
          <a:p>
            <a:pPr marL="971550" indent="-342900">
              <a:lnSpc>
                <a:spcPct val="160000"/>
              </a:lnSpc>
              <a:spcBef>
                <a:spcPct val="200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指令系统是一台计算机硬件系统能够识别的所有指令的集合。</a:t>
            </a:r>
            <a:endParaRPr lang="en-US" altLang="zh-CN" sz="2800" b="1" dirty="0">
              <a:latin typeface="宋体" panose="02010600030101010101" pitchFamily="2" charset="-122"/>
              <a:ea typeface="宋体" panose="02010600030101010101" pitchFamily="2" charset="-122"/>
            </a:endParaRPr>
          </a:p>
          <a:p>
            <a:pPr marL="971550" indent="-342900">
              <a:lnSpc>
                <a:spcPct val="160000"/>
              </a:lnSpc>
              <a:spcBef>
                <a:spcPct val="20000"/>
              </a:spcBef>
              <a:buFont typeface="Arial" panose="020B0604020202020204" pitchFamily="34" charset="0"/>
              <a:buChar char="•"/>
            </a:pPr>
            <a:r>
              <a:rPr lang="zh-CN" altLang="en-US" sz="2800" b="1" dirty="0">
                <a:solidFill>
                  <a:srgbClr val="FF0000"/>
                </a:solidFill>
                <a:latin typeface="宋体" panose="02010600030101010101" pitchFamily="2" charset="-122"/>
                <a:ea typeface="宋体" panose="02010600030101010101" pitchFamily="2" charset="-122"/>
              </a:rPr>
              <a:t>语言</a:t>
            </a:r>
            <a:r>
              <a:rPr lang="zh-CN" altLang="en-US" sz="2800" b="1" dirty="0">
                <a:latin typeface="宋体" panose="02010600030101010101" pitchFamily="2" charset="-122"/>
                <a:ea typeface="宋体" panose="02010600030101010101" pitchFamily="2" charset="-122"/>
              </a:rPr>
              <a:t>是一套具有语法、词法规则的系统。</a:t>
            </a:r>
            <a:endParaRPr lang="zh-CN" altLang="en-US" sz="2800" b="1" dirty="0">
              <a:latin typeface="宋体" panose="02010600030101010101" pitchFamily="2" charset="-122"/>
              <a:ea typeface="宋体" panose="02010600030101010101" pitchFamily="2" charset="-122"/>
            </a:endParaRPr>
          </a:p>
          <a:p>
            <a:pPr marL="971550" indent="-342900">
              <a:lnSpc>
                <a:spcPct val="160000"/>
              </a:lnSpc>
              <a:spcBef>
                <a:spcPct val="20000"/>
              </a:spcBef>
              <a:buFont typeface="Arial" panose="020B0604020202020204" pitchFamily="34" charset="0"/>
              <a:buChar char="•"/>
            </a:pPr>
            <a:endParaRPr lang="zh-CN" altLang="en-US" sz="3200" b="1"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0" name="Rectangle 10"/>
          <p:cNvSpPr/>
          <p:nvPr/>
        </p:nvSpPr>
        <p:spPr>
          <a:xfrm>
            <a:off x="4724400" y="2133600"/>
            <a:ext cx="2286000" cy="685800"/>
          </a:xfrm>
          <a:prstGeom prst="rect">
            <a:avLst/>
          </a:prstGeom>
          <a:noFill/>
          <a:ln w="9525">
            <a:noFill/>
          </a:ln>
        </p:spPr>
        <p:txBody>
          <a:bodyPr wrap="none" anchor="ctr" anchorCtr="0"/>
          <a:p>
            <a:r>
              <a:rPr lang="zh-CN" altLang="en-US" sz="3200" b="1" dirty="0">
                <a:latin typeface="Arial" panose="020B0604020202020204" pitchFamily="34" charset="0"/>
                <a:ea typeface="宋体" panose="02010600030101010101" pitchFamily="2" charset="-122"/>
              </a:rPr>
              <a:t>基础语言</a:t>
            </a:r>
            <a:endParaRPr lang="zh-CN" altLang="en-US" sz="3200" b="1" dirty="0">
              <a:latin typeface="Arial" panose="020B0604020202020204" pitchFamily="34" charset="0"/>
              <a:ea typeface="宋体" panose="02010600030101010101" pitchFamily="2" charset="-122"/>
            </a:endParaRPr>
          </a:p>
        </p:txBody>
      </p:sp>
      <p:sp>
        <p:nvSpPr>
          <p:cNvPr id="61451" name="Rectangle 11"/>
          <p:cNvSpPr/>
          <p:nvPr/>
        </p:nvSpPr>
        <p:spPr>
          <a:xfrm>
            <a:off x="1981200" y="1447800"/>
            <a:ext cx="2286000" cy="685800"/>
          </a:xfrm>
          <a:prstGeom prst="rect">
            <a:avLst/>
          </a:prstGeom>
          <a:noFill/>
          <a:ln w="9525">
            <a:noFill/>
          </a:ln>
        </p:spPr>
        <p:txBody>
          <a:bodyPr wrap="none" anchor="ctr" anchorCtr="0"/>
          <a:p>
            <a:r>
              <a:rPr lang="zh-CN" altLang="en-US" sz="3200" b="1" dirty="0">
                <a:latin typeface="Arial" panose="020B0604020202020204" pitchFamily="34" charset="0"/>
                <a:ea typeface="宋体" panose="02010600030101010101" pitchFamily="2" charset="-122"/>
              </a:rPr>
              <a:t>机器语言</a:t>
            </a:r>
            <a:endParaRPr lang="zh-CN" altLang="en-US" sz="3200" b="1" dirty="0">
              <a:latin typeface="Arial" panose="020B0604020202020204" pitchFamily="34" charset="0"/>
              <a:ea typeface="宋体" panose="02010600030101010101" pitchFamily="2" charset="-122"/>
            </a:endParaRPr>
          </a:p>
        </p:txBody>
      </p:sp>
      <p:grpSp>
        <p:nvGrpSpPr>
          <p:cNvPr id="2" name="Group 12"/>
          <p:cNvGrpSpPr/>
          <p:nvPr/>
        </p:nvGrpSpPr>
        <p:grpSpPr>
          <a:xfrm>
            <a:off x="2057400" y="1981200"/>
            <a:ext cx="2286000" cy="1143000"/>
            <a:chOff x="480" y="1584"/>
            <a:chExt cx="1440" cy="720"/>
          </a:xfrm>
        </p:grpSpPr>
        <p:sp>
          <p:nvSpPr>
            <p:cNvPr id="9220" name="Rectangle 13"/>
            <p:cNvSpPr/>
            <p:nvPr/>
          </p:nvSpPr>
          <p:spPr>
            <a:xfrm>
              <a:off x="480" y="1872"/>
              <a:ext cx="1440" cy="432"/>
            </a:xfrm>
            <a:prstGeom prst="rect">
              <a:avLst/>
            </a:prstGeom>
            <a:noFill/>
            <a:ln w="9525">
              <a:noFill/>
            </a:ln>
          </p:spPr>
          <p:txBody>
            <a:bodyPr wrap="none" anchor="ctr" anchorCtr="0"/>
            <a:p>
              <a:r>
                <a:rPr lang="zh-CN" altLang="en-US" sz="3200" b="1" dirty="0">
                  <a:latin typeface="Arial" panose="020B0604020202020204" pitchFamily="34" charset="0"/>
                  <a:ea typeface="宋体" panose="02010600030101010101" pitchFamily="2" charset="-122"/>
                </a:rPr>
                <a:t>汇编语言</a:t>
              </a:r>
              <a:endParaRPr lang="zh-CN" altLang="en-US" sz="3200" b="1" dirty="0">
                <a:latin typeface="Arial" panose="020B0604020202020204" pitchFamily="34" charset="0"/>
                <a:ea typeface="宋体" panose="02010600030101010101" pitchFamily="2" charset="-122"/>
              </a:endParaRPr>
            </a:p>
          </p:txBody>
        </p:sp>
        <p:sp>
          <p:nvSpPr>
            <p:cNvPr id="9221" name="Line 14"/>
            <p:cNvSpPr/>
            <p:nvPr/>
          </p:nvSpPr>
          <p:spPr>
            <a:xfrm>
              <a:off x="1152" y="1584"/>
              <a:ext cx="0" cy="384"/>
            </a:xfrm>
            <a:prstGeom prst="line">
              <a:avLst/>
            </a:prstGeom>
            <a:ln w="28575" cap="flat" cmpd="sng">
              <a:solidFill>
                <a:schemeClr val="tx1"/>
              </a:solidFill>
              <a:prstDash val="solid"/>
              <a:round/>
              <a:headEnd type="none" w="med" len="med"/>
              <a:tailEnd type="triangle" w="med" len="med"/>
            </a:ln>
          </p:spPr>
        </p:sp>
      </p:grpSp>
      <p:grpSp>
        <p:nvGrpSpPr>
          <p:cNvPr id="3" name="Group 15"/>
          <p:cNvGrpSpPr/>
          <p:nvPr/>
        </p:nvGrpSpPr>
        <p:grpSpPr>
          <a:xfrm>
            <a:off x="2057400" y="2971800"/>
            <a:ext cx="2286000" cy="1143000"/>
            <a:chOff x="480" y="2208"/>
            <a:chExt cx="1440" cy="720"/>
          </a:xfrm>
        </p:grpSpPr>
        <p:sp>
          <p:nvSpPr>
            <p:cNvPr id="9223" name="Rectangle 16"/>
            <p:cNvSpPr/>
            <p:nvPr/>
          </p:nvSpPr>
          <p:spPr>
            <a:xfrm>
              <a:off x="480" y="2496"/>
              <a:ext cx="1440" cy="432"/>
            </a:xfrm>
            <a:prstGeom prst="rect">
              <a:avLst/>
            </a:prstGeom>
            <a:noFill/>
            <a:ln w="9525">
              <a:noFill/>
            </a:ln>
          </p:spPr>
          <p:txBody>
            <a:bodyPr wrap="none" anchor="ctr" anchorCtr="0"/>
            <a:p>
              <a:r>
                <a:rPr lang="zh-CN" altLang="en-US" sz="3200" b="1" dirty="0">
                  <a:latin typeface="Arial" panose="020B0604020202020204" pitchFamily="34" charset="0"/>
                  <a:ea typeface="宋体" panose="02010600030101010101" pitchFamily="2" charset="-122"/>
                </a:rPr>
                <a:t>高级语言</a:t>
              </a:r>
              <a:endParaRPr lang="zh-CN" altLang="en-US" sz="3200" b="1" dirty="0">
                <a:latin typeface="Arial" panose="020B0604020202020204" pitchFamily="34" charset="0"/>
                <a:ea typeface="宋体" panose="02010600030101010101" pitchFamily="2" charset="-122"/>
              </a:endParaRPr>
            </a:p>
          </p:txBody>
        </p:sp>
        <p:sp>
          <p:nvSpPr>
            <p:cNvPr id="9224" name="Line 17"/>
            <p:cNvSpPr/>
            <p:nvPr/>
          </p:nvSpPr>
          <p:spPr>
            <a:xfrm>
              <a:off x="1152" y="2208"/>
              <a:ext cx="0" cy="384"/>
            </a:xfrm>
            <a:prstGeom prst="line">
              <a:avLst/>
            </a:prstGeom>
            <a:ln w="28575" cap="flat" cmpd="sng">
              <a:solidFill>
                <a:schemeClr val="tx1"/>
              </a:solidFill>
              <a:prstDash val="solid"/>
              <a:round/>
              <a:headEnd type="none" w="med" len="med"/>
              <a:tailEnd type="triangle" w="med" len="med"/>
            </a:ln>
          </p:spPr>
        </p:sp>
      </p:grpSp>
      <p:grpSp>
        <p:nvGrpSpPr>
          <p:cNvPr id="4" name="Group 18"/>
          <p:cNvGrpSpPr/>
          <p:nvPr/>
        </p:nvGrpSpPr>
        <p:grpSpPr>
          <a:xfrm>
            <a:off x="4648200" y="2743200"/>
            <a:ext cx="3657600" cy="1295400"/>
            <a:chOff x="2112" y="2064"/>
            <a:chExt cx="2304" cy="816"/>
          </a:xfrm>
        </p:grpSpPr>
        <p:sp>
          <p:nvSpPr>
            <p:cNvPr id="9226" name="Rectangle 19"/>
            <p:cNvSpPr/>
            <p:nvPr/>
          </p:nvSpPr>
          <p:spPr>
            <a:xfrm>
              <a:off x="2112" y="2400"/>
              <a:ext cx="2304" cy="480"/>
            </a:xfrm>
            <a:prstGeom prst="rect">
              <a:avLst/>
            </a:prstGeom>
            <a:noFill/>
            <a:ln w="9525">
              <a:noFill/>
            </a:ln>
          </p:spPr>
          <p:txBody>
            <a:bodyPr wrap="none" anchor="ctr" anchorCtr="0"/>
            <a:p>
              <a:r>
                <a:rPr lang="zh-CN" altLang="en-US" sz="3200" b="1" dirty="0">
                  <a:latin typeface="Arial" panose="020B0604020202020204" pitchFamily="34" charset="0"/>
                  <a:ea typeface="宋体" panose="02010600030101010101" pitchFamily="2" charset="-122"/>
                </a:rPr>
                <a:t>结构化程序设计语言</a:t>
              </a:r>
              <a:endParaRPr lang="zh-CN" altLang="en-US" sz="3200" b="1" dirty="0">
                <a:latin typeface="Arial" panose="020B0604020202020204" pitchFamily="34" charset="0"/>
                <a:ea typeface="宋体" panose="02010600030101010101" pitchFamily="2" charset="-122"/>
              </a:endParaRPr>
            </a:p>
          </p:txBody>
        </p:sp>
        <p:sp>
          <p:nvSpPr>
            <p:cNvPr id="9227" name="Line 20"/>
            <p:cNvSpPr/>
            <p:nvPr/>
          </p:nvSpPr>
          <p:spPr>
            <a:xfrm>
              <a:off x="2880" y="2064"/>
              <a:ext cx="0" cy="384"/>
            </a:xfrm>
            <a:prstGeom prst="line">
              <a:avLst/>
            </a:prstGeom>
            <a:ln w="28575" cap="flat" cmpd="sng">
              <a:solidFill>
                <a:schemeClr val="tx1"/>
              </a:solidFill>
              <a:prstDash val="solid"/>
              <a:round/>
              <a:headEnd type="none" w="med" len="med"/>
              <a:tailEnd type="triangle" w="med" len="med"/>
            </a:ln>
          </p:spPr>
        </p:sp>
      </p:grpSp>
      <p:grpSp>
        <p:nvGrpSpPr>
          <p:cNvPr id="5" name="Group 21"/>
          <p:cNvGrpSpPr/>
          <p:nvPr/>
        </p:nvGrpSpPr>
        <p:grpSpPr>
          <a:xfrm>
            <a:off x="4724400" y="3886200"/>
            <a:ext cx="3886200" cy="1295400"/>
            <a:chOff x="2160" y="2784"/>
            <a:chExt cx="2448" cy="816"/>
          </a:xfrm>
        </p:grpSpPr>
        <p:sp>
          <p:nvSpPr>
            <p:cNvPr id="9229" name="Rectangle 22"/>
            <p:cNvSpPr/>
            <p:nvPr/>
          </p:nvSpPr>
          <p:spPr>
            <a:xfrm>
              <a:off x="2160" y="3072"/>
              <a:ext cx="2448" cy="528"/>
            </a:xfrm>
            <a:prstGeom prst="rect">
              <a:avLst/>
            </a:prstGeom>
            <a:noFill/>
            <a:ln w="9525">
              <a:noFill/>
            </a:ln>
          </p:spPr>
          <p:txBody>
            <a:bodyPr wrap="none" anchor="ctr" anchorCtr="0"/>
            <a:p>
              <a:r>
                <a:rPr lang="zh-CN" altLang="en-US" sz="3200" b="1" dirty="0">
                  <a:latin typeface="Arial" panose="020B0604020202020204" pitchFamily="34" charset="0"/>
                  <a:ea typeface="宋体" panose="02010600030101010101" pitchFamily="2" charset="-122"/>
                </a:rPr>
                <a:t>面向对象程序设计语言</a:t>
              </a:r>
              <a:endParaRPr lang="zh-CN" altLang="en-US" sz="3200" b="1" dirty="0">
                <a:latin typeface="Arial" panose="020B0604020202020204" pitchFamily="34" charset="0"/>
                <a:ea typeface="宋体" panose="02010600030101010101" pitchFamily="2" charset="-122"/>
              </a:endParaRPr>
            </a:p>
          </p:txBody>
        </p:sp>
        <p:sp>
          <p:nvSpPr>
            <p:cNvPr id="9230" name="Line 23"/>
            <p:cNvSpPr/>
            <p:nvPr/>
          </p:nvSpPr>
          <p:spPr>
            <a:xfrm>
              <a:off x="2928" y="2784"/>
              <a:ext cx="0" cy="384"/>
            </a:xfrm>
            <a:prstGeom prst="line">
              <a:avLst/>
            </a:prstGeom>
            <a:ln w="28575" cap="flat" cmpd="sng">
              <a:solidFill>
                <a:schemeClr val="tx1"/>
              </a:solidFill>
              <a:prstDash val="solid"/>
              <a:round/>
              <a:headEnd type="none" w="med" len="med"/>
              <a:tailEnd type="triangle" w="med" len="med"/>
            </a:ln>
          </p:spPr>
        </p:sp>
      </p:grpSp>
      <p:sp>
        <p:nvSpPr>
          <p:cNvPr id="61464" name="AutoShape 24"/>
          <p:cNvSpPr/>
          <p:nvPr/>
        </p:nvSpPr>
        <p:spPr>
          <a:xfrm>
            <a:off x="4114800" y="2286000"/>
            <a:ext cx="304800" cy="2743200"/>
          </a:xfrm>
          <a:prstGeom prst="leftBrace">
            <a:avLst>
              <a:gd name="adj1" fmla="val 75000"/>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65" name="AutoShape 25"/>
          <p:cNvSpPr/>
          <p:nvPr/>
        </p:nvSpPr>
        <p:spPr>
          <a:xfrm>
            <a:off x="6553200" y="1219200"/>
            <a:ext cx="3352800" cy="838200"/>
          </a:xfrm>
          <a:prstGeom prst="wedgeRoundRectCallout">
            <a:avLst>
              <a:gd name="adj1" fmla="val -47019"/>
              <a:gd name="adj2" fmla="val 100949"/>
              <a:gd name="adj3" fmla="val 16667"/>
            </a:avLst>
          </a:prstGeom>
          <a:noFill/>
          <a:ln w="9525" cap="flat" cmpd="sng">
            <a:solidFill>
              <a:schemeClr val="tx1"/>
            </a:solidFill>
            <a:prstDash val="solid"/>
            <a:miter/>
            <a:headEnd type="none" w="med" len="med"/>
            <a:tailEnd type="none" w="med" len="med"/>
          </a:ln>
        </p:spPr>
        <p:txBody>
          <a:bodyPr anchor="t" anchorCtr="0"/>
          <a:p>
            <a:r>
              <a:rPr lang="zh-CN" altLang="en-US" sz="2400" b="1" dirty="0">
                <a:latin typeface="Arial" panose="020B0604020202020204" pitchFamily="34" charset="0"/>
                <a:ea typeface="宋体" panose="02010600030101010101" pitchFamily="2" charset="-122"/>
              </a:rPr>
              <a:t>如：</a:t>
            </a:r>
            <a:r>
              <a:rPr lang="en-US" altLang="zh-CN" sz="2400" b="1" dirty="0">
                <a:latin typeface="Arial" panose="020B0604020202020204" pitchFamily="34" charset="0"/>
                <a:ea typeface="宋体" panose="02010600030101010101" pitchFamily="2" charset="-122"/>
              </a:rPr>
              <a:t>Fortran</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Basic</a:t>
            </a:r>
            <a:endParaRPr lang="en-US" altLang="zh-CN" sz="2400" b="1" dirty="0">
              <a:latin typeface="Arial" panose="020B0604020202020204" pitchFamily="34" charset="0"/>
              <a:ea typeface="宋体" panose="02010600030101010101" pitchFamily="2" charset="-122"/>
            </a:endParaRPr>
          </a:p>
        </p:txBody>
      </p:sp>
      <p:sp>
        <p:nvSpPr>
          <p:cNvPr id="61466" name="AutoShape 26"/>
          <p:cNvSpPr/>
          <p:nvPr/>
        </p:nvSpPr>
        <p:spPr>
          <a:xfrm>
            <a:off x="6858000" y="2590800"/>
            <a:ext cx="2514600" cy="609600"/>
          </a:xfrm>
          <a:prstGeom prst="wedgeRoundRectCallout">
            <a:avLst>
              <a:gd name="adj1" fmla="val -46023"/>
              <a:gd name="adj2" fmla="val 96616"/>
              <a:gd name="adj3" fmla="val 16667"/>
            </a:avLst>
          </a:prstGeom>
          <a:noFill/>
          <a:ln w="9525" cap="flat" cmpd="sng">
            <a:solidFill>
              <a:schemeClr val="tx1"/>
            </a:solidFill>
            <a:prstDash val="solid"/>
            <a:miter/>
            <a:headEnd type="none" w="med" len="med"/>
            <a:tailEnd type="none" w="med" len="med"/>
          </a:ln>
        </p:spPr>
        <p:txBody>
          <a:bodyPr anchor="t" anchorCtr="0"/>
          <a:p>
            <a:r>
              <a:rPr lang="zh-CN" altLang="en-US" sz="2400" b="1" dirty="0">
                <a:latin typeface="Arial" panose="020B0604020202020204" pitchFamily="34" charset="0"/>
                <a:ea typeface="宋体" panose="02010600030101010101" pitchFamily="2" charset="-122"/>
              </a:rPr>
              <a:t>如：</a:t>
            </a:r>
            <a:r>
              <a:rPr lang="en-US" altLang="zh-CN" sz="2400" b="1" dirty="0">
                <a:latin typeface="Arial" panose="020B0604020202020204" pitchFamily="34" charset="0"/>
                <a:ea typeface="宋体" panose="02010600030101010101" pitchFamily="2" charset="-122"/>
              </a:rPr>
              <a:t>Pasic</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C</a:t>
            </a:r>
            <a:endParaRPr lang="en-US" altLang="zh-CN" sz="2400" b="1" dirty="0">
              <a:latin typeface="Arial" panose="020B0604020202020204" pitchFamily="34" charset="0"/>
              <a:ea typeface="宋体" panose="02010600030101010101" pitchFamily="2" charset="-122"/>
            </a:endParaRPr>
          </a:p>
        </p:txBody>
      </p:sp>
      <p:sp>
        <p:nvSpPr>
          <p:cNvPr id="61467" name="AutoShape 27"/>
          <p:cNvSpPr/>
          <p:nvPr/>
        </p:nvSpPr>
        <p:spPr>
          <a:xfrm>
            <a:off x="6705600" y="5029200"/>
            <a:ext cx="3159760" cy="838200"/>
          </a:xfrm>
          <a:prstGeom prst="wedgeRoundRectCallout">
            <a:avLst>
              <a:gd name="adj1" fmla="val -59801"/>
              <a:gd name="adj2" fmla="val -57764"/>
              <a:gd name="adj3" fmla="val 16667"/>
            </a:avLst>
          </a:prstGeom>
          <a:noFill/>
          <a:ln w="9525" cap="flat" cmpd="sng">
            <a:solidFill>
              <a:schemeClr val="tx1"/>
            </a:solidFill>
            <a:prstDash val="solid"/>
            <a:miter/>
            <a:headEnd type="none" w="med" len="med"/>
            <a:tailEnd type="none" w="med" len="med"/>
          </a:ln>
        </p:spPr>
        <p:txBody>
          <a:bodyPr anchor="t" anchorCtr="0"/>
          <a:p>
            <a:r>
              <a:rPr lang="zh-CN" altLang="en-US" sz="2400" b="1" dirty="0">
                <a:latin typeface="Arial" panose="020B0604020202020204" pitchFamily="34" charset="0"/>
                <a:ea typeface="宋体" panose="02010600030101010101" pitchFamily="2" charset="-122"/>
              </a:rPr>
              <a:t>如：</a:t>
            </a:r>
            <a:r>
              <a:rPr lang="en-US" altLang="zh-CN" sz="2400" b="1" dirty="0">
                <a:latin typeface="Arial" panose="020B0604020202020204" pitchFamily="34" charset="0"/>
                <a:ea typeface="宋体" panose="02010600030101010101" pitchFamily="2" charset="-122"/>
              </a:rPr>
              <a:t>C++</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C#, Java</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Python</a:t>
            </a:r>
            <a:endParaRPr lang="en-US" altLang="zh-CN" sz="2400" b="1" dirty="0">
              <a:latin typeface="Arial" panose="020B0604020202020204" pitchFamily="34" charset="0"/>
              <a:ea typeface="宋体" panose="02010600030101010101" pitchFamily="2" charset="-122"/>
            </a:endParaRPr>
          </a:p>
        </p:txBody>
      </p:sp>
      <p:sp>
        <p:nvSpPr>
          <p:cNvPr id="9235" name="Rectangle 4"/>
          <p:cNvSpPr/>
          <p:nvPr/>
        </p:nvSpPr>
        <p:spPr>
          <a:xfrm>
            <a:off x="2024063" y="214313"/>
            <a:ext cx="7896225" cy="563562"/>
          </a:xfrm>
          <a:prstGeom prst="rect">
            <a:avLst/>
          </a:prstGeom>
          <a:noFill/>
          <a:ln w="9525">
            <a:noFill/>
          </a:ln>
        </p:spPr>
        <p:txBody>
          <a:bodyPr anchor="ctr" anchorCtr="0"/>
          <a:p>
            <a:pPr algn="ctr"/>
            <a:r>
              <a:rPr lang="en-US" altLang="zh-CN" sz="3600" dirty="0">
                <a:solidFill>
                  <a:schemeClr val="tx2"/>
                </a:solidFill>
                <a:latin typeface="Arial" panose="020B0604020202020204" pitchFamily="34" charset="0"/>
                <a:ea typeface="黑体" panose="02010609060101010101" pitchFamily="49" charset="-122"/>
              </a:rPr>
              <a:t>1.1  </a:t>
            </a:r>
            <a:r>
              <a:rPr lang="zh-CN" altLang="en-US" sz="3600" dirty="0">
                <a:solidFill>
                  <a:schemeClr val="tx2"/>
                </a:solidFill>
                <a:latin typeface="Arial" panose="020B0604020202020204" pitchFamily="34" charset="0"/>
                <a:ea typeface="黑体" panose="02010609060101010101" pitchFamily="49" charset="-122"/>
              </a:rPr>
              <a:t>计算机程序设计语言的发展</a:t>
            </a:r>
            <a:endParaRPr lang="zh-CN" altLang="en-US" sz="3600" dirty="0">
              <a:solidFill>
                <a:schemeClr val="tx2"/>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4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p:bldP spid="61451" grpId="0"/>
      <p:bldP spid="61464" grpId="0" bldLvl="0" animBg="1"/>
      <p:bldP spid="61465" grpId="0" bldLvl="0" animBg="1"/>
      <p:bldP spid="61466" grpId="0" bldLvl="0" animBg="1"/>
      <p:bldP spid="6146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a:noFill/>
          <a:ln>
            <a:noFill/>
          </a:ln>
        </p:spPr>
        <p:txBody>
          <a:bodyPr anchor="t" anchorCtr="0"/>
          <a:p>
            <a:pPr eaLnBrk="1" hangingPunct="1"/>
            <a:r>
              <a:rPr lang="en-US" altLang="zh-CN" sz="3600" b="1" dirty="0"/>
              <a:t>1.1.1</a:t>
            </a:r>
            <a:r>
              <a:rPr lang="zh-CN" altLang="en-US" sz="3600" b="1" dirty="0"/>
              <a:t> 机器语言与汇编语言</a:t>
            </a:r>
            <a:endParaRPr lang="zh-CN" altLang="en-US" sz="3600" b="1" dirty="0"/>
          </a:p>
        </p:txBody>
      </p:sp>
      <p:sp>
        <p:nvSpPr>
          <p:cNvPr id="4" name="Rectangle 3"/>
          <p:cNvSpPr>
            <a:spLocks noGrp="1"/>
          </p:cNvSpPr>
          <p:nvPr>
            <p:ph idx="1"/>
          </p:nvPr>
        </p:nvSpPr>
        <p:spPr>
          <a:xfrm>
            <a:off x="407670" y="1008380"/>
            <a:ext cx="11442065" cy="4525645"/>
          </a:xfrm>
          <a:noFill/>
          <a:ln>
            <a:noFill/>
          </a:ln>
        </p:spPr>
        <p:txBody>
          <a:bodyPr anchor="t" anchorCtr="0"/>
          <a:p>
            <a:pPr eaLnBrk="1" hangingPunct="1"/>
            <a:r>
              <a:rPr lang="zh-CN" altLang="en-US" b="1" dirty="0">
                <a:solidFill>
                  <a:srgbClr val="FF0000"/>
                </a:solidFill>
              </a:rPr>
              <a:t>机器语言：</a:t>
            </a:r>
            <a:r>
              <a:rPr lang="zh-CN" altLang="en-US" b="1" dirty="0"/>
              <a:t>由计算机硬件系统可以识别的二进制指令组成的语言。</a:t>
            </a:r>
            <a:endParaRPr lang="zh-CN" altLang="en-US" b="1" dirty="0"/>
          </a:p>
          <a:p>
            <a:pPr marL="457200" lvl="1" indent="628650" eaLnBrk="1" hangingPunct="1">
              <a:buNone/>
            </a:pPr>
            <a:r>
              <a:rPr lang="zh-CN" altLang="en-US" sz="2400" b="1" dirty="0">
                <a:solidFill>
                  <a:srgbClr val="0000FF"/>
                </a:solidFill>
              </a:rPr>
              <a:t>计算机发展的初期，软件工程师们只能用机器语言来编写程序。这一阶段，在人类的自然语言和计算机编程语言之间存在着巨大的鸿沟。</a:t>
            </a:r>
            <a:endParaRPr lang="zh-CN" altLang="en-US" sz="2400" b="1" dirty="0">
              <a:solidFill>
                <a:srgbClr val="0000FF"/>
              </a:solidFill>
            </a:endParaRPr>
          </a:p>
          <a:p>
            <a:pPr marL="457200" lvl="1" indent="628650" eaLnBrk="1" hangingPunct="1">
              <a:buNone/>
            </a:pPr>
            <a:endParaRPr lang="zh-CN" altLang="en-US" sz="2400" b="1" dirty="0">
              <a:solidFill>
                <a:srgbClr val="0000FF"/>
              </a:solidFill>
            </a:endParaRPr>
          </a:p>
          <a:p>
            <a:pPr marL="457200" lvl="1" indent="628650" eaLnBrk="1" hangingPunct="1">
              <a:buNone/>
            </a:pPr>
            <a:endParaRPr lang="zh-CN" altLang="en-US" sz="2400" b="1" dirty="0">
              <a:solidFill>
                <a:srgbClr val="0000FF"/>
              </a:solidFill>
            </a:endParaRPr>
          </a:p>
          <a:p>
            <a:pPr eaLnBrk="1" hangingPunct="1"/>
            <a:r>
              <a:rPr lang="zh-CN" altLang="en-US" b="1" dirty="0">
                <a:solidFill>
                  <a:srgbClr val="FF0000"/>
                </a:solidFill>
              </a:rPr>
              <a:t>汇编语言：</a:t>
            </a:r>
            <a:r>
              <a:rPr lang="zh-CN" altLang="en-US" b="1" dirty="0"/>
              <a:t>将机器指令映射为一些可以被人读懂的助记符，如</a:t>
            </a:r>
            <a:r>
              <a:rPr lang="en-US" altLang="zh-CN" b="1" dirty="0"/>
              <a:t>ADD</a:t>
            </a:r>
            <a:r>
              <a:rPr lang="zh-CN" altLang="en-US" b="1" dirty="0"/>
              <a:t>、</a:t>
            </a:r>
            <a:r>
              <a:rPr lang="en-US" altLang="zh-CN" b="1" dirty="0"/>
              <a:t>SUB</a:t>
            </a:r>
            <a:r>
              <a:rPr lang="zh-CN" altLang="en-US" b="1" dirty="0"/>
              <a:t>等。</a:t>
            </a:r>
            <a:endParaRPr lang="zh-CN" altLang="en-US" b="1" dirty="0"/>
          </a:p>
          <a:p>
            <a:pPr marL="457200" lvl="1" indent="628650" eaLnBrk="1" hangingPunct="1">
              <a:buNone/>
            </a:pPr>
            <a:r>
              <a:rPr lang="zh-CN" altLang="en-US" sz="2400" b="1" dirty="0">
                <a:solidFill>
                  <a:srgbClr val="0000FF"/>
                </a:solidFill>
              </a:rPr>
              <a:t>此时编程语言与人类自然语言间的鸿沟略有缩小，但仍与人类的思维相差甚远。因为它的抽象层次太低，程序员需要考虑大量的机器细节。</a:t>
            </a:r>
            <a:endParaRPr lang="zh-CN" altLang="en-US" b="1" dirty="0">
              <a:solidFill>
                <a:srgbClr val="0000FF"/>
              </a:solidFill>
            </a:endParaRPr>
          </a:p>
        </p:txBody>
      </p:sp>
      <p:pic>
        <p:nvPicPr>
          <p:cNvPr id="2" name="图片 1"/>
          <p:cNvPicPr>
            <a:picLocks noChangeAspect="1"/>
          </p:cNvPicPr>
          <p:nvPr/>
        </p:nvPicPr>
        <p:blipFill>
          <a:blip r:embed="rId1"/>
          <a:stretch>
            <a:fillRect/>
          </a:stretch>
        </p:blipFill>
        <p:spPr>
          <a:xfrm>
            <a:off x="3313113" y="2822575"/>
            <a:ext cx="7065962" cy="896938"/>
          </a:xfrm>
          <a:prstGeom prst="rect">
            <a:avLst/>
          </a:prstGeom>
          <a:noFill/>
          <a:ln w="9525">
            <a:noFill/>
          </a:ln>
        </p:spPr>
      </p:pic>
      <p:pic>
        <p:nvPicPr>
          <p:cNvPr id="3" name="图片 2"/>
          <p:cNvPicPr>
            <a:picLocks noChangeAspect="1"/>
          </p:cNvPicPr>
          <p:nvPr/>
        </p:nvPicPr>
        <p:blipFill>
          <a:blip r:embed="rId2"/>
          <a:stretch>
            <a:fillRect/>
          </a:stretch>
        </p:blipFill>
        <p:spPr>
          <a:xfrm>
            <a:off x="4008120" y="5661025"/>
            <a:ext cx="6191250" cy="8699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charRg st="30" end="91"/>
                                            </p:txEl>
                                          </p:spTgt>
                                        </p:tgtEl>
                                        <p:attrNameLst>
                                          <p:attrName>style.visibility</p:attrName>
                                        </p:attrNameLst>
                                      </p:cBhvr>
                                      <p:to>
                                        <p:strVal val="visible"/>
                                      </p:to>
                                    </p:set>
                                    <p:animEffect transition="in" filter="blinds(horizontal)">
                                      <p:cBhvr>
                                        <p:cTn id="7" dur="500"/>
                                        <p:tgtEl>
                                          <p:spTgt spid="4">
                                            <p:txEl>
                                              <p:charRg st="30" end="9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charRg st="128" end="190"/>
                                            </p:txEl>
                                          </p:spTgt>
                                        </p:tgtEl>
                                        <p:attrNameLst>
                                          <p:attrName>style.visibility</p:attrName>
                                        </p:attrNameLst>
                                      </p:cBhvr>
                                      <p:to>
                                        <p:strVal val="visible"/>
                                      </p:to>
                                    </p:set>
                                    <p:animEffect transition="in" filter="blinds(horizontal)">
                                      <p:cBhvr>
                                        <p:cTn id="17" dur="500"/>
                                        <p:tgtEl>
                                          <p:spTgt spid="4">
                                            <p:txEl>
                                              <p:charRg st="128" end="19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noFill/>
          <a:ln>
            <a:noFill/>
          </a:ln>
        </p:spPr>
        <p:txBody>
          <a:bodyPr anchor="t" anchorCtr="0"/>
          <a:p>
            <a:pPr eaLnBrk="1" hangingPunct="1"/>
            <a:r>
              <a:rPr lang="en-US" altLang="zh-CN" sz="3600" b="1" dirty="0">
                <a:solidFill>
                  <a:schemeClr val="tx1"/>
                </a:solidFill>
              </a:rPr>
              <a:t>1.1.2</a:t>
            </a:r>
            <a:r>
              <a:rPr lang="zh-CN" altLang="en-US" sz="3600" b="1" dirty="0">
                <a:solidFill>
                  <a:schemeClr val="tx1"/>
                </a:solidFill>
              </a:rPr>
              <a:t>  高级语言</a:t>
            </a:r>
            <a:endParaRPr lang="zh-CN" altLang="en-US" sz="3600" dirty="0">
              <a:solidFill>
                <a:schemeClr val="tx1"/>
              </a:solidFill>
            </a:endParaRPr>
          </a:p>
        </p:txBody>
      </p:sp>
      <p:sp>
        <p:nvSpPr>
          <p:cNvPr id="11266" name="Rectangle 3"/>
          <p:cNvSpPr txBox="1"/>
          <p:nvPr/>
        </p:nvSpPr>
        <p:spPr>
          <a:xfrm>
            <a:off x="969010" y="1133475"/>
            <a:ext cx="10633075" cy="2644775"/>
          </a:xfrm>
          <a:prstGeom prst="rect">
            <a:avLst/>
          </a:prstGeom>
          <a:noFill/>
          <a:ln w="9525">
            <a:noFill/>
          </a:ln>
        </p:spPr>
        <p:txBody>
          <a:bodyPr anchor="t" anchorCtr="0"/>
          <a:p>
            <a:pPr indent="571500">
              <a:lnSpc>
                <a:spcPct val="140000"/>
              </a:lnSpc>
              <a:spcBef>
                <a:spcPct val="20000"/>
              </a:spcBef>
              <a:buFont typeface="Wingdings" panose="05000000000000000000" pitchFamily="2" charset="2"/>
            </a:pPr>
            <a:r>
              <a:rPr lang="zh-CN" altLang="en-US" sz="2800" b="1" dirty="0">
                <a:solidFill>
                  <a:srgbClr val="FF0000"/>
                </a:solidFill>
                <a:latin typeface="Arial" panose="020B0604020202020204" pitchFamily="34" charset="0"/>
                <a:ea typeface="宋体" panose="02010600030101010101" pitchFamily="2" charset="-122"/>
              </a:rPr>
              <a:t>高级语言</a:t>
            </a:r>
            <a:r>
              <a:rPr lang="zh-CN" altLang="en-US" sz="2800" b="1" dirty="0">
                <a:latin typeface="Arial" panose="020B0604020202020204" pitchFamily="34" charset="0"/>
                <a:ea typeface="宋体" panose="02010600030101010101" pitchFamily="2" charset="-122"/>
              </a:rPr>
              <a:t>屏蔽了机器的细节，提高了语言的抽象层次，程序中可以采用具有一定涵义的数据命名和容易理解的执行语句。这使得在书写程序时可以联系到程序所描述的具体事物。</a:t>
            </a:r>
            <a:endParaRPr lang="zh-CN" altLang="en-US" sz="2800" b="1" dirty="0">
              <a:latin typeface="Arial" panose="020B0604020202020204" pitchFamily="34" charset="0"/>
              <a:ea typeface="宋体" panose="02010600030101010101" pitchFamily="2" charset="-122"/>
            </a:endParaRPr>
          </a:p>
        </p:txBody>
      </p:sp>
      <p:sp>
        <p:nvSpPr>
          <p:cNvPr id="5" name="Rectangle 3"/>
          <p:cNvSpPr txBox="1"/>
          <p:nvPr/>
        </p:nvSpPr>
        <p:spPr>
          <a:xfrm>
            <a:off x="1236345" y="4473575"/>
            <a:ext cx="10171430" cy="1428750"/>
          </a:xfrm>
          <a:prstGeom prst="rect">
            <a:avLst/>
          </a:prstGeom>
          <a:noFill/>
          <a:ln w="9525">
            <a:noFill/>
          </a:ln>
        </p:spPr>
        <p:txBody>
          <a:bodyPr lIns="92075" tIns="46038" rIns="92075" bIns="46038" anchor="t" anchorCtr="0"/>
          <a:p>
            <a:pPr indent="571500">
              <a:lnSpc>
                <a:spcPct val="140000"/>
              </a:lnSpc>
              <a:spcBef>
                <a:spcPct val="20000"/>
              </a:spcBef>
              <a:buClr>
                <a:schemeClr val="accent2"/>
              </a:buClr>
              <a:buSzPct val="80000"/>
              <a:buFont typeface="Wingdings" panose="05000000000000000000" pitchFamily="2" charset="2"/>
            </a:pPr>
            <a:r>
              <a:rPr lang="zh-CN" altLang="en-US" sz="2800" b="1" dirty="0">
                <a:solidFill>
                  <a:srgbClr val="FF0000"/>
                </a:solidFill>
                <a:latin typeface="Arial" panose="020B0604020202020204" pitchFamily="34" charset="0"/>
                <a:ea typeface="宋体" panose="02010600030101010101" pitchFamily="2" charset="-122"/>
              </a:rPr>
              <a:t>如：</a:t>
            </a:r>
            <a:r>
              <a:rPr lang="en-US" altLang="zh-CN" sz="2800" b="1" dirty="0">
                <a:solidFill>
                  <a:srgbClr val="FF0000"/>
                </a:solidFill>
                <a:latin typeface="Arial" panose="020B0604020202020204" pitchFamily="34" charset="0"/>
                <a:ea typeface="宋体" panose="02010600030101010101" pitchFamily="2" charset="-122"/>
              </a:rPr>
              <a:t>C</a:t>
            </a:r>
            <a:r>
              <a:rPr lang="zh-CN" altLang="en-US" sz="2800" b="1" dirty="0">
                <a:solidFill>
                  <a:srgbClr val="FF0000"/>
                </a:solidFill>
                <a:latin typeface="Arial" panose="020B0604020202020204" pitchFamily="34" charset="0"/>
                <a:ea typeface="宋体" panose="02010600030101010101" pitchFamily="2" charset="-122"/>
              </a:rPr>
              <a:t>、</a:t>
            </a:r>
            <a:r>
              <a:rPr lang="en-US" altLang="zh-CN" sz="2800" b="1" dirty="0">
                <a:solidFill>
                  <a:srgbClr val="FF0000"/>
                </a:solidFill>
                <a:latin typeface="Arial" panose="020B0604020202020204" pitchFamily="34" charset="0"/>
                <a:ea typeface="宋体" panose="02010600030101010101" pitchFamily="2" charset="-122"/>
              </a:rPr>
              <a:t>FORTRAN</a:t>
            </a:r>
            <a:r>
              <a:rPr lang="zh-CN" altLang="en-US" sz="2800" b="1" dirty="0">
                <a:solidFill>
                  <a:srgbClr val="FF0000"/>
                </a:solidFill>
                <a:latin typeface="Arial" panose="020B0604020202020204" pitchFamily="34" charset="0"/>
                <a:ea typeface="宋体" panose="02010600030101010101" pitchFamily="2" charset="-122"/>
              </a:rPr>
              <a:t>、</a:t>
            </a:r>
            <a:r>
              <a:rPr lang="en-US" altLang="zh-CN" sz="2800" b="1" dirty="0">
                <a:solidFill>
                  <a:srgbClr val="FF0000"/>
                </a:solidFill>
                <a:latin typeface="Arial" panose="020B0604020202020204" pitchFamily="34" charset="0"/>
                <a:ea typeface="宋体" panose="02010600030101010101" pitchFamily="2" charset="-122"/>
              </a:rPr>
              <a:t>BASIC</a:t>
            </a:r>
            <a:r>
              <a:rPr lang="zh-CN" altLang="en-US" sz="2800" b="1" dirty="0">
                <a:solidFill>
                  <a:srgbClr val="FF0000"/>
                </a:solidFill>
                <a:latin typeface="Arial" panose="020B0604020202020204" pitchFamily="34" charset="0"/>
                <a:ea typeface="宋体" panose="02010600030101010101" pitchFamily="2" charset="-122"/>
              </a:rPr>
              <a:t>、</a:t>
            </a:r>
            <a:r>
              <a:rPr lang="en-US" altLang="zh-CN" sz="2800" b="1" dirty="0">
                <a:solidFill>
                  <a:srgbClr val="FF0000"/>
                </a:solidFill>
                <a:latin typeface="Arial" panose="020B0604020202020204" pitchFamily="34" charset="0"/>
                <a:ea typeface="宋体" panose="02010600030101010101" pitchFamily="2" charset="-122"/>
              </a:rPr>
              <a:t>PASCAL</a:t>
            </a:r>
            <a:r>
              <a:rPr lang="zh-CN" altLang="en-US" sz="2800" b="1" dirty="0">
                <a:solidFill>
                  <a:srgbClr val="FF0000"/>
                </a:solidFill>
                <a:latin typeface="Arial" panose="020B0604020202020204" pitchFamily="34" charset="0"/>
                <a:ea typeface="宋体" panose="02010600030101010101" pitchFamily="2" charset="-122"/>
              </a:rPr>
              <a:t>、</a:t>
            </a:r>
            <a:r>
              <a:rPr lang="en-US" altLang="zh-CN" sz="2800" b="1" dirty="0">
                <a:solidFill>
                  <a:srgbClr val="FF0000"/>
                </a:solidFill>
                <a:latin typeface="Arial" panose="020B0604020202020204" pitchFamily="34" charset="0"/>
                <a:ea typeface="宋体" panose="02010600030101010101" pitchFamily="2" charset="-122"/>
              </a:rPr>
              <a:t>C++</a:t>
            </a:r>
            <a:r>
              <a:rPr lang="zh-CN" altLang="en-US" sz="2800" b="1" dirty="0">
                <a:solidFill>
                  <a:srgbClr val="FF0000"/>
                </a:solidFill>
                <a:latin typeface="Arial" panose="020B0604020202020204" pitchFamily="34" charset="0"/>
                <a:ea typeface="宋体" panose="02010600030101010101" pitchFamily="2" charset="-122"/>
              </a:rPr>
              <a:t>、</a:t>
            </a:r>
            <a:r>
              <a:rPr lang="en-US" altLang="zh-CN" sz="2800" b="1" dirty="0">
                <a:solidFill>
                  <a:srgbClr val="FF0000"/>
                </a:solidFill>
                <a:latin typeface="Arial" panose="020B0604020202020204" pitchFamily="34" charset="0"/>
                <a:ea typeface="宋体" panose="02010600030101010101" pitchFamily="2" charset="-122"/>
              </a:rPr>
              <a:t>C#</a:t>
            </a:r>
            <a:r>
              <a:rPr lang="zh-CN" altLang="en-US" sz="2800" b="1" dirty="0">
                <a:solidFill>
                  <a:srgbClr val="FF0000"/>
                </a:solidFill>
                <a:latin typeface="Arial" panose="020B0604020202020204" pitchFamily="34" charset="0"/>
                <a:ea typeface="宋体" panose="02010600030101010101" pitchFamily="2" charset="-122"/>
              </a:rPr>
              <a:t>、</a:t>
            </a:r>
            <a:r>
              <a:rPr lang="en-US" altLang="zh-CN" sz="2800" b="1" dirty="0">
                <a:solidFill>
                  <a:srgbClr val="FF0000"/>
                </a:solidFill>
                <a:latin typeface="Arial" panose="020B0604020202020204" pitchFamily="34" charset="0"/>
                <a:ea typeface="宋体" panose="02010600030101010101" pitchFamily="2" charset="-122"/>
              </a:rPr>
              <a:t>Java</a:t>
            </a:r>
            <a:r>
              <a:rPr lang="zh-CN" altLang="en-US" sz="2800" b="1" dirty="0">
                <a:solidFill>
                  <a:srgbClr val="FF0000"/>
                </a:solidFill>
                <a:latin typeface="Arial" panose="020B0604020202020204" pitchFamily="34" charset="0"/>
                <a:ea typeface="宋体" panose="02010600030101010101" pitchFamily="2" charset="-122"/>
              </a:rPr>
              <a:t>、</a:t>
            </a:r>
            <a:r>
              <a:rPr lang="en-US" altLang="zh-CN" sz="2800" b="1" dirty="0">
                <a:solidFill>
                  <a:srgbClr val="FF0000"/>
                </a:solidFill>
                <a:latin typeface="Arial" panose="020B0604020202020204" pitchFamily="34" charset="0"/>
                <a:ea typeface="宋体" panose="02010600030101010101" pitchFamily="2" charset="-122"/>
              </a:rPr>
              <a:t>Python</a:t>
            </a:r>
            <a:r>
              <a:rPr lang="zh-CN" altLang="en-US" sz="2800" b="1" dirty="0">
                <a:solidFill>
                  <a:srgbClr val="FF0000"/>
                </a:solidFill>
                <a:latin typeface="Arial" panose="020B0604020202020204" pitchFamily="34" charset="0"/>
                <a:ea typeface="宋体" panose="02010600030101010101" pitchFamily="2" charset="-122"/>
              </a:rPr>
              <a:t>等。</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框 1"/>
          <p:cNvSpPr txBox="1"/>
          <p:nvPr/>
        </p:nvSpPr>
        <p:spPr>
          <a:xfrm>
            <a:off x="3216275" y="3284855"/>
            <a:ext cx="4570730" cy="829945"/>
          </a:xfrm>
          <a:prstGeom prst="rect">
            <a:avLst/>
          </a:prstGeom>
          <a:noFill/>
          <a:ln w="9525">
            <a:noFill/>
          </a:ln>
        </p:spPr>
        <p:txBody>
          <a:bodyPr wrap="square" anchor="t" anchorCtr="0">
            <a:spAutoFit/>
          </a:bodyPr>
          <a:p>
            <a:r>
              <a:rPr lang="en-US" altLang="zh-CN" sz="2400">
                <a:latin typeface="微软雅黑" panose="020B0503020204020204" charset="-122"/>
                <a:ea typeface="微软雅黑" panose="020B0503020204020204" charset="-122"/>
              </a:rPr>
              <a:t>int aL=16;    </a:t>
            </a:r>
            <a:r>
              <a:rPr lang="zh-CN" altLang="en-US" sz="2400">
                <a:latin typeface="微软雅黑" panose="020B0503020204020204" charset="-122"/>
                <a:ea typeface="微软雅黑" panose="020B0503020204020204" charset="-122"/>
              </a:rPr>
              <a:t>往变量aL送1</a:t>
            </a:r>
            <a:r>
              <a:rPr lang="en-US" altLang="zh-CN" sz="2400">
                <a:latin typeface="微软雅黑" panose="020B0503020204020204" charset="-122"/>
                <a:ea typeface="微软雅黑" panose="020B0503020204020204" charset="-122"/>
              </a:rPr>
              <a:t>6</a:t>
            </a:r>
            <a:endParaRPr lang="en-US" altLang="zh-CN"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a</a:t>
            </a:r>
            <a:r>
              <a:rPr lang="en-US" altLang="zh-CN" sz="2400">
                <a:latin typeface="微软雅黑" panose="020B0503020204020204" charset="-122"/>
                <a:ea typeface="微软雅黑" panose="020B0503020204020204" charset="-122"/>
              </a:rPr>
              <a:t>L+</a:t>
            </a:r>
            <a:r>
              <a:rPr lang="zh-CN" altLang="en-US" sz="2400">
                <a:latin typeface="微软雅黑" panose="020B0503020204020204" charset="-122"/>
                <a:ea typeface="微软雅黑" panose="020B0503020204020204" charset="-122"/>
              </a:rPr>
              <a:t>=10 ;     </a:t>
            </a:r>
            <a:r>
              <a:rPr lang="en-US" altLang="zh-CN" sz="2400">
                <a:latin typeface="微软雅黑" panose="020B0503020204020204" charset="-122"/>
                <a:ea typeface="微软雅黑" panose="020B0503020204020204" charset="-122"/>
              </a:rPr>
              <a:t>aL</a:t>
            </a:r>
            <a:r>
              <a:rPr lang="zh-CN" altLang="en-US" sz="2400">
                <a:latin typeface="微软雅黑" panose="020B0503020204020204" charset="-122"/>
                <a:ea typeface="微软雅黑" panose="020B0503020204020204" charset="-122"/>
              </a:rPr>
              <a:t>加</a:t>
            </a:r>
            <a:r>
              <a:rPr lang="en-US" altLang="zh-CN" sz="2400">
                <a:latin typeface="微软雅黑" panose="020B0503020204020204" charset="-122"/>
                <a:ea typeface="微软雅黑" panose="020B0503020204020204" charset="-122"/>
              </a:rPr>
              <a:t>10</a:t>
            </a:r>
            <a:r>
              <a:rPr lang="zh-CN" altLang="en-US" sz="2400">
                <a:latin typeface="微软雅黑" panose="020B0503020204020204" charset="-122"/>
                <a:ea typeface="微软雅黑" panose="020B0503020204020204" charset="-122"/>
              </a:rPr>
              <a:t>，并送回</a:t>
            </a:r>
            <a:r>
              <a:rPr lang="en-US" altLang="zh-CN" sz="2400">
                <a:latin typeface="微软雅黑" panose="020B0503020204020204" charset="-122"/>
                <a:ea typeface="微软雅黑" panose="020B0503020204020204" charset="-122"/>
              </a:rPr>
              <a:t>aL</a:t>
            </a:r>
            <a:endParaRPr lang="en-US" altLang="zh-CN"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charRg st="0" end="31"/>
                                            </p:txEl>
                                          </p:spTgt>
                                        </p:tgtEl>
                                        <p:attrNameLst>
                                          <p:attrName>style.visibility</p:attrName>
                                        </p:attrNameLst>
                                      </p:cBhvr>
                                      <p:to>
                                        <p:strVal val="visible"/>
                                      </p:to>
                                    </p:set>
                                    <p:animEffect transition="in" filter="fade">
                                      <p:cBhvr>
                                        <p:cTn id="7" dur="2000"/>
                                        <p:tgtEl>
                                          <p:spTgt spid="5">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edge">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noFill/>
          <a:ln>
            <a:noFill/>
          </a:ln>
        </p:spPr>
        <p:txBody>
          <a:bodyPr anchor="t" anchorCtr="0"/>
          <a:p>
            <a:pPr eaLnBrk="1" hangingPunct="1"/>
            <a:r>
              <a:rPr lang="en-US" altLang="zh-CN" sz="3600" b="1" dirty="0">
                <a:solidFill>
                  <a:schemeClr val="tx1"/>
                </a:solidFill>
              </a:rPr>
              <a:t>1.1.3</a:t>
            </a:r>
            <a:r>
              <a:rPr lang="zh-CN" altLang="en-US" sz="3600" b="1" dirty="0">
                <a:solidFill>
                  <a:schemeClr val="tx1"/>
                </a:solidFill>
              </a:rPr>
              <a:t>  面向对象的语言</a:t>
            </a:r>
            <a:endParaRPr lang="zh-CN" altLang="en-US" sz="3600" dirty="0">
              <a:solidFill>
                <a:schemeClr val="tx1"/>
              </a:solidFill>
            </a:endParaRPr>
          </a:p>
        </p:txBody>
      </p:sp>
      <p:sp>
        <p:nvSpPr>
          <p:cNvPr id="3" name="内容占位符 2"/>
          <p:cNvSpPr>
            <a:spLocks noGrp="1"/>
          </p:cNvSpPr>
          <p:nvPr>
            <p:ph idx="1"/>
          </p:nvPr>
        </p:nvSpPr>
        <p:spPr>
          <a:xfrm>
            <a:off x="1056005" y="1052830"/>
            <a:ext cx="10727055" cy="5501005"/>
          </a:xfrm>
        </p:spPr>
        <p:txBody>
          <a:bodyPr/>
          <a:lstStyle/>
          <a:p>
            <a:pPr marL="228600" marR="0" lvl="0" indent="-228600" algn="l" defTabSz="914400" rtl="0" eaLnBrk="1" fontAlgn="base" latinLnBrk="0" hangingPunct="1">
              <a:lnSpc>
                <a:spcPct val="85000"/>
              </a:lnSpc>
              <a:spcBef>
                <a:spcPct val="20000"/>
              </a:spcBef>
              <a:spcAft>
                <a:spcPct val="0"/>
              </a:spcAft>
              <a:buClrTx/>
              <a:buSzTx/>
              <a:buFontTx/>
              <a:buChar char="•"/>
              <a:defRPr/>
            </a:pPr>
            <a:r>
              <a:rPr kumimoji="0" lang="zh-CN" altLang="en-US" sz="3200" b="1" i="0" u="none" strike="noStrike" kern="0" cap="none" spc="0" normalizeH="0" baseline="0" noProof="0" dirty="0" smtClean="0">
                <a:ln>
                  <a:noFill/>
                </a:ln>
                <a:solidFill>
                  <a:srgbClr val="FF0000"/>
                </a:solidFill>
                <a:effectLst/>
                <a:uLnTx/>
                <a:uFillTx/>
                <a:latin typeface="+mn-lt"/>
                <a:ea typeface="+mn-ea"/>
                <a:cs typeface="+mn-cs"/>
              </a:rPr>
              <a:t>出发点：</a:t>
            </a:r>
            <a:endParaRPr kumimoji="0" lang="zh-CN" altLang="en-US" sz="3200" b="1" i="0" u="none" strike="noStrike" kern="0" cap="none" spc="0" normalizeH="0" baseline="0" noProof="0" dirty="0" smtClean="0">
              <a:ln>
                <a:noFill/>
              </a:ln>
              <a:solidFill>
                <a:srgbClr val="FF0000"/>
              </a:solidFill>
              <a:effectLst/>
              <a:uLnTx/>
              <a:uFillTx/>
              <a:latin typeface="+mn-lt"/>
              <a:ea typeface="+mn-ea"/>
              <a:cs typeface="+mn-cs"/>
            </a:endParaRPr>
          </a:p>
          <a:p>
            <a:pPr marL="571500" marR="0" lvl="1" indent="-228600" algn="l" defTabSz="914400" rtl="0" eaLnBrk="1" fontAlgn="base" latinLnBrk="0" hangingPunct="1">
              <a:lnSpc>
                <a:spcPct val="85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更直接地描述客观世界中存在的事物</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ea"/>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对象</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ea"/>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以及它们之间的关系。</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ea"/>
            </a:endParaRPr>
          </a:p>
          <a:p>
            <a:pPr marL="228600" marR="0" lvl="0" indent="-228600" algn="l" defTabSz="914400" rtl="0" eaLnBrk="1" fontAlgn="base" latinLnBrk="0" hangingPunct="1">
              <a:lnSpc>
                <a:spcPct val="85000"/>
              </a:lnSpc>
              <a:spcBef>
                <a:spcPct val="20000"/>
              </a:spcBef>
              <a:spcAft>
                <a:spcPct val="0"/>
              </a:spcAft>
              <a:buClrTx/>
              <a:buSzTx/>
              <a:buFontTx/>
              <a:buChar char="•"/>
              <a:defRPr/>
            </a:pPr>
            <a:r>
              <a:rPr kumimoji="0" lang="zh-CN" altLang="en-US" sz="3200" b="1" i="0" u="none" strike="noStrike" kern="0" cap="none" spc="0" normalizeH="0" baseline="0" noProof="0" dirty="0" smtClean="0">
                <a:ln>
                  <a:noFill/>
                </a:ln>
                <a:solidFill>
                  <a:srgbClr val="FF0000"/>
                </a:solidFill>
                <a:effectLst/>
                <a:uLnTx/>
                <a:uFillTx/>
                <a:latin typeface="+mn-lt"/>
                <a:ea typeface="+mn-ea"/>
                <a:cs typeface="+mn-cs"/>
              </a:rPr>
              <a:t>特点：</a:t>
            </a:r>
            <a:endParaRPr kumimoji="0" lang="zh-CN" altLang="en-US" sz="3200" b="1" i="0" u="none" strike="noStrike" kern="0" cap="none" spc="0" normalizeH="0" baseline="0" noProof="0" dirty="0" smtClean="0">
              <a:ln>
                <a:noFill/>
              </a:ln>
              <a:solidFill>
                <a:srgbClr val="FF0000"/>
              </a:solidFill>
              <a:effectLst/>
              <a:uLnTx/>
              <a:uFillTx/>
              <a:latin typeface="+mn-lt"/>
              <a:ea typeface="+mn-ea"/>
              <a:cs typeface="+mn-cs"/>
            </a:endParaRPr>
          </a:p>
          <a:p>
            <a:pPr marL="571500" marR="0" lvl="1" indent="-228600" algn="l" defTabSz="914400" rtl="0" eaLnBrk="1" fontAlgn="base" latinLnBrk="0" hangingPunct="1">
              <a:lnSpc>
                <a:spcPct val="85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是一门高级语言。</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ea"/>
            </a:endParaRPr>
          </a:p>
          <a:p>
            <a:pPr marL="571500" marR="0" lvl="1" indent="-228600" algn="l" defTabSz="914400" rtl="0" eaLnBrk="1" fontAlgn="base" latinLnBrk="0" hangingPunct="1">
              <a:lnSpc>
                <a:spcPct val="85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将客观事物看作具有</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ea"/>
              </a:rPr>
              <a:t>属性</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和</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ea"/>
              </a:rPr>
              <a:t>行为</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的对象。</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ea"/>
            </a:endParaRPr>
          </a:p>
          <a:p>
            <a:pPr marL="571500" marR="0" lvl="1" indent="-228600" algn="l" defTabSz="914400" rtl="0" eaLnBrk="1" fontAlgn="base" latinLnBrk="0" hangingPunct="1">
              <a:lnSpc>
                <a:spcPct val="85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通过</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ea"/>
              </a:rPr>
              <a:t>抽象</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找出同一类对象的共同属性和行为，形成</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ea"/>
              </a:rPr>
              <a:t>类</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ea"/>
            </a:endParaRPr>
          </a:p>
          <a:p>
            <a:pPr marL="571500" marR="0" lvl="1" indent="-228600" algn="l" defTabSz="914400" rtl="0" eaLnBrk="1" fontAlgn="base" latinLnBrk="0" hangingPunct="1">
              <a:lnSpc>
                <a:spcPct val="85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通过类的</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ea"/>
              </a:rPr>
              <a:t>继承</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与</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ea"/>
              </a:rPr>
              <a:t>多态</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ea"/>
              </a:rPr>
              <a:t>实现代码重用。</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ea"/>
            </a:endParaRPr>
          </a:p>
          <a:p>
            <a:pPr marL="4572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1" i="0" u="none" strike="noStrike" kern="0" cap="none" spc="0" normalizeH="0" baseline="0" noProof="0" dirty="0" smtClean="0">
                <a:ln>
                  <a:noFill/>
                </a:ln>
                <a:solidFill>
                  <a:srgbClr val="FF0000"/>
                </a:solidFill>
                <a:effectLst/>
                <a:uLnTx/>
                <a:uFillTx/>
                <a:latin typeface="+mn-lt"/>
                <a:ea typeface="+mn-ea"/>
                <a:cs typeface="+mn-cs"/>
              </a:rPr>
              <a:t>优点：</a:t>
            </a:r>
            <a:endParaRPr kumimoji="0" lang="zh-CN" altLang="en-US" sz="3200" b="1" i="0" u="none" strike="noStrike" kern="0" cap="none" spc="0" normalizeH="0" baseline="0" noProof="0" dirty="0" smtClean="0">
              <a:ln>
                <a:noFill/>
              </a:ln>
              <a:solidFill>
                <a:srgbClr val="FF0000"/>
              </a:solidFill>
              <a:effectLst/>
              <a:uLnTx/>
              <a:uFillTx/>
              <a:latin typeface="+mn-lt"/>
              <a:ea typeface="+mn-ea"/>
              <a:cs typeface="+mn-cs"/>
            </a:endParaRPr>
          </a:p>
          <a:p>
            <a:pPr marL="11430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使程序能够比较直接地反映问题域的本来面目，软件开发人员能够利用人类认识事物所采用的一般思维方法来进行软件开发。</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p="http://schemas.openxmlformats.org/presentationml/2006/main">
  <p:tag name="KSO_WM_UNIT_TABLE_BEAUTIFY" val="smartTable{96e7000e-3506-4949-b174-9f51db65662d}"/>
  <p:tag name="TABLE_ENDDRAG_ORIGIN_RECT" val="750*203"/>
  <p:tag name="TABLE_ENDDRAG_RECT" val="88*219*750*203"/>
</p:tagLst>
</file>

<file path=ppt/tags/tag2.xml><?xml version="1.0" encoding="utf-8"?>
<p:tagLst xmlns:p="http://schemas.openxmlformats.org/presentationml/2006/main">
  <p:tag name="KSO_WM_UNIT_PLACING_PICTURE_USER_VIEWPORT" val="{&quot;height&quot;:2930,&quot;width&quot;:3240}"/>
</p:tagLst>
</file>

<file path=ppt/tags/tag3.xml><?xml version="1.0" encoding="utf-8"?>
<p:tagLst xmlns:p="http://schemas.openxmlformats.org/presentationml/2006/main">
  <p:tag name="KSO_WM_UNIT_TABLE_BEAUTIFY" val="smartTable{f240a63f-e83b-4456-8eed-4ee72deebc93}"/>
</p:tagLst>
</file>

<file path=ppt/tags/tag4.xml><?xml version="1.0" encoding="utf-8"?>
<p:tagLst xmlns:p="http://schemas.openxmlformats.org/presentationml/2006/main">
  <p:tag name="KSO_WPP_MARK_KEY" val="a3d3a4d8-9847-451b-ab34-77b401837add"/>
  <p:tag name="COMMONDATA" val="eyJoZGlkIjoiOGM2OTRkZmNhZmYxNDg3NzJjMjc0ZWViZWI5NmRiZjU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5009</Words>
  <Application>WPS 演示</Application>
  <PresentationFormat>全屏显示(4:3)</PresentationFormat>
  <Paragraphs>452</Paragraphs>
  <Slides>30</Slides>
  <Notes>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30</vt:i4>
      </vt:variant>
    </vt:vector>
  </HeadingPairs>
  <TitlesOfParts>
    <vt:vector size="48" baseType="lpstr">
      <vt:lpstr>Arial</vt:lpstr>
      <vt:lpstr>宋体</vt:lpstr>
      <vt:lpstr>Wingdings</vt:lpstr>
      <vt:lpstr>华文新魏</vt:lpstr>
      <vt:lpstr>华文行楷</vt:lpstr>
      <vt:lpstr>华文楷体</vt:lpstr>
      <vt:lpstr>Tahoma</vt:lpstr>
      <vt:lpstr>楷体_GB2312</vt:lpstr>
      <vt:lpstr>新宋体</vt:lpstr>
      <vt:lpstr>Times New Roman</vt:lpstr>
      <vt:lpstr>黑体</vt:lpstr>
      <vt:lpstr>微软雅黑</vt:lpstr>
      <vt:lpstr>Arial Unicode MS</vt:lpstr>
      <vt:lpstr>Times New Roman</vt:lpstr>
      <vt:lpstr>默认设计模板</vt:lpstr>
      <vt:lpstr>自定义设计方案</vt:lpstr>
      <vt:lpstr>MS_ClipArt_Gallery.2</vt:lpstr>
      <vt:lpstr>Word.Document.8</vt:lpstr>
      <vt:lpstr>PowerPoint 演示文稿</vt:lpstr>
      <vt:lpstr>学 习 要 求 </vt:lpstr>
      <vt:lpstr>PowerPoint 演示文稿</vt:lpstr>
      <vt:lpstr>PowerPoint 演示文稿</vt:lpstr>
      <vt:lpstr>PowerPoint 演示文稿</vt:lpstr>
      <vt:lpstr>PowerPoint 演示文稿</vt:lpstr>
      <vt:lpstr>1.1.1 机器语言与汇编语言</vt:lpstr>
      <vt:lpstr>1.1.2  高级语言</vt:lpstr>
      <vt:lpstr>1.1.3  面向对象的语言</vt:lpstr>
      <vt:lpstr>1.1.3  面向对象的语言</vt:lpstr>
      <vt:lpstr>1.2 面向对象的方法</vt:lpstr>
      <vt:lpstr>面向过程的结构化程序设计方法</vt:lpstr>
      <vt:lpstr>面向过程的结构化程序设计方法</vt:lpstr>
      <vt:lpstr>1.2.1面向对象方法的由来</vt:lpstr>
      <vt:lpstr>1.2.2  面向对象的基本概念</vt:lpstr>
      <vt:lpstr>PowerPoint 演示文稿</vt:lpstr>
      <vt:lpstr>1.2.2  面向对象的基本概念</vt:lpstr>
      <vt:lpstr>1.2.2  面向对象的基本概念</vt:lpstr>
      <vt:lpstr>1.2.2  面向对象的基本概念</vt:lpstr>
      <vt:lpstr>1.2.2  面向对象的基本概念</vt:lpstr>
      <vt:lpstr>1.2.2  面向对象的基本概念</vt:lpstr>
      <vt:lpstr>1.3  面向对象的软件开发</vt:lpstr>
      <vt:lpstr>1.3  面向对象的软件开发</vt:lpstr>
      <vt:lpstr>1.3  面向对象的软件开发</vt:lpstr>
      <vt:lpstr>1.3  面向对象的软件开发</vt:lpstr>
      <vt:lpstr>1.4  信息的表示与存储</vt:lpstr>
      <vt:lpstr>1.4  信息的表示与存储</vt:lpstr>
      <vt:lpstr>1.5  程序开发的基本概念</vt:lpstr>
      <vt:lpstr>三种不同类型的翻译程序</vt:lpstr>
      <vt:lpstr>程序的开发过程</vt:lpstr>
    </vt:vector>
  </TitlesOfParts>
  <Company>jhyx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wen</dc:creator>
  <cp:lastModifiedBy>悦然于心</cp:lastModifiedBy>
  <cp:revision>118</cp:revision>
  <dcterms:created xsi:type="dcterms:W3CDTF">2008-04-03T14:48:00Z</dcterms:created>
  <dcterms:modified xsi:type="dcterms:W3CDTF">2023-02-12T09:19:44Z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1C1BFCED290D45E4B1DF6EB1FBDB41B1</vt:lpwstr>
  </property>
</Properties>
</file>