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7" r:id="rId4"/>
    <p:sldId id="282" r:id="rId5"/>
    <p:sldId id="284" r:id="rId6"/>
    <p:sldId id="285" r:id="rId8"/>
    <p:sldId id="287" r:id="rId9"/>
    <p:sldId id="289" r:id="rId10"/>
    <p:sldId id="290" r:id="rId11"/>
    <p:sldId id="291" r:id="rId12"/>
    <p:sldId id="292" r:id="rId13"/>
    <p:sldId id="294" r:id="rId14"/>
    <p:sldId id="295" r:id="rId15"/>
    <p:sldId id="314" r:id="rId16"/>
    <p:sldId id="431" r:id="rId17"/>
    <p:sldId id="299" r:id="rId18"/>
    <p:sldId id="301" r:id="rId19"/>
    <p:sldId id="302" r:id="rId20"/>
    <p:sldId id="303" r:id="rId21"/>
    <p:sldId id="304" r:id="rId22"/>
    <p:sldId id="305" r:id="rId23"/>
    <p:sldId id="306" r:id="rId24"/>
    <p:sldId id="307" r:id="rId25"/>
    <p:sldId id="308" r:id="rId26"/>
    <p:sldId id="309" r:id="rId27"/>
    <p:sldId id="374" r:id="rId28"/>
    <p:sldId id="311" r:id="rId29"/>
    <p:sldId id="312" r:id="rId30"/>
    <p:sldId id="313" r:id="rId31"/>
    <p:sldId id="315" r:id="rId32"/>
    <p:sldId id="316" r:id="rId33"/>
    <p:sldId id="317" r:id="rId34"/>
    <p:sldId id="318" r:id="rId35"/>
    <p:sldId id="433" r:id="rId36"/>
    <p:sldId id="319" r:id="rId37"/>
    <p:sldId id="375" r:id="rId38"/>
    <p:sldId id="434" r:id="rId39"/>
    <p:sldId id="435" r:id="rId40"/>
    <p:sldId id="320" r:id="rId41"/>
    <p:sldId id="321" r:id="rId42"/>
    <p:sldId id="322" r:id="rId43"/>
    <p:sldId id="323" r:id="rId44"/>
    <p:sldId id="324" r:id="rId45"/>
    <p:sldId id="325" r:id="rId46"/>
    <p:sldId id="327" r:id="rId47"/>
    <p:sldId id="376" r:id="rId48"/>
    <p:sldId id="377" r:id="rId49"/>
    <p:sldId id="444" r:id="rId50"/>
    <p:sldId id="436" r:id="rId51"/>
    <p:sldId id="438" r:id="rId52"/>
    <p:sldId id="439" r:id="rId53"/>
    <p:sldId id="440" r:id="rId54"/>
    <p:sldId id="441" r:id="rId55"/>
    <p:sldId id="442" r:id="rId56"/>
    <p:sldId id="437" r:id="rId57"/>
    <p:sldId id="329" r:id="rId58"/>
    <p:sldId id="330" r:id="rId59"/>
    <p:sldId id="331" r:id="rId60"/>
    <p:sldId id="332" r:id="rId61"/>
    <p:sldId id="333" r:id="rId62"/>
    <p:sldId id="334" r:id="rId63"/>
    <p:sldId id="335" r:id="rId64"/>
    <p:sldId id="336" r:id="rId65"/>
    <p:sldId id="337" r:id="rId66"/>
    <p:sldId id="339" r:id="rId67"/>
    <p:sldId id="341" r:id="rId68"/>
    <p:sldId id="342" r:id="rId69"/>
    <p:sldId id="343" r:id="rId70"/>
    <p:sldId id="344" r:id="rId71"/>
    <p:sldId id="345" r:id="rId72"/>
    <p:sldId id="346" r:id="rId73"/>
    <p:sldId id="347" r:id="rId74"/>
    <p:sldId id="348" r:id="rId75"/>
    <p:sldId id="349" r:id="rId76"/>
    <p:sldId id="351" r:id="rId77"/>
    <p:sldId id="352" r:id="rId78"/>
    <p:sldId id="354" r:id="rId79"/>
    <p:sldId id="449" r:id="rId80"/>
    <p:sldId id="450" r:id="rId81"/>
    <p:sldId id="356" r:id="rId82"/>
    <p:sldId id="357" r:id="rId83"/>
    <p:sldId id="358" r:id="rId84"/>
    <p:sldId id="361" r:id="rId85"/>
    <p:sldId id="362" r:id="rId86"/>
    <p:sldId id="363" r:id="rId87"/>
    <p:sldId id="445" r:id="rId88"/>
    <p:sldId id="446" r:id="rId89"/>
    <p:sldId id="447" r:id="rId90"/>
    <p:sldId id="448" r:id="rId91"/>
    <p:sldId id="364" r:id="rId92"/>
    <p:sldId id="365" r:id="rId93"/>
    <p:sldId id="366" r:id="rId94"/>
    <p:sldId id="367" r:id="rId95"/>
    <p:sldId id="368" r:id="rId96"/>
    <p:sldId id="369" r:id="rId97"/>
    <p:sldId id="370" r:id="rId98"/>
    <p:sldId id="371" r:id="rId99"/>
    <p:sldId id="372" r:id="rId100"/>
  </p:sldIdLst>
  <p:sldSz cx="12192000" cy="6858000"/>
  <p:notesSz cx="6858000" cy="9144000"/>
  <p:custDataLst>
    <p:tags r:id="rId104"/>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7F3C6"/>
    <a:srgbClr val="FFFFFF"/>
    <a:srgbClr val="89BA00"/>
    <a:srgbClr val="339933"/>
    <a:srgbClr val="E0B678"/>
    <a:srgbClr val="FF3300"/>
    <a:srgbClr val="FDA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39"/>
    <p:restoredTop sz="94248"/>
  </p:normalViewPr>
  <p:slideViewPr>
    <p:cSldViewPr showGuides="1">
      <p:cViewPr varScale="1">
        <p:scale>
          <a:sx n="67" d="100"/>
          <a:sy n="67" d="100"/>
        </p:scale>
        <p:origin x="-204" y="-96"/>
      </p:cViewPr>
      <p:guideLst>
        <p:guide orient="horz" pos="2154"/>
        <p:guide pos="38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82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notesMaster" Target="notesMasters/notesMaster1.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4" Type="http://schemas.openxmlformats.org/officeDocument/2006/relationships/tags" Target="tags/tag1.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7170" name="Rectangle 2"/>
          <p:cNvSpPr>
            <a:spLocks noRot="1" noTextEdit="1"/>
          </p:cNvSpPr>
          <p:nvPr>
            <p:ph type="sldImg"/>
          </p:nvPr>
        </p:nvSpPr>
        <p:spPr/>
      </p:sp>
      <p:sp>
        <p:nvSpPr>
          <p:cNvPr id="7171"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26626" name="Rectangle 2"/>
          <p:cNvSpPr>
            <a:spLocks noRot="1" noTextEdit="1"/>
          </p:cNvSpPr>
          <p:nvPr>
            <p:ph type="sldImg"/>
          </p:nvPr>
        </p:nvSpPr>
        <p:spPr/>
      </p:sp>
      <p:sp>
        <p:nvSpPr>
          <p:cNvPr id="26627"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28674" name="Rectangle 2"/>
          <p:cNvSpPr>
            <a:spLocks noRot="1" noTextEdit="1"/>
          </p:cNvSpPr>
          <p:nvPr>
            <p:ph type="sldImg"/>
          </p:nvPr>
        </p:nvSpPr>
        <p:spPr/>
      </p:sp>
      <p:sp>
        <p:nvSpPr>
          <p:cNvPr id="28675"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31746" name="Rectangle 2"/>
          <p:cNvSpPr>
            <a:spLocks noRot="1" noTextEdit="1"/>
          </p:cNvSpPr>
          <p:nvPr>
            <p:ph type="sldImg"/>
          </p:nvPr>
        </p:nvSpPr>
        <p:spPr/>
      </p:sp>
      <p:sp>
        <p:nvSpPr>
          <p:cNvPr id="31747"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34818" name="Rectangle 1026"/>
          <p:cNvSpPr>
            <a:spLocks noRot="1" noTextEdit="1"/>
          </p:cNvSpPr>
          <p:nvPr>
            <p:ph type="sldImg"/>
          </p:nvPr>
        </p:nvSpPr>
        <p:spPr/>
      </p:sp>
      <p:sp>
        <p:nvSpPr>
          <p:cNvPr id="34819" name="Rectangle 1028"/>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36866" name="Rectangle 2"/>
          <p:cNvSpPr>
            <a:spLocks noRot="1" noTextEdit="1"/>
          </p:cNvSpPr>
          <p:nvPr>
            <p:ph type="sldImg"/>
          </p:nvPr>
        </p:nvSpPr>
        <p:spPr/>
      </p:sp>
      <p:sp>
        <p:nvSpPr>
          <p:cNvPr id="36867"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38914" name="Rectangle 2"/>
          <p:cNvSpPr>
            <a:spLocks noRot="1" noTextEdit="1"/>
          </p:cNvSpPr>
          <p:nvPr>
            <p:ph type="sldImg"/>
          </p:nvPr>
        </p:nvSpPr>
        <p:spPr/>
      </p:sp>
      <p:sp>
        <p:nvSpPr>
          <p:cNvPr id="38915"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noTextEdit="1"/>
          </p:cNvSpPr>
          <p:nvPr>
            <p:ph type="sldImg"/>
          </p:nvPr>
        </p:nvSpPr>
        <p:spPr/>
      </p:sp>
      <p:sp>
        <p:nvSpPr>
          <p:cNvPr id="43010" name="备注占位符 2"/>
          <p:cNvSpPr>
            <a:spLocks noGrp="1"/>
          </p:cNvSpPr>
          <p:nvPr>
            <p:ph type="body"/>
          </p:nvPr>
        </p:nvSpPr>
        <p:spPr/>
        <p:txBody>
          <a:bodyPr wrap="square" lIns="91440" tIns="45720" rIns="91440" bIns="45720" anchor="t" anchorCtr="0"/>
          <a:p>
            <a:pPr lvl="0"/>
            <a:endParaRPr lang="zh-CN" altLang="en-US" dirty="0"/>
          </a:p>
        </p:txBody>
      </p:sp>
      <p:sp>
        <p:nvSpPr>
          <p:cNvPr id="4301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49154" name="Rectangle 2"/>
          <p:cNvSpPr>
            <a:spLocks noRot="1" noTextEdit="1"/>
          </p:cNvSpPr>
          <p:nvPr>
            <p:ph type="sldImg"/>
          </p:nvPr>
        </p:nvSpPr>
        <p:spPr/>
      </p:sp>
      <p:sp>
        <p:nvSpPr>
          <p:cNvPr id="49155"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51202" name="Rectangle 2"/>
          <p:cNvSpPr>
            <a:spLocks noRot="1" noTextEdit="1"/>
          </p:cNvSpPr>
          <p:nvPr>
            <p:ph type="sldImg"/>
          </p:nvPr>
        </p:nvSpPr>
        <p:spPr/>
      </p:sp>
      <p:sp>
        <p:nvSpPr>
          <p:cNvPr id="51203"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53250" name="Rectangle 2"/>
          <p:cNvSpPr>
            <a:spLocks noRot="1" noTextEdit="1"/>
          </p:cNvSpPr>
          <p:nvPr>
            <p:ph type="sldImg"/>
          </p:nvPr>
        </p:nvSpPr>
        <p:spPr/>
      </p:sp>
      <p:sp>
        <p:nvSpPr>
          <p:cNvPr id="53251"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9218" name="Rectangle 2"/>
          <p:cNvSpPr>
            <a:spLocks noRot="1" noTextEdit="1"/>
          </p:cNvSpPr>
          <p:nvPr>
            <p:ph type="sldImg"/>
          </p:nvPr>
        </p:nvSpPr>
        <p:spPr/>
      </p:sp>
      <p:sp>
        <p:nvSpPr>
          <p:cNvPr id="9219"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53250" name="Rectangle 2"/>
          <p:cNvSpPr>
            <a:spLocks noRot="1" noTextEdit="1"/>
          </p:cNvSpPr>
          <p:nvPr>
            <p:ph type="sldImg"/>
          </p:nvPr>
        </p:nvSpPr>
        <p:spPr/>
      </p:sp>
      <p:sp>
        <p:nvSpPr>
          <p:cNvPr id="53251"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noChangeAspect="1" noTextEdit="1"/>
          </p:cNvSpPr>
          <p:nvPr>
            <p:ph type="sldImg"/>
          </p:nvPr>
        </p:nvSpPr>
        <p:spPr/>
      </p:sp>
      <p:sp>
        <p:nvSpPr>
          <p:cNvPr id="5529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5529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58370" name="Rectangle 2"/>
          <p:cNvSpPr>
            <a:spLocks noRot="1" noTextEdit="1"/>
          </p:cNvSpPr>
          <p:nvPr>
            <p:ph type="sldImg"/>
          </p:nvPr>
        </p:nvSpPr>
        <p:spPr/>
      </p:sp>
      <p:sp>
        <p:nvSpPr>
          <p:cNvPr id="58371"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60418" name="Rectangle 2"/>
          <p:cNvSpPr>
            <a:spLocks noRot="1" noTextEdit="1"/>
          </p:cNvSpPr>
          <p:nvPr>
            <p:ph type="sldImg"/>
          </p:nvPr>
        </p:nvSpPr>
        <p:spPr/>
      </p:sp>
      <p:sp>
        <p:nvSpPr>
          <p:cNvPr id="60419"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62466" name="Rectangle 2"/>
          <p:cNvSpPr>
            <a:spLocks noRot="1" noTextEdit="1"/>
          </p:cNvSpPr>
          <p:nvPr>
            <p:ph type="sldImg"/>
          </p:nvPr>
        </p:nvSpPr>
        <p:spPr/>
      </p:sp>
      <p:sp>
        <p:nvSpPr>
          <p:cNvPr id="62467"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64514" name="Rectangle 2"/>
          <p:cNvSpPr>
            <a:spLocks noRot="1" noTextEdit="1"/>
          </p:cNvSpPr>
          <p:nvPr>
            <p:ph type="sldImg"/>
          </p:nvPr>
        </p:nvSpPr>
        <p:spPr/>
      </p:sp>
      <p:sp>
        <p:nvSpPr>
          <p:cNvPr id="64515"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66562" name="Rectangle 2"/>
          <p:cNvSpPr>
            <a:spLocks noRot="1" noTextEdit="1"/>
          </p:cNvSpPr>
          <p:nvPr>
            <p:ph type="sldImg"/>
          </p:nvPr>
        </p:nvSpPr>
        <p:spPr/>
      </p:sp>
      <p:sp>
        <p:nvSpPr>
          <p:cNvPr id="66563"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68610" name="Rectangle 2"/>
          <p:cNvSpPr>
            <a:spLocks noRot="1" noTextEdit="1"/>
          </p:cNvSpPr>
          <p:nvPr>
            <p:ph type="sldImg"/>
          </p:nvPr>
        </p:nvSpPr>
        <p:spPr/>
      </p:sp>
      <p:sp>
        <p:nvSpPr>
          <p:cNvPr id="68611"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70658" name="Rectangle 2"/>
          <p:cNvSpPr>
            <a:spLocks noRot="1" noTextEdit="1"/>
          </p:cNvSpPr>
          <p:nvPr>
            <p:ph type="sldImg"/>
          </p:nvPr>
        </p:nvSpPr>
        <p:spPr/>
      </p:sp>
      <p:sp>
        <p:nvSpPr>
          <p:cNvPr id="70659"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noTextEdit="1"/>
          </p:cNvSpPr>
          <p:nvPr>
            <p:ph type="sldImg"/>
          </p:nvPr>
        </p:nvSpPr>
        <p:spPr/>
      </p:sp>
      <p:sp>
        <p:nvSpPr>
          <p:cNvPr id="72706"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727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1266" name="Rectangle 2"/>
          <p:cNvSpPr>
            <a:spLocks noRot="1" noTextEdit="1"/>
          </p:cNvSpPr>
          <p:nvPr>
            <p:ph type="sldImg"/>
          </p:nvPr>
        </p:nvSpPr>
        <p:spPr/>
      </p:sp>
      <p:sp>
        <p:nvSpPr>
          <p:cNvPr id="11267"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F629E8-202A-4DC0-B36C-BA2E41FFDA43}"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75778" name="Rectangle 2"/>
          <p:cNvSpPr>
            <a:spLocks noRot="1" noTextEdit="1"/>
          </p:cNvSpPr>
          <p:nvPr>
            <p:ph type="sldImg"/>
          </p:nvPr>
        </p:nvSpPr>
        <p:spPr/>
      </p:sp>
      <p:sp>
        <p:nvSpPr>
          <p:cNvPr id="75779"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77826" name="Rectangle 2"/>
          <p:cNvSpPr>
            <a:spLocks noRot="1" noTextEdit="1"/>
          </p:cNvSpPr>
          <p:nvPr>
            <p:ph type="sldImg"/>
          </p:nvPr>
        </p:nvSpPr>
        <p:spPr/>
      </p:sp>
      <p:sp>
        <p:nvSpPr>
          <p:cNvPr id="77827"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79874" name="Rectangle 2"/>
          <p:cNvSpPr>
            <a:spLocks noRot="1" noTextEdit="1"/>
          </p:cNvSpPr>
          <p:nvPr>
            <p:ph type="sldImg"/>
          </p:nvPr>
        </p:nvSpPr>
        <p:spPr/>
      </p:sp>
      <p:sp>
        <p:nvSpPr>
          <p:cNvPr id="79875"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81922" name="Rectangle 2"/>
          <p:cNvSpPr>
            <a:spLocks noRot="1" noTextEdit="1"/>
          </p:cNvSpPr>
          <p:nvPr>
            <p:ph type="sldImg"/>
          </p:nvPr>
        </p:nvSpPr>
        <p:spPr/>
      </p:sp>
      <p:sp>
        <p:nvSpPr>
          <p:cNvPr id="81923"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83970" name="Rectangle 1026"/>
          <p:cNvSpPr>
            <a:spLocks noRot="1" noTextEdit="1"/>
          </p:cNvSpPr>
          <p:nvPr>
            <p:ph type="sldImg"/>
          </p:nvPr>
        </p:nvSpPr>
        <p:spPr/>
      </p:sp>
      <p:sp>
        <p:nvSpPr>
          <p:cNvPr id="83971" name="Rectangle 1028"/>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86018" name="Rectangle 2"/>
          <p:cNvSpPr>
            <a:spLocks noRot="1" noTextEdit="1"/>
          </p:cNvSpPr>
          <p:nvPr>
            <p:ph type="sldImg"/>
          </p:nvPr>
        </p:nvSpPr>
        <p:spPr/>
      </p:sp>
      <p:sp>
        <p:nvSpPr>
          <p:cNvPr id="86019"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88066" name="Rectangle 2"/>
          <p:cNvSpPr>
            <a:spLocks noRot="1" noTextEdit="1"/>
          </p:cNvSpPr>
          <p:nvPr>
            <p:ph type="sldImg"/>
          </p:nvPr>
        </p:nvSpPr>
        <p:spPr/>
      </p:sp>
      <p:sp>
        <p:nvSpPr>
          <p:cNvPr id="88067"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90114" name="Rectangle 2"/>
          <p:cNvSpPr>
            <a:spLocks noRot="1" noTextEdit="1"/>
          </p:cNvSpPr>
          <p:nvPr>
            <p:ph type="sldImg"/>
          </p:nvPr>
        </p:nvSpPr>
        <p:spPr/>
      </p:sp>
      <p:sp>
        <p:nvSpPr>
          <p:cNvPr id="90115"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92162" name="Rectangle 2"/>
          <p:cNvSpPr>
            <a:spLocks noRot="1" noTextEdit="1"/>
          </p:cNvSpPr>
          <p:nvPr>
            <p:ph type="sldImg"/>
          </p:nvPr>
        </p:nvSpPr>
        <p:spPr/>
      </p:sp>
      <p:sp>
        <p:nvSpPr>
          <p:cNvPr id="92163"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3314" name="Rectangle 2"/>
          <p:cNvSpPr>
            <a:spLocks noRot="1" noTextEdit="1"/>
          </p:cNvSpPr>
          <p:nvPr>
            <p:ph type="sldImg"/>
          </p:nvPr>
        </p:nvSpPr>
        <p:spPr/>
      </p:sp>
      <p:sp>
        <p:nvSpPr>
          <p:cNvPr id="13315"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95234" name="Rectangle 2"/>
          <p:cNvSpPr>
            <a:spLocks noRot="1" noTextEdit="1"/>
          </p:cNvSpPr>
          <p:nvPr>
            <p:ph type="sldImg"/>
          </p:nvPr>
        </p:nvSpPr>
        <p:spPr/>
      </p:sp>
      <p:sp>
        <p:nvSpPr>
          <p:cNvPr id="95235"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97282" name="Rectangle 2"/>
          <p:cNvSpPr>
            <a:spLocks noRot="1" noTextEdit="1"/>
          </p:cNvSpPr>
          <p:nvPr>
            <p:ph type="sldImg"/>
          </p:nvPr>
        </p:nvSpPr>
        <p:spPr/>
      </p:sp>
      <p:sp>
        <p:nvSpPr>
          <p:cNvPr id="97283"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99330" name="Rectangle 2"/>
          <p:cNvSpPr>
            <a:spLocks noRot="1" noTextEdit="1"/>
          </p:cNvSpPr>
          <p:nvPr>
            <p:ph type="sldImg"/>
          </p:nvPr>
        </p:nvSpPr>
        <p:spPr/>
      </p:sp>
      <p:sp>
        <p:nvSpPr>
          <p:cNvPr id="99331"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01378" name="Rectangle 2"/>
          <p:cNvSpPr>
            <a:spLocks noRot="1" noTextEdit="1"/>
          </p:cNvSpPr>
          <p:nvPr>
            <p:ph type="sldImg"/>
          </p:nvPr>
        </p:nvSpPr>
        <p:spPr/>
      </p:sp>
      <p:sp>
        <p:nvSpPr>
          <p:cNvPr id="101379"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03426" name="Rectangle 2"/>
          <p:cNvSpPr>
            <a:spLocks noRot="1" noTextEdit="1"/>
          </p:cNvSpPr>
          <p:nvPr>
            <p:ph type="sldImg"/>
          </p:nvPr>
        </p:nvSpPr>
        <p:spPr/>
      </p:sp>
      <p:sp>
        <p:nvSpPr>
          <p:cNvPr id="103427"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05474" name="Rectangle 2"/>
          <p:cNvSpPr>
            <a:spLocks noRot="1" noTextEdit="1"/>
          </p:cNvSpPr>
          <p:nvPr>
            <p:ph type="sldImg"/>
          </p:nvPr>
        </p:nvSpPr>
        <p:spPr/>
      </p:sp>
      <p:sp>
        <p:nvSpPr>
          <p:cNvPr id="105475"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07522" name="Rectangle 2"/>
          <p:cNvSpPr>
            <a:spLocks noRot="1" noTextEdit="1"/>
          </p:cNvSpPr>
          <p:nvPr>
            <p:ph type="sldImg"/>
          </p:nvPr>
        </p:nvSpPr>
        <p:spPr/>
      </p:sp>
      <p:sp>
        <p:nvSpPr>
          <p:cNvPr id="107523"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09570" name="Rectangle 2"/>
          <p:cNvSpPr>
            <a:spLocks noRot="1" noTextEdit="1"/>
          </p:cNvSpPr>
          <p:nvPr>
            <p:ph type="sldImg"/>
          </p:nvPr>
        </p:nvSpPr>
        <p:spPr/>
      </p:sp>
      <p:sp>
        <p:nvSpPr>
          <p:cNvPr id="109571"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11618" name="Rectangle 2"/>
          <p:cNvSpPr>
            <a:spLocks noRot="1" noTextEdit="1"/>
          </p:cNvSpPr>
          <p:nvPr>
            <p:ph type="sldImg"/>
          </p:nvPr>
        </p:nvSpPr>
        <p:spPr/>
      </p:sp>
      <p:sp>
        <p:nvSpPr>
          <p:cNvPr id="111619"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13666" name="Rectangle 2"/>
          <p:cNvSpPr>
            <a:spLocks noRot="1" noTextEdit="1"/>
          </p:cNvSpPr>
          <p:nvPr>
            <p:ph type="sldImg"/>
          </p:nvPr>
        </p:nvSpPr>
        <p:spPr/>
      </p:sp>
      <p:sp>
        <p:nvSpPr>
          <p:cNvPr id="113667"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5362" name="Rectangle 2"/>
          <p:cNvSpPr>
            <a:spLocks noRot="1" noTextEdit="1"/>
          </p:cNvSpPr>
          <p:nvPr>
            <p:ph type="sldImg"/>
          </p:nvPr>
        </p:nvSpPr>
        <p:spPr/>
      </p:sp>
      <p:sp>
        <p:nvSpPr>
          <p:cNvPr id="15363"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15714" name="Rectangle 2"/>
          <p:cNvSpPr>
            <a:spLocks noRot="1" noTextEdit="1"/>
          </p:cNvSpPr>
          <p:nvPr>
            <p:ph type="sldImg"/>
          </p:nvPr>
        </p:nvSpPr>
        <p:spPr/>
      </p:sp>
      <p:sp>
        <p:nvSpPr>
          <p:cNvPr id="115715"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18786" name="Rectangle 2"/>
          <p:cNvSpPr>
            <a:spLocks noRot="1" noTextEdit="1"/>
          </p:cNvSpPr>
          <p:nvPr>
            <p:ph type="sldImg"/>
          </p:nvPr>
        </p:nvSpPr>
        <p:spPr/>
      </p:sp>
      <p:sp>
        <p:nvSpPr>
          <p:cNvPr id="118787"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20834" name="Rectangle 2"/>
          <p:cNvSpPr>
            <a:spLocks noRot="1" noTextEdit="1"/>
          </p:cNvSpPr>
          <p:nvPr>
            <p:ph type="sldImg"/>
          </p:nvPr>
        </p:nvSpPr>
        <p:spPr/>
      </p:sp>
      <p:sp>
        <p:nvSpPr>
          <p:cNvPr id="120835"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22882" name="Rectangle 2"/>
          <p:cNvSpPr>
            <a:spLocks noRot="1" noTextEdit="1"/>
          </p:cNvSpPr>
          <p:nvPr>
            <p:ph type="sldImg"/>
          </p:nvPr>
        </p:nvSpPr>
        <p:spPr/>
      </p:sp>
      <p:sp>
        <p:nvSpPr>
          <p:cNvPr id="122883"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25954" name="Rectangle 2"/>
          <p:cNvSpPr>
            <a:spLocks noRot="1" noTextEdit="1"/>
          </p:cNvSpPr>
          <p:nvPr>
            <p:ph type="sldImg"/>
          </p:nvPr>
        </p:nvSpPr>
        <p:spPr/>
      </p:sp>
      <p:sp>
        <p:nvSpPr>
          <p:cNvPr id="125955"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28002" name="Rectangle 2"/>
          <p:cNvSpPr>
            <a:spLocks noRot="1" noTextEdit="1"/>
          </p:cNvSpPr>
          <p:nvPr>
            <p:ph type="sldImg"/>
          </p:nvPr>
        </p:nvSpPr>
        <p:spPr/>
      </p:sp>
      <p:sp>
        <p:nvSpPr>
          <p:cNvPr id="128003"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30050" name="Rectangle 2"/>
          <p:cNvSpPr>
            <a:spLocks noRot="1" noTextEdit="1"/>
          </p:cNvSpPr>
          <p:nvPr>
            <p:ph type="sldImg"/>
          </p:nvPr>
        </p:nvSpPr>
        <p:spPr/>
      </p:sp>
      <p:sp>
        <p:nvSpPr>
          <p:cNvPr id="130051"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7410" name="Rectangle 2"/>
          <p:cNvSpPr>
            <a:spLocks noRot="1" noTextEdit="1"/>
          </p:cNvSpPr>
          <p:nvPr>
            <p:ph type="sldImg"/>
          </p:nvPr>
        </p:nvSpPr>
        <p:spPr/>
      </p:sp>
      <p:sp>
        <p:nvSpPr>
          <p:cNvPr id="17411"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9458" name="Rectangle 2"/>
          <p:cNvSpPr>
            <a:spLocks noRot="1" noTextEdit="1"/>
          </p:cNvSpPr>
          <p:nvPr>
            <p:ph type="sldImg"/>
          </p:nvPr>
        </p:nvSpPr>
        <p:spPr/>
      </p:sp>
      <p:sp>
        <p:nvSpPr>
          <p:cNvPr id="19459"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21506" name="Rectangle 2"/>
          <p:cNvSpPr>
            <a:spLocks noRot="1" noTextEdi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23554" name="Rectangle 2"/>
          <p:cNvSpPr>
            <a:spLocks noRot="1" noTextEdit="1"/>
          </p:cNvSpPr>
          <p:nvPr>
            <p:ph type="sldImg"/>
          </p:nvPr>
        </p:nvSpPr>
        <p:spPr/>
      </p:sp>
      <p:sp>
        <p:nvSpPr>
          <p:cNvPr id="23555" name="Rectangle 4"/>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264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264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Rectangle 12"/>
          <p:cNvSpPr/>
          <p:nvPr userDrawn="1"/>
        </p:nvSpPr>
        <p:spPr>
          <a:xfrm>
            <a:off x="11813117" y="0"/>
            <a:ext cx="378883" cy="6188075"/>
          </a:xfrm>
          <a:prstGeom prst="rect">
            <a:avLst/>
          </a:prstGeom>
          <a:gradFill rotWithShape="1">
            <a:gsLst>
              <a:gs pos="0">
                <a:srgbClr val="339933">
                  <a:alpha val="75000"/>
                </a:srgbClr>
              </a:gs>
              <a:gs pos="100000">
                <a:srgbClr val="FFFFFF">
                  <a:alpha val="37000"/>
                </a:srgbClr>
              </a:gs>
            </a:gsLst>
            <a:lin ang="540000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1027" name="AutoShape 7"/>
          <p:cNvSpPr/>
          <p:nvPr userDrawn="1"/>
        </p:nvSpPr>
        <p:spPr>
          <a:xfrm>
            <a:off x="11281833" y="-6350"/>
            <a:ext cx="719667" cy="835025"/>
          </a:xfrm>
          <a:prstGeom prst="homePlate">
            <a:avLst>
              <a:gd name="adj" fmla="val 25000"/>
            </a:avLst>
          </a:prstGeom>
          <a:gradFill rotWithShape="1">
            <a:gsLst>
              <a:gs pos="0">
                <a:srgbClr val="AB8B5C"/>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1028" name="AutoShape 8"/>
          <p:cNvSpPr/>
          <p:nvPr userDrawn="1"/>
        </p:nvSpPr>
        <p:spPr>
          <a:xfrm>
            <a:off x="10860617" y="-6350"/>
            <a:ext cx="719667" cy="835025"/>
          </a:xfrm>
          <a:prstGeom prst="homePlate">
            <a:avLst>
              <a:gd name="adj" fmla="val 25000"/>
            </a:avLst>
          </a:prstGeom>
          <a:gradFill rotWithShape="1">
            <a:gsLst>
              <a:gs pos="0">
                <a:srgbClr val="AB8B5C"/>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1029" name="Rectangle 10"/>
          <p:cNvSpPr/>
          <p:nvPr userDrawn="1"/>
        </p:nvSpPr>
        <p:spPr>
          <a:xfrm>
            <a:off x="4902200" y="0"/>
            <a:ext cx="5611284" cy="833438"/>
          </a:xfrm>
          <a:prstGeom prst="rect">
            <a:avLst/>
          </a:prstGeom>
          <a:gradFill rotWithShape="1">
            <a:gsLst>
              <a:gs pos="0">
                <a:srgbClr val="FFFFFF"/>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1030" name="AutoShape 11"/>
          <p:cNvSpPr/>
          <p:nvPr userDrawn="1"/>
        </p:nvSpPr>
        <p:spPr>
          <a:xfrm>
            <a:off x="10517717" y="0"/>
            <a:ext cx="569383" cy="835025"/>
          </a:xfrm>
          <a:prstGeom prst="homePlate">
            <a:avLst>
              <a:gd name="adj" fmla="val 25000"/>
            </a:avLst>
          </a:prstGeom>
          <a:gradFill rotWithShape="1">
            <a:gsLst>
              <a:gs pos="0">
                <a:srgbClr val="E0B678"/>
              </a:gs>
              <a:gs pos="100000">
                <a:srgbClr val="BD9965"/>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Rectangle 12"/>
          <p:cNvSpPr/>
          <p:nvPr userDrawn="1"/>
        </p:nvSpPr>
        <p:spPr>
          <a:xfrm>
            <a:off x="11813117" y="0"/>
            <a:ext cx="378883" cy="6188075"/>
          </a:xfrm>
          <a:prstGeom prst="rect">
            <a:avLst/>
          </a:prstGeom>
          <a:gradFill rotWithShape="1">
            <a:gsLst>
              <a:gs pos="0">
                <a:srgbClr val="339933">
                  <a:alpha val="75000"/>
                </a:srgbClr>
              </a:gs>
              <a:gs pos="100000">
                <a:srgbClr val="FFFFFF">
                  <a:alpha val="37000"/>
                </a:srgbClr>
              </a:gs>
            </a:gsLst>
            <a:lin ang="540000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2051" name="AutoShape 7"/>
          <p:cNvSpPr/>
          <p:nvPr userDrawn="1"/>
        </p:nvSpPr>
        <p:spPr>
          <a:xfrm>
            <a:off x="11281833" y="-6350"/>
            <a:ext cx="719667" cy="835025"/>
          </a:xfrm>
          <a:prstGeom prst="homePlate">
            <a:avLst>
              <a:gd name="adj" fmla="val 25000"/>
            </a:avLst>
          </a:prstGeom>
          <a:gradFill rotWithShape="1">
            <a:gsLst>
              <a:gs pos="0">
                <a:srgbClr val="AB8B5C"/>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2052" name="AutoShape 8"/>
          <p:cNvSpPr/>
          <p:nvPr userDrawn="1"/>
        </p:nvSpPr>
        <p:spPr>
          <a:xfrm>
            <a:off x="10860617" y="-6350"/>
            <a:ext cx="719667" cy="835025"/>
          </a:xfrm>
          <a:prstGeom prst="homePlate">
            <a:avLst>
              <a:gd name="adj" fmla="val 25000"/>
            </a:avLst>
          </a:prstGeom>
          <a:gradFill rotWithShape="1">
            <a:gsLst>
              <a:gs pos="0">
                <a:srgbClr val="AB8B5C"/>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2053" name="Rectangle 10"/>
          <p:cNvSpPr/>
          <p:nvPr userDrawn="1"/>
        </p:nvSpPr>
        <p:spPr>
          <a:xfrm>
            <a:off x="4902200" y="0"/>
            <a:ext cx="5611284" cy="833438"/>
          </a:xfrm>
          <a:prstGeom prst="rect">
            <a:avLst/>
          </a:prstGeom>
          <a:gradFill rotWithShape="1">
            <a:gsLst>
              <a:gs pos="0">
                <a:srgbClr val="FFFFFF"/>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2054" name="AutoShape 11"/>
          <p:cNvSpPr/>
          <p:nvPr userDrawn="1"/>
        </p:nvSpPr>
        <p:spPr>
          <a:xfrm>
            <a:off x="10517717" y="0"/>
            <a:ext cx="569383" cy="835025"/>
          </a:xfrm>
          <a:prstGeom prst="homePlate">
            <a:avLst>
              <a:gd name="adj" fmla="val 25000"/>
            </a:avLst>
          </a:prstGeom>
          <a:gradFill rotWithShape="1">
            <a:gsLst>
              <a:gs pos="0">
                <a:srgbClr val="E0B678"/>
              </a:gs>
              <a:gs pos="100000">
                <a:srgbClr val="BD9965"/>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6"/>
          <p:cNvSpPr/>
          <p:nvPr/>
        </p:nvSpPr>
        <p:spPr>
          <a:xfrm>
            <a:off x="1558925" y="128588"/>
            <a:ext cx="9109075" cy="563562"/>
          </a:xfrm>
          <a:prstGeom prst="rect">
            <a:avLst/>
          </a:prstGeom>
          <a:noFill/>
          <a:ln w="9525">
            <a:noFill/>
          </a:ln>
        </p:spPr>
        <p:txBody>
          <a:bodyPr anchor="ctr" anchorCtr="0"/>
          <a:p>
            <a:pPr algn="ctr"/>
            <a:r>
              <a:rPr lang="zh-CN" altLang="en-US" sz="2800" b="1" dirty="0">
                <a:solidFill>
                  <a:schemeClr val="tx2"/>
                </a:solidFill>
                <a:latin typeface="楷体" panose="02010609060101010101" pitchFamily="49" charset="-122"/>
                <a:ea typeface="楷体" panose="02010609060101010101" pitchFamily="49" charset="-122"/>
              </a:rPr>
              <a:t>第四章 类与对象</a:t>
            </a:r>
            <a:endParaRPr lang="zh-CN" altLang="en-US" sz="2800" b="1" dirty="0">
              <a:solidFill>
                <a:schemeClr val="tx2"/>
              </a:solidFill>
              <a:latin typeface="楷体" panose="02010609060101010101" pitchFamily="49" charset="-122"/>
              <a:ea typeface="楷体" panose="02010609060101010101" pitchFamily="49" charset="-122"/>
            </a:endParaRPr>
          </a:p>
        </p:txBody>
      </p:sp>
      <p:sp>
        <p:nvSpPr>
          <p:cNvPr id="4098" name="Line 12"/>
          <p:cNvSpPr/>
          <p:nvPr/>
        </p:nvSpPr>
        <p:spPr>
          <a:xfrm flipV="1">
            <a:off x="4073525" y="1954530"/>
            <a:ext cx="4541838" cy="49213"/>
          </a:xfrm>
          <a:prstGeom prst="line">
            <a:avLst/>
          </a:prstGeom>
          <a:ln w="25400" cap="flat" cmpd="sng">
            <a:solidFill>
              <a:schemeClr val="tx1"/>
            </a:solidFill>
            <a:prstDash val="sysDot"/>
            <a:round/>
            <a:headEnd type="none" w="med" len="med"/>
            <a:tailEnd type="oval" w="med" len="med"/>
          </a:ln>
        </p:spPr>
      </p:sp>
      <p:sp>
        <p:nvSpPr>
          <p:cNvPr id="4099" name="Line 14"/>
          <p:cNvSpPr/>
          <p:nvPr/>
        </p:nvSpPr>
        <p:spPr>
          <a:xfrm flipV="1">
            <a:off x="4096703" y="1330008"/>
            <a:ext cx="4446587" cy="28575"/>
          </a:xfrm>
          <a:prstGeom prst="line">
            <a:avLst/>
          </a:prstGeom>
          <a:ln w="25400" cap="flat" cmpd="sng">
            <a:solidFill>
              <a:schemeClr val="tx1"/>
            </a:solidFill>
            <a:prstDash val="sysDot"/>
            <a:round/>
            <a:headEnd type="none" w="med" len="med"/>
            <a:tailEnd type="oval" w="med" len="med"/>
          </a:ln>
        </p:spPr>
      </p:sp>
      <p:grpSp>
        <p:nvGrpSpPr>
          <p:cNvPr id="4100" name="Group 16"/>
          <p:cNvGrpSpPr/>
          <p:nvPr/>
        </p:nvGrpSpPr>
        <p:grpSpPr>
          <a:xfrm>
            <a:off x="3649980" y="835854"/>
            <a:ext cx="569913" cy="580760"/>
            <a:chOff x="1248" y="1339"/>
            <a:chExt cx="400" cy="408"/>
          </a:xfrm>
        </p:grpSpPr>
        <p:grpSp>
          <p:nvGrpSpPr>
            <p:cNvPr id="4101" name="Group 17"/>
            <p:cNvGrpSpPr/>
            <p:nvPr/>
          </p:nvGrpSpPr>
          <p:grpSpPr>
            <a:xfrm>
              <a:off x="1248" y="1339"/>
              <a:ext cx="400" cy="408"/>
              <a:chOff x="624" y="1535"/>
              <a:chExt cx="1169" cy="1318"/>
            </a:xfrm>
          </p:grpSpPr>
          <p:sp>
            <p:nvSpPr>
              <p:cNvPr id="38" name="Oval 18"/>
              <p:cNvSpPr>
                <a:spLocks noChangeArrowheads="1"/>
              </p:cNvSpPr>
              <p:nvPr/>
            </p:nvSpPr>
            <p:spPr bwMode="gray">
              <a:xfrm>
                <a:off x="624" y="1535"/>
                <a:ext cx="792" cy="118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39" name="Oval 19"/>
              <p:cNvSpPr>
                <a:spLocks noChangeArrowheads="1"/>
              </p:cNvSpPr>
              <p:nvPr/>
            </p:nvSpPr>
            <p:spPr bwMode="gray">
              <a:xfrm>
                <a:off x="624" y="1535"/>
                <a:ext cx="792" cy="118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40" name="Oval 20"/>
              <p:cNvSpPr>
                <a:spLocks noChangeArrowheads="1"/>
              </p:cNvSpPr>
              <p:nvPr/>
            </p:nvSpPr>
            <p:spPr bwMode="gray">
              <a:xfrm>
                <a:off x="705" y="1614"/>
                <a:ext cx="1088" cy="118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41" name="Oval 21"/>
              <p:cNvSpPr>
                <a:spLocks noChangeArrowheads="1"/>
              </p:cNvSpPr>
              <p:nvPr/>
            </p:nvSpPr>
            <p:spPr bwMode="gray">
              <a:xfrm>
                <a:off x="705" y="1618"/>
                <a:ext cx="1088" cy="1181"/>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4106" name="Oval 22"/>
              <p:cNvSpPr/>
              <p:nvPr/>
            </p:nvSpPr>
            <p:spPr>
              <a:xfrm>
                <a:off x="760" y="1672"/>
                <a:ext cx="979" cy="1181"/>
              </a:xfrm>
              <a:prstGeom prst="ellipse">
                <a:avLst/>
              </a:prstGeom>
              <a:solidFill>
                <a:srgbClr val="333333"/>
              </a:solidFill>
              <a:ln w="38100">
                <a:noFill/>
              </a:ln>
            </p:spPr>
            <p:txBody>
              <a:bodyPr anchor="ctr" anchorCtr="0">
                <a:spAutoFit/>
              </a:bodyPr>
              <a:p>
                <a:endParaRPr lang="zh-CN" altLang="en-US" b="1" dirty="0">
                  <a:latin typeface="楷体" panose="02010609060101010101" pitchFamily="49" charset="-122"/>
                  <a:ea typeface="楷体" panose="02010609060101010101" pitchFamily="49" charset="-122"/>
                </a:endParaRPr>
              </a:p>
            </p:txBody>
          </p:sp>
          <p:grpSp>
            <p:nvGrpSpPr>
              <p:cNvPr id="4107" name="Group 23"/>
              <p:cNvGrpSpPr/>
              <p:nvPr/>
            </p:nvGrpSpPr>
            <p:grpSpPr>
              <a:xfrm>
                <a:off x="776" y="1687"/>
                <a:ext cx="947" cy="952"/>
                <a:chOff x="4166" y="1706"/>
                <a:chExt cx="1252" cy="1252"/>
              </a:xfrm>
            </p:grpSpPr>
            <p:sp>
              <p:nvSpPr>
                <p:cNvPr id="4108"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09"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10"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11"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grpSp>
        </p:grpSp>
        <p:sp>
          <p:nvSpPr>
            <p:cNvPr id="4112"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楷体" panose="02010609060101010101" pitchFamily="49" charset="-122"/>
                  <a:ea typeface="楷体" panose="02010609060101010101" pitchFamily="49" charset="-122"/>
                </a:rPr>
                <a:t>1</a:t>
              </a:r>
              <a:endParaRPr lang="en-US" altLang="zh-CN" sz="2400" b="1" dirty="0">
                <a:latin typeface="楷体" panose="02010609060101010101" pitchFamily="49" charset="-122"/>
                <a:ea typeface="楷体" panose="02010609060101010101" pitchFamily="49" charset="-122"/>
              </a:endParaRPr>
            </a:p>
          </p:txBody>
        </p:sp>
      </p:grpSp>
      <p:grpSp>
        <p:nvGrpSpPr>
          <p:cNvPr id="4113" name="Group 29"/>
          <p:cNvGrpSpPr/>
          <p:nvPr/>
        </p:nvGrpSpPr>
        <p:grpSpPr>
          <a:xfrm>
            <a:off x="3644265" y="1395827"/>
            <a:ext cx="574675" cy="588023"/>
            <a:chOff x="1244" y="1838"/>
            <a:chExt cx="403" cy="414"/>
          </a:xfrm>
        </p:grpSpPr>
        <p:grpSp>
          <p:nvGrpSpPr>
            <p:cNvPr id="4114" name="Group 30"/>
            <p:cNvGrpSpPr/>
            <p:nvPr/>
          </p:nvGrpSpPr>
          <p:grpSpPr>
            <a:xfrm>
              <a:off x="1244" y="1838"/>
              <a:ext cx="403" cy="414"/>
              <a:chOff x="1248" y="1486"/>
              <a:chExt cx="770" cy="789"/>
            </a:xfrm>
          </p:grpSpPr>
          <p:sp>
            <p:nvSpPr>
              <p:cNvPr id="51" name="Oval 31"/>
              <p:cNvSpPr>
                <a:spLocks noChangeArrowheads="1"/>
              </p:cNvSpPr>
              <p:nvPr/>
            </p:nvSpPr>
            <p:spPr bwMode="gray">
              <a:xfrm>
                <a:off x="1248" y="1486"/>
                <a:ext cx="517" cy="697"/>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52" name="Oval 32"/>
              <p:cNvSpPr>
                <a:spLocks noChangeArrowheads="1"/>
              </p:cNvSpPr>
              <p:nvPr/>
            </p:nvSpPr>
            <p:spPr bwMode="gray">
              <a:xfrm>
                <a:off x="1248" y="1486"/>
                <a:ext cx="517" cy="697"/>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53" name="Oval 33"/>
              <p:cNvSpPr>
                <a:spLocks noChangeArrowheads="1"/>
              </p:cNvSpPr>
              <p:nvPr/>
            </p:nvSpPr>
            <p:spPr bwMode="gray">
              <a:xfrm>
                <a:off x="1301" y="1549"/>
                <a:ext cx="715" cy="706"/>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54" name="Oval 34"/>
              <p:cNvSpPr>
                <a:spLocks noChangeArrowheads="1"/>
              </p:cNvSpPr>
              <p:nvPr/>
            </p:nvSpPr>
            <p:spPr bwMode="gray">
              <a:xfrm>
                <a:off x="1303" y="1549"/>
                <a:ext cx="715" cy="706"/>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4119" name="Oval 35"/>
              <p:cNvSpPr/>
              <p:nvPr/>
            </p:nvSpPr>
            <p:spPr>
              <a:xfrm>
                <a:off x="1337" y="1577"/>
                <a:ext cx="643" cy="698"/>
              </a:xfrm>
              <a:prstGeom prst="ellipse">
                <a:avLst/>
              </a:prstGeom>
              <a:solidFill>
                <a:srgbClr val="333333"/>
              </a:solidFill>
              <a:ln w="38100">
                <a:noFill/>
              </a:ln>
            </p:spPr>
            <p:txBody>
              <a:bodyPr anchor="ctr" anchorCtr="0">
                <a:spAutoFit/>
              </a:bodyPr>
              <a:p>
                <a:endParaRPr lang="zh-CN" altLang="en-US" b="1" dirty="0">
                  <a:latin typeface="楷体" panose="02010609060101010101" pitchFamily="49" charset="-122"/>
                  <a:ea typeface="楷体" panose="02010609060101010101" pitchFamily="49" charset="-122"/>
                </a:endParaRPr>
              </a:p>
            </p:txBody>
          </p:sp>
          <p:grpSp>
            <p:nvGrpSpPr>
              <p:cNvPr id="4120" name="Group 36"/>
              <p:cNvGrpSpPr/>
              <p:nvPr/>
            </p:nvGrpSpPr>
            <p:grpSpPr>
              <a:xfrm>
                <a:off x="1348" y="1588"/>
                <a:ext cx="621" cy="628"/>
                <a:chOff x="4166" y="1706"/>
                <a:chExt cx="1252" cy="1252"/>
              </a:xfrm>
            </p:grpSpPr>
            <p:sp>
              <p:nvSpPr>
                <p:cNvPr id="4121" name="Oval 37"/>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22" name="Oval 38"/>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23" name="Oval 39"/>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24" name="Oval 40"/>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grpSp>
        </p:grpSp>
        <p:sp>
          <p:nvSpPr>
            <p:cNvPr id="4125" name="Text Box 41"/>
            <p:cNvSpPr txBox="1"/>
            <p:nvPr/>
          </p:nvSpPr>
          <p:spPr>
            <a:xfrm>
              <a:off x="1344" y="1904"/>
              <a:ext cx="240" cy="324"/>
            </a:xfrm>
            <a:prstGeom prst="rect">
              <a:avLst/>
            </a:prstGeom>
            <a:noFill/>
            <a:ln w="9525">
              <a:noFill/>
            </a:ln>
          </p:spPr>
          <p:txBody>
            <a:bodyPr anchor="t" anchorCtr="0">
              <a:spAutoFit/>
            </a:bodyPr>
            <a:p>
              <a:pPr algn="ctr">
                <a:spcBef>
                  <a:spcPct val="50000"/>
                </a:spcBef>
              </a:pPr>
              <a:r>
                <a:rPr lang="en-US" altLang="zh-CN" sz="2400" b="1" dirty="0">
                  <a:latin typeface="楷体" panose="02010609060101010101" pitchFamily="49" charset="-122"/>
                  <a:ea typeface="楷体" panose="02010609060101010101" pitchFamily="49" charset="-122"/>
                </a:rPr>
                <a:t>2</a:t>
              </a:r>
              <a:endParaRPr lang="en-US" altLang="zh-CN" sz="2400" b="1" dirty="0">
                <a:latin typeface="楷体" panose="02010609060101010101" pitchFamily="49" charset="-122"/>
                <a:ea typeface="楷体" panose="02010609060101010101" pitchFamily="49" charset="-122"/>
              </a:endParaRPr>
            </a:p>
          </p:txBody>
        </p:sp>
      </p:grpSp>
      <p:sp>
        <p:nvSpPr>
          <p:cNvPr id="4126" name="Rectangle 68"/>
          <p:cNvSpPr/>
          <p:nvPr/>
        </p:nvSpPr>
        <p:spPr>
          <a:xfrm>
            <a:off x="3935730" y="836295"/>
            <a:ext cx="4714875" cy="429895"/>
          </a:xfrm>
          <a:prstGeom prst="rect">
            <a:avLst/>
          </a:prstGeom>
          <a:noFill/>
          <a:ln w="9525">
            <a:noFill/>
          </a:ln>
        </p:spPr>
        <p:txBody>
          <a:bodyPr anchor="t" anchorCtr="0">
            <a:spAutoFit/>
          </a:bodyPr>
          <a:p>
            <a:pPr algn="ctr"/>
            <a:r>
              <a:rPr lang="zh-CN" altLang="en-US" sz="2200" b="1" dirty="0">
                <a:latin typeface="楷体" panose="02010609060101010101" pitchFamily="49" charset="-122"/>
                <a:ea typeface="楷体" panose="02010609060101010101" pitchFamily="49" charset="-122"/>
              </a:rPr>
              <a:t>面向对象程序设计的基本特点</a:t>
            </a:r>
            <a:endParaRPr lang="zh-CN" altLang="en-US" sz="2200" b="1" dirty="0">
              <a:latin typeface="楷体" panose="02010609060101010101" pitchFamily="49" charset="-122"/>
              <a:ea typeface="楷体" panose="02010609060101010101" pitchFamily="49" charset="-122"/>
            </a:endParaRPr>
          </a:p>
        </p:txBody>
      </p:sp>
      <p:sp>
        <p:nvSpPr>
          <p:cNvPr id="4127" name="Rectangle 69"/>
          <p:cNvSpPr/>
          <p:nvPr/>
        </p:nvSpPr>
        <p:spPr>
          <a:xfrm>
            <a:off x="3729990" y="1422718"/>
            <a:ext cx="4419600" cy="429895"/>
          </a:xfrm>
          <a:prstGeom prst="rect">
            <a:avLst/>
          </a:prstGeom>
          <a:noFill/>
          <a:ln w="9525">
            <a:noFill/>
          </a:ln>
        </p:spPr>
        <p:txBody>
          <a:bodyPr anchor="t" anchorCtr="0">
            <a:spAutoFit/>
          </a:bodyPr>
          <a:p>
            <a:pPr algn="ctr"/>
            <a:r>
              <a:rPr lang="zh-CN" altLang="en-US" sz="2200" b="1" dirty="0">
                <a:latin typeface="楷体" panose="02010609060101010101" pitchFamily="49" charset="-122"/>
                <a:ea typeface="楷体" panose="02010609060101010101" pitchFamily="49" charset="-122"/>
              </a:rPr>
              <a:t>类和对象</a:t>
            </a:r>
            <a:endParaRPr lang="zh-CN" altLang="en-US" sz="2200" b="1" dirty="0">
              <a:latin typeface="楷体" panose="02010609060101010101" pitchFamily="49" charset="-122"/>
              <a:ea typeface="楷体" panose="02010609060101010101" pitchFamily="49" charset="-122"/>
            </a:endParaRPr>
          </a:p>
        </p:txBody>
      </p:sp>
      <p:sp>
        <p:nvSpPr>
          <p:cNvPr id="4128" name="Line 12"/>
          <p:cNvSpPr/>
          <p:nvPr/>
        </p:nvSpPr>
        <p:spPr>
          <a:xfrm flipV="1">
            <a:off x="4073525" y="3512503"/>
            <a:ext cx="4541838" cy="49212"/>
          </a:xfrm>
          <a:prstGeom prst="line">
            <a:avLst/>
          </a:prstGeom>
          <a:ln w="25400" cap="flat" cmpd="sng">
            <a:solidFill>
              <a:schemeClr val="tx1"/>
            </a:solidFill>
            <a:prstDash val="sysDot"/>
            <a:round/>
            <a:headEnd type="none" w="med" len="med"/>
            <a:tailEnd type="oval" w="med" len="med"/>
          </a:ln>
        </p:spPr>
      </p:sp>
      <p:sp>
        <p:nvSpPr>
          <p:cNvPr id="4129" name="Line 14"/>
          <p:cNvSpPr/>
          <p:nvPr/>
        </p:nvSpPr>
        <p:spPr>
          <a:xfrm flipV="1">
            <a:off x="4090988" y="2748280"/>
            <a:ext cx="4446587" cy="28575"/>
          </a:xfrm>
          <a:prstGeom prst="line">
            <a:avLst/>
          </a:prstGeom>
          <a:ln w="25400" cap="flat" cmpd="sng">
            <a:solidFill>
              <a:schemeClr val="tx1"/>
            </a:solidFill>
            <a:prstDash val="sysDot"/>
            <a:round/>
            <a:headEnd type="none" w="med" len="med"/>
            <a:tailEnd type="oval" w="med" len="med"/>
          </a:ln>
        </p:spPr>
      </p:sp>
      <p:grpSp>
        <p:nvGrpSpPr>
          <p:cNvPr id="4130" name="Group 16"/>
          <p:cNvGrpSpPr/>
          <p:nvPr/>
        </p:nvGrpSpPr>
        <p:grpSpPr>
          <a:xfrm>
            <a:off x="3644265" y="2254127"/>
            <a:ext cx="569913" cy="580759"/>
            <a:chOff x="1248" y="1339"/>
            <a:chExt cx="400" cy="408"/>
          </a:xfrm>
        </p:grpSpPr>
        <p:grpSp>
          <p:nvGrpSpPr>
            <p:cNvPr id="4131" name="Group 17"/>
            <p:cNvGrpSpPr/>
            <p:nvPr/>
          </p:nvGrpSpPr>
          <p:grpSpPr>
            <a:xfrm>
              <a:off x="1248" y="1339"/>
              <a:ext cx="400" cy="408"/>
              <a:chOff x="624" y="1535"/>
              <a:chExt cx="1169" cy="1318"/>
            </a:xfrm>
          </p:grpSpPr>
          <p:sp>
            <p:nvSpPr>
              <p:cNvPr id="68" name="Oval 18"/>
              <p:cNvSpPr>
                <a:spLocks noChangeArrowheads="1"/>
              </p:cNvSpPr>
              <p:nvPr/>
            </p:nvSpPr>
            <p:spPr bwMode="gray">
              <a:xfrm>
                <a:off x="624" y="1535"/>
                <a:ext cx="792" cy="118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69" name="Oval 19"/>
              <p:cNvSpPr>
                <a:spLocks noChangeArrowheads="1"/>
              </p:cNvSpPr>
              <p:nvPr/>
            </p:nvSpPr>
            <p:spPr bwMode="gray">
              <a:xfrm>
                <a:off x="624" y="1535"/>
                <a:ext cx="792" cy="118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70" name="Oval 20"/>
              <p:cNvSpPr>
                <a:spLocks noChangeArrowheads="1"/>
              </p:cNvSpPr>
              <p:nvPr/>
            </p:nvSpPr>
            <p:spPr bwMode="gray">
              <a:xfrm>
                <a:off x="705" y="1614"/>
                <a:ext cx="1088" cy="118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71" name="Oval 21"/>
              <p:cNvSpPr>
                <a:spLocks noChangeArrowheads="1"/>
              </p:cNvSpPr>
              <p:nvPr/>
            </p:nvSpPr>
            <p:spPr bwMode="gray">
              <a:xfrm>
                <a:off x="705" y="1618"/>
                <a:ext cx="1088" cy="1181"/>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4136" name="Oval 22"/>
              <p:cNvSpPr/>
              <p:nvPr/>
            </p:nvSpPr>
            <p:spPr>
              <a:xfrm>
                <a:off x="760" y="1672"/>
                <a:ext cx="979" cy="1181"/>
              </a:xfrm>
              <a:prstGeom prst="ellipse">
                <a:avLst/>
              </a:prstGeom>
              <a:solidFill>
                <a:srgbClr val="333333"/>
              </a:solidFill>
              <a:ln w="38100">
                <a:noFill/>
              </a:ln>
            </p:spPr>
            <p:txBody>
              <a:bodyPr anchor="ctr" anchorCtr="0">
                <a:spAutoFit/>
              </a:bodyPr>
              <a:p>
                <a:endParaRPr lang="zh-CN" altLang="en-US" b="1" dirty="0">
                  <a:latin typeface="楷体" panose="02010609060101010101" pitchFamily="49" charset="-122"/>
                  <a:ea typeface="楷体" panose="02010609060101010101" pitchFamily="49" charset="-122"/>
                </a:endParaRPr>
              </a:p>
            </p:txBody>
          </p:sp>
          <p:grpSp>
            <p:nvGrpSpPr>
              <p:cNvPr id="4137" name="Group 23"/>
              <p:cNvGrpSpPr/>
              <p:nvPr/>
            </p:nvGrpSpPr>
            <p:grpSpPr>
              <a:xfrm>
                <a:off x="776" y="1687"/>
                <a:ext cx="947" cy="952"/>
                <a:chOff x="4166" y="1706"/>
                <a:chExt cx="1252" cy="1252"/>
              </a:xfrm>
            </p:grpSpPr>
            <p:sp>
              <p:nvSpPr>
                <p:cNvPr id="4138"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39"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40"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41"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grpSp>
        </p:grpSp>
        <p:sp>
          <p:nvSpPr>
            <p:cNvPr id="4142"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楷体" panose="02010609060101010101" pitchFamily="49" charset="-122"/>
                  <a:ea typeface="楷体" panose="02010609060101010101" pitchFamily="49" charset="-122"/>
                </a:rPr>
                <a:t>3</a:t>
              </a:r>
              <a:endParaRPr lang="en-US" altLang="zh-CN" sz="2400" b="1" dirty="0">
                <a:latin typeface="楷体" panose="02010609060101010101" pitchFamily="49" charset="-122"/>
                <a:ea typeface="楷体" panose="02010609060101010101" pitchFamily="49" charset="-122"/>
              </a:endParaRPr>
            </a:p>
          </p:txBody>
        </p:sp>
      </p:grpSp>
      <p:grpSp>
        <p:nvGrpSpPr>
          <p:cNvPr id="4143" name="Group 29"/>
          <p:cNvGrpSpPr/>
          <p:nvPr/>
        </p:nvGrpSpPr>
        <p:grpSpPr>
          <a:xfrm>
            <a:off x="3644265" y="2953799"/>
            <a:ext cx="574675" cy="588024"/>
            <a:chOff x="1244" y="1838"/>
            <a:chExt cx="403" cy="414"/>
          </a:xfrm>
        </p:grpSpPr>
        <p:grpSp>
          <p:nvGrpSpPr>
            <p:cNvPr id="4144" name="Group 30"/>
            <p:cNvGrpSpPr/>
            <p:nvPr/>
          </p:nvGrpSpPr>
          <p:grpSpPr>
            <a:xfrm>
              <a:off x="1244" y="1838"/>
              <a:ext cx="403" cy="414"/>
              <a:chOff x="1248" y="1486"/>
              <a:chExt cx="770" cy="789"/>
            </a:xfrm>
          </p:grpSpPr>
          <p:sp>
            <p:nvSpPr>
              <p:cNvPr id="81" name="Oval 31"/>
              <p:cNvSpPr>
                <a:spLocks noChangeArrowheads="1"/>
              </p:cNvSpPr>
              <p:nvPr/>
            </p:nvSpPr>
            <p:spPr bwMode="gray">
              <a:xfrm>
                <a:off x="1248" y="1486"/>
                <a:ext cx="517" cy="697"/>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82" name="Oval 32"/>
              <p:cNvSpPr>
                <a:spLocks noChangeArrowheads="1"/>
              </p:cNvSpPr>
              <p:nvPr/>
            </p:nvSpPr>
            <p:spPr bwMode="gray">
              <a:xfrm>
                <a:off x="1248" y="1486"/>
                <a:ext cx="517" cy="697"/>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83" name="Oval 33"/>
              <p:cNvSpPr>
                <a:spLocks noChangeArrowheads="1"/>
              </p:cNvSpPr>
              <p:nvPr/>
            </p:nvSpPr>
            <p:spPr bwMode="gray">
              <a:xfrm>
                <a:off x="1301" y="1549"/>
                <a:ext cx="715" cy="706"/>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84" name="Oval 34"/>
              <p:cNvSpPr>
                <a:spLocks noChangeArrowheads="1"/>
              </p:cNvSpPr>
              <p:nvPr/>
            </p:nvSpPr>
            <p:spPr bwMode="gray">
              <a:xfrm>
                <a:off x="1303" y="1549"/>
                <a:ext cx="715" cy="706"/>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4149" name="Oval 35"/>
              <p:cNvSpPr/>
              <p:nvPr/>
            </p:nvSpPr>
            <p:spPr>
              <a:xfrm>
                <a:off x="1337" y="1577"/>
                <a:ext cx="643" cy="698"/>
              </a:xfrm>
              <a:prstGeom prst="ellipse">
                <a:avLst/>
              </a:prstGeom>
              <a:solidFill>
                <a:srgbClr val="333333"/>
              </a:solidFill>
              <a:ln w="38100">
                <a:noFill/>
              </a:ln>
            </p:spPr>
            <p:txBody>
              <a:bodyPr anchor="ctr" anchorCtr="0">
                <a:spAutoFit/>
              </a:bodyPr>
              <a:p>
                <a:endParaRPr lang="zh-CN" altLang="en-US" b="1" dirty="0">
                  <a:latin typeface="楷体" panose="02010609060101010101" pitchFamily="49" charset="-122"/>
                  <a:ea typeface="楷体" panose="02010609060101010101" pitchFamily="49" charset="-122"/>
                </a:endParaRPr>
              </a:p>
            </p:txBody>
          </p:sp>
          <p:grpSp>
            <p:nvGrpSpPr>
              <p:cNvPr id="4150" name="Group 36"/>
              <p:cNvGrpSpPr/>
              <p:nvPr/>
            </p:nvGrpSpPr>
            <p:grpSpPr>
              <a:xfrm>
                <a:off x="1348" y="1588"/>
                <a:ext cx="621" cy="628"/>
                <a:chOff x="4166" y="1706"/>
                <a:chExt cx="1252" cy="1252"/>
              </a:xfrm>
            </p:grpSpPr>
            <p:sp>
              <p:nvSpPr>
                <p:cNvPr id="4151" name="Oval 37"/>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52" name="Oval 38"/>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53" name="Oval 39"/>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54" name="Oval 40"/>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grpSp>
        </p:grpSp>
        <p:sp>
          <p:nvSpPr>
            <p:cNvPr id="4155" name="Text Box 41"/>
            <p:cNvSpPr txBox="1"/>
            <p:nvPr/>
          </p:nvSpPr>
          <p:spPr>
            <a:xfrm>
              <a:off x="1344" y="1904"/>
              <a:ext cx="240" cy="324"/>
            </a:xfrm>
            <a:prstGeom prst="rect">
              <a:avLst/>
            </a:prstGeom>
            <a:noFill/>
            <a:ln w="9525">
              <a:noFill/>
            </a:ln>
          </p:spPr>
          <p:txBody>
            <a:bodyPr anchor="t" anchorCtr="0">
              <a:spAutoFit/>
            </a:bodyPr>
            <a:p>
              <a:pPr algn="ctr">
                <a:spcBef>
                  <a:spcPct val="50000"/>
                </a:spcBef>
              </a:pPr>
              <a:r>
                <a:rPr lang="en-US" altLang="zh-CN" sz="2400" b="1" dirty="0">
                  <a:latin typeface="楷体" panose="02010609060101010101" pitchFamily="49" charset="-122"/>
                  <a:ea typeface="楷体" panose="02010609060101010101" pitchFamily="49" charset="-122"/>
                </a:rPr>
                <a:t>4</a:t>
              </a:r>
              <a:endParaRPr lang="en-US" altLang="zh-CN" sz="2400" b="1" dirty="0">
                <a:latin typeface="楷体" panose="02010609060101010101" pitchFamily="49" charset="-122"/>
                <a:ea typeface="楷体" panose="02010609060101010101" pitchFamily="49" charset="-122"/>
              </a:endParaRPr>
            </a:p>
          </p:txBody>
        </p:sp>
      </p:grpSp>
      <p:sp>
        <p:nvSpPr>
          <p:cNvPr id="4156" name="Rectangle 68"/>
          <p:cNvSpPr/>
          <p:nvPr/>
        </p:nvSpPr>
        <p:spPr>
          <a:xfrm>
            <a:off x="3720465" y="2245043"/>
            <a:ext cx="4419600" cy="429895"/>
          </a:xfrm>
          <a:prstGeom prst="rect">
            <a:avLst/>
          </a:prstGeom>
          <a:noFill/>
          <a:ln w="9525">
            <a:noFill/>
          </a:ln>
        </p:spPr>
        <p:txBody>
          <a:bodyPr anchor="t" anchorCtr="0">
            <a:spAutoFit/>
          </a:bodyPr>
          <a:p>
            <a:pPr algn="ctr"/>
            <a:r>
              <a:rPr lang="zh-CN" altLang="en-US" sz="2200" b="1" dirty="0">
                <a:latin typeface="楷体" panose="02010609060101010101" pitchFamily="49" charset="-122"/>
                <a:ea typeface="楷体" panose="02010609060101010101" pitchFamily="49" charset="-122"/>
              </a:rPr>
              <a:t>构造函数和析构函数</a:t>
            </a:r>
            <a:endParaRPr lang="zh-CN" altLang="en-US" sz="2200" b="1" dirty="0">
              <a:latin typeface="楷体" panose="02010609060101010101" pitchFamily="49" charset="-122"/>
              <a:ea typeface="楷体" panose="02010609060101010101" pitchFamily="49" charset="-122"/>
            </a:endParaRPr>
          </a:p>
        </p:txBody>
      </p:sp>
      <p:sp>
        <p:nvSpPr>
          <p:cNvPr id="4157" name="Rectangle 69"/>
          <p:cNvSpPr/>
          <p:nvPr/>
        </p:nvSpPr>
        <p:spPr>
          <a:xfrm>
            <a:off x="3729990" y="2980690"/>
            <a:ext cx="4419600" cy="429895"/>
          </a:xfrm>
          <a:prstGeom prst="rect">
            <a:avLst/>
          </a:prstGeom>
          <a:noFill/>
          <a:ln w="9525">
            <a:noFill/>
          </a:ln>
        </p:spPr>
        <p:txBody>
          <a:bodyPr anchor="t" anchorCtr="0">
            <a:spAutoFit/>
          </a:bodyPr>
          <a:p>
            <a:pPr algn="ctr"/>
            <a:r>
              <a:rPr lang="zh-CN" altLang="en-US" sz="2200" b="1" dirty="0">
                <a:latin typeface="楷体" panose="02010609060101010101" pitchFamily="49" charset="-122"/>
                <a:ea typeface="楷体" panose="02010609060101010101" pitchFamily="49" charset="-122"/>
              </a:rPr>
              <a:t>类的组合</a:t>
            </a:r>
            <a:endParaRPr lang="zh-CN" altLang="en-US" sz="2200" b="1" dirty="0">
              <a:latin typeface="楷体" panose="02010609060101010101" pitchFamily="49" charset="-122"/>
              <a:ea typeface="楷体" panose="02010609060101010101" pitchFamily="49" charset="-122"/>
            </a:endParaRPr>
          </a:p>
        </p:txBody>
      </p:sp>
      <p:sp>
        <p:nvSpPr>
          <p:cNvPr id="4158" name="Line 14"/>
          <p:cNvSpPr/>
          <p:nvPr/>
        </p:nvSpPr>
        <p:spPr>
          <a:xfrm flipV="1">
            <a:off x="4090988" y="4219575"/>
            <a:ext cx="4446587" cy="28575"/>
          </a:xfrm>
          <a:prstGeom prst="line">
            <a:avLst/>
          </a:prstGeom>
          <a:ln w="25400" cap="flat" cmpd="sng">
            <a:solidFill>
              <a:schemeClr val="tx1"/>
            </a:solidFill>
            <a:prstDash val="sysDot"/>
            <a:round/>
            <a:headEnd type="none" w="med" len="med"/>
            <a:tailEnd type="oval" w="med" len="med"/>
          </a:ln>
        </p:spPr>
      </p:sp>
      <p:grpSp>
        <p:nvGrpSpPr>
          <p:cNvPr id="4159" name="Group 16"/>
          <p:cNvGrpSpPr/>
          <p:nvPr/>
        </p:nvGrpSpPr>
        <p:grpSpPr>
          <a:xfrm>
            <a:off x="3644265" y="3725422"/>
            <a:ext cx="569913" cy="580759"/>
            <a:chOff x="1248" y="1339"/>
            <a:chExt cx="400" cy="408"/>
          </a:xfrm>
        </p:grpSpPr>
        <p:grpSp>
          <p:nvGrpSpPr>
            <p:cNvPr id="4160" name="Group 17"/>
            <p:cNvGrpSpPr/>
            <p:nvPr/>
          </p:nvGrpSpPr>
          <p:grpSpPr>
            <a:xfrm>
              <a:off x="1248" y="1339"/>
              <a:ext cx="400" cy="408"/>
              <a:chOff x="624" y="1535"/>
              <a:chExt cx="1169" cy="1318"/>
            </a:xfrm>
          </p:grpSpPr>
          <p:sp>
            <p:nvSpPr>
              <p:cNvPr id="97" name="Oval 18"/>
              <p:cNvSpPr>
                <a:spLocks noChangeArrowheads="1"/>
              </p:cNvSpPr>
              <p:nvPr/>
            </p:nvSpPr>
            <p:spPr bwMode="gray">
              <a:xfrm>
                <a:off x="624" y="1535"/>
                <a:ext cx="792" cy="118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98" name="Oval 19"/>
              <p:cNvSpPr>
                <a:spLocks noChangeArrowheads="1"/>
              </p:cNvSpPr>
              <p:nvPr/>
            </p:nvSpPr>
            <p:spPr bwMode="gray">
              <a:xfrm>
                <a:off x="624" y="1535"/>
                <a:ext cx="792" cy="118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99" name="Oval 20"/>
              <p:cNvSpPr>
                <a:spLocks noChangeArrowheads="1"/>
              </p:cNvSpPr>
              <p:nvPr/>
            </p:nvSpPr>
            <p:spPr bwMode="gray">
              <a:xfrm>
                <a:off x="705" y="1614"/>
                <a:ext cx="1088" cy="118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00" name="Oval 21"/>
              <p:cNvSpPr>
                <a:spLocks noChangeArrowheads="1"/>
              </p:cNvSpPr>
              <p:nvPr/>
            </p:nvSpPr>
            <p:spPr bwMode="gray">
              <a:xfrm>
                <a:off x="705" y="1618"/>
                <a:ext cx="1088" cy="1181"/>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4165" name="Oval 22"/>
              <p:cNvSpPr/>
              <p:nvPr/>
            </p:nvSpPr>
            <p:spPr>
              <a:xfrm>
                <a:off x="760" y="1672"/>
                <a:ext cx="979" cy="1181"/>
              </a:xfrm>
              <a:prstGeom prst="ellipse">
                <a:avLst/>
              </a:prstGeom>
              <a:solidFill>
                <a:srgbClr val="333333"/>
              </a:solidFill>
              <a:ln w="38100">
                <a:noFill/>
              </a:ln>
            </p:spPr>
            <p:txBody>
              <a:bodyPr anchor="ctr" anchorCtr="0">
                <a:spAutoFit/>
              </a:bodyPr>
              <a:p>
                <a:endParaRPr lang="zh-CN" altLang="en-US" b="1" dirty="0">
                  <a:latin typeface="楷体" panose="02010609060101010101" pitchFamily="49" charset="-122"/>
                  <a:ea typeface="楷体" panose="02010609060101010101" pitchFamily="49" charset="-122"/>
                </a:endParaRPr>
              </a:p>
            </p:txBody>
          </p:sp>
          <p:grpSp>
            <p:nvGrpSpPr>
              <p:cNvPr id="4166" name="Group 23"/>
              <p:cNvGrpSpPr/>
              <p:nvPr/>
            </p:nvGrpSpPr>
            <p:grpSpPr>
              <a:xfrm>
                <a:off x="776" y="1687"/>
                <a:ext cx="947" cy="952"/>
                <a:chOff x="4166" y="1706"/>
                <a:chExt cx="1252" cy="1252"/>
              </a:xfrm>
            </p:grpSpPr>
            <p:sp>
              <p:nvSpPr>
                <p:cNvPr id="4167"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68"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69"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70"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grpSp>
        </p:grpSp>
        <p:sp>
          <p:nvSpPr>
            <p:cNvPr id="4171"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楷体" panose="02010609060101010101" pitchFamily="49" charset="-122"/>
                  <a:ea typeface="楷体" panose="02010609060101010101" pitchFamily="49" charset="-122"/>
                </a:rPr>
                <a:t>5</a:t>
              </a:r>
              <a:endParaRPr lang="en-US" altLang="zh-CN" sz="2400" b="1" dirty="0">
                <a:latin typeface="楷体" panose="02010609060101010101" pitchFamily="49" charset="-122"/>
                <a:ea typeface="楷体" panose="02010609060101010101" pitchFamily="49" charset="-122"/>
              </a:endParaRPr>
            </a:p>
          </p:txBody>
        </p:sp>
      </p:grpSp>
      <p:sp>
        <p:nvSpPr>
          <p:cNvPr id="4172" name="Rectangle 68"/>
          <p:cNvSpPr/>
          <p:nvPr/>
        </p:nvSpPr>
        <p:spPr>
          <a:xfrm>
            <a:off x="3720465" y="3716338"/>
            <a:ext cx="4419600" cy="429895"/>
          </a:xfrm>
          <a:prstGeom prst="rect">
            <a:avLst/>
          </a:prstGeom>
          <a:noFill/>
          <a:ln w="9525">
            <a:noFill/>
          </a:ln>
        </p:spPr>
        <p:txBody>
          <a:bodyPr anchor="t" anchorCtr="0">
            <a:spAutoFit/>
          </a:bodyPr>
          <a:p>
            <a:pPr algn="ctr"/>
            <a:r>
              <a:rPr lang="en-US" altLang="zh-CN" sz="2200" b="1" dirty="0">
                <a:latin typeface="楷体" panose="02010609060101010101" pitchFamily="49" charset="-122"/>
                <a:ea typeface="楷体" panose="02010609060101010101" pitchFamily="49" charset="-122"/>
              </a:rPr>
              <a:t>UML</a:t>
            </a:r>
            <a:r>
              <a:rPr lang="zh-CN" altLang="en-US" sz="2200" b="1" dirty="0">
                <a:latin typeface="楷体" panose="02010609060101010101" pitchFamily="49" charset="-122"/>
                <a:ea typeface="楷体" panose="02010609060101010101" pitchFamily="49" charset="-122"/>
              </a:rPr>
              <a:t>图形标识</a:t>
            </a:r>
            <a:endParaRPr lang="zh-CN" altLang="en-US" sz="2200" b="1" dirty="0">
              <a:latin typeface="楷体" panose="02010609060101010101" pitchFamily="49" charset="-122"/>
              <a:ea typeface="楷体" panose="02010609060101010101" pitchFamily="49" charset="-122"/>
            </a:endParaRPr>
          </a:p>
        </p:txBody>
      </p:sp>
      <p:sp>
        <p:nvSpPr>
          <p:cNvPr id="4173" name="Line 12"/>
          <p:cNvSpPr/>
          <p:nvPr/>
        </p:nvSpPr>
        <p:spPr>
          <a:xfrm flipV="1">
            <a:off x="4059238" y="4972050"/>
            <a:ext cx="4541837" cy="49213"/>
          </a:xfrm>
          <a:prstGeom prst="line">
            <a:avLst/>
          </a:prstGeom>
          <a:ln w="25400" cap="flat" cmpd="sng">
            <a:solidFill>
              <a:schemeClr val="tx1"/>
            </a:solidFill>
            <a:prstDash val="sysDot"/>
            <a:round/>
            <a:headEnd type="none" w="med" len="med"/>
            <a:tailEnd type="oval" w="med" len="med"/>
          </a:ln>
        </p:spPr>
      </p:sp>
      <p:grpSp>
        <p:nvGrpSpPr>
          <p:cNvPr id="4174" name="Group 29"/>
          <p:cNvGrpSpPr/>
          <p:nvPr/>
        </p:nvGrpSpPr>
        <p:grpSpPr>
          <a:xfrm>
            <a:off x="3629978" y="4484784"/>
            <a:ext cx="574675" cy="588024"/>
            <a:chOff x="1244" y="1838"/>
            <a:chExt cx="403" cy="414"/>
          </a:xfrm>
        </p:grpSpPr>
        <p:grpSp>
          <p:nvGrpSpPr>
            <p:cNvPr id="4175" name="Group 30"/>
            <p:cNvGrpSpPr/>
            <p:nvPr/>
          </p:nvGrpSpPr>
          <p:grpSpPr>
            <a:xfrm>
              <a:off x="1244" y="1838"/>
              <a:ext cx="403" cy="414"/>
              <a:chOff x="1248" y="1486"/>
              <a:chExt cx="770" cy="789"/>
            </a:xfrm>
          </p:grpSpPr>
          <p:sp>
            <p:nvSpPr>
              <p:cNvPr id="112" name="Oval 31"/>
              <p:cNvSpPr>
                <a:spLocks noChangeArrowheads="1"/>
              </p:cNvSpPr>
              <p:nvPr/>
            </p:nvSpPr>
            <p:spPr bwMode="gray">
              <a:xfrm>
                <a:off x="1248" y="1486"/>
                <a:ext cx="517" cy="697"/>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13" name="Oval 32"/>
              <p:cNvSpPr>
                <a:spLocks noChangeArrowheads="1"/>
              </p:cNvSpPr>
              <p:nvPr/>
            </p:nvSpPr>
            <p:spPr bwMode="gray">
              <a:xfrm>
                <a:off x="1248" y="1486"/>
                <a:ext cx="517" cy="697"/>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14" name="Oval 33"/>
              <p:cNvSpPr>
                <a:spLocks noChangeArrowheads="1"/>
              </p:cNvSpPr>
              <p:nvPr/>
            </p:nvSpPr>
            <p:spPr bwMode="gray">
              <a:xfrm>
                <a:off x="1301" y="1549"/>
                <a:ext cx="715" cy="706"/>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15" name="Oval 34"/>
              <p:cNvSpPr>
                <a:spLocks noChangeArrowheads="1"/>
              </p:cNvSpPr>
              <p:nvPr/>
            </p:nvSpPr>
            <p:spPr bwMode="gray">
              <a:xfrm>
                <a:off x="1303" y="1549"/>
                <a:ext cx="715" cy="706"/>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4180" name="Oval 35"/>
              <p:cNvSpPr/>
              <p:nvPr/>
            </p:nvSpPr>
            <p:spPr>
              <a:xfrm>
                <a:off x="1337" y="1577"/>
                <a:ext cx="643" cy="698"/>
              </a:xfrm>
              <a:prstGeom prst="ellipse">
                <a:avLst/>
              </a:prstGeom>
              <a:solidFill>
                <a:srgbClr val="333333"/>
              </a:solidFill>
              <a:ln w="38100">
                <a:noFill/>
              </a:ln>
            </p:spPr>
            <p:txBody>
              <a:bodyPr anchor="ctr" anchorCtr="0">
                <a:spAutoFit/>
              </a:bodyPr>
              <a:p>
                <a:endParaRPr lang="zh-CN" altLang="en-US" b="1" dirty="0">
                  <a:latin typeface="楷体" panose="02010609060101010101" pitchFamily="49" charset="-122"/>
                  <a:ea typeface="楷体" panose="02010609060101010101" pitchFamily="49" charset="-122"/>
                </a:endParaRPr>
              </a:p>
            </p:txBody>
          </p:sp>
          <p:grpSp>
            <p:nvGrpSpPr>
              <p:cNvPr id="4181" name="Group 36"/>
              <p:cNvGrpSpPr/>
              <p:nvPr/>
            </p:nvGrpSpPr>
            <p:grpSpPr>
              <a:xfrm>
                <a:off x="1348" y="1588"/>
                <a:ext cx="621" cy="628"/>
                <a:chOff x="4166" y="1706"/>
                <a:chExt cx="1252" cy="1252"/>
              </a:xfrm>
            </p:grpSpPr>
            <p:sp>
              <p:nvSpPr>
                <p:cNvPr id="4182" name="Oval 37"/>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83" name="Oval 38"/>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84" name="Oval 39"/>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85" name="Oval 40"/>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grpSp>
        </p:grpSp>
        <p:sp>
          <p:nvSpPr>
            <p:cNvPr id="4186" name="Text Box 41"/>
            <p:cNvSpPr txBox="1"/>
            <p:nvPr/>
          </p:nvSpPr>
          <p:spPr>
            <a:xfrm>
              <a:off x="1344" y="1904"/>
              <a:ext cx="240" cy="324"/>
            </a:xfrm>
            <a:prstGeom prst="rect">
              <a:avLst/>
            </a:prstGeom>
            <a:noFill/>
            <a:ln w="9525">
              <a:noFill/>
            </a:ln>
          </p:spPr>
          <p:txBody>
            <a:bodyPr anchor="t" anchorCtr="0">
              <a:spAutoFit/>
            </a:bodyPr>
            <a:p>
              <a:pPr algn="ctr">
                <a:spcBef>
                  <a:spcPct val="50000"/>
                </a:spcBef>
              </a:pPr>
              <a:r>
                <a:rPr lang="en-US" altLang="zh-CN" sz="2400" b="1" dirty="0">
                  <a:latin typeface="楷体" panose="02010609060101010101" pitchFamily="49" charset="-122"/>
                  <a:ea typeface="楷体" panose="02010609060101010101" pitchFamily="49" charset="-122"/>
                </a:rPr>
                <a:t>6</a:t>
              </a:r>
              <a:endParaRPr lang="en-US" altLang="zh-CN" sz="2400" b="1" dirty="0">
                <a:latin typeface="楷体" panose="02010609060101010101" pitchFamily="49" charset="-122"/>
                <a:ea typeface="楷体" panose="02010609060101010101" pitchFamily="49" charset="-122"/>
              </a:endParaRPr>
            </a:p>
          </p:txBody>
        </p:sp>
      </p:grpSp>
      <p:sp>
        <p:nvSpPr>
          <p:cNvPr id="4187" name="Rectangle 69"/>
          <p:cNvSpPr/>
          <p:nvPr/>
        </p:nvSpPr>
        <p:spPr>
          <a:xfrm>
            <a:off x="3715703" y="4511675"/>
            <a:ext cx="4419600" cy="429895"/>
          </a:xfrm>
          <a:prstGeom prst="rect">
            <a:avLst/>
          </a:prstGeom>
          <a:noFill/>
          <a:ln w="9525">
            <a:noFill/>
          </a:ln>
        </p:spPr>
        <p:txBody>
          <a:bodyPr anchor="t" anchorCtr="0">
            <a:spAutoFit/>
          </a:bodyPr>
          <a:p>
            <a:pPr algn="ctr"/>
            <a:r>
              <a:rPr lang="zh-CN" altLang="en-US" sz="2200" b="1" dirty="0">
                <a:latin typeface="楷体" panose="02010609060101010101" pitchFamily="49" charset="-122"/>
                <a:ea typeface="楷体" panose="02010609060101010101" pitchFamily="49" charset="-122"/>
              </a:rPr>
              <a:t>结构体和联合体</a:t>
            </a:r>
            <a:endParaRPr lang="zh-CN" altLang="en-US" sz="2200" b="1" dirty="0">
              <a:latin typeface="楷体" panose="02010609060101010101" pitchFamily="49" charset="-122"/>
              <a:ea typeface="楷体" panose="02010609060101010101" pitchFamily="49" charset="-122"/>
            </a:endParaRPr>
          </a:p>
        </p:txBody>
      </p:sp>
      <p:sp>
        <p:nvSpPr>
          <p:cNvPr id="4188" name="Line 14"/>
          <p:cNvSpPr/>
          <p:nvPr/>
        </p:nvSpPr>
        <p:spPr>
          <a:xfrm flipV="1">
            <a:off x="4094480" y="5705158"/>
            <a:ext cx="4446588" cy="28575"/>
          </a:xfrm>
          <a:prstGeom prst="line">
            <a:avLst/>
          </a:prstGeom>
          <a:ln w="25400" cap="flat" cmpd="sng">
            <a:solidFill>
              <a:schemeClr val="tx1"/>
            </a:solidFill>
            <a:prstDash val="sysDot"/>
            <a:round/>
            <a:headEnd type="none" w="med" len="med"/>
            <a:tailEnd type="oval" w="med" len="med"/>
          </a:ln>
        </p:spPr>
      </p:sp>
      <p:grpSp>
        <p:nvGrpSpPr>
          <p:cNvPr id="4189" name="Group 16"/>
          <p:cNvGrpSpPr/>
          <p:nvPr/>
        </p:nvGrpSpPr>
        <p:grpSpPr>
          <a:xfrm>
            <a:off x="3647758" y="5211004"/>
            <a:ext cx="569912" cy="580760"/>
            <a:chOff x="1248" y="1339"/>
            <a:chExt cx="400" cy="408"/>
          </a:xfrm>
        </p:grpSpPr>
        <p:grpSp>
          <p:nvGrpSpPr>
            <p:cNvPr id="4190" name="Group 17"/>
            <p:cNvGrpSpPr/>
            <p:nvPr/>
          </p:nvGrpSpPr>
          <p:grpSpPr>
            <a:xfrm>
              <a:off x="1248" y="1339"/>
              <a:ext cx="400" cy="408"/>
              <a:chOff x="624" y="1535"/>
              <a:chExt cx="1169" cy="1318"/>
            </a:xfrm>
          </p:grpSpPr>
          <p:sp>
            <p:nvSpPr>
              <p:cNvPr id="127" name="Oval 18"/>
              <p:cNvSpPr>
                <a:spLocks noChangeArrowheads="1"/>
              </p:cNvSpPr>
              <p:nvPr/>
            </p:nvSpPr>
            <p:spPr bwMode="gray">
              <a:xfrm>
                <a:off x="624" y="1535"/>
                <a:ext cx="792" cy="118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28" name="Oval 19"/>
              <p:cNvSpPr>
                <a:spLocks noChangeArrowheads="1"/>
              </p:cNvSpPr>
              <p:nvPr/>
            </p:nvSpPr>
            <p:spPr bwMode="gray">
              <a:xfrm>
                <a:off x="624" y="1535"/>
                <a:ext cx="792" cy="118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29" name="Oval 20"/>
              <p:cNvSpPr>
                <a:spLocks noChangeArrowheads="1"/>
              </p:cNvSpPr>
              <p:nvPr/>
            </p:nvSpPr>
            <p:spPr bwMode="gray">
              <a:xfrm>
                <a:off x="705" y="1614"/>
                <a:ext cx="1088" cy="118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30" name="Oval 21"/>
              <p:cNvSpPr>
                <a:spLocks noChangeArrowheads="1"/>
              </p:cNvSpPr>
              <p:nvPr/>
            </p:nvSpPr>
            <p:spPr bwMode="gray">
              <a:xfrm>
                <a:off x="705" y="1618"/>
                <a:ext cx="1088" cy="1181"/>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4195" name="Oval 22"/>
              <p:cNvSpPr/>
              <p:nvPr/>
            </p:nvSpPr>
            <p:spPr>
              <a:xfrm>
                <a:off x="760" y="1672"/>
                <a:ext cx="979" cy="1181"/>
              </a:xfrm>
              <a:prstGeom prst="ellipse">
                <a:avLst/>
              </a:prstGeom>
              <a:solidFill>
                <a:srgbClr val="333333"/>
              </a:solidFill>
              <a:ln w="38100">
                <a:noFill/>
              </a:ln>
            </p:spPr>
            <p:txBody>
              <a:bodyPr anchor="ctr" anchorCtr="0">
                <a:spAutoFit/>
              </a:bodyPr>
              <a:p>
                <a:endParaRPr lang="zh-CN" altLang="en-US" b="1" dirty="0">
                  <a:latin typeface="楷体" panose="02010609060101010101" pitchFamily="49" charset="-122"/>
                  <a:ea typeface="楷体" panose="02010609060101010101" pitchFamily="49" charset="-122"/>
                </a:endParaRPr>
              </a:p>
            </p:txBody>
          </p:sp>
          <p:grpSp>
            <p:nvGrpSpPr>
              <p:cNvPr id="4196" name="Group 23"/>
              <p:cNvGrpSpPr/>
              <p:nvPr/>
            </p:nvGrpSpPr>
            <p:grpSpPr>
              <a:xfrm>
                <a:off x="776" y="1687"/>
                <a:ext cx="947" cy="952"/>
                <a:chOff x="4166" y="1706"/>
                <a:chExt cx="1252" cy="1252"/>
              </a:xfrm>
            </p:grpSpPr>
            <p:sp>
              <p:nvSpPr>
                <p:cNvPr id="4197"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98"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199"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4200"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grpSp>
        </p:grpSp>
        <p:sp>
          <p:nvSpPr>
            <p:cNvPr id="4201"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楷体" panose="02010609060101010101" pitchFamily="49" charset="-122"/>
                  <a:ea typeface="楷体" panose="02010609060101010101" pitchFamily="49" charset="-122"/>
                </a:rPr>
                <a:t>7</a:t>
              </a:r>
              <a:endParaRPr lang="en-US" altLang="zh-CN" sz="2400" b="1" dirty="0">
                <a:latin typeface="楷体" panose="02010609060101010101" pitchFamily="49" charset="-122"/>
                <a:ea typeface="楷体" panose="02010609060101010101" pitchFamily="49" charset="-122"/>
              </a:endParaRPr>
            </a:p>
          </p:txBody>
        </p:sp>
      </p:grpSp>
      <p:sp>
        <p:nvSpPr>
          <p:cNvPr id="4202" name="Rectangle 68"/>
          <p:cNvSpPr/>
          <p:nvPr/>
        </p:nvSpPr>
        <p:spPr>
          <a:xfrm>
            <a:off x="4295458" y="5201920"/>
            <a:ext cx="4419600" cy="429895"/>
          </a:xfrm>
          <a:prstGeom prst="rect">
            <a:avLst/>
          </a:prstGeom>
          <a:noFill/>
          <a:ln w="9525">
            <a:noFill/>
          </a:ln>
        </p:spPr>
        <p:txBody>
          <a:bodyPr anchor="t" anchorCtr="0">
            <a:spAutoFit/>
          </a:bodyPr>
          <a:p>
            <a:pPr algn="ctr"/>
            <a:r>
              <a:rPr lang="zh-CN" sz="2200" b="1" dirty="0">
                <a:latin typeface="楷体" panose="02010609060101010101" pitchFamily="49" charset="-122"/>
                <a:ea typeface="楷体" panose="02010609060101010101" pitchFamily="49" charset="-122"/>
              </a:rPr>
              <a:t>枚举类型</a:t>
            </a:r>
            <a:r>
              <a:rPr lang="en-US" altLang="zh-CN" sz="2200" b="1" dirty="0">
                <a:latin typeface="楷体" panose="02010609060101010101" pitchFamily="49" charset="-122"/>
                <a:ea typeface="楷体" panose="02010609060101010101" pitchFamily="49" charset="-122"/>
              </a:rPr>
              <a:t>--enum</a:t>
            </a:r>
            <a:endParaRPr lang="en-US" altLang="zh-CN" sz="2200" b="1" dirty="0">
              <a:latin typeface="楷体" panose="02010609060101010101" pitchFamily="49" charset="-122"/>
              <a:ea typeface="楷体" panose="02010609060101010101" pitchFamily="49" charset="-122"/>
            </a:endParaRPr>
          </a:p>
        </p:txBody>
      </p:sp>
      <p:sp>
        <p:nvSpPr>
          <p:cNvPr id="2" name="Line 12"/>
          <p:cNvSpPr/>
          <p:nvPr/>
        </p:nvSpPr>
        <p:spPr>
          <a:xfrm flipV="1">
            <a:off x="4072573" y="6382385"/>
            <a:ext cx="4541837" cy="49213"/>
          </a:xfrm>
          <a:prstGeom prst="line">
            <a:avLst/>
          </a:prstGeom>
          <a:ln w="25400" cap="flat" cmpd="sng">
            <a:solidFill>
              <a:schemeClr val="tx1"/>
            </a:solidFill>
            <a:prstDash val="sysDot"/>
            <a:round/>
            <a:headEnd type="none" w="med" len="med"/>
            <a:tailEnd type="oval" w="med" len="med"/>
          </a:ln>
        </p:spPr>
      </p:sp>
      <p:grpSp>
        <p:nvGrpSpPr>
          <p:cNvPr id="3" name="Group 29"/>
          <p:cNvGrpSpPr/>
          <p:nvPr/>
        </p:nvGrpSpPr>
        <p:grpSpPr>
          <a:xfrm>
            <a:off x="3643313" y="5895119"/>
            <a:ext cx="574675" cy="588024"/>
            <a:chOff x="1244" y="1838"/>
            <a:chExt cx="403" cy="414"/>
          </a:xfrm>
        </p:grpSpPr>
        <p:grpSp>
          <p:nvGrpSpPr>
            <p:cNvPr id="4" name="Group 30"/>
            <p:cNvGrpSpPr/>
            <p:nvPr/>
          </p:nvGrpSpPr>
          <p:grpSpPr>
            <a:xfrm>
              <a:off x="1244" y="1838"/>
              <a:ext cx="403" cy="414"/>
              <a:chOff x="1248" y="1486"/>
              <a:chExt cx="770" cy="789"/>
            </a:xfrm>
          </p:grpSpPr>
          <p:sp>
            <p:nvSpPr>
              <p:cNvPr id="5" name="Oval 31"/>
              <p:cNvSpPr>
                <a:spLocks noChangeArrowheads="1"/>
              </p:cNvSpPr>
              <p:nvPr/>
            </p:nvSpPr>
            <p:spPr bwMode="gray">
              <a:xfrm>
                <a:off x="1248" y="1486"/>
                <a:ext cx="517" cy="697"/>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6" name="Oval 32"/>
              <p:cNvSpPr>
                <a:spLocks noChangeArrowheads="1"/>
              </p:cNvSpPr>
              <p:nvPr/>
            </p:nvSpPr>
            <p:spPr bwMode="gray">
              <a:xfrm>
                <a:off x="1248" y="1486"/>
                <a:ext cx="517" cy="697"/>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7" name="Oval 33"/>
              <p:cNvSpPr>
                <a:spLocks noChangeArrowheads="1"/>
              </p:cNvSpPr>
              <p:nvPr/>
            </p:nvSpPr>
            <p:spPr bwMode="gray">
              <a:xfrm>
                <a:off x="1301" y="1549"/>
                <a:ext cx="715" cy="706"/>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8" name="Oval 34"/>
              <p:cNvSpPr>
                <a:spLocks noChangeArrowheads="1"/>
              </p:cNvSpPr>
              <p:nvPr/>
            </p:nvSpPr>
            <p:spPr bwMode="gray">
              <a:xfrm>
                <a:off x="1303" y="1549"/>
                <a:ext cx="715" cy="706"/>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9" name="Oval 35"/>
              <p:cNvSpPr/>
              <p:nvPr/>
            </p:nvSpPr>
            <p:spPr>
              <a:xfrm>
                <a:off x="1337" y="1577"/>
                <a:ext cx="643" cy="698"/>
              </a:xfrm>
              <a:prstGeom prst="ellipse">
                <a:avLst/>
              </a:prstGeom>
              <a:solidFill>
                <a:srgbClr val="333333"/>
              </a:solidFill>
              <a:ln w="38100">
                <a:noFill/>
              </a:ln>
            </p:spPr>
            <p:txBody>
              <a:bodyPr anchor="ctr" anchorCtr="0">
                <a:spAutoFit/>
              </a:bodyPr>
              <a:p>
                <a:endParaRPr lang="zh-CN" altLang="en-US" b="1" dirty="0">
                  <a:latin typeface="楷体" panose="02010609060101010101" pitchFamily="49" charset="-122"/>
                  <a:ea typeface="楷体" panose="02010609060101010101" pitchFamily="49" charset="-122"/>
                </a:endParaRPr>
              </a:p>
            </p:txBody>
          </p:sp>
          <p:grpSp>
            <p:nvGrpSpPr>
              <p:cNvPr id="10" name="Group 36"/>
              <p:cNvGrpSpPr/>
              <p:nvPr/>
            </p:nvGrpSpPr>
            <p:grpSpPr>
              <a:xfrm>
                <a:off x="1348" y="1588"/>
                <a:ext cx="621" cy="628"/>
                <a:chOff x="4166" y="1706"/>
                <a:chExt cx="1252" cy="1252"/>
              </a:xfrm>
            </p:grpSpPr>
            <p:sp>
              <p:nvSpPr>
                <p:cNvPr id="11" name="Oval 37"/>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12" name="Oval 38"/>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13" name="Oval 39"/>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sp>
              <p:nvSpPr>
                <p:cNvPr id="14" name="Oval 40"/>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b="1" dirty="0">
                    <a:latin typeface="楷体" panose="02010609060101010101" pitchFamily="49" charset="-122"/>
                    <a:ea typeface="楷体" panose="02010609060101010101" pitchFamily="49" charset="-122"/>
                  </a:endParaRPr>
                </a:p>
              </p:txBody>
            </p:sp>
          </p:grpSp>
        </p:grpSp>
        <p:sp>
          <p:nvSpPr>
            <p:cNvPr id="15" name="Text Box 41"/>
            <p:cNvSpPr txBox="1"/>
            <p:nvPr/>
          </p:nvSpPr>
          <p:spPr>
            <a:xfrm>
              <a:off x="1344" y="1904"/>
              <a:ext cx="240" cy="324"/>
            </a:xfrm>
            <a:prstGeom prst="rect">
              <a:avLst/>
            </a:prstGeom>
            <a:noFill/>
            <a:ln w="9525">
              <a:noFill/>
            </a:ln>
          </p:spPr>
          <p:txBody>
            <a:bodyPr anchor="t" anchorCtr="0">
              <a:spAutoFit/>
            </a:bodyPr>
            <a:p>
              <a:pPr algn="ctr">
                <a:spcBef>
                  <a:spcPct val="50000"/>
                </a:spcBef>
              </a:pPr>
              <a:r>
                <a:rPr lang="en-US" altLang="zh-CN" sz="2400" b="1" dirty="0">
                  <a:latin typeface="楷体" panose="02010609060101010101" pitchFamily="49" charset="-122"/>
                  <a:ea typeface="楷体" panose="02010609060101010101" pitchFamily="49" charset="-122"/>
                </a:rPr>
                <a:t>8</a:t>
              </a:r>
              <a:endParaRPr lang="en-US" altLang="zh-CN" sz="2400" b="1" dirty="0">
                <a:latin typeface="楷体" panose="02010609060101010101" pitchFamily="49" charset="-122"/>
                <a:ea typeface="楷体" panose="02010609060101010101" pitchFamily="49" charset="-122"/>
              </a:endParaRPr>
            </a:p>
          </p:txBody>
        </p:sp>
      </p:grpSp>
      <p:sp>
        <p:nvSpPr>
          <p:cNvPr id="16" name="Rectangle 69"/>
          <p:cNvSpPr/>
          <p:nvPr/>
        </p:nvSpPr>
        <p:spPr>
          <a:xfrm>
            <a:off x="4204653" y="5986780"/>
            <a:ext cx="4419600" cy="429895"/>
          </a:xfrm>
          <a:prstGeom prst="rect">
            <a:avLst/>
          </a:prstGeom>
          <a:noFill/>
          <a:ln w="9525">
            <a:noFill/>
          </a:ln>
        </p:spPr>
        <p:txBody>
          <a:bodyPr wrap="square" anchor="t" anchorCtr="0">
            <a:spAutoFit/>
          </a:bodyPr>
          <a:p>
            <a:pPr algn="ctr"/>
            <a:r>
              <a:rPr lang="zh-CN" altLang="en-US" sz="2200" b="1" dirty="0">
                <a:latin typeface="楷体" panose="02010609060101010101" pitchFamily="49" charset="-122"/>
                <a:ea typeface="楷体" panose="02010609060101010101" pitchFamily="49" charset="-122"/>
                <a:sym typeface="+mn-ea"/>
              </a:rPr>
              <a:t>综合实例</a:t>
            </a:r>
            <a:r>
              <a:rPr lang="en-US" altLang="zh-CN" sz="2200" b="1" dirty="0">
                <a:latin typeface="楷体" panose="02010609060101010101" pitchFamily="49" charset="-122"/>
                <a:ea typeface="楷体" panose="02010609060101010101" pitchFamily="49" charset="-122"/>
                <a:sym typeface="+mn-ea"/>
              </a:rPr>
              <a:t>—</a:t>
            </a:r>
            <a:r>
              <a:rPr lang="zh-CN" altLang="en-US" sz="2200" b="1" dirty="0">
                <a:latin typeface="楷体" panose="02010609060101010101" pitchFamily="49" charset="-122"/>
                <a:ea typeface="楷体" panose="02010609060101010101" pitchFamily="49" charset="-122"/>
                <a:sym typeface="+mn-ea"/>
              </a:rPr>
              <a:t>个人银行账户管理程序</a:t>
            </a:r>
            <a:endParaRPr lang="zh-CN" altLang="en-US" sz="2200" b="1"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3"/>
          <p:cNvSpPr>
            <a:spLocks noGrp="1"/>
          </p:cNvSpPr>
          <p:nvPr>
            <p:ph idx="1"/>
          </p:nvPr>
        </p:nvSpPr>
        <p:spPr>
          <a:xfrm>
            <a:off x="1127125" y="1196975"/>
            <a:ext cx="7391400" cy="4724400"/>
          </a:xfrm>
          <a:noFill/>
          <a:ln>
            <a:noFill/>
          </a:ln>
        </p:spPr>
        <p:txBody>
          <a:bodyPr anchor="t" anchorCtr="0"/>
          <a:p>
            <a:pPr marL="0" indent="0" eaLnBrk="1" hangingPunct="1">
              <a:spcBef>
                <a:spcPct val="0"/>
              </a:spcBef>
              <a:buFont typeface="Wingdings" panose="05000000000000000000" pitchFamily="2" charset="2"/>
              <a:buNone/>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类是一种用户自定义类型，声明形式：</a:t>
            </a:r>
            <a:endParaRPr lang="zh-CN" altLang="en-US" sz="2800" b="1" dirty="0">
              <a:latin typeface="楷体" panose="02010609060101010101" pitchFamily="49" charset="-122"/>
              <a:ea typeface="楷体" panose="02010609060101010101" pitchFamily="49" charset="-122"/>
            </a:endParaRPr>
          </a:p>
          <a:p>
            <a:pPr marL="400050" lvl="1" eaLnBrk="1" hangingPunct="1">
              <a:buNone/>
            </a:pPr>
            <a:r>
              <a:rPr lang="en-US" altLang="zh-CN" dirty="0">
                <a:solidFill>
                  <a:srgbClr val="FF0000"/>
                </a:solidFill>
                <a:latin typeface="楷体" panose="02010609060101010101" pitchFamily="49" charset="-122"/>
                <a:ea typeface="楷体" panose="02010609060101010101" pitchFamily="49" charset="-122"/>
              </a:rPr>
              <a:t>class</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类名称</a:t>
            </a:r>
            <a:endParaRPr lang="zh-CN" altLang="en-US" dirty="0">
              <a:latin typeface="楷体" panose="02010609060101010101" pitchFamily="49" charset="-122"/>
              <a:ea typeface="楷体" panose="02010609060101010101" pitchFamily="49" charset="-122"/>
            </a:endParaRPr>
          </a:p>
          <a:p>
            <a:pPr marL="400050" lvl="1" eaLnBrk="1" hangingPunct="1">
              <a:spcBef>
                <a:spcPct val="0"/>
              </a:spcBef>
              <a:buNone/>
            </a:pPr>
            <a:r>
              <a:rPr lang="en-US" altLang="zh-CN" dirty="0">
                <a:solidFill>
                  <a:srgbClr val="FF0000"/>
                </a:solidFill>
                <a:latin typeface="楷体" panose="02010609060101010101" pitchFamily="49" charset="-122"/>
                <a:ea typeface="楷体" panose="02010609060101010101" pitchFamily="49" charset="-122"/>
              </a:rPr>
              <a:t>{</a:t>
            </a:r>
            <a:endParaRPr lang="en-US" altLang="en-US" dirty="0">
              <a:solidFill>
                <a:srgbClr val="FF0000"/>
              </a:solidFill>
              <a:latin typeface="楷体" panose="02010609060101010101" pitchFamily="49" charset="-122"/>
              <a:ea typeface="楷体" panose="02010609060101010101" pitchFamily="49" charset="-122"/>
            </a:endParaRPr>
          </a:p>
          <a:p>
            <a:pPr marL="400050" lvl="1" eaLnBrk="1" hangingPunct="1">
              <a:spcBef>
                <a:spcPct val="0"/>
              </a:spcBef>
              <a:buNone/>
            </a:pPr>
            <a:r>
              <a:rPr lang="en-US" altLang="en-US" dirty="0">
                <a:latin typeface="楷体" panose="02010609060101010101" pitchFamily="49" charset="-122"/>
                <a:ea typeface="楷体" panose="02010609060101010101" pitchFamily="49" charset="-122"/>
              </a:rPr>
              <a:t>   </a:t>
            </a:r>
            <a:r>
              <a:rPr lang="en-US" altLang="zh-CN" dirty="0">
                <a:solidFill>
                  <a:srgbClr val="FF0000"/>
                </a:solidFill>
                <a:latin typeface="楷体" panose="02010609060101010101" pitchFamily="49" charset="-122"/>
                <a:ea typeface="楷体" panose="02010609060101010101" pitchFamily="49" charset="-122"/>
              </a:rPr>
              <a:t>public</a:t>
            </a:r>
            <a:r>
              <a:rPr lang="en-US" altLang="zh-CN"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400050" lvl="1" eaLnBrk="1" hangingPunct="1">
              <a:spcBef>
                <a:spcPct val="0"/>
              </a:spcBef>
              <a:buNone/>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公有外部接口</a:t>
            </a:r>
            <a:endParaRPr lang="zh-CN" altLang="en-US" dirty="0">
              <a:latin typeface="楷体" panose="02010609060101010101" pitchFamily="49" charset="-122"/>
              <a:ea typeface="楷体" panose="02010609060101010101" pitchFamily="49" charset="-122"/>
            </a:endParaRPr>
          </a:p>
          <a:p>
            <a:pPr marL="400050" lvl="1" eaLnBrk="1" hangingPunct="1">
              <a:spcBef>
                <a:spcPct val="0"/>
              </a:spcBef>
              <a:buNone/>
            </a:pPr>
            <a:r>
              <a:rPr lang="zh-CN" altLang="en-US" dirty="0">
                <a:latin typeface="楷体" panose="02010609060101010101" pitchFamily="49" charset="-122"/>
                <a:ea typeface="楷体" panose="02010609060101010101" pitchFamily="49" charset="-122"/>
              </a:rPr>
              <a:t>   </a:t>
            </a:r>
            <a:r>
              <a:rPr lang="en-US" altLang="zh-CN" dirty="0">
                <a:solidFill>
                  <a:srgbClr val="FF0000"/>
                </a:solidFill>
                <a:latin typeface="楷体" panose="02010609060101010101" pitchFamily="49" charset="-122"/>
                <a:ea typeface="楷体" panose="02010609060101010101" pitchFamily="49" charset="-122"/>
              </a:rPr>
              <a:t>protected</a:t>
            </a:r>
            <a:r>
              <a:rPr lang="en-US" altLang="zh-CN"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400050" lvl="1" eaLnBrk="1" hangingPunct="1">
              <a:spcBef>
                <a:spcPct val="0"/>
              </a:spcBef>
              <a:buNone/>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保护型成员</a:t>
            </a:r>
            <a:endParaRPr lang="zh-CN" altLang="en-US" dirty="0">
              <a:latin typeface="楷体" panose="02010609060101010101" pitchFamily="49" charset="-122"/>
              <a:ea typeface="楷体" panose="02010609060101010101" pitchFamily="49" charset="-122"/>
            </a:endParaRPr>
          </a:p>
          <a:p>
            <a:pPr marL="400050" lvl="1" eaLnBrk="1" hangingPunct="1">
              <a:spcBef>
                <a:spcPct val="0"/>
              </a:spcBef>
              <a:buNone/>
            </a:pPr>
            <a:r>
              <a:rPr lang="zh-CN" altLang="en-US" dirty="0">
                <a:latin typeface="楷体" panose="02010609060101010101" pitchFamily="49" charset="-122"/>
                <a:ea typeface="楷体" panose="02010609060101010101" pitchFamily="49" charset="-122"/>
              </a:rPr>
              <a:t>   </a:t>
            </a:r>
            <a:r>
              <a:rPr lang="en-US" altLang="zh-CN" dirty="0">
                <a:solidFill>
                  <a:srgbClr val="FF0000"/>
                </a:solidFill>
                <a:latin typeface="楷体" panose="02010609060101010101" pitchFamily="49" charset="-122"/>
                <a:ea typeface="楷体" panose="02010609060101010101" pitchFamily="49" charset="-122"/>
              </a:rPr>
              <a:t>private</a:t>
            </a:r>
            <a:r>
              <a:rPr lang="en-US" altLang="zh-CN"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400050" lvl="1" eaLnBrk="1" hangingPunct="1">
              <a:spcBef>
                <a:spcPct val="0"/>
              </a:spcBef>
              <a:buNone/>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私有成员</a:t>
            </a:r>
            <a:endParaRPr lang="zh-CN" altLang="en-US" dirty="0">
              <a:latin typeface="楷体" panose="02010609060101010101" pitchFamily="49" charset="-122"/>
              <a:ea typeface="楷体" panose="02010609060101010101" pitchFamily="49" charset="-122"/>
            </a:endParaRPr>
          </a:p>
          <a:p>
            <a:pPr marL="400050" lvl="1" eaLnBrk="1" hangingPunct="1">
              <a:spcBef>
                <a:spcPct val="0"/>
              </a:spcBef>
              <a:buNone/>
            </a:pPr>
            <a:r>
              <a:rPr lang="en-US" altLang="en-US" dirty="0">
                <a:solidFill>
                  <a:srgbClr val="FF0000"/>
                </a:solidFill>
                <a:latin typeface="楷体" panose="02010609060101010101" pitchFamily="49" charset="-122"/>
                <a:ea typeface="楷体" panose="02010609060101010101" pitchFamily="49" charset="-122"/>
              </a:rPr>
              <a:t>}</a:t>
            </a:r>
            <a:r>
              <a:rPr lang="zh-CN" altLang="en-US" dirty="0">
                <a:solidFill>
                  <a:srgbClr val="FF0000"/>
                </a:solidFill>
                <a:latin typeface="楷体" panose="02010609060101010101" pitchFamily="49" charset="-122"/>
                <a:ea typeface="楷体" panose="02010609060101010101" pitchFamily="49" charset="-122"/>
              </a:rPr>
              <a:t>；</a:t>
            </a:r>
            <a:endParaRPr lang="zh-CN" altLang="en-US" dirty="0">
              <a:solidFill>
                <a:srgbClr val="FF0000"/>
              </a:solidFill>
              <a:latin typeface="楷体" panose="02010609060101010101" pitchFamily="49" charset="-122"/>
              <a:ea typeface="楷体" panose="02010609060101010101" pitchFamily="49" charset="-122"/>
            </a:endParaRPr>
          </a:p>
        </p:txBody>
      </p:sp>
      <p:sp>
        <p:nvSpPr>
          <p:cNvPr id="16390" name="Rectangle 6"/>
          <p:cNvSpPr/>
          <p:nvPr/>
        </p:nvSpPr>
        <p:spPr>
          <a:xfrm>
            <a:off x="4727575" y="1988820"/>
            <a:ext cx="6057900" cy="876300"/>
          </a:xfrm>
          <a:prstGeom prst="rect">
            <a:avLst/>
          </a:prstGeom>
          <a:noFill/>
          <a:ln w="9525">
            <a:noFill/>
          </a:ln>
        </p:spPr>
        <p:txBody>
          <a:bodyPr lIns="92075" tIns="46038" rIns="92075" bIns="46038" anchor="t" anchorCtr="0"/>
          <a:p>
            <a:pPr indent="452755">
              <a:spcBef>
                <a:spcPct val="50000"/>
              </a:spcBef>
              <a:buClr>
                <a:schemeClr val="accent2"/>
              </a:buClr>
              <a:buSzPct val="80000"/>
              <a:buFont typeface="Wingdings" panose="05000000000000000000" pitchFamily="2" charset="2"/>
            </a:pPr>
            <a:r>
              <a:rPr lang="zh-CN" altLang="zh-CN" sz="2000" b="1" dirty="0">
                <a:solidFill>
                  <a:srgbClr val="990000"/>
                </a:solidFill>
                <a:latin typeface="楷体" panose="02010609060101010101" pitchFamily="49" charset="-122"/>
                <a:ea typeface="楷体" panose="02010609060101010101" pitchFamily="49" charset="-122"/>
              </a:rPr>
              <a:t>类与外部的接口，任何外部函数都可以访问公有类型数据和函数。</a:t>
            </a:r>
            <a:endParaRPr lang="zh-CN" altLang="en-US" sz="2000" b="1" dirty="0">
              <a:solidFill>
                <a:srgbClr val="990000"/>
              </a:solidFill>
              <a:latin typeface="楷体" panose="02010609060101010101" pitchFamily="49" charset="-122"/>
              <a:ea typeface="楷体" panose="02010609060101010101" pitchFamily="49" charset="-122"/>
            </a:endParaRPr>
          </a:p>
        </p:txBody>
      </p:sp>
      <p:sp>
        <p:nvSpPr>
          <p:cNvPr id="16391" name="Line 7"/>
          <p:cNvSpPr/>
          <p:nvPr/>
        </p:nvSpPr>
        <p:spPr>
          <a:xfrm flipV="1">
            <a:off x="3509963" y="2420303"/>
            <a:ext cx="1290637" cy="474662"/>
          </a:xfrm>
          <a:prstGeom prst="line">
            <a:avLst/>
          </a:prstGeom>
          <a:ln w="28575" cap="sq" cmpd="sng">
            <a:solidFill>
              <a:srgbClr val="800000"/>
            </a:solidFill>
            <a:prstDash val="solid"/>
            <a:round/>
            <a:headEnd type="stealth" w="lg" len="lg"/>
            <a:tailEnd type="none" w="lg" len="lg"/>
          </a:ln>
        </p:spPr>
      </p:sp>
      <p:sp>
        <p:nvSpPr>
          <p:cNvPr id="16392" name="Rectangle 8"/>
          <p:cNvSpPr>
            <a:spLocks noChangeArrowheads="1"/>
          </p:cNvSpPr>
          <p:nvPr/>
        </p:nvSpPr>
        <p:spPr bwMode="auto">
          <a:xfrm>
            <a:off x="5160010" y="4293235"/>
            <a:ext cx="6188075" cy="1322070"/>
          </a:xfrm>
          <a:prstGeom prst="rect">
            <a:avLst/>
          </a:prstGeom>
          <a:noFill/>
          <a:ln w="12700" cap="sq">
            <a:noFill/>
            <a:miter lim="800000"/>
            <a:headEnd type="none" w="sm" len="sm"/>
            <a:tailEnd type="none" w="sm" len="sm"/>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990000"/>
                </a:solidFill>
                <a:effectLst/>
                <a:uLnTx/>
                <a:uFillTx/>
                <a:latin typeface="楷体" panose="02010609060101010101" pitchFamily="49" charset="-122"/>
                <a:ea typeface="楷体" panose="02010609060101010101" pitchFamily="49" charset="-122"/>
                <a:cs typeface="+mn-cs"/>
              </a:rPr>
              <a:t>   </a:t>
            </a:r>
            <a:r>
              <a:rPr kumimoji="0" lang="zh-CN" altLang="en-US" sz="2000" b="1" i="0" u="none" strike="noStrike" kern="1200" cap="none" spc="0" normalizeH="0" baseline="0" noProof="0">
                <a:ln>
                  <a:noFill/>
                </a:ln>
                <a:solidFill>
                  <a:srgbClr val="990000"/>
                </a:solidFill>
                <a:effectLst/>
                <a:uLnTx/>
                <a:uFillTx/>
                <a:latin typeface="楷体" panose="02010609060101010101" pitchFamily="49" charset="-122"/>
                <a:ea typeface="楷体" panose="02010609060101010101" pitchFamily="49" charset="-122"/>
                <a:cs typeface="+mn-cs"/>
              </a:rPr>
              <a:t>私有部分通常是一些数据成员，这些成员用来描述该类中的对象的属性，用户是无法访问它们的，只有成员函数或经特殊说明的函数才可以引用它们，它们是被用来隐藏的部分。</a:t>
            </a:r>
            <a:endParaRPr kumimoji="0" lang="zh-CN" altLang="en-US" sz="2000" b="1" i="0" u="none" strike="noStrike" kern="1200" cap="none" spc="0" normalizeH="0" baseline="0" noProof="0">
              <a:ln>
                <a:noFill/>
              </a:ln>
              <a:solidFill>
                <a:srgbClr val="990000"/>
              </a:solidFill>
              <a:effectLst/>
              <a:uLnTx/>
              <a:uFillTx/>
              <a:latin typeface="楷体" panose="02010609060101010101" pitchFamily="49" charset="-122"/>
              <a:ea typeface="楷体" panose="02010609060101010101" pitchFamily="49" charset="-122"/>
              <a:cs typeface="+mn-cs"/>
            </a:endParaRPr>
          </a:p>
        </p:txBody>
      </p:sp>
      <p:sp>
        <p:nvSpPr>
          <p:cNvPr id="16393" name="Line 9"/>
          <p:cNvSpPr/>
          <p:nvPr/>
        </p:nvSpPr>
        <p:spPr>
          <a:xfrm>
            <a:off x="4152900" y="4680903"/>
            <a:ext cx="1000125" cy="285750"/>
          </a:xfrm>
          <a:prstGeom prst="line">
            <a:avLst/>
          </a:prstGeom>
          <a:ln w="28575" cap="sq" cmpd="sng">
            <a:solidFill>
              <a:srgbClr val="800000"/>
            </a:solidFill>
            <a:prstDash val="solid"/>
            <a:round/>
            <a:headEnd type="stealth" w="lg" len="lg"/>
            <a:tailEnd type="none" w="lg" len="lg"/>
          </a:ln>
        </p:spPr>
      </p:sp>
      <p:sp>
        <p:nvSpPr>
          <p:cNvPr id="16394" name="Rectangle 10"/>
          <p:cNvSpPr/>
          <p:nvPr/>
        </p:nvSpPr>
        <p:spPr>
          <a:xfrm>
            <a:off x="5447665" y="2949575"/>
            <a:ext cx="5045075" cy="958850"/>
          </a:xfrm>
          <a:prstGeom prst="rect">
            <a:avLst/>
          </a:prstGeom>
          <a:noFill/>
          <a:ln w="9525">
            <a:noFill/>
          </a:ln>
        </p:spPr>
        <p:txBody>
          <a:bodyPr lIns="92075" tIns="46038" rIns="92075" bIns="46038" anchor="t" anchorCtr="0"/>
          <a:p>
            <a:pPr indent="390525">
              <a:spcBef>
                <a:spcPct val="20000"/>
              </a:spcBef>
              <a:buClr>
                <a:schemeClr val="accent2"/>
              </a:buClr>
              <a:buSzPct val="80000"/>
              <a:buFont typeface="Wingdings" panose="05000000000000000000" pitchFamily="2" charset="2"/>
            </a:pPr>
            <a:r>
              <a:rPr lang="zh-CN" altLang="en-US" sz="2000" b="1" dirty="0">
                <a:solidFill>
                  <a:srgbClr val="990000"/>
                </a:solidFill>
                <a:latin typeface="楷体" panose="02010609060101010101" pitchFamily="49" charset="-122"/>
                <a:ea typeface="楷体" panose="02010609060101010101" pitchFamily="49" charset="-122"/>
              </a:rPr>
              <a:t>与</a:t>
            </a:r>
            <a:r>
              <a:rPr lang="en-US" altLang="zh-CN" sz="2000" b="1" dirty="0">
                <a:solidFill>
                  <a:srgbClr val="990000"/>
                </a:solidFill>
                <a:latin typeface="楷体" panose="02010609060101010101" pitchFamily="49" charset="-122"/>
                <a:ea typeface="楷体" panose="02010609060101010101" pitchFamily="49" charset="-122"/>
              </a:rPr>
              <a:t>private</a:t>
            </a:r>
            <a:r>
              <a:rPr lang="zh-CN" altLang="en-US" sz="2000" b="1" dirty="0">
                <a:solidFill>
                  <a:srgbClr val="990000"/>
                </a:solidFill>
                <a:latin typeface="楷体" panose="02010609060101010101" pitchFamily="49" charset="-122"/>
                <a:ea typeface="楷体" panose="02010609060101010101" pitchFamily="49" charset="-122"/>
              </a:rPr>
              <a:t>类似，其差别表现在继承与派生时对派生类的影响不同。</a:t>
            </a:r>
            <a:endParaRPr lang="zh-CN" altLang="en-US" sz="2000" b="1" dirty="0">
              <a:solidFill>
                <a:srgbClr val="990000"/>
              </a:solidFill>
              <a:latin typeface="楷体" panose="02010609060101010101" pitchFamily="49" charset="-122"/>
              <a:ea typeface="楷体" panose="02010609060101010101" pitchFamily="49" charset="-122"/>
            </a:endParaRPr>
          </a:p>
        </p:txBody>
      </p:sp>
      <p:sp>
        <p:nvSpPr>
          <p:cNvPr id="16395" name="Line 11"/>
          <p:cNvSpPr/>
          <p:nvPr/>
        </p:nvSpPr>
        <p:spPr>
          <a:xfrm flipV="1">
            <a:off x="4006850" y="3501390"/>
            <a:ext cx="1368425" cy="287338"/>
          </a:xfrm>
          <a:prstGeom prst="line">
            <a:avLst/>
          </a:prstGeom>
          <a:ln w="28575" cap="sq" cmpd="sng">
            <a:solidFill>
              <a:srgbClr val="800000"/>
            </a:solidFill>
            <a:prstDash val="solid"/>
            <a:round/>
            <a:headEnd type="stealth" w="lg" len="lg"/>
            <a:tailEnd type="none" w="lg" len="lg"/>
          </a:ln>
        </p:spPr>
      </p:sp>
      <p:sp>
        <p:nvSpPr>
          <p:cNvPr id="16396" name="AutoShape 12"/>
          <p:cNvSpPr/>
          <p:nvPr/>
        </p:nvSpPr>
        <p:spPr>
          <a:xfrm>
            <a:off x="3438525" y="5451475"/>
            <a:ext cx="1871663" cy="863600"/>
          </a:xfrm>
          <a:prstGeom prst="wedgeEllipseCallout">
            <a:avLst>
              <a:gd name="adj1" fmla="val -81722"/>
              <a:gd name="adj2" fmla="val -41912"/>
            </a:avLst>
          </a:prstGeom>
          <a:solidFill>
            <a:schemeClr val="accent1"/>
          </a:solidFill>
          <a:ln w="12700" cap="sq" cmpd="sng">
            <a:solidFill>
              <a:schemeClr val="tx1"/>
            </a:solidFill>
            <a:prstDash val="solid"/>
            <a:miter/>
            <a:headEnd type="none" w="sm" len="sm"/>
            <a:tailEnd type="none" w="sm" len="sm"/>
          </a:ln>
        </p:spPr>
        <p:txBody>
          <a:bodyPr lIns="0" tIns="0" rIns="0" bIns="0" anchor="t" anchorCtr="0"/>
          <a:p>
            <a:pPr algn="ctr"/>
            <a:r>
              <a:rPr lang="zh-CN" altLang="en-US" sz="2400" b="1" dirty="0">
                <a:solidFill>
                  <a:srgbClr val="0000FF"/>
                </a:solidFill>
                <a:latin typeface="楷体" panose="02010609060101010101" pitchFamily="49" charset="-122"/>
                <a:ea typeface="楷体" panose="02010609060101010101" pitchFamily="49" charset="-122"/>
              </a:rPr>
              <a:t>分号</a:t>
            </a:r>
            <a:endParaRPr lang="zh-CN" altLang="en-US" sz="2400" b="1" dirty="0">
              <a:solidFill>
                <a:srgbClr val="0000FF"/>
              </a:solidFill>
              <a:latin typeface="楷体" panose="02010609060101010101" pitchFamily="49" charset="-122"/>
              <a:ea typeface="楷体" panose="02010609060101010101" pitchFamily="49" charset="-122"/>
            </a:endParaRPr>
          </a:p>
          <a:p>
            <a:pPr algn="ctr"/>
            <a:r>
              <a:rPr lang="zh-CN" altLang="en-US" sz="2400" b="1" dirty="0">
                <a:solidFill>
                  <a:srgbClr val="0000FF"/>
                </a:solidFill>
                <a:latin typeface="楷体" panose="02010609060101010101" pitchFamily="49" charset="-122"/>
                <a:ea typeface="楷体" panose="02010609060101010101" pitchFamily="49" charset="-122"/>
              </a:rPr>
              <a:t>不可缺！</a:t>
            </a:r>
            <a:endParaRPr lang="zh-CN" altLang="en-US" sz="2400" b="1" dirty="0">
              <a:solidFill>
                <a:srgbClr val="0000FF"/>
              </a:solidFill>
              <a:latin typeface="楷体" panose="02010609060101010101" pitchFamily="49" charset="-122"/>
              <a:ea typeface="楷体" panose="02010609060101010101" pitchFamily="49" charset="-122"/>
            </a:endParaRPr>
          </a:p>
        </p:txBody>
      </p:sp>
      <p:sp>
        <p:nvSpPr>
          <p:cNvPr id="20489" name="Rectangle 2"/>
          <p:cNvSpPr>
            <a:spLocks noGrp="1"/>
          </p:cNvSpPr>
          <p:nvPr>
            <p:ph type="title"/>
          </p:nvPr>
        </p:nvSpPr>
        <p:spPr>
          <a:xfrm>
            <a:off x="1981200" y="274638"/>
            <a:ext cx="8229600" cy="725487"/>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4.2.1 </a:t>
            </a:r>
            <a:r>
              <a:rPr lang="zh-CN" altLang="en-US" sz="3600" b="1" dirty="0">
                <a:latin typeface="楷体" panose="02010609060101010101" pitchFamily="49" charset="-122"/>
                <a:ea typeface="楷体" panose="02010609060101010101" pitchFamily="49" charset="-122"/>
              </a:rPr>
              <a:t>类的定义</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blinds(horizontal)">
                                      <p:cBhvr>
                                        <p:cTn id="7" dur="500"/>
                                        <p:tgtEl>
                                          <p:spTgt spid="163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90"/>
                                        </p:tgtEl>
                                        <p:attrNameLst>
                                          <p:attrName>style.visibility</p:attrName>
                                        </p:attrNameLst>
                                      </p:cBhvr>
                                      <p:to>
                                        <p:strVal val="visible"/>
                                      </p:to>
                                    </p:set>
                                    <p:animEffect transition="in" filter="blinds(horizontal)">
                                      <p:cBhvr>
                                        <p:cTn id="10" dur="500"/>
                                        <p:tgtEl>
                                          <p:spTgt spid="1639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393"/>
                                        </p:tgtEl>
                                        <p:attrNameLst>
                                          <p:attrName>style.visibility</p:attrName>
                                        </p:attrNameLst>
                                      </p:cBhvr>
                                      <p:to>
                                        <p:strVal val="visible"/>
                                      </p:to>
                                    </p:set>
                                    <p:animEffect transition="in" filter="blinds(horizontal)">
                                      <p:cBhvr>
                                        <p:cTn id="15" dur="500"/>
                                        <p:tgtEl>
                                          <p:spTgt spid="1639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392"/>
                                        </p:tgtEl>
                                        <p:attrNameLst>
                                          <p:attrName>style.visibility</p:attrName>
                                        </p:attrNameLst>
                                      </p:cBhvr>
                                      <p:to>
                                        <p:strVal val="visible"/>
                                      </p:to>
                                    </p:set>
                                    <p:animEffect transition="in" filter="blinds(horizontal)">
                                      <p:cBhvr>
                                        <p:cTn id="20" dur="500"/>
                                        <p:tgtEl>
                                          <p:spTgt spid="1639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6395"/>
                                        </p:tgtEl>
                                        <p:attrNameLst>
                                          <p:attrName>style.visibility</p:attrName>
                                        </p:attrNameLst>
                                      </p:cBhvr>
                                      <p:to>
                                        <p:strVal val="visible"/>
                                      </p:to>
                                    </p:set>
                                    <p:animEffect transition="in" filter="blinds(horizontal)">
                                      <p:cBhvr>
                                        <p:cTn id="25" dur="500"/>
                                        <p:tgtEl>
                                          <p:spTgt spid="1639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394"/>
                                        </p:tgtEl>
                                        <p:attrNameLst>
                                          <p:attrName>style.visibility</p:attrName>
                                        </p:attrNameLst>
                                      </p:cBhvr>
                                      <p:to>
                                        <p:strVal val="visible"/>
                                      </p:to>
                                    </p:set>
                                    <p:animEffect transition="in" filter="blinds(horizontal)">
                                      <p:cBhvr>
                                        <p:cTn id="28" dur="500"/>
                                        <p:tgtEl>
                                          <p:spTgt spid="1639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396"/>
                                        </p:tgtEl>
                                        <p:attrNameLst>
                                          <p:attrName>style.visibility</p:attrName>
                                        </p:attrNameLst>
                                      </p:cBhvr>
                                      <p:to>
                                        <p:strVal val="visible"/>
                                      </p:to>
                                    </p:set>
                                    <p:animEffect transition="in" filter="blinds(horizontal)">
                                      <p:cBhvr>
                                        <p:cTn id="33" dur="5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2" grpId="0" bldLvl="0" animBg="1"/>
      <p:bldP spid="16394" grpId="0"/>
      <p:bldP spid="1639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1036"/>
          <p:cNvSpPr>
            <a:spLocks noGrp="1"/>
          </p:cNvSpPr>
          <p:nvPr>
            <p:ph idx="1"/>
          </p:nvPr>
        </p:nvSpPr>
        <p:spPr>
          <a:xfrm>
            <a:off x="767715" y="1557020"/>
            <a:ext cx="8226425" cy="4495800"/>
          </a:xfrm>
          <a:noFill/>
          <a:ln>
            <a:noFill/>
          </a:ln>
        </p:spPr>
        <p:txBody>
          <a:bodyPr anchor="t" anchorCtr="0"/>
          <a:p>
            <a:pPr marL="514350" lvl="1" eaLnBrk="1" hangingPunct="1">
              <a:buNone/>
            </a:pPr>
            <a:r>
              <a:rPr lang="en-US" altLang="zh-CN" dirty="0"/>
              <a:t>class  Clock</a:t>
            </a:r>
            <a:endParaRPr lang="en-US" altLang="zh-CN" dirty="0"/>
          </a:p>
          <a:p>
            <a:pPr marL="514350" lvl="1" eaLnBrk="1" hangingPunct="1">
              <a:buNone/>
            </a:pPr>
            <a:r>
              <a:rPr lang="en-US" altLang="zh-CN" dirty="0"/>
              <a:t>{</a:t>
            </a:r>
            <a:endParaRPr lang="en-US" altLang="zh-CN" dirty="0"/>
          </a:p>
          <a:p>
            <a:pPr marL="514350" lvl="1" eaLnBrk="1" hangingPunct="1">
              <a:buNone/>
            </a:pPr>
            <a:r>
              <a:rPr lang="en-US" altLang="zh-CN" dirty="0"/>
              <a:t>  public: </a:t>
            </a:r>
            <a:br>
              <a:rPr lang="en-US" altLang="zh-CN" dirty="0"/>
            </a:br>
            <a:r>
              <a:rPr lang="en-US" altLang="zh-CN" dirty="0"/>
              <a:t>   void SetTime(int newH, int newM, int newS);</a:t>
            </a:r>
            <a:br>
              <a:rPr lang="en-US" altLang="zh-CN" dirty="0"/>
            </a:br>
            <a:br>
              <a:rPr lang="en-US" altLang="zh-CN" dirty="0"/>
            </a:br>
            <a:r>
              <a:rPr lang="en-US" altLang="zh-CN" dirty="0"/>
              <a:t>   void ShowTime();</a:t>
            </a:r>
            <a:endParaRPr lang="en-US" altLang="zh-CN" dirty="0"/>
          </a:p>
          <a:p>
            <a:pPr marL="514350" lvl="1" eaLnBrk="1" hangingPunct="1">
              <a:buNone/>
            </a:pPr>
            <a:r>
              <a:rPr lang="en-US" altLang="zh-CN" dirty="0"/>
              <a:t>  private: </a:t>
            </a:r>
            <a:endParaRPr lang="en-US" altLang="zh-CN" dirty="0"/>
          </a:p>
          <a:p>
            <a:pPr marL="514350" lvl="1" eaLnBrk="1" hangingPunct="1">
              <a:buNone/>
            </a:pPr>
            <a:r>
              <a:rPr lang="en-US" altLang="zh-CN" dirty="0"/>
              <a:t>      int Hour, Minute, Second;</a:t>
            </a:r>
            <a:endParaRPr lang="en-US" altLang="zh-CN" dirty="0"/>
          </a:p>
          <a:p>
            <a:pPr marL="514350" lvl="1" eaLnBrk="1" hangingPunct="1">
              <a:buNone/>
            </a:pPr>
            <a:r>
              <a:rPr lang="en-US" altLang="zh-CN" dirty="0"/>
              <a:t>};</a:t>
            </a:r>
            <a:endParaRPr lang="en-US" altLang="zh-CN" dirty="0"/>
          </a:p>
        </p:txBody>
      </p:sp>
      <p:sp>
        <p:nvSpPr>
          <p:cNvPr id="22530" name="AutoShape 1029"/>
          <p:cNvSpPr/>
          <p:nvPr/>
        </p:nvSpPr>
        <p:spPr>
          <a:xfrm rot="5400000">
            <a:off x="2979738" y="3441065"/>
            <a:ext cx="457200" cy="3905250"/>
          </a:xfrm>
          <a:prstGeom prst="rightBrace">
            <a:avLst>
              <a:gd name="adj1" fmla="val 70508"/>
              <a:gd name="adj2" fmla="val 50000"/>
            </a:avLst>
          </a:prstGeom>
          <a:noFill/>
          <a:ln w="25400" cap="sq" cmpd="sng">
            <a:solidFill>
              <a:schemeClr val="folHlink"/>
            </a:solidFill>
            <a:prstDash val="solid"/>
            <a:round/>
            <a:headEnd type="none" w="sm" len="sm"/>
            <a:tailEnd type="none" w="sm" len="sm"/>
          </a:ln>
        </p:spPr>
        <p:txBody>
          <a:bodyPr wrap="none" anchor="ctr" anchorCtr="0"/>
          <a:p>
            <a:pPr algn="ctr"/>
            <a:endParaRPr lang="zh-CN" altLang="zh-CN" sz="2400" dirty="0">
              <a:solidFill>
                <a:srgbClr val="00FFFF"/>
              </a:solidFill>
              <a:latin typeface="Arial" panose="020B0604020202020204" pitchFamily="34" charset="0"/>
              <a:ea typeface="宋体" panose="02010600030101010101" pitchFamily="2" charset="-122"/>
            </a:endParaRPr>
          </a:p>
        </p:txBody>
      </p:sp>
      <p:sp>
        <p:nvSpPr>
          <p:cNvPr id="22531" name="Text Box 1030"/>
          <p:cNvSpPr txBox="1"/>
          <p:nvPr/>
        </p:nvSpPr>
        <p:spPr>
          <a:xfrm>
            <a:off x="2413000" y="5523865"/>
            <a:ext cx="1608138" cy="460375"/>
          </a:xfrm>
          <a:prstGeom prst="rect">
            <a:avLst/>
          </a:prstGeom>
          <a:noFill/>
          <a:ln w="25400">
            <a:noFill/>
          </a:ln>
        </p:spPr>
        <p:txBody>
          <a:bodyPr anchor="t" anchorCtr="0">
            <a:spAutoFit/>
          </a:bodyPr>
          <a:p>
            <a:pPr algn="ctr">
              <a:spcBef>
                <a:spcPct val="50000"/>
              </a:spcBef>
            </a:pPr>
            <a:r>
              <a:rPr lang="zh-CN" altLang="en-US" sz="2400" b="1" dirty="0">
                <a:solidFill>
                  <a:srgbClr val="FF3300"/>
                </a:solidFill>
                <a:latin typeface="Arial" panose="020B0604020202020204" pitchFamily="34" charset="0"/>
                <a:ea typeface="宋体" panose="02010600030101010101" pitchFamily="2" charset="-122"/>
              </a:rPr>
              <a:t>数据成员</a:t>
            </a:r>
            <a:endParaRPr lang="zh-CN" altLang="en-US" sz="2400" b="1" dirty="0">
              <a:solidFill>
                <a:srgbClr val="FF3300"/>
              </a:solidFill>
              <a:latin typeface="Arial" panose="020B0604020202020204" pitchFamily="34" charset="0"/>
              <a:ea typeface="宋体" panose="02010600030101010101" pitchFamily="2" charset="-122"/>
            </a:endParaRPr>
          </a:p>
        </p:txBody>
      </p:sp>
      <p:sp>
        <p:nvSpPr>
          <p:cNvPr id="22532" name="Line 1031"/>
          <p:cNvSpPr/>
          <p:nvPr/>
        </p:nvSpPr>
        <p:spPr>
          <a:xfrm flipV="1">
            <a:off x="3217863" y="2382203"/>
            <a:ext cx="1062037" cy="1511300"/>
          </a:xfrm>
          <a:prstGeom prst="line">
            <a:avLst/>
          </a:prstGeom>
          <a:ln w="12700" cap="sq" cmpd="sng">
            <a:solidFill>
              <a:schemeClr val="folHlink"/>
            </a:solidFill>
            <a:prstDash val="solid"/>
            <a:round/>
            <a:headEnd type="none" w="sm" len="sm"/>
            <a:tailEnd type="none" w="sm" len="sm"/>
          </a:ln>
        </p:spPr>
      </p:sp>
      <p:sp>
        <p:nvSpPr>
          <p:cNvPr id="22533" name="Line 1032"/>
          <p:cNvSpPr/>
          <p:nvPr/>
        </p:nvSpPr>
        <p:spPr>
          <a:xfrm flipV="1">
            <a:off x="2798763" y="2345690"/>
            <a:ext cx="1481137" cy="792163"/>
          </a:xfrm>
          <a:prstGeom prst="line">
            <a:avLst/>
          </a:prstGeom>
          <a:ln w="12700" cap="sq" cmpd="sng">
            <a:solidFill>
              <a:schemeClr val="folHlink"/>
            </a:solidFill>
            <a:prstDash val="solid"/>
            <a:round/>
            <a:headEnd type="none" w="sm" len="sm"/>
            <a:tailEnd type="none" w="sm" len="sm"/>
          </a:ln>
        </p:spPr>
      </p:sp>
      <p:sp>
        <p:nvSpPr>
          <p:cNvPr id="22534" name="Text Box 1033"/>
          <p:cNvSpPr txBox="1"/>
          <p:nvPr/>
        </p:nvSpPr>
        <p:spPr>
          <a:xfrm>
            <a:off x="3111500" y="2020253"/>
            <a:ext cx="1819275" cy="460375"/>
          </a:xfrm>
          <a:prstGeom prst="rect">
            <a:avLst/>
          </a:prstGeom>
          <a:noFill/>
          <a:ln w="12700">
            <a:noFill/>
          </a:ln>
        </p:spPr>
        <p:txBody>
          <a:bodyPr anchor="t" anchorCtr="0">
            <a:spAutoFit/>
          </a:bodyPr>
          <a:p>
            <a:pPr>
              <a:spcBef>
                <a:spcPct val="50000"/>
              </a:spcBef>
            </a:pPr>
            <a:r>
              <a:rPr lang="zh-CN" altLang="en-US" sz="2400" b="1" dirty="0">
                <a:solidFill>
                  <a:srgbClr val="FF3300"/>
                </a:solidFill>
                <a:latin typeface="Arial" panose="020B0604020202020204" pitchFamily="34" charset="0"/>
                <a:ea typeface="宋体" panose="02010600030101010101" pitchFamily="2" charset="-122"/>
              </a:rPr>
              <a:t>函数成员</a:t>
            </a:r>
            <a:endParaRPr lang="en-US" altLang="zh-CN" sz="2400" b="1" dirty="0">
              <a:solidFill>
                <a:srgbClr val="FF3300"/>
              </a:solidFill>
              <a:latin typeface="Arial" panose="020B0604020202020204" pitchFamily="34" charset="0"/>
              <a:ea typeface="宋体" panose="02010600030101010101" pitchFamily="2" charset="-122"/>
            </a:endParaRPr>
          </a:p>
        </p:txBody>
      </p:sp>
      <p:sp>
        <p:nvSpPr>
          <p:cNvPr id="22535" name="Rectangle 2"/>
          <p:cNvSpPr>
            <a:spLocks noGrp="1"/>
          </p:cNvSpPr>
          <p:nvPr>
            <p:ph type="title"/>
          </p:nvPr>
        </p:nvSpPr>
        <p:spPr>
          <a:xfrm>
            <a:off x="1981200" y="274638"/>
            <a:ext cx="8229600" cy="725487"/>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4.2.2 </a:t>
            </a:r>
            <a:r>
              <a:rPr lang="zh-CN" altLang="en-US" sz="3600" b="1" dirty="0">
                <a:latin typeface="楷体" panose="02010609060101010101" pitchFamily="49" charset="-122"/>
                <a:ea typeface="楷体" panose="02010609060101010101" pitchFamily="49" charset="-122"/>
              </a:rPr>
              <a:t>类的成员</a:t>
            </a:r>
            <a:endParaRPr lang="zh-CN" altLang="en-US" sz="3600" b="1" dirty="0">
              <a:latin typeface="楷体" panose="02010609060101010101" pitchFamily="49" charset="-122"/>
              <a:ea typeface="楷体" panose="02010609060101010101" pitchFamily="49" charset="-122"/>
            </a:endParaRPr>
          </a:p>
        </p:txBody>
      </p:sp>
      <p:sp>
        <p:nvSpPr>
          <p:cNvPr id="9" name="Rectangle 3"/>
          <p:cNvSpPr txBox="1">
            <a:spLocks noChangeArrowheads="1"/>
          </p:cNvSpPr>
          <p:nvPr/>
        </p:nvSpPr>
        <p:spPr bwMode="auto">
          <a:xfrm>
            <a:off x="5735638" y="3861435"/>
            <a:ext cx="5688013" cy="157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smtClean="0">
                <a:ln>
                  <a:noFill/>
                </a:ln>
                <a:solidFill>
                  <a:srgbClr val="0000FF"/>
                </a:solidFill>
                <a:effectLst/>
                <a:uLnTx/>
                <a:uFillTx/>
                <a:latin typeface="楷体" panose="02010609060101010101" pitchFamily="49" charset="-122"/>
                <a:ea typeface="楷体" panose="02010609060101010101" pitchFamily="49" charset="-122"/>
                <a:cs typeface="+mn-cs"/>
              </a:rPr>
              <a:t>数据成员的声明与一般的变量声明相同，但需要将它放在类的声明体中。</a:t>
            </a:r>
            <a:endParaRPr kumimoji="0" lang="zh-CN" altLang="en-US" sz="2400" b="1" i="0" u="none" strike="noStrike" kern="1200" cap="none" spc="0" normalizeH="0" baseline="0" noProof="0" dirty="0" smtClean="0">
              <a:ln>
                <a:noFill/>
              </a:ln>
              <a:solidFill>
                <a:srgbClr val="0000FF"/>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smtClean="0">
                <a:ln>
                  <a:noFill/>
                </a:ln>
                <a:solidFill>
                  <a:srgbClr val="0000FF"/>
                </a:solidFill>
                <a:effectLst/>
                <a:uLnTx/>
                <a:uFillTx/>
                <a:latin typeface="楷体" panose="02010609060101010101" pitchFamily="49" charset="-122"/>
                <a:ea typeface="楷体" panose="02010609060101010101" pitchFamily="49" charset="-122"/>
                <a:cs typeface="+mn-cs"/>
              </a:rPr>
              <a:t>声明形式：</a:t>
            </a:r>
            <a:endParaRPr kumimoji="0" lang="en-US" altLang="zh-CN" sz="2400" b="1" i="0" u="none" strike="noStrike" kern="1200" cap="none" spc="0" normalizeH="0" baseline="0" noProof="0" dirty="0" smtClean="0">
              <a:ln>
                <a:noFill/>
              </a:ln>
              <a:solidFill>
                <a:srgbClr val="0000FF"/>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b="1" i="0" u="none" strike="noStrike" kern="1200" cap="none" spc="0" normalizeH="0" baseline="0" noProof="0" dirty="0" smtClean="0">
                <a:ln>
                  <a:noFill/>
                </a:ln>
                <a:solidFill>
                  <a:srgbClr val="C00000"/>
                </a:solidFill>
                <a:effectLst/>
                <a:uLnTx/>
                <a:uFillTx/>
                <a:latin typeface="楷体" panose="02010609060101010101" pitchFamily="49" charset="-122"/>
                <a:ea typeface="楷体" panose="02010609060101010101" pitchFamily="49" charset="-122"/>
                <a:cs typeface="+mn-cs"/>
              </a:rPr>
              <a:t>数据类型 成员变量名</a:t>
            </a:r>
            <a:r>
              <a:rPr kumimoji="0" lang="en-US" altLang="zh-CN" sz="2400" b="1" i="0" u="none" strike="noStrike" kern="1200" cap="none" spc="0" normalizeH="0" baseline="0" noProof="0" dirty="0" smtClean="0">
                <a:ln>
                  <a:noFill/>
                </a:ln>
                <a:solidFill>
                  <a:srgbClr val="C00000"/>
                </a:solidFill>
                <a:effectLst/>
                <a:uLnTx/>
                <a:uFillTx/>
                <a:latin typeface="楷体" panose="02010609060101010101" pitchFamily="49" charset="-122"/>
                <a:ea typeface="楷体" panose="02010609060101010101" pitchFamily="49" charset="-122"/>
                <a:cs typeface="+mn-cs"/>
              </a:rPr>
              <a:t>1</a:t>
            </a:r>
            <a:r>
              <a:rPr kumimoji="0" lang="zh-CN" altLang="en-US" sz="2400" b="1" i="0" u="none" strike="noStrike" kern="1200" cap="none" spc="0" normalizeH="0" baseline="0" noProof="0" dirty="0" smtClean="0">
                <a:ln>
                  <a:noFill/>
                </a:ln>
                <a:solidFill>
                  <a:srgbClr val="C00000"/>
                </a:solidFill>
                <a:effectLst/>
                <a:uLnTx/>
                <a:uFillTx/>
                <a:latin typeface="楷体" panose="02010609060101010101" pitchFamily="49" charset="-122"/>
                <a:ea typeface="楷体" panose="02010609060101010101" pitchFamily="49" charset="-122"/>
                <a:cs typeface="+mn-cs"/>
              </a:rPr>
              <a:t>，成员变量名</a:t>
            </a:r>
            <a:r>
              <a:rPr kumimoji="0" lang="en-US" altLang="zh-CN" sz="2400" b="1" i="0" u="none" strike="noStrike" kern="1200" cap="none" spc="0" normalizeH="0" baseline="0" noProof="0" dirty="0" smtClean="0">
                <a:ln>
                  <a:noFill/>
                </a:ln>
                <a:solidFill>
                  <a:srgbClr val="C00000"/>
                </a:solidFill>
                <a:effectLst/>
                <a:uLnTx/>
                <a:uFillTx/>
                <a:latin typeface="楷体" panose="02010609060101010101" pitchFamily="49" charset="-122"/>
                <a:ea typeface="楷体" panose="02010609060101010101" pitchFamily="49" charset="-122"/>
                <a:cs typeface="+mn-cs"/>
              </a:rPr>
              <a:t>2</a:t>
            </a:r>
            <a:r>
              <a:rPr kumimoji="0" lang="zh-CN" altLang="en-US" sz="2400" b="1" i="0" u="none" strike="noStrike" kern="1200" cap="none" spc="0" normalizeH="0" baseline="0" noProof="0" dirty="0" smtClean="0">
                <a:ln>
                  <a:noFill/>
                </a:ln>
                <a:solidFill>
                  <a:srgbClr val="C00000"/>
                </a:solidFill>
                <a:effectLst/>
                <a:uLnTx/>
                <a:uFillTx/>
                <a:latin typeface="楷体" panose="02010609060101010101" pitchFamily="49" charset="-122"/>
                <a:ea typeface="楷体" panose="02010609060101010101" pitchFamily="49" charset="-122"/>
                <a:cs typeface="+mn-cs"/>
              </a:rPr>
              <a:t>；</a:t>
            </a:r>
            <a:endParaRPr kumimoji="0" lang="zh-CN" altLang="en-US" sz="2400" b="1" i="0" u="none" strike="noStrike" kern="1200" cap="none" spc="0" normalizeH="0" baseline="0" noProof="0" dirty="0" smtClean="0">
              <a:ln>
                <a:noFill/>
              </a:ln>
              <a:solidFill>
                <a:srgbClr val="C00000"/>
              </a:solidFill>
              <a:effectLst/>
              <a:uLnTx/>
              <a:uFillTx/>
              <a:latin typeface="楷体" panose="02010609060101010101" pitchFamily="49" charset="-122"/>
              <a:ea typeface="楷体" panose="02010609060101010101" pitchFamily="49" charset="-122"/>
              <a:cs typeface="+mn-cs"/>
            </a:endParaRPr>
          </a:p>
        </p:txBody>
      </p:sp>
      <p:sp>
        <p:nvSpPr>
          <p:cNvPr id="10" name="Rectangle 3"/>
          <p:cNvSpPr txBox="1"/>
          <p:nvPr/>
        </p:nvSpPr>
        <p:spPr>
          <a:xfrm>
            <a:off x="5735955" y="1124585"/>
            <a:ext cx="6042660" cy="1882140"/>
          </a:xfrm>
          <a:prstGeom prst="rect">
            <a:avLst/>
          </a:prstGeom>
          <a:noFill/>
          <a:ln w="9525">
            <a:noFill/>
          </a:ln>
        </p:spPr>
        <p:txBody>
          <a:bodyPr anchor="t" anchorCtr="0"/>
          <a:p>
            <a:pPr marL="342900" indent="-342900">
              <a:spcBef>
                <a:spcPct val="20000"/>
              </a:spcBef>
              <a:buClrTx/>
              <a:buSzTx/>
              <a:buFontTx/>
              <a:buChar char="•"/>
            </a:pPr>
            <a:r>
              <a:rPr lang="zh-CN" altLang="en-US" sz="2400" b="1" dirty="0">
                <a:solidFill>
                  <a:srgbClr val="0000FF"/>
                </a:solidFill>
                <a:latin typeface="楷体" panose="02010609060101010101" pitchFamily="49" charset="-122"/>
                <a:ea typeface="楷体" panose="02010609060101010101" pitchFamily="49" charset="-122"/>
              </a:rPr>
              <a:t>在类中说明成员函数原型，可以在类体外给出函数体定义，并在函数名前使用类名加以限定。</a:t>
            </a:r>
            <a:endParaRPr lang="zh-CN" altLang="en-US" sz="2400" b="1" dirty="0">
              <a:solidFill>
                <a:srgbClr val="0000FF"/>
              </a:solidFill>
              <a:latin typeface="楷体" panose="02010609060101010101" pitchFamily="49" charset="-122"/>
              <a:ea typeface="楷体" panose="02010609060101010101" pitchFamily="49" charset="-122"/>
            </a:endParaRPr>
          </a:p>
          <a:p>
            <a:pPr marL="342900" indent="-342900">
              <a:lnSpc>
                <a:spcPct val="90000"/>
              </a:lnSpc>
              <a:spcBef>
                <a:spcPct val="20000"/>
              </a:spcBef>
              <a:buClrTx/>
              <a:buSzTx/>
              <a:buFontTx/>
              <a:buChar char="•"/>
            </a:pPr>
            <a:r>
              <a:rPr lang="zh-CN" altLang="en-US" sz="2400" b="1" dirty="0">
                <a:solidFill>
                  <a:srgbClr val="0000FF"/>
                </a:solidFill>
                <a:latin typeface="楷体" panose="02010609060101010101" pitchFamily="49" charset="-122"/>
                <a:ea typeface="楷体" panose="02010609060101010101" pitchFamily="49" charset="-122"/>
              </a:rPr>
              <a:t>也可以直接在类体中给出函数定义，形成内联成员函数。</a:t>
            </a:r>
            <a:endParaRPr lang="en-US" altLang="zh-CN" sz="2400" b="1" dirty="0">
              <a:solidFill>
                <a:srgbClr val="0000FF"/>
              </a:solidFill>
              <a:latin typeface="楷体" panose="02010609060101010101" pitchFamily="49" charset="-122"/>
              <a:ea typeface="楷体" panose="02010609060101010101" pitchFamily="49" charset="-122"/>
            </a:endParaRPr>
          </a:p>
          <a:p>
            <a:pPr>
              <a:lnSpc>
                <a:spcPct val="90000"/>
              </a:lnSpc>
              <a:spcBef>
                <a:spcPct val="20000"/>
              </a:spcBef>
              <a:buClrTx/>
              <a:buSzTx/>
              <a:buFontTx/>
            </a:pPr>
            <a:r>
              <a:rPr lang="en-US" altLang="zh-CN" sz="2400" b="1" dirty="0">
                <a:solidFill>
                  <a:srgbClr val="0000FF"/>
                </a:solidFill>
                <a:latin typeface="楷体" panose="02010609060101010101" pitchFamily="49" charset="-122"/>
                <a:ea typeface="楷体" panose="02010609060101010101" pitchFamily="49" charset="-122"/>
              </a:rPr>
              <a:t>        </a:t>
            </a:r>
            <a:endParaRPr lang="zh-CN" altLang="en-US" sz="2400" b="1" dirty="0">
              <a:solidFill>
                <a:srgbClr val="0000FF"/>
              </a:solidFill>
              <a:latin typeface="楷体" panose="02010609060101010101" pitchFamily="49" charset="-122"/>
              <a:ea typeface="楷体" panose="02010609060101010101" pitchFamily="49" charset="-122"/>
            </a:endParaRPr>
          </a:p>
          <a:p>
            <a:pPr marL="342900" indent="-342900">
              <a:lnSpc>
                <a:spcPct val="90000"/>
              </a:lnSpc>
              <a:spcBef>
                <a:spcPct val="20000"/>
              </a:spcBef>
              <a:buClrTx/>
              <a:buSzTx/>
              <a:buFontTx/>
              <a:buChar char="•"/>
            </a:pPr>
            <a:r>
              <a:rPr lang="zh-CN" altLang="en-US" sz="2400" b="1" dirty="0">
                <a:solidFill>
                  <a:srgbClr val="0000FF"/>
                </a:solidFill>
                <a:latin typeface="楷体" panose="02010609060101010101" pitchFamily="49" charset="-122"/>
                <a:ea typeface="楷体" panose="02010609060101010101" pitchFamily="49" charset="-122"/>
              </a:rPr>
              <a:t>允许声明重载函数和带默认形参值的函数。</a:t>
            </a:r>
            <a:endParaRPr lang="zh-CN" altLang="en-US" sz="24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3"/>
          <p:cNvSpPr>
            <a:spLocks noGrp="1"/>
          </p:cNvSpPr>
          <p:nvPr>
            <p:ph idx="1"/>
          </p:nvPr>
        </p:nvSpPr>
        <p:spPr>
          <a:xfrm>
            <a:off x="1236345" y="1143000"/>
            <a:ext cx="10066020" cy="4526280"/>
          </a:xfrm>
          <a:noFill/>
          <a:ln>
            <a:noFill/>
          </a:ln>
        </p:spPr>
        <p:txBody>
          <a:bodyPr anchor="t" anchorCtr="0"/>
          <a:p>
            <a:pPr eaLnBrk="1" hangingPunct="1">
              <a:buFont typeface="Wingdings" panose="05000000000000000000" pitchFamily="2" charset="2"/>
              <a:buNone/>
            </a:pPr>
            <a:r>
              <a:rPr lang="zh-CN" altLang="en-US" sz="2800" b="1" dirty="0">
                <a:solidFill>
                  <a:srgbClr val="FF0000"/>
                </a:solidFill>
                <a:latin typeface="楷体" panose="02010609060101010101" pitchFamily="49" charset="-122"/>
                <a:ea typeface="楷体" panose="02010609060101010101" pitchFamily="49" charset="-122"/>
              </a:rPr>
              <a:t>注意</a:t>
            </a:r>
            <a:r>
              <a:rPr lang="en-US" altLang="zh-CN" sz="2800" b="1" dirty="0">
                <a:solidFill>
                  <a:srgbClr val="FF0000"/>
                </a:solidFill>
                <a:latin typeface="楷体" panose="02010609060101010101" pitchFamily="49" charset="-122"/>
                <a:ea typeface="楷体" panose="02010609060101010101" pitchFamily="49" charset="-122"/>
              </a:rPr>
              <a:t>:</a:t>
            </a:r>
            <a:endParaRPr lang="en-US" altLang="zh-CN" sz="2800" b="1" dirty="0">
              <a:solidFill>
                <a:srgbClr val="FF0000"/>
              </a:solidFill>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一般情况下</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一个类的数据成员都应该声明为私有成员</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类的定义中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具有不同访问属性的成员可以按任意顺序出现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修饰访问属性的关键字也可以多次出现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但是一个成员只能具有一种访问属性</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如果私有成员紧接着类名称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则关键字</a:t>
            </a:r>
            <a:r>
              <a:rPr lang="en-US" altLang="zh-CN" sz="2800" b="1" dirty="0">
                <a:latin typeface="楷体" panose="02010609060101010101" pitchFamily="49" charset="-122"/>
                <a:ea typeface="楷体" panose="02010609060101010101" pitchFamily="49" charset="-122"/>
              </a:rPr>
              <a:t>private</a:t>
            </a:r>
            <a:r>
              <a:rPr lang="zh-CN" altLang="en-US" sz="2800" b="1" dirty="0">
                <a:latin typeface="楷体" panose="02010609060101010101" pitchFamily="49" charset="-122"/>
                <a:ea typeface="楷体" panose="02010609060101010101" pitchFamily="49" charset="-122"/>
              </a:rPr>
              <a:t>可以省略</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但通常书写习惯将公有类型放在最前面</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设计一个类</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就一定要设计必要的外部接口</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24578" name="Rectangle 2"/>
          <p:cNvSpPr>
            <a:spLocks noGrp="1"/>
          </p:cNvSpPr>
          <p:nvPr>
            <p:ph type="title"/>
          </p:nvPr>
        </p:nvSpPr>
        <p:spPr>
          <a:xfrm>
            <a:off x="1981200" y="274638"/>
            <a:ext cx="8229600" cy="725487"/>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4.2.2 </a:t>
            </a:r>
            <a:r>
              <a:rPr lang="zh-CN" altLang="en-US" sz="3600" b="1" dirty="0">
                <a:latin typeface="楷体" panose="02010609060101010101" pitchFamily="49" charset="-122"/>
                <a:ea typeface="楷体" panose="02010609060101010101" pitchFamily="49" charset="-122"/>
              </a:rPr>
              <a:t>类的成员</a:t>
            </a:r>
            <a:endParaRPr lang="zh-CN" altLang="en-US" sz="3600" b="1" dirty="0">
              <a:latin typeface="楷体" panose="02010609060101010101" pitchFamily="49" charset="-122"/>
              <a:ea typeface="楷体" panose="02010609060101010101" pitchFamily="49" charset="-122"/>
            </a:endParaRPr>
          </a:p>
        </p:txBody>
      </p:sp>
      <p:sp>
        <p:nvSpPr>
          <p:cNvPr id="8" name="Rectangle 7"/>
          <p:cNvSpPr/>
          <p:nvPr/>
        </p:nvSpPr>
        <p:spPr>
          <a:xfrm>
            <a:off x="1126808" y="5157470"/>
            <a:ext cx="7777162" cy="460375"/>
          </a:xfrm>
          <a:prstGeom prst="rect">
            <a:avLst/>
          </a:prstGeom>
          <a:noFill/>
          <a:ln w="12700">
            <a:noFill/>
          </a:ln>
        </p:spPr>
        <p:txBody>
          <a:bodyPr anchor="t" anchorCtr="0">
            <a:spAutoFit/>
          </a:bodyPr>
          <a:p>
            <a:pPr>
              <a:spcBef>
                <a:spcPct val="20000"/>
              </a:spcBef>
              <a:buClr>
                <a:schemeClr val="accent2"/>
              </a:buClr>
              <a:buSzPct val="80000"/>
              <a:buFont typeface="Wingdings" panose="05000000000000000000" pitchFamily="2" charset="2"/>
            </a:pPr>
            <a:r>
              <a:rPr lang="zh-CN" altLang="en-US" sz="2400" b="1" dirty="0">
                <a:solidFill>
                  <a:srgbClr val="FF0000"/>
                </a:solidFill>
                <a:latin typeface="楷体" panose="02010609060101010101" pitchFamily="49" charset="-122"/>
                <a:ea typeface="楷体" panose="02010609060101010101" pitchFamily="49" charset="-122"/>
              </a:rPr>
              <a:t>注意</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书写时常将公有类型放在最前面</a:t>
            </a:r>
            <a:r>
              <a:rPr lang="en-US" altLang="zh-CN"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charRg st="0" end="4"/>
                                            </p:txEl>
                                          </p:spTgt>
                                        </p:tgtEl>
                                        <p:attrNameLst>
                                          <p:attrName>style.visibility</p:attrName>
                                        </p:attrNameLst>
                                      </p:cBhvr>
                                      <p:to>
                                        <p:strVal val="visible"/>
                                      </p:to>
                                    </p:set>
                                    <p:animEffect transition="in" filter="blinds(horizontal)">
                                      <p:cBhvr>
                                        <p:cTn id="7" dur="500"/>
                                        <p:tgtEl>
                                          <p:spTgt spid="6">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charRg st="4" end="30"/>
                                            </p:txEl>
                                          </p:spTgt>
                                        </p:tgtEl>
                                        <p:attrNameLst>
                                          <p:attrName>style.visibility</p:attrName>
                                        </p:attrNameLst>
                                      </p:cBhvr>
                                      <p:to>
                                        <p:strVal val="visible"/>
                                      </p:to>
                                    </p:set>
                                    <p:animEffect transition="in" filter="blinds(horizontal)">
                                      <p:cBhvr>
                                        <p:cTn id="12" dur="500"/>
                                        <p:tgtEl>
                                          <p:spTgt spid="6">
                                            <p:txEl>
                                              <p:charRg st="4"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charRg st="30" end="93"/>
                                            </p:txEl>
                                          </p:spTgt>
                                        </p:tgtEl>
                                        <p:attrNameLst>
                                          <p:attrName>style.visibility</p:attrName>
                                        </p:attrNameLst>
                                      </p:cBhvr>
                                      <p:to>
                                        <p:strVal val="visible"/>
                                      </p:to>
                                    </p:set>
                                    <p:animEffect transition="in" filter="blinds(horizontal)">
                                      <p:cBhvr>
                                        <p:cTn id="17" dur="500"/>
                                        <p:tgtEl>
                                          <p:spTgt spid="6">
                                            <p:txEl>
                                              <p:charRg st="30" end="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charRg st="93" end="141"/>
                                            </p:txEl>
                                          </p:spTgt>
                                        </p:tgtEl>
                                        <p:attrNameLst>
                                          <p:attrName>style.visibility</p:attrName>
                                        </p:attrNameLst>
                                      </p:cBhvr>
                                      <p:to>
                                        <p:strVal val="visible"/>
                                      </p:to>
                                    </p:set>
                                    <p:animEffect transition="in" filter="blinds(horizontal)">
                                      <p:cBhvr>
                                        <p:cTn id="22" dur="500"/>
                                        <p:tgtEl>
                                          <p:spTgt spid="6">
                                            <p:txEl>
                                              <p:charRg st="93" end="14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charRg st="141" end="162"/>
                                            </p:txEl>
                                          </p:spTgt>
                                        </p:tgtEl>
                                        <p:attrNameLst>
                                          <p:attrName>style.visibility</p:attrName>
                                        </p:attrNameLst>
                                      </p:cBhvr>
                                      <p:to>
                                        <p:strVal val="visible"/>
                                      </p:to>
                                    </p:set>
                                    <p:animEffect transition="in" filter="blinds(horizontal)">
                                      <p:cBhvr>
                                        <p:cTn id="27" dur="500"/>
                                        <p:tgtEl>
                                          <p:spTgt spid="6">
                                            <p:txEl>
                                              <p:charRg st="141"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4656455" y="1557020"/>
            <a:ext cx="7407910" cy="5017135"/>
          </a:xfrm>
        </p:spPr>
        <p:txBody>
          <a:bodyPr/>
          <a:p>
            <a:pPr marL="118745" indent="0">
              <a:buNone/>
            </a:pPr>
            <a:r>
              <a:rPr lang="en-US" altLang="zh-CN" sz="2400"/>
              <a:t>class Clock {</a:t>
            </a:r>
            <a:endParaRPr lang="en-US" altLang="zh-CN" sz="2400"/>
          </a:p>
          <a:p>
            <a:pPr marL="118745" indent="0">
              <a:buNone/>
            </a:pPr>
            <a:r>
              <a:rPr lang="en-US" altLang="zh-CN" sz="2400"/>
              <a:t>public:</a:t>
            </a:r>
            <a:endParaRPr lang="en-US" altLang="zh-CN" sz="2400"/>
          </a:p>
          <a:p>
            <a:pPr marL="118745" indent="0">
              <a:buNone/>
            </a:pPr>
            <a:r>
              <a:rPr lang="en-US" altLang="zh-CN" sz="2400"/>
              <a:t>	void SetTime(int newH, int newM, int newS);</a:t>
            </a:r>
            <a:endParaRPr lang="en-US" altLang="zh-CN" sz="2400"/>
          </a:p>
          <a:p>
            <a:pPr marL="118745" indent="0">
              <a:buNone/>
            </a:pPr>
            <a:r>
              <a:rPr lang="en-US" altLang="zh-CN" sz="2400"/>
              <a:t>	void ShowTime();</a:t>
            </a:r>
            <a:endParaRPr lang="en-US" altLang="zh-CN" sz="2400"/>
          </a:p>
          <a:p>
            <a:pPr marL="118745" indent="0">
              <a:buNone/>
            </a:pPr>
            <a:r>
              <a:rPr lang="en-US" altLang="zh-CN" sz="2400"/>
              <a:t>private:</a:t>
            </a:r>
            <a:endParaRPr lang="en-US" altLang="zh-CN" sz="2400"/>
          </a:p>
          <a:p>
            <a:pPr marL="118745" indent="0">
              <a:buNone/>
            </a:pPr>
            <a:r>
              <a:rPr lang="en-US" altLang="zh-CN" sz="2400"/>
              <a:t>	int Hour </a:t>
            </a:r>
            <a:r>
              <a:rPr lang="en-US" altLang="zh-CN" sz="2400">
                <a:solidFill>
                  <a:srgbClr val="0070C0"/>
                </a:solidFill>
              </a:rPr>
              <a:t>= 0</a:t>
            </a:r>
            <a:r>
              <a:rPr lang="en-US" altLang="zh-CN" sz="2400"/>
              <a:t>, Minute </a:t>
            </a:r>
            <a:r>
              <a:rPr lang="en-US" altLang="zh-CN" sz="2400">
                <a:solidFill>
                  <a:srgbClr val="0070C0"/>
                </a:solidFill>
              </a:rPr>
              <a:t>= 0</a:t>
            </a:r>
            <a:r>
              <a:rPr lang="en-US" altLang="zh-CN" sz="2400"/>
              <a:t>, Second </a:t>
            </a:r>
            <a:r>
              <a:rPr lang="en-US" altLang="zh-CN" sz="2400">
                <a:solidFill>
                  <a:srgbClr val="0070C0"/>
                </a:solidFill>
              </a:rPr>
              <a:t>= 0</a:t>
            </a:r>
            <a:r>
              <a:rPr lang="en-US" altLang="zh-CN" sz="2400"/>
              <a:t>; </a:t>
            </a:r>
            <a:endParaRPr lang="en-US" altLang="zh-CN" sz="2400"/>
          </a:p>
          <a:p>
            <a:pPr marL="118745" indent="0">
              <a:buNone/>
            </a:pPr>
            <a:r>
              <a:rPr lang="en-US" altLang="zh-CN" sz="2400"/>
              <a:t>};</a:t>
            </a:r>
            <a:endParaRPr lang="en-US" altLang="zh-CN" sz="2400"/>
          </a:p>
          <a:p>
            <a:endParaRPr lang="en-US" altLang="zh-CN" sz="2400"/>
          </a:p>
        </p:txBody>
      </p:sp>
      <p:sp>
        <p:nvSpPr>
          <p:cNvPr id="8" name="云形 7"/>
          <p:cNvSpPr/>
          <p:nvPr/>
        </p:nvSpPr>
        <p:spPr>
          <a:xfrm>
            <a:off x="7180659" y="4869494"/>
            <a:ext cx="3456384" cy="840582"/>
          </a:xfrm>
          <a:prstGeom prst="clou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rgbClr val="FF0000"/>
                </a:solidFill>
              </a:rPr>
              <a:t>类内初始值</a:t>
            </a:r>
            <a:endParaRPr lang="zh-CN" altLang="en-US" sz="2400" b="1">
              <a:solidFill>
                <a:srgbClr val="FF0000"/>
              </a:solidFill>
            </a:endParaRPr>
          </a:p>
        </p:txBody>
      </p:sp>
      <p:cxnSp>
        <p:nvCxnSpPr>
          <p:cNvPr id="10" name="直接连接符 9"/>
          <p:cNvCxnSpPr/>
          <p:nvPr/>
        </p:nvCxnSpPr>
        <p:spPr>
          <a:xfrm>
            <a:off x="7104380" y="4077335"/>
            <a:ext cx="1228090" cy="83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688705" y="4149090"/>
            <a:ext cx="440055" cy="726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0201275" y="4077335"/>
            <a:ext cx="287655" cy="791845"/>
          </a:xfrm>
          <a:prstGeom prst="line">
            <a:avLst/>
          </a:prstGeom>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nvSpPr>
        <p:spPr>
          <a:xfrm>
            <a:off x="624840" y="1268730"/>
            <a:ext cx="2632710" cy="93599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chemeClr val="accent3">
                    <a:lumMod val="50000"/>
                  </a:schemeClr>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2pPr>
            <a:lvl3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3pPr>
            <a:lvl4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4pPr>
            <a:lvl5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r>
              <a:rPr lang="zh-CN" altLang="en-US" sz="2800" dirty="0">
                <a:solidFill>
                  <a:srgbClr val="FF0000"/>
                </a:solidFill>
              </a:rPr>
              <a:t>类内初始值</a:t>
            </a:r>
            <a:endParaRPr lang="zh-CN" altLang="en-US" sz="2800" dirty="0">
              <a:solidFill>
                <a:srgbClr val="FF0000"/>
              </a:solidFill>
            </a:endParaRPr>
          </a:p>
        </p:txBody>
      </p:sp>
      <p:sp>
        <p:nvSpPr>
          <p:cNvPr id="6" name="内容占位符 2"/>
          <p:cNvSpPr>
            <a:spLocks noGrp="1"/>
          </p:cNvSpPr>
          <p:nvPr/>
        </p:nvSpPr>
        <p:spPr>
          <a:xfrm>
            <a:off x="382270" y="2132965"/>
            <a:ext cx="3985895" cy="4152900"/>
          </a:xfrm>
          <a:prstGeom prst="rect">
            <a:avLst/>
          </a:prstGeom>
          <a:noFill/>
          <a:ln>
            <a:noFill/>
          </a:ln>
        </p:spPr>
        <p:txBody>
          <a:bodyPr vert="horz" wrap="square" lIns="91440" tIns="45720" rIns="91440" bIns="45720" numCol="1" anchor="t" anchorCtr="0" compatLnSpc="1"/>
          <a:lstStyle>
            <a:lvl1pPr marL="365125" indent="-255905"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微软雅黑" panose="020B0503020204020204" charset="-122"/>
                <a:ea typeface="微软雅黑" panose="020B0503020204020204" charset="-122"/>
                <a:cs typeface="+mn-cs"/>
              </a:defRPr>
            </a:lvl1pPr>
            <a:lvl2pPr marL="657225" indent="-246380"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微软雅黑" panose="020B0503020204020204" charset="-122"/>
                <a:ea typeface="微软雅黑" panose="020B0503020204020204" charset="-122"/>
                <a:cs typeface="+mn-cs"/>
              </a:defRPr>
            </a:lvl2pPr>
            <a:lvl3pPr marL="922655"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微软雅黑" panose="020B0503020204020204" charset="-122"/>
                <a:ea typeface="微软雅黑" panose="020B0503020204020204" charset="-122"/>
                <a:cs typeface="+mn-cs"/>
              </a:defRPr>
            </a:lvl3pPr>
            <a:lvl4pPr marL="1179830"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anose="020B0503020204020204" charset="-122"/>
                <a:ea typeface="微软雅黑" panose="020B0503020204020204" charset="-122"/>
                <a:cs typeface="+mn-cs"/>
              </a:defRPr>
            </a:lvl4pPr>
            <a:lvl5pPr marL="1389380" indent="-182880"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charset="-122"/>
                <a:ea typeface="微软雅黑" panose="020B0503020204020204" charset="-122"/>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a:lstStyle>
          <a:p>
            <a:pPr>
              <a:lnSpc>
                <a:spcPct val="150000"/>
              </a:lnSpc>
            </a:pPr>
            <a:r>
              <a:rPr lang="zh-CN" altLang="en-US" sz="2400"/>
              <a:t>可以</a:t>
            </a:r>
            <a:r>
              <a:rPr lang="zh-CN" altLang="en-US" sz="2400" dirty="0"/>
              <a:t>为数据成员提供一个类</a:t>
            </a:r>
            <a:r>
              <a:rPr lang="zh-CN" altLang="en-US" sz="2400"/>
              <a:t>内初始值。</a:t>
            </a:r>
            <a:endParaRPr lang="en-US" altLang="zh-CN" sz="2400"/>
          </a:p>
          <a:p>
            <a:pPr>
              <a:lnSpc>
                <a:spcPct val="150000"/>
              </a:lnSpc>
            </a:pPr>
            <a:r>
              <a:rPr lang="zh-CN" altLang="en-US" sz="2400"/>
              <a:t>在</a:t>
            </a:r>
            <a:r>
              <a:rPr lang="zh-CN" altLang="en-US" sz="2400" dirty="0"/>
              <a:t>创建对象时，类内初始值用于初始化</a:t>
            </a:r>
            <a:r>
              <a:rPr lang="zh-CN" altLang="en-US" sz="2400"/>
              <a:t>数据成员。</a:t>
            </a:r>
            <a:endParaRPr lang="en-US" altLang="zh-CN" sz="2400"/>
          </a:p>
          <a:p>
            <a:pPr>
              <a:lnSpc>
                <a:spcPct val="150000"/>
              </a:lnSpc>
            </a:pPr>
            <a:r>
              <a:rPr lang="zh-CN" altLang="en-US" sz="2400"/>
              <a:t>没有</a:t>
            </a:r>
            <a:r>
              <a:rPr lang="zh-CN" altLang="en-US" sz="2400" dirty="0"/>
              <a:t>初始值的成员将被默认</a:t>
            </a:r>
            <a:r>
              <a:rPr lang="zh-CN" altLang="en-US" sz="2400"/>
              <a:t>初始化。</a:t>
            </a:r>
            <a:endParaRPr lang="zh-CN" altLang="en-US" sz="2400" dirty="0"/>
          </a:p>
        </p:txBody>
      </p:sp>
      <p:sp>
        <p:nvSpPr>
          <p:cNvPr id="24578" name="Rectangle 2"/>
          <p:cNvSpPr>
            <a:spLocks noGrp="1"/>
          </p:cNvSpPr>
          <p:nvPr>
            <p:ph type="title"/>
          </p:nvPr>
        </p:nvSpPr>
        <p:spPr>
          <a:xfrm>
            <a:off x="1981200" y="274638"/>
            <a:ext cx="8229600" cy="725487"/>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4.2.2 </a:t>
            </a:r>
            <a:r>
              <a:rPr lang="zh-CN" altLang="en-US" sz="3600" b="1" dirty="0">
                <a:latin typeface="楷体" panose="02010609060101010101" pitchFamily="49" charset="-122"/>
                <a:ea typeface="楷体" panose="02010609060101010101" pitchFamily="49" charset="-122"/>
              </a:rPr>
              <a:t>类的成员</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4.2.3 </a:t>
            </a:r>
            <a:r>
              <a:rPr lang="zh-CN" altLang="en-US" sz="3600" b="1" dirty="0">
                <a:latin typeface="楷体" panose="02010609060101010101" pitchFamily="49" charset="-122"/>
                <a:ea typeface="楷体" panose="02010609060101010101" pitchFamily="49" charset="-122"/>
              </a:rPr>
              <a:t>对象</a:t>
            </a:r>
            <a:endParaRPr lang="zh-CN" altLang="en-US" sz="3600" b="1" dirty="0">
              <a:latin typeface="楷体" panose="02010609060101010101" pitchFamily="49" charset="-122"/>
              <a:ea typeface="楷体" panose="02010609060101010101" pitchFamily="49" charset="-122"/>
            </a:endParaRPr>
          </a:p>
        </p:txBody>
      </p:sp>
      <p:sp>
        <p:nvSpPr>
          <p:cNvPr id="231427" name="Rectangle 3"/>
          <p:cNvSpPr>
            <a:spLocks noGrp="1"/>
          </p:cNvSpPr>
          <p:nvPr>
            <p:ph idx="1"/>
          </p:nvPr>
        </p:nvSpPr>
        <p:spPr>
          <a:xfrm>
            <a:off x="1041400" y="1043305"/>
            <a:ext cx="9626600" cy="3077845"/>
          </a:xfrm>
          <a:noFill/>
          <a:ln>
            <a:noFill/>
          </a:ln>
        </p:spPr>
        <p:txBody>
          <a:bodyPr anchor="t" anchorCtr="0"/>
          <a:p>
            <a:pPr marL="457200" indent="-457200" eaLnBrk="1" hangingPunct="1"/>
            <a:r>
              <a:rPr lang="zh-CN" altLang="en-US" sz="2800" b="1" dirty="0">
                <a:latin typeface="楷体" panose="02010609060101010101" pitchFamily="49" charset="-122"/>
                <a:ea typeface="楷体" panose="02010609060101010101" pitchFamily="49" charset="-122"/>
              </a:rPr>
              <a:t>类的对象是该类的某一特定实体，即类类型的变量。</a:t>
            </a:r>
            <a:endParaRPr lang="zh-CN" altLang="en-US" sz="2800" b="1" dirty="0">
              <a:latin typeface="楷体" panose="02010609060101010101" pitchFamily="49" charset="-122"/>
              <a:ea typeface="楷体" panose="02010609060101010101" pitchFamily="49" charset="-122"/>
            </a:endParaRPr>
          </a:p>
          <a:p>
            <a:pPr marL="457200" indent="-457200" eaLnBrk="1" hangingPunct="1">
              <a:lnSpc>
                <a:spcPct val="120000"/>
              </a:lnSpc>
            </a:pPr>
            <a:r>
              <a:rPr lang="zh-CN" altLang="en-US" sz="2800" b="1" dirty="0">
                <a:latin typeface="楷体" panose="02010609060101010101" pitchFamily="49" charset="-122"/>
                <a:ea typeface="楷体" panose="02010609060101010101" pitchFamily="49" charset="-122"/>
              </a:rPr>
              <a:t>声明形式：</a:t>
            </a:r>
            <a:r>
              <a:rPr lang="zh-CN" altLang="en-US" sz="2800" b="1" dirty="0">
                <a:solidFill>
                  <a:srgbClr val="FF0000"/>
                </a:solidFill>
                <a:latin typeface="楷体" panose="02010609060101010101" pitchFamily="49" charset="-122"/>
                <a:ea typeface="楷体" panose="02010609060101010101" pitchFamily="49" charset="-122"/>
              </a:rPr>
              <a:t>类名     对象名；</a:t>
            </a:r>
            <a:endParaRPr lang="zh-CN" altLang="en-US" sz="2800" b="1" dirty="0">
              <a:solidFill>
                <a:srgbClr val="FF0000"/>
              </a:solidFill>
              <a:latin typeface="楷体" panose="02010609060101010101" pitchFamily="49" charset="-122"/>
              <a:ea typeface="楷体" panose="02010609060101010101" pitchFamily="49" charset="-122"/>
            </a:endParaRPr>
          </a:p>
          <a:p>
            <a:pPr marL="457200" indent="-457200" eaLnBrk="1" hangingPunct="1">
              <a:buFont typeface="Wingdings" panose="05000000000000000000" pitchFamily="2" charset="2"/>
              <a:buNone/>
            </a:pPr>
            <a:r>
              <a:rPr lang="zh-CN" altLang="en-US" sz="2800" b="1" dirty="0">
                <a:solidFill>
                  <a:srgbClr val="0000FF"/>
                </a:solidFill>
                <a:latin typeface="楷体" panose="02010609060101010101" pitchFamily="49" charset="-122"/>
                <a:ea typeface="楷体" panose="02010609060101010101" pitchFamily="49" charset="-122"/>
              </a:rPr>
              <a:t>  例： </a:t>
            </a:r>
            <a:r>
              <a:rPr lang="en-US" altLang="zh-CN" sz="2800" b="1" dirty="0">
                <a:solidFill>
                  <a:srgbClr val="0000FF"/>
                </a:solidFill>
                <a:latin typeface="楷体" panose="02010609060101010101" pitchFamily="49" charset="-122"/>
                <a:ea typeface="楷体" panose="02010609060101010101" pitchFamily="49" charset="-122"/>
              </a:rPr>
              <a:t>Clock  myClock;</a:t>
            </a:r>
            <a:endParaRPr lang="en-US" altLang="zh-CN" sz="2800" b="1" dirty="0">
              <a:solidFill>
                <a:srgbClr val="0000FF"/>
              </a:solidFill>
              <a:latin typeface="楷体" panose="02010609060101010101" pitchFamily="49" charset="-122"/>
              <a:ea typeface="楷体" panose="02010609060101010101" pitchFamily="49" charset="-122"/>
            </a:endParaRPr>
          </a:p>
          <a:p>
            <a:pPr marL="457200" indent="-457200" eaLnBrk="1" hangingPunct="1">
              <a:buFont typeface="Wingdings" panose="05000000000000000000" pitchFamily="2" charset="2"/>
              <a:buNone/>
            </a:pPr>
            <a:endParaRPr lang="en-US" altLang="zh-CN" sz="2800" b="1" dirty="0">
              <a:latin typeface="楷体" panose="02010609060101010101" pitchFamily="49" charset="-122"/>
              <a:ea typeface="楷体" panose="02010609060101010101" pitchFamily="49" charset="-122"/>
            </a:endParaRPr>
          </a:p>
        </p:txBody>
      </p:sp>
      <p:sp>
        <p:nvSpPr>
          <p:cNvPr id="231429" name="AutoShape 5"/>
          <p:cNvSpPr/>
          <p:nvPr/>
        </p:nvSpPr>
        <p:spPr>
          <a:xfrm>
            <a:off x="5375910" y="2708593"/>
            <a:ext cx="4608513" cy="1152525"/>
          </a:xfrm>
          <a:prstGeom prst="wedgeRectCallout">
            <a:avLst>
              <a:gd name="adj1" fmla="val -54787"/>
              <a:gd name="adj2" fmla="val -72958"/>
            </a:avLst>
          </a:prstGeom>
          <a:solidFill>
            <a:schemeClr val="accent1"/>
          </a:solidFill>
          <a:ln w="12700" cap="sq" cmpd="sng">
            <a:solidFill>
              <a:schemeClr val="tx1"/>
            </a:solidFill>
            <a:prstDash val="solid"/>
            <a:miter/>
            <a:headEnd type="none" w="sm" len="sm"/>
            <a:tailEnd type="none" w="sm" len="sm"/>
          </a:ln>
        </p:spPr>
        <p:txBody>
          <a:bodyPr anchor="t" anchorCtr="0"/>
          <a:p>
            <a:r>
              <a:rPr lang="zh-CN" altLang="en-US" sz="2400" b="1" dirty="0">
                <a:solidFill>
                  <a:srgbClr val="0000FF"/>
                </a:solidFill>
                <a:latin typeface="楷体" panose="02010609060101010101" pitchFamily="49" charset="-122"/>
                <a:ea typeface="楷体" panose="02010609060101010101" pitchFamily="49" charset="-122"/>
              </a:rPr>
              <a:t>类类型不是具体的数据，不占用内存空间，而定义对象时，系统会为其分配相应的存储空间</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latin typeface="楷体" panose="02010609060101010101" pitchFamily="49" charset="-122"/>
              <a:ea typeface="楷体" panose="02010609060101010101" pitchFamily="49" charset="-122"/>
            </a:endParaRPr>
          </a:p>
        </p:txBody>
      </p:sp>
      <p:sp>
        <p:nvSpPr>
          <p:cNvPr id="5" name="Rectangle 4"/>
          <p:cNvSpPr>
            <a:spLocks noChangeArrowheads="1"/>
          </p:cNvSpPr>
          <p:nvPr/>
        </p:nvSpPr>
        <p:spPr bwMode="auto">
          <a:xfrm>
            <a:off x="695325" y="2997200"/>
            <a:ext cx="7239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57200" marR="0" lvl="0" indent="-4572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24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访问方式</a:t>
            </a:r>
            <a:r>
              <a:rPr kumimoji="0" lang="en-US" altLang="zh-CN" sz="24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a:t>
            </a:r>
            <a:endParaRPr kumimoji="0" lang="en-US" altLang="zh-CN" sz="24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accent2"/>
              </a:buClr>
              <a:buSzPct val="80000"/>
              <a:buFontTx/>
              <a:buNone/>
              <a:defRPr/>
            </a:pP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  对象名</a:t>
            </a:r>
            <a:r>
              <a:rPr kumimoji="0" lang="en-US"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a:t>
            </a: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数据成员名</a:t>
            </a:r>
            <a:endPar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endParaRPr>
          </a:p>
          <a:p>
            <a:pPr marL="457200" marR="0" lvl="0" indent="-4572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  对象名</a:t>
            </a:r>
            <a:r>
              <a:rPr kumimoji="0" lang="en-US"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a:t>
            </a: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函数成员名</a:t>
            </a:r>
            <a:r>
              <a:rPr kumimoji="0" lang="en-US"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a:t>
            </a: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参数表</a:t>
            </a:r>
            <a:r>
              <a:rPr kumimoji="0" lang="en-US"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a:t>
            </a:r>
            <a:endParaRPr kumimoji="0" lang="en-US" altLang="zh-CN" sz="2400" b="1" i="0" u="none" strike="noStrike" kern="1200" cap="none" spc="0" normalizeH="0" baseline="0" noProof="0" dirty="0">
              <a:ln>
                <a:noFill/>
              </a:ln>
              <a:solidFill>
                <a:schemeClr val="folHlink"/>
              </a:solidFill>
              <a:effectLst/>
              <a:uLnTx/>
              <a:uFillTx/>
              <a:latin typeface="楷体" panose="02010609060101010101" pitchFamily="49" charset="-122"/>
              <a:ea typeface="楷体" panose="02010609060101010101" pitchFamily="49" charset="-122"/>
              <a:cs typeface="+mn-cs"/>
            </a:endParaRPr>
          </a:p>
          <a:p>
            <a:pPr marL="457200" marR="0" lvl="0" indent="-4572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rPr>
              <a:t>例</a:t>
            </a:r>
            <a:r>
              <a:rPr kumimoji="0" lang="en-US" altLang="zh-CN"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err="1">
                <a:ln>
                  <a:noFill/>
                </a:ln>
                <a:solidFill>
                  <a:srgbClr val="0000FF"/>
                </a:solidFill>
                <a:effectLst/>
                <a:uLnTx/>
                <a:uFillTx/>
                <a:latin typeface="楷体" panose="02010609060101010101" pitchFamily="49" charset="-122"/>
                <a:ea typeface="楷体" panose="02010609060101010101" pitchFamily="49" charset="-122"/>
                <a:cs typeface="+mn-cs"/>
              </a:rPr>
              <a:t>myClock.ShowTime</a:t>
            </a:r>
            <a:r>
              <a:rPr kumimoji="0" lang="en-US" altLang="zh-CN"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rPr>
              <a:t>();</a:t>
            </a:r>
            <a:endParaRPr kumimoji="0" lang="en-US" altLang="zh-CN"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endParaRPr>
          </a:p>
          <a:p>
            <a:pPr marL="457200" marR="0" lvl="0" indent="-4572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rPr>
              <a:t>   </a:t>
            </a:r>
            <a:r>
              <a:rPr kumimoji="0" lang="en-US" altLang="zh-CN" sz="2400" b="1" i="0" u="none" strike="noStrike" kern="1200" cap="none" spc="0" normalizeH="0" baseline="0" noProof="0" dirty="0" err="1">
                <a:ln>
                  <a:noFill/>
                </a:ln>
                <a:solidFill>
                  <a:srgbClr val="0000FF"/>
                </a:solidFill>
                <a:effectLst/>
                <a:uLnTx/>
                <a:uFillTx/>
                <a:latin typeface="楷体" panose="02010609060101010101" pitchFamily="49" charset="-122"/>
                <a:ea typeface="楷体" panose="02010609060101010101" pitchFamily="49" charset="-122"/>
                <a:cs typeface="+mn-cs"/>
              </a:rPr>
              <a:t>myClock.SetTime</a:t>
            </a:r>
            <a:r>
              <a:rPr kumimoji="0" lang="en-US" altLang="zh-CN"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rPr>
              <a:t>(6,30,30);</a:t>
            </a:r>
            <a:endParaRPr kumimoji="0" lang="en-US" altLang="zh-CN"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endParaRPr>
          </a:p>
          <a:p>
            <a:pPr marL="457200" marR="0" lvl="0" indent="-4572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0" lang="en-US" altLang="zh-CN" sz="2400" b="1" i="0" u="none" strike="noStrike" kern="1200" cap="none" spc="0" normalizeH="0" baseline="0" noProof="0" dirty="0">
              <a:ln>
                <a:noFill/>
              </a:ln>
              <a:solidFill>
                <a:schemeClr val="bg2"/>
              </a:solidFill>
              <a:effectLst/>
              <a:uLnTx/>
              <a:uFillTx/>
              <a:latin typeface="楷体" panose="02010609060101010101" pitchFamily="49" charset="-122"/>
              <a:ea typeface="楷体" panose="02010609060101010101" pitchFamily="49" charset="-122"/>
              <a:cs typeface="+mn-cs"/>
            </a:endParaRPr>
          </a:p>
        </p:txBody>
      </p:sp>
      <p:sp>
        <p:nvSpPr>
          <p:cNvPr id="6" name="Rectangle 7"/>
          <p:cNvSpPr/>
          <p:nvPr/>
        </p:nvSpPr>
        <p:spPr>
          <a:xfrm>
            <a:off x="6502400" y="4494213"/>
            <a:ext cx="3406140" cy="460375"/>
          </a:xfrm>
          <a:prstGeom prst="rect">
            <a:avLst/>
          </a:prstGeom>
          <a:noFill/>
          <a:ln w="12700">
            <a:noFill/>
          </a:ln>
        </p:spPr>
        <p:txBody>
          <a:bodyPr wrap="none" anchor="t" anchorCtr="0">
            <a:spAutoFit/>
          </a:bodyPr>
          <a:p>
            <a:r>
              <a:rPr lang="zh-CN" altLang="en-US" sz="2400" b="1" dirty="0">
                <a:latin typeface="楷体" panose="02010609060101010101" pitchFamily="49" charset="-122"/>
                <a:ea typeface="楷体" panose="02010609060101010101" pitchFamily="49" charset="-122"/>
              </a:rPr>
              <a:t>注意：</a:t>
            </a:r>
            <a:r>
              <a:rPr lang="en-US" altLang="zh-CN" sz="2400" b="1" dirty="0">
                <a:latin typeface="楷体" panose="02010609060101010101" pitchFamily="49" charset="-122"/>
                <a:ea typeface="楷体" panose="02010609060101010101" pitchFamily="49" charset="-122"/>
              </a:rPr>
              <a:t>myClocK.Hour=6;</a:t>
            </a:r>
            <a:endParaRPr lang="en-US" altLang="zh-CN" sz="2400" b="1" dirty="0">
              <a:latin typeface="楷体" panose="02010609060101010101" pitchFamily="49" charset="-122"/>
              <a:ea typeface="楷体" panose="02010609060101010101" pitchFamily="49" charset="-122"/>
            </a:endParaRPr>
          </a:p>
        </p:txBody>
      </p:sp>
      <p:grpSp>
        <p:nvGrpSpPr>
          <p:cNvPr id="7" name="Group 13"/>
          <p:cNvGrpSpPr/>
          <p:nvPr/>
        </p:nvGrpSpPr>
        <p:grpSpPr>
          <a:xfrm>
            <a:off x="9659938" y="4514850"/>
            <a:ext cx="574675" cy="504825"/>
            <a:chOff x="3833" y="2840"/>
            <a:chExt cx="362" cy="318"/>
          </a:xfrm>
        </p:grpSpPr>
        <p:sp>
          <p:nvSpPr>
            <p:cNvPr id="25607" name="Line 11"/>
            <p:cNvSpPr/>
            <p:nvPr/>
          </p:nvSpPr>
          <p:spPr>
            <a:xfrm flipH="1">
              <a:off x="3833" y="2840"/>
              <a:ext cx="362" cy="318"/>
            </a:xfrm>
            <a:prstGeom prst="line">
              <a:avLst/>
            </a:prstGeom>
            <a:ln w="34925" cap="sq" cmpd="sng">
              <a:solidFill>
                <a:srgbClr val="800000"/>
              </a:solidFill>
              <a:prstDash val="solid"/>
              <a:round/>
              <a:headEnd type="none" w="sm" len="sm"/>
              <a:tailEnd type="none" w="sm" len="sm"/>
            </a:ln>
          </p:spPr>
        </p:sp>
        <p:sp>
          <p:nvSpPr>
            <p:cNvPr id="25608" name="Line 12"/>
            <p:cNvSpPr/>
            <p:nvPr/>
          </p:nvSpPr>
          <p:spPr>
            <a:xfrm>
              <a:off x="3878" y="2840"/>
              <a:ext cx="317" cy="318"/>
            </a:xfrm>
            <a:prstGeom prst="line">
              <a:avLst/>
            </a:prstGeom>
            <a:ln w="34925" cap="sq" cmpd="sng">
              <a:solidFill>
                <a:srgbClr val="800000"/>
              </a:solidFill>
              <a:prstDash val="solid"/>
              <a:round/>
              <a:headEnd type="none" w="sm" len="sm"/>
              <a:tailEnd type="none" w="sm" len="sm"/>
            </a:ln>
          </p:spPr>
        </p:sp>
      </p:grpSp>
      <p:sp>
        <p:nvSpPr>
          <p:cNvPr id="10" name="Rectangle 8"/>
          <p:cNvSpPr/>
          <p:nvPr/>
        </p:nvSpPr>
        <p:spPr>
          <a:xfrm>
            <a:off x="767080" y="5328285"/>
            <a:ext cx="10811510" cy="829945"/>
          </a:xfrm>
          <a:prstGeom prst="rect">
            <a:avLst/>
          </a:prstGeom>
          <a:noFill/>
          <a:ln w="12700">
            <a:noFill/>
          </a:ln>
        </p:spPr>
        <p:txBody>
          <a:bodyPr wrap="square" anchor="t" anchorCtr="0">
            <a:spAutoFit/>
          </a:bodyPr>
          <a:p>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只有被定义成</a:t>
            </a:r>
            <a:r>
              <a:rPr lang="en-US" altLang="zh-CN" sz="2400" b="1" dirty="0">
                <a:latin typeface="楷体" panose="02010609060101010101" pitchFamily="49" charset="-122"/>
                <a:ea typeface="楷体" panose="02010609060101010101" pitchFamily="49" charset="-122"/>
              </a:rPr>
              <a:t>public</a:t>
            </a:r>
            <a:r>
              <a:rPr lang="zh-CN" altLang="en-US" sz="2400" b="1" dirty="0">
                <a:latin typeface="楷体" panose="02010609060101010101" pitchFamily="49" charset="-122"/>
                <a:ea typeface="楷体" panose="02010609060101010101" pitchFamily="49" charset="-122"/>
              </a:rPr>
              <a:t>的数据成员和成员函数才是类与外界通信的接口，而定义成</a:t>
            </a:r>
            <a:r>
              <a:rPr lang="en-US" altLang="zh-CN" sz="2400" b="1" dirty="0">
                <a:latin typeface="楷体" panose="02010609060101010101" pitchFamily="49" charset="-122"/>
                <a:ea typeface="楷体" panose="02010609060101010101" pitchFamily="49" charset="-122"/>
              </a:rPr>
              <a:t>private</a:t>
            </a:r>
            <a:r>
              <a:rPr lang="zh-CN" altLang="en-US" sz="2400" b="1" dirty="0">
                <a:latin typeface="楷体" panose="02010609060101010101" pitchFamily="49" charset="-122"/>
                <a:ea typeface="楷体" panose="02010609060101010101" pitchFamily="49" charset="-122"/>
              </a:rPr>
              <a:t>的成员是不允许被类外直接访问的。</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427">
                                            <p:txEl>
                                              <p:charRg st="0" end="24"/>
                                            </p:txEl>
                                          </p:spTgt>
                                        </p:tgtEl>
                                        <p:attrNameLst>
                                          <p:attrName>style.visibility</p:attrName>
                                        </p:attrNameLst>
                                      </p:cBhvr>
                                      <p:to>
                                        <p:strVal val="visible"/>
                                      </p:to>
                                    </p:set>
                                    <p:animEffect transition="in" filter="blinds(horizontal)">
                                      <p:cBhvr>
                                        <p:cTn id="7" dur="500"/>
                                        <p:tgtEl>
                                          <p:spTgt spid="231427">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427">
                                            <p:txEl>
                                              <p:charRg st="24" end="41"/>
                                            </p:txEl>
                                          </p:spTgt>
                                        </p:tgtEl>
                                        <p:attrNameLst>
                                          <p:attrName>style.visibility</p:attrName>
                                        </p:attrNameLst>
                                      </p:cBhvr>
                                      <p:to>
                                        <p:strVal val="visible"/>
                                      </p:to>
                                    </p:set>
                                    <p:animEffect transition="in" filter="blinds(horizontal)">
                                      <p:cBhvr>
                                        <p:cTn id="12" dur="500"/>
                                        <p:tgtEl>
                                          <p:spTgt spid="231427">
                                            <p:txEl>
                                              <p:charRg st="24"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1427">
                                            <p:txEl>
                                              <p:charRg st="41" end="62"/>
                                            </p:txEl>
                                          </p:spTgt>
                                        </p:tgtEl>
                                        <p:attrNameLst>
                                          <p:attrName>style.visibility</p:attrName>
                                        </p:attrNameLst>
                                      </p:cBhvr>
                                      <p:to>
                                        <p:strVal val="visible"/>
                                      </p:to>
                                    </p:set>
                                    <p:animEffect transition="in" filter="blinds(horizontal)">
                                      <p:cBhvr>
                                        <p:cTn id="17" dur="500"/>
                                        <p:tgtEl>
                                          <p:spTgt spid="231427">
                                            <p:txEl>
                                              <p:charRg st="41" end="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1429"/>
                                        </p:tgtEl>
                                        <p:attrNameLst>
                                          <p:attrName>style.visibility</p:attrName>
                                        </p:attrNameLst>
                                      </p:cBhvr>
                                      <p:to>
                                        <p:strVal val="visible"/>
                                      </p:to>
                                    </p:set>
                                    <p:animEffect transition="in" filter="blinds(horizontal)">
                                      <p:cBhvr>
                                        <p:cTn id="22" dur="500"/>
                                        <p:tgtEl>
                                          <p:spTgt spid="2314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charRg st="0" end="8"/>
                                            </p:txEl>
                                          </p:spTgt>
                                        </p:tgtEl>
                                        <p:attrNameLst>
                                          <p:attrName>style.visibility</p:attrName>
                                        </p:attrNameLst>
                                      </p:cBhvr>
                                      <p:to>
                                        <p:strVal val="visible"/>
                                      </p:to>
                                    </p:set>
                                    <p:animEffect transition="in" filter="blinds(horizontal)">
                                      <p:cBhvr>
                                        <p:cTn id="27" dur="500"/>
                                        <p:tgtEl>
                                          <p:spTgt spid="5">
                                            <p:txEl>
                                              <p:charRg st="0"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charRg st="8" end="20"/>
                                            </p:txEl>
                                          </p:spTgt>
                                        </p:tgtEl>
                                        <p:attrNameLst>
                                          <p:attrName>style.visibility</p:attrName>
                                        </p:attrNameLst>
                                      </p:cBhvr>
                                      <p:to>
                                        <p:strVal val="visible"/>
                                      </p:to>
                                    </p:set>
                                    <p:animEffect transition="in" filter="blinds(horizontal)">
                                      <p:cBhvr>
                                        <p:cTn id="32" dur="500"/>
                                        <p:tgtEl>
                                          <p:spTgt spid="5">
                                            <p:txEl>
                                              <p:charRg st="8" end="2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charRg st="20" end="37"/>
                                            </p:txEl>
                                          </p:spTgt>
                                        </p:tgtEl>
                                        <p:attrNameLst>
                                          <p:attrName>style.visibility</p:attrName>
                                        </p:attrNameLst>
                                      </p:cBhvr>
                                      <p:to>
                                        <p:strVal val="visible"/>
                                      </p:to>
                                    </p:set>
                                    <p:animEffect transition="in" filter="blinds(horizontal)">
                                      <p:cBhvr>
                                        <p:cTn id="37" dur="500"/>
                                        <p:tgtEl>
                                          <p:spTgt spid="5">
                                            <p:txEl>
                                              <p:charRg st="20" end="3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charRg st="37" end="59"/>
                                            </p:txEl>
                                          </p:spTgt>
                                        </p:tgtEl>
                                        <p:attrNameLst>
                                          <p:attrName>style.visibility</p:attrName>
                                        </p:attrNameLst>
                                      </p:cBhvr>
                                      <p:to>
                                        <p:strVal val="visible"/>
                                      </p:to>
                                    </p:set>
                                    <p:animEffect transition="in" filter="blinds(horizontal)">
                                      <p:cBhvr>
                                        <p:cTn id="42" dur="500"/>
                                        <p:tgtEl>
                                          <p:spTgt spid="5">
                                            <p:txEl>
                                              <p:charRg st="37" end="5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xEl>
                                              <p:charRg st="59" end="88"/>
                                            </p:txEl>
                                          </p:spTgt>
                                        </p:tgtEl>
                                        <p:attrNameLst>
                                          <p:attrName>style.visibility</p:attrName>
                                        </p:attrNameLst>
                                      </p:cBhvr>
                                      <p:to>
                                        <p:strVal val="visible"/>
                                      </p:to>
                                    </p:set>
                                    <p:animEffect transition="in" filter="blinds(horizontal)">
                                      <p:cBhvr>
                                        <p:cTn id="47" dur="500"/>
                                        <p:tgtEl>
                                          <p:spTgt spid="5">
                                            <p:txEl>
                                              <p:charRg st="59" end="8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linds(horizontal)">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P spid="231429" grpId="0" bldLvl="0" animBg="1"/>
      <p:bldP spid="5" grpId="0" build="p"/>
      <p:bldP spid="6"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2855913" y="228600"/>
            <a:ext cx="7162800" cy="91440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4.2.4 </a:t>
            </a:r>
            <a:r>
              <a:rPr lang="zh-CN" altLang="en-US" sz="3600" b="1" dirty="0">
                <a:latin typeface="楷体" panose="02010609060101010101" pitchFamily="49" charset="-122"/>
                <a:ea typeface="楷体" panose="02010609060101010101" pitchFamily="49" charset="-122"/>
              </a:rPr>
              <a:t>类的成员函数</a:t>
            </a:r>
            <a:endParaRPr lang="zh-CN" altLang="en-US" sz="3600" b="1" dirty="0">
              <a:latin typeface="楷体" panose="02010609060101010101" pitchFamily="49" charset="-122"/>
              <a:ea typeface="楷体" panose="02010609060101010101" pitchFamily="49" charset="-122"/>
            </a:endParaRPr>
          </a:p>
        </p:txBody>
      </p:sp>
      <p:sp>
        <p:nvSpPr>
          <p:cNvPr id="24579" name="Rectangle 3"/>
          <p:cNvSpPr>
            <a:spLocks noGrp="1"/>
          </p:cNvSpPr>
          <p:nvPr>
            <p:ph idx="1"/>
          </p:nvPr>
        </p:nvSpPr>
        <p:spPr>
          <a:xfrm>
            <a:off x="943610" y="1285875"/>
            <a:ext cx="10321290" cy="4648200"/>
          </a:xfrm>
          <a:noFill/>
          <a:ln>
            <a:noFill/>
          </a:ln>
        </p:spPr>
        <p:txBody>
          <a:bodyPr anchor="t" anchorCtr="0"/>
          <a:p>
            <a:pPr eaLnBrk="1" hangingPunct="1"/>
            <a:r>
              <a:rPr lang="zh-CN" altLang="en-US" sz="2800" b="1" dirty="0">
                <a:latin typeface="楷体" panose="02010609060101010101" pitchFamily="49" charset="-122"/>
                <a:ea typeface="楷体" panose="02010609060101010101" pitchFamily="49" charset="-122"/>
              </a:rPr>
              <a:t>在类中说明原形，可以在类外给出函数体实现，并在函数名前使用类名加以限定。也可以直接在类中给出函数体，形成内联成员函数。</a:t>
            </a:r>
            <a:endParaRPr lang="zh-CN" altLang="en-US" sz="2800" b="1" dirty="0">
              <a:latin typeface="楷体" panose="02010609060101010101" pitchFamily="49" charset="-122"/>
              <a:ea typeface="楷体" panose="02010609060101010101" pitchFamily="49" charset="-122"/>
            </a:endParaRPr>
          </a:p>
          <a:p>
            <a:pPr eaLnBrk="1" hangingPunct="1"/>
            <a:endParaRPr lang="zh-CN" altLang="en-US" sz="2800" b="1" dirty="0">
              <a:latin typeface="楷体" panose="02010609060101010101" pitchFamily="49" charset="-122"/>
              <a:ea typeface="楷体" panose="02010609060101010101" pitchFamily="49" charset="-122"/>
            </a:endParaRPr>
          </a:p>
          <a:p>
            <a:pPr eaLnBrk="1" hangingPunct="1"/>
            <a:endParaRPr lang="zh-CN" altLang="en-US" sz="2800" b="1" dirty="0">
              <a:latin typeface="楷体" panose="02010609060101010101" pitchFamily="49" charset="-122"/>
              <a:ea typeface="楷体" panose="02010609060101010101" pitchFamily="49" charset="-122"/>
            </a:endParaRPr>
          </a:p>
          <a:p>
            <a:pPr eaLnBrk="1" hangingPunct="1"/>
            <a:endParaRPr lang="zh-CN" altLang="en-US" sz="2800" b="1" dirty="0">
              <a:latin typeface="楷体" panose="02010609060101010101" pitchFamily="49" charset="-122"/>
              <a:ea typeface="楷体" panose="02010609060101010101" pitchFamily="49" charset="-122"/>
            </a:endParaRPr>
          </a:p>
          <a:p>
            <a:pPr eaLnBrk="1" hangingPunct="1"/>
            <a:endParaRPr lang="zh-CN" altLang="en-US" sz="2800" b="1" dirty="0">
              <a:latin typeface="楷体" panose="02010609060101010101" pitchFamily="49" charset="-122"/>
              <a:ea typeface="楷体" panose="02010609060101010101" pitchFamily="49" charset="-122"/>
            </a:endParaRPr>
          </a:p>
          <a:p>
            <a:pPr eaLnBrk="1" hangingPunct="1"/>
            <a:endParaRPr lang="en-US" altLang="zh-CN"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允许声明重载函数和带默认形参值的函数。</a:t>
            </a:r>
            <a:endParaRPr lang="zh-CN" altLang="en-US" sz="2800" b="1" dirty="0">
              <a:latin typeface="楷体" panose="02010609060101010101" pitchFamily="49" charset="-122"/>
              <a:ea typeface="楷体" panose="02010609060101010101" pitchFamily="49" charset="-122"/>
            </a:endParaRPr>
          </a:p>
        </p:txBody>
      </p:sp>
      <p:sp>
        <p:nvSpPr>
          <p:cNvPr id="24584" name="Rectangle 8"/>
          <p:cNvSpPr/>
          <p:nvPr/>
        </p:nvSpPr>
        <p:spPr>
          <a:xfrm>
            <a:off x="3024188" y="3214688"/>
            <a:ext cx="7239000" cy="1728787"/>
          </a:xfrm>
          <a:prstGeom prst="rect">
            <a:avLst/>
          </a:prstGeom>
          <a:noFill/>
          <a:ln w="9525">
            <a:noFill/>
          </a:ln>
        </p:spPr>
        <p:txBody>
          <a:bodyPr lIns="92075" tIns="46038" rIns="92075" bIns="46038" anchor="t" anchorCtr="0"/>
          <a:p>
            <a:pPr marL="514350" lvl="1" indent="-285750" eaLnBrk="1" hangingPunct="1">
              <a:spcBef>
                <a:spcPct val="10000"/>
              </a:spcBef>
              <a:buClr>
                <a:schemeClr val="accent2"/>
              </a:buClr>
            </a:pPr>
            <a:r>
              <a:rPr lang="zh-CN" altLang="en-US" sz="2400" b="1" dirty="0">
                <a:solidFill>
                  <a:srgbClr val="990000"/>
                </a:solidFill>
                <a:latin typeface="楷体" panose="02010609060101010101" pitchFamily="49" charset="-122"/>
                <a:ea typeface="楷体" panose="02010609060101010101" pitchFamily="49" charset="-122"/>
              </a:rPr>
              <a:t>返回值类型  类名</a:t>
            </a:r>
            <a:r>
              <a:rPr lang="en-US" altLang="zh-CN" sz="2400" b="1" dirty="0">
                <a:solidFill>
                  <a:srgbClr val="990000"/>
                </a:solidFill>
                <a:latin typeface="楷体" panose="02010609060101010101" pitchFamily="49" charset="-122"/>
                <a:ea typeface="楷体" panose="02010609060101010101" pitchFamily="49" charset="-122"/>
              </a:rPr>
              <a:t>::</a:t>
            </a:r>
            <a:r>
              <a:rPr lang="zh-CN" altLang="en-US" sz="2400" b="1" dirty="0">
                <a:solidFill>
                  <a:srgbClr val="990000"/>
                </a:solidFill>
                <a:latin typeface="楷体" panose="02010609060101010101" pitchFamily="49" charset="-122"/>
                <a:ea typeface="楷体" panose="02010609060101010101" pitchFamily="49" charset="-122"/>
              </a:rPr>
              <a:t>函数成员名</a:t>
            </a:r>
            <a:r>
              <a:rPr lang="en-US" altLang="zh-CN" sz="2400" b="1" dirty="0">
                <a:solidFill>
                  <a:srgbClr val="990000"/>
                </a:solidFill>
                <a:latin typeface="楷体" panose="02010609060101010101" pitchFamily="49" charset="-122"/>
                <a:ea typeface="楷体" panose="02010609060101010101" pitchFamily="49" charset="-122"/>
              </a:rPr>
              <a:t>(</a:t>
            </a:r>
            <a:r>
              <a:rPr lang="zh-CN" altLang="en-US" sz="2400" b="1" dirty="0">
                <a:solidFill>
                  <a:srgbClr val="990000"/>
                </a:solidFill>
                <a:latin typeface="楷体" panose="02010609060101010101" pitchFamily="49" charset="-122"/>
                <a:ea typeface="楷体" panose="02010609060101010101" pitchFamily="49" charset="-122"/>
              </a:rPr>
              <a:t>参数表</a:t>
            </a:r>
            <a:r>
              <a:rPr lang="en-US" altLang="zh-CN" sz="2400" b="1" dirty="0">
                <a:solidFill>
                  <a:srgbClr val="990000"/>
                </a:solidFill>
                <a:latin typeface="楷体" panose="02010609060101010101" pitchFamily="49" charset="-122"/>
                <a:ea typeface="楷体" panose="02010609060101010101" pitchFamily="49" charset="-122"/>
              </a:rPr>
              <a:t>)</a:t>
            </a:r>
            <a:endParaRPr lang="en-US" altLang="zh-CN" sz="2400" b="1" dirty="0">
              <a:solidFill>
                <a:srgbClr val="990000"/>
              </a:solidFill>
              <a:latin typeface="楷体" panose="02010609060101010101" pitchFamily="49" charset="-122"/>
              <a:ea typeface="楷体" panose="02010609060101010101" pitchFamily="49" charset="-122"/>
            </a:endParaRPr>
          </a:p>
          <a:p>
            <a:pPr marL="514350" lvl="1" indent="-285750" eaLnBrk="1" hangingPunct="1">
              <a:spcBef>
                <a:spcPct val="10000"/>
              </a:spcBef>
              <a:buClr>
                <a:schemeClr val="accent2"/>
              </a:buClr>
            </a:pPr>
            <a:r>
              <a:rPr lang="en-US" altLang="zh-CN" sz="2400" b="1" dirty="0">
                <a:solidFill>
                  <a:srgbClr val="990000"/>
                </a:solidFill>
                <a:latin typeface="楷体" panose="02010609060101010101" pitchFamily="49" charset="-122"/>
                <a:ea typeface="楷体" panose="02010609060101010101" pitchFamily="49" charset="-122"/>
              </a:rPr>
              <a:t>{</a:t>
            </a:r>
            <a:endParaRPr lang="en-US" altLang="zh-CN" sz="2400" b="1" dirty="0">
              <a:solidFill>
                <a:srgbClr val="990000"/>
              </a:solidFill>
              <a:latin typeface="楷体" panose="02010609060101010101" pitchFamily="49" charset="-122"/>
              <a:ea typeface="楷体" panose="02010609060101010101" pitchFamily="49" charset="-122"/>
            </a:endParaRPr>
          </a:p>
          <a:p>
            <a:pPr marL="514350" lvl="1" indent="-285750" eaLnBrk="1" hangingPunct="1">
              <a:spcBef>
                <a:spcPct val="10000"/>
              </a:spcBef>
              <a:buClr>
                <a:schemeClr val="accent2"/>
              </a:buClr>
            </a:pPr>
            <a:r>
              <a:rPr lang="en-US" altLang="zh-CN" sz="2400" b="1" dirty="0">
                <a:solidFill>
                  <a:srgbClr val="990000"/>
                </a:solidFill>
                <a:latin typeface="楷体" panose="02010609060101010101" pitchFamily="49" charset="-122"/>
                <a:ea typeface="楷体" panose="02010609060101010101" pitchFamily="49" charset="-122"/>
              </a:rPr>
              <a:t>     </a:t>
            </a:r>
            <a:r>
              <a:rPr lang="zh-CN" altLang="en-US" sz="2400" b="1" dirty="0">
                <a:solidFill>
                  <a:srgbClr val="990000"/>
                </a:solidFill>
                <a:latin typeface="楷体" panose="02010609060101010101" pitchFamily="49" charset="-122"/>
                <a:ea typeface="楷体" panose="02010609060101010101" pitchFamily="49" charset="-122"/>
              </a:rPr>
              <a:t>函数体</a:t>
            </a:r>
            <a:endParaRPr lang="zh-CN" altLang="en-US" sz="2400" b="1" dirty="0">
              <a:solidFill>
                <a:srgbClr val="990000"/>
              </a:solidFill>
              <a:latin typeface="楷体" panose="02010609060101010101" pitchFamily="49" charset="-122"/>
              <a:ea typeface="楷体" panose="02010609060101010101" pitchFamily="49" charset="-122"/>
            </a:endParaRPr>
          </a:p>
          <a:p>
            <a:pPr marL="514350" lvl="1" indent="-285750" eaLnBrk="1" hangingPunct="1">
              <a:spcBef>
                <a:spcPct val="10000"/>
              </a:spcBef>
              <a:buClr>
                <a:schemeClr val="accent2"/>
              </a:buClr>
            </a:pPr>
            <a:r>
              <a:rPr lang="zh-CN" altLang="en-US" sz="2400" b="1" dirty="0">
                <a:solidFill>
                  <a:srgbClr val="990000"/>
                </a:solidFill>
                <a:latin typeface="楷体" panose="02010609060101010101" pitchFamily="49" charset="-122"/>
                <a:ea typeface="楷体" panose="02010609060101010101" pitchFamily="49" charset="-122"/>
              </a:rPr>
              <a:t> </a:t>
            </a:r>
            <a:r>
              <a:rPr lang="en-US" altLang="zh-CN" sz="2400" b="1" dirty="0">
                <a:solidFill>
                  <a:srgbClr val="990000"/>
                </a:solidFill>
                <a:latin typeface="楷体" panose="02010609060101010101" pitchFamily="49" charset="-122"/>
                <a:ea typeface="楷体" panose="02010609060101010101" pitchFamily="49" charset="-122"/>
              </a:rPr>
              <a:t>}</a:t>
            </a:r>
            <a:endParaRPr lang="en-US" altLang="zh-CN" sz="2400" b="1" dirty="0">
              <a:solidFill>
                <a:srgbClr val="9900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4"/>
                                        </p:tgtEl>
                                        <p:attrNameLst>
                                          <p:attrName>style.visibility</p:attrName>
                                        </p:attrNameLst>
                                      </p:cBhvr>
                                      <p:to>
                                        <p:strVal val="visible"/>
                                      </p:to>
                                    </p:set>
                                    <p:animEffect transition="in" filter="blinds(horizontal)">
                                      <p:cBhvr>
                                        <p:cTn id="7" dur="500"/>
                                        <p:tgtEl>
                                          <p:spTgt spid="245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charRg st="65" end="85"/>
                                            </p:txEl>
                                          </p:spTgt>
                                        </p:tgtEl>
                                        <p:attrNameLst>
                                          <p:attrName>style.visibility</p:attrName>
                                        </p:attrNameLst>
                                      </p:cBhvr>
                                      <p:to>
                                        <p:strVal val="visible"/>
                                      </p:to>
                                    </p:set>
                                    <p:animEffect transition="in" filter="blinds(horizontal)">
                                      <p:cBhvr>
                                        <p:cTn id="12" dur="500"/>
                                        <p:tgtEl>
                                          <p:spTgt spid="24579">
                                            <p:txEl>
                                              <p:charRg st="65" end="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4" name="Rectangle 4"/>
          <p:cNvSpPr>
            <a:spLocks noGrp="1"/>
          </p:cNvSpPr>
          <p:nvPr>
            <p:ph idx="1"/>
          </p:nvPr>
        </p:nvSpPr>
        <p:spPr>
          <a:xfrm>
            <a:off x="2452688" y="1357313"/>
            <a:ext cx="7705725" cy="4114800"/>
          </a:xfrm>
          <a:noFill/>
          <a:ln>
            <a:noFill/>
          </a:ln>
        </p:spPr>
        <p:txBody>
          <a:bodyPr anchor="t" anchorCtr="0"/>
          <a:p>
            <a:pPr eaLnBrk="1" hangingPunct="1">
              <a:spcBef>
                <a:spcPct val="0"/>
              </a:spcBef>
              <a:buFont typeface="Wingdings" panose="05000000000000000000" pitchFamily="2" charset="2"/>
              <a:buNone/>
            </a:pPr>
            <a:r>
              <a:rPr lang="en-US" altLang="zh-CN" sz="2400" b="1" dirty="0">
                <a:solidFill>
                  <a:srgbClr val="990000"/>
                </a:solidFill>
                <a:latin typeface="Times New Roman" panose="02020603050405020304" pitchFamily="18" charset="0"/>
              </a:rPr>
              <a:t>void Clock :: SetTime(int newH, int newM,int newS)</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b="1" dirty="0">
                <a:latin typeface="Times New Roman" panose="02020603050405020304" pitchFamily="18" charset="0"/>
              </a:rPr>
              <a:t>        Hour=newH;</a:t>
            </a:r>
            <a:endParaRPr lang="en-US" altLang="zh-CN" sz="2400" b="1" dirty="0">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b="1" dirty="0">
                <a:latin typeface="Times New Roman" panose="02020603050405020304" pitchFamily="18" charset="0"/>
              </a:rPr>
              <a:t>        Minute=newM;</a:t>
            </a:r>
            <a:endParaRPr lang="en-US" altLang="zh-CN" sz="2400" b="1" dirty="0">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b="1" dirty="0">
                <a:latin typeface="Times New Roman" panose="02020603050405020304" pitchFamily="18" charset="0"/>
              </a:rPr>
              <a:t>        Second=newS;</a:t>
            </a:r>
            <a:endParaRPr lang="en-US" altLang="zh-CN" sz="2400" b="1" dirty="0">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spcBef>
                <a:spcPct val="0"/>
              </a:spcBef>
              <a:buFont typeface="Wingdings" panose="05000000000000000000" pitchFamily="2" charset="2"/>
              <a:buNone/>
            </a:pPr>
            <a:endParaRPr lang="en-US" altLang="zh-CN" sz="2400" b="1" dirty="0">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b="1" dirty="0">
                <a:solidFill>
                  <a:srgbClr val="990000"/>
                </a:solidFill>
                <a:latin typeface="Times New Roman" panose="02020603050405020304" pitchFamily="18" charset="0"/>
              </a:rPr>
              <a:t>void Clock :: ShowTime()</a:t>
            </a:r>
            <a:endParaRPr lang="en-US" altLang="zh-CN" sz="2400" b="1" dirty="0">
              <a:solidFill>
                <a:srgbClr val="990000"/>
              </a:solidFill>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b="1" dirty="0">
                <a:latin typeface="Times New Roman" panose="02020603050405020304" pitchFamily="18" charset="0"/>
              </a:rPr>
              <a:t>        cout&lt;&lt;Hour&lt;&lt;":"&lt;&lt;Minute&lt;&lt;":"&lt;&lt;Second;</a:t>
            </a:r>
            <a:endParaRPr lang="en-US" altLang="zh-CN" sz="2400" b="1" dirty="0">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29698" name="Rectangle 2"/>
          <p:cNvSpPr>
            <a:spLocks noGrp="1"/>
          </p:cNvSpPr>
          <p:nvPr>
            <p:ph type="title"/>
          </p:nvPr>
        </p:nvSpPr>
        <p:spPr>
          <a:xfrm>
            <a:off x="2855913" y="228600"/>
            <a:ext cx="7162800" cy="91440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4.2.4 </a:t>
            </a:r>
            <a:r>
              <a:rPr lang="zh-CN" altLang="en-US" sz="3600" b="1" dirty="0">
                <a:latin typeface="楷体" panose="02010609060101010101" pitchFamily="49" charset="-122"/>
                <a:ea typeface="楷体" panose="02010609060101010101" pitchFamily="49" charset="-122"/>
              </a:rPr>
              <a:t>类的成员函数</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24">
                                            <p:txEl>
                                              <p:charRg st="118" end="143"/>
                                            </p:txEl>
                                          </p:spTgt>
                                        </p:tgtEl>
                                        <p:attrNameLst>
                                          <p:attrName>style.visibility</p:attrName>
                                        </p:attrNameLst>
                                      </p:cBhvr>
                                      <p:to>
                                        <p:strVal val="visible"/>
                                      </p:to>
                                    </p:set>
                                    <p:animEffect transition="in" filter="blinds(horizontal)">
                                      <p:cBhvr>
                                        <p:cTn id="7" dur="500"/>
                                        <p:tgtEl>
                                          <p:spTgt spid="235524">
                                            <p:txEl>
                                              <p:charRg st="118" end="14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24">
                                            <p:txEl>
                                              <p:charRg st="143" end="145"/>
                                            </p:txEl>
                                          </p:spTgt>
                                        </p:tgtEl>
                                        <p:attrNameLst>
                                          <p:attrName>style.visibility</p:attrName>
                                        </p:attrNameLst>
                                      </p:cBhvr>
                                      <p:to>
                                        <p:strVal val="visible"/>
                                      </p:to>
                                    </p:set>
                                    <p:animEffect transition="in" filter="blinds(horizontal)">
                                      <p:cBhvr>
                                        <p:cTn id="10" dur="500"/>
                                        <p:tgtEl>
                                          <p:spTgt spid="235524">
                                            <p:txEl>
                                              <p:charRg st="143" end="14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24">
                                            <p:txEl>
                                              <p:charRg st="145" end="191"/>
                                            </p:txEl>
                                          </p:spTgt>
                                        </p:tgtEl>
                                        <p:attrNameLst>
                                          <p:attrName>style.visibility</p:attrName>
                                        </p:attrNameLst>
                                      </p:cBhvr>
                                      <p:to>
                                        <p:strVal val="visible"/>
                                      </p:to>
                                    </p:set>
                                    <p:animEffect transition="in" filter="blinds(horizontal)">
                                      <p:cBhvr>
                                        <p:cTn id="13" dur="500"/>
                                        <p:tgtEl>
                                          <p:spTgt spid="235524">
                                            <p:txEl>
                                              <p:charRg st="145" end="19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5524">
                                            <p:txEl>
                                              <p:charRg st="191" end="193"/>
                                            </p:txEl>
                                          </p:spTgt>
                                        </p:tgtEl>
                                        <p:attrNameLst>
                                          <p:attrName>style.visibility</p:attrName>
                                        </p:attrNameLst>
                                      </p:cBhvr>
                                      <p:to>
                                        <p:strVal val="visible"/>
                                      </p:to>
                                    </p:set>
                                    <p:animEffect transition="in" filter="blinds(horizontal)">
                                      <p:cBhvr>
                                        <p:cTn id="16" dur="500"/>
                                        <p:tgtEl>
                                          <p:spTgt spid="235524">
                                            <p:txEl>
                                              <p:charRg st="191" end="1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类中成员的访问方式</a:t>
            </a:r>
            <a:endParaRPr lang="zh-CN" altLang="en-US" sz="3600" b="1" dirty="0">
              <a:latin typeface="楷体" panose="02010609060101010101" pitchFamily="49" charset="-122"/>
              <a:ea typeface="楷体" panose="02010609060101010101" pitchFamily="49" charset="-122"/>
            </a:endParaRPr>
          </a:p>
        </p:txBody>
      </p:sp>
      <p:sp>
        <p:nvSpPr>
          <p:cNvPr id="236547" name="Rectangle 3"/>
          <p:cNvSpPr>
            <a:spLocks noGrp="1"/>
          </p:cNvSpPr>
          <p:nvPr>
            <p:ph idx="1"/>
          </p:nvPr>
        </p:nvSpPr>
        <p:spPr>
          <a:noFill/>
          <a:ln>
            <a:noFill/>
          </a:ln>
        </p:spPr>
        <p:txBody>
          <a:bodyPr anchor="t" anchorCtr="0"/>
          <a:p>
            <a:pPr eaLnBrk="1" hangingPunct="1">
              <a:lnSpc>
                <a:spcPct val="120000"/>
              </a:lnSpc>
            </a:pPr>
            <a:r>
              <a:rPr lang="zh-CN" altLang="en-US" b="1" dirty="0">
                <a:latin typeface="楷体" panose="02010609060101010101" pitchFamily="49" charset="-122"/>
                <a:ea typeface="楷体" panose="02010609060101010101" pitchFamily="49" charset="-122"/>
              </a:rPr>
              <a:t>类中成员互访</a:t>
            </a:r>
            <a:endParaRPr lang="zh-CN" altLang="en-US" b="1" dirty="0">
              <a:latin typeface="楷体" panose="02010609060101010101" pitchFamily="49" charset="-122"/>
              <a:ea typeface="楷体" panose="02010609060101010101" pitchFamily="49" charset="-122"/>
            </a:endParaRPr>
          </a:p>
          <a:p>
            <a:pPr lvl="1" eaLnBrk="1" hangingPunct="1">
              <a:lnSpc>
                <a:spcPct val="120000"/>
              </a:lnSpc>
            </a:pPr>
            <a:r>
              <a:rPr lang="zh-CN" altLang="en-US" b="1" dirty="0">
                <a:solidFill>
                  <a:srgbClr val="FF0000"/>
                </a:solidFill>
                <a:latin typeface="楷体" panose="02010609060101010101" pitchFamily="49" charset="-122"/>
                <a:ea typeface="楷体" panose="02010609060101010101" pitchFamily="49" charset="-122"/>
              </a:rPr>
              <a:t>直接使用成员名</a:t>
            </a:r>
            <a:endParaRPr lang="zh-CN" altLang="en-US" b="1" dirty="0">
              <a:solidFill>
                <a:srgbClr val="FF0000"/>
              </a:solidFill>
              <a:latin typeface="楷体" panose="02010609060101010101" pitchFamily="49" charset="-122"/>
              <a:ea typeface="楷体" panose="02010609060101010101" pitchFamily="49" charset="-122"/>
            </a:endParaRPr>
          </a:p>
          <a:p>
            <a:pPr eaLnBrk="1" hangingPunct="1">
              <a:lnSpc>
                <a:spcPct val="120000"/>
              </a:lnSpc>
            </a:pPr>
            <a:r>
              <a:rPr lang="zh-CN" altLang="en-US" b="1" dirty="0">
                <a:latin typeface="楷体" panose="02010609060101010101" pitchFamily="49" charset="-122"/>
                <a:ea typeface="楷体" panose="02010609060101010101" pitchFamily="49" charset="-122"/>
              </a:rPr>
              <a:t>类外访问</a:t>
            </a:r>
            <a:endParaRPr lang="zh-CN" altLang="en-US" b="1" dirty="0">
              <a:latin typeface="楷体" panose="02010609060101010101" pitchFamily="49" charset="-122"/>
              <a:ea typeface="楷体" panose="02010609060101010101" pitchFamily="49" charset="-122"/>
            </a:endParaRPr>
          </a:p>
          <a:p>
            <a:pPr lvl="1" eaLnBrk="1" hangingPunct="1">
              <a:lnSpc>
                <a:spcPct val="120000"/>
              </a:lnSpc>
            </a:pPr>
            <a:r>
              <a:rPr lang="zh-CN" altLang="en-US" b="1" dirty="0">
                <a:latin typeface="楷体" panose="02010609060101010101" pitchFamily="49" charset="-122"/>
                <a:ea typeface="楷体" panose="02010609060101010101" pitchFamily="49" charset="-122"/>
              </a:rPr>
              <a:t>使用“</a:t>
            </a:r>
            <a:r>
              <a:rPr lang="zh-CN" altLang="en-US" b="1" dirty="0">
                <a:solidFill>
                  <a:srgbClr val="FF0000"/>
                </a:solidFill>
                <a:latin typeface="楷体" panose="02010609060101010101" pitchFamily="49" charset="-122"/>
                <a:ea typeface="楷体" panose="02010609060101010101" pitchFamily="49" charset="-122"/>
              </a:rPr>
              <a:t>对象名</a:t>
            </a:r>
            <a:r>
              <a:rPr lang="en-US" altLang="zh-CN" b="1" dirty="0">
                <a:solidFill>
                  <a:srgbClr val="FF0000"/>
                </a:solidFill>
                <a:latin typeface="楷体" panose="02010609060101010101" pitchFamily="49" charset="-122"/>
                <a:ea typeface="楷体" panose="02010609060101010101" pitchFamily="49" charset="-122"/>
              </a:rPr>
              <a:t>.</a:t>
            </a:r>
            <a:r>
              <a:rPr lang="zh-CN" altLang="en-US" b="1" dirty="0">
                <a:solidFill>
                  <a:srgbClr val="FF0000"/>
                </a:solidFill>
                <a:latin typeface="楷体" panose="02010609060101010101" pitchFamily="49" charset="-122"/>
                <a:ea typeface="楷体" panose="02010609060101010101" pitchFamily="49" charset="-122"/>
              </a:rPr>
              <a:t>成员名</a:t>
            </a:r>
            <a:r>
              <a:rPr lang="zh-CN" altLang="en-US" b="1" dirty="0">
                <a:latin typeface="楷体" panose="02010609060101010101" pitchFamily="49" charset="-122"/>
                <a:ea typeface="楷体" panose="02010609060101010101" pitchFamily="49" charset="-122"/>
              </a:rPr>
              <a:t>”方式访问 </a:t>
            </a:r>
            <a:r>
              <a:rPr lang="en-US" altLang="zh-CN" b="1" dirty="0">
                <a:latin typeface="楷体" panose="02010609060101010101" pitchFamily="49" charset="-122"/>
                <a:ea typeface="楷体" panose="02010609060101010101" pitchFamily="49" charset="-122"/>
              </a:rPr>
              <a:t>public </a:t>
            </a:r>
            <a:r>
              <a:rPr lang="zh-CN" altLang="en-US" b="1" dirty="0">
                <a:latin typeface="楷体" panose="02010609060101010101" pitchFamily="49" charset="-122"/>
                <a:ea typeface="楷体" panose="02010609060101010101" pitchFamily="49" charset="-122"/>
              </a:rPr>
              <a:t>属性的成员</a:t>
            </a:r>
            <a:r>
              <a:rPr lang="en-US" altLang="zh-CN"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47">
                                            <p:txEl>
                                              <p:charRg st="0" end="7"/>
                                            </p:txEl>
                                          </p:spTgt>
                                        </p:tgtEl>
                                        <p:attrNameLst>
                                          <p:attrName>style.visibility</p:attrName>
                                        </p:attrNameLst>
                                      </p:cBhvr>
                                      <p:to>
                                        <p:strVal val="visible"/>
                                      </p:to>
                                    </p:set>
                                    <p:animEffect transition="in" filter="blinds(horizontal)">
                                      <p:cBhvr>
                                        <p:cTn id="7" dur="500"/>
                                        <p:tgtEl>
                                          <p:spTgt spid="236547">
                                            <p:txEl>
                                              <p:charRg st="0" end="7"/>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6547">
                                            <p:txEl>
                                              <p:charRg st="7" end="15"/>
                                            </p:txEl>
                                          </p:spTgt>
                                        </p:tgtEl>
                                        <p:attrNameLst>
                                          <p:attrName>style.visibility</p:attrName>
                                        </p:attrNameLst>
                                      </p:cBhvr>
                                      <p:to>
                                        <p:strVal val="visible"/>
                                      </p:to>
                                    </p:set>
                                    <p:animEffect transition="in" filter="blinds(horizontal)">
                                      <p:cBhvr>
                                        <p:cTn id="10" dur="500"/>
                                        <p:tgtEl>
                                          <p:spTgt spid="236547">
                                            <p:txEl>
                                              <p:charRg st="7" end="1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6547">
                                            <p:txEl>
                                              <p:charRg st="15" end="20"/>
                                            </p:txEl>
                                          </p:spTgt>
                                        </p:tgtEl>
                                        <p:attrNameLst>
                                          <p:attrName>style.visibility</p:attrName>
                                        </p:attrNameLst>
                                      </p:cBhvr>
                                      <p:to>
                                        <p:strVal val="visible"/>
                                      </p:to>
                                    </p:set>
                                    <p:animEffect transition="in" filter="blinds(horizontal)">
                                      <p:cBhvr>
                                        <p:cTn id="15" dur="500"/>
                                        <p:tgtEl>
                                          <p:spTgt spid="236547">
                                            <p:txEl>
                                              <p:charRg st="15" end="2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6547">
                                            <p:txEl>
                                              <p:charRg st="20" end="50"/>
                                            </p:txEl>
                                          </p:spTgt>
                                        </p:tgtEl>
                                        <p:attrNameLst>
                                          <p:attrName>style.visibility</p:attrName>
                                        </p:attrNameLst>
                                      </p:cBhvr>
                                      <p:to>
                                        <p:strVal val="visible"/>
                                      </p:to>
                                    </p:set>
                                    <p:animEffect transition="in" filter="blinds(horizontal)">
                                      <p:cBhvr>
                                        <p:cTn id="18" dur="500"/>
                                        <p:tgtEl>
                                          <p:spTgt spid="236547">
                                            <p:txEl>
                                              <p:charRg st="20" end="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带默认形参值的成员函数</a:t>
            </a:r>
            <a:endParaRPr lang="zh-CN" altLang="en-US" sz="3600" b="1" dirty="0">
              <a:latin typeface="楷体" panose="02010609060101010101" pitchFamily="49" charset="-122"/>
              <a:ea typeface="楷体" panose="02010609060101010101" pitchFamily="49" charset="-122"/>
            </a:endParaRPr>
          </a:p>
        </p:txBody>
      </p:sp>
      <p:sp>
        <p:nvSpPr>
          <p:cNvPr id="32770" name="Rectangle 3"/>
          <p:cNvSpPr>
            <a:spLocks noGrp="1"/>
          </p:cNvSpPr>
          <p:nvPr>
            <p:ph idx="1"/>
          </p:nvPr>
        </p:nvSpPr>
        <p:spPr>
          <a:xfrm>
            <a:off x="1380490" y="1285875"/>
            <a:ext cx="9839325" cy="1163955"/>
          </a:xfrm>
          <a:noFill/>
          <a:ln>
            <a:noFill/>
          </a:ln>
        </p:spPr>
        <p:txBody>
          <a:bodyPr anchor="t" anchorCtr="0"/>
          <a:p>
            <a:pPr eaLnBrk="1" hangingPunct="1">
              <a:lnSpc>
                <a:spcPct val="105000"/>
              </a:lnSpc>
            </a:pPr>
            <a:r>
              <a:rPr lang="zh-CN" altLang="en-US" sz="2800" b="1" dirty="0">
                <a:latin typeface="楷体" panose="02010609060101010101" pitchFamily="49" charset="-122"/>
                <a:ea typeface="楷体" panose="02010609060101010101" pitchFamily="49" charset="-122"/>
              </a:rPr>
              <a:t>类成员函数的默认值</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一定要写在类定义中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而不能写在类定义之外的函数实现中</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238597" name="Rectangle 5"/>
          <p:cNvSpPr/>
          <p:nvPr/>
        </p:nvSpPr>
        <p:spPr>
          <a:xfrm>
            <a:off x="1774825" y="2263775"/>
            <a:ext cx="8785225" cy="4495800"/>
          </a:xfrm>
          <a:prstGeom prst="rect">
            <a:avLst/>
          </a:prstGeom>
          <a:noFill/>
          <a:ln w="9525">
            <a:noFill/>
          </a:ln>
        </p:spPr>
        <p:txBody>
          <a:bodyPr lIns="92075" tIns="46038" rIns="92075" bIns="46038" anchor="t" anchorCtr="0"/>
          <a:p>
            <a:pPr marL="514350" lvl="1" indent="-285750" eaLnBrk="1" hangingPunct="1">
              <a:buClr>
                <a:schemeClr val="accent2"/>
              </a:buClr>
            </a:pPr>
            <a:r>
              <a:rPr lang="en-US" altLang="zh-CN" sz="2400" b="1" dirty="0">
                <a:latin typeface="Arial" panose="020B0604020202020204" pitchFamily="34" charset="0"/>
                <a:ea typeface="宋体" panose="02010600030101010101" pitchFamily="2" charset="-122"/>
              </a:rPr>
              <a:t>class  Clock</a:t>
            </a:r>
            <a:endParaRPr lang="en-US" altLang="zh-CN" sz="2400" b="1" dirty="0">
              <a:latin typeface="Arial" panose="020B0604020202020204" pitchFamily="34" charset="0"/>
              <a:ea typeface="宋体" panose="02010600030101010101" pitchFamily="2" charset="-122"/>
            </a:endParaRPr>
          </a:p>
          <a:p>
            <a:pPr marL="514350" lvl="1" indent="-285750" eaLnBrk="1" hangingPunct="1">
              <a:buClr>
                <a:schemeClr val="accent2"/>
              </a:buClr>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514350" lvl="1" indent="-285750" eaLnBrk="1" hangingPunct="1">
              <a:buClr>
                <a:schemeClr val="accent2"/>
              </a:buClr>
            </a:pPr>
            <a:r>
              <a:rPr lang="en-US" altLang="zh-CN" sz="2400" b="1" dirty="0">
                <a:latin typeface="Arial" panose="020B0604020202020204" pitchFamily="34" charset="0"/>
                <a:ea typeface="宋体" panose="02010600030101010101" pitchFamily="2" charset="-122"/>
              </a:rPr>
              <a:t>  public: </a:t>
            </a:r>
            <a:br>
              <a:rPr lang="en-US" altLang="zh-CN" sz="2400" b="1" dirty="0">
                <a:latin typeface="Arial" panose="020B0604020202020204" pitchFamily="34" charset="0"/>
                <a:ea typeface="宋体" panose="02010600030101010101" pitchFamily="2" charset="-122"/>
              </a:rPr>
            </a:br>
            <a:r>
              <a:rPr lang="en-US" altLang="zh-CN" sz="2400" b="1" dirty="0">
                <a:latin typeface="Arial" panose="020B0604020202020204" pitchFamily="34" charset="0"/>
                <a:ea typeface="宋体" panose="02010600030101010101" pitchFamily="2" charset="-122"/>
              </a:rPr>
              <a:t>   void SetTime(</a:t>
            </a:r>
            <a:r>
              <a:rPr lang="en-US" altLang="zh-CN" sz="2400" b="1" dirty="0">
                <a:solidFill>
                  <a:srgbClr val="990000"/>
                </a:solidFill>
                <a:latin typeface="Arial" panose="020B0604020202020204" pitchFamily="34" charset="0"/>
                <a:ea typeface="宋体" panose="02010600030101010101" pitchFamily="2" charset="-122"/>
              </a:rPr>
              <a:t>int newH=0, int newM=0, int newS=0</a:t>
            </a:r>
            <a:r>
              <a:rPr lang="en-US" altLang="zh-CN" sz="2400" b="1" dirty="0">
                <a:latin typeface="Arial" panose="020B0604020202020204" pitchFamily="34" charset="0"/>
                <a:ea typeface="宋体" panose="02010600030101010101" pitchFamily="2" charset="-122"/>
              </a:rPr>
              <a:t>);</a:t>
            </a:r>
            <a:br>
              <a:rPr lang="en-US" altLang="zh-CN" sz="2400" b="1" dirty="0">
                <a:solidFill>
                  <a:schemeClr val="bg2"/>
                </a:solidFill>
                <a:latin typeface="Arial" panose="020B0604020202020204" pitchFamily="34" charset="0"/>
                <a:ea typeface="宋体" panose="02010600030101010101" pitchFamily="2" charset="-122"/>
              </a:rPr>
            </a:br>
            <a:r>
              <a:rPr lang="en-US" altLang="zh-CN" sz="2400" b="1" dirty="0">
                <a:solidFill>
                  <a:schemeClr val="bg2"/>
                </a:solidFill>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void ShowTime();</a:t>
            </a:r>
            <a:endParaRPr lang="en-US" altLang="zh-CN" sz="2400" b="1" dirty="0">
              <a:latin typeface="Arial" panose="020B0604020202020204" pitchFamily="34" charset="0"/>
              <a:ea typeface="宋体" panose="02010600030101010101" pitchFamily="2" charset="-122"/>
            </a:endParaRPr>
          </a:p>
          <a:p>
            <a:pPr marL="514350" lvl="1" indent="-285750" eaLnBrk="1" hangingPunct="1">
              <a:buClr>
                <a:schemeClr val="accent2"/>
              </a:buClr>
            </a:pPr>
            <a:r>
              <a:rPr lang="en-US" altLang="zh-CN" sz="2400" b="1" dirty="0">
                <a:latin typeface="Arial" panose="020B0604020202020204" pitchFamily="34" charset="0"/>
                <a:ea typeface="宋体" panose="02010600030101010101" pitchFamily="2" charset="-122"/>
              </a:rPr>
              <a:t>  private: </a:t>
            </a:r>
            <a:endParaRPr lang="en-US" altLang="zh-CN" sz="2400" b="1" dirty="0">
              <a:latin typeface="Arial" panose="020B0604020202020204" pitchFamily="34" charset="0"/>
              <a:ea typeface="宋体" panose="02010600030101010101" pitchFamily="2" charset="-122"/>
            </a:endParaRPr>
          </a:p>
          <a:p>
            <a:pPr marL="514350" lvl="1" indent="-285750" eaLnBrk="1" hangingPunct="1">
              <a:buClr>
                <a:schemeClr val="accent2"/>
              </a:buClr>
            </a:pPr>
            <a:r>
              <a:rPr lang="en-US" altLang="zh-CN" sz="2400" b="1" dirty="0">
                <a:latin typeface="Arial" panose="020B0604020202020204" pitchFamily="34" charset="0"/>
                <a:ea typeface="宋体" panose="02010600030101010101" pitchFamily="2" charset="-122"/>
              </a:rPr>
              <a:t>      int Hour, Minute, Second;</a:t>
            </a:r>
            <a:endParaRPr lang="en-US" altLang="zh-CN" sz="2400" b="1" dirty="0">
              <a:latin typeface="Arial" panose="020B0604020202020204" pitchFamily="34" charset="0"/>
              <a:ea typeface="宋体" panose="02010600030101010101" pitchFamily="2" charset="-122"/>
            </a:endParaRPr>
          </a:p>
          <a:p>
            <a:pPr marL="514350" lvl="1" indent="-285750" eaLnBrk="1" hangingPunct="1">
              <a:buClr>
                <a:schemeClr val="accent2"/>
              </a:buClr>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597"/>
                                        </p:tgtEl>
                                        <p:attrNameLst>
                                          <p:attrName>style.visibility</p:attrName>
                                        </p:attrNameLst>
                                      </p:cBhvr>
                                      <p:to>
                                        <p:strVal val="visible"/>
                                      </p:to>
                                    </p:set>
                                    <p:animEffect transition="in" filter="blinds(horizontal)">
                                      <p:cBhvr>
                                        <p:cTn id="7" dur="500"/>
                                        <p:tgtEl>
                                          <p:spTgt spid="23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1026"/>
          <p:cNvSpPr>
            <a:spLocks noGrp="1"/>
          </p:cNvSpPr>
          <p:nvPr>
            <p:ph type="title"/>
          </p:nvPr>
        </p:nvSpPr>
        <p:spPr>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内联成员函数</a:t>
            </a:r>
            <a:endParaRPr lang="zh-CN" altLang="en-US" sz="3600" b="1" dirty="0">
              <a:latin typeface="楷体" panose="02010609060101010101" pitchFamily="49" charset="-122"/>
              <a:ea typeface="楷体" panose="02010609060101010101" pitchFamily="49" charset="-122"/>
            </a:endParaRPr>
          </a:p>
        </p:txBody>
      </p:sp>
      <p:sp>
        <p:nvSpPr>
          <p:cNvPr id="147459" name="Rectangle 1027"/>
          <p:cNvSpPr>
            <a:spLocks noGrp="1"/>
          </p:cNvSpPr>
          <p:nvPr>
            <p:ph idx="1"/>
          </p:nvPr>
        </p:nvSpPr>
        <p:spPr>
          <a:xfrm>
            <a:off x="1296035" y="1500505"/>
            <a:ext cx="10145395" cy="4267200"/>
          </a:xfrm>
          <a:noFill/>
          <a:ln>
            <a:noFill/>
          </a:ln>
        </p:spPr>
        <p:txBody>
          <a:bodyPr anchor="t" anchorCtr="0"/>
          <a:p>
            <a:pPr eaLnBrk="1" hangingPunct="1">
              <a:lnSpc>
                <a:spcPct val="110000"/>
              </a:lnSpc>
            </a:pPr>
            <a:r>
              <a:rPr lang="zh-CN" altLang="en-US" sz="2800" b="1" dirty="0">
                <a:latin typeface="楷体" panose="02010609060101010101" pitchFamily="49" charset="-122"/>
                <a:ea typeface="楷体" panose="02010609060101010101" pitchFamily="49" charset="-122"/>
              </a:rPr>
              <a:t>为了提高运行时的效率，对于</a:t>
            </a:r>
            <a:r>
              <a:rPr lang="zh-CN" altLang="en-US" sz="2800" b="1" dirty="0">
                <a:solidFill>
                  <a:srgbClr val="990000"/>
                </a:solidFill>
                <a:latin typeface="楷体" panose="02010609060101010101" pitchFamily="49" charset="-122"/>
                <a:ea typeface="楷体" panose="02010609060101010101" pitchFamily="49" charset="-122"/>
              </a:rPr>
              <a:t>较简单且频繁调用</a:t>
            </a:r>
            <a:r>
              <a:rPr lang="zh-CN" altLang="en-US" sz="2800" b="1" dirty="0">
                <a:latin typeface="楷体" panose="02010609060101010101" pitchFamily="49" charset="-122"/>
                <a:ea typeface="楷体" panose="02010609060101010101" pitchFamily="49" charset="-122"/>
              </a:rPr>
              <a:t>的函数可以声明为内联形式。</a:t>
            </a:r>
            <a:endParaRPr lang="zh-CN" altLang="en-US" sz="2800" b="1" dirty="0">
              <a:latin typeface="楷体" panose="02010609060101010101" pitchFamily="49" charset="-122"/>
              <a:ea typeface="楷体" panose="02010609060101010101" pitchFamily="49" charset="-122"/>
            </a:endParaRPr>
          </a:p>
          <a:p>
            <a:pPr eaLnBrk="1" hangingPunct="1">
              <a:lnSpc>
                <a:spcPct val="110000"/>
              </a:lnSpc>
            </a:pPr>
            <a:r>
              <a:rPr lang="zh-CN" altLang="en-US" sz="2800" b="1" dirty="0">
                <a:latin typeface="楷体" panose="02010609060101010101" pitchFamily="49" charset="-122"/>
                <a:ea typeface="楷体" panose="02010609060101010101" pitchFamily="49" charset="-122"/>
              </a:rPr>
              <a:t>内联函数体中不要有复杂结构（如循环语句和</a:t>
            </a:r>
            <a:r>
              <a:rPr lang="en-US" altLang="zh-CN" sz="2800" b="1" dirty="0">
                <a:latin typeface="楷体" panose="02010609060101010101" pitchFamily="49" charset="-122"/>
                <a:ea typeface="楷体" panose="02010609060101010101" pitchFamily="49" charset="-122"/>
              </a:rPr>
              <a:t>switch</a:t>
            </a:r>
            <a:r>
              <a:rPr lang="zh-CN" altLang="en-US" sz="2800" b="1" dirty="0">
                <a:latin typeface="楷体" panose="02010609060101010101" pitchFamily="49" charset="-122"/>
                <a:ea typeface="楷体" panose="02010609060101010101" pitchFamily="49" charset="-122"/>
              </a:rPr>
              <a:t>语句）。</a:t>
            </a:r>
            <a:endParaRPr lang="zh-CN" altLang="en-US" sz="2800" b="1" dirty="0">
              <a:latin typeface="楷体" panose="02010609060101010101" pitchFamily="49" charset="-122"/>
              <a:ea typeface="楷体" panose="02010609060101010101" pitchFamily="49" charset="-122"/>
            </a:endParaRPr>
          </a:p>
          <a:p>
            <a:pPr eaLnBrk="1" hangingPunct="1">
              <a:lnSpc>
                <a:spcPct val="110000"/>
              </a:lnSpc>
            </a:pPr>
            <a:r>
              <a:rPr lang="zh-CN" altLang="en-US" sz="2800" b="1" dirty="0">
                <a:latin typeface="楷体" panose="02010609060101010101" pitchFamily="49" charset="-122"/>
                <a:ea typeface="楷体" panose="02010609060101010101" pitchFamily="49" charset="-122"/>
              </a:rPr>
              <a:t>在类中声明内联成员函数的方式：</a:t>
            </a:r>
            <a:endParaRPr lang="zh-CN" altLang="en-US" sz="2800" b="1" dirty="0">
              <a:latin typeface="楷体" panose="02010609060101010101" pitchFamily="49" charset="-122"/>
              <a:ea typeface="楷体" panose="02010609060101010101" pitchFamily="49" charset="-122"/>
            </a:endParaRPr>
          </a:p>
          <a:p>
            <a:pPr lvl="1" eaLnBrk="1" hangingPunct="1">
              <a:lnSpc>
                <a:spcPct val="110000"/>
              </a:lnSpc>
            </a:pPr>
            <a:r>
              <a:rPr lang="zh-CN" altLang="en-US" b="1" dirty="0">
                <a:latin typeface="楷体" panose="02010609060101010101" pitchFamily="49" charset="-122"/>
                <a:ea typeface="楷体" panose="02010609060101010101" pitchFamily="49" charset="-122"/>
              </a:rPr>
              <a:t>将函数体放在类的声明中。</a:t>
            </a:r>
            <a:endParaRPr lang="zh-CN" altLang="en-US" b="1" dirty="0">
              <a:latin typeface="楷体" panose="02010609060101010101" pitchFamily="49" charset="-122"/>
              <a:ea typeface="楷体" panose="02010609060101010101" pitchFamily="49" charset="-122"/>
            </a:endParaRPr>
          </a:p>
          <a:p>
            <a:pPr lvl="1" eaLnBrk="1" hangingPunct="1">
              <a:lnSpc>
                <a:spcPct val="110000"/>
              </a:lnSpc>
            </a:pPr>
            <a:r>
              <a:rPr lang="zh-CN" altLang="en-US" b="1" dirty="0">
                <a:latin typeface="楷体" panose="02010609060101010101" pitchFamily="49" charset="-122"/>
                <a:ea typeface="楷体" panose="02010609060101010101" pitchFamily="49" charset="-122"/>
              </a:rPr>
              <a:t>使用</a:t>
            </a:r>
            <a:r>
              <a:rPr lang="en-US" altLang="zh-CN" b="1" dirty="0">
                <a:latin typeface="楷体" panose="02010609060101010101" pitchFamily="49" charset="-122"/>
                <a:ea typeface="楷体" panose="02010609060101010101" pitchFamily="49" charset="-122"/>
              </a:rPr>
              <a:t>inline</a:t>
            </a:r>
            <a:r>
              <a:rPr lang="zh-CN" altLang="en-US" b="1" dirty="0">
                <a:latin typeface="楷体" panose="02010609060101010101" pitchFamily="49" charset="-122"/>
                <a:ea typeface="楷体" panose="02010609060101010101" pitchFamily="49" charset="-122"/>
              </a:rPr>
              <a:t>关键字。</a:t>
            </a:r>
            <a:endParaRPr lang="zh-CN" altLang="en-US"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9">
                                            <p:txEl>
                                              <p:charRg st="0" end="35"/>
                                            </p:txEl>
                                          </p:spTgt>
                                        </p:tgtEl>
                                        <p:attrNameLst>
                                          <p:attrName>style.visibility</p:attrName>
                                        </p:attrNameLst>
                                      </p:cBhvr>
                                      <p:to>
                                        <p:strVal val="visible"/>
                                      </p:to>
                                    </p:set>
                                    <p:animEffect transition="in" filter="blinds(horizontal)">
                                      <p:cBhvr>
                                        <p:cTn id="7" dur="500"/>
                                        <p:tgtEl>
                                          <p:spTgt spid="147459">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59">
                                            <p:txEl>
                                              <p:charRg st="35" end="66"/>
                                            </p:txEl>
                                          </p:spTgt>
                                        </p:tgtEl>
                                        <p:attrNameLst>
                                          <p:attrName>style.visibility</p:attrName>
                                        </p:attrNameLst>
                                      </p:cBhvr>
                                      <p:to>
                                        <p:strVal val="visible"/>
                                      </p:to>
                                    </p:set>
                                    <p:animEffect transition="in" filter="blinds(horizontal)">
                                      <p:cBhvr>
                                        <p:cTn id="12" dur="500"/>
                                        <p:tgtEl>
                                          <p:spTgt spid="147459">
                                            <p:txEl>
                                              <p:charRg st="35" end="6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459">
                                            <p:txEl>
                                              <p:charRg st="66" end="82"/>
                                            </p:txEl>
                                          </p:spTgt>
                                        </p:tgtEl>
                                        <p:attrNameLst>
                                          <p:attrName>style.visibility</p:attrName>
                                        </p:attrNameLst>
                                      </p:cBhvr>
                                      <p:to>
                                        <p:strVal val="visible"/>
                                      </p:to>
                                    </p:set>
                                    <p:animEffect transition="in" filter="blinds(horizontal)">
                                      <p:cBhvr>
                                        <p:cTn id="17" dur="500"/>
                                        <p:tgtEl>
                                          <p:spTgt spid="147459">
                                            <p:txEl>
                                              <p:charRg st="66" end="8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7459">
                                            <p:txEl>
                                              <p:charRg st="82" end="95"/>
                                            </p:txEl>
                                          </p:spTgt>
                                        </p:tgtEl>
                                        <p:attrNameLst>
                                          <p:attrName>style.visibility</p:attrName>
                                        </p:attrNameLst>
                                      </p:cBhvr>
                                      <p:to>
                                        <p:strVal val="visible"/>
                                      </p:to>
                                    </p:set>
                                    <p:animEffect transition="in" filter="blinds(horizontal)">
                                      <p:cBhvr>
                                        <p:cTn id="20" dur="500"/>
                                        <p:tgtEl>
                                          <p:spTgt spid="147459">
                                            <p:txEl>
                                              <p:charRg st="82" end="9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7459">
                                            <p:txEl>
                                              <p:charRg st="95" end="108"/>
                                            </p:txEl>
                                          </p:spTgt>
                                        </p:tgtEl>
                                        <p:attrNameLst>
                                          <p:attrName>style.visibility</p:attrName>
                                        </p:attrNameLst>
                                      </p:cBhvr>
                                      <p:to>
                                        <p:strVal val="visible"/>
                                      </p:to>
                                    </p:set>
                                    <p:animEffect transition="in" filter="blinds(horizontal)">
                                      <p:cBhvr>
                                        <p:cTn id="23" dur="500"/>
                                        <p:tgtEl>
                                          <p:spTgt spid="147459">
                                            <p:txEl>
                                              <p:charRg st="95" end="1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1981200" y="274638"/>
            <a:ext cx="8229600" cy="725487"/>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 </a:t>
            </a:r>
            <a:r>
              <a:rPr lang="zh-CN" altLang="en-US" sz="3600" b="1" dirty="0">
                <a:latin typeface="楷体" panose="02010609060101010101" pitchFamily="49" charset="-122"/>
                <a:ea typeface="楷体" panose="02010609060101010101" pitchFamily="49" charset="-122"/>
              </a:rPr>
              <a:t>类与对象的关系</a:t>
            </a:r>
            <a:endParaRPr lang="zh-CN" altLang="en-US" sz="3600" b="1" dirty="0">
              <a:latin typeface="楷体" panose="02010609060101010101" pitchFamily="49" charset="-122"/>
              <a:ea typeface="楷体" panose="02010609060101010101" pitchFamily="49" charset="-122"/>
            </a:endParaRPr>
          </a:p>
        </p:txBody>
      </p:sp>
      <p:sp>
        <p:nvSpPr>
          <p:cNvPr id="257027" name="Rectangle 3"/>
          <p:cNvSpPr>
            <a:spLocks noGrp="1"/>
          </p:cNvSpPr>
          <p:nvPr>
            <p:ph idx="1"/>
          </p:nvPr>
        </p:nvSpPr>
        <p:spPr>
          <a:xfrm>
            <a:off x="993140" y="1143000"/>
            <a:ext cx="10480675" cy="4643755"/>
          </a:xfrm>
          <a:noFill/>
          <a:ln>
            <a:noFill/>
          </a:ln>
        </p:spPr>
        <p:txBody>
          <a:bodyPr anchor="t" anchorCtr="0"/>
          <a:p>
            <a:pPr eaLnBrk="1" hangingPunct="1">
              <a:spcBef>
                <a:spcPts val="600"/>
              </a:spcBef>
            </a:pPr>
            <a:r>
              <a:rPr lang="zh-CN" altLang="en-US" sz="2800" b="1" dirty="0">
                <a:latin typeface="楷体" panose="02010609060101010101" pitchFamily="49" charset="-122"/>
                <a:ea typeface="楷体" panose="02010609060101010101" pitchFamily="49" charset="-122"/>
              </a:rPr>
              <a:t>每个对象都具有自己的</a:t>
            </a:r>
            <a:r>
              <a:rPr lang="zh-CN" altLang="en-US" sz="2800" b="1" dirty="0">
                <a:solidFill>
                  <a:srgbClr val="FF0000"/>
                </a:solidFill>
                <a:latin typeface="楷体" panose="02010609060101010101" pitchFamily="49" charset="-122"/>
                <a:ea typeface="楷体" panose="02010609060101010101" pitchFamily="49" charset="-122"/>
              </a:rPr>
              <a:t>静态特征（属性）</a:t>
            </a:r>
            <a:r>
              <a:rPr lang="zh-CN" altLang="en-US" sz="2800" b="1" dirty="0">
                <a:latin typeface="楷体" panose="02010609060101010101" pitchFamily="49" charset="-122"/>
                <a:ea typeface="楷体" panose="02010609060101010101" pitchFamily="49" charset="-122"/>
              </a:rPr>
              <a:t>和</a:t>
            </a:r>
            <a:r>
              <a:rPr lang="zh-CN" altLang="en-US" sz="2800" b="1" dirty="0">
                <a:solidFill>
                  <a:srgbClr val="FF0000"/>
                </a:solidFill>
                <a:latin typeface="楷体" panose="02010609060101010101" pitchFamily="49" charset="-122"/>
                <a:ea typeface="楷体" panose="02010609060101010101" pitchFamily="49" charset="-122"/>
              </a:rPr>
              <a:t>动态特征（行为）</a:t>
            </a:r>
            <a:r>
              <a:rPr lang="zh-CN" altLang="en-US" sz="2800" b="1" dirty="0">
                <a:latin typeface="楷体" panose="02010609060101010101" pitchFamily="49" charset="-122"/>
                <a:ea typeface="楷体" panose="02010609060101010101" pitchFamily="49" charset="-122"/>
              </a:rPr>
              <a:t>，如汽车</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eaLnBrk="1" hangingPunct="1">
              <a:spcBef>
                <a:spcPts val="600"/>
              </a:spcBef>
              <a:buFont typeface="Wingdings" panose="05000000000000000000" pitchFamily="2" charset="2"/>
              <a:buNone/>
            </a:pPr>
            <a:r>
              <a:rPr lang="en-US" altLang="zh-CN" sz="2800" b="1" dirty="0">
                <a:latin typeface="楷体" panose="02010609060101010101" pitchFamily="49" charset="-122"/>
                <a:ea typeface="楷体" panose="02010609060101010101" pitchFamily="49" charset="-122"/>
              </a:rPr>
              <a:t>   </a:t>
            </a:r>
            <a:r>
              <a:rPr lang="zh-CN" altLang="en-US" sz="2800" b="1" dirty="0">
                <a:solidFill>
                  <a:schemeClr val="accent2"/>
                </a:solidFill>
                <a:latin typeface="楷体" panose="02010609060101010101" pitchFamily="49" charset="-122"/>
                <a:ea typeface="楷体" panose="02010609060101010101" pitchFamily="49" charset="-122"/>
              </a:rPr>
              <a:t>颜色、品牌、型号、马力</a:t>
            </a:r>
            <a:r>
              <a:rPr lang="en-US" altLang="zh-CN" sz="2800" b="1" dirty="0">
                <a:solidFill>
                  <a:schemeClr val="accent2"/>
                </a:solidFill>
                <a:latin typeface="楷体" panose="02010609060101010101" pitchFamily="49" charset="-122"/>
                <a:ea typeface="楷体" panose="02010609060101010101" pitchFamily="49" charset="-122"/>
              </a:rPr>
              <a:t>--</a:t>
            </a:r>
            <a:r>
              <a:rPr lang="zh-CN" altLang="en-US" sz="2800" b="1" dirty="0">
                <a:solidFill>
                  <a:schemeClr val="accent2"/>
                </a:solidFill>
                <a:latin typeface="楷体" panose="02010609060101010101" pitchFamily="49" charset="-122"/>
                <a:ea typeface="楷体" panose="02010609060101010101" pitchFamily="49" charset="-122"/>
              </a:rPr>
              <a:t>静态特征</a:t>
            </a:r>
            <a:endParaRPr lang="zh-CN" altLang="en-US" sz="2800" b="1" dirty="0">
              <a:solidFill>
                <a:schemeClr val="accent2"/>
              </a:solidFill>
              <a:latin typeface="楷体" panose="02010609060101010101" pitchFamily="49" charset="-122"/>
              <a:ea typeface="楷体" panose="02010609060101010101" pitchFamily="49" charset="-122"/>
            </a:endParaRPr>
          </a:p>
          <a:p>
            <a:pPr eaLnBrk="1" hangingPunct="1">
              <a:spcBef>
                <a:spcPts val="600"/>
              </a:spcBef>
              <a:buFont typeface="Wingdings" panose="05000000000000000000" pitchFamily="2" charset="2"/>
              <a:buNone/>
            </a:pPr>
            <a:r>
              <a:rPr lang="zh-CN" altLang="en-US" sz="2800" b="1" dirty="0">
                <a:solidFill>
                  <a:schemeClr val="accent2"/>
                </a:solidFill>
                <a:latin typeface="楷体" panose="02010609060101010101" pitchFamily="49" charset="-122"/>
                <a:ea typeface="楷体" panose="02010609060101010101" pitchFamily="49" charset="-122"/>
              </a:rPr>
              <a:t>   行驶、转弯、停车</a:t>
            </a:r>
            <a:r>
              <a:rPr lang="en-US" altLang="zh-CN" sz="2800" b="1" dirty="0">
                <a:solidFill>
                  <a:schemeClr val="accent2"/>
                </a:solidFill>
                <a:latin typeface="楷体" panose="02010609060101010101" pitchFamily="49" charset="-122"/>
                <a:ea typeface="楷体" panose="02010609060101010101" pitchFamily="49" charset="-122"/>
              </a:rPr>
              <a:t>--</a:t>
            </a:r>
            <a:r>
              <a:rPr lang="zh-CN" altLang="en-US" sz="2800" b="1" dirty="0">
                <a:solidFill>
                  <a:schemeClr val="accent2"/>
                </a:solidFill>
                <a:latin typeface="楷体" panose="02010609060101010101" pitchFamily="49" charset="-122"/>
                <a:ea typeface="楷体" panose="02010609060101010101" pitchFamily="49" charset="-122"/>
              </a:rPr>
              <a:t>动态特征</a:t>
            </a:r>
            <a:endParaRPr lang="zh-CN" altLang="en-US" sz="2800" b="1" dirty="0">
              <a:solidFill>
                <a:schemeClr val="accent2"/>
              </a:solidFill>
              <a:latin typeface="楷体" panose="02010609060101010101" pitchFamily="49" charset="-122"/>
              <a:ea typeface="楷体" panose="02010609060101010101" pitchFamily="49" charset="-122"/>
            </a:endParaRPr>
          </a:p>
          <a:p>
            <a:pPr eaLnBrk="1" hangingPunct="1">
              <a:spcBef>
                <a:spcPts val="600"/>
              </a:spcBef>
            </a:pPr>
            <a:r>
              <a:rPr lang="zh-CN" altLang="en-US" sz="2800" b="1" dirty="0">
                <a:latin typeface="楷体" panose="02010609060101010101" pitchFamily="49" charset="-122"/>
                <a:ea typeface="楷体" panose="02010609060101010101" pitchFamily="49" charset="-122"/>
              </a:rPr>
              <a:t>类是具有相同属性</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数据</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和行为</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函数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的一组对象的集合，它为属于该类的全部对象提供了统一的抽象描述，其内部包括属性和行为两个主要部分。</a:t>
            </a:r>
            <a:endParaRPr lang="zh-CN" altLang="en-US" sz="2800" b="1" dirty="0">
              <a:latin typeface="楷体" panose="02010609060101010101" pitchFamily="49" charset="-122"/>
              <a:ea typeface="楷体" panose="02010609060101010101" pitchFamily="49" charset="-122"/>
            </a:endParaRPr>
          </a:p>
          <a:p>
            <a:pPr eaLnBrk="1" hangingPunct="1">
              <a:spcBef>
                <a:spcPts val="600"/>
              </a:spcBef>
            </a:pPr>
            <a:r>
              <a:rPr lang="zh-CN" altLang="en-US" sz="2800" b="1" dirty="0">
                <a:latin typeface="楷体" panose="02010609060101010101" pitchFamily="49" charset="-122"/>
                <a:ea typeface="楷体" panose="02010609060101010101" pitchFamily="49" charset="-122"/>
              </a:rPr>
              <a:t>利用类可以实现数据的封装、隐藏、继承与派生、多态。</a:t>
            </a:r>
            <a:endParaRPr lang="zh-CN" altLang="en-US" sz="2800" b="1" dirty="0">
              <a:latin typeface="楷体" panose="02010609060101010101" pitchFamily="49" charset="-122"/>
              <a:ea typeface="楷体" panose="02010609060101010101" pitchFamily="49" charset="-122"/>
            </a:endParaRPr>
          </a:p>
          <a:p>
            <a:pPr eaLnBrk="1" hangingPunct="1">
              <a:spcBef>
                <a:spcPts val="600"/>
              </a:spcBef>
            </a:pPr>
            <a:r>
              <a:rPr lang="zh-CN" altLang="en-US" sz="2800" b="1" dirty="0">
                <a:latin typeface="楷体" panose="02010609060101010101" pitchFamily="49" charset="-122"/>
                <a:ea typeface="楷体" panose="02010609060101010101" pitchFamily="49" charset="-122"/>
              </a:rPr>
              <a:t>利用类易于编写大型复杂程序，其模块化程度比采用函数更高。</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27">
                                            <p:txEl>
                                              <p:charRg st="0" end="33"/>
                                            </p:txEl>
                                          </p:spTgt>
                                        </p:tgtEl>
                                        <p:attrNameLst>
                                          <p:attrName>style.visibility</p:attrName>
                                        </p:attrNameLst>
                                      </p:cBhvr>
                                      <p:to>
                                        <p:strVal val="visible"/>
                                      </p:to>
                                    </p:set>
                                    <p:animEffect transition="in" filter="blinds(horizontal)">
                                      <p:cBhvr>
                                        <p:cTn id="7" dur="500"/>
                                        <p:tgtEl>
                                          <p:spTgt spid="257027">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7027">
                                            <p:txEl>
                                              <p:charRg st="33" end="54"/>
                                            </p:txEl>
                                          </p:spTgt>
                                        </p:tgtEl>
                                        <p:attrNameLst>
                                          <p:attrName>style.visibility</p:attrName>
                                        </p:attrNameLst>
                                      </p:cBhvr>
                                      <p:to>
                                        <p:strVal val="visible"/>
                                      </p:to>
                                    </p:set>
                                    <p:animEffect transition="in" filter="blinds(horizontal)">
                                      <p:cBhvr>
                                        <p:cTn id="12" dur="500"/>
                                        <p:tgtEl>
                                          <p:spTgt spid="257027">
                                            <p:txEl>
                                              <p:charRg st="33"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7027">
                                            <p:txEl>
                                              <p:charRg st="54" end="72"/>
                                            </p:txEl>
                                          </p:spTgt>
                                        </p:tgtEl>
                                        <p:attrNameLst>
                                          <p:attrName>style.visibility</p:attrName>
                                        </p:attrNameLst>
                                      </p:cBhvr>
                                      <p:to>
                                        <p:strVal val="visible"/>
                                      </p:to>
                                    </p:set>
                                    <p:animEffect transition="in" filter="blinds(horizontal)">
                                      <p:cBhvr>
                                        <p:cTn id="17" dur="500"/>
                                        <p:tgtEl>
                                          <p:spTgt spid="257027">
                                            <p:txEl>
                                              <p:charRg st="54"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7027">
                                            <p:txEl>
                                              <p:charRg st="72" end="140"/>
                                            </p:txEl>
                                          </p:spTgt>
                                        </p:tgtEl>
                                        <p:attrNameLst>
                                          <p:attrName>style.visibility</p:attrName>
                                        </p:attrNameLst>
                                      </p:cBhvr>
                                      <p:to>
                                        <p:strVal val="visible"/>
                                      </p:to>
                                    </p:set>
                                    <p:animEffect transition="in" filter="blinds(horizontal)">
                                      <p:cBhvr>
                                        <p:cTn id="22" dur="500"/>
                                        <p:tgtEl>
                                          <p:spTgt spid="257027">
                                            <p:txEl>
                                              <p:charRg st="72" end="1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7027">
                                            <p:txEl>
                                              <p:charRg st="140" end="166"/>
                                            </p:txEl>
                                          </p:spTgt>
                                        </p:tgtEl>
                                        <p:attrNameLst>
                                          <p:attrName>style.visibility</p:attrName>
                                        </p:attrNameLst>
                                      </p:cBhvr>
                                      <p:to>
                                        <p:strVal val="visible"/>
                                      </p:to>
                                    </p:set>
                                    <p:animEffect transition="in" filter="blinds(horizontal)">
                                      <p:cBhvr>
                                        <p:cTn id="27" dur="500"/>
                                        <p:tgtEl>
                                          <p:spTgt spid="257027">
                                            <p:txEl>
                                              <p:charRg st="140" end="16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7027">
                                            <p:txEl>
                                              <p:charRg st="166" end="195"/>
                                            </p:txEl>
                                          </p:spTgt>
                                        </p:tgtEl>
                                        <p:attrNameLst>
                                          <p:attrName>style.visibility</p:attrName>
                                        </p:attrNameLst>
                                      </p:cBhvr>
                                      <p:to>
                                        <p:strVal val="visible"/>
                                      </p:to>
                                    </p:set>
                                    <p:animEffect transition="in" filter="blinds(horizontal)">
                                      <p:cBhvr>
                                        <p:cTn id="32" dur="500"/>
                                        <p:tgtEl>
                                          <p:spTgt spid="257027">
                                            <p:txEl>
                                              <p:charRg st="166" end="1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050"/>
          <p:cNvSpPr>
            <a:spLocks noGrp="1"/>
          </p:cNvSpPr>
          <p:nvPr>
            <p:ph type="title"/>
          </p:nvPr>
        </p:nvSpPr>
        <p:spPr>
          <a:xfrm>
            <a:off x="2667000" y="228600"/>
            <a:ext cx="7315200" cy="114300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内联成员函数</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隐式声明</a:t>
            </a:r>
            <a:endParaRPr lang="zh-CN" altLang="en-US" sz="3600" b="1" dirty="0">
              <a:latin typeface="楷体" panose="02010609060101010101" pitchFamily="49" charset="-122"/>
              <a:ea typeface="楷体" panose="02010609060101010101" pitchFamily="49" charset="-122"/>
            </a:endParaRPr>
          </a:p>
        </p:txBody>
      </p:sp>
      <p:sp>
        <p:nvSpPr>
          <p:cNvPr id="35842" name="Rectangle 2051"/>
          <p:cNvSpPr>
            <a:spLocks noGrp="1"/>
          </p:cNvSpPr>
          <p:nvPr>
            <p:ph idx="1"/>
          </p:nvPr>
        </p:nvSpPr>
        <p:spPr>
          <a:xfrm>
            <a:off x="2667000" y="1428750"/>
            <a:ext cx="7696200" cy="4800600"/>
          </a:xfrm>
          <a:noFill/>
          <a:ln>
            <a:noFill/>
          </a:ln>
        </p:spPr>
        <p:txBody>
          <a:bodyPr anchor="t" anchorCtr="0"/>
          <a:p>
            <a:pPr eaLnBrk="1" hangingPunct="1">
              <a:lnSpc>
                <a:spcPct val="65000"/>
              </a:lnSpc>
              <a:buFont typeface="Wingdings" panose="05000000000000000000" pitchFamily="2" charset="2"/>
              <a:buNone/>
            </a:pPr>
            <a:r>
              <a:rPr lang="en-US" altLang="zh-CN" sz="2800" b="1" dirty="0">
                <a:latin typeface="Times New Roman" panose="02020603050405020304" pitchFamily="18" charset="0"/>
              </a:rPr>
              <a:t>class Point</a:t>
            </a:r>
            <a:endParaRPr lang="en-US" altLang="zh-CN" sz="2800" b="1" dirty="0">
              <a:latin typeface="Times New Roman" panose="02020603050405020304" pitchFamily="18" charset="0"/>
            </a:endParaRPr>
          </a:p>
          <a:p>
            <a:pPr eaLnBrk="1" hangingPunct="1">
              <a:lnSpc>
                <a:spcPct val="65000"/>
              </a:lnSpc>
              <a:buFont typeface="Wingdings" panose="05000000000000000000" pitchFamily="2" charset="2"/>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1" hangingPunct="1">
              <a:lnSpc>
                <a:spcPct val="65000"/>
              </a:lnSpc>
              <a:buFont typeface="Wingdings" panose="05000000000000000000" pitchFamily="2" charset="2"/>
              <a:buNone/>
            </a:pPr>
            <a:r>
              <a:rPr lang="en-US" altLang="zh-CN" sz="2800" b="1" dirty="0">
                <a:latin typeface="Times New Roman" panose="02020603050405020304" pitchFamily="18" charset="0"/>
              </a:rPr>
              <a:t>     public:</a:t>
            </a:r>
            <a:endParaRPr lang="en-US" altLang="zh-CN" sz="2800" b="1" dirty="0">
              <a:latin typeface="Times New Roman" panose="02020603050405020304" pitchFamily="18" charset="0"/>
            </a:endParaRPr>
          </a:p>
          <a:p>
            <a:pPr eaLnBrk="1" hangingPunct="1">
              <a:lnSpc>
                <a:spcPct val="65000"/>
              </a:lnSpc>
              <a:buFont typeface="Wingdings" panose="05000000000000000000" pitchFamily="2" charset="2"/>
              <a:buNone/>
            </a:pPr>
            <a:r>
              <a:rPr lang="en-US" altLang="zh-CN" sz="2800" b="1" dirty="0">
                <a:latin typeface="Times New Roman" panose="02020603050405020304" pitchFamily="18" charset="0"/>
              </a:rPr>
              <a:t>      void Init(int initX,int initY)</a:t>
            </a:r>
            <a:endParaRPr lang="en-US" altLang="zh-CN" sz="2800" b="1" dirty="0">
              <a:latin typeface="Times New Roman" panose="02020603050405020304" pitchFamily="18" charset="0"/>
            </a:endParaRPr>
          </a:p>
          <a:p>
            <a:pPr eaLnBrk="1" hangingPunct="1">
              <a:lnSpc>
                <a:spcPct val="65000"/>
              </a:lnSpc>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990000"/>
                </a:solidFill>
                <a:latin typeface="Times New Roman" panose="02020603050405020304" pitchFamily="18" charset="0"/>
              </a:rPr>
              <a:t>{</a:t>
            </a:r>
            <a:endParaRPr lang="en-US" altLang="zh-CN" sz="2800" b="1" dirty="0">
              <a:solidFill>
                <a:srgbClr val="990000"/>
              </a:solidFill>
              <a:latin typeface="Times New Roman" panose="02020603050405020304" pitchFamily="18" charset="0"/>
            </a:endParaRPr>
          </a:p>
          <a:p>
            <a:pPr eaLnBrk="1" hangingPunct="1">
              <a:lnSpc>
                <a:spcPct val="65000"/>
              </a:lnSpc>
              <a:buFont typeface="Wingdings" panose="05000000000000000000" pitchFamily="2" charset="2"/>
              <a:buNone/>
            </a:pPr>
            <a:r>
              <a:rPr lang="en-US" altLang="zh-CN" sz="2800" b="1" dirty="0">
                <a:solidFill>
                  <a:srgbClr val="990000"/>
                </a:solidFill>
                <a:latin typeface="Times New Roman" panose="02020603050405020304" pitchFamily="18" charset="0"/>
              </a:rPr>
              <a:t>          X=initX;</a:t>
            </a:r>
            <a:endParaRPr lang="en-US" altLang="zh-CN" sz="2800" b="1" dirty="0">
              <a:solidFill>
                <a:srgbClr val="990000"/>
              </a:solidFill>
              <a:latin typeface="Times New Roman" panose="02020603050405020304" pitchFamily="18" charset="0"/>
            </a:endParaRPr>
          </a:p>
          <a:p>
            <a:pPr eaLnBrk="1" hangingPunct="1">
              <a:lnSpc>
                <a:spcPct val="65000"/>
              </a:lnSpc>
              <a:buFont typeface="Wingdings" panose="05000000000000000000" pitchFamily="2" charset="2"/>
              <a:buNone/>
            </a:pPr>
            <a:r>
              <a:rPr lang="en-US" altLang="zh-CN" sz="2800" b="1" dirty="0">
                <a:solidFill>
                  <a:srgbClr val="990000"/>
                </a:solidFill>
                <a:latin typeface="Times New Roman" panose="02020603050405020304" pitchFamily="18" charset="0"/>
              </a:rPr>
              <a:t>          Y=initY;</a:t>
            </a:r>
            <a:endParaRPr lang="en-US" altLang="zh-CN" sz="2800" b="1" dirty="0">
              <a:solidFill>
                <a:srgbClr val="990000"/>
              </a:solidFill>
              <a:latin typeface="Times New Roman" panose="02020603050405020304" pitchFamily="18" charset="0"/>
            </a:endParaRPr>
          </a:p>
          <a:p>
            <a:pPr eaLnBrk="1" hangingPunct="1">
              <a:lnSpc>
                <a:spcPct val="65000"/>
              </a:lnSpc>
              <a:buFont typeface="Wingdings" panose="05000000000000000000" pitchFamily="2" charset="2"/>
              <a:buNone/>
            </a:pPr>
            <a:r>
              <a:rPr lang="en-US" altLang="zh-CN" sz="2800" b="1" dirty="0">
                <a:solidFill>
                  <a:srgbClr val="990000"/>
                </a:solidFill>
                <a:latin typeface="Times New Roman" panose="02020603050405020304" pitchFamily="18" charset="0"/>
              </a:rPr>
              <a:t>       }</a:t>
            </a:r>
            <a:endParaRPr lang="en-US" altLang="zh-CN" sz="2800" b="1" dirty="0">
              <a:solidFill>
                <a:srgbClr val="990000"/>
              </a:solidFill>
              <a:latin typeface="Times New Roman" panose="02020603050405020304" pitchFamily="18" charset="0"/>
            </a:endParaRPr>
          </a:p>
          <a:p>
            <a:pPr eaLnBrk="1" hangingPunct="1">
              <a:lnSpc>
                <a:spcPct val="65000"/>
              </a:lnSpc>
              <a:buFont typeface="Wingdings" panose="05000000000000000000" pitchFamily="2" charset="2"/>
              <a:buNone/>
            </a:pPr>
            <a:r>
              <a:rPr lang="en-US" altLang="zh-CN" sz="2800" b="1" dirty="0">
                <a:latin typeface="Times New Roman" panose="02020603050405020304" pitchFamily="18" charset="0"/>
              </a:rPr>
              <a:t>       int GetX() </a:t>
            </a:r>
            <a:r>
              <a:rPr lang="en-US" altLang="zh-CN" sz="2800" b="1" dirty="0">
                <a:solidFill>
                  <a:srgbClr val="990000"/>
                </a:solidFill>
                <a:latin typeface="Times New Roman" panose="02020603050405020304" pitchFamily="18" charset="0"/>
              </a:rPr>
              <a:t>{return X;}</a:t>
            </a:r>
            <a:endParaRPr lang="en-US" altLang="zh-CN" sz="2800" b="1" dirty="0">
              <a:solidFill>
                <a:srgbClr val="990000"/>
              </a:solidFill>
              <a:latin typeface="Times New Roman" panose="02020603050405020304" pitchFamily="18" charset="0"/>
            </a:endParaRPr>
          </a:p>
          <a:p>
            <a:pPr eaLnBrk="1" hangingPunct="1">
              <a:lnSpc>
                <a:spcPct val="65000"/>
              </a:lnSpc>
              <a:buFont typeface="Wingdings" panose="05000000000000000000" pitchFamily="2" charset="2"/>
              <a:buNone/>
            </a:pPr>
            <a:r>
              <a:rPr lang="en-US" altLang="zh-CN" sz="2800" b="1" dirty="0">
                <a:latin typeface="Times New Roman" panose="02020603050405020304" pitchFamily="18" charset="0"/>
              </a:rPr>
              <a:t>       int GetY() </a:t>
            </a:r>
            <a:r>
              <a:rPr lang="en-US" altLang="zh-CN" sz="2800" b="1" dirty="0">
                <a:solidFill>
                  <a:srgbClr val="990000"/>
                </a:solidFill>
                <a:latin typeface="Times New Roman" panose="02020603050405020304" pitchFamily="18" charset="0"/>
              </a:rPr>
              <a:t>{return Y;}</a:t>
            </a:r>
            <a:endParaRPr lang="en-US" altLang="zh-CN" sz="2800" b="1" dirty="0">
              <a:solidFill>
                <a:srgbClr val="990000"/>
              </a:solidFill>
              <a:latin typeface="Times New Roman" panose="02020603050405020304" pitchFamily="18" charset="0"/>
            </a:endParaRPr>
          </a:p>
          <a:p>
            <a:pPr eaLnBrk="1" hangingPunct="1">
              <a:lnSpc>
                <a:spcPct val="65000"/>
              </a:lnSpc>
              <a:buFont typeface="Wingdings" panose="05000000000000000000" pitchFamily="2" charset="2"/>
              <a:buNone/>
            </a:pPr>
            <a:r>
              <a:rPr lang="en-US" altLang="zh-CN" sz="2800" b="1" dirty="0">
                <a:latin typeface="Times New Roman" panose="02020603050405020304" pitchFamily="18" charset="0"/>
              </a:rPr>
              <a:t>   private:</a:t>
            </a:r>
            <a:endParaRPr lang="en-US" altLang="zh-CN" sz="2800" b="1" dirty="0">
              <a:latin typeface="Times New Roman" panose="02020603050405020304" pitchFamily="18" charset="0"/>
            </a:endParaRPr>
          </a:p>
          <a:p>
            <a:pPr eaLnBrk="1" hangingPunct="1">
              <a:lnSpc>
                <a:spcPct val="65000"/>
              </a:lnSpc>
              <a:buFont typeface="Wingdings" panose="05000000000000000000" pitchFamily="2" charset="2"/>
              <a:buNone/>
            </a:pPr>
            <a:r>
              <a:rPr lang="en-US" altLang="zh-CN" sz="2800" b="1" dirty="0">
                <a:latin typeface="Times New Roman" panose="02020603050405020304" pitchFamily="18" charset="0"/>
              </a:rPr>
              <a:t>       int X,Y;</a:t>
            </a:r>
            <a:endParaRPr lang="en-US" altLang="zh-CN" sz="2800" b="1" dirty="0">
              <a:latin typeface="Times New Roman" panose="02020603050405020304" pitchFamily="18" charset="0"/>
            </a:endParaRPr>
          </a:p>
          <a:p>
            <a:pPr eaLnBrk="1" hangingPunct="1">
              <a:lnSpc>
                <a:spcPct val="65000"/>
              </a:lnSpc>
              <a:buFont typeface="Wingdings" panose="05000000000000000000" pitchFamily="2" charset="2"/>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49510" name="Rectangle 2054"/>
          <p:cNvSpPr/>
          <p:nvPr/>
        </p:nvSpPr>
        <p:spPr>
          <a:xfrm>
            <a:off x="6667500" y="3357563"/>
            <a:ext cx="3744913" cy="876300"/>
          </a:xfrm>
          <a:prstGeom prst="rect">
            <a:avLst/>
          </a:prstGeom>
          <a:noFill/>
          <a:ln w="9525">
            <a:noFill/>
          </a:ln>
        </p:spPr>
        <p:txBody>
          <a:bodyPr lIns="92075" tIns="46038" rIns="92075" bIns="46038" anchor="t" anchorCtr="0"/>
          <a:p>
            <a:pPr indent="452755">
              <a:spcBef>
                <a:spcPct val="50000"/>
              </a:spcBef>
              <a:buClr>
                <a:schemeClr val="accent2"/>
              </a:buClr>
              <a:buSzPct val="80000"/>
              <a:buFont typeface="Wingdings" panose="05000000000000000000" pitchFamily="2" charset="2"/>
            </a:pPr>
            <a:r>
              <a:rPr lang="zh-CN" altLang="en-US" sz="2400" b="1" dirty="0">
                <a:solidFill>
                  <a:srgbClr val="0000FF"/>
                </a:solidFill>
                <a:latin typeface="楷体" panose="02010609060101010101" pitchFamily="49" charset="-122"/>
                <a:ea typeface="楷体" panose="02010609060101010101" pitchFamily="49" charset="-122"/>
              </a:rPr>
              <a:t>隐式声明</a:t>
            </a:r>
            <a:r>
              <a:rPr lang="en-US" altLang="zh-CN" sz="2400" b="1" dirty="0">
                <a:solidFill>
                  <a:srgbClr val="0000FF"/>
                </a:solidFill>
                <a:latin typeface="楷体" panose="02010609060101010101" pitchFamily="49" charset="-122"/>
                <a:ea typeface="楷体" panose="02010609060101010101" pitchFamily="49" charset="-122"/>
              </a:rPr>
              <a:t>: </a:t>
            </a:r>
            <a:r>
              <a:rPr lang="zh-CN" altLang="en-US" sz="2400" b="1" dirty="0">
                <a:solidFill>
                  <a:srgbClr val="0000FF"/>
                </a:solidFill>
                <a:latin typeface="楷体" panose="02010609060101010101" pitchFamily="49" charset="-122"/>
                <a:ea typeface="楷体" panose="02010609060101010101" pitchFamily="49" charset="-122"/>
              </a:rPr>
              <a:t>将函数体直接放在类体内</a:t>
            </a:r>
            <a:r>
              <a:rPr lang="en-US" altLang="zh-CN" sz="2400" b="1" dirty="0">
                <a:solidFill>
                  <a:srgbClr val="0000FF"/>
                </a:solidFill>
                <a:latin typeface="楷体" panose="02010609060101010101" pitchFamily="49" charset="-122"/>
                <a:ea typeface="楷体" panose="02010609060101010101" pitchFamily="49" charset="-122"/>
              </a:rPr>
              <a:t>!</a:t>
            </a:r>
            <a:endParaRPr lang="en-US" altLang="zh-CN" sz="2400" b="1" dirty="0">
              <a:solidFill>
                <a:srgbClr val="0000FF"/>
              </a:solidFill>
              <a:latin typeface="楷体" panose="02010609060101010101" pitchFamily="49" charset="-122"/>
              <a:ea typeface="楷体" panose="02010609060101010101" pitchFamily="49" charset="-122"/>
            </a:endParaRPr>
          </a:p>
        </p:txBody>
      </p:sp>
      <p:sp>
        <p:nvSpPr>
          <p:cNvPr id="149511" name="Line 2055"/>
          <p:cNvSpPr/>
          <p:nvPr/>
        </p:nvSpPr>
        <p:spPr>
          <a:xfrm flipV="1">
            <a:off x="5738813" y="3786188"/>
            <a:ext cx="936625" cy="433387"/>
          </a:xfrm>
          <a:prstGeom prst="line">
            <a:avLst/>
          </a:prstGeom>
          <a:ln w="28575" cap="sq" cmpd="sng">
            <a:solidFill>
              <a:srgbClr val="800000"/>
            </a:solidFill>
            <a:prstDash val="solid"/>
            <a:round/>
            <a:headEnd type="stealth" w="lg" len="lg"/>
            <a:tailEnd type="none"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9511"/>
                                        </p:tgtEl>
                                        <p:attrNameLst>
                                          <p:attrName>style.visibility</p:attrName>
                                        </p:attrNameLst>
                                      </p:cBhvr>
                                      <p:to>
                                        <p:strVal val="visible"/>
                                      </p:to>
                                    </p:set>
                                    <p:animEffect transition="in" filter="blinds(horizontal)">
                                      <p:cBhvr>
                                        <p:cTn id="7" dur="500"/>
                                        <p:tgtEl>
                                          <p:spTgt spid="1495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9510"/>
                                        </p:tgtEl>
                                        <p:attrNameLst>
                                          <p:attrName>style.visibility</p:attrName>
                                        </p:attrNameLst>
                                      </p:cBhvr>
                                      <p:to>
                                        <p:strVal val="visible"/>
                                      </p:to>
                                    </p:set>
                                    <p:animEffect transition="in" filter="blinds(horizontal)">
                                      <p:cBhvr>
                                        <p:cTn id="10" dur="500"/>
                                        <p:tgtEl>
                                          <p:spTgt spid="149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1026"/>
          <p:cNvSpPr>
            <a:spLocks noGrp="1"/>
          </p:cNvSpPr>
          <p:nvPr>
            <p:ph type="title"/>
          </p:nvPr>
        </p:nvSpPr>
        <p:spPr>
          <a:xfrm>
            <a:off x="2743200" y="304800"/>
            <a:ext cx="7239000" cy="106680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内联成员函数</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显式声明</a:t>
            </a:r>
            <a:endParaRPr lang="zh-CN" altLang="en-US" sz="3600" b="1" dirty="0">
              <a:latin typeface="楷体" panose="02010609060101010101" pitchFamily="49" charset="-122"/>
              <a:ea typeface="楷体" panose="02010609060101010101" pitchFamily="49" charset="-122"/>
            </a:endParaRPr>
          </a:p>
        </p:txBody>
      </p:sp>
      <p:sp>
        <p:nvSpPr>
          <p:cNvPr id="37890" name="Rectangle 1027"/>
          <p:cNvSpPr>
            <a:spLocks noGrp="1"/>
          </p:cNvSpPr>
          <p:nvPr>
            <p:ph idx="1"/>
          </p:nvPr>
        </p:nvSpPr>
        <p:spPr>
          <a:xfrm>
            <a:off x="1270953" y="1052830"/>
            <a:ext cx="4149725" cy="4724400"/>
          </a:xfrm>
          <a:noFill/>
          <a:ln>
            <a:noFill/>
          </a:ln>
        </p:spPr>
        <p:txBody>
          <a:bodyPr anchor="t" anchorCtr="0"/>
          <a:p>
            <a:pPr eaLnBrk="1" hangingPunct="1">
              <a:buFont typeface="Wingdings" panose="05000000000000000000" pitchFamily="2" charset="2"/>
              <a:buNone/>
            </a:pPr>
            <a:r>
              <a:rPr lang="en-US" altLang="zh-CN" sz="2400" b="1" dirty="0">
                <a:latin typeface="Times New Roman" panose="02020603050405020304" pitchFamily="18" charset="0"/>
              </a:rPr>
              <a:t>class Point</a:t>
            </a:r>
            <a:endParaRPr lang="en-US" altLang="zh-CN" sz="2400" b="1" dirty="0">
              <a:latin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rPr>
              <a:t>    void Init(int initX,int initY);</a:t>
            </a:r>
            <a:endParaRPr lang="en-US" altLang="zh-CN" sz="2400" b="1" dirty="0">
              <a:latin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rPr>
              <a:t>    int GetX()</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a:p>
            <a:pPr eaLnBrk="1" hangingPunct="1">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int GetY()</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eaLnBrk="1" hangingPunct="1">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private:</a:t>
            </a:r>
            <a:endParaRPr lang="en-US" altLang="zh-CN" sz="2400" b="1" dirty="0">
              <a:latin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rPr>
              <a:t>    int X,Y;</a:t>
            </a:r>
            <a:endParaRPr lang="en-US" altLang="zh-CN" sz="2400" b="1" dirty="0">
              <a:latin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37891" name="Rectangle 1030"/>
          <p:cNvSpPr/>
          <p:nvPr/>
        </p:nvSpPr>
        <p:spPr>
          <a:xfrm>
            <a:off x="5762625" y="1052830"/>
            <a:ext cx="5913755" cy="5276850"/>
          </a:xfrm>
          <a:prstGeom prst="rect">
            <a:avLst/>
          </a:prstGeom>
          <a:noFill/>
          <a:ln w="9525">
            <a:noFill/>
          </a:ln>
        </p:spPr>
        <p:txBody>
          <a:bodyPr lIns="92075" tIns="46038" rIns="92075" bIns="46038" anchor="t" anchorCtr="0"/>
          <a:p>
            <a:pPr marL="342900" indent="-342900">
              <a:lnSpc>
                <a:spcPct val="70000"/>
              </a:lnSpc>
              <a:spcBef>
                <a:spcPct val="20000"/>
              </a:spcBef>
              <a:buClr>
                <a:schemeClr val="accent2"/>
              </a:buClr>
              <a:buSzPct val="80000"/>
              <a:buFont typeface="Wingdings" panose="05000000000000000000" pitchFamily="2" charset="2"/>
            </a:pPr>
            <a:r>
              <a:rPr lang="en-US" altLang="zh-CN" sz="2400" b="1" dirty="0">
                <a:solidFill>
                  <a:srgbClr val="FF0000"/>
                </a:solidFill>
                <a:latin typeface="Arial" panose="020B0604020202020204" pitchFamily="34" charset="0"/>
                <a:ea typeface="宋体" panose="02010600030101010101" pitchFamily="2" charset="-122"/>
              </a:rPr>
              <a:t>inline</a:t>
            </a:r>
            <a:r>
              <a:rPr lang="en-US" altLang="zh-CN" sz="2400" b="1" dirty="0">
                <a:latin typeface="Arial" panose="020B0604020202020204" pitchFamily="34" charset="0"/>
                <a:ea typeface="宋体" panose="02010600030101010101" pitchFamily="2" charset="-122"/>
              </a:rPr>
              <a:t> void Point::Init(int initX,int initY)</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X=initX;</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Y=initY;</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solidFill>
                  <a:srgbClr val="FF0000"/>
                </a:solidFill>
                <a:latin typeface="Arial" panose="020B0604020202020204" pitchFamily="34" charset="0"/>
                <a:ea typeface="宋体" panose="02010600030101010101" pitchFamily="2" charset="-122"/>
              </a:rPr>
              <a:t>inline</a:t>
            </a:r>
            <a:r>
              <a:rPr lang="en-US" altLang="zh-CN" sz="2400" b="1" dirty="0">
                <a:latin typeface="Arial" panose="020B0604020202020204" pitchFamily="34" charset="0"/>
                <a:ea typeface="宋体" panose="02010600030101010101" pitchFamily="2" charset="-122"/>
              </a:rPr>
              <a:t> int Point::GetX() </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return X;</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solidFill>
                  <a:srgbClr val="FF0000"/>
                </a:solidFill>
                <a:latin typeface="Arial" panose="020B0604020202020204" pitchFamily="34" charset="0"/>
                <a:ea typeface="宋体" panose="02010600030101010101" pitchFamily="2" charset="-122"/>
              </a:rPr>
              <a:t>inline</a:t>
            </a:r>
            <a:r>
              <a:rPr lang="en-US" altLang="zh-CN" sz="2400" b="1" dirty="0">
                <a:latin typeface="Arial" panose="020B0604020202020204" pitchFamily="34" charset="0"/>
                <a:ea typeface="宋体" panose="02010600030101010101" pitchFamily="2" charset="-122"/>
              </a:rPr>
              <a:t> int Point::GetY() </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return Y;</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sp>
        <p:nvSpPr>
          <p:cNvPr id="151559" name="Rectangle 1031"/>
          <p:cNvSpPr/>
          <p:nvPr/>
        </p:nvSpPr>
        <p:spPr>
          <a:xfrm>
            <a:off x="479425" y="5229225"/>
            <a:ext cx="4131945" cy="876300"/>
          </a:xfrm>
          <a:prstGeom prst="rect">
            <a:avLst/>
          </a:prstGeom>
          <a:noFill/>
          <a:ln w="9525">
            <a:noFill/>
          </a:ln>
        </p:spPr>
        <p:txBody>
          <a:bodyPr lIns="92075" tIns="46038" rIns="92075" bIns="46038" anchor="t" anchorCtr="0"/>
          <a:p>
            <a:pPr indent="452755">
              <a:spcBef>
                <a:spcPct val="50000"/>
              </a:spcBef>
              <a:buClr>
                <a:schemeClr val="accent2"/>
              </a:buClr>
              <a:buSzPct val="80000"/>
              <a:buFont typeface="Wingdings" panose="05000000000000000000" pitchFamily="2" charset="2"/>
            </a:pPr>
            <a:r>
              <a:rPr lang="zh-CN" altLang="en-US" sz="2400" b="1" dirty="0">
                <a:solidFill>
                  <a:srgbClr val="0000FF"/>
                </a:solidFill>
                <a:latin typeface="楷体" panose="02010609060101010101" pitchFamily="49" charset="-122"/>
                <a:ea typeface="楷体" panose="02010609060101010101" pitchFamily="49" charset="-122"/>
              </a:rPr>
              <a:t>显式声明</a:t>
            </a:r>
            <a:r>
              <a:rPr lang="en-US" altLang="zh-CN" sz="2400" b="1" dirty="0">
                <a:solidFill>
                  <a:srgbClr val="0000FF"/>
                </a:solidFill>
                <a:latin typeface="楷体" panose="02010609060101010101" pitchFamily="49" charset="-122"/>
                <a:ea typeface="楷体" panose="02010609060101010101" pitchFamily="49" charset="-122"/>
              </a:rPr>
              <a:t>: </a:t>
            </a:r>
            <a:r>
              <a:rPr lang="zh-CN" altLang="en-US" sz="2400" b="1" dirty="0">
                <a:solidFill>
                  <a:srgbClr val="0000FF"/>
                </a:solidFill>
                <a:latin typeface="楷体" panose="02010609060101010101" pitchFamily="49" charset="-122"/>
                <a:ea typeface="楷体" panose="02010609060101010101" pitchFamily="49" charset="-122"/>
              </a:rPr>
              <a:t>在函数体实现时</a:t>
            </a:r>
            <a:r>
              <a:rPr lang="en-US" altLang="zh-CN" sz="2400" b="1" dirty="0">
                <a:solidFill>
                  <a:srgbClr val="0000FF"/>
                </a:solidFill>
                <a:latin typeface="楷体" panose="02010609060101010101" pitchFamily="49" charset="-122"/>
                <a:ea typeface="楷体" panose="02010609060101010101" pitchFamily="49" charset="-122"/>
              </a:rPr>
              <a:t>,</a:t>
            </a:r>
            <a:r>
              <a:rPr lang="zh-CN" altLang="en-US" sz="2400" b="1" dirty="0">
                <a:solidFill>
                  <a:srgbClr val="0000FF"/>
                </a:solidFill>
                <a:latin typeface="楷体" panose="02010609060101010101" pitchFamily="49" charset="-122"/>
                <a:ea typeface="楷体" panose="02010609060101010101" pitchFamily="49" charset="-122"/>
              </a:rPr>
              <a:t>在函数返回值类型前加上</a:t>
            </a:r>
            <a:r>
              <a:rPr lang="en-US" altLang="zh-CN" sz="2400" b="1" dirty="0">
                <a:solidFill>
                  <a:srgbClr val="0000FF"/>
                </a:solidFill>
                <a:latin typeface="楷体" panose="02010609060101010101" pitchFamily="49" charset="-122"/>
                <a:ea typeface="楷体" panose="02010609060101010101" pitchFamily="49" charset="-122"/>
              </a:rPr>
              <a:t>inline!</a:t>
            </a:r>
            <a:endParaRPr lang="en-US" altLang="zh-CN" sz="2400" b="1" dirty="0">
              <a:solidFill>
                <a:srgbClr val="0000FF"/>
              </a:solidFill>
              <a:latin typeface="楷体" panose="02010609060101010101" pitchFamily="49" charset="-122"/>
              <a:ea typeface="楷体" panose="02010609060101010101" pitchFamily="49" charset="-122"/>
            </a:endParaRPr>
          </a:p>
        </p:txBody>
      </p:sp>
      <p:cxnSp>
        <p:nvCxnSpPr>
          <p:cNvPr id="3" name="直接连接符 2"/>
          <p:cNvCxnSpPr/>
          <p:nvPr/>
        </p:nvCxnSpPr>
        <p:spPr>
          <a:xfrm>
            <a:off x="5591493" y="1052513"/>
            <a:ext cx="0" cy="5616575"/>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1559"/>
                                        </p:tgtEl>
                                        <p:attrNameLst>
                                          <p:attrName>style.visibility</p:attrName>
                                        </p:attrNameLst>
                                      </p:cBhvr>
                                      <p:to>
                                        <p:strVal val="visible"/>
                                      </p:to>
                                    </p:set>
                                    <p:animEffect transition="in" filter="blinds(horizontal)">
                                      <p:cBhvr>
                                        <p:cTn id="7" dur="500"/>
                                        <p:tgtEl>
                                          <p:spTgt spid="151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3"/>
          <p:cNvSpPr>
            <a:spLocks noGrp="1"/>
          </p:cNvSpPr>
          <p:nvPr>
            <p:ph idx="1"/>
          </p:nvPr>
        </p:nvSpPr>
        <p:spPr>
          <a:xfrm>
            <a:off x="2095500" y="1357313"/>
            <a:ext cx="8229600" cy="4525962"/>
          </a:xfrm>
          <a:noFill/>
          <a:ln>
            <a:noFill/>
          </a:ln>
        </p:spPr>
        <p:txBody>
          <a:bodyPr anchor="t" anchorCtr="0"/>
          <a:p>
            <a:pPr eaLnBrk="1" hangingPunct="1">
              <a:buFont typeface="Wingdings" panose="05000000000000000000" pitchFamily="2" charset="2"/>
              <a:buNone/>
            </a:pPr>
            <a:r>
              <a:rPr lang="en-US" altLang="zh-CN" sz="2400" b="1" dirty="0"/>
              <a:t>#include&lt;iostream&gt;	</a:t>
            </a:r>
            <a:endParaRPr lang="en-US" altLang="zh-CN" sz="2400" b="1" dirty="0"/>
          </a:p>
          <a:p>
            <a:pPr eaLnBrk="1" hangingPunct="1">
              <a:buFont typeface="Wingdings" panose="05000000000000000000" pitchFamily="2" charset="2"/>
              <a:buNone/>
            </a:pPr>
            <a:r>
              <a:rPr lang="en-US" altLang="zh-CN" sz="2400" b="1" dirty="0"/>
              <a:t>using namespace std;</a:t>
            </a:r>
            <a:endParaRPr lang="en-US" altLang="zh-CN" sz="2400" b="1" dirty="0"/>
          </a:p>
          <a:p>
            <a:pPr eaLnBrk="1" hangingPunct="1">
              <a:buFont typeface="Wingdings" panose="05000000000000000000" pitchFamily="2" charset="2"/>
              <a:buNone/>
            </a:pPr>
            <a:r>
              <a:rPr lang="en-US" altLang="zh-CN" sz="2400" b="1" dirty="0"/>
              <a:t>class Clock	//</a:t>
            </a:r>
            <a:r>
              <a:rPr lang="zh-CN" altLang="en-US" sz="2400" b="1" dirty="0"/>
              <a:t>时钟类的声明</a:t>
            </a:r>
            <a:endParaRPr lang="zh-CN" altLang="en-US" sz="2400" b="1" dirty="0"/>
          </a:p>
          <a:p>
            <a:pPr eaLnBrk="1" hangingPunct="1">
              <a:buFont typeface="Wingdings" panose="05000000000000000000" pitchFamily="2" charset="2"/>
              <a:buNone/>
            </a:pPr>
            <a:r>
              <a:rPr lang="en-US" altLang="zh-CN" sz="2400" b="1" dirty="0"/>
              <a:t>{</a:t>
            </a:r>
            <a:endParaRPr lang="en-US" altLang="zh-CN" sz="2400" b="1" dirty="0"/>
          </a:p>
          <a:p>
            <a:pPr eaLnBrk="1" hangingPunct="1">
              <a:buFont typeface="Wingdings" panose="05000000000000000000" pitchFamily="2" charset="2"/>
              <a:buNone/>
            </a:pPr>
            <a:r>
              <a:rPr lang="en-US" altLang="zh-CN" sz="2400" b="1" dirty="0"/>
              <a:t>public:	//</a:t>
            </a:r>
            <a:r>
              <a:rPr lang="zh-CN" altLang="en-US" sz="2400" b="1" dirty="0"/>
              <a:t>外部接口，公有成员函数</a:t>
            </a:r>
            <a:endParaRPr lang="zh-CN" altLang="en-US" sz="2400" b="1" dirty="0"/>
          </a:p>
          <a:p>
            <a:pPr eaLnBrk="1" hangingPunct="1">
              <a:buFont typeface="Wingdings" panose="05000000000000000000" pitchFamily="2" charset="2"/>
              <a:buNone/>
            </a:pPr>
            <a:r>
              <a:rPr lang="zh-CN" altLang="en-US" sz="2400" b="1" dirty="0"/>
              <a:t>	</a:t>
            </a:r>
            <a:r>
              <a:rPr lang="en-US" altLang="zh-CN" sz="2400" b="1" dirty="0">
                <a:solidFill>
                  <a:srgbClr val="FF0000"/>
                </a:solidFill>
              </a:rPr>
              <a:t>void SetTime(int newH=0, int newM=0, int newS=0);</a:t>
            </a:r>
            <a:endParaRPr lang="en-US" altLang="zh-CN" sz="2400" b="1" dirty="0">
              <a:solidFill>
                <a:srgbClr val="FF0000"/>
              </a:solidFill>
            </a:endParaRPr>
          </a:p>
          <a:p>
            <a:pPr eaLnBrk="1" hangingPunct="1">
              <a:buFont typeface="Wingdings" panose="05000000000000000000" pitchFamily="2" charset="2"/>
              <a:buNone/>
            </a:pPr>
            <a:r>
              <a:rPr lang="en-US" altLang="zh-CN" sz="2400" b="1" dirty="0"/>
              <a:t>	void ShowTime();</a:t>
            </a:r>
            <a:endParaRPr lang="en-US" altLang="zh-CN" sz="2400" b="1" dirty="0"/>
          </a:p>
          <a:p>
            <a:pPr eaLnBrk="1" hangingPunct="1">
              <a:buFont typeface="Wingdings" panose="05000000000000000000" pitchFamily="2" charset="2"/>
              <a:buNone/>
            </a:pPr>
            <a:r>
              <a:rPr lang="en-US" altLang="zh-CN" sz="2400" b="1" dirty="0"/>
              <a:t>private:	//</a:t>
            </a:r>
            <a:r>
              <a:rPr lang="zh-CN" altLang="en-US" sz="2400" b="1" dirty="0"/>
              <a:t>私有数据成员</a:t>
            </a:r>
            <a:endParaRPr lang="zh-CN" altLang="en-US" sz="2400" b="1" dirty="0"/>
          </a:p>
          <a:p>
            <a:pPr eaLnBrk="1" hangingPunct="1">
              <a:buFont typeface="Wingdings" panose="05000000000000000000" pitchFamily="2" charset="2"/>
              <a:buNone/>
            </a:pPr>
            <a:r>
              <a:rPr lang="zh-CN" altLang="en-US" sz="2400" b="1" dirty="0"/>
              <a:t>	</a:t>
            </a:r>
            <a:r>
              <a:rPr lang="en-US" altLang="zh-CN" sz="2400" b="1" dirty="0"/>
              <a:t>int Hour,Minute,Second;</a:t>
            </a:r>
            <a:endParaRPr lang="en-US" altLang="zh-CN" sz="2400" b="1" dirty="0"/>
          </a:p>
          <a:p>
            <a:pPr eaLnBrk="1" hangingPunct="1">
              <a:buFont typeface="Wingdings" panose="05000000000000000000" pitchFamily="2" charset="2"/>
              <a:buNone/>
            </a:pPr>
            <a:r>
              <a:rPr lang="en-US" altLang="zh-CN" sz="2400" b="1" dirty="0"/>
              <a:t>};</a:t>
            </a:r>
            <a:endParaRPr lang="en-US" altLang="zh-CN" sz="2400" b="1" dirty="0"/>
          </a:p>
        </p:txBody>
      </p:sp>
      <p:sp>
        <p:nvSpPr>
          <p:cNvPr id="39938" name="Rectangle 4"/>
          <p:cNvSpPr>
            <a:spLocks noGrp="1"/>
          </p:cNvSpPr>
          <p:nvPr>
            <p:ph type="title"/>
          </p:nvPr>
        </p:nvSpPr>
        <p:spPr>
          <a:xfrm>
            <a:off x="2667000" y="152400"/>
            <a:ext cx="7315200" cy="1143000"/>
          </a:xfrm>
          <a:noFill/>
          <a:ln>
            <a:noFill/>
          </a:ln>
        </p:spPr>
        <p:txBody>
          <a:bodyPr anchor="t" anchorCtr="0"/>
          <a:p>
            <a:pPr eaLnBrk="1" hangingPunct="1"/>
            <a:r>
              <a:rPr lang="zh-CN" altLang="zh-CN" sz="3600" b="1" dirty="0">
                <a:latin typeface="楷体" panose="02010609060101010101" pitchFamily="49" charset="-122"/>
                <a:ea typeface="楷体" panose="02010609060101010101" pitchFamily="49" charset="-122"/>
              </a:rPr>
              <a:t>例4-1</a:t>
            </a:r>
            <a:r>
              <a:rPr lang="en-US" altLang="zh-CN" sz="3600" b="1" dirty="0">
                <a:latin typeface="楷体" panose="02010609060101010101" pitchFamily="49" charset="-122"/>
                <a:ea typeface="楷体" panose="02010609060101010101" pitchFamily="49" charset="-122"/>
              </a:rPr>
              <a:t> </a:t>
            </a:r>
            <a:r>
              <a:rPr lang="zh-CN" altLang="en-US" sz="3600" b="1" dirty="0">
                <a:latin typeface="楷体" panose="02010609060101010101" pitchFamily="49" charset="-122"/>
                <a:ea typeface="楷体" panose="02010609060101010101" pitchFamily="49" charset="-122"/>
              </a:rPr>
              <a:t>类的应用举例</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3"/>
          <p:cNvSpPr>
            <a:spLocks noGrp="1"/>
          </p:cNvSpPr>
          <p:nvPr>
            <p:ph idx="1"/>
          </p:nvPr>
        </p:nvSpPr>
        <p:spPr>
          <a:xfrm>
            <a:off x="1415098" y="115888"/>
            <a:ext cx="7812087" cy="4114800"/>
          </a:xfrm>
          <a:noFill/>
          <a:ln>
            <a:noFill/>
          </a:ln>
        </p:spPr>
        <p:txBody>
          <a:bodyPr anchor="t" anchorCtr="0"/>
          <a:p>
            <a:pPr eaLnBrk="1" hangingPunct="1">
              <a:lnSpc>
                <a:spcPct val="80000"/>
              </a:lnSpc>
              <a:buFont typeface="Wingdings" panose="05000000000000000000" pitchFamily="2" charset="2"/>
              <a:buNone/>
            </a:pPr>
            <a:r>
              <a:rPr lang="en-US" altLang="zh-CN" sz="2400" b="1" dirty="0"/>
              <a:t>//</a:t>
            </a:r>
            <a:r>
              <a:rPr lang="zh-CN" altLang="en-US" sz="2400" b="1" dirty="0"/>
              <a:t>时钟类成员函数的具体实现</a:t>
            </a:r>
            <a:endParaRPr lang="zh-CN" altLang="en-US" sz="2400" b="1" dirty="0"/>
          </a:p>
          <a:p>
            <a:pPr eaLnBrk="1" hangingPunct="1">
              <a:lnSpc>
                <a:spcPct val="80000"/>
              </a:lnSpc>
              <a:buFont typeface="Wingdings" panose="05000000000000000000" pitchFamily="2" charset="2"/>
              <a:buNone/>
            </a:pPr>
            <a:r>
              <a:rPr lang="en-US" altLang="zh-CN" sz="2400" b="1" dirty="0">
                <a:solidFill>
                  <a:srgbClr val="FF0000"/>
                </a:solidFill>
              </a:rPr>
              <a:t>void Clock::SetTime(int newH, int newM, int newS)</a:t>
            </a:r>
            <a:endParaRPr lang="en-US" altLang="zh-CN" sz="2400" b="1" dirty="0">
              <a:solidFill>
                <a:srgbClr val="FF0000"/>
              </a:solidFill>
            </a:endParaRPr>
          </a:p>
          <a:p>
            <a:pPr eaLnBrk="1" hangingPunct="1">
              <a:lnSpc>
                <a:spcPct val="80000"/>
              </a:lnSpc>
              <a:buFont typeface="Wingdings" panose="05000000000000000000" pitchFamily="2" charset="2"/>
              <a:buNone/>
            </a:pPr>
            <a:r>
              <a:rPr lang="en-US" altLang="zh-CN" sz="2400" b="1" dirty="0"/>
              <a:t>{   Hour=newH;</a:t>
            </a:r>
            <a:endParaRPr lang="en-US" altLang="zh-CN" sz="2400" b="1" dirty="0"/>
          </a:p>
          <a:p>
            <a:pPr eaLnBrk="1" hangingPunct="1">
              <a:lnSpc>
                <a:spcPct val="80000"/>
              </a:lnSpc>
              <a:buFont typeface="Wingdings" panose="05000000000000000000" pitchFamily="2" charset="2"/>
              <a:buNone/>
            </a:pPr>
            <a:r>
              <a:rPr lang="en-US" altLang="zh-CN" sz="2400" b="1" dirty="0"/>
              <a:t>	Minute=newM;</a:t>
            </a:r>
            <a:endParaRPr lang="en-US" altLang="zh-CN" sz="2400" b="1" dirty="0"/>
          </a:p>
          <a:p>
            <a:pPr eaLnBrk="1" hangingPunct="1">
              <a:lnSpc>
                <a:spcPct val="80000"/>
              </a:lnSpc>
              <a:buFont typeface="Wingdings" panose="05000000000000000000" pitchFamily="2" charset="2"/>
              <a:buNone/>
            </a:pPr>
            <a:r>
              <a:rPr lang="en-US" altLang="zh-CN" sz="2400" b="1" dirty="0"/>
              <a:t>	Second=newS;</a:t>
            </a:r>
            <a:endParaRPr lang="en-US" altLang="zh-CN" sz="2400" b="1" dirty="0"/>
          </a:p>
          <a:p>
            <a:pPr eaLnBrk="1" hangingPunct="1">
              <a:lnSpc>
                <a:spcPct val="80000"/>
              </a:lnSpc>
              <a:buFont typeface="Wingdings" panose="05000000000000000000" pitchFamily="2" charset="2"/>
              <a:buNone/>
            </a:pPr>
            <a:r>
              <a:rPr lang="en-US" altLang="zh-CN" sz="2400" b="1" dirty="0"/>
              <a:t>}</a:t>
            </a:r>
            <a:endParaRPr lang="en-US" altLang="zh-CN" sz="2400" b="1" dirty="0"/>
          </a:p>
          <a:p>
            <a:pPr eaLnBrk="1" hangingPunct="1">
              <a:lnSpc>
                <a:spcPct val="80000"/>
              </a:lnSpc>
              <a:buFont typeface="Wingdings" panose="05000000000000000000" pitchFamily="2" charset="2"/>
              <a:buNone/>
            </a:pPr>
            <a:r>
              <a:rPr lang="en-US" altLang="zh-CN" sz="2400" b="1" dirty="0">
                <a:solidFill>
                  <a:srgbClr val="FF0000"/>
                </a:solidFill>
              </a:rPr>
              <a:t>inline void Clock::ShowTime()</a:t>
            </a:r>
            <a:endParaRPr lang="en-US" altLang="zh-CN" sz="2400" b="1" dirty="0">
              <a:solidFill>
                <a:srgbClr val="FF0000"/>
              </a:solidFill>
            </a:endParaRPr>
          </a:p>
          <a:p>
            <a:pPr eaLnBrk="1" hangingPunct="1">
              <a:lnSpc>
                <a:spcPct val="80000"/>
              </a:lnSpc>
              <a:buFont typeface="Wingdings" panose="05000000000000000000" pitchFamily="2" charset="2"/>
              <a:buNone/>
            </a:pPr>
            <a:r>
              <a:rPr lang="en-US" altLang="zh-CN" sz="2400" b="1" dirty="0"/>
              <a:t>{   cout&lt;&lt;Hour&lt;&lt;":"&lt;&lt;Minute&lt;&lt;":"&lt;&lt;Second&lt;&lt;endl;  }</a:t>
            </a:r>
            <a:endParaRPr lang="en-US" altLang="zh-CN" sz="2400" b="1" dirty="0"/>
          </a:p>
        </p:txBody>
      </p:sp>
      <p:sp>
        <p:nvSpPr>
          <p:cNvPr id="24581" name="Rectangle 3"/>
          <p:cNvSpPr/>
          <p:nvPr/>
        </p:nvSpPr>
        <p:spPr>
          <a:xfrm>
            <a:off x="1415098" y="3213100"/>
            <a:ext cx="7748587" cy="2879725"/>
          </a:xfrm>
          <a:prstGeom prst="rect">
            <a:avLst/>
          </a:prstGeom>
          <a:noFill/>
          <a:ln w="9525">
            <a:noFill/>
          </a:ln>
        </p:spPr>
        <p:txBody>
          <a:bodyPr anchor="t" anchorCtr="0"/>
          <a:p>
            <a:pPr marL="342900" indent="-342900">
              <a:lnSpc>
                <a:spcPct val="90000"/>
              </a:lnSpc>
              <a:spcBef>
                <a:spcPct val="20000"/>
              </a:spcBef>
              <a:buFont typeface="Wingdings" panose="05000000000000000000" pitchFamily="2" charset="2"/>
            </a:pPr>
            <a:r>
              <a:rPr lang="en-US" altLang="zh-CN" sz="2400" b="1" dirty="0">
                <a:latin typeface="Arial" panose="020B0604020202020204" pitchFamily="34" charset="0"/>
                <a:ea typeface="宋体" panose="02010600030101010101" pitchFamily="2" charset="-122"/>
              </a:rPr>
              <a:t>int main()</a:t>
            </a:r>
            <a:endParaRPr lang="en-US" altLang="zh-CN" sz="2400" b="1" dirty="0">
              <a:latin typeface="Arial" panose="020B0604020202020204" pitchFamily="34" charset="0"/>
              <a:ea typeface="宋体" panose="02010600030101010101" pitchFamily="2" charset="-122"/>
            </a:endParaRPr>
          </a:p>
          <a:p>
            <a:pPr marL="342900" indent="-342900">
              <a:lnSpc>
                <a:spcPct val="90000"/>
              </a:lnSpc>
              <a:spcBef>
                <a:spcPct val="20000"/>
              </a:spcBef>
              <a:buFont typeface="Wingdings" panose="05000000000000000000" pitchFamily="2" charset="2"/>
            </a:pPr>
            <a:r>
              <a:rPr lang="en-US" altLang="zh-CN" sz="2400" b="1" dirty="0">
                <a:latin typeface="Arial" panose="020B0604020202020204" pitchFamily="34" charset="0"/>
                <a:ea typeface="宋体" panose="02010600030101010101" pitchFamily="2" charset="-122"/>
              </a:rPr>
              <a:t>{   Clock myClock;	//</a:t>
            </a:r>
            <a:r>
              <a:rPr lang="zh-CN" altLang="en-US" sz="2400" b="1" dirty="0">
                <a:latin typeface="Arial" panose="020B0604020202020204" pitchFamily="34" charset="0"/>
                <a:ea typeface="宋体" panose="02010600030101010101" pitchFamily="2" charset="-122"/>
              </a:rPr>
              <a:t>定义对象</a:t>
            </a:r>
            <a:r>
              <a:rPr lang="en-US" altLang="zh-CN" sz="2400" b="1" dirty="0">
                <a:latin typeface="Arial" panose="020B0604020202020204" pitchFamily="34" charset="0"/>
                <a:ea typeface="宋体" panose="02010600030101010101" pitchFamily="2" charset="-122"/>
              </a:rPr>
              <a:t>myClock</a:t>
            </a:r>
            <a:endParaRPr lang="en-US" altLang="zh-CN" sz="2400" b="1" dirty="0">
              <a:latin typeface="Arial" panose="020B0604020202020204" pitchFamily="34" charset="0"/>
              <a:ea typeface="宋体" panose="02010600030101010101" pitchFamily="2" charset="-122"/>
            </a:endParaRPr>
          </a:p>
          <a:p>
            <a:pPr marL="342900" indent="-342900">
              <a:lnSpc>
                <a:spcPct val="90000"/>
              </a:lnSpc>
              <a:spcBef>
                <a:spcPct val="20000"/>
              </a:spcBef>
              <a:buFont typeface="Wingdings" panose="05000000000000000000" pitchFamily="2" charset="2"/>
            </a:pPr>
            <a:r>
              <a:rPr lang="en-US" altLang="zh-CN" sz="2400" b="1" dirty="0">
                <a:latin typeface="Arial" panose="020B0604020202020204" pitchFamily="34" charset="0"/>
                <a:ea typeface="宋体" panose="02010600030101010101" pitchFamily="2" charset="-122"/>
              </a:rPr>
              <a:t>	</a:t>
            </a:r>
            <a:r>
              <a:rPr lang="en-US" altLang="zh-CN" sz="2400" b="1" dirty="0">
                <a:solidFill>
                  <a:srgbClr val="FF0000"/>
                </a:solidFill>
                <a:latin typeface="Arial" panose="020B0604020202020204" pitchFamily="34" charset="0"/>
                <a:ea typeface="宋体" panose="02010600030101010101" pitchFamily="2" charset="-122"/>
              </a:rPr>
              <a:t>myClock.SetTime();</a:t>
            </a:r>
            <a:r>
              <a:rPr lang="en-US" altLang="zh-CN" sz="2400" b="1" dirty="0">
                <a:solidFill>
                  <a:schemeClr val="folHlink"/>
                </a:solidFill>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设置时间为默认值</a:t>
            </a:r>
            <a:endParaRPr lang="zh-CN" altLang="en-US" sz="2400" b="1" dirty="0">
              <a:latin typeface="Arial" panose="020B0604020202020204" pitchFamily="34" charset="0"/>
              <a:ea typeface="宋体" panose="02010600030101010101" pitchFamily="2" charset="-122"/>
            </a:endParaRPr>
          </a:p>
          <a:p>
            <a:pPr marL="342900" indent="-342900">
              <a:lnSpc>
                <a:spcPct val="90000"/>
              </a:lnSpc>
              <a:spcBef>
                <a:spcPct val="20000"/>
              </a:spcBef>
              <a:buFont typeface="Wingdings" panose="05000000000000000000" pitchFamily="2" charset="2"/>
            </a:pPr>
            <a:r>
              <a:rPr lang="zh-CN" altLang="en-US"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myClock.ShowTime();	//</a:t>
            </a:r>
            <a:r>
              <a:rPr lang="zh-CN" altLang="en-US" sz="2400" b="1" dirty="0">
                <a:latin typeface="Arial" panose="020B0604020202020204" pitchFamily="34" charset="0"/>
                <a:ea typeface="宋体" panose="02010600030101010101" pitchFamily="2" charset="-122"/>
              </a:rPr>
              <a:t>显示时间</a:t>
            </a:r>
            <a:endParaRPr lang="zh-CN" altLang="en-US" sz="2400" b="1" dirty="0">
              <a:latin typeface="Arial" panose="020B0604020202020204" pitchFamily="34" charset="0"/>
              <a:ea typeface="宋体" panose="02010600030101010101" pitchFamily="2" charset="-122"/>
            </a:endParaRPr>
          </a:p>
          <a:p>
            <a:pPr marL="342900" indent="-342900">
              <a:lnSpc>
                <a:spcPct val="90000"/>
              </a:lnSpc>
              <a:spcBef>
                <a:spcPct val="20000"/>
              </a:spcBef>
              <a:buFont typeface="Wingdings" panose="05000000000000000000" pitchFamily="2" charset="2"/>
            </a:pPr>
            <a:r>
              <a:rPr lang="zh-CN" altLang="en-US" sz="2400" b="1" dirty="0">
                <a:solidFill>
                  <a:srgbClr val="FF0000"/>
                </a:solidFill>
                <a:latin typeface="Arial" panose="020B0604020202020204" pitchFamily="34" charset="0"/>
                <a:ea typeface="宋体" panose="02010600030101010101" pitchFamily="2" charset="-122"/>
              </a:rPr>
              <a:t>	</a:t>
            </a:r>
            <a:r>
              <a:rPr lang="en-US" altLang="zh-CN" sz="2400" b="1" dirty="0">
                <a:solidFill>
                  <a:srgbClr val="FF0000"/>
                </a:solidFill>
                <a:latin typeface="Arial" panose="020B0604020202020204" pitchFamily="34" charset="0"/>
                <a:ea typeface="宋体" panose="02010600030101010101" pitchFamily="2" charset="-122"/>
              </a:rPr>
              <a:t>myClock.SetTime(12,30,30);</a:t>
            </a: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设置时间为</a:t>
            </a:r>
            <a:r>
              <a:rPr lang="en-US" altLang="zh-CN" sz="2400" b="1" dirty="0">
                <a:latin typeface="Arial" panose="020B0604020202020204" pitchFamily="34" charset="0"/>
                <a:ea typeface="宋体" panose="02010600030101010101" pitchFamily="2" charset="-122"/>
              </a:rPr>
              <a:t>12:30:30</a:t>
            </a:r>
            <a:endParaRPr lang="en-US" altLang="zh-CN" sz="2400" b="1" dirty="0">
              <a:latin typeface="Arial" panose="020B0604020202020204" pitchFamily="34" charset="0"/>
              <a:ea typeface="宋体" panose="02010600030101010101" pitchFamily="2" charset="-122"/>
            </a:endParaRPr>
          </a:p>
          <a:p>
            <a:pPr marL="342900" indent="-342900">
              <a:lnSpc>
                <a:spcPct val="90000"/>
              </a:lnSpc>
              <a:spcBef>
                <a:spcPct val="20000"/>
              </a:spcBef>
              <a:buFont typeface="Wingdings" panose="05000000000000000000" pitchFamily="2" charset="2"/>
            </a:pPr>
            <a:r>
              <a:rPr lang="en-US" altLang="zh-CN" sz="2400" b="1" dirty="0">
                <a:latin typeface="Arial" panose="020B0604020202020204" pitchFamily="34" charset="0"/>
                <a:ea typeface="宋体" panose="02010600030101010101" pitchFamily="2" charset="-122"/>
              </a:rPr>
              <a:t>	myClock.ShowTime();	//</a:t>
            </a:r>
            <a:r>
              <a:rPr lang="zh-CN" altLang="en-US" sz="2400" b="1" dirty="0">
                <a:latin typeface="Arial" panose="020B0604020202020204" pitchFamily="34" charset="0"/>
                <a:ea typeface="宋体" panose="02010600030101010101" pitchFamily="2" charset="-122"/>
              </a:rPr>
              <a:t>显示时间</a:t>
            </a:r>
            <a:endParaRPr lang="zh-CN" altLang="en-US" sz="2400" b="1" dirty="0">
              <a:latin typeface="Arial" panose="020B0604020202020204" pitchFamily="34" charset="0"/>
              <a:ea typeface="宋体" panose="02010600030101010101" pitchFamily="2" charset="-122"/>
            </a:endParaRPr>
          </a:p>
          <a:p>
            <a:pPr marL="342900" indent="-342900">
              <a:lnSpc>
                <a:spcPct val="90000"/>
              </a:lnSpc>
              <a:spcBef>
                <a:spcPct val="20000"/>
              </a:spcBef>
              <a:buFont typeface="Wingdings" panose="05000000000000000000" pitchFamily="2" charset="2"/>
            </a:pPr>
            <a:r>
              <a:rPr lang="zh-CN" altLang="en-US"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return 0;</a:t>
            </a:r>
            <a:endParaRPr lang="en-US" altLang="zh-CN" sz="2400" b="1" dirty="0">
              <a:latin typeface="Arial" panose="020B0604020202020204" pitchFamily="34" charset="0"/>
              <a:ea typeface="宋体" panose="02010600030101010101" pitchFamily="2" charset="-122"/>
            </a:endParaRPr>
          </a:p>
          <a:p>
            <a:pPr marL="342900" indent="-342900">
              <a:lnSpc>
                <a:spcPct val="90000"/>
              </a:lnSpc>
              <a:spcBef>
                <a:spcPct val="20000"/>
              </a:spcBef>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sp>
        <p:nvSpPr>
          <p:cNvPr id="254982" name="Rectangle 6"/>
          <p:cNvSpPr/>
          <p:nvPr/>
        </p:nvSpPr>
        <p:spPr>
          <a:xfrm>
            <a:off x="9336405" y="1125220"/>
            <a:ext cx="1741488" cy="1295400"/>
          </a:xfrm>
          <a:prstGeom prst="rect">
            <a:avLst/>
          </a:prstGeom>
          <a:solidFill>
            <a:srgbClr val="92D050"/>
          </a:solidFill>
          <a:ln w="9525">
            <a:noFill/>
          </a:ln>
        </p:spPr>
        <p:txBody>
          <a:bodyPr lIns="92075" tIns="46038" rIns="92075" bIns="46038" anchor="t" anchorCtr="0"/>
          <a:p>
            <a:pPr marL="342900" indent="-342900">
              <a:spcBef>
                <a:spcPct val="20000"/>
              </a:spcBef>
              <a:buClr>
                <a:schemeClr val="accent2"/>
              </a:buClr>
              <a:buSzPct val="80000"/>
              <a:buFont typeface="Wingdings" panose="05000000000000000000" pitchFamily="2" charset="2"/>
            </a:pPr>
            <a:r>
              <a:rPr lang="zh-CN" altLang="en-US" sz="2400" b="1" dirty="0">
                <a:solidFill>
                  <a:srgbClr val="0000FF"/>
                </a:solidFill>
                <a:latin typeface="Arial" panose="020B0604020202020204" pitchFamily="34" charset="0"/>
                <a:ea typeface="宋体" panose="02010600030101010101" pitchFamily="2" charset="-122"/>
              </a:rPr>
              <a:t>输出结果</a:t>
            </a:r>
            <a:r>
              <a:rPr lang="en-US" altLang="zh-CN" sz="2400" b="1" dirty="0">
                <a:solidFill>
                  <a:srgbClr val="0000FF"/>
                </a:solidFill>
                <a:latin typeface="Arial" panose="020B0604020202020204" pitchFamily="34" charset="0"/>
                <a:ea typeface="宋体" panose="02010600030101010101" pitchFamily="2" charset="-122"/>
              </a:rPr>
              <a:t>:</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0:0:0</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12:30:30</a:t>
            </a:r>
            <a:endParaRPr lang="en-US" altLang="zh-CN" sz="2400" b="1" dirty="0">
              <a:solidFill>
                <a:srgbClr val="0000FF"/>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blinds(horizontal)">
                                      <p:cBhvr>
                                        <p:cTn id="7" dur="500"/>
                                        <p:tgtEl>
                                          <p:spTgt spid="24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4982"/>
                                        </p:tgtEl>
                                        <p:attrNameLst>
                                          <p:attrName>style.visibility</p:attrName>
                                        </p:attrNameLst>
                                      </p:cBhvr>
                                      <p:to>
                                        <p:strVal val="visible"/>
                                      </p:to>
                                    </p:set>
                                    <p:animEffect transition="in" filter="blinds(horizontal)">
                                      <p:cBhvr>
                                        <p:cTn id="12" dur="500"/>
                                        <p:tgtEl>
                                          <p:spTgt spid="254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5498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p:nvPr/>
        </p:nvSpPr>
        <p:spPr>
          <a:xfrm>
            <a:off x="1524000" y="0"/>
            <a:ext cx="4643438" cy="6858000"/>
          </a:xfrm>
          <a:prstGeom prst="rect">
            <a:avLst/>
          </a:prstGeom>
          <a:solidFill>
            <a:srgbClr val="FFFFFF"/>
          </a:solidFill>
          <a:ln w="9525" cap="flat" cmpd="sng">
            <a:solidFill>
              <a:schemeClr val="tx2"/>
            </a:solidFill>
            <a:prstDash val="solid"/>
            <a:miter/>
            <a:headEnd type="none" w="med" len="med"/>
            <a:tailEnd type="none" w="med" len="med"/>
          </a:ln>
        </p:spPr>
        <p:txBody>
          <a:bodyPr wrap="none" anchor="ctr" anchorCtr="0"/>
          <a:p>
            <a:r>
              <a:rPr lang="en-US" altLang="zh-CN" sz="2400" dirty="0">
                <a:latin typeface="Arial" panose="020B0604020202020204" pitchFamily="34" charset="0"/>
                <a:ea typeface="宋体" panose="02010600030101010101" pitchFamily="2" charset="-122"/>
              </a:rPr>
              <a:t>#include &lt;iostream&gt;</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using namespace std;</a:t>
            </a:r>
            <a:endParaRPr lang="en-US" altLang="zh-CN" sz="2400" dirty="0">
              <a:latin typeface="Arial" panose="020B0604020202020204" pitchFamily="34" charset="0"/>
              <a:ea typeface="宋体" panose="02010600030101010101" pitchFamily="2" charset="-122"/>
            </a:endParaRPr>
          </a:p>
          <a:p>
            <a:r>
              <a:rPr lang="en-US" altLang="zh-CN" sz="2400" dirty="0">
                <a:solidFill>
                  <a:srgbClr val="0000FF"/>
                </a:solidFill>
                <a:latin typeface="Arial" panose="020B0604020202020204" pitchFamily="34" charset="0"/>
                <a:ea typeface="宋体" panose="02010600030101010101" pitchFamily="2" charset="-122"/>
              </a:rPr>
              <a:t>class Date</a:t>
            </a:r>
            <a:endParaRPr lang="en-US" altLang="zh-CN" sz="2400" dirty="0">
              <a:solidFill>
                <a:srgbClr val="0000FF"/>
              </a:solidFill>
              <a:latin typeface="Arial" panose="020B0604020202020204" pitchFamily="34" charset="0"/>
              <a:ea typeface="宋体" panose="02010600030101010101" pitchFamily="2" charset="-122"/>
            </a:endParaRPr>
          </a:p>
          <a:p>
            <a:r>
              <a:rPr lang="en-US" altLang="zh-CN" sz="2400" dirty="0">
                <a:solidFill>
                  <a:srgbClr val="0000FF"/>
                </a:solidFill>
                <a:latin typeface="Arial" panose="020B0604020202020204" pitchFamily="34" charset="0"/>
                <a:ea typeface="宋体" panose="02010600030101010101" pitchFamily="2" charset="-122"/>
              </a:rPr>
              <a:t>{</a:t>
            </a:r>
            <a:endParaRPr lang="en-US" altLang="zh-CN" sz="2400" dirty="0">
              <a:solidFill>
                <a:srgbClr val="0000FF"/>
              </a:solidFill>
              <a:latin typeface="Arial" panose="020B0604020202020204" pitchFamily="34" charset="0"/>
              <a:ea typeface="宋体" panose="02010600030101010101" pitchFamily="2" charset="-122"/>
            </a:endParaRPr>
          </a:p>
          <a:p>
            <a:r>
              <a:rPr lang="en-US" altLang="zh-CN" sz="2400" dirty="0">
                <a:solidFill>
                  <a:srgbClr val="FF0000"/>
                </a:solidFill>
                <a:latin typeface="Arial" panose="020B0604020202020204" pitchFamily="34" charset="0"/>
                <a:ea typeface="宋体" panose="02010600030101010101" pitchFamily="2" charset="-122"/>
              </a:rPr>
              <a:t>public:</a:t>
            </a:r>
            <a:endParaRPr lang="en-US" altLang="zh-CN" sz="2400" dirty="0">
              <a:solidFill>
                <a:srgbClr val="FF0000"/>
              </a:solidFill>
              <a:latin typeface="Arial" panose="020B0604020202020204" pitchFamily="34" charset="0"/>
              <a:ea typeface="宋体" panose="02010600030101010101" pitchFamily="2" charset="-122"/>
            </a:endParaRPr>
          </a:p>
          <a:p>
            <a:r>
              <a:rPr lang="en-US" altLang="zh-CN" sz="2400" dirty="0">
                <a:solidFill>
                  <a:srgbClr val="FF0000"/>
                </a:solidFill>
                <a:latin typeface="Arial" panose="020B0604020202020204" pitchFamily="34" charset="0"/>
                <a:ea typeface="宋体" panose="02010600030101010101" pitchFamily="2" charset="-122"/>
              </a:rPr>
              <a:t>  void input(); </a:t>
            </a:r>
            <a:endParaRPr lang="zh-CN" altLang="en-US" sz="2400" dirty="0">
              <a:solidFill>
                <a:srgbClr val="FF0000"/>
              </a:solidFill>
              <a:latin typeface="Arial" panose="020B0604020202020204" pitchFamily="34" charset="0"/>
              <a:ea typeface="宋体" panose="02010600030101010101" pitchFamily="2" charset="-122"/>
            </a:endParaRPr>
          </a:p>
          <a:p>
            <a:r>
              <a:rPr lang="zh-CN" altLang="en-US" sz="2400" dirty="0">
                <a:solidFill>
                  <a:srgbClr val="FF0000"/>
                </a:solidFill>
                <a:latin typeface="Arial" panose="020B0604020202020204" pitchFamily="34" charset="0"/>
                <a:ea typeface="宋体" panose="02010600030101010101" pitchFamily="2" charset="-122"/>
              </a:rPr>
              <a:t>  </a:t>
            </a:r>
            <a:r>
              <a:rPr lang="en-US" altLang="zh-CN" sz="2400" dirty="0">
                <a:solidFill>
                  <a:srgbClr val="FF0000"/>
                </a:solidFill>
                <a:latin typeface="Arial" panose="020B0604020202020204" pitchFamily="34" charset="0"/>
                <a:ea typeface="宋体" panose="02010600030101010101" pitchFamily="2" charset="-122"/>
              </a:rPr>
              <a:t>void output(); </a:t>
            </a:r>
            <a:endParaRPr lang="zh-CN" altLang="en-US" sz="2400" dirty="0">
              <a:solidFill>
                <a:srgbClr val="FF0000"/>
              </a:solidFill>
              <a:latin typeface="Arial" panose="020B0604020202020204" pitchFamily="34" charset="0"/>
              <a:ea typeface="宋体" panose="02010600030101010101" pitchFamily="2" charset="-122"/>
            </a:endParaRPr>
          </a:p>
          <a:p>
            <a:r>
              <a:rPr lang="en-US" altLang="zh-CN" sz="2400" dirty="0">
                <a:solidFill>
                  <a:srgbClr val="0000FF"/>
                </a:solidFill>
                <a:latin typeface="Arial" panose="020B0604020202020204" pitchFamily="34" charset="0"/>
                <a:ea typeface="宋体" panose="02010600030101010101" pitchFamily="2" charset="-122"/>
              </a:rPr>
              <a:t>private:</a:t>
            </a:r>
            <a:endParaRPr lang="en-US" altLang="zh-CN" sz="2400" dirty="0">
              <a:solidFill>
                <a:srgbClr val="0000FF"/>
              </a:solidFill>
              <a:latin typeface="Arial" panose="020B0604020202020204" pitchFamily="34" charset="0"/>
              <a:ea typeface="宋体" panose="02010600030101010101" pitchFamily="2" charset="-122"/>
            </a:endParaRPr>
          </a:p>
          <a:p>
            <a:r>
              <a:rPr lang="en-US" altLang="zh-CN" sz="2400" dirty="0">
                <a:solidFill>
                  <a:srgbClr val="0000FF"/>
                </a:solidFill>
                <a:latin typeface="Arial" panose="020B0604020202020204" pitchFamily="34" charset="0"/>
                <a:ea typeface="宋体" panose="02010600030101010101" pitchFamily="2" charset="-122"/>
              </a:rPr>
              <a:t>   int year;</a:t>
            </a:r>
            <a:endParaRPr lang="en-US" altLang="zh-CN" sz="2400" dirty="0">
              <a:solidFill>
                <a:srgbClr val="0000FF"/>
              </a:solidFill>
              <a:latin typeface="Arial" panose="020B0604020202020204" pitchFamily="34" charset="0"/>
              <a:ea typeface="宋体" panose="02010600030101010101" pitchFamily="2" charset="-122"/>
            </a:endParaRPr>
          </a:p>
          <a:p>
            <a:r>
              <a:rPr lang="en-US" altLang="zh-CN" sz="2400" dirty="0">
                <a:solidFill>
                  <a:srgbClr val="0000FF"/>
                </a:solidFill>
                <a:latin typeface="Arial" panose="020B0604020202020204" pitchFamily="34" charset="0"/>
                <a:ea typeface="宋体" panose="02010600030101010101" pitchFamily="2" charset="-122"/>
              </a:rPr>
              <a:t>   int month;</a:t>
            </a:r>
            <a:endParaRPr lang="en-US" altLang="zh-CN" sz="2400" dirty="0">
              <a:solidFill>
                <a:srgbClr val="0000FF"/>
              </a:solidFill>
              <a:latin typeface="Arial" panose="020B0604020202020204" pitchFamily="34" charset="0"/>
              <a:ea typeface="宋体" panose="02010600030101010101" pitchFamily="2" charset="-122"/>
            </a:endParaRPr>
          </a:p>
          <a:p>
            <a:r>
              <a:rPr lang="en-US" altLang="zh-CN" sz="2400" dirty="0">
                <a:solidFill>
                  <a:srgbClr val="0000FF"/>
                </a:solidFill>
                <a:latin typeface="Arial" panose="020B0604020202020204" pitchFamily="34" charset="0"/>
                <a:ea typeface="宋体" panose="02010600030101010101" pitchFamily="2" charset="-122"/>
              </a:rPr>
              <a:t>   int day;</a:t>
            </a:r>
            <a:endParaRPr lang="en-US" altLang="zh-CN" sz="2400" dirty="0">
              <a:solidFill>
                <a:srgbClr val="0000FF"/>
              </a:solidFill>
              <a:latin typeface="Arial" panose="020B0604020202020204" pitchFamily="34" charset="0"/>
              <a:ea typeface="宋体" panose="02010600030101010101" pitchFamily="2" charset="-122"/>
            </a:endParaRPr>
          </a:p>
          <a:p>
            <a:r>
              <a:rPr lang="en-US" altLang="zh-CN" sz="2400" dirty="0">
                <a:solidFill>
                  <a:srgbClr val="0000FF"/>
                </a:solidFill>
                <a:latin typeface="Arial" panose="020B0604020202020204" pitchFamily="34" charset="0"/>
                <a:ea typeface="宋体" panose="02010600030101010101" pitchFamily="2" charset="-122"/>
              </a:rPr>
              <a:t>};</a:t>
            </a:r>
            <a:endParaRPr lang="en-US" altLang="zh-CN" sz="2400" dirty="0">
              <a:solidFill>
                <a:srgbClr val="0000FF"/>
              </a:solidFill>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void </a:t>
            </a:r>
            <a:r>
              <a:rPr lang="en-US" altLang="zh-CN" sz="2400" dirty="0">
                <a:solidFill>
                  <a:srgbClr val="FF0000"/>
                </a:solidFill>
                <a:latin typeface="Arial" panose="020B0604020202020204" pitchFamily="34" charset="0"/>
                <a:ea typeface="宋体" panose="02010600030101010101" pitchFamily="2" charset="-122"/>
              </a:rPr>
              <a:t>Date::</a:t>
            </a:r>
            <a:r>
              <a:rPr lang="en-US" altLang="zh-CN" sz="2400" dirty="0">
                <a:latin typeface="Arial" panose="020B0604020202020204" pitchFamily="34" charset="0"/>
                <a:ea typeface="宋体" panose="02010600030101010101" pitchFamily="2" charset="-122"/>
              </a:rPr>
              <a:t>input() </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  cout&lt;&lt;"</a:t>
            </a:r>
            <a:r>
              <a:rPr lang="zh-CN" altLang="en-US" sz="2400" dirty="0">
                <a:latin typeface="Arial" panose="020B0604020202020204" pitchFamily="34" charset="0"/>
                <a:ea typeface="宋体" panose="02010600030101010101" pitchFamily="2" charset="-122"/>
              </a:rPr>
              <a:t>请输入一个合法的年月日：</a:t>
            </a: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   cin&gt;&gt;</a:t>
            </a:r>
            <a:r>
              <a:rPr lang="en-US" altLang="zh-CN" sz="2400" dirty="0">
                <a:solidFill>
                  <a:srgbClr val="0000FF"/>
                </a:solidFill>
                <a:latin typeface="Arial" panose="020B0604020202020204" pitchFamily="34" charset="0"/>
                <a:ea typeface="宋体" panose="02010600030101010101" pitchFamily="2" charset="-122"/>
              </a:rPr>
              <a:t>year</a:t>
            </a:r>
            <a:r>
              <a:rPr lang="en-US" altLang="zh-CN" sz="2400" dirty="0">
                <a:latin typeface="Arial" panose="020B0604020202020204" pitchFamily="34" charset="0"/>
                <a:ea typeface="宋体" panose="02010600030101010101" pitchFamily="2" charset="-122"/>
              </a:rPr>
              <a:t>;   </a:t>
            </a:r>
            <a:endParaRPr lang="en-US" altLang="zh-CN" sz="2400"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cin&gt;&gt;</a:t>
            </a:r>
            <a:r>
              <a:rPr lang="en-US" altLang="zh-CN" sz="2400" dirty="0">
                <a:solidFill>
                  <a:srgbClr val="0000FF"/>
                </a:solidFill>
                <a:latin typeface="Arial" panose="020B0604020202020204" pitchFamily="34" charset="0"/>
                <a:ea typeface="宋体" panose="02010600030101010101" pitchFamily="2" charset="-122"/>
              </a:rPr>
              <a:t>month</a:t>
            </a: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   cin&gt;&gt;</a:t>
            </a:r>
            <a:r>
              <a:rPr lang="en-US" altLang="zh-CN" sz="2400" dirty="0">
                <a:solidFill>
                  <a:srgbClr val="0000FF"/>
                </a:solidFill>
                <a:latin typeface="Arial" panose="020B0604020202020204" pitchFamily="34" charset="0"/>
                <a:ea typeface="宋体" panose="02010600030101010101" pitchFamily="2" charset="-122"/>
              </a:rPr>
              <a:t>day</a:t>
            </a: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sp>
        <p:nvSpPr>
          <p:cNvPr id="5" name="Rectangle 3"/>
          <p:cNvSpPr/>
          <p:nvPr/>
        </p:nvSpPr>
        <p:spPr>
          <a:xfrm>
            <a:off x="6311900" y="0"/>
            <a:ext cx="4356100" cy="5013325"/>
          </a:xfrm>
          <a:prstGeom prst="rect">
            <a:avLst/>
          </a:prstGeom>
          <a:solidFill>
            <a:srgbClr val="FFFFFF"/>
          </a:solidFill>
          <a:ln w="9525" cap="flat" cmpd="sng">
            <a:solidFill>
              <a:schemeClr val="tx2"/>
            </a:solidFill>
            <a:prstDash val="solid"/>
            <a:miter/>
            <a:headEnd type="none" w="med" len="med"/>
            <a:tailEnd type="none" w="med" len="med"/>
          </a:ln>
        </p:spPr>
        <p:txBody>
          <a:bodyPr wrap="none" anchor="ctr" anchorCtr="0"/>
          <a:p>
            <a:r>
              <a:rPr lang="en-US" altLang="zh-CN" sz="2400" dirty="0">
                <a:latin typeface="Arial" panose="020B0604020202020204" pitchFamily="34" charset="0"/>
                <a:ea typeface="宋体" panose="02010600030101010101" pitchFamily="2" charset="-122"/>
              </a:rPr>
              <a:t>void </a:t>
            </a:r>
            <a:r>
              <a:rPr lang="en-US" altLang="zh-CN" sz="2400" dirty="0">
                <a:solidFill>
                  <a:srgbClr val="FF0000"/>
                </a:solidFill>
                <a:latin typeface="Arial" panose="020B0604020202020204" pitchFamily="34" charset="0"/>
                <a:ea typeface="宋体" panose="02010600030101010101" pitchFamily="2" charset="-122"/>
              </a:rPr>
              <a:t>Date::</a:t>
            </a:r>
            <a:r>
              <a:rPr lang="en-US" altLang="zh-CN" sz="2400" dirty="0">
                <a:latin typeface="Arial" panose="020B0604020202020204" pitchFamily="34" charset="0"/>
                <a:ea typeface="宋体" panose="02010600030101010101" pitchFamily="2" charset="-122"/>
              </a:rPr>
              <a:t>output()</a:t>
            </a:r>
            <a:endParaRPr lang="zh-CN" altLang="en-US"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 cout&lt;&lt;</a:t>
            </a:r>
            <a:r>
              <a:rPr lang="en-US" altLang="zh-CN" sz="2400" dirty="0">
                <a:solidFill>
                  <a:srgbClr val="0000FF"/>
                </a:solidFill>
                <a:latin typeface="Arial" panose="020B0604020202020204" pitchFamily="34" charset="0"/>
                <a:ea typeface="宋体" panose="02010600030101010101" pitchFamily="2" charset="-122"/>
              </a:rPr>
              <a:t>year</a:t>
            </a:r>
            <a:r>
              <a:rPr lang="en-US" altLang="zh-CN" sz="2400" dirty="0">
                <a:latin typeface="Arial" panose="020B0604020202020204" pitchFamily="34" charset="0"/>
                <a:ea typeface="宋体" panose="02010600030101010101" pitchFamily="2" charset="-122"/>
              </a:rPr>
              <a:t>&lt;&lt;"</a:t>
            </a:r>
            <a:r>
              <a:rPr lang="zh-CN" altLang="en-US" sz="2400" dirty="0">
                <a:latin typeface="Arial" panose="020B0604020202020204" pitchFamily="34" charset="0"/>
                <a:ea typeface="宋体" panose="02010600030101010101" pitchFamily="2" charset="-122"/>
              </a:rPr>
              <a:t>年</a:t>
            </a: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 cout&lt;&lt;</a:t>
            </a:r>
            <a:r>
              <a:rPr lang="en-US" altLang="zh-CN" sz="2400" dirty="0">
                <a:solidFill>
                  <a:srgbClr val="0000FF"/>
                </a:solidFill>
                <a:latin typeface="Arial" panose="020B0604020202020204" pitchFamily="34" charset="0"/>
                <a:ea typeface="宋体" panose="02010600030101010101" pitchFamily="2" charset="-122"/>
              </a:rPr>
              <a:t>month</a:t>
            </a:r>
            <a:r>
              <a:rPr lang="en-US" altLang="zh-CN" sz="2400" dirty="0">
                <a:latin typeface="Arial" panose="020B0604020202020204" pitchFamily="34" charset="0"/>
                <a:ea typeface="宋体" panose="02010600030101010101" pitchFamily="2" charset="-122"/>
              </a:rPr>
              <a:t>&lt;&lt;"</a:t>
            </a:r>
            <a:r>
              <a:rPr lang="zh-CN" altLang="en-US" sz="2400" dirty="0">
                <a:latin typeface="Arial" panose="020B0604020202020204" pitchFamily="34" charset="0"/>
                <a:ea typeface="宋体" panose="02010600030101010101" pitchFamily="2" charset="-122"/>
              </a:rPr>
              <a:t>月</a:t>
            </a: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 cout&lt;&lt;</a:t>
            </a:r>
            <a:r>
              <a:rPr lang="en-US" altLang="zh-CN" sz="2400" dirty="0">
                <a:solidFill>
                  <a:srgbClr val="0000FF"/>
                </a:solidFill>
                <a:latin typeface="Arial" panose="020B0604020202020204" pitchFamily="34" charset="0"/>
                <a:ea typeface="宋体" panose="02010600030101010101" pitchFamily="2" charset="-122"/>
              </a:rPr>
              <a:t>day</a:t>
            </a:r>
            <a:r>
              <a:rPr lang="en-US" altLang="zh-CN" sz="2400" dirty="0">
                <a:latin typeface="Arial" panose="020B0604020202020204" pitchFamily="34" charset="0"/>
                <a:ea typeface="宋体" panose="02010600030101010101" pitchFamily="2" charset="-122"/>
              </a:rPr>
              <a:t>&lt;&lt;"</a:t>
            </a:r>
            <a:r>
              <a:rPr lang="zh-CN" altLang="en-US" sz="2400" dirty="0">
                <a:latin typeface="Arial" panose="020B0604020202020204" pitchFamily="34" charset="0"/>
                <a:ea typeface="宋体" panose="02010600030101010101" pitchFamily="2" charset="-122"/>
              </a:rPr>
              <a:t>日</a:t>
            </a:r>
            <a:r>
              <a:rPr lang="en-US" altLang="zh-CN" sz="2400" dirty="0">
                <a:latin typeface="Arial" panose="020B0604020202020204" pitchFamily="34" charset="0"/>
                <a:ea typeface="宋体" panose="02010600030101010101" pitchFamily="2" charset="-122"/>
              </a:rPr>
              <a:t>"&lt;&lt;endl;</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int main()</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   Date d;</a:t>
            </a:r>
            <a:endParaRPr lang="en-US" altLang="zh-CN" sz="2400" dirty="0">
              <a:latin typeface="Arial" panose="020B0604020202020204" pitchFamily="34" charset="0"/>
              <a:ea typeface="宋体" panose="02010600030101010101" pitchFamily="2" charset="-122"/>
            </a:endParaRPr>
          </a:p>
          <a:p>
            <a:r>
              <a:rPr lang="en-US" altLang="zh-CN" sz="2400" dirty="0">
                <a:solidFill>
                  <a:srgbClr val="FF0000"/>
                </a:solidFill>
                <a:latin typeface="Arial" panose="020B0604020202020204" pitchFamily="34" charset="0"/>
                <a:ea typeface="宋体" panose="02010600030101010101" pitchFamily="2" charset="-122"/>
              </a:rPr>
              <a:t>   d.input(); </a:t>
            </a:r>
            <a:endParaRPr lang="zh-CN" altLang="en-US" sz="2400" dirty="0">
              <a:solidFill>
                <a:srgbClr val="FF0000"/>
              </a:solidFill>
              <a:latin typeface="Arial" panose="020B0604020202020204" pitchFamily="34" charset="0"/>
              <a:ea typeface="宋体" panose="02010600030101010101" pitchFamily="2" charset="-122"/>
            </a:endParaRPr>
          </a:p>
          <a:p>
            <a:r>
              <a:rPr lang="en-US" altLang="zh-CN" sz="2400" dirty="0">
                <a:solidFill>
                  <a:srgbClr val="FF0000"/>
                </a:solidFill>
                <a:latin typeface="Arial" panose="020B0604020202020204" pitchFamily="34" charset="0"/>
                <a:ea typeface="宋体" panose="02010600030101010101" pitchFamily="2" charset="-122"/>
              </a:rPr>
              <a:t>   d.output();</a:t>
            </a:r>
            <a:endParaRPr lang="zh-CN" altLang="en-US" sz="2400" dirty="0">
              <a:solidFill>
                <a:srgbClr val="FF0000"/>
              </a:solidFill>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   return 0;</a:t>
            </a:r>
            <a:endParaRPr lang="en-US" altLang="zh-CN" sz="2400" dirty="0">
              <a:latin typeface="Arial" panose="020B0604020202020204" pitchFamily="34" charset="0"/>
              <a:ea typeface="宋体" panose="02010600030101010101" pitchFamily="2" charset="-122"/>
            </a:endParaRPr>
          </a:p>
          <a:p>
            <a:r>
              <a:rPr lang="en-US" altLang="zh-CN"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sp>
        <p:nvSpPr>
          <p:cNvPr id="6" name="Rectangle 4"/>
          <p:cNvSpPr/>
          <p:nvPr/>
        </p:nvSpPr>
        <p:spPr>
          <a:xfrm>
            <a:off x="1670050" y="2349500"/>
            <a:ext cx="5581650" cy="935038"/>
          </a:xfrm>
          <a:prstGeom prst="rect">
            <a:avLst/>
          </a:prstGeom>
          <a:solidFill>
            <a:srgbClr val="47F3C6"/>
          </a:solidFill>
          <a:ln w="38100" cap="flat" cmpd="sng">
            <a:solidFill>
              <a:srgbClr val="008000"/>
            </a:solidFill>
            <a:prstDash val="solid"/>
            <a:miter/>
            <a:headEnd type="none" w="med" len="med"/>
            <a:tailEnd type="none" w="med" len="med"/>
          </a:ln>
        </p:spPr>
        <p:txBody>
          <a:bodyPr wrap="none" anchor="ctr" anchorCtr="0"/>
          <a:p>
            <a:r>
              <a:rPr lang="zh-CN" altLang="en-US" sz="2400" dirty="0">
                <a:latin typeface="楷体" panose="02010609060101010101" pitchFamily="49" charset="-122"/>
                <a:ea typeface="楷体" panose="02010609060101010101" pitchFamily="49" charset="-122"/>
              </a:rPr>
              <a:t>请输入一个合法的年月日：</a:t>
            </a:r>
            <a:r>
              <a:rPr lang="en-US" altLang="zh-CN" sz="2400" dirty="0">
                <a:latin typeface="楷体" panose="02010609060101010101" pitchFamily="49" charset="-122"/>
                <a:ea typeface="楷体" panose="02010609060101010101" pitchFamily="49" charset="-122"/>
              </a:rPr>
              <a:t>2023 3 5</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2023</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月</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日</a:t>
            </a:r>
            <a:endParaRPr lang="zh-CN" altLang="en-US" sz="2400" dirty="0">
              <a:latin typeface="楷体" panose="02010609060101010101" pitchFamily="49" charset="-122"/>
              <a:ea typeface="楷体" panose="02010609060101010101" pitchFamily="49" charset="-122"/>
            </a:endParaRPr>
          </a:p>
        </p:txBody>
      </p:sp>
      <p:sp>
        <p:nvSpPr>
          <p:cNvPr id="7" name="AutoShape 5"/>
          <p:cNvSpPr/>
          <p:nvPr/>
        </p:nvSpPr>
        <p:spPr>
          <a:xfrm>
            <a:off x="3143250" y="404813"/>
            <a:ext cx="3311525" cy="1223962"/>
          </a:xfrm>
          <a:prstGeom prst="wedgeRoundRectCallout">
            <a:avLst>
              <a:gd name="adj1" fmla="val 52639"/>
              <a:gd name="adj2" fmla="val 38986"/>
              <a:gd name="adj3" fmla="val 16667"/>
            </a:avLst>
          </a:prstGeom>
          <a:solidFill>
            <a:srgbClr val="FFFFFF"/>
          </a:solidFill>
          <a:ln w="28575" cap="flat" cmpd="sng">
            <a:solidFill>
              <a:srgbClr val="808000"/>
            </a:solidFill>
            <a:prstDash val="solid"/>
            <a:miter/>
            <a:headEnd type="none" w="med" len="med"/>
            <a:tailEnd type="none" w="med" len="med"/>
          </a:ln>
        </p:spPr>
        <p:txBody>
          <a:bodyPr anchor="ctr" anchorCtr="0"/>
          <a:p>
            <a:r>
              <a:rPr lang="zh-CN" altLang="en-US" sz="2400" dirty="0">
                <a:latin typeface="楷体" panose="02010609060101010101" pitchFamily="49" charset="-122"/>
                <a:ea typeface="楷体" panose="02010609060101010101" pitchFamily="49" charset="-122"/>
              </a:rPr>
              <a:t> 在成员函数的定义中，可以直接使用该类的所有成员</a:t>
            </a:r>
            <a:r>
              <a:rPr lang="en-US" altLang="zh-CN"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grpSp>
        <p:nvGrpSpPr>
          <p:cNvPr id="2" name="Group 10"/>
          <p:cNvGrpSpPr/>
          <p:nvPr/>
        </p:nvGrpSpPr>
        <p:grpSpPr>
          <a:xfrm>
            <a:off x="2208213" y="4437063"/>
            <a:ext cx="6523037" cy="2159000"/>
            <a:chOff x="431" y="2795"/>
            <a:chExt cx="4109" cy="1360"/>
          </a:xfrm>
        </p:grpSpPr>
        <p:sp>
          <p:nvSpPr>
            <p:cNvPr id="41990" name="Rectangle 7"/>
            <p:cNvSpPr/>
            <p:nvPr/>
          </p:nvSpPr>
          <p:spPr>
            <a:xfrm>
              <a:off x="431" y="2795"/>
              <a:ext cx="544" cy="318"/>
            </a:xfrm>
            <a:prstGeom prst="rect">
              <a:avLst/>
            </a:prstGeom>
            <a:noFill/>
            <a:ln w="28575" cap="flat" cmpd="sng">
              <a:solidFill>
                <a:schemeClr val="tx2"/>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1991" name="Line 8"/>
            <p:cNvSpPr/>
            <p:nvPr/>
          </p:nvSpPr>
          <p:spPr>
            <a:xfrm>
              <a:off x="1111" y="3067"/>
              <a:ext cx="1679" cy="635"/>
            </a:xfrm>
            <a:prstGeom prst="line">
              <a:avLst/>
            </a:prstGeom>
            <a:ln w="28575" cap="flat" cmpd="sng">
              <a:solidFill>
                <a:schemeClr val="tx2"/>
              </a:solidFill>
              <a:prstDash val="solid"/>
              <a:round/>
              <a:headEnd type="none" w="med" len="med"/>
              <a:tailEnd type="none" w="med" len="med"/>
            </a:ln>
          </p:spPr>
        </p:sp>
        <p:sp>
          <p:nvSpPr>
            <p:cNvPr id="41992" name="Rectangle 9"/>
            <p:cNvSpPr/>
            <p:nvPr/>
          </p:nvSpPr>
          <p:spPr>
            <a:xfrm>
              <a:off x="2790" y="3611"/>
              <a:ext cx="1750" cy="544"/>
            </a:xfrm>
            <a:prstGeom prst="rect">
              <a:avLst/>
            </a:prstGeom>
            <a:solidFill>
              <a:srgbClr val="FFFFFF"/>
            </a:solidFill>
            <a:ln w="28575" cap="flat" cmpd="sng">
              <a:solidFill>
                <a:schemeClr val="tx2"/>
              </a:solidFill>
              <a:prstDash val="solid"/>
              <a:miter/>
              <a:headEnd type="none" w="med" len="med"/>
              <a:tailEnd type="none" w="med" len="med"/>
            </a:ln>
          </p:spPr>
          <p:txBody>
            <a:bodyPr wrap="none" anchor="ctr" anchorCtr="0"/>
            <a:p>
              <a:pPr algn="ctr"/>
              <a:r>
                <a:rPr lang="zh-CN" altLang="en-US" sz="2400" dirty="0">
                  <a:solidFill>
                    <a:srgbClr val="FF0000"/>
                  </a:solidFill>
                  <a:latin typeface="楷体" panose="02010609060101010101" pitchFamily="49" charset="-122"/>
                  <a:ea typeface="楷体" panose="02010609060101010101" pitchFamily="49" charset="-122"/>
                </a:rPr>
                <a:t>类名</a:t>
              </a:r>
              <a:r>
                <a:rPr lang="en-US" altLang="zh-CN" sz="2400" dirty="0">
                  <a:solidFill>
                    <a:srgbClr val="FF0000"/>
                  </a:solidFill>
                  <a:latin typeface="楷体" panose="02010609060101010101" pitchFamily="49" charset="-122"/>
                  <a:ea typeface="楷体" panose="02010609060101010101" pitchFamily="49" charset="-122"/>
                </a:rPr>
                <a:t>:: </a:t>
              </a:r>
              <a:endParaRPr lang="en-US" altLang="zh-CN" sz="2400" dirty="0">
                <a:solidFill>
                  <a:srgbClr val="FF0000"/>
                </a:solidFill>
                <a:latin typeface="楷体" panose="02010609060101010101" pitchFamily="49" charset="-122"/>
                <a:ea typeface="楷体" panose="02010609060101010101" pitchFamily="49" charset="-122"/>
              </a:endParaRPr>
            </a:p>
            <a:p>
              <a:pPr algn="ctr"/>
              <a:r>
                <a:rPr lang="zh-CN" altLang="en-US" sz="2400" dirty="0">
                  <a:latin typeface="楷体" panose="02010609060101010101" pitchFamily="49" charset="-122"/>
                  <a:ea typeface="楷体" panose="02010609060101010101" pitchFamily="49" charset="-122"/>
                </a:rPr>
                <a:t>类作用域解析运算符</a:t>
              </a:r>
              <a:endParaRPr lang="zh-CN" altLang="en-US" sz="2400" dirty="0">
                <a:latin typeface="楷体" panose="02010609060101010101" pitchFamily="49" charset="-122"/>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charRg st="54" end="62"/>
                                            </p:txEl>
                                          </p:spTgt>
                                        </p:tgtEl>
                                        <p:attrNameLst>
                                          <p:attrName>style.visibility</p:attrName>
                                        </p:attrNameLst>
                                      </p:cBhvr>
                                      <p:to>
                                        <p:strVal val="visible"/>
                                      </p:to>
                                    </p:set>
                                    <p:anim calcmode="lin" valueType="num">
                                      <p:cBhvr>
                                        <p:cTn id="7" dur="1000" fill="hold"/>
                                        <p:tgtEl>
                                          <p:spTgt spid="4">
                                            <p:txEl>
                                              <p:charRg st="54" end="62"/>
                                            </p:txEl>
                                          </p:spTgt>
                                        </p:tgtEl>
                                        <p:attrNameLst>
                                          <p:attrName>ppt_x</p:attrName>
                                        </p:attrNameLst>
                                      </p:cBhvr>
                                      <p:tavLst>
                                        <p:tav tm="0">
                                          <p:val>
                                            <p:strVal val="#ppt_x-.2"/>
                                          </p:val>
                                        </p:tav>
                                        <p:tav tm="100000">
                                          <p:val>
                                            <p:strVal val="#ppt_x"/>
                                          </p:val>
                                        </p:tav>
                                      </p:tavLst>
                                    </p:anim>
                                    <p:anim calcmode="lin" valueType="num">
                                      <p:cBhvr>
                                        <p:cTn id="8" dur="1000" fill="hold"/>
                                        <p:tgtEl>
                                          <p:spTgt spid="4">
                                            <p:txEl>
                                              <p:charRg st="54" end="6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charRg st="54" end="62"/>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4">
                                            <p:txEl>
                                              <p:charRg st="62" end="79"/>
                                            </p:txEl>
                                          </p:spTgt>
                                        </p:tgtEl>
                                        <p:attrNameLst>
                                          <p:attrName>style.visibility</p:attrName>
                                        </p:attrNameLst>
                                      </p:cBhvr>
                                      <p:to>
                                        <p:strVal val="visible"/>
                                      </p:to>
                                    </p:set>
                                    <p:anim calcmode="lin" valueType="num">
                                      <p:cBhvr>
                                        <p:cTn id="12" dur="1000" fill="hold"/>
                                        <p:tgtEl>
                                          <p:spTgt spid="4">
                                            <p:txEl>
                                              <p:charRg st="62" end="79"/>
                                            </p:txEl>
                                          </p:spTgt>
                                        </p:tgtEl>
                                        <p:attrNameLst>
                                          <p:attrName>ppt_x</p:attrName>
                                        </p:attrNameLst>
                                      </p:cBhvr>
                                      <p:tavLst>
                                        <p:tav tm="0">
                                          <p:val>
                                            <p:strVal val="#ppt_x-.2"/>
                                          </p:val>
                                        </p:tav>
                                        <p:tav tm="100000">
                                          <p:val>
                                            <p:strVal val="#ppt_x"/>
                                          </p:val>
                                        </p:tav>
                                      </p:tavLst>
                                    </p:anim>
                                    <p:anim calcmode="lin" valueType="num">
                                      <p:cBhvr>
                                        <p:cTn id="13" dur="1000" fill="hold"/>
                                        <p:tgtEl>
                                          <p:spTgt spid="4">
                                            <p:txEl>
                                              <p:charRg st="62" end="79"/>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xEl>
                                              <p:charRg st="62" end="79"/>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4">
                                            <p:txEl>
                                              <p:charRg st="79" end="97"/>
                                            </p:txEl>
                                          </p:spTgt>
                                        </p:tgtEl>
                                        <p:attrNameLst>
                                          <p:attrName>style.visibility</p:attrName>
                                        </p:attrNameLst>
                                      </p:cBhvr>
                                      <p:to>
                                        <p:strVal val="visible"/>
                                      </p:to>
                                    </p:set>
                                    <p:anim calcmode="lin" valueType="num">
                                      <p:cBhvr>
                                        <p:cTn id="17" dur="1000" fill="hold"/>
                                        <p:tgtEl>
                                          <p:spTgt spid="4">
                                            <p:txEl>
                                              <p:charRg st="79" end="97"/>
                                            </p:txEl>
                                          </p:spTgt>
                                        </p:tgtEl>
                                        <p:attrNameLst>
                                          <p:attrName>ppt_x</p:attrName>
                                        </p:attrNameLst>
                                      </p:cBhvr>
                                      <p:tavLst>
                                        <p:tav tm="0">
                                          <p:val>
                                            <p:strVal val="#ppt_x-.2"/>
                                          </p:val>
                                        </p:tav>
                                        <p:tav tm="100000">
                                          <p:val>
                                            <p:strVal val="#ppt_x"/>
                                          </p:val>
                                        </p:tav>
                                      </p:tavLst>
                                    </p:anim>
                                    <p:anim calcmode="lin" valueType="num">
                                      <p:cBhvr>
                                        <p:cTn id="18" dur="1000" fill="hold"/>
                                        <p:tgtEl>
                                          <p:spTgt spid="4">
                                            <p:txEl>
                                              <p:charRg st="79" end="97"/>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4">
                                            <p:txEl>
                                              <p:charRg st="79" end="9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4">
                                            <p:txEl>
                                              <p:charRg st="148" end="168"/>
                                            </p:txEl>
                                          </p:spTgt>
                                        </p:tgtEl>
                                        <p:attrNameLst>
                                          <p:attrName>style.visibility</p:attrName>
                                        </p:attrNameLst>
                                      </p:cBhvr>
                                      <p:to>
                                        <p:strVal val="visible"/>
                                      </p:to>
                                    </p:set>
                                    <p:anim calcmode="lin" valueType="num">
                                      <p:cBhvr>
                                        <p:cTn id="24" dur="1000" fill="hold"/>
                                        <p:tgtEl>
                                          <p:spTgt spid="4">
                                            <p:txEl>
                                              <p:charRg st="148" end="168"/>
                                            </p:txEl>
                                          </p:spTgt>
                                        </p:tgtEl>
                                        <p:attrNameLst>
                                          <p:attrName>ppt_x</p:attrName>
                                        </p:attrNameLst>
                                      </p:cBhvr>
                                      <p:tavLst>
                                        <p:tav tm="0">
                                          <p:val>
                                            <p:strVal val="#ppt_x-.2"/>
                                          </p:val>
                                        </p:tav>
                                        <p:tav tm="100000">
                                          <p:val>
                                            <p:strVal val="#ppt_x"/>
                                          </p:val>
                                        </p:tav>
                                      </p:tavLst>
                                    </p:anim>
                                    <p:anim calcmode="lin" valueType="num">
                                      <p:cBhvr>
                                        <p:cTn id="25" dur="1000" fill="hold"/>
                                        <p:tgtEl>
                                          <p:spTgt spid="4">
                                            <p:txEl>
                                              <p:charRg st="148" end="168"/>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4">
                                            <p:txEl>
                                              <p:charRg st="148" end="16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4">
                                            <p:txEl>
                                              <p:charRg st="168" end="193"/>
                                            </p:txEl>
                                          </p:spTgt>
                                        </p:tgtEl>
                                        <p:attrNameLst>
                                          <p:attrName>style.visibility</p:attrName>
                                        </p:attrNameLst>
                                      </p:cBhvr>
                                      <p:to>
                                        <p:strVal val="visible"/>
                                      </p:to>
                                    </p:set>
                                    <p:anim calcmode="lin" valueType="num">
                                      <p:cBhvr>
                                        <p:cTn id="31" dur="1000" fill="hold"/>
                                        <p:tgtEl>
                                          <p:spTgt spid="4">
                                            <p:txEl>
                                              <p:charRg st="168" end="193"/>
                                            </p:txEl>
                                          </p:spTgt>
                                        </p:tgtEl>
                                        <p:attrNameLst>
                                          <p:attrName>ppt_x</p:attrName>
                                        </p:attrNameLst>
                                      </p:cBhvr>
                                      <p:tavLst>
                                        <p:tav tm="0">
                                          <p:val>
                                            <p:strVal val="#ppt_x-.2"/>
                                          </p:val>
                                        </p:tav>
                                        <p:tav tm="100000">
                                          <p:val>
                                            <p:strVal val="#ppt_x"/>
                                          </p:val>
                                        </p:tav>
                                      </p:tavLst>
                                    </p:anim>
                                    <p:anim calcmode="lin" valueType="num">
                                      <p:cBhvr>
                                        <p:cTn id="32" dur="1000" fill="hold"/>
                                        <p:tgtEl>
                                          <p:spTgt spid="4">
                                            <p:txEl>
                                              <p:charRg st="168" end="193"/>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4">
                                            <p:txEl>
                                              <p:charRg st="168" end="193"/>
                                            </p:txEl>
                                          </p:spTgt>
                                        </p:tgtEl>
                                      </p:cBhvr>
                                    </p:animEffect>
                                  </p:childTnLst>
                                </p:cTn>
                              </p:par>
                              <p:par>
                                <p:cTn id="34" presetID="29" presetClass="entr" presetSubtype="0" fill="hold" nodeType="withEffect">
                                  <p:stCondLst>
                                    <p:cond delay="0"/>
                                  </p:stCondLst>
                                  <p:childTnLst>
                                    <p:set>
                                      <p:cBhvr>
                                        <p:cTn id="35" dur="1" fill="hold">
                                          <p:stCondLst>
                                            <p:cond delay="0"/>
                                          </p:stCondLst>
                                        </p:cTn>
                                        <p:tgtEl>
                                          <p:spTgt spid="4">
                                            <p:txEl>
                                              <p:charRg st="193" end="210"/>
                                            </p:txEl>
                                          </p:spTgt>
                                        </p:tgtEl>
                                        <p:attrNameLst>
                                          <p:attrName>style.visibility</p:attrName>
                                        </p:attrNameLst>
                                      </p:cBhvr>
                                      <p:to>
                                        <p:strVal val="visible"/>
                                      </p:to>
                                    </p:set>
                                    <p:anim calcmode="lin" valueType="num">
                                      <p:cBhvr>
                                        <p:cTn id="36" dur="1000" fill="hold"/>
                                        <p:tgtEl>
                                          <p:spTgt spid="4">
                                            <p:txEl>
                                              <p:charRg st="193" end="210"/>
                                            </p:txEl>
                                          </p:spTgt>
                                        </p:tgtEl>
                                        <p:attrNameLst>
                                          <p:attrName>ppt_x</p:attrName>
                                        </p:attrNameLst>
                                      </p:cBhvr>
                                      <p:tavLst>
                                        <p:tav tm="0">
                                          <p:val>
                                            <p:strVal val="#ppt_x-.2"/>
                                          </p:val>
                                        </p:tav>
                                        <p:tav tm="100000">
                                          <p:val>
                                            <p:strVal val="#ppt_x"/>
                                          </p:val>
                                        </p:tav>
                                      </p:tavLst>
                                    </p:anim>
                                    <p:anim calcmode="lin" valueType="num">
                                      <p:cBhvr>
                                        <p:cTn id="37" dur="1000" fill="hold"/>
                                        <p:tgtEl>
                                          <p:spTgt spid="4">
                                            <p:txEl>
                                              <p:charRg st="193" end="210"/>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4">
                                            <p:txEl>
                                              <p:charRg st="193" end="210"/>
                                            </p:txEl>
                                          </p:spTgt>
                                        </p:tgtEl>
                                      </p:cBhvr>
                                    </p:animEffect>
                                  </p:childTnLst>
                                </p:cTn>
                              </p:par>
                              <p:par>
                                <p:cTn id="39" presetID="29" presetClass="entr" presetSubtype="0" fill="hold" nodeType="withEffect">
                                  <p:stCondLst>
                                    <p:cond delay="0"/>
                                  </p:stCondLst>
                                  <p:childTnLst>
                                    <p:set>
                                      <p:cBhvr>
                                        <p:cTn id="40" dur="1" fill="hold">
                                          <p:stCondLst>
                                            <p:cond delay="0"/>
                                          </p:stCondLst>
                                        </p:cTn>
                                        <p:tgtEl>
                                          <p:spTgt spid="4">
                                            <p:txEl>
                                              <p:charRg st="210" end="225"/>
                                            </p:txEl>
                                          </p:spTgt>
                                        </p:tgtEl>
                                        <p:attrNameLst>
                                          <p:attrName>style.visibility</p:attrName>
                                        </p:attrNameLst>
                                      </p:cBhvr>
                                      <p:to>
                                        <p:strVal val="visible"/>
                                      </p:to>
                                    </p:set>
                                    <p:anim calcmode="lin" valueType="num">
                                      <p:cBhvr>
                                        <p:cTn id="41" dur="1000" fill="hold"/>
                                        <p:tgtEl>
                                          <p:spTgt spid="4">
                                            <p:txEl>
                                              <p:charRg st="210" end="225"/>
                                            </p:txEl>
                                          </p:spTgt>
                                        </p:tgtEl>
                                        <p:attrNameLst>
                                          <p:attrName>ppt_x</p:attrName>
                                        </p:attrNameLst>
                                      </p:cBhvr>
                                      <p:tavLst>
                                        <p:tav tm="0">
                                          <p:val>
                                            <p:strVal val="#ppt_x-.2"/>
                                          </p:val>
                                        </p:tav>
                                        <p:tav tm="100000">
                                          <p:val>
                                            <p:strVal val="#ppt_x"/>
                                          </p:val>
                                        </p:tav>
                                      </p:tavLst>
                                    </p:anim>
                                    <p:anim calcmode="lin" valueType="num">
                                      <p:cBhvr>
                                        <p:cTn id="42" dur="1000" fill="hold"/>
                                        <p:tgtEl>
                                          <p:spTgt spid="4">
                                            <p:txEl>
                                              <p:charRg st="210" end="225"/>
                                            </p:txEl>
                                          </p:spTgt>
                                        </p:tgtEl>
                                        <p:attrNameLst>
                                          <p:attrName>ppt_y</p:attrName>
                                        </p:attrNameLst>
                                      </p:cBhvr>
                                      <p:tavLst>
                                        <p:tav tm="0">
                                          <p:val>
                                            <p:strVal val="#ppt_y"/>
                                          </p:val>
                                        </p:tav>
                                        <p:tav tm="100000">
                                          <p:val>
                                            <p:strVal val="#ppt_y"/>
                                          </p:val>
                                        </p:tav>
                                      </p:tavLst>
                                    </p:anim>
                                    <p:animEffect transition="in" filter="wipe(right)" prLst="gradientSize: 0.1">
                                      <p:cBhvr>
                                        <p:cTn id="43" dur="1000"/>
                                        <p:tgtEl>
                                          <p:spTgt spid="4">
                                            <p:txEl>
                                              <p:charRg st="210" end="225"/>
                                            </p:txEl>
                                          </p:spTgt>
                                        </p:tgtEl>
                                      </p:cBhvr>
                                    </p:animEffect>
                                  </p:childTnLst>
                                </p:cTn>
                              </p:par>
                              <p:par>
                                <p:cTn id="44" presetID="29" presetClass="entr" presetSubtype="0" fill="hold" nodeType="withEffect">
                                  <p:stCondLst>
                                    <p:cond delay="0"/>
                                  </p:stCondLst>
                                  <p:childTnLst>
                                    <p:set>
                                      <p:cBhvr>
                                        <p:cTn id="45" dur="1" fill="hold">
                                          <p:stCondLst>
                                            <p:cond delay="0"/>
                                          </p:stCondLst>
                                        </p:cTn>
                                        <p:tgtEl>
                                          <p:spTgt spid="4">
                                            <p:txEl>
                                              <p:charRg st="225" end="238"/>
                                            </p:txEl>
                                          </p:spTgt>
                                        </p:tgtEl>
                                        <p:attrNameLst>
                                          <p:attrName>style.visibility</p:attrName>
                                        </p:attrNameLst>
                                      </p:cBhvr>
                                      <p:to>
                                        <p:strVal val="visible"/>
                                      </p:to>
                                    </p:set>
                                    <p:anim calcmode="lin" valueType="num">
                                      <p:cBhvr>
                                        <p:cTn id="46" dur="1000" fill="hold"/>
                                        <p:tgtEl>
                                          <p:spTgt spid="4">
                                            <p:txEl>
                                              <p:charRg st="225" end="238"/>
                                            </p:txEl>
                                          </p:spTgt>
                                        </p:tgtEl>
                                        <p:attrNameLst>
                                          <p:attrName>ppt_x</p:attrName>
                                        </p:attrNameLst>
                                      </p:cBhvr>
                                      <p:tavLst>
                                        <p:tav tm="0">
                                          <p:val>
                                            <p:strVal val="#ppt_x-.2"/>
                                          </p:val>
                                        </p:tav>
                                        <p:tav tm="100000">
                                          <p:val>
                                            <p:strVal val="#ppt_x"/>
                                          </p:val>
                                        </p:tav>
                                      </p:tavLst>
                                    </p:anim>
                                    <p:anim calcmode="lin" valueType="num">
                                      <p:cBhvr>
                                        <p:cTn id="47" dur="1000" fill="hold"/>
                                        <p:tgtEl>
                                          <p:spTgt spid="4">
                                            <p:txEl>
                                              <p:charRg st="225" end="238"/>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4">
                                            <p:txEl>
                                              <p:charRg st="225" end="238"/>
                                            </p:txEl>
                                          </p:spTgt>
                                        </p:tgtEl>
                                      </p:cBhvr>
                                    </p:animEffect>
                                  </p:childTnLst>
                                </p:cTn>
                              </p:par>
                              <p:par>
                                <p:cTn id="49" presetID="29" presetClass="entr" presetSubtype="0" fill="hold" nodeType="withEffect">
                                  <p:stCondLst>
                                    <p:cond delay="0"/>
                                  </p:stCondLst>
                                  <p:childTnLst>
                                    <p:set>
                                      <p:cBhvr>
                                        <p:cTn id="50" dur="1" fill="hold">
                                          <p:stCondLst>
                                            <p:cond delay="0"/>
                                          </p:stCondLst>
                                        </p:cTn>
                                        <p:tgtEl>
                                          <p:spTgt spid="4">
                                            <p:txEl>
                                              <p:charRg st="238" end="240"/>
                                            </p:txEl>
                                          </p:spTgt>
                                        </p:tgtEl>
                                        <p:attrNameLst>
                                          <p:attrName>style.visibility</p:attrName>
                                        </p:attrNameLst>
                                      </p:cBhvr>
                                      <p:to>
                                        <p:strVal val="visible"/>
                                      </p:to>
                                    </p:set>
                                    <p:anim calcmode="lin" valueType="num">
                                      <p:cBhvr>
                                        <p:cTn id="51" dur="1000" fill="hold"/>
                                        <p:tgtEl>
                                          <p:spTgt spid="4">
                                            <p:txEl>
                                              <p:charRg st="238" end="240"/>
                                            </p:txEl>
                                          </p:spTgt>
                                        </p:tgtEl>
                                        <p:attrNameLst>
                                          <p:attrName>ppt_x</p:attrName>
                                        </p:attrNameLst>
                                      </p:cBhvr>
                                      <p:tavLst>
                                        <p:tav tm="0">
                                          <p:val>
                                            <p:strVal val="#ppt_x-.2"/>
                                          </p:val>
                                        </p:tav>
                                        <p:tav tm="100000">
                                          <p:val>
                                            <p:strVal val="#ppt_x"/>
                                          </p:val>
                                        </p:tav>
                                      </p:tavLst>
                                    </p:anim>
                                    <p:anim calcmode="lin" valueType="num">
                                      <p:cBhvr>
                                        <p:cTn id="52" dur="1000" fill="hold"/>
                                        <p:tgtEl>
                                          <p:spTgt spid="4">
                                            <p:txEl>
                                              <p:charRg st="238" end="240"/>
                                            </p:txEl>
                                          </p:spTgt>
                                        </p:tgtEl>
                                        <p:attrNameLst>
                                          <p:attrName>ppt_y</p:attrName>
                                        </p:attrNameLst>
                                      </p:cBhvr>
                                      <p:tavLst>
                                        <p:tav tm="0">
                                          <p:val>
                                            <p:strVal val="#ppt_y"/>
                                          </p:val>
                                        </p:tav>
                                        <p:tav tm="100000">
                                          <p:val>
                                            <p:strVal val="#ppt_y"/>
                                          </p:val>
                                        </p:tav>
                                      </p:tavLst>
                                    </p:anim>
                                    <p:animEffect transition="in" filter="wipe(right)" prLst="gradientSize: 0.1">
                                      <p:cBhvr>
                                        <p:cTn id="53" dur="1000"/>
                                        <p:tgtEl>
                                          <p:spTgt spid="4">
                                            <p:txEl>
                                              <p:charRg st="238" end="24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500" fill="hold"/>
                                        <p:tgtEl>
                                          <p:spTgt spid="2"/>
                                        </p:tgtEl>
                                        <p:attrNameLst>
                                          <p:attrName>ppt_x</p:attrName>
                                        </p:attrNameLst>
                                      </p:cBhvr>
                                      <p:tavLst>
                                        <p:tav tm="0">
                                          <p:val>
                                            <p:strVal val="#ppt_x"/>
                                          </p:val>
                                        </p:tav>
                                        <p:tav tm="100000">
                                          <p:val>
                                            <p:strVal val="#ppt_x"/>
                                          </p:val>
                                        </p:tav>
                                      </p:tavLst>
                                    </p:anim>
                                    <p:anim calcmode="lin" valueType="num">
                                      <p:cBhvr additive="base">
                                        <p:cTn id="5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9" presetClass="entr" presetSubtype="0" fill="hold" nodeType="clickEffect">
                                  <p:stCondLst>
                                    <p:cond delay="0"/>
                                  </p:stCondLst>
                                  <p:childTnLst>
                                    <p:set>
                                      <p:cBhvr>
                                        <p:cTn id="63" dur="1" fill="hold">
                                          <p:stCondLst>
                                            <p:cond delay="0"/>
                                          </p:stCondLst>
                                        </p:cTn>
                                        <p:tgtEl>
                                          <p:spTgt spid="5">
                                            <p:txEl>
                                              <p:charRg st="0" end="20"/>
                                            </p:txEl>
                                          </p:spTgt>
                                        </p:tgtEl>
                                        <p:attrNameLst>
                                          <p:attrName>style.visibility</p:attrName>
                                        </p:attrNameLst>
                                      </p:cBhvr>
                                      <p:to>
                                        <p:strVal val="visible"/>
                                      </p:to>
                                    </p:set>
                                    <p:anim calcmode="lin" valueType="num">
                                      <p:cBhvr>
                                        <p:cTn id="64" dur="1000" fill="hold"/>
                                        <p:tgtEl>
                                          <p:spTgt spid="5">
                                            <p:txEl>
                                              <p:charRg st="0" end="20"/>
                                            </p:txEl>
                                          </p:spTgt>
                                        </p:tgtEl>
                                        <p:attrNameLst>
                                          <p:attrName>ppt_x</p:attrName>
                                        </p:attrNameLst>
                                      </p:cBhvr>
                                      <p:tavLst>
                                        <p:tav tm="0">
                                          <p:val>
                                            <p:strVal val="#ppt_x-.2"/>
                                          </p:val>
                                        </p:tav>
                                        <p:tav tm="100000">
                                          <p:val>
                                            <p:strVal val="#ppt_x"/>
                                          </p:val>
                                        </p:tav>
                                      </p:tavLst>
                                    </p:anim>
                                    <p:anim calcmode="lin" valueType="num">
                                      <p:cBhvr>
                                        <p:cTn id="65" dur="1000" fill="hold"/>
                                        <p:tgtEl>
                                          <p:spTgt spid="5">
                                            <p:txEl>
                                              <p:charRg st="0" end="20"/>
                                            </p:txEl>
                                          </p:spTgt>
                                        </p:tgtEl>
                                        <p:attrNameLst>
                                          <p:attrName>ppt_y</p:attrName>
                                        </p:attrNameLst>
                                      </p:cBhvr>
                                      <p:tavLst>
                                        <p:tav tm="0">
                                          <p:val>
                                            <p:strVal val="#ppt_y"/>
                                          </p:val>
                                        </p:tav>
                                        <p:tav tm="100000">
                                          <p:val>
                                            <p:strVal val="#ppt_y"/>
                                          </p:val>
                                        </p:tav>
                                      </p:tavLst>
                                    </p:anim>
                                    <p:animEffect transition="in" filter="wipe(right)" prLst="gradientSize: 0.1">
                                      <p:cBhvr>
                                        <p:cTn id="66" dur="1000"/>
                                        <p:tgtEl>
                                          <p:spTgt spid="5">
                                            <p:txEl>
                                              <p:charRg st="0" end="20"/>
                                            </p:txEl>
                                          </p:spTgt>
                                        </p:tgtEl>
                                      </p:cBhvr>
                                    </p:animEffect>
                                  </p:childTnLst>
                                </p:cTn>
                              </p:par>
                              <p:par>
                                <p:cTn id="67" presetID="29" presetClass="entr" presetSubtype="0" fill="hold" nodeType="withEffect">
                                  <p:stCondLst>
                                    <p:cond delay="0"/>
                                  </p:stCondLst>
                                  <p:childTnLst>
                                    <p:set>
                                      <p:cBhvr>
                                        <p:cTn id="68" dur="1" fill="hold">
                                          <p:stCondLst>
                                            <p:cond delay="0"/>
                                          </p:stCondLst>
                                        </p:cTn>
                                        <p:tgtEl>
                                          <p:spTgt spid="5">
                                            <p:txEl>
                                              <p:charRg st="20" end="22"/>
                                            </p:txEl>
                                          </p:spTgt>
                                        </p:tgtEl>
                                        <p:attrNameLst>
                                          <p:attrName>style.visibility</p:attrName>
                                        </p:attrNameLst>
                                      </p:cBhvr>
                                      <p:to>
                                        <p:strVal val="visible"/>
                                      </p:to>
                                    </p:set>
                                    <p:anim calcmode="lin" valueType="num">
                                      <p:cBhvr>
                                        <p:cTn id="69" dur="1000" fill="hold"/>
                                        <p:tgtEl>
                                          <p:spTgt spid="5">
                                            <p:txEl>
                                              <p:charRg st="20" end="22"/>
                                            </p:txEl>
                                          </p:spTgt>
                                        </p:tgtEl>
                                        <p:attrNameLst>
                                          <p:attrName>ppt_x</p:attrName>
                                        </p:attrNameLst>
                                      </p:cBhvr>
                                      <p:tavLst>
                                        <p:tav tm="0">
                                          <p:val>
                                            <p:strVal val="#ppt_x-.2"/>
                                          </p:val>
                                        </p:tav>
                                        <p:tav tm="100000">
                                          <p:val>
                                            <p:strVal val="#ppt_x"/>
                                          </p:val>
                                        </p:tav>
                                      </p:tavLst>
                                    </p:anim>
                                    <p:anim calcmode="lin" valueType="num">
                                      <p:cBhvr>
                                        <p:cTn id="70" dur="1000" fill="hold"/>
                                        <p:tgtEl>
                                          <p:spTgt spid="5">
                                            <p:txEl>
                                              <p:charRg st="20" end="22"/>
                                            </p:txEl>
                                          </p:spTgt>
                                        </p:tgtEl>
                                        <p:attrNameLst>
                                          <p:attrName>ppt_y</p:attrName>
                                        </p:attrNameLst>
                                      </p:cBhvr>
                                      <p:tavLst>
                                        <p:tav tm="0">
                                          <p:val>
                                            <p:strVal val="#ppt_y"/>
                                          </p:val>
                                        </p:tav>
                                        <p:tav tm="100000">
                                          <p:val>
                                            <p:strVal val="#ppt_y"/>
                                          </p:val>
                                        </p:tav>
                                      </p:tavLst>
                                    </p:anim>
                                    <p:animEffect transition="in" filter="wipe(right)" prLst="gradientSize: 0.1">
                                      <p:cBhvr>
                                        <p:cTn id="71" dur="1000"/>
                                        <p:tgtEl>
                                          <p:spTgt spid="5">
                                            <p:txEl>
                                              <p:charRg st="20" end="22"/>
                                            </p:txEl>
                                          </p:spTgt>
                                        </p:tgtEl>
                                      </p:cBhvr>
                                    </p:animEffect>
                                  </p:childTnLst>
                                </p:cTn>
                              </p:par>
                              <p:par>
                                <p:cTn id="72" presetID="29" presetClass="entr" presetSubtype="0" fill="hold" nodeType="withEffect">
                                  <p:stCondLst>
                                    <p:cond delay="0"/>
                                  </p:stCondLst>
                                  <p:childTnLst>
                                    <p:set>
                                      <p:cBhvr>
                                        <p:cTn id="73" dur="1" fill="hold">
                                          <p:stCondLst>
                                            <p:cond delay="0"/>
                                          </p:stCondLst>
                                        </p:cTn>
                                        <p:tgtEl>
                                          <p:spTgt spid="5">
                                            <p:txEl>
                                              <p:charRg st="22" end="40"/>
                                            </p:txEl>
                                          </p:spTgt>
                                        </p:tgtEl>
                                        <p:attrNameLst>
                                          <p:attrName>style.visibility</p:attrName>
                                        </p:attrNameLst>
                                      </p:cBhvr>
                                      <p:to>
                                        <p:strVal val="visible"/>
                                      </p:to>
                                    </p:set>
                                    <p:anim calcmode="lin" valueType="num">
                                      <p:cBhvr>
                                        <p:cTn id="74" dur="1000" fill="hold"/>
                                        <p:tgtEl>
                                          <p:spTgt spid="5">
                                            <p:txEl>
                                              <p:charRg st="22" end="40"/>
                                            </p:txEl>
                                          </p:spTgt>
                                        </p:tgtEl>
                                        <p:attrNameLst>
                                          <p:attrName>ppt_x</p:attrName>
                                        </p:attrNameLst>
                                      </p:cBhvr>
                                      <p:tavLst>
                                        <p:tav tm="0">
                                          <p:val>
                                            <p:strVal val="#ppt_x-.2"/>
                                          </p:val>
                                        </p:tav>
                                        <p:tav tm="100000">
                                          <p:val>
                                            <p:strVal val="#ppt_x"/>
                                          </p:val>
                                        </p:tav>
                                      </p:tavLst>
                                    </p:anim>
                                    <p:anim calcmode="lin" valueType="num">
                                      <p:cBhvr>
                                        <p:cTn id="75" dur="1000" fill="hold"/>
                                        <p:tgtEl>
                                          <p:spTgt spid="5">
                                            <p:txEl>
                                              <p:charRg st="22" end="40"/>
                                            </p:txEl>
                                          </p:spTgt>
                                        </p:tgtEl>
                                        <p:attrNameLst>
                                          <p:attrName>ppt_y</p:attrName>
                                        </p:attrNameLst>
                                      </p:cBhvr>
                                      <p:tavLst>
                                        <p:tav tm="0">
                                          <p:val>
                                            <p:strVal val="#ppt_y"/>
                                          </p:val>
                                        </p:tav>
                                        <p:tav tm="100000">
                                          <p:val>
                                            <p:strVal val="#ppt_y"/>
                                          </p:val>
                                        </p:tav>
                                      </p:tavLst>
                                    </p:anim>
                                    <p:animEffect transition="in" filter="wipe(right)" prLst="gradientSize: 0.1">
                                      <p:cBhvr>
                                        <p:cTn id="76" dur="1000"/>
                                        <p:tgtEl>
                                          <p:spTgt spid="5">
                                            <p:txEl>
                                              <p:charRg st="22" end="40"/>
                                            </p:txEl>
                                          </p:spTgt>
                                        </p:tgtEl>
                                      </p:cBhvr>
                                    </p:animEffect>
                                  </p:childTnLst>
                                </p:cTn>
                              </p:par>
                              <p:par>
                                <p:cTn id="77" presetID="29" presetClass="entr" presetSubtype="0" fill="hold" nodeType="withEffect">
                                  <p:stCondLst>
                                    <p:cond delay="0"/>
                                  </p:stCondLst>
                                  <p:childTnLst>
                                    <p:set>
                                      <p:cBhvr>
                                        <p:cTn id="78" dur="1" fill="hold">
                                          <p:stCondLst>
                                            <p:cond delay="0"/>
                                          </p:stCondLst>
                                        </p:cTn>
                                        <p:tgtEl>
                                          <p:spTgt spid="5">
                                            <p:txEl>
                                              <p:charRg st="40" end="59"/>
                                            </p:txEl>
                                          </p:spTgt>
                                        </p:tgtEl>
                                        <p:attrNameLst>
                                          <p:attrName>style.visibility</p:attrName>
                                        </p:attrNameLst>
                                      </p:cBhvr>
                                      <p:to>
                                        <p:strVal val="visible"/>
                                      </p:to>
                                    </p:set>
                                    <p:anim calcmode="lin" valueType="num">
                                      <p:cBhvr>
                                        <p:cTn id="79" dur="1000" fill="hold"/>
                                        <p:tgtEl>
                                          <p:spTgt spid="5">
                                            <p:txEl>
                                              <p:charRg st="40" end="59"/>
                                            </p:txEl>
                                          </p:spTgt>
                                        </p:tgtEl>
                                        <p:attrNameLst>
                                          <p:attrName>ppt_x</p:attrName>
                                        </p:attrNameLst>
                                      </p:cBhvr>
                                      <p:tavLst>
                                        <p:tav tm="0">
                                          <p:val>
                                            <p:strVal val="#ppt_x-.2"/>
                                          </p:val>
                                        </p:tav>
                                        <p:tav tm="100000">
                                          <p:val>
                                            <p:strVal val="#ppt_x"/>
                                          </p:val>
                                        </p:tav>
                                      </p:tavLst>
                                    </p:anim>
                                    <p:anim calcmode="lin" valueType="num">
                                      <p:cBhvr>
                                        <p:cTn id="80" dur="1000" fill="hold"/>
                                        <p:tgtEl>
                                          <p:spTgt spid="5">
                                            <p:txEl>
                                              <p:charRg st="40" end="59"/>
                                            </p:txEl>
                                          </p:spTgt>
                                        </p:tgtEl>
                                        <p:attrNameLst>
                                          <p:attrName>ppt_y</p:attrName>
                                        </p:attrNameLst>
                                      </p:cBhvr>
                                      <p:tavLst>
                                        <p:tav tm="0">
                                          <p:val>
                                            <p:strVal val="#ppt_y"/>
                                          </p:val>
                                        </p:tav>
                                        <p:tav tm="100000">
                                          <p:val>
                                            <p:strVal val="#ppt_y"/>
                                          </p:val>
                                        </p:tav>
                                      </p:tavLst>
                                    </p:anim>
                                    <p:animEffect transition="in" filter="wipe(right)" prLst="gradientSize: 0.1">
                                      <p:cBhvr>
                                        <p:cTn id="81" dur="1000"/>
                                        <p:tgtEl>
                                          <p:spTgt spid="5">
                                            <p:txEl>
                                              <p:charRg st="40" end="59"/>
                                            </p:txEl>
                                          </p:spTgt>
                                        </p:tgtEl>
                                      </p:cBhvr>
                                    </p:animEffect>
                                  </p:childTnLst>
                                </p:cTn>
                              </p:par>
                              <p:par>
                                <p:cTn id="82" presetID="29" presetClass="entr" presetSubtype="0" fill="hold" nodeType="withEffect">
                                  <p:stCondLst>
                                    <p:cond delay="0"/>
                                  </p:stCondLst>
                                  <p:childTnLst>
                                    <p:set>
                                      <p:cBhvr>
                                        <p:cTn id="83" dur="1" fill="hold">
                                          <p:stCondLst>
                                            <p:cond delay="0"/>
                                          </p:stCondLst>
                                        </p:cTn>
                                        <p:tgtEl>
                                          <p:spTgt spid="5">
                                            <p:txEl>
                                              <p:charRg st="59" end="82"/>
                                            </p:txEl>
                                          </p:spTgt>
                                        </p:tgtEl>
                                        <p:attrNameLst>
                                          <p:attrName>style.visibility</p:attrName>
                                        </p:attrNameLst>
                                      </p:cBhvr>
                                      <p:to>
                                        <p:strVal val="visible"/>
                                      </p:to>
                                    </p:set>
                                    <p:anim calcmode="lin" valueType="num">
                                      <p:cBhvr>
                                        <p:cTn id="84" dur="1000" fill="hold"/>
                                        <p:tgtEl>
                                          <p:spTgt spid="5">
                                            <p:txEl>
                                              <p:charRg st="59" end="82"/>
                                            </p:txEl>
                                          </p:spTgt>
                                        </p:tgtEl>
                                        <p:attrNameLst>
                                          <p:attrName>ppt_x</p:attrName>
                                        </p:attrNameLst>
                                      </p:cBhvr>
                                      <p:tavLst>
                                        <p:tav tm="0">
                                          <p:val>
                                            <p:strVal val="#ppt_x-.2"/>
                                          </p:val>
                                        </p:tav>
                                        <p:tav tm="100000">
                                          <p:val>
                                            <p:strVal val="#ppt_x"/>
                                          </p:val>
                                        </p:tav>
                                      </p:tavLst>
                                    </p:anim>
                                    <p:anim calcmode="lin" valueType="num">
                                      <p:cBhvr>
                                        <p:cTn id="85" dur="1000" fill="hold"/>
                                        <p:tgtEl>
                                          <p:spTgt spid="5">
                                            <p:txEl>
                                              <p:charRg st="59" end="82"/>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5">
                                            <p:txEl>
                                              <p:charRg st="59" end="82"/>
                                            </p:txEl>
                                          </p:spTgt>
                                        </p:tgtEl>
                                      </p:cBhvr>
                                    </p:animEffect>
                                  </p:childTnLst>
                                </p:cTn>
                              </p:par>
                              <p:par>
                                <p:cTn id="87" presetID="29" presetClass="entr" presetSubtype="0" fill="hold" nodeType="withEffect">
                                  <p:stCondLst>
                                    <p:cond delay="0"/>
                                  </p:stCondLst>
                                  <p:childTnLst>
                                    <p:set>
                                      <p:cBhvr>
                                        <p:cTn id="88" dur="1" fill="hold">
                                          <p:stCondLst>
                                            <p:cond delay="0"/>
                                          </p:stCondLst>
                                        </p:cTn>
                                        <p:tgtEl>
                                          <p:spTgt spid="5">
                                            <p:txEl>
                                              <p:charRg st="82" end="84"/>
                                            </p:txEl>
                                          </p:spTgt>
                                        </p:tgtEl>
                                        <p:attrNameLst>
                                          <p:attrName>style.visibility</p:attrName>
                                        </p:attrNameLst>
                                      </p:cBhvr>
                                      <p:to>
                                        <p:strVal val="visible"/>
                                      </p:to>
                                    </p:set>
                                    <p:anim calcmode="lin" valueType="num">
                                      <p:cBhvr>
                                        <p:cTn id="89" dur="1000" fill="hold"/>
                                        <p:tgtEl>
                                          <p:spTgt spid="5">
                                            <p:txEl>
                                              <p:charRg st="82" end="84"/>
                                            </p:txEl>
                                          </p:spTgt>
                                        </p:tgtEl>
                                        <p:attrNameLst>
                                          <p:attrName>ppt_x</p:attrName>
                                        </p:attrNameLst>
                                      </p:cBhvr>
                                      <p:tavLst>
                                        <p:tav tm="0">
                                          <p:val>
                                            <p:strVal val="#ppt_x-.2"/>
                                          </p:val>
                                        </p:tav>
                                        <p:tav tm="100000">
                                          <p:val>
                                            <p:strVal val="#ppt_x"/>
                                          </p:val>
                                        </p:tav>
                                      </p:tavLst>
                                    </p:anim>
                                    <p:anim calcmode="lin" valueType="num">
                                      <p:cBhvr>
                                        <p:cTn id="90" dur="1000" fill="hold"/>
                                        <p:tgtEl>
                                          <p:spTgt spid="5">
                                            <p:txEl>
                                              <p:charRg st="82" end="84"/>
                                            </p:txEl>
                                          </p:spTgt>
                                        </p:tgtEl>
                                        <p:attrNameLst>
                                          <p:attrName>ppt_y</p:attrName>
                                        </p:attrNameLst>
                                      </p:cBhvr>
                                      <p:tavLst>
                                        <p:tav tm="0">
                                          <p:val>
                                            <p:strVal val="#ppt_y"/>
                                          </p:val>
                                        </p:tav>
                                        <p:tav tm="100000">
                                          <p:val>
                                            <p:strVal val="#ppt_y"/>
                                          </p:val>
                                        </p:tav>
                                      </p:tavLst>
                                    </p:anim>
                                    <p:animEffect transition="in" filter="wipe(right)" prLst="gradientSize: 0.1">
                                      <p:cBhvr>
                                        <p:cTn id="91" dur="1000"/>
                                        <p:tgtEl>
                                          <p:spTgt spid="5">
                                            <p:txEl>
                                              <p:charRg st="82" end="84"/>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checkerboard(across)">
                                      <p:cBhvr>
                                        <p:cTn id="96" dur="500"/>
                                        <p:tgtEl>
                                          <p:spTgt spid="7"/>
                                        </p:tgtEl>
                                      </p:cBhvr>
                                    </p:animEffect>
                                  </p:childTnLst>
                                </p:cTn>
                              </p:par>
                            </p:childTnLst>
                          </p:cTn>
                        </p:par>
                      </p:childTnLst>
                    </p:cTn>
                  </p:par>
                  <p:par>
                    <p:cTn id="97" fill="hold">
                      <p:stCondLst>
                        <p:cond delay="indefinite"/>
                      </p:stCondLst>
                      <p:childTnLst>
                        <p:par>
                          <p:cTn id="98" fill="hold">
                            <p:stCondLst>
                              <p:cond delay="0"/>
                            </p:stCondLst>
                            <p:childTnLst>
                              <p:par>
                                <p:cTn id="99" presetID="29" presetClass="entr" presetSubtype="0" fill="hold" nodeType="clickEffect">
                                  <p:stCondLst>
                                    <p:cond delay="0"/>
                                  </p:stCondLst>
                                  <p:childTnLst>
                                    <p:set>
                                      <p:cBhvr>
                                        <p:cTn id="100" dur="1" fill="hold">
                                          <p:stCondLst>
                                            <p:cond delay="0"/>
                                          </p:stCondLst>
                                        </p:cTn>
                                        <p:tgtEl>
                                          <p:spTgt spid="5">
                                            <p:txEl>
                                              <p:charRg st="97" end="108"/>
                                            </p:txEl>
                                          </p:spTgt>
                                        </p:tgtEl>
                                        <p:attrNameLst>
                                          <p:attrName>style.visibility</p:attrName>
                                        </p:attrNameLst>
                                      </p:cBhvr>
                                      <p:to>
                                        <p:strVal val="visible"/>
                                      </p:to>
                                    </p:set>
                                    <p:anim calcmode="lin" valueType="num">
                                      <p:cBhvr>
                                        <p:cTn id="101" dur="1000" fill="hold"/>
                                        <p:tgtEl>
                                          <p:spTgt spid="5">
                                            <p:txEl>
                                              <p:charRg st="97" end="108"/>
                                            </p:txEl>
                                          </p:spTgt>
                                        </p:tgtEl>
                                        <p:attrNameLst>
                                          <p:attrName>ppt_x</p:attrName>
                                        </p:attrNameLst>
                                      </p:cBhvr>
                                      <p:tavLst>
                                        <p:tav tm="0">
                                          <p:val>
                                            <p:strVal val="#ppt_x-.2"/>
                                          </p:val>
                                        </p:tav>
                                        <p:tav tm="100000">
                                          <p:val>
                                            <p:strVal val="#ppt_x"/>
                                          </p:val>
                                        </p:tav>
                                      </p:tavLst>
                                    </p:anim>
                                    <p:anim calcmode="lin" valueType="num">
                                      <p:cBhvr>
                                        <p:cTn id="102" dur="1000" fill="hold"/>
                                        <p:tgtEl>
                                          <p:spTgt spid="5">
                                            <p:txEl>
                                              <p:charRg st="97" end="108"/>
                                            </p:txEl>
                                          </p:spTgt>
                                        </p:tgtEl>
                                        <p:attrNameLst>
                                          <p:attrName>ppt_y</p:attrName>
                                        </p:attrNameLst>
                                      </p:cBhvr>
                                      <p:tavLst>
                                        <p:tav tm="0">
                                          <p:val>
                                            <p:strVal val="#ppt_y"/>
                                          </p:val>
                                        </p:tav>
                                        <p:tav tm="100000">
                                          <p:val>
                                            <p:strVal val="#ppt_y"/>
                                          </p:val>
                                        </p:tav>
                                      </p:tavLst>
                                    </p:anim>
                                    <p:animEffect transition="in" filter="wipe(right)" prLst="gradientSize: 0.1">
                                      <p:cBhvr>
                                        <p:cTn id="103" dur="1000"/>
                                        <p:tgtEl>
                                          <p:spTgt spid="5">
                                            <p:txEl>
                                              <p:charRg st="97" end="108"/>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9" presetClass="entr" presetSubtype="0" fill="hold" nodeType="clickEffect">
                                  <p:stCondLst>
                                    <p:cond delay="0"/>
                                  </p:stCondLst>
                                  <p:childTnLst>
                                    <p:set>
                                      <p:cBhvr>
                                        <p:cTn id="107" dur="1" fill="hold">
                                          <p:stCondLst>
                                            <p:cond delay="0"/>
                                          </p:stCondLst>
                                        </p:cTn>
                                        <p:tgtEl>
                                          <p:spTgt spid="5">
                                            <p:txEl>
                                              <p:charRg st="108" end="123"/>
                                            </p:txEl>
                                          </p:spTgt>
                                        </p:tgtEl>
                                        <p:attrNameLst>
                                          <p:attrName>style.visibility</p:attrName>
                                        </p:attrNameLst>
                                      </p:cBhvr>
                                      <p:to>
                                        <p:strVal val="visible"/>
                                      </p:to>
                                    </p:set>
                                    <p:anim calcmode="lin" valueType="num">
                                      <p:cBhvr>
                                        <p:cTn id="108" dur="1000" fill="hold"/>
                                        <p:tgtEl>
                                          <p:spTgt spid="5">
                                            <p:txEl>
                                              <p:charRg st="108" end="123"/>
                                            </p:txEl>
                                          </p:spTgt>
                                        </p:tgtEl>
                                        <p:attrNameLst>
                                          <p:attrName>ppt_x</p:attrName>
                                        </p:attrNameLst>
                                      </p:cBhvr>
                                      <p:tavLst>
                                        <p:tav tm="0">
                                          <p:val>
                                            <p:strVal val="#ppt_x-.2"/>
                                          </p:val>
                                        </p:tav>
                                        <p:tav tm="100000">
                                          <p:val>
                                            <p:strVal val="#ppt_x"/>
                                          </p:val>
                                        </p:tav>
                                      </p:tavLst>
                                    </p:anim>
                                    <p:anim calcmode="lin" valueType="num">
                                      <p:cBhvr>
                                        <p:cTn id="109" dur="1000" fill="hold"/>
                                        <p:tgtEl>
                                          <p:spTgt spid="5">
                                            <p:txEl>
                                              <p:charRg st="108" end="123"/>
                                            </p:txEl>
                                          </p:spTgt>
                                        </p:tgtEl>
                                        <p:attrNameLst>
                                          <p:attrName>ppt_y</p:attrName>
                                        </p:attrNameLst>
                                      </p:cBhvr>
                                      <p:tavLst>
                                        <p:tav tm="0">
                                          <p:val>
                                            <p:strVal val="#ppt_y"/>
                                          </p:val>
                                        </p:tav>
                                        <p:tav tm="100000">
                                          <p:val>
                                            <p:strVal val="#ppt_y"/>
                                          </p:val>
                                        </p:tav>
                                      </p:tavLst>
                                    </p:anim>
                                    <p:animEffect transition="in" filter="wipe(right)" prLst="gradientSize: 0.1">
                                      <p:cBhvr>
                                        <p:cTn id="110" dur="1000"/>
                                        <p:tgtEl>
                                          <p:spTgt spid="5">
                                            <p:txEl>
                                              <p:charRg st="108" end="123"/>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9" presetClass="entr" presetSubtype="0" fill="hold" nodeType="clickEffect">
                                  <p:stCondLst>
                                    <p:cond delay="0"/>
                                  </p:stCondLst>
                                  <p:childTnLst>
                                    <p:set>
                                      <p:cBhvr>
                                        <p:cTn id="114" dur="1" fill="hold">
                                          <p:stCondLst>
                                            <p:cond delay="0"/>
                                          </p:stCondLst>
                                        </p:cTn>
                                        <p:tgtEl>
                                          <p:spTgt spid="5">
                                            <p:txEl>
                                              <p:charRg st="123" end="138"/>
                                            </p:txEl>
                                          </p:spTgt>
                                        </p:tgtEl>
                                        <p:attrNameLst>
                                          <p:attrName>style.visibility</p:attrName>
                                        </p:attrNameLst>
                                      </p:cBhvr>
                                      <p:to>
                                        <p:strVal val="visible"/>
                                      </p:to>
                                    </p:set>
                                    <p:anim calcmode="lin" valueType="num">
                                      <p:cBhvr>
                                        <p:cTn id="115" dur="1000" fill="hold"/>
                                        <p:tgtEl>
                                          <p:spTgt spid="5">
                                            <p:txEl>
                                              <p:charRg st="123" end="138"/>
                                            </p:txEl>
                                          </p:spTgt>
                                        </p:tgtEl>
                                        <p:attrNameLst>
                                          <p:attrName>ppt_x</p:attrName>
                                        </p:attrNameLst>
                                      </p:cBhvr>
                                      <p:tavLst>
                                        <p:tav tm="0">
                                          <p:val>
                                            <p:strVal val="#ppt_x-.2"/>
                                          </p:val>
                                        </p:tav>
                                        <p:tav tm="100000">
                                          <p:val>
                                            <p:strVal val="#ppt_x"/>
                                          </p:val>
                                        </p:tav>
                                      </p:tavLst>
                                    </p:anim>
                                    <p:anim calcmode="lin" valueType="num">
                                      <p:cBhvr>
                                        <p:cTn id="116" dur="1000" fill="hold"/>
                                        <p:tgtEl>
                                          <p:spTgt spid="5">
                                            <p:txEl>
                                              <p:charRg st="123" end="138"/>
                                            </p:txEl>
                                          </p:spTgt>
                                        </p:tgtEl>
                                        <p:attrNameLst>
                                          <p:attrName>ppt_y</p:attrName>
                                        </p:attrNameLst>
                                      </p:cBhvr>
                                      <p:tavLst>
                                        <p:tav tm="0">
                                          <p:val>
                                            <p:strVal val="#ppt_y"/>
                                          </p:val>
                                        </p:tav>
                                        <p:tav tm="100000">
                                          <p:val>
                                            <p:strVal val="#ppt_y"/>
                                          </p:val>
                                        </p:tav>
                                      </p:tavLst>
                                    </p:anim>
                                    <p:animEffect transition="in" filter="wipe(right)" prLst="gradientSize: 0.1">
                                      <p:cBhvr>
                                        <p:cTn id="117" dur="1000"/>
                                        <p:tgtEl>
                                          <p:spTgt spid="5">
                                            <p:txEl>
                                              <p:charRg st="123" end="138"/>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grpId="0" nodeType="clickEffect">
                                  <p:stCondLst>
                                    <p:cond delay="0"/>
                                  </p:stCondLst>
                                  <p:childTnLst>
                                    <p:set>
                                      <p:cBhvr>
                                        <p:cTn id="121" dur="1" fill="hold">
                                          <p:stCondLst>
                                            <p:cond delay="0"/>
                                          </p:stCondLst>
                                        </p:cTn>
                                        <p:tgtEl>
                                          <p:spTgt spid="6"/>
                                        </p:tgtEl>
                                        <p:attrNameLst>
                                          <p:attrName>style.visibility</p:attrName>
                                        </p:attrNameLst>
                                      </p:cBhvr>
                                      <p:to>
                                        <p:strVal val="visible"/>
                                      </p:to>
                                    </p:set>
                                    <p:animEffect transition="in" filter="checkerboard(across)">
                                      <p:cBhvr>
                                        <p:cTn id="1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2024063" y="214313"/>
            <a:ext cx="8229600" cy="114300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类成员的访问权限 小结</a:t>
            </a:r>
            <a:endParaRPr lang="zh-CN" altLang="en-US" sz="3600" b="1" dirty="0">
              <a:latin typeface="楷体" panose="02010609060101010101" pitchFamily="49" charset="-122"/>
              <a:ea typeface="楷体" panose="02010609060101010101" pitchFamily="49" charset="-122"/>
            </a:endParaRPr>
          </a:p>
        </p:txBody>
      </p:sp>
      <p:sp>
        <p:nvSpPr>
          <p:cNvPr id="44034" name="Rectangle 3"/>
          <p:cNvSpPr>
            <a:spLocks noGrp="1"/>
          </p:cNvSpPr>
          <p:nvPr>
            <p:ph idx="1"/>
          </p:nvPr>
        </p:nvSpPr>
        <p:spPr>
          <a:noFill/>
          <a:ln>
            <a:noFill/>
          </a:ln>
        </p:spPr>
        <p:txBody>
          <a:bodyPr anchor="t" anchorCtr="0"/>
          <a:p>
            <a:pPr eaLnBrk="1" hangingPunct="1">
              <a:lnSpc>
                <a:spcPct val="150000"/>
              </a:lnSpc>
            </a:pPr>
            <a:r>
              <a:rPr lang="zh-CN" altLang="en-US" sz="2800" b="1" dirty="0">
                <a:latin typeface="楷体" panose="02010609060101010101" pitchFamily="49" charset="-122"/>
                <a:ea typeface="楷体" panose="02010609060101010101" pitchFamily="49" charset="-122"/>
              </a:rPr>
              <a:t>类成员的访问权限有三种</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lnSpc>
                <a:spcPct val="150000"/>
              </a:lnSpc>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    </a:t>
            </a:r>
            <a:r>
              <a:rPr lang="zh-CN" altLang="en-US" sz="2800" b="1" dirty="0">
                <a:solidFill>
                  <a:srgbClr val="FF0000"/>
                </a:solidFill>
                <a:latin typeface="楷体" panose="02010609060101010101" pitchFamily="49" charset="-122"/>
                <a:ea typeface="楷体" panose="02010609060101010101" pitchFamily="49" charset="-122"/>
              </a:rPr>
              <a:t>公有访问权限（</a:t>
            </a:r>
            <a:r>
              <a:rPr lang="en-US" altLang="zh-CN" sz="2800" b="1" dirty="0">
                <a:solidFill>
                  <a:srgbClr val="FF0000"/>
                </a:solidFill>
                <a:latin typeface="楷体" panose="02010609060101010101" pitchFamily="49" charset="-122"/>
                <a:ea typeface="楷体" panose="02010609060101010101" pitchFamily="49" charset="-122"/>
              </a:rPr>
              <a:t>public</a:t>
            </a:r>
            <a:r>
              <a:rPr lang="zh-CN" altLang="en-US" sz="2800" b="1" dirty="0">
                <a:solidFill>
                  <a:srgbClr val="FF0000"/>
                </a:solidFill>
                <a:latin typeface="楷体" panose="02010609060101010101" pitchFamily="49" charset="-122"/>
                <a:ea typeface="楷体" panose="02010609060101010101" pitchFamily="49" charset="-122"/>
              </a:rPr>
              <a:t>）</a:t>
            </a:r>
            <a:endParaRPr lang="zh-CN" altLang="en-US" sz="2800" b="1" dirty="0">
              <a:solidFill>
                <a:srgbClr val="FF0000"/>
              </a:solidFill>
              <a:latin typeface="楷体" panose="02010609060101010101" pitchFamily="49" charset="-122"/>
              <a:ea typeface="楷体" panose="02010609060101010101" pitchFamily="49" charset="-122"/>
            </a:endParaRPr>
          </a:p>
          <a:p>
            <a:pPr eaLnBrk="1" hangingPunct="1">
              <a:lnSpc>
                <a:spcPct val="150000"/>
              </a:lnSpc>
              <a:buFont typeface="Wingdings" panose="05000000000000000000" pitchFamily="2" charset="2"/>
              <a:buNone/>
            </a:pPr>
            <a:r>
              <a:rPr lang="zh-CN" altLang="en-US" sz="2800" b="1" dirty="0">
                <a:solidFill>
                  <a:srgbClr val="FF0000"/>
                </a:solidFill>
                <a:latin typeface="楷体" panose="02010609060101010101" pitchFamily="49" charset="-122"/>
                <a:ea typeface="楷体" panose="02010609060101010101" pitchFamily="49" charset="-122"/>
              </a:rPr>
              <a:t>    私有访问权限（</a:t>
            </a:r>
            <a:r>
              <a:rPr lang="en-US" altLang="zh-CN" sz="2800" b="1" dirty="0">
                <a:solidFill>
                  <a:srgbClr val="FF0000"/>
                </a:solidFill>
                <a:latin typeface="楷体" panose="02010609060101010101" pitchFamily="49" charset="-122"/>
                <a:ea typeface="楷体" panose="02010609060101010101" pitchFamily="49" charset="-122"/>
              </a:rPr>
              <a:t>private</a:t>
            </a:r>
            <a:r>
              <a:rPr lang="zh-CN" altLang="en-US" sz="2800" b="1" dirty="0">
                <a:solidFill>
                  <a:srgbClr val="FF0000"/>
                </a:solidFill>
                <a:latin typeface="楷体" panose="02010609060101010101" pitchFamily="49" charset="-122"/>
                <a:ea typeface="楷体" panose="02010609060101010101" pitchFamily="49" charset="-122"/>
              </a:rPr>
              <a:t>）</a:t>
            </a:r>
            <a:endParaRPr lang="zh-CN" altLang="en-US" sz="2800" b="1" dirty="0">
              <a:solidFill>
                <a:srgbClr val="FF0000"/>
              </a:solidFill>
              <a:latin typeface="楷体" panose="02010609060101010101" pitchFamily="49" charset="-122"/>
              <a:ea typeface="楷体" panose="02010609060101010101" pitchFamily="49" charset="-122"/>
            </a:endParaRPr>
          </a:p>
          <a:p>
            <a:pPr eaLnBrk="1" hangingPunct="1">
              <a:lnSpc>
                <a:spcPct val="150000"/>
              </a:lnSpc>
              <a:buFont typeface="Wingdings" panose="05000000000000000000" pitchFamily="2" charset="2"/>
              <a:buNone/>
            </a:pPr>
            <a:r>
              <a:rPr lang="zh-CN" altLang="en-US" sz="2800" b="1" dirty="0">
                <a:solidFill>
                  <a:srgbClr val="FF0000"/>
                </a:solidFill>
                <a:latin typeface="楷体" panose="02010609060101010101" pitchFamily="49" charset="-122"/>
                <a:ea typeface="楷体" panose="02010609060101010101" pitchFamily="49" charset="-122"/>
              </a:rPr>
              <a:t>    保护访问权限（</a:t>
            </a:r>
            <a:r>
              <a:rPr lang="en-US" altLang="zh-CN" sz="2800" b="1" dirty="0">
                <a:solidFill>
                  <a:srgbClr val="FF0000"/>
                </a:solidFill>
                <a:latin typeface="楷体" panose="02010609060101010101" pitchFamily="49" charset="-122"/>
                <a:ea typeface="楷体" panose="02010609060101010101" pitchFamily="49" charset="-122"/>
              </a:rPr>
              <a:t>protected</a:t>
            </a:r>
            <a:r>
              <a:rPr lang="zh-CN" altLang="en-US" sz="2800" b="1" dirty="0">
                <a:solidFill>
                  <a:srgbClr val="FF0000"/>
                </a:solidFill>
                <a:latin typeface="楷体" panose="02010609060101010101" pitchFamily="49" charset="-122"/>
                <a:ea typeface="楷体" panose="02010609060101010101" pitchFamily="49" charset="-122"/>
              </a:rPr>
              <a:t>）</a:t>
            </a:r>
            <a:endParaRPr lang="zh-CN" altLang="en-US" sz="28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noFill/>
          <a:ln>
            <a:noFill/>
          </a:ln>
        </p:spPr>
        <p:txBody>
          <a:bodyPr anchor="t" anchorCtr="0"/>
          <a:p>
            <a:pPr eaLnBrk="1" hangingPunct="1"/>
            <a:r>
              <a:rPr lang="zh-CN" altLang="en-US" sz="3600" b="1" dirty="0">
                <a:solidFill>
                  <a:srgbClr val="FF0000"/>
                </a:solidFill>
                <a:latin typeface="楷体" panose="02010609060101010101" pitchFamily="49" charset="-122"/>
                <a:ea typeface="楷体" panose="02010609060101010101" pitchFamily="49" charset="-122"/>
              </a:rPr>
              <a:t>公有访问权限（</a:t>
            </a:r>
            <a:r>
              <a:rPr lang="en-US" altLang="zh-CN" sz="3600" b="1" dirty="0">
                <a:solidFill>
                  <a:srgbClr val="FF0000"/>
                </a:solidFill>
                <a:latin typeface="楷体" panose="02010609060101010101" pitchFamily="49" charset="-122"/>
                <a:ea typeface="楷体" panose="02010609060101010101" pitchFamily="49" charset="-122"/>
              </a:rPr>
              <a:t>public</a:t>
            </a:r>
            <a:r>
              <a:rPr lang="zh-CN" altLang="en-US" sz="3600" b="1" dirty="0">
                <a:solidFill>
                  <a:srgbClr val="FF0000"/>
                </a:solidFill>
                <a:latin typeface="楷体" panose="02010609060101010101" pitchFamily="49" charset="-122"/>
                <a:ea typeface="楷体" panose="02010609060101010101" pitchFamily="49" charset="-122"/>
              </a:rPr>
              <a:t>）</a:t>
            </a:r>
            <a:endParaRPr lang="zh-CN" altLang="en-US" sz="3600" b="1" dirty="0">
              <a:solidFill>
                <a:srgbClr val="FF0000"/>
              </a:solidFill>
              <a:latin typeface="楷体" panose="02010609060101010101" pitchFamily="49" charset="-122"/>
              <a:ea typeface="楷体" panose="02010609060101010101" pitchFamily="49" charset="-122"/>
            </a:endParaRPr>
          </a:p>
        </p:txBody>
      </p:sp>
      <p:sp>
        <p:nvSpPr>
          <p:cNvPr id="262147" name="Rectangle 3"/>
          <p:cNvSpPr>
            <a:spLocks noGrp="1"/>
          </p:cNvSpPr>
          <p:nvPr>
            <p:ph idx="1"/>
          </p:nvPr>
        </p:nvSpPr>
        <p:spPr>
          <a:xfrm>
            <a:off x="1088390" y="1357630"/>
            <a:ext cx="10240645" cy="4525645"/>
          </a:xfrm>
          <a:noFill/>
          <a:ln>
            <a:noFill/>
          </a:ln>
        </p:spPr>
        <p:txBody>
          <a:bodyPr anchor="t" anchorCtr="0"/>
          <a:p>
            <a:pPr eaLnBrk="1" hangingPunct="1"/>
            <a:r>
              <a:rPr lang="zh-CN" altLang="en-US" sz="2800" b="1" dirty="0">
                <a:latin typeface="楷体" panose="02010609060101010101" pitchFamily="49" charset="-122"/>
                <a:ea typeface="楷体" panose="02010609060101010101" pitchFamily="49" charset="-122"/>
              </a:rPr>
              <a:t>在类的定义体内，在</a:t>
            </a:r>
            <a:r>
              <a:rPr lang="en-US" altLang="zh-CN" sz="2800" b="1" dirty="0">
                <a:latin typeface="楷体" panose="02010609060101010101" pitchFamily="49" charset="-122"/>
                <a:ea typeface="楷体" panose="02010609060101010101" pitchFamily="49" charset="-122"/>
              </a:rPr>
              <a:t>public:</a:t>
            </a:r>
            <a:r>
              <a:rPr lang="zh-CN" altLang="en-US" sz="2800" b="1" dirty="0">
                <a:latin typeface="楷体" panose="02010609060101010101" pitchFamily="49" charset="-122"/>
                <a:ea typeface="楷体" panose="02010609060101010101" pitchFamily="49" charset="-122"/>
              </a:rPr>
              <a:t>之后的成员变量和成员函数，称为公有成员。</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公有成员函数一般称为公有接口</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它们是类与外部的接口，任何外部函数都可以访问公有成员数据和成员函数。</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公有成员访问方式</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        </a:t>
            </a:r>
            <a:r>
              <a:rPr lang="zh-CN" altLang="en-US" sz="2800" b="1" dirty="0">
                <a:solidFill>
                  <a:srgbClr val="FF0000"/>
                </a:solidFill>
                <a:latin typeface="楷体" panose="02010609060101010101" pitchFamily="49" charset="-122"/>
                <a:ea typeface="楷体" panose="02010609060101010101" pitchFamily="49" charset="-122"/>
              </a:rPr>
              <a:t>对象名</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公有成员</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262150" name="Rectangle 6"/>
          <p:cNvSpPr/>
          <p:nvPr/>
        </p:nvSpPr>
        <p:spPr>
          <a:xfrm>
            <a:off x="2999423" y="4725353"/>
            <a:ext cx="4824412" cy="460375"/>
          </a:xfrm>
          <a:prstGeom prst="rect">
            <a:avLst/>
          </a:prstGeom>
          <a:noFill/>
          <a:ln w="12700">
            <a:noFill/>
          </a:ln>
        </p:spPr>
        <p:txBody>
          <a:bodyPr anchor="t" anchorCtr="0">
            <a:spAutoFit/>
          </a:bodyPr>
          <a:p>
            <a:r>
              <a:rPr lang="en-US" altLang="zh-CN" sz="2400" b="1" dirty="0">
                <a:solidFill>
                  <a:srgbClr val="0000FF"/>
                </a:solidFill>
                <a:latin typeface="楷体" panose="02010609060101010101" pitchFamily="49" charset="-122"/>
                <a:ea typeface="楷体" panose="02010609060101010101" pitchFamily="49" charset="-122"/>
              </a:rPr>
              <a:t>. </a:t>
            </a:r>
            <a:r>
              <a:rPr lang="zh-CN" altLang="en-US" sz="2400" b="1" dirty="0">
                <a:solidFill>
                  <a:srgbClr val="0000FF"/>
                </a:solidFill>
                <a:latin typeface="楷体" panose="02010609060101010101" pitchFamily="49" charset="-122"/>
                <a:ea typeface="楷体" panose="02010609060101010101" pitchFamily="49" charset="-122"/>
              </a:rPr>
              <a:t>点运算符是公有成员访问运算符</a:t>
            </a:r>
            <a:endParaRPr lang="zh-CN" altLang="en-US" sz="2400" b="1" dirty="0">
              <a:solidFill>
                <a:srgbClr val="0000FF"/>
              </a:solidFill>
              <a:latin typeface="楷体" panose="02010609060101010101" pitchFamily="49" charset="-122"/>
              <a:ea typeface="楷体" panose="02010609060101010101" pitchFamily="49" charset="-122"/>
            </a:endParaRPr>
          </a:p>
        </p:txBody>
      </p:sp>
      <p:sp>
        <p:nvSpPr>
          <p:cNvPr id="262151" name="Line 7"/>
          <p:cNvSpPr/>
          <p:nvPr/>
        </p:nvSpPr>
        <p:spPr>
          <a:xfrm flipV="1">
            <a:off x="3713798" y="4225290"/>
            <a:ext cx="142875" cy="504825"/>
          </a:xfrm>
          <a:prstGeom prst="line">
            <a:avLst/>
          </a:prstGeom>
          <a:ln w="12700" cap="sq" cmpd="sng">
            <a:solidFill>
              <a:srgbClr val="800000"/>
            </a:solidFill>
            <a:prstDash val="solid"/>
            <a:round/>
            <a:headEnd type="none" w="sm" len="sm"/>
            <a:tailEnd type="stealth"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2147">
                                            <p:txEl>
                                              <p:charRg st="0" end="37"/>
                                            </p:txEl>
                                          </p:spTgt>
                                        </p:tgtEl>
                                        <p:attrNameLst>
                                          <p:attrName>style.visibility</p:attrName>
                                        </p:attrNameLst>
                                      </p:cBhvr>
                                      <p:to>
                                        <p:strVal val="visible"/>
                                      </p:to>
                                    </p:set>
                                    <p:animEffect transition="in" filter="blinds(horizontal)">
                                      <p:cBhvr>
                                        <p:cTn id="7" dur="500"/>
                                        <p:tgtEl>
                                          <p:spTgt spid="262147">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2147">
                                            <p:txEl>
                                              <p:charRg st="37" end="88"/>
                                            </p:txEl>
                                          </p:spTgt>
                                        </p:tgtEl>
                                        <p:attrNameLst>
                                          <p:attrName>style.visibility</p:attrName>
                                        </p:attrNameLst>
                                      </p:cBhvr>
                                      <p:to>
                                        <p:strVal val="visible"/>
                                      </p:to>
                                    </p:set>
                                    <p:animEffect transition="in" filter="blinds(horizontal)">
                                      <p:cBhvr>
                                        <p:cTn id="12" dur="500"/>
                                        <p:tgtEl>
                                          <p:spTgt spid="262147">
                                            <p:txEl>
                                              <p:charRg st="37" end="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2147">
                                            <p:txEl>
                                              <p:charRg st="88" end="98"/>
                                            </p:txEl>
                                          </p:spTgt>
                                        </p:tgtEl>
                                        <p:attrNameLst>
                                          <p:attrName>style.visibility</p:attrName>
                                        </p:attrNameLst>
                                      </p:cBhvr>
                                      <p:to>
                                        <p:strVal val="visible"/>
                                      </p:to>
                                    </p:set>
                                    <p:animEffect transition="in" filter="blinds(horizontal)">
                                      <p:cBhvr>
                                        <p:cTn id="17" dur="500"/>
                                        <p:tgtEl>
                                          <p:spTgt spid="262147">
                                            <p:txEl>
                                              <p:charRg st="88"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2147">
                                            <p:txEl>
                                              <p:charRg st="98" end="115"/>
                                            </p:txEl>
                                          </p:spTgt>
                                        </p:tgtEl>
                                        <p:attrNameLst>
                                          <p:attrName>style.visibility</p:attrName>
                                        </p:attrNameLst>
                                      </p:cBhvr>
                                      <p:to>
                                        <p:strVal val="visible"/>
                                      </p:to>
                                    </p:set>
                                    <p:animEffect transition="in" filter="blinds(horizontal)">
                                      <p:cBhvr>
                                        <p:cTn id="22" dur="500"/>
                                        <p:tgtEl>
                                          <p:spTgt spid="262147">
                                            <p:txEl>
                                              <p:charRg st="98" end="1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2151"/>
                                        </p:tgtEl>
                                        <p:attrNameLst>
                                          <p:attrName>style.visibility</p:attrName>
                                        </p:attrNameLst>
                                      </p:cBhvr>
                                      <p:to>
                                        <p:strVal val="visible"/>
                                      </p:to>
                                    </p:set>
                                    <p:animEffect transition="in" filter="blinds(horizontal)">
                                      <p:cBhvr>
                                        <p:cTn id="27" dur="500"/>
                                        <p:tgtEl>
                                          <p:spTgt spid="26215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62150"/>
                                        </p:tgtEl>
                                        <p:attrNameLst>
                                          <p:attrName>style.visibility</p:attrName>
                                        </p:attrNameLst>
                                      </p:cBhvr>
                                      <p:to>
                                        <p:strVal val="visible"/>
                                      </p:to>
                                    </p:set>
                                    <p:animEffect transition="in" filter="blinds(horizontal)">
                                      <p:cBhvr>
                                        <p:cTn id="30" dur="500"/>
                                        <p:tgtEl>
                                          <p:spTgt spid="262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P spid="2621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noFill/>
          <a:ln>
            <a:noFill/>
          </a:ln>
        </p:spPr>
        <p:txBody>
          <a:bodyPr anchor="t" anchorCtr="0"/>
          <a:p>
            <a:pPr eaLnBrk="1" hangingPunct="1"/>
            <a:r>
              <a:rPr lang="zh-CN" altLang="en-US" sz="3600" b="1" dirty="0">
                <a:solidFill>
                  <a:srgbClr val="FF0000"/>
                </a:solidFill>
                <a:latin typeface="楷体" panose="02010609060101010101" pitchFamily="49" charset="-122"/>
                <a:ea typeface="楷体" panose="02010609060101010101" pitchFamily="49" charset="-122"/>
              </a:rPr>
              <a:t>私有访问权限（</a:t>
            </a:r>
            <a:r>
              <a:rPr lang="en-US" altLang="zh-CN" sz="3600" b="1" dirty="0">
                <a:solidFill>
                  <a:srgbClr val="FF0000"/>
                </a:solidFill>
                <a:latin typeface="楷体" panose="02010609060101010101" pitchFamily="49" charset="-122"/>
                <a:ea typeface="楷体" panose="02010609060101010101" pitchFamily="49" charset="-122"/>
              </a:rPr>
              <a:t>private</a:t>
            </a:r>
            <a:r>
              <a:rPr lang="zh-CN" altLang="en-US" sz="3600" b="1" dirty="0">
                <a:solidFill>
                  <a:srgbClr val="FF0000"/>
                </a:solidFill>
                <a:latin typeface="楷体" panose="02010609060101010101" pitchFamily="49" charset="-122"/>
                <a:ea typeface="楷体" panose="02010609060101010101" pitchFamily="49" charset="-122"/>
              </a:rPr>
              <a:t>）</a:t>
            </a:r>
            <a:endParaRPr lang="zh-CN" altLang="en-US" sz="3600" b="1" dirty="0">
              <a:solidFill>
                <a:srgbClr val="FF0000"/>
              </a:solidFill>
              <a:latin typeface="楷体" panose="02010609060101010101" pitchFamily="49" charset="-122"/>
              <a:ea typeface="楷体" panose="02010609060101010101" pitchFamily="49" charset="-122"/>
            </a:endParaRPr>
          </a:p>
        </p:txBody>
      </p:sp>
      <p:sp>
        <p:nvSpPr>
          <p:cNvPr id="264195" name="Rectangle 3"/>
          <p:cNvSpPr>
            <a:spLocks noGrp="1"/>
          </p:cNvSpPr>
          <p:nvPr>
            <p:ph idx="1"/>
          </p:nvPr>
        </p:nvSpPr>
        <p:spPr>
          <a:xfrm>
            <a:off x="857250" y="1412875"/>
            <a:ext cx="10904220" cy="4535805"/>
          </a:xfrm>
          <a:noFill/>
          <a:ln>
            <a:noFill/>
          </a:ln>
        </p:spPr>
        <p:txBody>
          <a:bodyPr anchor="t" anchorCtr="0"/>
          <a:p>
            <a:pPr eaLnBrk="1" hangingPunct="1"/>
            <a:r>
              <a:rPr lang="zh-CN" altLang="en-US" sz="2800" b="1" dirty="0">
                <a:latin typeface="楷体" panose="02010609060101010101" pitchFamily="49" charset="-122"/>
                <a:ea typeface="楷体" panose="02010609060101010101" pitchFamily="49" charset="-122"/>
              </a:rPr>
              <a:t>在类定义体内，在</a:t>
            </a:r>
            <a:r>
              <a:rPr lang="en-US" altLang="zh-CN" sz="2800" b="1" dirty="0">
                <a:latin typeface="楷体" panose="02010609060101010101" pitchFamily="49" charset="-122"/>
                <a:ea typeface="楷体" panose="02010609060101010101" pitchFamily="49" charset="-122"/>
              </a:rPr>
              <a:t>private:</a:t>
            </a:r>
            <a:r>
              <a:rPr lang="zh-CN" altLang="en-US" sz="2800" b="1" dirty="0">
                <a:latin typeface="楷体" panose="02010609060101010101" pitchFamily="49" charset="-122"/>
                <a:ea typeface="楷体" panose="02010609060101010101" pitchFamily="49" charset="-122"/>
              </a:rPr>
              <a:t>之后的成员变量和成员函数，称为私有成员。</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只允许本类中的成员函数访问类定义体内的私有成员变量和私有成员函数，任何外部函数（友元函数除外）都不能访问类体内的私有成员。</a:t>
            </a:r>
            <a:endParaRPr lang="zh-CN" altLang="en-US" sz="2800" b="1" dirty="0">
              <a:latin typeface="楷体" panose="02010609060101010101" pitchFamily="49" charset="-122"/>
              <a:ea typeface="楷体" panose="02010609060101010101" pitchFamily="49" charset="-122"/>
            </a:endParaRPr>
          </a:p>
          <a:p>
            <a:pPr eaLnBrk="1" hangingPunct="1"/>
            <a:endParaRPr lang="en-US" altLang="zh-CN" sz="2800" b="1" dirty="0">
              <a:solidFill>
                <a:srgbClr val="FF0000"/>
              </a:solidFill>
              <a:latin typeface="楷体" panose="02010609060101010101" pitchFamily="49" charset="-122"/>
              <a:ea typeface="楷体" panose="02010609060101010101" pitchFamily="49" charset="-122"/>
            </a:endParaRPr>
          </a:p>
          <a:p>
            <a:pPr eaLnBrk="1" hangingPunct="1"/>
            <a:r>
              <a:rPr lang="zh-CN" altLang="en-US" sz="2800" b="1" dirty="0">
                <a:solidFill>
                  <a:srgbClr val="FF0000"/>
                </a:solidFill>
                <a:latin typeface="楷体" panose="02010609060101010101" pitchFamily="49" charset="-122"/>
                <a:ea typeface="楷体" panose="02010609060101010101" pitchFamily="49" charset="-122"/>
              </a:rPr>
              <a:t>对象名</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私有成员   </a:t>
            </a:r>
            <a:endParaRPr lang="en-US" altLang="zh-CN"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要得到类体内的私有成员变量值，必须通过设置相应的公有函数。</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缺省不写的访问权限默认为：</a:t>
            </a:r>
            <a:r>
              <a:rPr lang="en-US" altLang="zh-CN" sz="2800" b="1" dirty="0">
                <a:latin typeface="楷体" panose="02010609060101010101" pitchFamily="49" charset="-122"/>
                <a:ea typeface="楷体" panose="02010609060101010101" pitchFamily="49" charset="-122"/>
              </a:rPr>
              <a:t>private</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grpSp>
        <p:nvGrpSpPr>
          <p:cNvPr id="2" name="Group 7"/>
          <p:cNvGrpSpPr/>
          <p:nvPr/>
        </p:nvGrpSpPr>
        <p:grpSpPr>
          <a:xfrm>
            <a:off x="4151630" y="3717290"/>
            <a:ext cx="5184775" cy="1214438"/>
            <a:chOff x="1701" y="2024"/>
            <a:chExt cx="3266" cy="907"/>
          </a:xfrm>
        </p:grpSpPr>
        <p:sp>
          <p:nvSpPr>
            <p:cNvPr id="46084" name="AutoShape 5"/>
            <p:cNvSpPr/>
            <p:nvPr/>
          </p:nvSpPr>
          <p:spPr>
            <a:xfrm>
              <a:off x="2154" y="2024"/>
              <a:ext cx="2813" cy="907"/>
            </a:xfrm>
            <a:prstGeom prst="irregularSeal1">
              <a:avLst/>
            </a:prstGeom>
            <a:solidFill>
              <a:srgbClr val="FFFFFF"/>
            </a:solidFill>
            <a:ln w="25400" cap="flat" cmpd="sng">
              <a:solidFill>
                <a:srgbClr val="000080"/>
              </a:solidFill>
              <a:prstDash val="solid"/>
              <a:miter/>
              <a:headEnd type="none" w="med" len="med"/>
              <a:tailEnd type="none" w="med" len="med"/>
            </a:ln>
          </p:spPr>
          <p:txBody>
            <a:bodyPr wrap="none" anchor="ctr" anchorCtr="0"/>
            <a:p>
              <a:pPr algn="ctr"/>
              <a:r>
                <a:rPr lang="zh-CN" altLang="en-US" dirty="0">
                  <a:solidFill>
                    <a:srgbClr val="FF0000"/>
                  </a:solidFill>
                  <a:latin typeface="Arial" panose="020B0604020202020204" pitchFamily="34" charset="0"/>
                  <a:ea typeface="宋体" panose="02010600030101010101" pitchFamily="2" charset="-122"/>
                </a:rPr>
                <a:t>错误的访问方式</a:t>
              </a:r>
              <a:endParaRPr lang="zh-CN" altLang="en-US" dirty="0">
                <a:solidFill>
                  <a:srgbClr val="FF0000"/>
                </a:solidFill>
                <a:latin typeface="Arial" panose="020B0604020202020204" pitchFamily="34" charset="0"/>
                <a:ea typeface="宋体" panose="02010600030101010101" pitchFamily="2" charset="-122"/>
              </a:endParaRPr>
            </a:p>
          </p:txBody>
        </p:sp>
        <p:sp>
          <p:nvSpPr>
            <p:cNvPr id="46085" name="Line 6"/>
            <p:cNvSpPr/>
            <p:nvPr/>
          </p:nvSpPr>
          <p:spPr>
            <a:xfrm flipH="1">
              <a:off x="1701" y="2387"/>
              <a:ext cx="453" cy="136"/>
            </a:xfrm>
            <a:prstGeom prst="line">
              <a:avLst/>
            </a:prstGeom>
            <a:ln w="25400" cap="flat" cmpd="sng">
              <a:solidFill>
                <a:srgbClr val="000080"/>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195">
                                            <p:txEl>
                                              <p:charRg st="0" end="37"/>
                                            </p:txEl>
                                          </p:spTgt>
                                        </p:tgtEl>
                                        <p:attrNameLst>
                                          <p:attrName>style.visibility</p:attrName>
                                        </p:attrNameLst>
                                      </p:cBhvr>
                                      <p:to>
                                        <p:strVal val="visible"/>
                                      </p:to>
                                    </p:set>
                                    <p:animEffect transition="in" filter="blinds(horizontal)">
                                      <p:cBhvr>
                                        <p:cTn id="7" dur="500"/>
                                        <p:tgtEl>
                                          <p:spTgt spid="264195">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4195">
                                            <p:txEl>
                                              <p:charRg st="37" end="99"/>
                                            </p:txEl>
                                          </p:spTgt>
                                        </p:tgtEl>
                                        <p:attrNameLst>
                                          <p:attrName>style.visibility</p:attrName>
                                        </p:attrNameLst>
                                      </p:cBhvr>
                                      <p:to>
                                        <p:strVal val="visible"/>
                                      </p:to>
                                    </p:set>
                                    <p:animEffect transition="in" filter="blinds(horizontal)">
                                      <p:cBhvr>
                                        <p:cTn id="12" dur="500"/>
                                        <p:tgtEl>
                                          <p:spTgt spid="264195">
                                            <p:txEl>
                                              <p:charRg st="37" end="9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4195">
                                            <p:txEl>
                                              <p:charRg st="100" end="112"/>
                                            </p:txEl>
                                          </p:spTgt>
                                        </p:tgtEl>
                                        <p:attrNameLst>
                                          <p:attrName>style.visibility</p:attrName>
                                        </p:attrNameLst>
                                      </p:cBhvr>
                                      <p:to>
                                        <p:strVal val="visible"/>
                                      </p:to>
                                    </p:set>
                                    <p:animEffect transition="in" filter="blinds(horizontal)">
                                      <p:cBhvr>
                                        <p:cTn id="17" dur="500"/>
                                        <p:tgtEl>
                                          <p:spTgt spid="264195">
                                            <p:txEl>
                                              <p:charRg st="100" end="1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4195">
                                            <p:txEl>
                                              <p:charRg st="112" end="142"/>
                                            </p:txEl>
                                          </p:spTgt>
                                        </p:tgtEl>
                                        <p:attrNameLst>
                                          <p:attrName>style.visibility</p:attrName>
                                        </p:attrNameLst>
                                      </p:cBhvr>
                                      <p:to>
                                        <p:strVal val="visible"/>
                                      </p:to>
                                    </p:set>
                                    <p:animEffect transition="in" filter="blinds(horizontal)">
                                      <p:cBhvr>
                                        <p:cTn id="27" dur="500"/>
                                        <p:tgtEl>
                                          <p:spTgt spid="264195">
                                            <p:txEl>
                                              <p:charRg st="112" end="14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4195">
                                            <p:txEl>
                                              <p:charRg st="142" end="164"/>
                                            </p:txEl>
                                          </p:spTgt>
                                        </p:tgtEl>
                                        <p:attrNameLst>
                                          <p:attrName>style.visibility</p:attrName>
                                        </p:attrNameLst>
                                      </p:cBhvr>
                                      <p:to>
                                        <p:strVal val="visible"/>
                                      </p:to>
                                    </p:set>
                                    <p:animEffect transition="in" filter="blinds(horizontal)">
                                      <p:cBhvr>
                                        <p:cTn id="32" dur="500"/>
                                        <p:tgtEl>
                                          <p:spTgt spid="264195">
                                            <p:txEl>
                                              <p:charRg st="142"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3"/>
          <p:cNvSpPr>
            <a:spLocks noGrp="1"/>
          </p:cNvSpPr>
          <p:nvPr>
            <p:ph idx="1"/>
          </p:nvPr>
        </p:nvSpPr>
        <p:spPr>
          <a:xfrm>
            <a:off x="1735455" y="1143000"/>
            <a:ext cx="9530080" cy="1595755"/>
          </a:xfrm>
          <a:noFill/>
          <a:ln>
            <a:noFill/>
          </a:ln>
        </p:spPr>
        <p:txBody>
          <a:bodyPr anchor="t" anchorCtr="0"/>
          <a:p>
            <a:pPr eaLnBrk="1" hangingPunct="1">
              <a:lnSpc>
                <a:spcPct val="90000"/>
              </a:lnSpc>
            </a:pPr>
            <a:r>
              <a:rPr lang="zh-CN" altLang="en-US" sz="2800" b="1" dirty="0">
                <a:latin typeface="楷体" panose="02010609060101010101" pitchFamily="49" charset="-122"/>
                <a:ea typeface="楷体" panose="02010609060101010101" pitchFamily="49" charset="-122"/>
              </a:rPr>
              <a:t>思考：</a:t>
            </a:r>
            <a:endParaRPr lang="zh-CN" altLang="en-US" sz="2800" b="1" dirty="0">
              <a:latin typeface="楷体" panose="02010609060101010101" pitchFamily="49" charset="-122"/>
              <a:ea typeface="楷体" panose="02010609060101010101" pitchFamily="49" charset="-122"/>
            </a:endParaRPr>
          </a:p>
          <a:p>
            <a:pPr eaLnBrk="1" hangingPunct="1">
              <a:lnSpc>
                <a:spcPct val="90000"/>
              </a:lnSpc>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    将私有数据成员进行初始化，只能通过公有成员函数吗？</a:t>
            </a:r>
            <a:endParaRPr lang="zh-CN" altLang="en-US" sz="2800" b="1" dirty="0">
              <a:latin typeface="楷体" panose="02010609060101010101" pitchFamily="49" charset="-122"/>
              <a:ea typeface="楷体" panose="02010609060101010101" pitchFamily="49" charset="-122"/>
            </a:endParaRPr>
          </a:p>
        </p:txBody>
      </p:sp>
      <p:sp>
        <p:nvSpPr>
          <p:cNvPr id="265221" name="Rectangle 5"/>
          <p:cNvSpPr/>
          <p:nvPr/>
        </p:nvSpPr>
        <p:spPr>
          <a:xfrm>
            <a:off x="2855595" y="2348865"/>
            <a:ext cx="7962265" cy="2676525"/>
          </a:xfrm>
          <a:prstGeom prst="rect">
            <a:avLst/>
          </a:prstGeom>
          <a:noFill/>
          <a:ln w="12700">
            <a:noFill/>
          </a:ln>
        </p:spPr>
        <p:txBody>
          <a:bodyPr wrap="square" anchor="t" anchorCtr="0">
            <a:spAutoFit/>
          </a:bodyPr>
          <a:p>
            <a:r>
              <a:rPr lang="en-US" altLang="zh-CN" sz="2400" b="1" dirty="0">
                <a:solidFill>
                  <a:srgbClr val="0000FF"/>
                </a:solidFill>
                <a:latin typeface="楷体_GB2312" pitchFamily="49" charset="-122"/>
                <a:ea typeface="楷体_GB2312" pitchFamily="49" charset="-122"/>
              </a:rPr>
              <a:t>class Clock</a:t>
            </a:r>
            <a:endParaRPr lang="en-US" altLang="zh-CN" sz="2400" b="1" dirty="0">
              <a:solidFill>
                <a:srgbClr val="0000FF"/>
              </a:solidFill>
              <a:latin typeface="楷体_GB2312" pitchFamily="49" charset="-122"/>
              <a:ea typeface="楷体_GB2312" pitchFamily="49" charset="-122"/>
            </a:endParaRPr>
          </a:p>
          <a:p>
            <a:r>
              <a:rPr lang="en-US" altLang="zh-CN" sz="2400" b="1" dirty="0">
                <a:solidFill>
                  <a:srgbClr val="0000FF"/>
                </a:solidFill>
                <a:latin typeface="楷体_GB2312" pitchFamily="49" charset="-122"/>
                <a:ea typeface="楷体_GB2312" pitchFamily="49" charset="-122"/>
              </a:rPr>
              <a:t>{  public:</a:t>
            </a:r>
            <a:endParaRPr lang="en-US" altLang="zh-CN" sz="2400" b="1" dirty="0">
              <a:solidFill>
                <a:srgbClr val="0000FF"/>
              </a:solidFill>
              <a:latin typeface="楷体_GB2312" pitchFamily="49" charset="-122"/>
              <a:ea typeface="楷体_GB2312" pitchFamily="49" charset="-122"/>
            </a:endParaRPr>
          </a:p>
          <a:p>
            <a:r>
              <a:rPr lang="en-US" altLang="zh-CN" sz="2400" b="1" dirty="0">
                <a:solidFill>
                  <a:srgbClr val="0000FF"/>
                </a:solidFill>
                <a:latin typeface="楷体_GB2312" pitchFamily="49" charset="-122"/>
                <a:ea typeface="楷体_GB2312" pitchFamily="49" charset="-122"/>
              </a:rPr>
              <a:t>     void SetTime(int newH, int newM</a:t>
            </a:r>
            <a:r>
              <a:rPr lang="zh-CN" altLang="en-US" sz="2400" b="1" dirty="0">
                <a:solidFill>
                  <a:srgbClr val="0000FF"/>
                </a:solidFill>
                <a:latin typeface="楷体_GB2312" pitchFamily="49" charset="-122"/>
                <a:ea typeface="楷体_GB2312" pitchFamily="49" charset="-122"/>
              </a:rPr>
              <a:t>， </a:t>
            </a:r>
            <a:r>
              <a:rPr lang="en-US" altLang="zh-CN" sz="2400" b="1" dirty="0">
                <a:solidFill>
                  <a:srgbClr val="0000FF"/>
                </a:solidFill>
                <a:latin typeface="楷体_GB2312" pitchFamily="49" charset="-122"/>
                <a:ea typeface="楷体_GB2312" pitchFamily="49" charset="-122"/>
              </a:rPr>
              <a:t>int newS);</a:t>
            </a:r>
            <a:endParaRPr lang="en-US" altLang="zh-CN" sz="2400" b="1" dirty="0">
              <a:solidFill>
                <a:srgbClr val="0000FF"/>
              </a:solidFill>
              <a:latin typeface="楷体_GB2312" pitchFamily="49" charset="-122"/>
              <a:ea typeface="楷体_GB2312" pitchFamily="49" charset="-122"/>
            </a:endParaRPr>
          </a:p>
          <a:p>
            <a:r>
              <a:rPr lang="en-US" altLang="zh-CN" sz="2400" b="1" dirty="0">
                <a:solidFill>
                  <a:srgbClr val="0000FF"/>
                </a:solidFill>
                <a:latin typeface="楷体_GB2312" pitchFamily="49" charset="-122"/>
                <a:ea typeface="楷体_GB2312" pitchFamily="49" charset="-122"/>
              </a:rPr>
              <a:t>     void ShowTime();</a:t>
            </a:r>
            <a:endParaRPr lang="en-US" altLang="zh-CN" sz="2400" b="1" dirty="0">
              <a:solidFill>
                <a:srgbClr val="0000FF"/>
              </a:solidFill>
              <a:latin typeface="楷体_GB2312" pitchFamily="49" charset="-122"/>
              <a:ea typeface="楷体_GB2312" pitchFamily="49" charset="-122"/>
            </a:endParaRPr>
          </a:p>
          <a:p>
            <a:r>
              <a:rPr lang="en-US" altLang="zh-CN" sz="2400" b="1" dirty="0">
                <a:solidFill>
                  <a:srgbClr val="0000FF"/>
                </a:solidFill>
                <a:latin typeface="楷体_GB2312" pitchFamily="49" charset="-122"/>
                <a:ea typeface="楷体_GB2312" pitchFamily="49" charset="-122"/>
              </a:rPr>
              <a:t>   private:</a:t>
            </a:r>
            <a:endParaRPr lang="en-US" altLang="zh-CN" sz="2400" b="1" dirty="0">
              <a:solidFill>
                <a:srgbClr val="0000FF"/>
              </a:solidFill>
              <a:latin typeface="楷体_GB2312" pitchFamily="49" charset="-122"/>
              <a:ea typeface="楷体_GB2312" pitchFamily="49" charset="-122"/>
            </a:endParaRPr>
          </a:p>
          <a:p>
            <a:r>
              <a:rPr lang="en-US" altLang="zh-CN" sz="2400" b="1" dirty="0">
                <a:solidFill>
                  <a:srgbClr val="0000FF"/>
                </a:solidFill>
                <a:latin typeface="楷体_GB2312" pitchFamily="49" charset="-122"/>
                <a:ea typeface="楷体_GB2312" pitchFamily="49" charset="-122"/>
              </a:rPr>
              <a:t>     </a:t>
            </a:r>
            <a:r>
              <a:rPr lang="en-US" altLang="zh-CN" sz="2400" b="1" dirty="0">
                <a:solidFill>
                  <a:srgbClr val="FF0000"/>
                </a:solidFill>
                <a:latin typeface="楷体_GB2312" pitchFamily="49" charset="-122"/>
                <a:ea typeface="楷体_GB2312" pitchFamily="49" charset="-122"/>
              </a:rPr>
              <a:t>int Hour=0, Minute=0, Second=0; </a:t>
            </a:r>
            <a:endParaRPr lang="zh-CN" altLang="en-US" sz="2400" b="1" dirty="0">
              <a:solidFill>
                <a:srgbClr val="FF0000"/>
              </a:solidFill>
              <a:latin typeface="楷体_GB2312" pitchFamily="49" charset="-122"/>
              <a:ea typeface="楷体_GB2312" pitchFamily="49" charset="-122"/>
            </a:endParaRPr>
          </a:p>
          <a:p>
            <a:r>
              <a:rPr lang="en-US" altLang="zh-CN" sz="2400" b="1" dirty="0">
                <a:solidFill>
                  <a:srgbClr val="0000FF"/>
                </a:solidFill>
                <a:latin typeface="楷体_GB2312" pitchFamily="49" charset="-122"/>
                <a:ea typeface="楷体_GB2312" pitchFamily="49" charset="-122"/>
              </a:rPr>
              <a:t>};</a:t>
            </a:r>
            <a:endParaRPr lang="en-US" altLang="zh-CN" sz="2400" b="1" dirty="0">
              <a:solidFill>
                <a:srgbClr val="0000FF"/>
              </a:solidFill>
              <a:latin typeface="楷体_GB2312" pitchFamily="49" charset="-122"/>
              <a:ea typeface="楷体_GB2312" pitchFamily="49" charset="-122"/>
            </a:endParaRPr>
          </a:p>
        </p:txBody>
      </p:sp>
      <p:sp>
        <p:nvSpPr>
          <p:cNvPr id="47108" name="Rectangle 7"/>
          <p:cNvSpPr>
            <a:spLocks noGrp="1"/>
          </p:cNvSpPr>
          <p:nvPr>
            <p:ph type="title"/>
          </p:nvPr>
        </p:nvSpPr>
        <p:spPr>
          <a:xfrm>
            <a:off x="2667000" y="214313"/>
            <a:ext cx="7315200" cy="68580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  </a:t>
            </a:r>
            <a:r>
              <a:rPr lang="zh-CN" altLang="en-US" sz="3600" b="1" dirty="0">
                <a:latin typeface="楷体" panose="02010609060101010101" pitchFamily="49" charset="-122"/>
                <a:ea typeface="楷体" panose="02010609060101010101" pitchFamily="49" charset="-122"/>
              </a:rPr>
              <a:t>构造函数和析构函数</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5221"/>
                                        </p:tgtEl>
                                        <p:attrNameLst>
                                          <p:attrName>style.visibility</p:attrName>
                                        </p:attrNameLst>
                                      </p:cBhvr>
                                      <p:to>
                                        <p:strVal val="visible"/>
                                      </p:to>
                                    </p:set>
                                    <p:animEffect transition="in" filter="blinds(horizontal)">
                                      <p:cBhvr>
                                        <p:cTn id="7" dur="500"/>
                                        <p:tgtEl>
                                          <p:spTgt spid="265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Rectangle 3"/>
          <p:cNvSpPr>
            <a:spLocks noGrp="1"/>
          </p:cNvSpPr>
          <p:nvPr>
            <p:ph idx="1"/>
          </p:nvPr>
        </p:nvSpPr>
        <p:spPr>
          <a:xfrm>
            <a:off x="779145" y="1052830"/>
            <a:ext cx="10877550" cy="5327650"/>
          </a:xfrm>
          <a:noFill/>
          <a:ln>
            <a:noFill/>
          </a:ln>
        </p:spPr>
        <p:txBody>
          <a:bodyPr anchor="t" anchorCtr="0"/>
          <a:p>
            <a:pPr eaLnBrk="1" hangingPunct="1"/>
            <a:r>
              <a:rPr lang="zh-CN" altLang="en-US" sz="2800" b="1" dirty="0">
                <a:latin typeface="楷体" panose="02010609060101010101" pitchFamily="49" charset="-122"/>
                <a:ea typeface="楷体" panose="02010609060101010101" pitchFamily="49" charset="-122"/>
              </a:rPr>
              <a:t>构造函数的作用是在对象被创建时使用特定的值构造对象，或者说将对象</a:t>
            </a:r>
            <a:r>
              <a:rPr lang="zh-CN" altLang="en-US" sz="2800" b="1" dirty="0">
                <a:solidFill>
                  <a:srgbClr val="FF0000"/>
                </a:solidFill>
                <a:latin typeface="楷体" panose="02010609060101010101" pitchFamily="49" charset="-122"/>
                <a:ea typeface="楷体" panose="02010609060101010101" pitchFamily="49" charset="-122"/>
              </a:rPr>
              <a:t>初始化</a:t>
            </a:r>
            <a:r>
              <a:rPr lang="zh-CN" altLang="en-US" sz="2800" b="1" dirty="0">
                <a:latin typeface="楷体" panose="02010609060101010101" pitchFamily="49" charset="-122"/>
                <a:ea typeface="楷体" panose="02010609060101010101" pitchFamily="49" charset="-122"/>
              </a:rPr>
              <a:t>为一个特定的状态。</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 构造函数是类的一个成员函数</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sz="2800" b="1" dirty="0">
                <a:solidFill>
                  <a:srgbClr val="000000"/>
                </a:solidFill>
                <a:latin typeface="楷体" panose="02010609060101010101" pitchFamily="49" charset="-122"/>
                <a:ea typeface="楷体" panose="02010609060101010101" pitchFamily="49" charset="-122"/>
              </a:rPr>
              <a:t>   要求</a:t>
            </a:r>
            <a:r>
              <a:rPr lang="en-US" altLang="zh-CN" sz="2800" b="1" dirty="0">
                <a:solidFill>
                  <a:srgbClr val="000000"/>
                </a:solidFill>
                <a:latin typeface="楷体" panose="02010609060101010101" pitchFamily="49" charset="-122"/>
                <a:ea typeface="楷体" panose="02010609060101010101" pitchFamily="49" charset="-122"/>
              </a:rPr>
              <a:t>:</a:t>
            </a:r>
            <a:r>
              <a:rPr lang="zh-CN" altLang="en-US" sz="2800" b="1" dirty="0">
                <a:solidFill>
                  <a:srgbClr val="000000"/>
                </a:solidFill>
                <a:latin typeface="楷体" panose="02010609060101010101" pitchFamily="49" charset="-122"/>
                <a:ea typeface="楷体" panose="02010609060101010101" pitchFamily="49" charset="-122"/>
              </a:rPr>
              <a:t>构造函数的</a:t>
            </a:r>
            <a:r>
              <a:rPr lang="zh-CN" altLang="en-US" sz="2800" b="1" dirty="0">
                <a:solidFill>
                  <a:srgbClr val="FF0000"/>
                </a:solidFill>
                <a:latin typeface="楷体" panose="02010609060101010101" pitchFamily="49" charset="-122"/>
                <a:ea typeface="楷体" panose="02010609060101010101" pitchFamily="49" charset="-122"/>
              </a:rPr>
              <a:t>名字与类名相同</a:t>
            </a:r>
            <a:r>
              <a:rPr lang="zh-CN" altLang="en-US" sz="2800" b="1" dirty="0">
                <a:solidFill>
                  <a:srgbClr val="00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没有返回值</a:t>
            </a:r>
            <a:r>
              <a:rPr lang="en-US" altLang="zh-CN" sz="2800" b="1" dirty="0">
                <a:solidFill>
                  <a:srgbClr val="000000"/>
                </a:solidFill>
                <a:latin typeface="楷体" panose="02010609060101010101" pitchFamily="49" charset="-122"/>
                <a:ea typeface="楷体" panose="02010609060101010101" pitchFamily="49" charset="-122"/>
              </a:rPr>
              <a:t>,</a:t>
            </a:r>
            <a:r>
              <a:rPr lang="zh-CN" altLang="en-US" sz="2800" b="1" dirty="0">
                <a:solidFill>
                  <a:srgbClr val="000000"/>
                </a:solidFill>
                <a:latin typeface="楷体" panose="02010609060101010101" pitchFamily="49" charset="-122"/>
                <a:ea typeface="楷体" panose="02010609060101010101" pitchFamily="49" charset="-122"/>
              </a:rPr>
              <a:t>声明为</a:t>
            </a:r>
            <a:r>
              <a:rPr lang="zh-CN" altLang="en-US" sz="2800" b="1" dirty="0">
                <a:solidFill>
                  <a:srgbClr val="FF0000"/>
                </a:solidFill>
                <a:latin typeface="楷体" panose="02010609060101010101" pitchFamily="49" charset="-122"/>
                <a:ea typeface="楷体" panose="02010609060101010101" pitchFamily="49" charset="-122"/>
              </a:rPr>
              <a:t>公有函数</a:t>
            </a:r>
            <a:r>
              <a:rPr lang="zh-CN" altLang="en-US" sz="2800" b="1" dirty="0">
                <a:solidFill>
                  <a:srgbClr val="000000"/>
                </a:solidFill>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在对象创建时</a:t>
            </a:r>
            <a:r>
              <a:rPr lang="zh-CN" altLang="en-US" sz="2800" b="1" dirty="0">
                <a:solidFill>
                  <a:srgbClr val="FF0000"/>
                </a:solidFill>
                <a:latin typeface="楷体" panose="02010609060101010101" pitchFamily="49" charset="-122"/>
                <a:ea typeface="楷体" panose="02010609060101010101" pitchFamily="49" charset="-122"/>
              </a:rPr>
              <a:t>由系统自动调用</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如果程序中未声明，则系统自动产生一个</a:t>
            </a:r>
            <a:r>
              <a:rPr lang="zh-CN" altLang="en-US" sz="2800" b="1" dirty="0">
                <a:solidFill>
                  <a:srgbClr val="FF0000"/>
                </a:solidFill>
                <a:latin typeface="楷体" panose="02010609060101010101" pitchFamily="49" charset="-122"/>
                <a:ea typeface="楷体" panose="02010609060101010101" pitchFamily="49" charset="-122"/>
              </a:rPr>
              <a:t>默认形式</a:t>
            </a:r>
            <a:r>
              <a:rPr lang="zh-CN" altLang="en-US" sz="2800" b="1" dirty="0">
                <a:latin typeface="楷体" panose="02010609060101010101" pitchFamily="49" charset="-122"/>
                <a:ea typeface="楷体" panose="02010609060101010101" pitchFamily="49" charset="-122"/>
              </a:rPr>
              <a:t>的构造函数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其参数列表和函数体均为空</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如果提供了自己的构造函数，系统则不会提供默认构造函数。</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允许为</a:t>
            </a:r>
            <a:r>
              <a:rPr lang="zh-CN" altLang="en-US" sz="2800" b="1" dirty="0">
                <a:solidFill>
                  <a:srgbClr val="FF0000"/>
                </a:solidFill>
                <a:latin typeface="楷体" panose="02010609060101010101" pitchFamily="49" charset="-122"/>
                <a:ea typeface="楷体" panose="02010609060101010101" pitchFamily="49" charset="-122"/>
              </a:rPr>
              <a:t>内联函数、重载函数、带默认形参值的函数</a:t>
            </a:r>
            <a:r>
              <a:rPr lang="en-US" altLang="zh-CN" sz="2800" b="1" dirty="0">
                <a:solidFill>
                  <a:srgbClr val="FF0000"/>
                </a:solidFill>
                <a:latin typeface="楷体" panose="02010609060101010101" pitchFamily="49" charset="-122"/>
                <a:ea typeface="楷体" panose="02010609060101010101" pitchFamily="49" charset="-122"/>
              </a:rPr>
              <a:t>.</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48130" name="Rectangle 7"/>
          <p:cNvSpPr>
            <a:spLocks noGrp="1"/>
          </p:cNvSpPr>
          <p:nvPr>
            <p:ph type="title"/>
          </p:nvPr>
        </p:nvSpPr>
        <p:spPr>
          <a:xfrm>
            <a:off x="2667000" y="214313"/>
            <a:ext cx="7315200" cy="68580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4.3.1 </a:t>
            </a:r>
            <a:r>
              <a:rPr lang="zh-CN" altLang="en-US" sz="3600" b="1" dirty="0">
                <a:latin typeface="楷体" panose="02010609060101010101" pitchFamily="49" charset="-122"/>
                <a:ea typeface="楷体" panose="02010609060101010101" pitchFamily="49" charset="-122"/>
              </a:rPr>
              <a:t>构造函数</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charRg st="0" end="45"/>
                                            </p:txEl>
                                          </p:spTgt>
                                        </p:tgtEl>
                                        <p:attrNameLst>
                                          <p:attrName>style.visibility</p:attrName>
                                        </p:attrNameLst>
                                      </p:cBhvr>
                                      <p:to>
                                        <p:strVal val="visible"/>
                                      </p:to>
                                    </p:set>
                                    <p:animEffect transition="in" filter="blinds(horizontal)">
                                      <p:cBhvr>
                                        <p:cTn id="7" dur="500"/>
                                        <p:tgtEl>
                                          <p:spTgt spid="34819">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charRg st="45" end="61"/>
                                            </p:txEl>
                                          </p:spTgt>
                                        </p:tgtEl>
                                        <p:attrNameLst>
                                          <p:attrName>style.visibility</p:attrName>
                                        </p:attrNameLst>
                                      </p:cBhvr>
                                      <p:to>
                                        <p:strVal val="visible"/>
                                      </p:to>
                                    </p:set>
                                    <p:animEffect transition="in" filter="blinds(horizontal)">
                                      <p:cBhvr>
                                        <p:cTn id="12" dur="500"/>
                                        <p:tgtEl>
                                          <p:spTgt spid="34819">
                                            <p:txEl>
                                              <p:charRg st="45"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19">
                                            <p:txEl>
                                              <p:charRg st="61" end="95"/>
                                            </p:txEl>
                                          </p:spTgt>
                                        </p:tgtEl>
                                        <p:attrNameLst>
                                          <p:attrName>style.visibility</p:attrName>
                                        </p:attrNameLst>
                                      </p:cBhvr>
                                      <p:to>
                                        <p:strVal val="visible"/>
                                      </p:to>
                                    </p:set>
                                    <p:animEffect transition="in" filter="blinds(horizontal)">
                                      <p:cBhvr>
                                        <p:cTn id="17" dur="500"/>
                                        <p:tgtEl>
                                          <p:spTgt spid="34819">
                                            <p:txEl>
                                              <p:charRg st="61" end="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19">
                                            <p:txEl>
                                              <p:charRg st="95" end="110"/>
                                            </p:txEl>
                                          </p:spTgt>
                                        </p:tgtEl>
                                        <p:attrNameLst>
                                          <p:attrName>style.visibility</p:attrName>
                                        </p:attrNameLst>
                                      </p:cBhvr>
                                      <p:to>
                                        <p:strVal val="visible"/>
                                      </p:to>
                                    </p:set>
                                    <p:animEffect transition="in" filter="blinds(horizontal)">
                                      <p:cBhvr>
                                        <p:cTn id="22" dur="500"/>
                                        <p:tgtEl>
                                          <p:spTgt spid="34819">
                                            <p:txEl>
                                              <p:charRg st="95" end="1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19">
                                            <p:txEl>
                                              <p:charRg st="110" end="152"/>
                                            </p:txEl>
                                          </p:spTgt>
                                        </p:tgtEl>
                                        <p:attrNameLst>
                                          <p:attrName>style.visibility</p:attrName>
                                        </p:attrNameLst>
                                      </p:cBhvr>
                                      <p:to>
                                        <p:strVal val="visible"/>
                                      </p:to>
                                    </p:set>
                                    <p:animEffect transition="in" filter="blinds(horizontal)">
                                      <p:cBhvr>
                                        <p:cTn id="27" dur="500"/>
                                        <p:tgtEl>
                                          <p:spTgt spid="34819">
                                            <p:txEl>
                                              <p:charRg st="110" end="1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819">
                                            <p:txEl>
                                              <p:charRg st="152" end="180"/>
                                            </p:txEl>
                                          </p:spTgt>
                                        </p:tgtEl>
                                        <p:attrNameLst>
                                          <p:attrName>style.visibility</p:attrName>
                                        </p:attrNameLst>
                                      </p:cBhvr>
                                      <p:to>
                                        <p:strVal val="visible"/>
                                      </p:to>
                                    </p:set>
                                    <p:animEffect transition="in" filter="blinds(horizontal)">
                                      <p:cBhvr>
                                        <p:cTn id="32" dur="500"/>
                                        <p:tgtEl>
                                          <p:spTgt spid="34819">
                                            <p:txEl>
                                              <p:charRg st="152" end="18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4819">
                                            <p:txEl>
                                              <p:charRg st="180" end="204"/>
                                            </p:txEl>
                                          </p:spTgt>
                                        </p:tgtEl>
                                        <p:attrNameLst>
                                          <p:attrName>style.visibility</p:attrName>
                                        </p:attrNameLst>
                                      </p:cBhvr>
                                      <p:to>
                                        <p:strVal val="visible"/>
                                      </p:to>
                                    </p:set>
                                    <p:animEffect transition="in" filter="blinds(horizontal)">
                                      <p:cBhvr>
                                        <p:cTn id="37" dur="500"/>
                                        <p:tgtEl>
                                          <p:spTgt spid="34819">
                                            <p:txEl>
                                              <p:charRg st="180"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面向对象的方法</a:t>
            </a:r>
            <a:endParaRPr lang="zh-CN" altLang="en-US" sz="3600" b="1" dirty="0">
              <a:latin typeface="楷体" panose="02010609060101010101" pitchFamily="49" charset="-122"/>
              <a:ea typeface="楷体" panose="02010609060101010101" pitchFamily="49" charset="-122"/>
            </a:endParaRPr>
          </a:p>
        </p:txBody>
      </p:sp>
      <p:sp>
        <p:nvSpPr>
          <p:cNvPr id="8195" name="Rectangle 3"/>
          <p:cNvSpPr>
            <a:spLocks noGrp="1"/>
          </p:cNvSpPr>
          <p:nvPr>
            <p:ph idx="1"/>
          </p:nvPr>
        </p:nvSpPr>
        <p:spPr>
          <a:xfrm>
            <a:off x="1191895" y="1285875"/>
            <a:ext cx="9533255" cy="4419600"/>
          </a:xfrm>
          <a:noFill/>
          <a:ln>
            <a:noFill/>
          </a:ln>
        </p:spPr>
        <p:txBody>
          <a:bodyPr anchor="t" anchorCtr="0"/>
          <a:p>
            <a:pPr eaLnBrk="1" hangingPunct="1">
              <a:lnSpc>
                <a:spcPct val="90000"/>
              </a:lnSpc>
            </a:pPr>
            <a:r>
              <a:rPr lang="zh-CN" altLang="en-US" b="1" dirty="0">
                <a:solidFill>
                  <a:srgbClr val="FF0000"/>
                </a:solidFill>
                <a:latin typeface="楷体" panose="02010609060101010101" pitchFamily="49" charset="-122"/>
                <a:ea typeface="楷体" panose="02010609060101010101" pitchFamily="49" charset="-122"/>
              </a:rPr>
              <a:t>目的：</a:t>
            </a:r>
            <a:endParaRPr lang="zh-CN" altLang="en-US" b="1" dirty="0">
              <a:solidFill>
                <a:srgbClr val="FF0000"/>
              </a:solidFill>
              <a:latin typeface="楷体" panose="02010609060101010101" pitchFamily="49" charset="-122"/>
              <a:ea typeface="楷体" panose="02010609060101010101" pitchFamily="49" charset="-122"/>
            </a:endParaRPr>
          </a:p>
          <a:p>
            <a:pPr lvl="1" eaLnBrk="1" hangingPunct="1">
              <a:lnSpc>
                <a:spcPct val="90000"/>
              </a:lnSpc>
            </a:pPr>
            <a:r>
              <a:rPr lang="zh-CN" altLang="en-US" b="1" dirty="0">
                <a:latin typeface="楷体" panose="02010609060101010101" pitchFamily="49" charset="-122"/>
                <a:ea typeface="楷体" panose="02010609060101010101" pitchFamily="49" charset="-122"/>
              </a:rPr>
              <a:t>实现软件设计的产业化。</a:t>
            </a:r>
            <a:endParaRPr lang="zh-CN" altLang="en-US" b="1" dirty="0">
              <a:latin typeface="楷体" panose="02010609060101010101" pitchFamily="49" charset="-122"/>
              <a:ea typeface="楷体" panose="02010609060101010101" pitchFamily="49" charset="-122"/>
            </a:endParaRPr>
          </a:p>
          <a:p>
            <a:pPr eaLnBrk="1" hangingPunct="1">
              <a:lnSpc>
                <a:spcPct val="90000"/>
              </a:lnSpc>
            </a:pPr>
            <a:r>
              <a:rPr lang="zh-CN" altLang="en-US" b="1" dirty="0">
                <a:solidFill>
                  <a:srgbClr val="FF0000"/>
                </a:solidFill>
                <a:latin typeface="楷体" panose="02010609060101010101" pitchFamily="49" charset="-122"/>
                <a:ea typeface="楷体" panose="02010609060101010101" pitchFamily="49" charset="-122"/>
              </a:rPr>
              <a:t>观点：</a:t>
            </a:r>
            <a:endParaRPr lang="zh-CN" altLang="en-US" b="1" dirty="0">
              <a:solidFill>
                <a:srgbClr val="FF0000"/>
              </a:solidFill>
              <a:latin typeface="楷体" panose="02010609060101010101" pitchFamily="49" charset="-122"/>
              <a:ea typeface="楷体" panose="02010609060101010101" pitchFamily="49" charset="-122"/>
            </a:endParaRPr>
          </a:p>
          <a:p>
            <a:pPr lvl="1" eaLnBrk="1" hangingPunct="1">
              <a:lnSpc>
                <a:spcPct val="90000"/>
              </a:lnSpc>
            </a:pPr>
            <a:r>
              <a:rPr lang="zh-CN" altLang="en-US" b="1" dirty="0">
                <a:latin typeface="楷体" panose="02010609060101010101" pitchFamily="49" charset="-122"/>
                <a:ea typeface="楷体" panose="02010609060101010101" pitchFamily="49" charset="-122"/>
              </a:rPr>
              <a:t>自然界是由实体（对象）所组成。</a:t>
            </a:r>
            <a:endParaRPr lang="zh-CN" altLang="en-US" b="1" dirty="0">
              <a:latin typeface="楷体" panose="02010609060101010101" pitchFamily="49" charset="-122"/>
              <a:ea typeface="楷体" panose="02010609060101010101" pitchFamily="49" charset="-122"/>
            </a:endParaRPr>
          </a:p>
          <a:p>
            <a:pPr eaLnBrk="1" hangingPunct="1">
              <a:lnSpc>
                <a:spcPct val="90000"/>
              </a:lnSpc>
            </a:pPr>
            <a:r>
              <a:rPr lang="zh-CN" altLang="en-US" b="1" dirty="0">
                <a:solidFill>
                  <a:srgbClr val="FF0000"/>
                </a:solidFill>
                <a:latin typeface="楷体" panose="02010609060101010101" pitchFamily="49" charset="-122"/>
                <a:ea typeface="楷体" panose="02010609060101010101" pitchFamily="49" charset="-122"/>
              </a:rPr>
              <a:t>程序设计方法：</a:t>
            </a:r>
            <a:endParaRPr lang="zh-CN" altLang="en-US" b="1" dirty="0">
              <a:solidFill>
                <a:srgbClr val="FF0000"/>
              </a:solidFill>
              <a:latin typeface="楷体" panose="02010609060101010101" pitchFamily="49" charset="-122"/>
              <a:ea typeface="楷体" panose="02010609060101010101" pitchFamily="49" charset="-122"/>
            </a:endParaRPr>
          </a:p>
          <a:p>
            <a:pPr lvl="1" eaLnBrk="1" hangingPunct="1">
              <a:lnSpc>
                <a:spcPct val="90000"/>
              </a:lnSpc>
            </a:pPr>
            <a:r>
              <a:rPr lang="zh-CN" altLang="en-US" b="1" dirty="0">
                <a:latin typeface="楷体" panose="02010609060101010101" pitchFamily="49" charset="-122"/>
                <a:ea typeface="楷体" panose="02010609060101010101" pitchFamily="49" charset="-122"/>
              </a:rPr>
              <a:t>使用面向对象的观点来描述模仿并处理现实问题。</a:t>
            </a:r>
            <a:endParaRPr lang="zh-CN" altLang="en-US" b="1" dirty="0">
              <a:latin typeface="楷体" panose="02010609060101010101" pitchFamily="49" charset="-122"/>
              <a:ea typeface="楷体" panose="02010609060101010101" pitchFamily="49" charset="-122"/>
            </a:endParaRPr>
          </a:p>
          <a:p>
            <a:pPr eaLnBrk="1" hangingPunct="1">
              <a:lnSpc>
                <a:spcPct val="90000"/>
              </a:lnSpc>
            </a:pPr>
            <a:r>
              <a:rPr lang="zh-CN" altLang="en-US" b="1" dirty="0">
                <a:solidFill>
                  <a:srgbClr val="FF0000"/>
                </a:solidFill>
                <a:latin typeface="楷体" panose="02010609060101010101" pitchFamily="49" charset="-122"/>
                <a:ea typeface="楷体" panose="02010609060101010101" pitchFamily="49" charset="-122"/>
              </a:rPr>
              <a:t>要求：</a:t>
            </a:r>
            <a:endParaRPr lang="zh-CN" altLang="en-US" b="1" dirty="0">
              <a:solidFill>
                <a:srgbClr val="FF0000"/>
              </a:solidFill>
              <a:latin typeface="楷体" panose="02010609060101010101" pitchFamily="49" charset="-122"/>
              <a:ea typeface="楷体" panose="02010609060101010101" pitchFamily="49" charset="-122"/>
            </a:endParaRPr>
          </a:p>
          <a:p>
            <a:pPr lvl="1" eaLnBrk="1" hangingPunct="1">
              <a:lnSpc>
                <a:spcPct val="90000"/>
              </a:lnSpc>
            </a:pPr>
            <a:r>
              <a:rPr lang="zh-CN" altLang="en-US" b="1" dirty="0">
                <a:latin typeface="楷体" panose="02010609060101010101" pitchFamily="49" charset="-122"/>
                <a:ea typeface="楷体" panose="02010609060101010101" pitchFamily="49" charset="-122"/>
              </a:rPr>
              <a:t>高度概括、分类、抽象。</a:t>
            </a:r>
            <a:endParaRPr lang="zh-CN" altLang="en-US"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charRg st="0" end="4"/>
                                            </p:txEl>
                                          </p:spTgt>
                                        </p:tgtEl>
                                        <p:attrNameLst>
                                          <p:attrName>style.visibility</p:attrName>
                                        </p:attrNameLst>
                                      </p:cBhvr>
                                      <p:to>
                                        <p:strVal val="visible"/>
                                      </p:to>
                                    </p:set>
                                    <p:animEffect transition="in" filter="blinds(horizontal)">
                                      <p:cBhvr>
                                        <p:cTn id="7" dur="500"/>
                                        <p:tgtEl>
                                          <p:spTgt spid="8195">
                                            <p:txEl>
                                              <p:charRg st="0" end="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95">
                                            <p:txEl>
                                              <p:charRg st="4" end="16"/>
                                            </p:txEl>
                                          </p:spTgt>
                                        </p:tgtEl>
                                        <p:attrNameLst>
                                          <p:attrName>style.visibility</p:attrName>
                                        </p:attrNameLst>
                                      </p:cBhvr>
                                      <p:to>
                                        <p:strVal val="visible"/>
                                      </p:to>
                                    </p:set>
                                    <p:animEffect transition="in" filter="blinds(horizontal)">
                                      <p:cBhvr>
                                        <p:cTn id="10" dur="500"/>
                                        <p:tgtEl>
                                          <p:spTgt spid="8195">
                                            <p:txEl>
                                              <p:charRg st="4" end="1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195">
                                            <p:txEl>
                                              <p:charRg st="16" end="20"/>
                                            </p:txEl>
                                          </p:spTgt>
                                        </p:tgtEl>
                                        <p:attrNameLst>
                                          <p:attrName>style.visibility</p:attrName>
                                        </p:attrNameLst>
                                      </p:cBhvr>
                                      <p:to>
                                        <p:strVal val="visible"/>
                                      </p:to>
                                    </p:set>
                                    <p:animEffect transition="in" filter="blinds(horizontal)">
                                      <p:cBhvr>
                                        <p:cTn id="15" dur="500"/>
                                        <p:tgtEl>
                                          <p:spTgt spid="8195">
                                            <p:txEl>
                                              <p:charRg st="16" end="2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195">
                                            <p:txEl>
                                              <p:charRg st="20" end="36"/>
                                            </p:txEl>
                                          </p:spTgt>
                                        </p:tgtEl>
                                        <p:attrNameLst>
                                          <p:attrName>style.visibility</p:attrName>
                                        </p:attrNameLst>
                                      </p:cBhvr>
                                      <p:to>
                                        <p:strVal val="visible"/>
                                      </p:to>
                                    </p:set>
                                    <p:animEffect transition="in" filter="blinds(horizontal)">
                                      <p:cBhvr>
                                        <p:cTn id="18" dur="500"/>
                                        <p:tgtEl>
                                          <p:spTgt spid="8195">
                                            <p:txEl>
                                              <p:charRg st="20" end="3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195">
                                            <p:txEl>
                                              <p:charRg st="36" end="44"/>
                                            </p:txEl>
                                          </p:spTgt>
                                        </p:tgtEl>
                                        <p:attrNameLst>
                                          <p:attrName>style.visibility</p:attrName>
                                        </p:attrNameLst>
                                      </p:cBhvr>
                                      <p:to>
                                        <p:strVal val="visible"/>
                                      </p:to>
                                    </p:set>
                                    <p:animEffect transition="in" filter="blinds(horizontal)">
                                      <p:cBhvr>
                                        <p:cTn id="23" dur="500"/>
                                        <p:tgtEl>
                                          <p:spTgt spid="8195">
                                            <p:txEl>
                                              <p:charRg st="36" end="4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195">
                                            <p:txEl>
                                              <p:charRg st="44" end="67"/>
                                            </p:txEl>
                                          </p:spTgt>
                                        </p:tgtEl>
                                        <p:attrNameLst>
                                          <p:attrName>style.visibility</p:attrName>
                                        </p:attrNameLst>
                                      </p:cBhvr>
                                      <p:to>
                                        <p:strVal val="visible"/>
                                      </p:to>
                                    </p:set>
                                    <p:animEffect transition="in" filter="blinds(horizontal)">
                                      <p:cBhvr>
                                        <p:cTn id="26" dur="500"/>
                                        <p:tgtEl>
                                          <p:spTgt spid="8195">
                                            <p:txEl>
                                              <p:charRg st="44" end="6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195">
                                            <p:txEl>
                                              <p:charRg st="67" end="71"/>
                                            </p:txEl>
                                          </p:spTgt>
                                        </p:tgtEl>
                                        <p:attrNameLst>
                                          <p:attrName>style.visibility</p:attrName>
                                        </p:attrNameLst>
                                      </p:cBhvr>
                                      <p:to>
                                        <p:strVal val="visible"/>
                                      </p:to>
                                    </p:set>
                                    <p:animEffect transition="in" filter="blinds(horizontal)">
                                      <p:cBhvr>
                                        <p:cTn id="31" dur="500"/>
                                        <p:tgtEl>
                                          <p:spTgt spid="8195">
                                            <p:txEl>
                                              <p:charRg st="67" end="71"/>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195">
                                            <p:txEl>
                                              <p:charRg st="71" end="83"/>
                                            </p:txEl>
                                          </p:spTgt>
                                        </p:tgtEl>
                                        <p:attrNameLst>
                                          <p:attrName>style.visibility</p:attrName>
                                        </p:attrNameLst>
                                      </p:cBhvr>
                                      <p:to>
                                        <p:strVal val="visible"/>
                                      </p:to>
                                    </p:set>
                                    <p:animEffect transition="in" filter="blinds(horizontal)">
                                      <p:cBhvr>
                                        <p:cTn id="34" dur="500"/>
                                        <p:tgtEl>
                                          <p:spTgt spid="8195">
                                            <p:txEl>
                                              <p:charRg st="71"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1026"/>
          <p:cNvSpPr>
            <a:spLocks noGrp="1"/>
          </p:cNvSpPr>
          <p:nvPr>
            <p:ph type="title"/>
          </p:nvPr>
        </p:nvSpPr>
        <p:spPr>
          <a:xfrm>
            <a:off x="1981200" y="274638"/>
            <a:ext cx="8229600" cy="725487"/>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构造函数举例</a:t>
            </a:r>
            <a:endParaRPr lang="zh-CN" altLang="en-US" sz="3600" b="1" dirty="0">
              <a:latin typeface="楷体" panose="02010609060101010101" pitchFamily="49" charset="-122"/>
              <a:ea typeface="楷体" panose="02010609060101010101" pitchFamily="49" charset="-122"/>
            </a:endParaRPr>
          </a:p>
        </p:txBody>
      </p:sp>
      <p:sp>
        <p:nvSpPr>
          <p:cNvPr id="50178" name="Rectangle 1027"/>
          <p:cNvSpPr>
            <a:spLocks noGrp="1"/>
          </p:cNvSpPr>
          <p:nvPr>
            <p:ph idx="1"/>
          </p:nvPr>
        </p:nvSpPr>
        <p:spPr>
          <a:xfrm>
            <a:off x="1776095" y="1485265"/>
            <a:ext cx="8397875" cy="4114800"/>
          </a:xfrm>
          <a:noFill/>
          <a:ln>
            <a:noFill/>
          </a:ln>
        </p:spPr>
        <p:txBody>
          <a:bodyPr anchor="t" anchorCtr="0"/>
          <a:p>
            <a:pPr eaLnBrk="1" hangingPunct="1">
              <a:lnSpc>
                <a:spcPct val="80000"/>
              </a:lnSpc>
              <a:buFont typeface="Wingdings" panose="05000000000000000000" pitchFamily="2" charset="2"/>
              <a:buNone/>
            </a:pPr>
            <a:r>
              <a:rPr lang="en-US" altLang="zh-CN" sz="2400" b="1" dirty="0"/>
              <a:t>#include&lt;iostream&gt;	</a:t>
            </a:r>
            <a:endParaRPr lang="en-US" altLang="zh-CN" sz="2400" b="1" dirty="0"/>
          </a:p>
          <a:p>
            <a:pPr eaLnBrk="1" hangingPunct="1">
              <a:lnSpc>
                <a:spcPct val="80000"/>
              </a:lnSpc>
              <a:buFont typeface="Wingdings" panose="05000000000000000000" pitchFamily="2" charset="2"/>
              <a:buNone/>
            </a:pPr>
            <a:r>
              <a:rPr lang="en-US" altLang="zh-CN" sz="2400" b="1" dirty="0"/>
              <a:t>using namespace std;</a:t>
            </a:r>
            <a:endParaRPr lang="en-US" altLang="zh-CN" sz="2400" b="1" dirty="0"/>
          </a:p>
          <a:p>
            <a:pPr eaLnBrk="1" hangingPunct="1">
              <a:lnSpc>
                <a:spcPct val="80000"/>
              </a:lnSpc>
              <a:buFont typeface="Wingdings" panose="05000000000000000000" pitchFamily="2" charset="2"/>
              <a:buNone/>
            </a:pPr>
            <a:r>
              <a:rPr lang="en-US" altLang="zh-CN" sz="2400" b="1" dirty="0"/>
              <a:t>class Clock</a:t>
            </a:r>
            <a:endParaRPr lang="en-US" altLang="zh-CN" sz="2400" b="1" dirty="0"/>
          </a:p>
          <a:p>
            <a:pPr eaLnBrk="1" hangingPunct="1">
              <a:lnSpc>
                <a:spcPct val="80000"/>
              </a:lnSpc>
              <a:buFont typeface="Wingdings" panose="05000000000000000000" pitchFamily="2" charset="2"/>
              <a:buNone/>
            </a:pPr>
            <a:r>
              <a:rPr lang="en-US" altLang="zh-CN" sz="2400" b="1" dirty="0"/>
              <a:t>{  </a:t>
            </a:r>
            <a:endParaRPr lang="en-US" altLang="zh-CN" sz="2400" b="1" dirty="0"/>
          </a:p>
          <a:p>
            <a:pPr eaLnBrk="1" hangingPunct="1">
              <a:lnSpc>
                <a:spcPct val="80000"/>
              </a:lnSpc>
              <a:buFont typeface="Wingdings" panose="05000000000000000000" pitchFamily="2" charset="2"/>
              <a:buNone/>
            </a:pPr>
            <a:r>
              <a:rPr lang="en-US" altLang="zh-CN" sz="2400" b="1" dirty="0"/>
              <a:t>    public:</a:t>
            </a:r>
            <a:endParaRPr lang="en-US" altLang="zh-CN" sz="2400" b="1" dirty="0"/>
          </a:p>
          <a:p>
            <a:pPr eaLnBrk="1" hangingPunct="1">
              <a:lnSpc>
                <a:spcPct val="80000"/>
              </a:lnSpc>
              <a:buFont typeface="Wingdings" panose="05000000000000000000" pitchFamily="2" charset="2"/>
              <a:buNone/>
            </a:pPr>
            <a:r>
              <a:rPr lang="en-US" altLang="zh-CN" sz="2400" b="1" dirty="0"/>
              <a:t>	   </a:t>
            </a:r>
            <a:r>
              <a:rPr lang="en-US" altLang="zh-CN" sz="2400" b="1" dirty="0">
                <a:solidFill>
                  <a:srgbClr val="FF0000"/>
                </a:solidFill>
              </a:rPr>
              <a:t>Clock (int newH, int newM, int newS);//</a:t>
            </a:r>
            <a:r>
              <a:rPr lang="zh-CN" altLang="en-US" sz="2400" b="1" dirty="0">
                <a:solidFill>
                  <a:srgbClr val="FF0000"/>
                </a:solidFill>
              </a:rPr>
              <a:t>构造函数</a:t>
            </a:r>
            <a:endParaRPr lang="zh-CN" altLang="en-US" sz="2400" b="1" dirty="0">
              <a:solidFill>
                <a:srgbClr val="FF0000"/>
              </a:solidFill>
            </a:endParaRPr>
          </a:p>
          <a:p>
            <a:pPr eaLnBrk="1" hangingPunct="1">
              <a:lnSpc>
                <a:spcPct val="80000"/>
              </a:lnSpc>
              <a:buFont typeface="Wingdings" panose="05000000000000000000" pitchFamily="2" charset="2"/>
              <a:buNone/>
            </a:pPr>
            <a:r>
              <a:rPr lang="zh-CN" altLang="en-US" sz="2400" b="1" dirty="0"/>
              <a:t>	</a:t>
            </a:r>
            <a:r>
              <a:rPr lang="en-US" altLang="zh-CN" sz="2400" b="1" dirty="0"/>
              <a:t>   void SetTime(int newH, int newM, int newS);</a:t>
            </a:r>
            <a:endParaRPr lang="en-US" altLang="zh-CN" sz="2400" b="1" dirty="0"/>
          </a:p>
          <a:p>
            <a:pPr eaLnBrk="1" hangingPunct="1">
              <a:lnSpc>
                <a:spcPct val="80000"/>
              </a:lnSpc>
              <a:buFont typeface="Wingdings" panose="05000000000000000000" pitchFamily="2" charset="2"/>
              <a:buNone/>
            </a:pPr>
            <a:r>
              <a:rPr lang="en-US" altLang="zh-CN" sz="2400" b="1" dirty="0"/>
              <a:t>	   void ShowTime();</a:t>
            </a:r>
            <a:endParaRPr lang="en-US" altLang="zh-CN" sz="2400" b="1" dirty="0"/>
          </a:p>
          <a:p>
            <a:pPr eaLnBrk="1" hangingPunct="1">
              <a:lnSpc>
                <a:spcPct val="80000"/>
              </a:lnSpc>
              <a:buFont typeface="Wingdings" panose="05000000000000000000" pitchFamily="2" charset="2"/>
              <a:buNone/>
            </a:pPr>
            <a:r>
              <a:rPr lang="en-US" altLang="zh-CN" sz="2400" b="1" dirty="0"/>
              <a:t>  private:</a:t>
            </a:r>
            <a:endParaRPr lang="en-US" altLang="zh-CN" sz="2400" b="1" dirty="0"/>
          </a:p>
          <a:p>
            <a:pPr eaLnBrk="1" hangingPunct="1">
              <a:lnSpc>
                <a:spcPct val="80000"/>
              </a:lnSpc>
              <a:buFont typeface="Wingdings" panose="05000000000000000000" pitchFamily="2" charset="2"/>
              <a:buNone/>
            </a:pPr>
            <a:r>
              <a:rPr lang="en-US" altLang="zh-CN" sz="2400" b="1" dirty="0"/>
              <a:t>	int Hour,Minute,Second;</a:t>
            </a:r>
            <a:endParaRPr lang="en-US" altLang="zh-CN" sz="2400" b="1" dirty="0"/>
          </a:p>
          <a:p>
            <a:pPr eaLnBrk="1" hangingPunct="1">
              <a:lnSpc>
                <a:spcPct val="80000"/>
              </a:lnSpc>
              <a:buFont typeface="Wingdings" panose="05000000000000000000" pitchFamily="2" charset="2"/>
              <a:buNone/>
            </a:pPr>
            <a:r>
              <a:rPr lang="en-US" altLang="zh-CN" sz="2400" b="1" dirty="0"/>
              <a:t>};</a:t>
            </a:r>
            <a:endParaRPr lang="en-US" altLang="zh-CN" sz="24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1027"/>
          <p:cNvSpPr>
            <a:spLocks noGrp="1"/>
          </p:cNvSpPr>
          <p:nvPr>
            <p:ph idx="1"/>
          </p:nvPr>
        </p:nvSpPr>
        <p:spPr>
          <a:xfrm>
            <a:off x="1631950" y="404495"/>
            <a:ext cx="8458200" cy="3056890"/>
          </a:xfrm>
          <a:noFill/>
          <a:ln>
            <a:noFill/>
          </a:ln>
        </p:spPr>
        <p:txBody>
          <a:bodyPr anchor="t" anchorCtr="0"/>
          <a:p>
            <a:pPr eaLnBrk="1" hangingPunct="1">
              <a:buFont typeface="Wingdings" panose="05000000000000000000" pitchFamily="2" charset="2"/>
              <a:buNone/>
            </a:pPr>
            <a:r>
              <a:rPr lang="en-US" altLang="zh-CN" sz="2400" b="1" dirty="0"/>
              <a:t>//</a:t>
            </a:r>
            <a:r>
              <a:rPr lang="zh-CN" altLang="en-US" sz="2400" b="1" dirty="0"/>
              <a:t>构造函数的实现：</a:t>
            </a:r>
            <a:endParaRPr lang="zh-CN" altLang="en-US" sz="2400" b="1" dirty="0"/>
          </a:p>
          <a:p>
            <a:pPr eaLnBrk="1" hangingPunct="1">
              <a:buFont typeface="Wingdings" panose="05000000000000000000" pitchFamily="2" charset="2"/>
              <a:buNone/>
            </a:pPr>
            <a:r>
              <a:rPr lang="en-US" altLang="zh-CN" sz="2400" b="1" dirty="0">
                <a:solidFill>
                  <a:srgbClr val="FF0000"/>
                </a:solidFill>
              </a:rPr>
              <a:t>Clock::Clock(int newH, int newM, int newS)</a:t>
            </a:r>
            <a:endParaRPr lang="en-US" altLang="zh-CN" sz="2400" b="1" dirty="0">
              <a:solidFill>
                <a:srgbClr val="FF0000"/>
              </a:solidFill>
            </a:endParaRPr>
          </a:p>
          <a:p>
            <a:pPr eaLnBrk="1" hangingPunct="1">
              <a:buFont typeface="Wingdings" panose="05000000000000000000" pitchFamily="2" charset="2"/>
              <a:buNone/>
            </a:pPr>
            <a:r>
              <a:rPr lang="en-US" altLang="zh-CN" sz="2400" b="1" dirty="0">
                <a:solidFill>
                  <a:srgbClr val="FF0000"/>
                </a:solidFill>
              </a:rPr>
              <a:t>{</a:t>
            </a:r>
            <a:endParaRPr lang="en-US" altLang="zh-CN" sz="2400" b="1" dirty="0">
              <a:solidFill>
                <a:srgbClr val="FF0000"/>
              </a:solidFill>
            </a:endParaRPr>
          </a:p>
          <a:p>
            <a:pPr eaLnBrk="1" hangingPunct="1">
              <a:buFont typeface="Wingdings" panose="05000000000000000000" pitchFamily="2" charset="2"/>
              <a:buNone/>
            </a:pPr>
            <a:r>
              <a:rPr lang="en-US" altLang="zh-CN" sz="2400" b="1" dirty="0">
                <a:solidFill>
                  <a:srgbClr val="FF0000"/>
                </a:solidFill>
              </a:rPr>
              <a:t>	Hour= newH;</a:t>
            </a:r>
            <a:endParaRPr lang="en-US" altLang="zh-CN" sz="2400" b="1" dirty="0">
              <a:solidFill>
                <a:srgbClr val="FF0000"/>
              </a:solidFill>
            </a:endParaRPr>
          </a:p>
          <a:p>
            <a:pPr eaLnBrk="1" hangingPunct="1">
              <a:buFont typeface="Wingdings" panose="05000000000000000000" pitchFamily="2" charset="2"/>
              <a:buNone/>
            </a:pPr>
            <a:r>
              <a:rPr lang="en-US" altLang="zh-CN" sz="2400" b="1" dirty="0">
                <a:solidFill>
                  <a:srgbClr val="FF0000"/>
                </a:solidFill>
              </a:rPr>
              <a:t>	Minute= newM;</a:t>
            </a:r>
            <a:endParaRPr lang="en-US" altLang="zh-CN" sz="2400" b="1" dirty="0">
              <a:solidFill>
                <a:srgbClr val="FF0000"/>
              </a:solidFill>
            </a:endParaRPr>
          </a:p>
          <a:p>
            <a:pPr eaLnBrk="1" hangingPunct="1">
              <a:buFont typeface="Wingdings" panose="05000000000000000000" pitchFamily="2" charset="2"/>
              <a:buNone/>
            </a:pPr>
            <a:r>
              <a:rPr lang="en-US" altLang="zh-CN" sz="2400" b="1" dirty="0">
                <a:solidFill>
                  <a:srgbClr val="FF0000"/>
                </a:solidFill>
              </a:rPr>
              <a:t>	Second= newS;</a:t>
            </a:r>
            <a:endParaRPr lang="en-US" altLang="zh-CN" sz="2400" b="1" dirty="0">
              <a:solidFill>
                <a:srgbClr val="FF0000"/>
              </a:solidFill>
            </a:endParaRPr>
          </a:p>
          <a:p>
            <a:pPr eaLnBrk="1" hangingPunct="1">
              <a:buFont typeface="Wingdings" panose="05000000000000000000" pitchFamily="2" charset="2"/>
              <a:buNone/>
            </a:pPr>
            <a:r>
              <a:rPr lang="en-US" altLang="zh-CN" sz="2400" b="1" dirty="0">
                <a:solidFill>
                  <a:srgbClr val="FF0000"/>
                </a:solidFill>
              </a:rPr>
              <a:t>}</a:t>
            </a:r>
            <a:endParaRPr lang="en-US" altLang="zh-CN" sz="2400" b="1" dirty="0">
              <a:solidFill>
                <a:srgbClr val="FF0000"/>
              </a:solidFill>
            </a:endParaRPr>
          </a:p>
          <a:p>
            <a:pPr eaLnBrk="1" hangingPunct="1">
              <a:buFont typeface="Wingdings" panose="05000000000000000000" pitchFamily="2" charset="2"/>
              <a:buNone/>
            </a:pPr>
            <a:endParaRPr lang="en-US" altLang="zh-CN" sz="2400" b="1" dirty="0"/>
          </a:p>
        </p:txBody>
      </p:sp>
      <p:sp>
        <p:nvSpPr>
          <p:cNvPr id="3" name="内容占位符 2"/>
          <p:cNvSpPr>
            <a:spLocks noGrp="1"/>
          </p:cNvSpPr>
          <p:nvPr/>
        </p:nvSpPr>
        <p:spPr>
          <a:xfrm>
            <a:off x="767715" y="3789045"/>
            <a:ext cx="10975975" cy="2057400"/>
          </a:xfrm>
          <a:prstGeom prst="rect">
            <a:avLst/>
          </a:prstGeom>
          <a:noFill/>
          <a:ln>
            <a:noFill/>
          </a:ln>
        </p:spPr>
        <p:txBody>
          <a:bodyPr vert="horz" wrap="square" lIns="91440" tIns="45720" rIns="91440" bIns="45720" numCol="1" anchor="t" anchorCtr="0" compatLnSpc="1">
            <a:noAutofit/>
          </a:bodyPr>
          <a:lstStyle>
            <a:lvl1pPr marL="109220" indent="0" algn="l" rtl="0" eaLnBrk="0" fontAlgn="base" hangingPunct="0">
              <a:spcBef>
                <a:spcPts val="300"/>
              </a:spcBef>
              <a:spcAft>
                <a:spcPct val="0"/>
              </a:spcAft>
              <a:buClr>
                <a:srgbClr val="A04DA3"/>
              </a:buClr>
              <a:buFont typeface="Georgia" panose="02040502050405020303" pitchFamily="18" charset="0"/>
              <a:buNone/>
              <a:defRPr sz="2400" kern="1200">
                <a:solidFill>
                  <a:schemeClr val="tx1"/>
                </a:solidFill>
                <a:latin typeface="微软雅黑" panose="020B0503020204020204" charset="-122"/>
                <a:ea typeface="微软雅黑" panose="020B0503020204020204" charset="-122"/>
                <a:cs typeface="+mn-cs"/>
              </a:defRPr>
            </a:lvl1pPr>
            <a:lvl2pPr marL="410845" indent="0" algn="l" rtl="0" eaLnBrk="0" fontAlgn="base" hangingPunct="0">
              <a:spcBef>
                <a:spcPts val="300"/>
              </a:spcBef>
              <a:spcAft>
                <a:spcPct val="0"/>
              </a:spcAft>
              <a:buClr>
                <a:schemeClr val="accent2"/>
              </a:buClr>
              <a:buFont typeface="Georgia" panose="02040502050405020303" pitchFamily="18" charset="0"/>
              <a:buNone/>
              <a:defRPr sz="2400" kern="1200">
                <a:solidFill>
                  <a:schemeClr val="accent1"/>
                </a:solidFill>
                <a:latin typeface="微软雅黑" panose="020B0503020204020204" charset="-122"/>
                <a:ea typeface="微软雅黑" panose="020B0503020204020204" charset="-122"/>
                <a:cs typeface="+mn-cs"/>
              </a:defRPr>
            </a:lvl2pPr>
            <a:lvl3pPr marL="703580" indent="0" algn="l" rtl="0" eaLnBrk="0" fontAlgn="base" hangingPunct="0">
              <a:spcBef>
                <a:spcPts val="300"/>
              </a:spcBef>
              <a:spcAft>
                <a:spcPct val="0"/>
              </a:spcAft>
              <a:buClr>
                <a:schemeClr val="accent1"/>
              </a:buClr>
              <a:buFont typeface="Wingdings 2" panose="05020102010507070707" pitchFamily="18" charset="2"/>
              <a:buNone/>
              <a:defRPr sz="2000" kern="1200">
                <a:solidFill>
                  <a:schemeClr val="accent1"/>
                </a:solidFill>
                <a:latin typeface="微软雅黑" panose="020B0503020204020204" charset="-122"/>
                <a:ea typeface="微软雅黑" panose="020B0503020204020204" charset="-122"/>
                <a:cs typeface="+mn-cs"/>
              </a:defRPr>
            </a:lvl3pPr>
            <a:lvl4pPr marL="979805" indent="0" algn="l" rtl="0" eaLnBrk="0" fontAlgn="base" hangingPunct="0">
              <a:spcBef>
                <a:spcPts val="300"/>
              </a:spcBef>
              <a:spcAft>
                <a:spcPct val="0"/>
              </a:spcAft>
              <a:buClr>
                <a:schemeClr val="accent1"/>
              </a:buClr>
              <a:buFont typeface="Wingdings 2" panose="05020102010507070707" pitchFamily="18" charset="2"/>
              <a:buNone/>
              <a:defRPr sz="2000" kern="1200">
                <a:solidFill>
                  <a:schemeClr val="accent1"/>
                </a:solidFill>
                <a:latin typeface="微软雅黑" panose="020B0503020204020204" charset="-122"/>
                <a:ea typeface="微软雅黑" panose="020B0503020204020204" charset="-122"/>
                <a:cs typeface="+mn-cs"/>
              </a:defRPr>
            </a:lvl4pPr>
            <a:lvl5pPr marL="1206500" indent="0" algn="l" rtl="0" eaLnBrk="0" fontAlgn="base" hangingPunct="0">
              <a:spcBef>
                <a:spcPts val="300"/>
              </a:spcBef>
              <a:spcAft>
                <a:spcPct val="0"/>
              </a:spcAft>
              <a:buClr>
                <a:srgbClr val="A04DA3"/>
              </a:buClr>
              <a:buFont typeface="Georgia" panose="02040502050405020303" pitchFamily="18" charset="0"/>
              <a:buNone/>
              <a:defRPr sz="1800" kern="1200">
                <a:solidFill>
                  <a:srgbClr val="A04DA3"/>
                </a:solidFill>
                <a:latin typeface="微软雅黑" panose="020B0503020204020204" charset="-122"/>
                <a:ea typeface="微软雅黑" panose="020B0503020204020204" charset="-122"/>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a:lstStyle>
          <a:p>
            <a:pPr marL="365760" indent="-255905" eaLnBrk="1" fontAlgn="auto" hangingPunct="1">
              <a:spcAft>
                <a:spcPts val="0"/>
              </a:spcAft>
              <a:buClr>
                <a:schemeClr val="accent3"/>
              </a:buClr>
              <a:buFont typeface="Georgia" panose="02040502050405020303"/>
              <a:buNone/>
              <a:defRPr/>
            </a:pPr>
            <a:r>
              <a:rPr lang="en-US" altLang="zh-CN" dirty="0"/>
              <a:t>//</a:t>
            </a:r>
            <a:r>
              <a:rPr lang="zh-CN" altLang="en-US" dirty="0"/>
              <a:t>构造函数的实现：</a:t>
            </a:r>
            <a:endParaRPr lang="zh-CN" altLang="en-US" dirty="0"/>
          </a:p>
          <a:p>
            <a:pPr marL="342900" indent="-342900" algn="l" eaLnBrk="1" hangingPunct="1">
              <a:spcBef>
                <a:spcPct val="20000"/>
              </a:spcBef>
              <a:buClrTx/>
              <a:buSzTx/>
              <a:buFont typeface="Georgia" panose="02040502050405020303"/>
              <a:buNone/>
            </a:pPr>
            <a:r>
              <a:rPr lang="en-US" altLang="zh-CN" b="1" kern="0" dirty="0">
                <a:solidFill>
                  <a:srgbClr val="FF0000"/>
                </a:solidFill>
                <a:latin typeface="+mn-lt"/>
                <a:ea typeface="+mn-ea"/>
              </a:rPr>
              <a:t>Clock::Clock(int newH,int newM,int newS): Hour(newH),Minute(newM),  Second(newS) </a:t>
            </a:r>
            <a:endParaRPr lang="en-US" altLang="zh-CN" b="1" kern="0" dirty="0">
              <a:solidFill>
                <a:srgbClr val="FF0000"/>
              </a:solidFill>
              <a:latin typeface="+mn-lt"/>
              <a:ea typeface="+mn-ea"/>
            </a:endParaRPr>
          </a:p>
          <a:p>
            <a:pPr marL="342900" indent="-342900" algn="l" eaLnBrk="1" hangingPunct="1">
              <a:spcBef>
                <a:spcPct val="20000"/>
              </a:spcBef>
              <a:buClrTx/>
              <a:buSzTx/>
              <a:buFont typeface="Georgia" panose="02040502050405020303"/>
              <a:buNone/>
            </a:pPr>
            <a:r>
              <a:rPr lang="en-US" altLang="zh-CN" b="1" kern="0" dirty="0">
                <a:solidFill>
                  <a:srgbClr val="FF0000"/>
                </a:solidFill>
                <a:latin typeface="+mn-lt"/>
                <a:ea typeface="+mn-ea"/>
              </a:rPr>
              <a:t>{   }</a:t>
            </a:r>
            <a:endParaRPr lang="en-US" altLang="zh-CN" b="1" kern="0" dirty="0">
              <a:solidFill>
                <a:srgbClr val="FF0000"/>
              </a:solidFill>
              <a:latin typeface="+mn-lt"/>
              <a:ea typeface="+mn-ea"/>
            </a:endParaRPr>
          </a:p>
          <a:p>
            <a:pPr marL="365760" indent="-255905" eaLnBrk="1" fontAlgn="auto" hangingPunct="1">
              <a:spcAft>
                <a:spcPts val="0"/>
              </a:spcAft>
              <a:buClr>
                <a:schemeClr val="accent3"/>
              </a:buClr>
              <a:buFont typeface="Georgia" panose="02040502050405020303"/>
              <a:buNone/>
              <a:defRPr/>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1027"/>
          <p:cNvSpPr>
            <a:spLocks noGrp="1"/>
          </p:cNvSpPr>
          <p:nvPr>
            <p:ph idx="1"/>
          </p:nvPr>
        </p:nvSpPr>
        <p:spPr>
          <a:xfrm>
            <a:off x="1114425" y="405130"/>
            <a:ext cx="9878060" cy="3608070"/>
          </a:xfrm>
          <a:noFill/>
          <a:ln>
            <a:noFill/>
          </a:ln>
        </p:spPr>
        <p:txBody>
          <a:bodyPr anchor="t" anchorCtr="0"/>
          <a:p>
            <a:pPr eaLnBrk="1" hangingPunct="1">
              <a:buFont typeface="Wingdings" panose="05000000000000000000" pitchFamily="2" charset="2"/>
              <a:buNone/>
            </a:pPr>
            <a:r>
              <a:rPr lang="zh-CN" altLang="en-US" sz="2400" b="1" dirty="0"/>
              <a:t>建立对象时构造函数的作用：</a:t>
            </a:r>
            <a:endParaRPr lang="zh-CN" altLang="en-US" sz="2400" b="1" dirty="0"/>
          </a:p>
          <a:p>
            <a:pPr eaLnBrk="1" hangingPunct="1">
              <a:buFont typeface="Wingdings" panose="05000000000000000000" pitchFamily="2" charset="2"/>
              <a:buNone/>
            </a:pPr>
            <a:r>
              <a:rPr lang="en-US" altLang="zh-CN" sz="2400" b="1" dirty="0"/>
              <a:t>int main()</a:t>
            </a:r>
            <a:endParaRPr lang="en-US" altLang="zh-CN" sz="2400" b="1" dirty="0"/>
          </a:p>
          <a:p>
            <a:pPr eaLnBrk="1" hangingPunct="1">
              <a:buFont typeface="Wingdings" panose="05000000000000000000" pitchFamily="2" charset="2"/>
              <a:buNone/>
            </a:pPr>
            <a:r>
              <a:rPr lang="en-US" altLang="zh-CN" sz="2400" b="1" dirty="0"/>
              <a:t>{  </a:t>
            </a:r>
            <a:r>
              <a:rPr lang="en-US" altLang="zh-CN" sz="2400" b="1" dirty="0">
                <a:solidFill>
                  <a:srgbClr val="FF0000"/>
                </a:solidFill>
              </a:rPr>
              <a:t>Clock  c (12,30,30);</a:t>
            </a:r>
            <a:r>
              <a:rPr lang="en-US" altLang="zh-CN" sz="2400" b="1" dirty="0">
                <a:solidFill>
                  <a:schemeClr val="folHlink"/>
                </a:solidFill>
              </a:rPr>
              <a:t> </a:t>
            </a:r>
            <a:r>
              <a:rPr lang="en-US" altLang="zh-CN" sz="2000" b="1" dirty="0">
                <a:solidFill>
                  <a:srgbClr val="0000FF"/>
                </a:solidFill>
              </a:rPr>
              <a:t>//</a:t>
            </a:r>
            <a:r>
              <a:rPr lang="zh-CN" altLang="en-US" sz="2000" b="1" dirty="0">
                <a:solidFill>
                  <a:srgbClr val="0000FF"/>
                </a:solidFill>
              </a:rPr>
              <a:t>自动调用构造函数，将初始值作为实参。</a:t>
            </a:r>
            <a:endParaRPr lang="zh-CN" altLang="en-US" sz="2000" b="1" dirty="0">
              <a:solidFill>
                <a:srgbClr val="0000FF"/>
              </a:solidFill>
            </a:endParaRPr>
          </a:p>
          <a:p>
            <a:pPr eaLnBrk="1" hangingPunct="1">
              <a:buFont typeface="Wingdings" panose="05000000000000000000" pitchFamily="2" charset="2"/>
              <a:buNone/>
            </a:pPr>
            <a:r>
              <a:rPr lang="zh-CN" altLang="en-US" sz="2400" b="1" dirty="0"/>
              <a:t>    </a:t>
            </a:r>
            <a:r>
              <a:rPr lang="en-US" altLang="zh-CN" sz="2400" b="1" dirty="0"/>
              <a:t>c.ShowTime();</a:t>
            </a:r>
            <a:endParaRPr lang="en-US" altLang="zh-CN" sz="2400" b="1" dirty="0"/>
          </a:p>
          <a:p>
            <a:pPr eaLnBrk="1" hangingPunct="1">
              <a:buFont typeface="Wingdings" panose="05000000000000000000" pitchFamily="2" charset="2"/>
              <a:buNone/>
            </a:pPr>
            <a:r>
              <a:rPr lang="en-US" altLang="zh-CN" sz="2400" b="1" dirty="0"/>
              <a:t>    c.SetTime(8,30,10);</a:t>
            </a:r>
            <a:endParaRPr lang="en-US" altLang="zh-CN" sz="2400" b="1" dirty="0"/>
          </a:p>
          <a:p>
            <a:pPr eaLnBrk="1" hangingPunct="1">
              <a:buFont typeface="Wingdings" panose="05000000000000000000" pitchFamily="2" charset="2"/>
              <a:buNone/>
            </a:pPr>
            <a:r>
              <a:rPr lang="en-US" altLang="zh-CN" sz="2400" b="1" dirty="0"/>
              <a:t>    </a:t>
            </a:r>
            <a:r>
              <a:rPr lang="en-US" altLang="zh-CN" sz="2400" b="1" dirty="0">
                <a:sym typeface="+mn-ea"/>
              </a:rPr>
              <a:t>c.ShowTime();</a:t>
            </a:r>
            <a:endParaRPr lang="en-US" altLang="zh-CN" sz="2400" b="1" dirty="0"/>
          </a:p>
          <a:p>
            <a:pPr eaLnBrk="1" hangingPunct="1">
              <a:buFont typeface="Wingdings" panose="05000000000000000000" pitchFamily="2" charset="2"/>
              <a:buNone/>
            </a:pPr>
            <a:r>
              <a:rPr lang="en-US" altLang="zh-CN" sz="2400" b="1" dirty="0"/>
              <a:t>    return 0;</a:t>
            </a:r>
            <a:endParaRPr lang="en-US" altLang="zh-CN" sz="2400" b="1" dirty="0"/>
          </a:p>
          <a:p>
            <a:pPr eaLnBrk="1" hangingPunct="1">
              <a:buFont typeface="Wingdings" panose="05000000000000000000" pitchFamily="2" charset="2"/>
              <a:buNone/>
            </a:pPr>
            <a:r>
              <a:rPr lang="en-US" altLang="zh-CN" sz="2400" b="1" dirty="0"/>
              <a:t>}</a:t>
            </a:r>
            <a:endParaRPr lang="en-US" altLang="zh-CN" sz="2400" b="1" dirty="0"/>
          </a:p>
        </p:txBody>
      </p:sp>
      <p:sp>
        <p:nvSpPr>
          <p:cNvPr id="169990" name="Rectangle 1030"/>
          <p:cNvSpPr>
            <a:spLocks noChangeArrowheads="1"/>
          </p:cNvSpPr>
          <p:nvPr/>
        </p:nvSpPr>
        <p:spPr bwMode="auto">
          <a:xfrm>
            <a:off x="6960235" y="3192463"/>
            <a:ext cx="3024188"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400" b="1" i="0" u="none" strike="noStrike" kern="1200" cap="none" spc="0" normalizeH="0" baseline="0" noProof="0">
                <a:ln>
                  <a:noFill/>
                </a:ln>
                <a:solidFill>
                  <a:srgbClr val="0000FF"/>
                </a:solidFill>
                <a:effectLst/>
                <a:uLnTx/>
                <a:uFillTx/>
                <a:latin typeface="+mn-lt"/>
                <a:ea typeface="+mn-ea"/>
                <a:cs typeface="+mn-cs"/>
              </a:rPr>
              <a:t>注意</a:t>
            </a:r>
            <a:r>
              <a:rPr kumimoji="0" lang="en-US" altLang="zh-CN" sz="2400" b="1" i="0" u="none" strike="noStrike" kern="1200" cap="none" spc="0" normalizeH="0" baseline="0" noProof="0">
                <a:ln>
                  <a:noFill/>
                </a:ln>
                <a:solidFill>
                  <a:srgbClr val="0000FF"/>
                </a:solidFill>
                <a:effectLst/>
                <a:uLnTx/>
                <a:uFillTx/>
                <a:latin typeface="+mn-lt"/>
                <a:ea typeface="+mn-ea"/>
                <a:cs typeface="+mn-cs"/>
              </a:rPr>
              <a:t>:</a:t>
            </a:r>
            <a:endParaRPr kumimoji="0" lang="en-US" altLang="zh-CN" sz="2400" b="1" i="0" u="none" strike="noStrike" kern="1200" cap="none" spc="0" normalizeH="0" baseline="0" noProof="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a:ln>
                  <a:noFill/>
                </a:ln>
                <a:solidFill>
                  <a:srgbClr val="0000FF"/>
                </a:solidFill>
                <a:effectLst/>
                <a:uLnTx/>
                <a:uFillTx/>
                <a:latin typeface="+mn-lt"/>
                <a:ea typeface="+mn-ea"/>
                <a:cs typeface="+mn-cs"/>
              </a:rPr>
              <a:t>      Clock  c2;</a:t>
            </a:r>
            <a:endParaRPr kumimoji="0" lang="en-US" altLang="zh-CN" sz="2400" b="1" i="0" u="none" strike="noStrike" kern="1200" cap="none" spc="0" normalizeH="0" baseline="0" noProof="0">
              <a:ln>
                <a:noFill/>
              </a:ln>
              <a:solidFill>
                <a:srgbClr val="0000FF"/>
              </a:solidFill>
              <a:effectLst/>
              <a:uLnTx/>
              <a:uFillTx/>
              <a:latin typeface="+mn-lt"/>
              <a:ea typeface="+mn-ea"/>
              <a:cs typeface="+mn-cs"/>
            </a:endParaRPr>
          </a:p>
        </p:txBody>
      </p:sp>
      <p:grpSp>
        <p:nvGrpSpPr>
          <p:cNvPr id="2" name="Group 1033"/>
          <p:cNvGrpSpPr/>
          <p:nvPr/>
        </p:nvGrpSpPr>
        <p:grpSpPr>
          <a:xfrm>
            <a:off x="9120188" y="3444875"/>
            <a:ext cx="431800" cy="504825"/>
            <a:chOff x="4604" y="1207"/>
            <a:chExt cx="272" cy="318"/>
          </a:xfrm>
        </p:grpSpPr>
        <p:sp>
          <p:nvSpPr>
            <p:cNvPr id="52228" name="Line 1031"/>
            <p:cNvSpPr/>
            <p:nvPr/>
          </p:nvSpPr>
          <p:spPr>
            <a:xfrm flipH="1">
              <a:off x="4604" y="1207"/>
              <a:ext cx="272" cy="318"/>
            </a:xfrm>
            <a:prstGeom prst="line">
              <a:avLst/>
            </a:prstGeom>
            <a:ln w="31750" cap="sq" cmpd="sng">
              <a:solidFill>
                <a:srgbClr val="FF3300"/>
              </a:solidFill>
              <a:prstDash val="solid"/>
              <a:round/>
              <a:headEnd type="none" w="sm" len="sm"/>
              <a:tailEnd type="none" w="sm" len="sm"/>
            </a:ln>
          </p:spPr>
        </p:sp>
        <p:sp>
          <p:nvSpPr>
            <p:cNvPr id="52229" name="Line 1032"/>
            <p:cNvSpPr/>
            <p:nvPr/>
          </p:nvSpPr>
          <p:spPr>
            <a:xfrm>
              <a:off x="4604" y="1253"/>
              <a:ext cx="272" cy="272"/>
            </a:xfrm>
            <a:prstGeom prst="line">
              <a:avLst/>
            </a:prstGeom>
            <a:ln w="31750" cap="sq" cmpd="sng">
              <a:solidFill>
                <a:srgbClr val="FF3300"/>
              </a:solidFill>
              <a:prstDash val="solid"/>
              <a:round/>
              <a:headEnd type="none" w="sm" len="sm"/>
              <a:tailEnd type="none" w="sm" len="sm"/>
            </a:ln>
          </p:spPr>
        </p:sp>
      </p:grpSp>
      <p:sp>
        <p:nvSpPr>
          <p:cNvPr id="169994" name="Rectangle 1034"/>
          <p:cNvSpPr>
            <a:spLocks noChangeArrowheads="1"/>
          </p:cNvSpPr>
          <p:nvPr/>
        </p:nvSpPr>
        <p:spPr bwMode="auto">
          <a:xfrm>
            <a:off x="9021445" y="1557020"/>
            <a:ext cx="1971040" cy="1389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400" b="1" i="0" u="none" strike="noStrike" kern="1200" cap="none" spc="0" normalizeH="0" baseline="0" noProof="0" dirty="0">
                <a:ln>
                  <a:noFill/>
                </a:ln>
                <a:solidFill>
                  <a:srgbClr val="0000FF"/>
                </a:solidFill>
                <a:effectLst/>
                <a:uLnTx/>
                <a:uFillTx/>
                <a:latin typeface="+mn-lt"/>
                <a:ea typeface="+mn-ea"/>
                <a:cs typeface="+mn-cs"/>
              </a:rPr>
              <a:t>输出结果</a:t>
            </a:r>
            <a:r>
              <a:rPr kumimoji="0" lang="en-US" altLang="zh-CN" sz="2400" b="1" i="0" u="none" strike="noStrike" kern="1200" cap="none" spc="0" normalizeH="0" baseline="0" noProof="0" dirty="0">
                <a:ln>
                  <a:noFill/>
                </a:ln>
                <a:solidFill>
                  <a:srgbClr val="0000FF"/>
                </a:solidFill>
                <a:effectLst/>
                <a:uLnTx/>
                <a:uFillTx/>
                <a:latin typeface="+mn-lt"/>
                <a:ea typeface="+mn-ea"/>
                <a:cs typeface="+mn-cs"/>
              </a:rPr>
              <a:t>:</a:t>
            </a:r>
            <a:endParaRPr kumimoji="0" lang="en-US" altLang="zh-CN" sz="2400" b="1"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dirty="0">
                <a:ln>
                  <a:noFill/>
                </a:ln>
                <a:solidFill>
                  <a:srgbClr val="0000FF"/>
                </a:solidFill>
                <a:effectLst/>
                <a:uLnTx/>
                <a:uFillTx/>
                <a:latin typeface="+mn-lt"/>
                <a:ea typeface="+mn-ea"/>
                <a:cs typeface="+mn-cs"/>
              </a:rPr>
              <a:t>12:30:30</a:t>
            </a:r>
            <a:endParaRPr kumimoji="0" lang="en-US" altLang="zh-CN" sz="2400" b="1"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dirty="0">
                <a:ln>
                  <a:noFill/>
                </a:ln>
                <a:solidFill>
                  <a:srgbClr val="0000FF"/>
                </a:solidFill>
                <a:effectLst/>
                <a:uLnTx/>
                <a:uFillTx/>
                <a:latin typeface="+mn-lt"/>
                <a:ea typeface="+mn-ea"/>
                <a:cs typeface="+mn-cs"/>
              </a:rPr>
              <a:t> 8:30:10</a:t>
            </a:r>
            <a:endParaRPr kumimoji="0" lang="en-US" altLang="zh-CN" sz="2400" b="1" i="0" u="none" strike="noStrike" kern="1200" cap="none" spc="0" normalizeH="0" baseline="0" noProof="0" dirty="0">
              <a:ln>
                <a:noFill/>
              </a:ln>
              <a:solidFill>
                <a:srgbClr val="0000FF"/>
              </a:solidFill>
              <a:effectLst/>
              <a:uLnTx/>
              <a:uFillTx/>
              <a:latin typeface="+mn-lt"/>
              <a:ea typeface="+mn-ea"/>
              <a:cs typeface="+mn-cs"/>
            </a:endParaRPr>
          </a:p>
        </p:txBody>
      </p:sp>
      <p:sp>
        <p:nvSpPr>
          <p:cNvPr id="261128" name="Rectangle 8"/>
          <p:cNvSpPr/>
          <p:nvPr/>
        </p:nvSpPr>
        <p:spPr>
          <a:xfrm>
            <a:off x="1127760" y="4725035"/>
            <a:ext cx="9744075" cy="829945"/>
          </a:xfrm>
          <a:prstGeom prst="rect">
            <a:avLst/>
          </a:prstGeom>
          <a:noFill/>
          <a:ln w="12700">
            <a:noFill/>
          </a:ln>
        </p:spPr>
        <p:txBody>
          <a:bodyPr wrap="square" anchor="t" anchorCtr="0">
            <a:spAutoFit/>
          </a:bodyPr>
          <a:p>
            <a:r>
              <a:rPr lang="zh-CN" altLang="en-US" sz="2400" b="1" dirty="0">
                <a:latin typeface="楷体" panose="02010609060101010101" pitchFamily="49" charset="-122"/>
                <a:ea typeface="楷体" panose="02010609060101010101" pitchFamily="49" charset="-122"/>
              </a:rPr>
              <a:t>注意：如果类的定义中至少包含一个构造函数，则类的对象就必须用构造函数来创建。</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94"/>
                                        </p:tgtEl>
                                        <p:attrNameLst>
                                          <p:attrName>style.visibility</p:attrName>
                                        </p:attrNameLst>
                                      </p:cBhvr>
                                      <p:to>
                                        <p:strVal val="visible"/>
                                      </p:to>
                                    </p:set>
                                    <p:animEffect transition="in" filter="blinds(horizontal)">
                                      <p:cBhvr>
                                        <p:cTn id="7" dur="500"/>
                                        <p:tgtEl>
                                          <p:spTgt spid="1699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9990"/>
                                        </p:tgtEl>
                                        <p:attrNameLst>
                                          <p:attrName>style.visibility</p:attrName>
                                        </p:attrNameLst>
                                      </p:cBhvr>
                                      <p:to>
                                        <p:strVal val="visible"/>
                                      </p:to>
                                    </p:set>
                                    <p:animEffect transition="in" filter="blinds(horizontal)">
                                      <p:cBhvr>
                                        <p:cTn id="12" dur="500"/>
                                        <p:tgtEl>
                                          <p:spTgt spid="1699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1128"/>
                                        </p:tgtEl>
                                        <p:attrNameLst>
                                          <p:attrName>style.visibility</p:attrName>
                                        </p:attrNameLst>
                                      </p:cBhvr>
                                      <p:to>
                                        <p:strVal val="visible"/>
                                      </p:to>
                                    </p:set>
                                    <p:animEffect transition="in" filter="blinds(horizontal)">
                                      <p:cBhvr>
                                        <p:cTn id="22" dur="500"/>
                                        <p:tgtEl>
                                          <p:spTgt spid="26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0" grpId="0" bldLvl="0" animBg="1"/>
      <p:bldP spid="169994" grpId="0" bldLvl="0" animBg="1"/>
      <p:bldP spid="2611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7"/>
          <p:cNvSpPr>
            <a:spLocks noGrp="1"/>
          </p:cNvSpPr>
          <p:nvPr>
            <p:ph idx="1"/>
          </p:nvPr>
        </p:nvSpPr>
        <p:spPr>
          <a:xfrm>
            <a:off x="755650" y="1196975"/>
            <a:ext cx="11411585" cy="4114800"/>
          </a:xfrm>
          <a:noFill/>
          <a:ln>
            <a:noFill/>
          </a:ln>
        </p:spPr>
        <p:txBody>
          <a:bodyPr anchor="t" anchorCtr="0"/>
          <a:p>
            <a:pPr eaLnBrk="1" hangingPunct="1">
              <a:lnSpc>
                <a:spcPct val="80000"/>
              </a:lnSpc>
              <a:buFont typeface="Wingdings" panose="05000000000000000000" pitchFamily="2" charset="2"/>
              <a:buNone/>
            </a:pPr>
            <a:r>
              <a:rPr lang="en-US" altLang="zh-CN" sz="2400" b="1" dirty="0"/>
              <a:t>class Clock</a:t>
            </a:r>
            <a:endParaRPr lang="en-US" altLang="zh-CN" sz="2400" b="1" dirty="0"/>
          </a:p>
          <a:p>
            <a:pPr eaLnBrk="1" hangingPunct="1">
              <a:lnSpc>
                <a:spcPct val="80000"/>
              </a:lnSpc>
              <a:buFont typeface="Wingdings" panose="05000000000000000000" pitchFamily="2" charset="2"/>
              <a:buNone/>
            </a:pPr>
            <a:r>
              <a:rPr lang="en-US" altLang="zh-CN" sz="2400" b="1" dirty="0"/>
              <a:t>{</a:t>
            </a:r>
            <a:endParaRPr lang="en-US" altLang="zh-CN" sz="2400" b="1" dirty="0"/>
          </a:p>
          <a:p>
            <a:pPr eaLnBrk="1" hangingPunct="1">
              <a:lnSpc>
                <a:spcPct val="80000"/>
              </a:lnSpc>
              <a:buFont typeface="Wingdings" panose="05000000000000000000" pitchFamily="2" charset="2"/>
              <a:buNone/>
            </a:pPr>
            <a:r>
              <a:rPr lang="en-US" altLang="zh-CN" sz="2400" b="1" dirty="0"/>
              <a:t>public:</a:t>
            </a:r>
            <a:endParaRPr lang="en-US" altLang="zh-CN" sz="2400" b="1" dirty="0"/>
          </a:p>
          <a:p>
            <a:pPr eaLnBrk="1" hangingPunct="1">
              <a:lnSpc>
                <a:spcPct val="80000"/>
              </a:lnSpc>
              <a:buFont typeface="Wingdings" panose="05000000000000000000" pitchFamily="2" charset="2"/>
              <a:buNone/>
            </a:pPr>
            <a:r>
              <a:rPr lang="en-US" altLang="zh-CN" sz="2400" b="1" dirty="0"/>
              <a:t>	</a:t>
            </a:r>
            <a:r>
              <a:rPr lang="en-US" altLang="zh-CN" sz="2400" b="1" dirty="0">
                <a:solidFill>
                  <a:srgbClr val="FF0000"/>
                </a:solidFill>
                <a:sym typeface="+mn-ea"/>
              </a:rPr>
              <a:t>Clock(int newH,int newM,int newS=10): Hour(newH),Minute(newM),</a:t>
            </a:r>
            <a:endParaRPr lang="en-US" altLang="zh-CN" sz="2400" b="1" dirty="0">
              <a:solidFill>
                <a:srgbClr val="FF0000"/>
              </a:solidFill>
              <a:sym typeface="+mn-ea"/>
            </a:endParaRPr>
          </a:p>
          <a:p>
            <a:pPr eaLnBrk="1" hangingPunct="1">
              <a:lnSpc>
                <a:spcPct val="80000"/>
              </a:lnSpc>
              <a:buFont typeface="Wingdings" panose="05000000000000000000" pitchFamily="2" charset="2"/>
              <a:buNone/>
            </a:pPr>
            <a:r>
              <a:rPr lang="en-US" altLang="zh-CN" sz="2400" b="1" dirty="0">
                <a:solidFill>
                  <a:srgbClr val="FF0000"/>
                </a:solidFill>
                <a:sym typeface="+mn-ea"/>
              </a:rPr>
              <a:t> Second(newS) </a:t>
            </a:r>
            <a:endParaRPr lang="en-US" altLang="zh-CN" sz="2400" b="1" dirty="0">
              <a:solidFill>
                <a:srgbClr val="FF0000"/>
              </a:solidFill>
              <a:sym typeface="+mn-ea"/>
            </a:endParaRPr>
          </a:p>
          <a:p>
            <a:pPr eaLnBrk="1" hangingPunct="1">
              <a:lnSpc>
                <a:spcPct val="80000"/>
              </a:lnSpc>
              <a:buFont typeface="Wingdings" panose="05000000000000000000" pitchFamily="2" charset="2"/>
              <a:buNone/>
            </a:pPr>
            <a:r>
              <a:rPr lang="en-US" altLang="zh-CN" sz="2400" b="1" dirty="0">
                <a:solidFill>
                  <a:srgbClr val="FF0000"/>
                </a:solidFill>
                <a:sym typeface="+mn-ea"/>
              </a:rPr>
              <a:t>    {    }</a:t>
            </a:r>
            <a:endParaRPr lang="en-US" altLang="zh-CN" sz="2400" b="1" kern="0" dirty="0">
              <a:solidFill>
                <a:srgbClr val="FF0000"/>
              </a:solidFill>
              <a:latin typeface="+mn-lt"/>
              <a:ea typeface="+mn-ea"/>
            </a:endParaRPr>
          </a:p>
          <a:p>
            <a:pPr eaLnBrk="1" hangingPunct="1">
              <a:lnSpc>
                <a:spcPct val="80000"/>
              </a:lnSpc>
              <a:buFont typeface="Wingdings" panose="05000000000000000000" pitchFamily="2" charset="2"/>
              <a:buNone/>
            </a:pPr>
            <a:endParaRPr lang="en-US" altLang="zh-CN" sz="2400" b="1" dirty="0"/>
          </a:p>
          <a:p>
            <a:pPr eaLnBrk="1" hangingPunct="1">
              <a:lnSpc>
                <a:spcPct val="80000"/>
              </a:lnSpc>
              <a:buFont typeface="Wingdings" panose="05000000000000000000" pitchFamily="2" charset="2"/>
              <a:buNone/>
            </a:pPr>
            <a:r>
              <a:rPr lang="en-US" altLang="zh-CN" sz="2400" b="1" dirty="0"/>
              <a:t>    </a:t>
            </a:r>
            <a:r>
              <a:rPr lang="en-US" altLang="zh-CN" sz="2400" b="1" dirty="0">
                <a:solidFill>
                  <a:srgbClr val="0000FF"/>
                </a:solidFill>
              </a:rPr>
              <a:t>Clock()</a:t>
            </a:r>
            <a:r>
              <a:rPr lang="en-US" altLang="zh-CN" sz="2400" b="1" dirty="0">
                <a:solidFill>
                  <a:srgbClr val="0000FF"/>
                </a:solidFill>
                <a:sym typeface="+mn-ea"/>
              </a:rPr>
              <a:t>: Hour(0),Minute(0),  Second(0)</a:t>
            </a:r>
            <a:endParaRPr lang="en-US" altLang="zh-CN" sz="2400" b="1" dirty="0">
              <a:solidFill>
                <a:srgbClr val="0000FF"/>
              </a:solidFill>
              <a:sym typeface="+mn-ea"/>
            </a:endParaRPr>
          </a:p>
          <a:p>
            <a:pPr eaLnBrk="1" hangingPunct="1">
              <a:lnSpc>
                <a:spcPct val="80000"/>
              </a:lnSpc>
              <a:buFont typeface="Wingdings" panose="05000000000000000000" pitchFamily="2" charset="2"/>
              <a:buNone/>
            </a:pPr>
            <a:r>
              <a:rPr lang="en-US" altLang="zh-CN" sz="2400" b="1" dirty="0">
                <a:solidFill>
                  <a:srgbClr val="0000FF"/>
                </a:solidFill>
                <a:sym typeface="+mn-ea"/>
              </a:rPr>
              <a:t>    {    }</a:t>
            </a:r>
            <a:r>
              <a:rPr lang="en-US" altLang="zh-CN" sz="2400" b="1" dirty="0">
                <a:solidFill>
                  <a:srgbClr val="0000FF"/>
                </a:solidFill>
              </a:rPr>
              <a:t> </a:t>
            </a:r>
            <a:endParaRPr lang="en-US" altLang="zh-CN" sz="2400" b="1" dirty="0">
              <a:solidFill>
                <a:srgbClr val="0000FF"/>
              </a:solidFill>
            </a:endParaRPr>
          </a:p>
          <a:p>
            <a:pPr eaLnBrk="1" hangingPunct="1">
              <a:lnSpc>
                <a:spcPct val="80000"/>
              </a:lnSpc>
              <a:buFont typeface="Wingdings" panose="05000000000000000000" pitchFamily="2" charset="2"/>
              <a:buNone/>
            </a:pPr>
            <a:endParaRPr lang="en-US" altLang="zh-CN" sz="2400" b="1" dirty="0"/>
          </a:p>
          <a:p>
            <a:pPr eaLnBrk="1" hangingPunct="1">
              <a:lnSpc>
                <a:spcPct val="80000"/>
              </a:lnSpc>
              <a:buFont typeface="Wingdings" panose="05000000000000000000" pitchFamily="2" charset="2"/>
              <a:buNone/>
            </a:pPr>
            <a:r>
              <a:rPr lang="en-US" altLang="zh-CN" sz="2400" b="1" dirty="0"/>
              <a:t>	void ShowTime();</a:t>
            </a:r>
            <a:endParaRPr lang="en-US" altLang="zh-CN" sz="2400" b="1" dirty="0"/>
          </a:p>
          <a:p>
            <a:pPr eaLnBrk="1" hangingPunct="1">
              <a:lnSpc>
                <a:spcPct val="80000"/>
              </a:lnSpc>
              <a:buFont typeface="Wingdings" panose="05000000000000000000" pitchFamily="2" charset="2"/>
              <a:buNone/>
            </a:pPr>
            <a:r>
              <a:rPr lang="en-US" altLang="zh-CN" sz="2400" b="1" dirty="0"/>
              <a:t>    {cout&lt;&lt;Hour&lt;&lt;":"&lt;&lt;Minute&lt;&lt;":"&lt;&lt;Second&lt;&lt;endl;}</a:t>
            </a:r>
            <a:endParaRPr lang="en-US" altLang="zh-CN" sz="2400" b="1" dirty="0"/>
          </a:p>
          <a:p>
            <a:pPr eaLnBrk="1" hangingPunct="1">
              <a:lnSpc>
                <a:spcPct val="80000"/>
              </a:lnSpc>
              <a:buFont typeface="Wingdings" panose="05000000000000000000" pitchFamily="2" charset="2"/>
              <a:buNone/>
            </a:pPr>
            <a:r>
              <a:rPr lang="en-US" altLang="zh-CN" sz="2400" b="1" dirty="0"/>
              <a:t>private:</a:t>
            </a:r>
            <a:endParaRPr lang="en-US" altLang="zh-CN" sz="2400" b="1" dirty="0"/>
          </a:p>
          <a:p>
            <a:pPr eaLnBrk="1" hangingPunct="1">
              <a:lnSpc>
                <a:spcPct val="80000"/>
              </a:lnSpc>
              <a:buFont typeface="Wingdings" panose="05000000000000000000" pitchFamily="2" charset="2"/>
              <a:buNone/>
            </a:pPr>
            <a:r>
              <a:rPr lang="en-US" altLang="zh-CN" sz="2400" b="1" dirty="0"/>
              <a:t>	int Hour,Minute,Second;</a:t>
            </a:r>
            <a:endParaRPr lang="en-US" altLang="zh-CN" sz="2400" b="1" dirty="0"/>
          </a:p>
          <a:p>
            <a:pPr eaLnBrk="1" hangingPunct="1">
              <a:lnSpc>
                <a:spcPct val="80000"/>
              </a:lnSpc>
              <a:buFont typeface="Wingdings" panose="05000000000000000000" pitchFamily="2" charset="2"/>
              <a:buNone/>
            </a:pPr>
            <a:r>
              <a:rPr lang="en-US" altLang="zh-CN" sz="2400" b="1" dirty="0"/>
              <a:t>};</a:t>
            </a:r>
            <a:endParaRPr lang="en-US" altLang="zh-CN" sz="2400" b="1" dirty="0"/>
          </a:p>
        </p:txBody>
      </p:sp>
      <p:sp>
        <p:nvSpPr>
          <p:cNvPr id="239625" name="Rectangle 9"/>
          <p:cNvSpPr>
            <a:spLocks noChangeArrowheads="1"/>
          </p:cNvSpPr>
          <p:nvPr/>
        </p:nvSpPr>
        <p:spPr bwMode="auto">
          <a:xfrm>
            <a:off x="5592445" y="5733415"/>
            <a:ext cx="5213985" cy="45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mn-lt"/>
                <a:ea typeface="+mn-ea"/>
                <a:cs typeface="+mn-cs"/>
              </a:rPr>
              <a:t>构造函数可以重载</a:t>
            </a:r>
            <a:r>
              <a:rPr kumimoji="0" lang="en-US" altLang="zh-CN" sz="2400" b="1" i="0" u="none" strike="noStrike" kern="1200" cap="none" spc="0" normalizeH="0" baseline="0" noProof="0" dirty="0">
                <a:ln>
                  <a:noFill/>
                </a:ln>
                <a:solidFill>
                  <a:srgbClr val="FF0000"/>
                </a:solidFill>
                <a:effectLst/>
                <a:uLnTx/>
                <a:uFillTx/>
                <a:latin typeface="+mn-lt"/>
                <a:ea typeface="+mn-ea"/>
                <a:cs typeface="+mn-cs"/>
              </a:rPr>
              <a:t>,</a:t>
            </a:r>
            <a:r>
              <a:rPr kumimoji="0" lang="zh-CN" altLang="en-US" sz="2400" b="1" i="0" u="none" strike="noStrike" kern="1200" cap="none" spc="0" normalizeH="0" baseline="0" noProof="0" dirty="0">
                <a:ln>
                  <a:noFill/>
                </a:ln>
                <a:solidFill>
                  <a:srgbClr val="FF0000"/>
                </a:solidFill>
                <a:effectLst/>
                <a:uLnTx/>
                <a:uFillTx/>
                <a:latin typeface="+mn-lt"/>
                <a:ea typeface="+mn-ea"/>
                <a:cs typeface="+mn-cs"/>
              </a:rPr>
              <a:t>可以带默认形参值</a:t>
            </a:r>
            <a:r>
              <a:rPr kumimoji="0" lang="en-US" altLang="zh-CN" sz="2400" b="1" i="0" u="none" strike="noStrike" kern="1200" cap="none" spc="0" normalizeH="0" baseline="0" noProof="0" dirty="0">
                <a:ln>
                  <a:noFill/>
                </a:ln>
                <a:solidFill>
                  <a:srgbClr val="FF0000"/>
                </a:solidFill>
                <a:effectLst/>
                <a:uLnTx/>
                <a:uFillTx/>
                <a:latin typeface="+mn-lt"/>
                <a:ea typeface="+mn-ea"/>
                <a:cs typeface="+mn-cs"/>
              </a:rPr>
              <a:t>!</a:t>
            </a:r>
            <a:endParaRPr kumimoji="0" lang="en-US" altLang="zh-CN" sz="2400" b="1" i="0" u="none" strike="noStrike" kern="1200" cap="none" spc="0" normalizeH="0" baseline="0" noProof="0" dirty="0">
              <a:ln>
                <a:noFill/>
              </a:ln>
              <a:solidFill>
                <a:srgbClr val="FF0000"/>
              </a:solidFill>
              <a:effectLst/>
              <a:uLnTx/>
              <a:uFillTx/>
              <a:latin typeface="+mn-lt"/>
              <a:ea typeface="+mn-ea"/>
              <a:cs typeface="+mn-cs"/>
            </a:endParaRPr>
          </a:p>
        </p:txBody>
      </p:sp>
      <p:sp>
        <p:nvSpPr>
          <p:cNvPr id="6" name="AutoShape 4"/>
          <p:cNvSpPr/>
          <p:nvPr/>
        </p:nvSpPr>
        <p:spPr>
          <a:xfrm>
            <a:off x="8616315" y="3213100"/>
            <a:ext cx="2740025" cy="933450"/>
          </a:xfrm>
          <a:prstGeom prst="wedgeEllipseCallout">
            <a:avLst>
              <a:gd name="adj1" fmla="val -137508"/>
              <a:gd name="adj2" fmla="val 11292"/>
            </a:avLst>
          </a:prstGeom>
          <a:noFill/>
          <a:ln w="12700" cap="sq" cmpd="sng">
            <a:solidFill>
              <a:schemeClr val="folHlink"/>
            </a:solidFill>
            <a:prstDash val="solid"/>
            <a:miter/>
            <a:headEnd type="none" w="sm" len="sm"/>
            <a:tailEnd type="none" w="sm" len="sm"/>
          </a:ln>
        </p:spPr>
        <p:txBody>
          <a:bodyPr anchor="t" anchorCtr="0"/>
          <a:p>
            <a:pPr algn="ctr"/>
            <a:r>
              <a:rPr lang="zh-CN" altLang="en-US" sz="2000" dirty="0">
                <a:solidFill>
                  <a:srgbClr val="0000FF"/>
                </a:solidFill>
                <a:latin typeface="楷体" panose="02010609060101010101" pitchFamily="49" charset="-122"/>
                <a:ea typeface="楷体" panose="02010609060101010101" pitchFamily="49" charset="-122"/>
              </a:rPr>
              <a:t>默认构造</a:t>
            </a:r>
            <a:r>
              <a:rPr lang="zh-CN" altLang="en-US" sz="2000" dirty="0">
                <a:solidFill>
                  <a:srgbClr val="0000FF"/>
                </a:solidFill>
                <a:latin typeface="楷体" panose="02010609060101010101" pitchFamily="49" charset="-122"/>
                <a:ea typeface="楷体" panose="02010609060101010101" pitchFamily="49" charset="-122"/>
              </a:rPr>
              <a:t>函数，无参构造函数</a:t>
            </a:r>
            <a:endParaRPr lang="zh-CN" altLang="en-US" sz="2000" dirty="0">
              <a:solidFill>
                <a:srgbClr val="0000FF"/>
              </a:solidFill>
              <a:latin typeface="楷体" panose="02010609060101010101" pitchFamily="49" charset="-122"/>
              <a:ea typeface="楷体" panose="02010609060101010101" pitchFamily="49" charset="-122"/>
            </a:endParaRPr>
          </a:p>
        </p:txBody>
      </p:sp>
      <p:sp>
        <p:nvSpPr>
          <p:cNvPr id="7" name="AutoShape 5"/>
          <p:cNvSpPr/>
          <p:nvPr/>
        </p:nvSpPr>
        <p:spPr>
          <a:xfrm>
            <a:off x="4727893" y="1052513"/>
            <a:ext cx="2643187" cy="571500"/>
          </a:xfrm>
          <a:prstGeom prst="wedgeEllipseCallout">
            <a:avLst>
              <a:gd name="adj1" fmla="val -67453"/>
              <a:gd name="adj2" fmla="val 160277"/>
            </a:avLst>
          </a:prstGeom>
          <a:noFill/>
          <a:ln w="12700" cap="sq" cmpd="sng">
            <a:solidFill>
              <a:schemeClr val="folHlink"/>
            </a:solidFill>
            <a:prstDash val="solid"/>
            <a:miter/>
            <a:headEnd type="none" w="sm" len="sm"/>
            <a:tailEnd type="none" w="sm" len="sm"/>
          </a:ln>
        </p:spPr>
        <p:txBody>
          <a:bodyPr anchor="t" anchorCtr="0"/>
          <a:p>
            <a:pPr algn="ctr"/>
            <a:r>
              <a:rPr lang="zh-CN" altLang="en-US" sz="2000" dirty="0">
                <a:solidFill>
                  <a:srgbClr val="0000FF"/>
                </a:solidFill>
                <a:latin typeface="楷体" panose="02010609060101010101" pitchFamily="49" charset="-122"/>
                <a:ea typeface="楷体" panose="02010609060101010101" pitchFamily="49" charset="-122"/>
              </a:rPr>
              <a:t>带参构造函数</a:t>
            </a:r>
            <a:endParaRPr lang="zh-CN" altLang="en-US" sz="2000" dirty="0">
              <a:solidFill>
                <a:srgbClr val="0000FF"/>
              </a:solidFill>
              <a:latin typeface="楷体" panose="02010609060101010101" pitchFamily="49" charset="-122"/>
              <a:ea typeface="楷体" panose="02010609060101010101" pitchFamily="49" charset="-122"/>
            </a:endParaRPr>
          </a:p>
        </p:txBody>
      </p:sp>
      <p:sp>
        <p:nvSpPr>
          <p:cNvPr id="8" name="AutoShape 6"/>
          <p:cNvSpPr/>
          <p:nvPr/>
        </p:nvSpPr>
        <p:spPr>
          <a:xfrm>
            <a:off x="7176135" y="1268730"/>
            <a:ext cx="3571875" cy="785813"/>
          </a:xfrm>
          <a:prstGeom prst="wedgeEllipseCallout">
            <a:avLst>
              <a:gd name="adj1" fmla="val -70373"/>
              <a:gd name="adj2" fmla="val 77272"/>
            </a:avLst>
          </a:prstGeom>
          <a:noFill/>
          <a:ln w="12700" cap="sq" cmpd="sng">
            <a:solidFill>
              <a:schemeClr val="folHlink"/>
            </a:solidFill>
            <a:prstDash val="solid"/>
            <a:miter/>
            <a:headEnd type="none" w="sm" len="sm"/>
            <a:tailEnd type="none" w="sm" len="sm"/>
          </a:ln>
        </p:spPr>
        <p:txBody>
          <a:bodyPr anchor="t" anchorCtr="0"/>
          <a:p>
            <a:pPr algn="ctr"/>
            <a:r>
              <a:rPr lang="zh-CN" altLang="en-US" sz="2000" dirty="0">
                <a:solidFill>
                  <a:srgbClr val="0000FF"/>
                </a:solidFill>
                <a:latin typeface="楷体" panose="02010609060101010101" pitchFamily="49" charset="-122"/>
                <a:ea typeface="楷体" panose="02010609060101010101" pitchFamily="49" charset="-122"/>
              </a:rPr>
              <a:t>具有默认形参值的函数</a:t>
            </a:r>
            <a:endParaRPr lang="zh-CN" altLang="en-US" sz="2000" dirty="0">
              <a:solidFill>
                <a:srgbClr val="0000FF"/>
              </a:solidFill>
              <a:latin typeface="楷体" panose="02010609060101010101" pitchFamily="49" charset="-122"/>
              <a:ea typeface="楷体" panose="02010609060101010101" pitchFamily="49" charset="-122"/>
            </a:endParaRPr>
          </a:p>
        </p:txBody>
      </p:sp>
      <p:sp>
        <p:nvSpPr>
          <p:cNvPr id="57345" name="Rectangle 1026"/>
          <p:cNvSpPr>
            <a:spLocks noGrp="1"/>
          </p:cNvSpPr>
          <p:nvPr>
            <p:ph type="title"/>
          </p:nvPr>
        </p:nvSpPr>
        <p:spPr>
          <a:xfrm>
            <a:off x="2639695" y="206375"/>
            <a:ext cx="7239000" cy="610235"/>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4.3.2 </a:t>
            </a:r>
            <a:r>
              <a:rPr lang="zh-CN" altLang="en-US" sz="3600" b="1" dirty="0">
                <a:latin typeface="楷体" panose="02010609060101010101" pitchFamily="49" charset="-122"/>
                <a:ea typeface="楷体" panose="02010609060101010101" pitchFamily="49" charset="-122"/>
              </a:rPr>
              <a:t>默认构造函数</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000000"/>
                                          </p:val>
                                        </p:tav>
                                        <p:tav tm="100000">
                                          <p:val>
                                            <p:strVal val="#ppt_w"/>
                                          </p:val>
                                        </p:tav>
                                      </p:tavLst>
                                    </p:anim>
                                    <p:anim calcmode="lin" valueType="num">
                                      <p:cBhvr>
                                        <p:cTn id="8" dur="500" fill="hold"/>
                                        <p:tgtEl>
                                          <p:spTgt spid="6"/>
                                        </p:tgtEl>
                                        <p:attrNameLst>
                                          <p:attrName>ppt_h</p:attrName>
                                        </p:attrNameLst>
                                      </p:cBhvr>
                                      <p:tavLst>
                                        <p:tav tm="0">
                                          <p:val>
                                            <p:fltVal val="0.000000"/>
                                          </p:val>
                                        </p:tav>
                                        <p:tav tm="100000">
                                          <p:val>
                                            <p:strVal val="#ppt_h"/>
                                          </p:val>
                                        </p:tav>
                                      </p:tavLst>
                                    </p:anim>
                                    <p:anim calcmode="lin" valueType="num">
                                      <p:cBhvr>
                                        <p:cTn id="9" dur="500" fill="hold"/>
                                        <p:tgtEl>
                                          <p:spTgt spid="6"/>
                                        </p:tgtEl>
                                        <p:attrNameLst>
                                          <p:attrName>style.rotation</p:attrName>
                                        </p:attrNameLst>
                                      </p:cBhvr>
                                      <p:tavLst>
                                        <p:tav tm="0">
                                          <p:val>
                                            <p:fltVal val="360.000000"/>
                                          </p:val>
                                        </p:tav>
                                        <p:tav tm="100000">
                                          <p:val>
                                            <p:fltVal val="0.000000"/>
                                          </p:val>
                                        </p:tav>
                                      </p:tavLst>
                                    </p:anim>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amond(in)">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900" decel="100000" fill="hold"/>
                                        <p:tgtEl>
                                          <p:spTgt spid="8"/>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39625"/>
                                        </p:tgtEl>
                                        <p:attrNameLst>
                                          <p:attrName>style.visibility</p:attrName>
                                        </p:attrNameLst>
                                      </p:cBhvr>
                                      <p:to>
                                        <p:strVal val="visible"/>
                                      </p:to>
                                    </p:set>
                                    <p:animEffect transition="in" filter="blinds(horizontal)">
                                      <p:cBhvr>
                                        <p:cTn id="28" dur="500"/>
                                        <p:tgtEl>
                                          <p:spTgt spid="239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5" grpId="0" bldLvl="0" animBg="1"/>
      <p:bldP spid="6" grpId="0" bldLvl="0" animBg="1"/>
      <p:bldP spid="7" grpId="0" bldLvl="0" animBg="1"/>
      <p:bldP spid="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内容占位符 2"/>
          <p:cNvSpPr>
            <a:spLocks noGrp="1"/>
          </p:cNvSpPr>
          <p:nvPr>
            <p:ph idx="1"/>
          </p:nvPr>
        </p:nvSpPr>
        <p:spPr>
          <a:xfrm>
            <a:off x="1952625" y="1214438"/>
            <a:ext cx="8229600" cy="4525962"/>
          </a:xfrm>
          <a:noFill/>
          <a:ln>
            <a:noFill/>
          </a:ln>
        </p:spPr>
        <p:txBody>
          <a:bodyPr anchor="t" anchorCtr="0"/>
          <a:p>
            <a:pPr>
              <a:lnSpc>
                <a:spcPct val="90000"/>
              </a:lnSpc>
              <a:buFont typeface="Wingdings" panose="05000000000000000000" pitchFamily="2" charset="2"/>
              <a:buNone/>
            </a:pPr>
            <a:r>
              <a:rPr lang="zh-CN" altLang="en-US" sz="2800" dirty="0">
                <a:latin typeface="楷体" panose="02010609060101010101" pitchFamily="49" charset="-122"/>
                <a:ea typeface="楷体" panose="02010609060101010101" pitchFamily="49" charset="-122"/>
              </a:rPr>
              <a:t>声明对象时</a:t>
            </a:r>
            <a:r>
              <a:rPr lang="zh-CN" altLang="en-US" sz="2800" dirty="0">
                <a:solidFill>
                  <a:schemeClr val="tx2"/>
                </a:solidFill>
                <a:latin typeface="楷体" panose="02010609060101010101" pitchFamily="49" charset="-122"/>
                <a:ea typeface="楷体" panose="02010609060101010101" pitchFamily="49" charset="-122"/>
              </a:rPr>
              <a:t>对不同构造函数的调用</a:t>
            </a:r>
            <a:r>
              <a:rPr lang="zh-CN" altLang="en-US" sz="2800" dirty="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a:p>
            <a:pPr>
              <a:lnSpc>
                <a:spcPct val="90000"/>
              </a:lnSpc>
              <a:buFont typeface="Wingdings" panose="05000000000000000000" pitchFamily="2" charset="2"/>
              <a:buNone/>
            </a:pPr>
            <a:r>
              <a:rPr lang="en-US" altLang="zh-CN" sz="2400" dirty="0"/>
              <a:t>int main()</a:t>
            </a:r>
            <a:endParaRPr lang="en-US" altLang="zh-CN" sz="2400" dirty="0"/>
          </a:p>
          <a:p>
            <a:pPr>
              <a:lnSpc>
                <a:spcPct val="90000"/>
              </a:lnSpc>
              <a:buFont typeface="Wingdings" panose="05000000000000000000" pitchFamily="2" charset="2"/>
              <a:buNone/>
            </a:pPr>
            <a:r>
              <a:rPr lang="en-US" altLang="zh-CN" sz="2400" dirty="0"/>
              <a:t>{</a:t>
            </a:r>
            <a:endParaRPr lang="en-US" altLang="zh-CN" sz="2400" dirty="0"/>
          </a:p>
          <a:p>
            <a:pPr>
              <a:lnSpc>
                <a:spcPct val="90000"/>
              </a:lnSpc>
              <a:buFont typeface="Wingdings" panose="05000000000000000000" pitchFamily="2" charset="2"/>
              <a:buNone/>
            </a:pPr>
            <a:r>
              <a:rPr lang="en-US" altLang="zh-CN" sz="2400" dirty="0">
                <a:solidFill>
                  <a:srgbClr val="FF0000"/>
                </a:solidFill>
              </a:rPr>
              <a:t>     Clock  a;</a:t>
            </a:r>
            <a:endParaRPr lang="en-US" altLang="zh-CN" sz="2400" dirty="0">
              <a:solidFill>
                <a:srgbClr val="FF0000"/>
              </a:solidFill>
            </a:endParaRPr>
          </a:p>
          <a:p>
            <a:pPr>
              <a:lnSpc>
                <a:spcPct val="90000"/>
              </a:lnSpc>
              <a:buFont typeface="Wingdings" panose="05000000000000000000" pitchFamily="2" charset="2"/>
              <a:buNone/>
            </a:pPr>
            <a:r>
              <a:rPr lang="en-US" altLang="zh-CN" sz="2400" dirty="0">
                <a:solidFill>
                  <a:srgbClr val="FF0000"/>
                </a:solidFill>
              </a:rPr>
              <a:t>     Clock  b (8,30,30); </a:t>
            </a:r>
            <a:endParaRPr lang="en-US" altLang="zh-CN" sz="2400" dirty="0">
              <a:solidFill>
                <a:srgbClr val="FF0000"/>
              </a:solidFill>
            </a:endParaRPr>
          </a:p>
          <a:p>
            <a:pPr>
              <a:lnSpc>
                <a:spcPct val="90000"/>
              </a:lnSpc>
              <a:buFont typeface="Wingdings" panose="05000000000000000000" pitchFamily="2" charset="2"/>
              <a:buNone/>
            </a:pPr>
            <a:r>
              <a:rPr lang="en-US" altLang="zh-CN" sz="2400" dirty="0">
                <a:solidFill>
                  <a:srgbClr val="FF0000"/>
                </a:solidFill>
              </a:rPr>
              <a:t>     Clock  c (20,30);</a:t>
            </a:r>
            <a:endParaRPr lang="en-US" altLang="zh-CN" sz="2400" dirty="0">
              <a:solidFill>
                <a:srgbClr val="FF0000"/>
              </a:solidFill>
            </a:endParaRPr>
          </a:p>
          <a:p>
            <a:pPr>
              <a:lnSpc>
                <a:spcPct val="90000"/>
              </a:lnSpc>
              <a:buFont typeface="Wingdings" panose="05000000000000000000" pitchFamily="2" charset="2"/>
              <a:buNone/>
            </a:pPr>
            <a:r>
              <a:rPr lang="en-US" altLang="zh-CN" sz="2400" dirty="0">
                <a:solidFill>
                  <a:srgbClr val="0000FF"/>
                </a:solidFill>
              </a:rPr>
              <a:t>     a.ShowTime();</a:t>
            </a:r>
            <a:endParaRPr lang="en-US" altLang="zh-CN" sz="2400" dirty="0">
              <a:solidFill>
                <a:srgbClr val="0000FF"/>
              </a:solidFill>
            </a:endParaRPr>
          </a:p>
          <a:p>
            <a:pPr>
              <a:lnSpc>
                <a:spcPct val="90000"/>
              </a:lnSpc>
              <a:buFont typeface="Wingdings" panose="05000000000000000000" pitchFamily="2" charset="2"/>
              <a:buNone/>
            </a:pPr>
            <a:r>
              <a:rPr lang="en-US" altLang="zh-CN" sz="2400" dirty="0">
                <a:solidFill>
                  <a:srgbClr val="0000FF"/>
                </a:solidFill>
              </a:rPr>
              <a:t>     b.ShowTime();</a:t>
            </a:r>
            <a:endParaRPr lang="en-US" altLang="zh-CN" sz="2400" dirty="0">
              <a:solidFill>
                <a:srgbClr val="0000FF"/>
              </a:solidFill>
            </a:endParaRPr>
          </a:p>
          <a:p>
            <a:pPr>
              <a:lnSpc>
                <a:spcPct val="90000"/>
              </a:lnSpc>
              <a:buFont typeface="Wingdings" panose="05000000000000000000" pitchFamily="2" charset="2"/>
              <a:buNone/>
            </a:pPr>
            <a:r>
              <a:rPr lang="en-US" altLang="zh-CN" sz="2400" dirty="0">
                <a:solidFill>
                  <a:srgbClr val="0000FF"/>
                </a:solidFill>
              </a:rPr>
              <a:t>     c.ShowTime();</a:t>
            </a:r>
            <a:endParaRPr lang="en-US" altLang="zh-CN" sz="2400" dirty="0">
              <a:solidFill>
                <a:srgbClr val="0000FF"/>
              </a:solidFill>
            </a:endParaRPr>
          </a:p>
          <a:p>
            <a:pPr>
              <a:lnSpc>
                <a:spcPct val="90000"/>
              </a:lnSpc>
              <a:buFont typeface="Wingdings" panose="05000000000000000000" pitchFamily="2" charset="2"/>
              <a:buNone/>
            </a:pPr>
            <a:r>
              <a:rPr lang="en-US" altLang="zh-CN" sz="2400" dirty="0">
                <a:solidFill>
                  <a:srgbClr val="0000FF"/>
                </a:solidFill>
              </a:rPr>
              <a:t>     return 0;</a:t>
            </a:r>
            <a:endParaRPr lang="en-US" altLang="zh-CN" sz="2400" dirty="0">
              <a:solidFill>
                <a:srgbClr val="0000FF"/>
              </a:solidFill>
            </a:endParaRPr>
          </a:p>
          <a:p>
            <a:pPr>
              <a:lnSpc>
                <a:spcPct val="90000"/>
              </a:lnSpc>
              <a:buFont typeface="Wingdings" panose="05000000000000000000" pitchFamily="2" charset="2"/>
              <a:buNone/>
            </a:pPr>
            <a:r>
              <a:rPr lang="en-US" altLang="zh-CN" sz="2400" dirty="0"/>
              <a:t>}</a:t>
            </a:r>
            <a:endParaRPr lang="en-US" altLang="zh-CN" sz="2400" dirty="0"/>
          </a:p>
          <a:p>
            <a:endParaRPr lang="zh-CN" altLang="en-US" sz="2400" dirty="0"/>
          </a:p>
        </p:txBody>
      </p:sp>
      <p:sp>
        <p:nvSpPr>
          <p:cNvPr id="5" name="AutoShape 5"/>
          <p:cNvSpPr/>
          <p:nvPr/>
        </p:nvSpPr>
        <p:spPr>
          <a:xfrm>
            <a:off x="5519738" y="1844675"/>
            <a:ext cx="2790825" cy="441325"/>
          </a:xfrm>
          <a:prstGeom prst="borderCallout2">
            <a:avLst>
              <a:gd name="adj1" fmla="val 18750"/>
              <a:gd name="adj2" fmla="val -3657"/>
              <a:gd name="adj3" fmla="val 18750"/>
              <a:gd name="adj4" fmla="val -34833"/>
              <a:gd name="adj5" fmla="val 187759"/>
              <a:gd name="adj6" fmla="val -67227"/>
            </a:avLst>
          </a:prstGeom>
          <a:noFill/>
          <a:ln w="12700" cap="sq" cmpd="sng">
            <a:solidFill>
              <a:srgbClr val="FF0000"/>
            </a:solidFill>
            <a:prstDash val="solid"/>
            <a:miter/>
            <a:headEnd type="none" w="sm" len="sm"/>
            <a:tailEnd type="none" w="sm" len="sm"/>
          </a:ln>
        </p:spPr>
        <p:txBody>
          <a:bodyPr anchor="t" anchorCtr="0"/>
          <a:p>
            <a:pPr algn="ctr"/>
            <a:r>
              <a:rPr lang="zh-CN" altLang="en-US" sz="2000" dirty="0">
                <a:solidFill>
                  <a:srgbClr val="0000FF"/>
                </a:solidFill>
                <a:latin typeface="楷体" panose="02010609060101010101" pitchFamily="49" charset="-122"/>
                <a:ea typeface="楷体" panose="02010609060101010101" pitchFamily="49" charset="-122"/>
              </a:rPr>
              <a:t>自动调用无参构造函数</a:t>
            </a:r>
            <a:endParaRPr lang="zh-CN" altLang="en-US" sz="2000" dirty="0">
              <a:solidFill>
                <a:srgbClr val="0000FF"/>
              </a:solidFill>
              <a:latin typeface="楷体" panose="02010609060101010101" pitchFamily="49" charset="-122"/>
              <a:ea typeface="楷体" panose="02010609060101010101" pitchFamily="49" charset="-122"/>
            </a:endParaRPr>
          </a:p>
        </p:txBody>
      </p:sp>
      <p:sp>
        <p:nvSpPr>
          <p:cNvPr id="6" name="AutoShape 6"/>
          <p:cNvSpPr/>
          <p:nvPr/>
        </p:nvSpPr>
        <p:spPr>
          <a:xfrm>
            <a:off x="7167563" y="3429000"/>
            <a:ext cx="2846387" cy="495300"/>
          </a:xfrm>
          <a:prstGeom prst="borderCallout2">
            <a:avLst>
              <a:gd name="adj1" fmla="val 18750"/>
              <a:gd name="adj2" fmla="val -3657"/>
              <a:gd name="adj3" fmla="val 18750"/>
              <a:gd name="adj4" fmla="val -41769"/>
              <a:gd name="adj5" fmla="val -44009"/>
              <a:gd name="adj6" fmla="val -81324"/>
            </a:avLst>
          </a:prstGeom>
          <a:noFill/>
          <a:ln w="12700" cap="sq" cmpd="sng">
            <a:solidFill>
              <a:srgbClr val="FF0000"/>
            </a:solidFill>
            <a:prstDash val="solid"/>
            <a:miter/>
            <a:headEnd type="none" w="sm" len="sm"/>
            <a:tailEnd type="none" w="sm" len="sm"/>
          </a:ln>
        </p:spPr>
        <p:txBody>
          <a:bodyPr anchor="t" anchorCtr="0"/>
          <a:p>
            <a:pPr algn="ctr"/>
            <a:r>
              <a:rPr lang="zh-CN" altLang="en-US" sz="2000" dirty="0">
                <a:solidFill>
                  <a:srgbClr val="0000FF"/>
                </a:solidFill>
                <a:latin typeface="楷体" panose="02010609060101010101" pitchFamily="49" charset="-122"/>
                <a:ea typeface="楷体" panose="02010609060101010101" pitchFamily="49" charset="-122"/>
              </a:rPr>
              <a:t>自动调用带参构造函数</a:t>
            </a:r>
            <a:endParaRPr lang="zh-CN" altLang="en-US" sz="2000" dirty="0">
              <a:solidFill>
                <a:srgbClr val="0000FF"/>
              </a:solidFill>
              <a:latin typeface="楷体" panose="02010609060101010101" pitchFamily="49" charset="-122"/>
              <a:ea typeface="楷体" panose="02010609060101010101" pitchFamily="49" charset="-122"/>
            </a:endParaRPr>
          </a:p>
        </p:txBody>
      </p:sp>
      <p:sp>
        <p:nvSpPr>
          <p:cNvPr id="7" name="AutoShape 7"/>
          <p:cNvSpPr/>
          <p:nvPr/>
        </p:nvSpPr>
        <p:spPr>
          <a:xfrm>
            <a:off x="6953250" y="4429125"/>
            <a:ext cx="2849563" cy="485775"/>
          </a:xfrm>
          <a:prstGeom prst="borderCallout2">
            <a:avLst>
              <a:gd name="adj1" fmla="val 18750"/>
              <a:gd name="adj2" fmla="val -3657"/>
              <a:gd name="adj3" fmla="val 18750"/>
              <a:gd name="adj4" fmla="val -42454"/>
              <a:gd name="adj5" fmla="val -164065"/>
              <a:gd name="adj6" fmla="val -82852"/>
            </a:avLst>
          </a:prstGeom>
          <a:noFill/>
          <a:ln w="12700" cap="sq" cmpd="sng">
            <a:solidFill>
              <a:srgbClr val="FF0000"/>
            </a:solidFill>
            <a:prstDash val="solid"/>
            <a:miter/>
            <a:headEnd type="none" w="sm" len="sm"/>
            <a:tailEnd type="none" w="sm" len="sm"/>
          </a:ln>
        </p:spPr>
        <p:txBody>
          <a:bodyPr anchor="t" anchorCtr="0"/>
          <a:p>
            <a:pPr algn="ctr"/>
            <a:r>
              <a:rPr lang="zh-CN" altLang="en-US" sz="2000" dirty="0">
                <a:solidFill>
                  <a:srgbClr val="0000FF"/>
                </a:solidFill>
                <a:latin typeface="楷体" panose="02010609060101010101" pitchFamily="49" charset="-122"/>
                <a:ea typeface="楷体" panose="02010609060101010101" pitchFamily="49" charset="-122"/>
              </a:rPr>
              <a:t>自动调用带参构造函数</a:t>
            </a:r>
            <a:endParaRPr lang="zh-CN" altLang="en-US" sz="2000" dirty="0">
              <a:solidFill>
                <a:srgbClr val="0000FF"/>
              </a:solidFill>
              <a:latin typeface="楷体" panose="02010609060101010101" pitchFamily="49" charset="-122"/>
              <a:ea typeface="楷体" panose="02010609060101010101" pitchFamily="49" charset="-122"/>
            </a:endParaRPr>
          </a:p>
        </p:txBody>
      </p:sp>
      <p:sp>
        <p:nvSpPr>
          <p:cNvPr id="8" name="Rectangle 1034"/>
          <p:cNvSpPr>
            <a:spLocks noChangeArrowheads="1"/>
          </p:cNvSpPr>
          <p:nvPr/>
        </p:nvSpPr>
        <p:spPr bwMode="auto">
          <a:xfrm>
            <a:off x="8453438" y="1214438"/>
            <a:ext cx="1714500" cy="171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400" b="1" i="0" u="none" strike="noStrike" kern="1200" cap="none" spc="0" normalizeH="0" baseline="0" noProof="0" dirty="0">
                <a:ln>
                  <a:noFill/>
                </a:ln>
                <a:solidFill>
                  <a:srgbClr val="0000FF"/>
                </a:solidFill>
                <a:effectLst/>
                <a:uLnTx/>
                <a:uFillTx/>
                <a:latin typeface="+mn-lt"/>
                <a:ea typeface="+mn-ea"/>
                <a:cs typeface="+mn-cs"/>
              </a:rPr>
              <a:t>输出结果</a:t>
            </a:r>
            <a:r>
              <a:rPr kumimoji="0" lang="en-US" altLang="zh-CN" sz="2400" b="1" i="0" u="none" strike="noStrike" kern="1200" cap="none" spc="0" normalizeH="0" baseline="0" noProof="0" dirty="0">
                <a:ln>
                  <a:noFill/>
                </a:ln>
                <a:solidFill>
                  <a:srgbClr val="0000FF"/>
                </a:solidFill>
                <a:effectLst/>
                <a:uLnTx/>
                <a:uFillTx/>
                <a:latin typeface="+mn-lt"/>
                <a:ea typeface="+mn-ea"/>
                <a:cs typeface="+mn-cs"/>
              </a:rPr>
              <a:t>:</a:t>
            </a:r>
            <a:endParaRPr kumimoji="0" lang="en-US" altLang="zh-CN" sz="2400" b="1"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dirty="0">
                <a:ln>
                  <a:noFill/>
                </a:ln>
                <a:solidFill>
                  <a:srgbClr val="0000FF"/>
                </a:solidFill>
                <a:effectLst/>
                <a:uLnTx/>
                <a:uFillTx/>
                <a:latin typeface="+mn-lt"/>
                <a:ea typeface="+mn-ea"/>
                <a:cs typeface="+mn-cs"/>
              </a:rPr>
              <a:t>0:0:0</a:t>
            </a:r>
            <a:endParaRPr kumimoji="0" lang="en-US" altLang="zh-CN" sz="2400" b="1"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dirty="0">
                <a:ln>
                  <a:noFill/>
                </a:ln>
                <a:solidFill>
                  <a:srgbClr val="0000FF"/>
                </a:solidFill>
                <a:effectLst/>
                <a:uLnTx/>
                <a:uFillTx/>
                <a:latin typeface="+mn-lt"/>
                <a:ea typeface="+mn-ea"/>
                <a:cs typeface="+mn-cs"/>
              </a:rPr>
              <a:t>8:30:30</a:t>
            </a:r>
            <a:endParaRPr kumimoji="0" lang="en-US" altLang="zh-CN" sz="2400" b="1"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dirty="0">
                <a:ln>
                  <a:noFill/>
                </a:ln>
                <a:solidFill>
                  <a:srgbClr val="0000FF"/>
                </a:solidFill>
                <a:effectLst/>
                <a:uLnTx/>
                <a:uFillTx/>
                <a:latin typeface="+mn-lt"/>
                <a:ea typeface="+mn-ea"/>
                <a:cs typeface="+mn-cs"/>
              </a:rPr>
              <a:t>20:30:10</a:t>
            </a:r>
            <a:endParaRPr kumimoji="0" lang="en-US" altLang="zh-CN" sz="2400" b="1"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0" lang="en-US" altLang="zh-CN" sz="2400" b="1" i="0" u="none" strike="noStrike" kern="1200" cap="none" spc="0" normalizeH="0" baseline="0" noProof="0" dirty="0">
              <a:ln>
                <a:noFill/>
              </a:ln>
              <a:solidFill>
                <a:srgbClr val="0000FF"/>
              </a:solidFill>
              <a:effectLst/>
              <a:uLnTx/>
              <a:uFillTx/>
              <a:latin typeface="+mn-lt"/>
              <a:ea typeface="+mn-ea"/>
              <a:cs typeface="+mn-cs"/>
            </a:endParaRPr>
          </a:p>
        </p:txBody>
      </p:sp>
      <p:sp>
        <p:nvSpPr>
          <p:cNvPr id="57345" name="Rectangle 1026"/>
          <p:cNvSpPr>
            <a:spLocks noGrp="1"/>
          </p:cNvSpPr>
          <p:nvPr>
            <p:ph type="title"/>
          </p:nvPr>
        </p:nvSpPr>
        <p:spPr>
          <a:xfrm>
            <a:off x="2639695" y="206375"/>
            <a:ext cx="7239000" cy="610235"/>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4.3.2 </a:t>
            </a:r>
            <a:r>
              <a:rPr lang="zh-CN" altLang="en-US" sz="3600" b="1" dirty="0">
                <a:latin typeface="楷体" panose="02010609060101010101" pitchFamily="49" charset="-122"/>
                <a:ea typeface="楷体" panose="02010609060101010101" pitchFamily="49" charset="-122"/>
              </a:rPr>
              <a:t>默认构造函数</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000000"/>
                                          </p:val>
                                        </p:tav>
                                        <p:tav tm="100000">
                                          <p:val>
                                            <p:strVal val="#ppt_w"/>
                                          </p:val>
                                        </p:tav>
                                      </p:tavLst>
                                    </p:anim>
                                    <p:anim calcmode="lin" valueType="num">
                                      <p:cBhvr>
                                        <p:cTn id="15" dur="500" fill="hold"/>
                                        <p:tgtEl>
                                          <p:spTgt spid="6"/>
                                        </p:tgtEl>
                                        <p:attrNameLst>
                                          <p:attrName>ppt_h</p:attrName>
                                        </p:attrNameLst>
                                      </p:cBhvr>
                                      <p:tavLst>
                                        <p:tav tm="0">
                                          <p:val>
                                            <p:fltVal val="0.000000"/>
                                          </p:val>
                                        </p:tav>
                                        <p:tav tm="100000">
                                          <p:val>
                                            <p:strVal val="#ppt_h"/>
                                          </p:val>
                                        </p:tav>
                                      </p:tavLst>
                                    </p:anim>
                                    <p:anim calcmode="lin" valueType="num">
                                      <p:cBhvr>
                                        <p:cTn id="16" dur="500" fill="hold"/>
                                        <p:tgtEl>
                                          <p:spTgt spid="6"/>
                                        </p:tgtEl>
                                        <p:attrNameLst>
                                          <p:attrName>style.rotation</p:attrName>
                                        </p:attrNameLst>
                                      </p:cBhvr>
                                      <p:tavLst>
                                        <p:tav tm="0">
                                          <p:val>
                                            <p:fltVal val="360.000000"/>
                                          </p:val>
                                        </p:tav>
                                        <p:tav tm="100000">
                                          <p:val>
                                            <p:fltVal val="0.000000"/>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000000"/>
                                          </p:val>
                                        </p:tav>
                                        <p:tav tm="100000">
                                          <p:val>
                                            <p:strVal val="#ppt_w"/>
                                          </p:val>
                                        </p:tav>
                                      </p:tavLst>
                                    </p:anim>
                                    <p:anim calcmode="lin" valueType="num">
                                      <p:cBhvr>
                                        <p:cTn id="23" dur="500" fill="hold"/>
                                        <p:tgtEl>
                                          <p:spTgt spid="7"/>
                                        </p:tgtEl>
                                        <p:attrNameLst>
                                          <p:attrName>ppt_h</p:attrName>
                                        </p:attrNameLst>
                                      </p:cBhvr>
                                      <p:tavLst>
                                        <p:tav tm="0">
                                          <p:val>
                                            <p:fltVal val="0.000000"/>
                                          </p:val>
                                        </p:tav>
                                        <p:tav tm="100000">
                                          <p:val>
                                            <p:strVal val="#ppt_h"/>
                                          </p:val>
                                        </p:tav>
                                      </p:tavLst>
                                    </p:anim>
                                    <p:anim calcmode="lin" valueType="num">
                                      <p:cBhvr>
                                        <p:cTn id="24" dur="500" fill="hold"/>
                                        <p:tgtEl>
                                          <p:spTgt spid="7"/>
                                        </p:tgtEl>
                                        <p:attrNameLst>
                                          <p:attrName>style.rotation</p:attrName>
                                        </p:attrNameLst>
                                      </p:cBhvr>
                                      <p:tavLst>
                                        <p:tav tm="0">
                                          <p:val>
                                            <p:fltVal val="360.000000"/>
                                          </p:val>
                                        </p:tav>
                                        <p:tav tm="100000">
                                          <p:val>
                                            <p:fltVal val="0.000000"/>
                                          </p:val>
                                        </p:tav>
                                      </p:tavLst>
                                    </p:anim>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1026"/>
          <p:cNvSpPr>
            <a:spLocks noGrp="1"/>
          </p:cNvSpPr>
          <p:nvPr>
            <p:ph type="title"/>
          </p:nvPr>
        </p:nvSpPr>
        <p:spPr>
          <a:xfrm>
            <a:off x="2606040" y="188595"/>
            <a:ext cx="7239000" cy="610235"/>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4.3.3 </a:t>
            </a:r>
            <a:r>
              <a:rPr lang="zh-CN" altLang="en-US" sz="3600" b="1" dirty="0">
                <a:latin typeface="楷体" panose="02010609060101010101" pitchFamily="49" charset="-122"/>
                <a:ea typeface="楷体" panose="02010609060101010101" pitchFamily="49" charset="-122"/>
              </a:rPr>
              <a:t>委托构造函数</a:t>
            </a:r>
            <a:endParaRPr lang="zh-CN" altLang="en-US" sz="3600" b="1" dirty="0">
              <a:latin typeface="楷体" panose="02010609060101010101" pitchFamily="49" charset="-122"/>
              <a:ea typeface="楷体" panose="02010609060101010101" pitchFamily="49" charset="-122"/>
            </a:endParaRPr>
          </a:p>
        </p:txBody>
      </p:sp>
      <p:sp>
        <p:nvSpPr>
          <p:cNvPr id="4" name="文本占位符 3"/>
          <p:cNvSpPr>
            <a:spLocks noGrp="1"/>
          </p:cNvSpPr>
          <p:nvPr>
            <p:ph type="body" idx="1"/>
          </p:nvPr>
        </p:nvSpPr>
        <p:spPr>
          <a:xfrm>
            <a:off x="695960" y="908685"/>
            <a:ext cx="11058525" cy="1509395"/>
          </a:xfrm>
        </p:spPr>
        <p:txBody>
          <a:bodyPr/>
          <a:p>
            <a:r>
              <a:rPr lang="zh-CN" altLang="en-US" sz="2800" b="1" dirty="0">
                <a:latin typeface="楷体" panose="02010609060101010101" pitchFamily="49" charset="-122"/>
                <a:ea typeface="楷体" panose="02010609060101010101" pitchFamily="49" charset="-122"/>
              </a:rPr>
              <a:t>类中往往有多个构造函数，只是参数表和初始化列表不同，其初始化算法都是相同的，这时，为了避免代码重复，可以使用委托构造函数。</a:t>
            </a:r>
            <a:endParaRPr lang="zh-CN" altLang="en-US" sz="2800" b="1" dirty="0">
              <a:latin typeface="楷体" panose="02010609060101010101" pitchFamily="49" charset="-122"/>
              <a:ea typeface="楷体" panose="02010609060101010101" pitchFamily="49" charset="-122"/>
            </a:endParaRPr>
          </a:p>
        </p:txBody>
      </p:sp>
      <p:sp>
        <p:nvSpPr>
          <p:cNvPr id="5" name="内容占位符 2"/>
          <p:cNvSpPr>
            <a:spLocks noGrp="1"/>
          </p:cNvSpPr>
          <p:nvPr/>
        </p:nvSpPr>
        <p:spPr>
          <a:xfrm>
            <a:off x="608330" y="2277110"/>
            <a:ext cx="10975975" cy="3323590"/>
          </a:xfrm>
          <a:prstGeom prst="rect">
            <a:avLst/>
          </a:prstGeom>
          <a:noFill/>
          <a:ln>
            <a:noFill/>
          </a:ln>
        </p:spPr>
        <p:txBody>
          <a:bodyPr vert="horz" wrap="square" lIns="91440" tIns="45720" rIns="91440" bIns="45720" numCol="1" anchor="t" anchorCtr="0" compatLnSpc="1"/>
          <a:lstStyle>
            <a:lvl1pPr marL="365125" indent="-255905"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微软雅黑" panose="020B0503020204020204" charset="-122"/>
                <a:ea typeface="微软雅黑" panose="020B0503020204020204" charset="-122"/>
                <a:cs typeface="+mn-cs"/>
              </a:defRPr>
            </a:lvl1pPr>
            <a:lvl2pPr marL="657225" indent="-246380"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微软雅黑" panose="020B0503020204020204" charset="-122"/>
                <a:ea typeface="微软雅黑" panose="020B0503020204020204" charset="-122"/>
                <a:cs typeface="+mn-cs"/>
              </a:defRPr>
            </a:lvl2pPr>
            <a:lvl3pPr marL="922655"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微软雅黑" panose="020B0503020204020204" charset="-122"/>
                <a:ea typeface="微软雅黑" panose="020B0503020204020204" charset="-122"/>
                <a:cs typeface="+mn-cs"/>
              </a:defRPr>
            </a:lvl3pPr>
            <a:lvl4pPr marL="1179830"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anose="020B0503020204020204" charset="-122"/>
                <a:ea typeface="微软雅黑" panose="020B0503020204020204" charset="-122"/>
                <a:cs typeface="+mn-cs"/>
              </a:defRPr>
            </a:lvl4pPr>
            <a:lvl5pPr marL="1389380" indent="-182880"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charset="-122"/>
                <a:ea typeface="微软雅黑" panose="020B0503020204020204" charset="-122"/>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a:lstStyle>
          <a:p>
            <a:pPr marL="109220" indent="0">
              <a:lnSpc>
                <a:spcPct val="150000"/>
              </a:lnSpc>
              <a:buNone/>
            </a:pPr>
            <a:r>
              <a:rPr lang="en-US" altLang="zh-CN">
                <a:latin typeface="楷体" panose="02010609060101010101" pitchFamily="49" charset="-122"/>
                <a:ea typeface="楷体" panose="02010609060101010101" pitchFamily="49" charset="-122"/>
                <a:cs typeface="楷体" panose="02010609060101010101" pitchFamily="49" charset="-122"/>
              </a:rPr>
              <a:t>  </a:t>
            </a:r>
            <a:r>
              <a:rPr lang="en-US" altLang="zh-CN" b="1">
                <a:latin typeface="楷体" panose="02010609060101010101" pitchFamily="49" charset="-122"/>
                <a:ea typeface="楷体" panose="02010609060101010101" pitchFamily="49" charset="-122"/>
                <a:cs typeface="楷体" panose="02010609060101010101" pitchFamily="49" charset="-122"/>
              </a:rPr>
              <a:t>Clock</a:t>
            </a:r>
            <a:r>
              <a:rPr lang="zh-CN" altLang="en-US" b="1">
                <a:latin typeface="楷体" panose="02010609060101010101" pitchFamily="49" charset="-122"/>
                <a:ea typeface="楷体" panose="02010609060101010101" pitchFamily="49" charset="-122"/>
                <a:cs typeface="楷体" panose="02010609060101010101" pitchFamily="49" charset="-122"/>
              </a:rPr>
              <a:t>类的两个构造函数：</a:t>
            </a:r>
            <a:endParaRPr lang="en-US" altLang="zh-CN" b="1">
              <a:latin typeface="楷体" panose="02010609060101010101" pitchFamily="49" charset="-122"/>
              <a:ea typeface="楷体" panose="02010609060101010101" pitchFamily="49" charset="-122"/>
              <a:cs typeface="楷体" panose="02010609060101010101" pitchFamily="49" charset="-122"/>
            </a:endParaRPr>
          </a:p>
          <a:p>
            <a:pPr marL="410845" lvl="1" indent="0">
              <a:lnSpc>
                <a:spcPct val="150000"/>
              </a:lnSpc>
              <a:buNone/>
            </a:pPr>
            <a:r>
              <a:rPr lang="en-US" altLang="zh-CN" sz="2400">
                <a:solidFill>
                  <a:srgbClr val="0000FF"/>
                </a:solidFill>
                <a:cs typeface="微软雅黑" panose="020B0503020204020204" charset="-122"/>
              </a:rPr>
              <a:t>Clock(int newH, int newM, int newS) : Hour(newH),Minute(newM),  </a:t>
            </a:r>
            <a:r>
              <a:rPr lang="en-US" altLang="zh-CN" sz="2400">
                <a:solidFill>
                  <a:srgbClr val="0000FF"/>
                </a:solidFill>
                <a:cs typeface="微软雅黑" panose="020B0503020204020204" charset="-122"/>
              </a:rPr>
              <a:t>Second(newS)  {	     //</a:t>
            </a:r>
            <a:r>
              <a:rPr lang="zh-CN" altLang="en-US" sz="2400">
                <a:solidFill>
                  <a:srgbClr val="0000FF"/>
                </a:solidFill>
                <a:cs typeface="微软雅黑" panose="020B0503020204020204" charset="-122"/>
              </a:rPr>
              <a:t>构造函数</a:t>
            </a:r>
            <a:endParaRPr lang="zh-CN" altLang="en-US" sz="2400">
              <a:solidFill>
                <a:srgbClr val="0000FF"/>
              </a:solidFill>
              <a:cs typeface="微软雅黑" panose="020B0503020204020204" charset="-122"/>
            </a:endParaRPr>
          </a:p>
          <a:p>
            <a:pPr marL="410845" lvl="1" indent="0">
              <a:lnSpc>
                <a:spcPct val="150000"/>
              </a:lnSpc>
              <a:buNone/>
            </a:pPr>
            <a:r>
              <a:rPr lang="en-US" altLang="zh-CN" sz="2400">
                <a:solidFill>
                  <a:srgbClr val="0000FF"/>
                </a:solidFill>
                <a:cs typeface="微软雅黑" panose="020B0503020204020204" charset="-122"/>
              </a:rPr>
              <a:t>}</a:t>
            </a:r>
            <a:endParaRPr lang="en-US" altLang="zh-CN" sz="2400">
              <a:solidFill>
                <a:srgbClr val="0000FF"/>
              </a:solidFill>
              <a:cs typeface="微软雅黑" panose="020B0503020204020204" charset="-122"/>
            </a:endParaRPr>
          </a:p>
          <a:p>
            <a:pPr marL="410845" lvl="1" indent="0">
              <a:lnSpc>
                <a:spcPct val="150000"/>
              </a:lnSpc>
              <a:buNone/>
            </a:pPr>
            <a:r>
              <a:rPr lang="en-US" altLang="zh-CN" sz="2400">
                <a:solidFill>
                  <a:srgbClr val="0000FF"/>
                </a:solidFill>
                <a:cs typeface="微软雅黑" panose="020B0503020204020204" charset="-122"/>
              </a:rPr>
              <a:t>Clock::Clock(): Hour(0),Minute(0),</a:t>
            </a:r>
            <a:r>
              <a:rPr lang="en-US" altLang="zh-CN" sz="2400">
                <a:solidFill>
                  <a:srgbClr val="0000FF"/>
                </a:solidFill>
                <a:cs typeface="微软雅黑" panose="020B0503020204020204" charset="-122"/>
              </a:rPr>
              <a:t>Second(0) { }      //</a:t>
            </a:r>
            <a:r>
              <a:rPr lang="zh-CN" altLang="en-US" sz="2400">
                <a:solidFill>
                  <a:srgbClr val="0000FF"/>
                </a:solidFill>
                <a:cs typeface="微软雅黑" panose="020B0503020204020204" charset="-122"/>
              </a:rPr>
              <a:t>默认构造函数</a:t>
            </a:r>
            <a:endParaRPr lang="zh-CN" altLang="en-US" sz="2400">
              <a:solidFill>
                <a:srgbClr val="0000FF"/>
              </a:solidFill>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839470" y="1124476"/>
            <a:ext cx="10975975" cy="4440982"/>
          </a:xfrm>
        </p:spPr>
        <p:txBody>
          <a:bodyPr/>
          <a:p>
            <a:pPr>
              <a:lnSpc>
                <a:spcPct val="150000"/>
              </a:lnSpc>
              <a:spcBef>
                <a:spcPts val="600"/>
              </a:spcBef>
            </a:pPr>
            <a:r>
              <a:rPr lang="zh-CN" altLang="en-US" b="1">
                <a:latin typeface="楷体" panose="02010609060101010101" pitchFamily="49" charset="-122"/>
                <a:ea typeface="楷体" panose="02010609060101010101" pitchFamily="49" charset="-122"/>
                <a:cs typeface="楷体" panose="02010609060101010101" pitchFamily="49" charset="-122"/>
              </a:rPr>
              <a:t>委托构造函数使用类的其他构造函数执行初始化过程。</a:t>
            </a:r>
            <a:endParaRPr lang="en-US" altLang="zh-CN" b="1">
              <a:latin typeface="楷体" panose="02010609060101010101" pitchFamily="49" charset="-122"/>
              <a:ea typeface="楷体" panose="02010609060101010101" pitchFamily="49" charset="-122"/>
              <a:cs typeface="楷体" panose="02010609060101010101" pitchFamily="49" charset="-122"/>
            </a:endParaRPr>
          </a:p>
          <a:p>
            <a:pPr>
              <a:lnSpc>
                <a:spcPct val="150000"/>
              </a:lnSpc>
              <a:spcBef>
                <a:spcPts val="600"/>
              </a:spcBef>
            </a:pPr>
            <a:r>
              <a:rPr lang="zh-CN" altLang="en-US" b="1">
                <a:latin typeface="楷体" panose="02010609060101010101" pitchFamily="49" charset="-122"/>
                <a:ea typeface="楷体" panose="02010609060101010101" pitchFamily="49" charset="-122"/>
                <a:cs typeface="楷体" panose="02010609060101010101" pitchFamily="49" charset="-122"/>
              </a:rPr>
              <a:t>例如：</a:t>
            </a:r>
            <a:endParaRPr lang="en-US" altLang="zh-CN" b="1">
              <a:latin typeface="楷体" panose="02010609060101010101" pitchFamily="49" charset="-122"/>
              <a:ea typeface="楷体" panose="02010609060101010101" pitchFamily="49" charset="-122"/>
              <a:cs typeface="楷体" panose="02010609060101010101" pitchFamily="49" charset="-122"/>
            </a:endParaRPr>
          </a:p>
          <a:p>
            <a:pPr marL="410845" lvl="1" indent="0">
              <a:lnSpc>
                <a:spcPct val="150000"/>
              </a:lnSpc>
              <a:spcBef>
                <a:spcPts val="600"/>
              </a:spcBef>
              <a:buNone/>
            </a:pPr>
            <a:r>
              <a:rPr lang="en-US" altLang="zh-CN" sz="2400">
                <a:solidFill>
                  <a:srgbClr val="0000FF"/>
                </a:solidFill>
                <a:latin typeface="微软雅黑" panose="020B0503020204020204" charset="-122"/>
                <a:ea typeface="微软雅黑" panose="020B0503020204020204" charset="-122"/>
                <a:cs typeface="楷体" panose="02010609060101010101" pitchFamily="49" charset="-122"/>
              </a:rPr>
              <a:t>Clock(int newH, int newM, int newS):  hour(newH),minute(newM),  second(newS){</a:t>
            </a:r>
            <a:endParaRPr lang="zh-CN" altLang="en-US" sz="2400">
              <a:solidFill>
                <a:srgbClr val="0000FF"/>
              </a:solidFill>
              <a:latin typeface="微软雅黑" panose="020B0503020204020204" charset="-122"/>
              <a:ea typeface="微软雅黑" panose="020B0503020204020204" charset="-122"/>
              <a:cs typeface="楷体" panose="02010609060101010101" pitchFamily="49" charset="-122"/>
            </a:endParaRPr>
          </a:p>
          <a:p>
            <a:pPr marL="410845" lvl="1" indent="0">
              <a:lnSpc>
                <a:spcPct val="150000"/>
              </a:lnSpc>
              <a:spcBef>
                <a:spcPts val="600"/>
              </a:spcBef>
              <a:buNone/>
            </a:pPr>
            <a:r>
              <a:rPr lang="en-US" altLang="zh-CN" sz="2400">
                <a:solidFill>
                  <a:srgbClr val="0000FF"/>
                </a:solidFill>
                <a:latin typeface="微软雅黑" panose="020B0503020204020204" charset="-122"/>
                <a:ea typeface="微软雅黑" panose="020B0503020204020204" charset="-122"/>
                <a:cs typeface="楷体" panose="02010609060101010101" pitchFamily="49" charset="-122"/>
              </a:rPr>
              <a:t>}</a:t>
            </a:r>
            <a:endParaRPr lang="en-US" altLang="zh-CN" sz="2400">
              <a:solidFill>
                <a:srgbClr val="0000FF"/>
              </a:solidFill>
              <a:latin typeface="微软雅黑" panose="020B0503020204020204" charset="-122"/>
              <a:ea typeface="微软雅黑" panose="020B0503020204020204" charset="-122"/>
              <a:cs typeface="楷体" panose="02010609060101010101" pitchFamily="49" charset="-122"/>
            </a:endParaRPr>
          </a:p>
          <a:p>
            <a:pPr marL="410845" lvl="1" indent="0">
              <a:lnSpc>
                <a:spcPct val="150000"/>
              </a:lnSpc>
              <a:spcBef>
                <a:spcPts val="600"/>
              </a:spcBef>
              <a:buNone/>
            </a:pPr>
            <a:r>
              <a:rPr lang="en-US" altLang="zh-CN" sz="2400">
                <a:solidFill>
                  <a:srgbClr val="FF0000"/>
                </a:solidFill>
                <a:latin typeface="微软雅黑" panose="020B0503020204020204" charset="-122"/>
                <a:ea typeface="微软雅黑" panose="020B0503020204020204" charset="-122"/>
                <a:cs typeface="楷体" panose="02010609060101010101" pitchFamily="49" charset="-122"/>
              </a:rPr>
              <a:t>Clock(): Clock(0, 0, 0) { }</a:t>
            </a:r>
            <a:endParaRPr lang="zh-CN" altLang="en-US" sz="2400">
              <a:solidFill>
                <a:srgbClr val="FF0000"/>
              </a:solidFill>
              <a:latin typeface="微软雅黑" panose="020B0503020204020204" charset="-122"/>
              <a:ea typeface="微软雅黑" panose="020B0503020204020204" charset="-122"/>
              <a:cs typeface="楷体" panose="02010609060101010101" pitchFamily="49" charset="-122"/>
            </a:endParaRPr>
          </a:p>
          <a:p>
            <a:pPr>
              <a:lnSpc>
                <a:spcPct val="150000"/>
              </a:lnSpc>
              <a:spcBef>
                <a:spcPts val="600"/>
              </a:spcBef>
            </a:pPr>
            <a:endParaRPr lang="zh-CN" altLang="en-US" sz="2400">
              <a:solidFill>
                <a:srgbClr val="FF0000"/>
              </a:solidFill>
              <a:latin typeface="微软雅黑" panose="020B0503020204020204" charset="-122"/>
              <a:ea typeface="微软雅黑" panose="020B0503020204020204" charset="-122"/>
              <a:cs typeface="楷体" panose="02010609060101010101" pitchFamily="49" charset="-122"/>
            </a:endParaRPr>
          </a:p>
        </p:txBody>
      </p:sp>
      <p:sp>
        <p:nvSpPr>
          <p:cNvPr id="57345" name="Rectangle 1026"/>
          <p:cNvSpPr>
            <a:spLocks noGrp="1"/>
          </p:cNvSpPr>
          <p:nvPr>
            <p:ph type="title"/>
          </p:nvPr>
        </p:nvSpPr>
        <p:spPr>
          <a:xfrm>
            <a:off x="2606040" y="188595"/>
            <a:ext cx="7239000" cy="610235"/>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4.3.3 </a:t>
            </a:r>
            <a:r>
              <a:rPr lang="zh-CN" altLang="en-US" sz="3600" b="1" dirty="0">
                <a:latin typeface="楷体" panose="02010609060101010101" pitchFamily="49" charset="-122"/>
                <a:ea typeface="楷体" panose="02010609060101010101" pitchFamily="49" charset="-122"/>
              </a:rPr>
              <a:t>委托构造函数</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1026"/>
          <p:cNvSpPr>
            <a:spLocks noGrp="1"/>
          </p:cNvSpPr>
          <p:nvPr>
            <p:ph type="title"/>
          </p:nvPr>
        </p:nvSpPr>
        <p:spPr>
          <a:xfrm>
            <a:off x="2743200" y="304800"/>
            <a:ext cx="7239000" cy="990600"/>
          </a:xfrm>
          <a:noFill/>
          <a:ln>
            <a:noFill/>
          </a:ln>
        </p:spPr>
        <p:txBody>
          <a:bodyPr anchor="t" anchorCtr="0"/>
          <a:p>
            <a:pPr eaLnBrk="1" hangingPunct="1"/>
            <a:r>
              <a:rPr lang="en-US" altLang="zh-CN" sz="3600" b="1" dirty="0">
                <a:solidFill>
                  <a:srgbClr val="FF0000"/>
                </a:solidFill>
                <a:latin typeface="楷体" panose="02010609060101010101" pitchFamily="49" charset="-122"/>
                <a:ea typeface="楷体" panose="02010609060101010101" pitchFamily="49" charset="-122"/>
              </a:rPr>
              <a:t>4.3.4 </a:t>
            </a:r>
            <a:r>
              <a:rPr lang="zh-CN" altLang="en-US" sz="3600" b="1" dirty="0">
                <a:solidFill>
                  <a:srgbClr val="FF0000"/>
                </a:solidFill>
                <a:latin typeface="楷体" panose="02010609060101010101" pitchFamily="49" charset="-122"/>
                <a:ea typeface="楷体" panose="02010609060101010101" pitchFamily="49" charset="-122"/>
              </a:rPr>
              <a:t>复制构造函数</a:t>
            </a:r>
            <a:endParaRPr lang="zh-CN" altLang="en-US" sz="3600" b="1" dirty="0">
              <a:solidFill>
                <a:srgbClr val="FF0000"/>
              </a:solidFill>
              <a:latin typeface="楷体" panose="02010609060101010101" pitchFamily="49" charset="-122"/>
              <a:ea typeface="楷体" panose="02010609060101010101" pitchFamily="49" charset="-122"/>
            </a:endParaRPr>
          </a:p>
        </p:txBody>
      </p:sp>
      <p:sp>
        <p:nvSpPr>
          <p:cNvPr id="133123" name="Rectangle 1027"/>
          <p:cNvSpPr>
            <a:spLocks noGrp="1"/>
          </p:cNvSpPr>
          <p:nvPr>
            <p:ph idx="1"/>
          </p:nvPr>
        </p:nvSpPr>
        <p:spPr>
          <a:xfrm>
            <a:off x="1099820" y="1214755"/>
            <a:ext cx="10344785" cy="4997450"/>
          </a:xfrm>
          <a:noFill/>
          <a:ln>
            <a:noFill/>
          </a:ln>
        </p:spPr>
        <p:txBody>
          <a:bodyPr anchor="t" anchorCtr="0"/>
          <a:p>
            <a:pPr marL="0" indent="351155" eaLnBrk="1" hangingPunct="1">
              <a:lnSpc>
                <a:spcPct val="110000"/>
              </a:lnSpc>
              <a:buFont typeface="Wingdings" panose="05000000000000000000" pitchFamily="2" charset="2"/>
              <a:buNone/>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复制构造函数是一种特殊的构造函数，其</a:t>
            </a:r>
            <a:r>
              <a:rPr lang="zh-CN" altLang="en-US" sz="2400" b="1" dirty="0">
                <a:solidFill>
                  <a:srgbClr val="990000"/>
                </a:solidFill>
                <a:latin typeface="楷体" panose="02010609060101010101" pitchFamily="49" charset="-122"/>
                <a:ea typeface="楷体" panose="02010609060101010101" pitchFamily="49" charset="-122"/>
              </a:rPr>
              <a:t>形参为本类的对象引用</a:t>
            </a:r>
            <a:r>
              <a:rPr lang="en-US" altLang="zh-CN" sz="2400" b="1" dirty="0">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它的功能是用一个已知的对象来初始化一个被创建的同类的对象</a:t>
            </a:r>
            <a:r>
              <a:rPr lang="zh-CN" altLang="en-US" sz="2400" b="1" dirty="0">
                <a:latin typeface="楷体" panose="02010609060101010101" pitchFamily="49" charset="-122"/>
                <a:ea typeface="楷体" panose="02010609060101010101" pitchFamily="49" charset="-122"/>
              </a:rPr>
              <a:t>。</a:t>
            </a:r>
            <a:endParaRPr lang="en-US" altLang="en-US" sz="2400" b="1" dirty="0">
              <a:latin typeface="楷体" panose="02010609060101010101" pitchFamily="49" charset="-122"/>
              <a:ea typeface="楷体" panose="02010609060101010101" pitchFamily="49" charset="-122"/>
            </a:endParaRPr>
          </a:p>
          <a:p>
            <a:pPr marL="751205" lvl="1" eaLnBrk="1" hangingPunct="1">
              <a:buNone/>
            </a:pPr>
            <a:r>
              <a:rPr lang="en-US" altLang="zh-CN" sz="2400" b="1" dirty="0">
                <a:latin typeface="楷体" panose="02010609060101010101" pitchFamily="49" charset="-122"/>
                <a:ea typeface="楷体" panose="02010609060101010101" pitchFamily="49" charset="-122"/>
              </a:rPr>
              <a:t>class </a:t>
            </a:r>
            <a:r>
              <a:rPr lang="zh-CN" altLang="en-US" sz="2400" b="1" dirty="0">
                <a:latin typeface="楷体" panose="02010609060101010101" pitchFamily="49" charset="-122"/>
                <a:ea typeface="楷体" panose="02010609060101010101" pitchFamily="49" charset="-122"/>
              </a:rPr>
              <a:t>类名</a:t>
            </a:r>
            <a:endParaRPr lang="zh-CN" altLang="en-US" sz="2400" b="1" dirty="0">
              <a:latin typeface="楷体" panose="02010609060101010101" pitchFamily="49" charset="-122"/>
              <a:ea typeface="楷体" panose="02010609060101010101" pitchFamily="49" charset="-122"/>
            </a:endParaRPr>
          </a:p>
          <a:p>
            <a:pPr marL="751205" lvl="1" eaLnBrk="1" hangingPunct="1">
              <a:buNone/>
            </a:pPr>
            <a:r>
              <a:rPr lang="en-US" altLang="zh-CN" sz="2400" b="1" dirty="0">
                <a:latin typeface="楷体" panose="02010609060101010101" pitchFamily="49" charset="-122"/>
                <a:ea typeface="楷体" panose="02010609060101010101" pitchFamily="49" charset="-122"/>
              </a:rPr>
              <a:t>{  public :</a:t>
            </a:r>
            <a:endParaRPr lang="en-US" altLang="zh-CN" sz="2400" b="1" dirty="0">
              <a:latin typeface="楷体" panose="02010609060101010101" pitchFamily="49" charset="-122"/>
              <a:ea typeface="楷体" panose="02010609060101010101" pitchFamily="49" charset="-122"/>
            </a:endParaRPr>
          </a:p>
          <a:p>
            <a:pPr marL="751205" lvl="1" eaLnBrk="1" hangingPunct="1">
              <a:buNone/>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类名（形参）；</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构造函数</a:t>
            </a:r>
            <a:endParaRPr lang="zh-CN" altLang="en-US" sz="2400" b="1" dirty="0">
              <a:latin typeface="楷体" panose="02010609060101010101" pitchFamily="49" charset="-122"/>
              <a:ea typeface="楷体" panose="02010609060101010101" pitchFamily="49" charset="-122"/>
            </a:endParaRPr>
          </a:p>
          <a:p>
            <a:pPr marL="751205" lvl="1" eaLnBrk="1" hangingPunct="1">
              <a:buNone/>
            </a:pPr>
            <a:r>
              <a:rPr lang="zh-CN" altLang="en-US" sz="2400" b="1" dirty="0">
                <a:solidFill>
                  <a:schemeClr val="folHlink"/>
                </a:solidFill>
                <a:latin typeface="楷体" panose="02010609060101010101" pitchFamily="49" charset="-122"/>
                <a:ea typeface="楷体" panose="02010609060101010101" pitchFamily="49" charset="-122"/>
              </a:rPr>
              <a:t>    </a:t>
            </a:r>
            <a:r>
              <a:rPr lang="zh-CN" altLang="en-US" sz="2400" b="1" dirty="0">
                <a:solidFill>
                  <a:srgbClr val="FF0000"/>
                </a:solidFill>
                <a:latin typeface="楷体" panose="02010609060101010101" pitchFamily="49" charset="-122"/>
                <a:ea typeface="楷体" panose="02010609060101010101" pitchFamily="49" charset="-122"/>
              </a:rPr>
              <a:t>类名（类名 </a:t>
            </a:r>
            <a:r>
              <a:rPr lang="en-US" altLang="zh-CN" sz="2400" b="1" dirty="0">
                <a:solidFill>
                  <a:srgbClr val="FF0000"/>
                </a:solidFill>
                <a:latin typeface="楷体" panose="02010609060101010101" pitchFamily="49" charset="-122"/>
                <a:ea typeface="楷体" panose="02010609060101010101" pitchFamily="49" charset="-122"/>
              </a:rPr>
              <a:t>&amp;</a:t>
            </a:r>
            <a:r>
              <a:rPr lang="zh-CN" altLang="en-US" sz="2400" b="1" dirty="0">
                <a:solidFill>
                  <a:srgbClr val="FF0000"/>
                </a:solidFill>
                <a:latin typeface="楷体" panose="02010609060101010101" pitchFamily="49" charset="-122"/>
                <a:ea typeface="楷体" panose="02010609060101010101" pitchFamily="49" charset="-122"/>
              </a:rPr>
              <a:t>对象名）；</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复制构造函数</a:t>
            </a:r>
            <a:endParaRPr lang="zh-CN" altLang="en-US" sz="2400" b="1" dirty="0">
              <a:solidFill>
                <a:srgbClr val="FF0000"/>
              </a:solidFill>
              <a:latin typeface="楷体" panose="02010609060101010101" pitchFamily="49" charset="-122"/>
              <a:ea typeface="楷体" panose="02010609060101010101" pitchFamily="49" charset="-122"/>
            </a:endParaRPr>
          </a:p>
          <a:p>
            <a:pPr marL="751205" lvl="1" eaLnBrk="1" hangingPunct="1">
              <a:buNone/>
            </a:pPr>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marL="751205" lvl="1" eaLnBrk="1" hangingPunct="1">
              <a:buNone/>
            </a:pPr>
            <a:r>
              <a:rPr lang="en-US" altLang="zh-CN"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marL="751205" lvl="1" eaLnBrk="1" hangingPunct="1">
              <a:buNone/>
            </a:pPr>
            <a:r>
              <a:rPr lang="zh-CN" altLang="en-US" sz="2400" b="1" dirty="0">
                <a:solidFill>
                  <a:srgbClr val="FF0000"/>
                </a:solidFill>
                <a:latin typeface="楷体" panose="02010609060101010101" pitchFamily="49" charset="-122"/>
                <a:ea typeface="楷体" panose="02010609060101010101" pitchFamily="49" charset="-122"/>
              </a:rPr>
              <a:t>类名</a:t>
            </a:r>
            <a:r>
              <a:rPr lang="en-US" altLang="zh-CN" sz="2400" b="1" dirty="0">
                <a:solidFill>
                  <a:srgbClr val="FF0000"/>
                </a:solidFill>
                <a:latin typeface="楷体" panose="02010609060101010101" pitchFamily="49" charset="-122"/>
                <a:ea typeface="楷体" panose="02010609060101010101" pitchFamily="49" charset="-122"/>
              </a:rPr>
              <a:t>:: </a:t>
            </a:r>
            <a:r>
              <a:rPr lang="zh-CN" altLang="en-US" sz="2400" b="1" dirty="0">
                <a:solidFill>
                  <a:srgbClr val="FF0000"/>
                </a:solidFill>
                <a:latin typeface="楷体" panose="02010609060101010101" pitchFamily="49" charset="-122"/>
                <a:ea typeface="楷体" panose="02010609060101010101" pitchFamily="49" charset="-122"/>
              </a:rPr>
              <a:t>类名（类名 </a:t>
            </a:r>
            <a:r>
              <a:rPr lang="en-US" altLang="zh-CN" sz="2400" b="1" dirty="0">
                <a:solidFill>
                  <a:srgbClr val="FF0000"/>
                </a:solidFill>
                <a:latin typeface="楷体" panose="02010609060101010101" pitchFamily="49" charset="-122"/>
                <a:ea typeface="楷体" panose="02010609060101010101" pitchFamily="49" charset="-122"/>
              </a:rPr>
              <a:t>&amp;</a:t>
            </a:r>
            <a:r>
              <a:rPr lang="zh-CN" altLang="en-US" sz="2400" b="1" dirty="0">
                <a:solidFill>
                  <a:srgbClr val="FF0000"/>
                </a:solidFill>
                <a:latin typeface="楷体" panose="02010609060101010101" pitchFamily="49" charset="-122"/>
                <a:ea typeface="楷体" panose="02010609060101010101" pitchFamily="49" charset="-122"/>
              </a:rPr>
              <a:t>对象名）</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复制构造函数的实现</a:t>
            </a:r>
            <a:endParaRPr lang="zh-CN" altLang="en-US" sz="2400" b="1" dirty="0">
              <a:solidFill>
                <a:srgbClr val="FF0000"/>
              </a:solidFill>
              <a:latin typeface="楷体" panose="02010609060101010101" pitchFamily="49" charset="-122"/>
              <a:ea typeface="楷体" panose="02010609060101010101" pitchFamily="49" charset="-122"/>
            </a:endParaRPr>
          </a:p>
          <a:p>
            <a:pPr marL="751205" lvl="1" eaLnBrk="1" hangingPunct="1">
              <a:buNone/>
            </a:pPr>
            <a:r>
              <a:rPr lang="en-US" altLang="zh-CN" sz="2400" b="1" dirty="0">
                <a:solidFill>
                  <a:srgbClr val="FF0000"/>
                </a:solidFill>
                <a:latin typeface="楷体" panose="02010609060101010101" pitchFamily="49" charset="-122"/>
                <a:ea typeface="楷体" panose="02010609060101010101" pitchFamily="49" charset="-122"/>
              </a:rPr>
              <a:t>{    </a:t>
            </a:r>
            <a:r>
              <a:rPr lang="zh-CN" altLang="en-US" sz="2400" b="1" dirty="0">
                <a:solidFill>
                  <a:srgbClr val="FF0000"/>
                </a:solidFill>
                <a:latin typeface="楷体" panose="02010609060101010101" pitchFamily="49" charset="-122"/>
                <a:ea typeface="楷体" panose="02010609060101010101" pitchFamily="49" charset="-122"/>
              </a:rPr>
              <a:t>函数体    </a:t>
            </a:r>
            <a:r>
              <a:rPr lang="en-US" altLang="zh-CN" sz="2400" b="1" dirty="0">
                <a:solidFill>
                  <a:srgbClr val="FF0000"/>
                </a:solidFill>
                <a:latin typeface="楷体" panose="02010609060101010101" pitchFamily="49" charset="-122"/>
                <a:ea typeface="楷体" panose="02010609060101010101" pitchFamily="49" charset="-122"/>
              </a:rPr>
              <a:t>}</a:t>
            </a:r>
            <a:endParaRPr lang="en-US" altLang="zh-CN" sz="24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3">
                                            <p:txEl>
                                              <p:charRg st="62" end="71"/>
                                            </p:txEl>
                                          </p:spTgt>
                                        </p:tgtEl>
                                        <p:attrNameLst>
                                          <p:attrName>style.visibility</p:attrName>
                                        </p:attrNameLst>
                                      </p:cBhvr>
                                      <p:to>
                                        <p:strVal val="visible"/>
                                      </p:to>
                                    </p:set>
                                    <p:animEffect transition="in" filter="blinds(horizontal)">
                                      <p:cBhvr>
                                        <p:cTn id="7" dur="500"/>
                                        <p:tgtEl>
                                          <p:spTgt spid="133123">
                                            <p:txEl>
                                              <p:charRg st="62" end="7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23">
                                            <p:txEl>
                                              <p:charRg st="71" end="83"/>
                                            </p:txEl>
                                          </p:spTgt>
                                        </p:tgtEl>
                                        <p:attrNameLst>
                                          <p:attrName>style.visibility</p:attrName>
                                        </p:attrNameLst>
                                      </p:cBhvr>
                                      <p:to>
                                        <p:strVal val="visible"/>
                                      </p:to>
                                    </p:set>
                                    <p:animEffect transition="in" filter="blinds(horizontal)">
                                      <p:cBhvr>
                                        <p:cTn id="10" dur="500"/>
                                        <p:tgtEl>
                                          <p:spTgt spid="133123">
                                            <p:txEl>
                                              <p:charRg st="71" end="8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3123">
                                            <p:txEl>
                                              <p:charRg st="83" end="101"/>
                                            </p:txEl>
                                          </p:spTgt>
                                        </p:tgtEl>
                                        <p:attrNameLst>
                                          <p:attrName>style.visibility</p:attrName>
                                        </p:attrNameLst>
                                      </p:cBhvr>
                                      <p:to>
                                        <p:strVal val="visible"/>
                                      </p:to>
                                    </p:set>
                                    <p:animEffect transition="in" filter="blinds(horizontal)">
                                      <p:cBhvr>
                                        <p:cTn id="13" dur="500"/>
                                        <p:tgtEl>
                                          <p:spTgt spid="133123">
                                            <p:txEl>
                                              <p:charRg st="83" end="10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3123">
                                            <p:txEl>
                                              <p:charRg st="101" end="126"/>
                                            </p:txEl>
                                          </p:spTgt>
                                        </p:tgtEl>
                                        <p:attrNameLst>
                                          <p:attrName>style.visibility</p:attrName>
                                        </p:attrNameLst>
                                      </p:cBhvr>
                                      <p:to>
                                        <p:strVal val="visible"/>
                                      </p:to>
                                    </p:set>
                                    <p:animEffect transition="in" filter="blinds(horizontal)">
                                      <p:cBhvr>
                                        <p:cTn id="16" dur="500"/>
                                        <p:tgtEl>
                                          <p:spTgt spid="133123">
                                            <p:txEl>
                                              <p:charRg st="101" end="12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3123">
                                            <p:txEl>
                                              <p:charRg st="126" end="141"/>
                                            </p:txEl>
                                          </p:spTgt>
                                        </p:tgtEl>
                                        <p:attrNameLst>
                                          <p:attrName>style.visibility</p:attrName>
                                        </p:attrNameLst>
                                      </p:cBhvr>
                                      <p:to>
                                        <p:strVal val="visible"/>
                                      </p:to>
                                    </p:set>
                                    <p:animEffect transition="in" filter="blinds(horizontal)">
                                      <p:cBhvr>
                                        <p:cTn id="19" dur="500"/>
                                        <p:tgtEl>
                                          <p:spTgt spid="133123">
                                            <p:txEl>
                                              <p:charRg st="126" end="14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3123">
                                            <p:txEl>
                                              <p:charRg st="141" end="143"/>
                                            </p:txEl>
                                          </p:spTgt>
                                        </p:tgtEl>
                                        <p:attrNameLst>
                                          <p:attrName>style.visibility</p:attrName>
                                        </p:attrNameLst>
                                      </p:cBhvr>
                                      <p:to>
                                        <p:strVal val="visible"/>
                                      </p:to>
                                    </p:set>
                                    <p:animEffect transition="in" filter="blinds(horizontal)">
                                      <p:cBhvr>
                                        <p:cTn id="22" dur="500"/>
                                        <p:tgtEl>
                                          <p:spTgt spid="133123">
                                            <p:txEl>
                                              <p:charRg st="141" end="14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3123">
                                            <p:txEl>
                                              <p:charRg st="143" end="171"/>
                                            </p:txEl>
                                          </p:spTgt>
                                        </p:tgtEl>
                                        <p:attrNameLst>
                                          <p:attrName>style.visibility</p:attrName>
                                        </p:attrNameLst>
                                      </p:cBhvr>
                                      <p:to>
                                        <p:strVal val="visible"/>
                                      </p:to>
                                    </p:set>
                                    <p:animEffect transition="in" filter="blinds(horizontal)">
                                      <p:cBhvr>
                                        <p:cTn id="25" dur="500"/>
                                        <p:tgtEl>
                                          <p:spTgt spid="133123">
                                            <p:txEl>
                                              <p:charRg st="143" end="17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3123">
                                            <p:txEl>
                                              <p:charRg st="171" end="185"/>
                                            </p:txEl>
                                          </p:spTgt>
                                        </p:tgtEl>
                                        <p:attrNameLst>
                                          <p:attrName>style.visibility</p:attrName>
                                        </p:attrNameLst>
                                      </p:cBhvr>
                                      <p:to>
                                        <p:strVal val="visible"/>
                                      </p:to>
                                    </p:set>
                                    <p:animEffect transition="in" filter="blinds(horizontal)">
                                      <p:cBhvr>
                                        <p:cTn id="28" dur="500"/>
                                        <p:tgtEl>
                                          <p:spTgt spid="133123">
                                            <p:txEl>
                                              <p:charRg st="171" end="1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1026"/>
          <p:cNvSpPr>
            <a:spLocks noGrp="1"/>
          </p:cNvSpPr>
          <p:nvPr>
            <p:ph type="title"/>
          </p:nvPr>
        </p:nvSpPr>
        <p:spPr>
          <a:xfrm>
            <a:off x="2667000" y="214313"/>
            <a:ext cx="7315200" cy="85725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例</a:t>
            </a:r>
            <a:r>
              <a:rPr lang="en-US" altLang="zh-CN" sz="3600" b="1" dirty="0">
                <a:latin typeface="楷体" panose="02010609060101010101" pitchFamily="49" charset="-122"/>
                <a:ea typeface="楷体" panose="02010609060101010101" pitchFamily="49" charset="-122"/>
              </a:rPr>
              <a:t>4-2 </a:t>
            </a:r>
            <a:r>
              <a:rPr lang="zh-CN" altLang="en-US" sz="3600" b="1" dirty="0">
                <a:latin typeface="楷体" panose="02010609060101010101" pitchFamily="49" charset="-122"/>
                <a:ea typeface="楷体" panose="02010609060101010101" pitchFamily="49" charset="-122"/>
              </a:rPr>
              <a:t>复制构造函数举例</a:t>
            </a:r>
            <a:endParaRPr lang="zh-CN" altLang="en-US" sz="3600" b="1" dirty="0">
              <a:latin typeface="楷体" panose="02010609060101010101" pitchFamily="49" charset="-122"/>
              <a:ea typeface="楷体" panose="02010609060101010101" pitchFamily="49" charset="-122"/>
            </a:endParaRPr>
          </a:p>
        </p:txBody>
      </p:sp>
      <p:sp>
        <p:nvSpPr>
          <p:cNvPr id="59394" name="Rectangle 1027"/>
          <p:cNvSpPr>
            <a:spLocks noGrp="1"/>
          </p:cNvSpPr>
          <p:nvPr>
            <p:ph idx="1"/>
          </p:nvPr>
        </p:nvSpPr>
        <p:spPr>
          <a:xfrm>
            <a:off x="1415415" y="836930"/>
            <a:ext cx="7543800" cy="4876800"/>
          </a:xfrm>
          <a:noFill/>
          <a:ln>
            <a:noFill/>
          </a:ln>
        </p:spPr>
        <p:txBody>
          <a:bodyPr anchor="t" anchorCtr="0"/>
          <a:p>
            <a:pPr marL="400050" lvl="1" eaLnBrk="1" hangingPunct="1">
              <a:lnSpc>
                <a:spcPct val="90000"/>
              </a:lnSpc>
              <a:buNone/>
            </a:pPr>
            <a:r>
              <a:rPr lang="en-US" altLang="zh-CN" sz="2400" b="1" dirty="0"/>
              <a:t>class Point</a:t>
            </a:r>
            <a:endParaRPr lang="en-US" altLang="zh-CN" sz="2400" b="1" dirty="0"/>
          </a:p>
          <a:p>
            <a:pPr marL="400050" lvl="1" eaLnBrk="1" hangingPunct="1">
              <a:lnSpc>
                <a:spcPct val="90000"/>
              </a:lnSpc>
              <a:buNone/>
            </a:pPr>
            <a:r>
              <a:rPr lang="en-US" altLang="zh-CN" sz="2400" b="1" dirty="0"/>
              <a:t>{</a:t>
            </a:r>
            <a:endParaRPr lang="en-US" altLang="zh-CN" sz="2400" b="1" dirty="0"/>
          </a:p>
          <a:p>
            <a:pPr marL="400050" lvl="1" eaLnBrk="1" hangingPunct="1">
              <a:lnSpc>
                <a:spcPct val="90000"/>
              </a:lnSpc>
              <a:buNone/>
            </a:pPr>
            <a:r>
              <a:rPr lang="en-US" altLang="zh-CN" sz="2400" b="1" dirty="0"/>
              <a:t>   public:</a:t>
            </a:r>
            <a:endParaRPr lang="en-US" altLang="zh-CN" sz="2400" b="1" dirty="0"/>
          </a:p>
          <a:p>
            <a:pPr marL="400050" lvl="1" eaLnBrk="1" hangingPunct="1">
              <a:lnSpc>
                <a:spcPct val="90000"/>
              </a:lnSpc>
              <a:buNone/>
            </a:pPr>
            <a:r>
              <a:rPr lang="en-US" altLang="zh-CN" sz="2400" b="1" dirty="0"/>
              <a:t>       Point(int x=0,int y=0){X=x; Y=y;}</a:t>
            </a:r>
            <a:endParaRPr lang="en-US" altLang="zh-CN" sz="2400" b="1" dirty="0"/>
          </a:p>
          <a:p>
            <a:pPr marL="400050" lvl="1" eaLnBrk="1" hangingPunct="1">
              <a:lnSpc>
                <a:spcPct val="90000"/>
              </a:lnSpc>
              <a:buNone/>
            </a:pPr>
            <a:r>
              <a:rPr lang="en-US" altLang="zh-CN" sz="2400" b="1" dirty="0">
                <a:solidFill>
                  <a:srgbClr val="FF0000"/>
                </a:solidFill>
              </a:rPr>
              <a:t>       Point(Point &amp;p);</a:t>
            </a:r>
            <a:endParaRPr lang="en-US" altLang="zh-CN" sz="2400" b="1" dirty="0">
              <a:solidFill>
                <a:srgbClr val="FF0000"/>
              </a:solidFill>
            </a:endParaRPr>
          </a:p>
          <a:p>
            <a:pPr marL="400050" lvl="1" eaLnBrk="1" hangingPunct="1">
              <a:lnSpc>
                <a:spcPct val="90000"/>
              </a:lnSpc>
              <a:buNone/>
            </a:pPr>
            <a:r>
              <a:rPr lang="en-US" altLang="zh-CN" sz="2400" b="1" dirty="0"/>
              <a:t>       int GetX() {return X;}</a:t>
            </a:r>
            <a:endParaRPr lang="en-US" altLang="zh-CN" sz="2400" b="1" dirty="0"/>
          </a:p>
          <a:p>
            <a:pPr marL="400050" lvl="1" eaLnBrk="1" hangingPunct="1">
              <a:lnSpc>
                <a:spcPct val="90000"/>
              </a:lnSpc>
              <a:buNone/>
            </a:pPr>
            <a:r>
              <a:rPr lang="en-US" altLang="zh-CN" sz="2400" b="1" dirty="0"/>
              <a:t>       int GetY() {return Y;}</a:t>
            </a:r>
            <a:endParaRPr lang="en-US" altLang="zh-CN" sz="2400" b="1" dirty="0"/>
          </a:p>
          <a:p>
            <a:pPr marL="400050" lvl="1" eaLnBrk="1" hangingPunct="1">
              <a:lnSpc>
                <a:spcPct val="90000"/>
              </a:lnSpc>
              <a:buNone/>
            </a:pPr>
            <a:r>
              <a:rPr lang="en-US" altLang="zh-CN" sz="2400" b="1" dirty="0"/>
              <a:t>   private:</a:t>
            </a:r>
            <a:endParaRPr lang="en-US" altLang="zh-CN" sz="2400" b="1" dirty="0"/>
          </a:p>
          <a:p>
            <a:pPr marL="400050" lvl="1" eaLnBrk="1" hangingPunct="1">
              <a:lnSpc>
                <a:spcPct val="90000"/>
              </a:lnSpc>
              <a:buNone/>
            </a:pPr>
            <a:r>
              <a:rPr lang="en-US" altLang="zh-CN" sz="2400" b="1" dirty="0"/>
              <a:t>       int  X,Y;</a:t>
            </a:r>
            <a:endParaRPr lang="en-US" altLang="zh-CN" sz="2400" b="1" dirty="0"/>
          </a:p>
          <a:p>
            <a:pPr marL="400050" lvl="1" eaLnBrk="1" hangingPunct="1">
              <a:lnSpc>
                <a:spcPct val="90000"/>
              </a:lnSpc>
              <a:buNone/>
            </a:pPr>
            <a:r>
              <a:rPr lang="en-US" altLang="zh-CN" sz="2400" b="1" dirty="0"/>
              <a:t>};</a:t>
            </a:r>
            <a:endParaRPr lang="en-US" altLang="zh-CN" sz="2400" b="1" dirty="0"/>
          </a:p>
        </p:txBody>
      </p:sp>
      <p:sp>
        <p:nvSpPr>
          <p:cNvPr id="135174" name="Rectangle 1030"/>
          <p:cNvSpPr/>
          <p:nvPr/>
        </p:nvSpPr>
        <p:spPr>
          <a:xfrm>
            <a:off x="4748213" y="4286250"/>
            <a:ext cx="5724525" cy="2147888"/>
          </a:xfrm>
          <a:prstGeom prst="rect">
            <a:avLst/>
          </a:prstGeom>
          <a:noFill/>
          <a:ln w="9525">
            <a:noFill/>
          </a:ln>
        </p:spPr>
        <p:txBody>
          <a:bodyPr lIns="92075" tIns="46038" rIns="92075" bIns="46038" anchor="t" anchorCtr="0"/>
          <a:p>
            <a:pPr marL="342900" indent="-342900">
              <a:lnSpc>
                <a:spcPct val="110000"/>
              </a:lnSpc>
              <a:spcBef>
                <a:spcPct val="5000"/>
              </a:spcBef>
              <a:buClr>
                <a:schemeClr val="accent2"/>
              </a:buClr>
              <a:buSzPct val="80000"/>
              <a:buFont typeface="Wingdings" panose="05000000000000000000" pitchFamily="2" charset="2"/>
            </a:pPr>
            <a:r>
              <a:rPr lang="en-US" altLang="zh-CN" sz="2400" b="1" dirty="0">
                <a:solidFill>
                  <a:srgbClr val="FF0000"/>
                </a:solidFill>
                <a:latin typeface="Arial" panose="020B0604020202020204" pitchFamily="34" charset="0"/>
                <a:ea typeface="宋体" panose="02010600030101010101" pitchFamily="2" charset="-122"/>
              </a:rPr>
              <a:t>Point::Point (Point &amp;p)</a:t>
            </a:r>
            <a:endParaRPr lang="en-US" altLang="zh-CN" sz="2400" b="1" dirty="0">
              <a:solidFill>
                <a:srgbClr val="FF0000"/>
              </a:solidFill>
              <a:latin typeface="Arial" panose="020B0604020202020204" pitchFamily="34" charset="0"/>
              <a:ea typeface="宋体" panose="02010600030101010101" pitchFamily="2" charset="-122"/>
            </a:endParaRPr>
          </a:p>
          <a:p>
            <a:pPr marL="342900" indent="-342900">
              <a:lnSpc>
                <a:spcPct val="110000"/>
              </a:lnSpc>
              <a:spcBef>
                <a:spcPct val="5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  X=p.X;     </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lnSpc>
                <a:spcPct val="110000"/>
              </a:lnSpc>
              <a:spcBef>
                <a:spcPct val="5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    Y=p.Y;</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lnSpc>
                <a:spcPct val="110000"/>
              </a:lnSpc>
              <a:spcBef>
                <a:spcPct val="5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    cout&lt;&lt;"</a:t>
            </a:r>
            <a:r>
              <a:rPr lang="zh-CN" altLang="en-US" sz="2400" b="1" dirty="0">
                <a:solidFill>
                  <a:srgbClr val="0000FF"/>
                </a:solidFill>
                <a:latin typeface="Arial" panose="020B0604020202020204" pitchFamily="34" charset="0"/>
                <a:ea typeface="宋体" panose="02010600030101010101" pitchFamily="2" charset="-122"/>
              </a:rPr>
              <a:t>复制构造函数被调用</a:t>
            </a:r>
            <a:r>
              <a:rPr lang="en-US" altLang="zh-CN" sz="2400" b="1" dirty="0">
                <a:solidFill>
                  <a:srgbClr val="0000FF"/>
                </a:solidFill>
                <a:latin typeface="Arial" panose="020B0604020202020204" pitchFamily="34" charset="0"/>
                <a:ea typeface="宋体" panose="02010600030101010101" pitchFamily="2" charset="-122"/>
              </a:rPr>
              <a:t>"&lt;&lt;endl;</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lnSpc>
                <a:spcPct val="110000"/>
              </a:lnSpc>
              <a:spcBef>
                <a:spcPct val="5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a:t>
            </a:r>
            <a:endParaRPr lang="en-US" altLang="zh-CN" sz="2400" b="1" dirty="0">
              <a:solidFill>
                <a:srgbClr val="0000FF"/>
              </a:solidFill>
              <a:latin typeface="Arial" panose="020B0604020202020204" pitchFamily="34" charset="0"/>
              <a:ea typeface="宋体" panose="02010600030101010101" pitchFamily="2" charset="-122"/>
            </a:endParaRPr>
          </a:p>
        </p:txBody>
      </p:sp>
      <p:cxnSp>
        <p:nvCxnSpPr>
          <p:cNvPr id="5" name="直接连接符 4"/>
          <p:cNvCxnSpPr/>
          <p:nvPr/>
        </p:nvCxnSpPr>
        <p:spPr>
          <a:xfrm>
            <a:off x="4583113" y="4006850"/>
            <a:ext cx="0" cy="27082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4583113" y="3933825"/>
            <a:ext cx="568960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4"/>
                                        </p:tgtEl>
                                        <p:attrNameLst>
                                          <p:attrName>style.visibility</p:attrName>
                                        </p:attrNameLst>
                                      </p:cBhvr>
                                      <p:to>
                                        <p:strVal val="visible"/>
                                      </p:to>
                                    </p:set>
                                    <p:animEffect transition="in" filter="blinds(horizontal)">
                                      <p:cBhvr>
                                        <p:cTn id="7" dur="500"/>
                                        <p:tgtEl>
                                          <p:spTgt spid="135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xfrm>
            <a:off x="2595880" y="285750"/>
            <a:ext cx="8578215" cy="99060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例</a:t>
            </a:r>
            <a:r>
              <a:rPr lang="en-US" altLang="zh-CN" sz="3600" b="1" dirty="0">
                <a:latin typeface="楷体" panose="02010609060101010101" pitchFamily="49" charset="-122"/>
                <a:ea typeface="楷体" panose="02010609060101010101" pitchFamily="49" charset="-122"/>
              </a:rPr>
              <a:t>4-2 </a:t>
            </a:r>
            <a:r>
              <a:rPr lang="zh-CN" altLang="en-US" sz="3600" b="1" dirty="0">
                <a:latin typeface="楷体" panose="02010609060101010101" pitchFamily="49" charset="-122"/>
                <a:ea typeface="楷体" panose="02010609060101010101" pitchFamily="49" charset="-122"/>
              </a:rPr>
              <a:t>复制构造函数举例</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调用情况</a:t>
            </a:r>
            <a:r>
              <a:rPr lang="en-US" altLang="zh-CN" sz="3600" b="1" dirty="0">
                <a:latin typeface="楷体" panose="02010609060101010101" pitchFamily="49" charset="-122"/>
                <a:ea typeface="楷体" panose="02010609060101010101" pitchFamily="49" charset="-122"/>
              </a:rPr>
              <a:t>1</a:t>
            </a:r>
            <a:endParaRPr lang="en-US" altLang="zh-CN" sz="3600" b="1" dirty="0">
              <a:latin typeface="楷体" panose="02010609060101010101" pitchFamily="49" charset="-122"/>
              <a:ea typeface="楷体" panose="02010609060101010101" pitchFamily="49" charset="-122"/>
            </a:endParaRPr>
          </a:p>
        </p:txBody>
      </p:sp>
      <p:sp>
        <p:nvSpPr>
          <p:cNvPr id="139267" name="Rectangle 3"/>
          <p:cNvSpPr>
            <a:spLocks noGrp="1"/>
          </p:cNvSpPr>
          <p:nvPr>
            <p:ph idx="1"/>
          </p:nvPr>
        </p:nvSpPr>
        <p:spPr>
          <a:xfrm>
            <a:off x="1397000" y="1052830"/>
            <a:ext cx="10301605" cy="5255895"/>
          </a:xfrm>
          <a:noFill/>
          <a:ln>
            <a:noFill/>
          </a:ln>
        </p:spPr>
        <p:txBody>
          <a:bodyPr anchor="t" anchorCtr="0"/>
          <a:p>
            <a:pPr eaLnBrk="1" hangingPunct="1">
              <a:lnSpc>
                <a:spcPct val="110000"/>
              </a:lnSpc>
            </a:pPr>
            <a:r>
              <a:rPr lang="zh-CN" altLang="en-US" sz="2800" b="1" dirty="0">
                <a:latin typeface="楷体" panose="02010609060101010101" pitchFamily="49" charset="-122"/>
                <a:ea typeface="楷体" panose="02010609060101010101" pitchFamily="49" charset="-122"/>
              </a:rPr>
              <a:t>当用类的一个对象去</a:t>
            </a:r>
            <a:r>
              <a:rPr lang="zh-CN" altLang="en-US" sz="2800" b="1" dirty="0">
                <a:solidFill>
                  <a:srgbClr val="FF0000"/>
                </a:solidFill>
                <a:latin typeface="楷体" panose="02010609060101010101" pitchFamily="49" charset="-122"/>
                <a:ea typeface="楷体" panose="02010609060101010101" pitchFamily="49" charset="-122"/>
              </a:rPr>
              <a:t>初始化</a:t>
            </a:r>
            <a:r>
              <a:rPr lang="zh-CN" altLang="en-US" sz="2800" b="1" dirty="0">
                <a:latin typeface="楷体" panose="02010609060101010101" pitchFamily="49" charset="-122"/>
                <a:ea typeface="楷体" panose="02010609060101010101" pitchFamily="49" charset="-122"/>
              </a:rPr>
              <a:t>该类的另一个对象时系统自动调用复制构造函数。</a:t>
            </a:r>
            <a:endParaRPr lang="en-US" altLang="zh-CN" sz="2800" b="1" dirty="0">
              <a:latin typeface="楷体" panose="02010609060101010101" pitchFamily="49" charset="-122"/>
              <a:ea typeface="楷体" panose="02010609060101010101" pitchFamily="49" charset="-122"/>
            </a:endParaRPr>
          </a:p>
          <a:p>
            <a:pPr eaLnBrk="1" hangingPunct="1">
              <a:lnSpc>
                <a:spcPct val="110000"/>
              </a:lnSpc>
            </a:pPr>
            <a:endParaRPr lang="zh-CN" altLang="en-US" sz="2800" b="1" dirty="0">
              <a:latin typeface="Times New Roman" panose="02020603050405020304" pitchFamily="18" charset="0"/>
              <a:ea typeface="楷体_GB2312" pitchFamily="49" charset="-122"/>
            </a:endParaRPr>
          </a:p>
          <a:p>
            <a:pPr lvl="1" eaLnBrk="1" hangingPunct="1">
              <a:lnSpc>
                <a:spcPct val="110000"/>
              </a:lnSpc>
              <a:buNone/>
            </a:pPr>
            <a:r>
              <a:rPr lang="en-US" altLang="zh-CN" sz="2400" b="1" dirty="0">
                <a:latin typeface="Times New Roman" panose="02020603050405020304" pitchFamily="18" charset="0"/>
              </a:rPr>
              <a:t>int main()</a:t>
            </a:r>
            <a:endParaRPr lang="en-US" altLang="zh-CN" sz="2400" b="1" dirty="0">
              <a:latin typeface="Times New Roman" panose="02020603050405020304" pitchFamily="18" charset="0"/>
            </a:endParaRPr>
          </a:p>
          <a:p>
            <a:pPr lvl="1" eaLnBrk="1" hangingPunct="1">
              <a:lnSpc>
                <a:spcPct val="110000"/>
              </a:lnSpc>
              <a:buNone/>
            </a:pPr>
            <a:r>
              <a:rPr lang="en-US" altLang="zh-CN" sz="2400" b="1" dirty="0">
                <a:latin typeface="Times New Roman" panose="02020603050405020304" pitchFamily="18" charset="0"/>
              </a:rPr>
              <a:t>{  Point A(1,2);</a:t>
            </a:r>
            <a:endParaRPr lang="en-US" altLang="zh-CN" sz="2400" b="1" dirty="0">
              <a:latin typeface="Times New Roman" panose="02020603050405020304" pitchFamily="18" charset="0"/>
            </a:endParaRPr>
          </a:p>
          <a:p>
            <a:pPr lvl="1" eaLnBrk="1" hangingPunct="1">
              <a:lnSpc>
                <a:spcPct val="110000"/>
              </a:lnSpc>
              <a:buNone/>
            </a:pPr>
            <a:r>
              <a:rPr lang="en-US" altLang="zh-CN" sz="2400" b="1" dirty="0">
                <a:solidFill>
                  <a:srgbClr val="FF0000"/>
                </a:solidFill>
                <a:latin typeface="Times New Roman" panose="02020603050405020304" pitchFamily="18" charset="0"/>
              </a:rPr>
              <a:t>   Point B(A); </a:t>
            </a:r>
            <a:endParaRPr lang="en-US" altLang="zh-CN" sz="2400" b="1" dirty="0">
              <a:solidFill>
                <a:srgbClr val="FF0000"/>
              </a:solidFill>
              <a:latin typeface="Times New Roman" panose="02020603050405020304" pitchFamily="18" charset="0"/>
            </a:endParaRPr>
          </a:p>
          <a:p>
            <a:pPr lvl="1" eaLnBrk="1" hangingPunct="1">
              <a:lnSpc>
                <a:spcPct val="110000"/>
              </a:lnSpc>
              <a:buNone/>
            </a:pPr>
            <a:r>
              <a:rPr lang="en-US" altLang="zh-CN" sz="2400" b="1" dirty="0">
                <a:solidFill>
                  <a:srgbClr val="FF0000"/>
                </a:solidFill>
                <a:latin typeface="Times New Roman" panose="02020603050405020304" pitchFamily="18" charset="0"/>
              </a:rPr>
              <a:t>   Point C=A;</a:t>
            </a:r>
            <a:endParaRPr lang="en-US" altLang="zh-CN" sz="2400" b="1" dirty="0">
              <a:solidFill>
                <a:srgbClr val="FF0000"/>
              </a:solidFill>
              <a:latin typeface="Times New Roman" panose="02020603050405020304" pitchFamily="18" charset="0"/>
            </a:endParaRPr>
          </a:p>
          <a:p>
            <a:pPr lvl="1" eaLnBrk="1" hangingPunct="1">
              <a:lnSpc>
                <a:spcPct val="110000"/>
              </a:lnSpc>
              <a:buNone/>
            </a:pPr>
            <a:r>
              <a:rPr lang="en-US" altLang="zh-CN" sz="2400" b="1" dirty="0">
                <a:latin typeface="Times New Roman" panose="02020603050405020304" pitchFamily="18" charset="0"/>
              </a:rPr>
              <a:t>   cout&lt;&lt;B.GetX()&lt;&lt;endl;</a:t>
            </a:r>
            <a:endParaRPr lang="en-US" altLang="zh-CN" sz="2400" b="1" dirty="0">
              <a:latin typeface="Times New Roman" panose="02020603050405020304" pitchFamily="18" charset="0"/>
            </a:endParaRPr>
          </a:p>
          <a:p>
            <a:pPr lvl="1" eaLnBrk="1" hangingPunct="1">
              <a:lnSpc>
                <a:spcPct val="110000"/>
              </a:lnSpc>
              <a:buNone/>
            </a:pPr>
            <a:r>
              <a:rPr lang="en-US" altLang="zh-CN" sz="2400" b="1" dirty="0">
                <a:latin typeface="Times New Roman" panose="02020603050405020304" pitchFamily="18" charset="0"/>
              </a:rPr>
              <a:t>   return 0;</a:t>
            </a:r>
            <a:endParaRPr lang="en-US" altLang="zh-CN" sz="2400" b="1" dirty="0">
              <a:latin typeface="Times New Roman" panose="02020603050405020304" pitchFamily="18" charset="0"/>
            </a:endParaRPr>
          </a:p>
          <a:p>
            <a:pPr lvl="1" eaLnBrk="1" hangingPunct="1">
              <a:lnSpc>
                <a:spcPct val="110000"/>
              </a:lnSpc>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169994" name="Rectangle 1034"/>
          <p:cNvSpPr>
            <a:spLocks noChangeArrowheads="1"/>
          </p:cNvSpPr>
          <p:nvPr/>
        </p:nvSpPr>
        <p:spPr bwMode="auto">
          <a:xfrm>
            <a:off x="6888163" y="3068638"/>
            <a:ext cx="2952750" cy="1512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000" b="1" i="0" u="none" strike="noStrike" kern="1200" cap="none" spc="0" normalizeH="0" baseline="0" noProof="0">
                <a:ln>
                  <a:noFill/>
                </a:ln>
                <a:solidFill>
                  <a:srgbClr val="0000FF"/>
                </a:solidFill>
                <a:effectLst/>
                <a:uLnTx/>
                <a:uFillTx/>
                <a:latin typeface="+mn-lt"/>
                <a:ea typeface="+mn-ea"/>
                <a:cs typeface="+mn-cs"/>
              </a:rPr>
              <a:t>输出结果</a:t>
            </a:r>
            <a:r>
              <a:rPr kumimoji="0" lang="en-US" altLang="zh-CN" sz="2000" b="1" i="0" u="none" strike="noStrike" kern="1200" cap="none" spc="0" normalizeH="0" baseline="0" noProof="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000" b="1" i="0" u="none" strike="noStrike" kern="1200" cap="none" spc="0" normalizeH="0" baseline="0" noProof="0">
                <a:ln>
                  <a:noFill/>
                </a:ln>
                <a:solidFill>
                  <a:srgbClr val="0000FF"/>
                </a:solidFill>
                <a:effectLst/>
                <a:uLnTx/>
                <a:uFillTx/>
                <a:latin typeface="+mn-lt"/>
                <a:ea typeface="+mn-ea"/>
                <a:cs typeface="+mn-cs"/>
              </a:rPr>
              <a:t>   复制构造函数被调用</a:t>
            </a:r>
            <a:endParaRPr kumimoji="0" lang="zh-CN" altLang="en-US" sz="2000" b="1" i="0" u="none" strike="noStrike" kern="1200" cap="none" spc="0" normalizeH="0" baseline="0" noProof="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000" b="1" i="0" u="none" strike="noStrike" kern="1200" cap="none" spc="0" normalizeH="0" baseline="0" noProof="0">
                <a:ln>
                  <a:noFill/>
                </a:ln>
                <a:solidFill>
                  <a:srgbClr val="0000FF"/>
                </a:solidFill>
                <a:effectLst/>
                <a:uLnTx/>
                <a:uFillTx/>
                <a:latin typeface="+mn-lt"/>
                <a:ea typeface="+mn-ea"/>
                <a:cs typeface="+mn-cs"/>
              </a:rPr>
              <a:t>   复制构造函数被调用</a:t>
            </a:r>
            <a:endParaRPr kumimoji="0" lang="zh-CN" altLang="en-US" sz="2000" b="1" i="0" u="none" strike="noStrike" kern="1200" cap="none" spc="0" normalizeH="0" baseline="0" noProof="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0">
                <a:ln>
                  <a:noFill/>
                </a:ln>
                <a:solidFill>
                  <a:srgbClr val="0000FF"/>
                </a:solidFill>
                <a:effectLst/>
                <a:uLnTx/>
                <a:uFillTx/>
                <a:latin typeface="+mn-lt"/>
                <a:ea typeface="+mn-ea"/>
                <a:cs typeface="+mn-cs"/>
              </a:rPr>
              <a:t>    1</a:t>
            </a:r>
            <a:endParaRPr kumimoji="0" lang="en-US" altLang="zh-CN" sz="2000" b="1" i="0" u="none" strike="noStrike" kern="1200" cap="none" spc="0" normalizeH="0" baseline="0" noProof="0">
              <a:ln>
                <a:noFill/>
              </a:ln>
              <a:solidFill>
                <a:srgbClr val="0000FF"/>
              </a:solidFill>
              <a:effectLst/>
              <a:uLnTx/>
              <a:uFillTx/>
              <a:latin typeface="+mn-lt"/>
              <a:ea typeface="+mn-ea"/>
              <a:cs typeface="+mn-cs"/>
            </a:endParaRPr>
          </a:p>
        </p:txBody>
      </p:sp>
      <p:sp>
        <p:nvSpPr>
          <p:cNvPr id="5" name="AutoShape 4"/>
          <p:cNvSpPr/>
          <p:nvPr/>
        </p:nvSpPr>
        <p:spPr>
          <a:xfrm>
            <a:off x="5591493" y="4797425"/>
            <a:ext cx="3000375" cy="642938"/>
          </a:xfrm>
          <a:prstGeom prst="wedgeRoundRectCallout">
            <a:avLst>
              <a:gd name="adj1" fmla="val -105028"/>
              <a:gd name="adj2" fmla="val -111296"/>
              <a:gd name="adj3" fmla="val 16667"/>
            </a:avLst>
          </a:prstGeom>
          <a:solidFill>
            <a:srgbClr val="FFFFFF"/>
          </a:solidFill>
          <a:ln w="9525" cap="flat" cmpd="sng">
            <a:solidFill>
              <a:srgbClr val="339966"/>
            </a:solidFill>
            <a:prstDash val="solid"/>
            <a:miter/>
            <a:headEnd type="none" w="med" len="med"/>
            <a:tailEnd type="none" w="med" len="med"/>
          </a:ln>
        </p:spPr>
        <p:txBody>
          <a:bodyPr anchor="ctr" anchorCtr="0"/>
          <a:p>
            <a:pPr algn="ctr"/>
            <a:r>
              <a:rPr lang="zh-CN" altLang="en-US" sz="2000" b="1" dirty="0">
                <a:solidFill>
                  <a:srgbClr val="0000FF"/>
                </a:solidFill>
                <a:latin typeface="楷体" panose="02010609060101010101" pitchFamily="49" charset="-122"/>
                <a:ea typeface="楷体" panose="02010609060101010101" pitchFamily="49" charset="-122"/>
              </a:rPr>
              <a:t>自动调用复制构造函数</a:t>
            </a:r>
            <a:endParaRPr lang="zh-CN" altLang="en-US" sz="20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7">
                                            <p:txEl>
                                              <p:charRg st="36" end="47"/>
                                            </p:txEl>
                                          </p:spTgt>
                                        </p:tgtEl>
                                        <p:attrNameLst>
                                          <p:attrName>style.visibility</p:attrName>
                                        </p:attrNameLst>
                                      </p:cBhvr>
                                      <p:to>
                                        <p:strVal val="visible"/>
                                      </p:to>
                                    </p:set>
                                    <p:animEffect transition="in" filter="blinds(horizontal)">
                                      <p:cBhvr>
                                        <p:cTn id="7" dur="500"/>
                                        <p:tgtEl>
                                          <p:spTgt spid="139267">
                                            <p:txEl>
                                              <p:charRg st="36" end="4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9267">
                                            <p:txEl>
                                              <p:charRg st="47" end="64"/>
                                            </p:txEl>
                                          </p:spTgt>
                                        </p:tgtEl>
                                        <p:attrNameLst>
                                          <p:attrName>style.visibility</p:attrName>
                                        </p:attrNameLst>
                                      </p:cBhvr>
                                      <p:to>
                                        <p:strVal val="visible"/>
                                      </p:to>
                                    </p:set>
                                    <p:animEffect transition="in" filter="blinds(horizontal)">
                                      <p:cBhvr>
                                        <p:cTn id="10" dur="500"/>
                                        <p:tgtEl>
                                          <p:spTgt spid="139267">
                                            <p:txEl>
                                              <p:charRg st="47" end="6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9267">
                                            <p:txEl>
                                              <p:charRg st="64" end="80"/>
                                            </p:txEl>
                                          </p:spTgt>
                                        </p:tgtEl>
                                        <p:attrNameLst>
                                          <p:attrName>style.visibility</p:attrName>
                                        </p:attrNameLst>
                                      </p:cBhvr>
                                      <p:to>
                                        <p:strVal val="visible"/>
                                      </p:to>
                                    </p:set>
                                    <p:animEffect transition="in" filter="blinds(horizontal)">
                                      <p:cBhvr>
                                        <p:cTn id="13" dur="500"/>
                                        <p:tgtEl>
                                          <p:spTgt spid="139267">
                                            <p:txEl>
                                              <p:charRg st="64" end="8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9267">
                                            <p:txEl>
                                              <p:charRg st="80" end="94"/>
                                            </p:txEl>
                                          </p:spTgt>
                                        </p:tgtEl>
                                        <p:attrNameLst>
                                          <p:attrName>style.visibility</p:attrName>
                                        </p:attrNameLst>
                                      </p:cBhvr>
                                      <p:to>
                                        <p:strVal val="visible"/>
                                      </p:to>
                                    </p:set>
                                    <p:animEffect transition="in" filter="blinds(horizontal)">
                                      <p:cBhvr>
                                        <p:cTn id="16" dur="500"/>
                                        <p:tgtEl>
                                          <p:spTgt spid="139267">
                                            <p:txEl>
                                              <p:charRg st="80" end="9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9267">
                                            <p:txEl>
                                              <p:charRg st="94" end="119"/>
                                            </p:txEl>
                                          </p:spTgt>
                                        </p:tgtEl>
                                        <p:attrNameLst>
                                          <p:attrName>style.visibility</p:attrName>
                                        </p:attrNameLst>
                                      </p:cBhvr>
                                      <p:to>
                                        <p:strVal val="visible"/>
                                      </p:to>
                                    </p:set>
                                    <p:animEffect transition="in" filter="blinds(horizontal)">
                                      <p:cBhvr>
                                        <p:cTn id="19" dur="500"/>
                                        <p:tgtEl>
                                          <p:spTgt spid="139267">
                                            <p:txEl>
                                              <p:charRg st="94" end="119"/>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9267">
                                            <p:txEl>
                                              <p:charRg st="119" end="132"/>
                                            </p:txEl>
                                          </p:spTgt>
                                        </p:tgtEl>
                                        <p:attrNameLst>
                                          <p:attrName>style.visibility</p:attrName>
                                        </p:attrNameLst>
                                      </p:cBhvr>
                                      <p:to>
                                        <p:strVal val="visible"/>
                                      </p:to>
                                    </p:set>
                                    <p:animEffect transition="in" filter="blinds(horizontal)">
                                      <p:cBhvr>
                                        <p:cTn id="22" dur="500"/>
                                        <p:tgtEl>
                                          <p:spTgt spid="139267">
                                            <p:txEl>
                                              <p:charRg st="119" end="13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9267">
                                            <p:txEl>
                                              <p:charRg st="132" end="134"/>
                                            </p:txEl>
                                          </p:spTgt>
                                        </p:tgtEl>
                                        <p:attrNameLst>
                                          <p:attrName>style.visibility</p:attrName>
                                        </p:attrNameLst>
                                      </p:cBhvr>
                                      <p:to>
                                        <p:strVal val="visible"/>
                                      </p:to>
                                    </p:set>
                                    <p:animEffect transition="in" filter="blinds(horizontal)">
                                      <p:cBhvr>
                                        <p:cTn id="25" dur="500"/>
                                        <p:tgtEl>
                                          <p:spTgt spid="139267">
                                            <p:txEl>
                                              <p:charRg st="132" end="13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1+#ppt_w/2"/>
                                          </p:val>
                                        </p:tav>
                                        <p:tav tm="100000">
                                          <p:val>
                                            <p:strVal val="#ppt_x"/>
                                          </p:val>
                                        </p:tav>
                                      </p:tavLst>
                                    </p:anim>
                                    <p:anim calcmode="lin" valueType="num">
                                      <p:cBhvr additive="base">
                                        <p:cTn id="31"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9994"/>
                                        </p:tgtEl>
                                        <p:attrNameLst>
                                          <p:attrName>style.visibility</p:attrName>
                                        </p:attrNameLst>
                                      </p:cBhvr>
                                      <p:to>
                                        <p:strVal val="visible"/>
                                      </p:to>
                                    </p:set>
                                    <p:animEffect transition="in" filter="blinds(horizontal)">
                                      <p:cBhvr>
                                        <p:cTn id="36" dur="500"/>
                                        <p:tgtEl>
                                          <p:spTgt spid="169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4"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2881313" y="357188"/>
            <a:ext cx="7010400" cy="561975"/>
          </a:xfrm>
          <a:noFill/>
          <a:ln>
            <a:noFill/>
          </a:ln>
        </p:spPr>
        <p:txBody>
          <a:bodyPr anchor="t" anchorCtr="0"/>
          <a:p>
            <a:pPr eaLnBrk="1" hangingPunct="1">
              <a:lnSpc>
                <a:spcPct val="60000"/>
              </a:lnSpc>
            </a:pPr>
            <a:r>
              <a:rPr lang="en-US" altLang="zh-CN" sz="3600" b="1" dirty="0">
                <a:latin typeface="楷体" panose="02010609060101010101" pitchFamily="49" charset="-122"/>
                <a:ea typeface="楷体" panose="02010609060101010101" pitchFamily="49" charset="-122"/>
              </a:rPr>
              <a:t>4.1.1 </a:t>
            </a:r>
            <a:r>
              <a:rPr lang="zh-CN" altLang="en-US" sz="3600" b="1" dirty="0">
                <a:latin typeface="楷体" panose="02010609060101010101" pitchFamily="49" charset="-122"/>
                <a:ea typeface="楷体" panose="02010609060101010101" pitchFamily="49" charset="-122"/>
              </a:rPr>
              <a:t>抽象</a:t>
            </a:r>
            <a:endParaRPr lang="zh-CN" altLang="en-US" sz="3600" b="1" dirty="0">
              <a:latin typeface="楷体" panose="02010609060101010101" pitchFamily="49" charset="-122"/>
              <a:ea typeface="楷体" panose="02010609060101010101" pitchFamily="49" charset="-122"/>
            </a:endParaRPr>
          </a:p>
        </p:txBody>
      </p:sp>
      <p:sp>
        <p:nvSpPr>
          <p:cNvPr id="9219" name="Rectangle 3"/>
          <p:cNvSpPr>
            <a:spLocks noGrp="1"/>
          </p:cNvSpPr>
          <p:nvPr>
            <p:ph idx="1"/>
          </p:nvPr>
        </p:nvSpPr>
        <p:spPr>
          <a:xfrm>
            <a:off x="637540" y="765175"/>
            <a:ext cx="10756900" cy="4800600"/>
          </a:xfrm>
          <a:noFill/>
          <a:ln>
            <a:noFill/>
          </a:ln>
        </p:spPr>
        <p:txBody>
          <a:bodyPr anchor="t" anchorCtr="0"/>
          <a:p>
            <a:pPr marL="0" indent="452755" eaLnBrk="1" hangingPunct="1">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抽象是对具体对象（问题）进行概括，抽出这一类对象的公共性质并加以描述的过程。</a:t>
            </a:r>
            <a:endParaRPr lang="zh-CN" altLang="en-US" sz="2800" b="1" dirty="0">
              <a:latin typeface="楷体" panose="02010609060101010101" pitchFamily="49" charset="-122"/>
              <a:ea typeface="楷体" panose="02010609060101010101" pitchFamily="49" charset="-122"/>
            </a:endParaRPr>
          </a:p>
          <a:p>
            <a:pPr marL="852805" lvl="1" eaLnBrk="1" hangingPunct="1"/>
            <a:r>
              <a:rPr lang="zh-CN" altLang="en-US" sz="2400" b="1" dirty="0">
                <a:latin typeface="楷体" panose="02010609060101010101" pitchFamily="49" charset="-122"/>
                <a:ea typeface="楷体" panose="02010609060101010101" pitchFamily="49" charset="-122"/>
              </a:rPr>
              <a:t>先注意问题的本质及描述，其次是实现过程或细节。</a:t>
            </a:r>
            <a:endParaRPr lang="zh-CN" altLang="en-US" sz="2400" b="1" dirty="0">
              <a:latin typeface="楷体" panose="02010609060101010101" pitchFamily="49" charset="-122"/>
              <a:ea typeface="楷体" panose="02010609060101010101" pitchFamily="49" charset="-122"/>
            </a:endParaRPr>
          </a:p>
          <a:p>
            <a:pPr marL="852805" lvl="1" eaLnBrk="1" hangingPunct="1"/>
            <a:r>
              <a:rPr lang="zh-CN" altLang="en-US" sz="2400" b="1" dirty="0">
                <a:solidFill>
                  <a:srgbClr val="FF0000"/>
                </a:solidFill>
                <a:latin typeface="楷体" panose="02010609060101010101" pitchFamily="49" charset="-122"/>
                <a:ea typeface="楷体" panose="02010609060101010101" pitchFamily="49" charset="-122"/>
              </a:rPr>
              <a:t>数据抽象：</a:t>
            </a:r>
            <a:r>
              <a:rPr lang="zh-CN" altLang="en-US" sz="2400" b="1" dirty="0">
                <a:latin typeface="楷体" panose="02010609060101010101" pitchFamily="49" charset="-122"/>
                <a:ea typeface="楷体" panose="02010609060101010101" pitchFamily="49" charset="-122"/>
              </a:rPr>
              <a:t>描述某类对象的属性或状态（对象相互区别的物理量）。</a:t>
            </a:r>
            <a:endParaRPr lang="zh-CN" altLang="en-US" sz="2400" b="1" dirty="0">
              <a:latin typeface="楷体" panose="02010609060101010101" pitchFamily="49" charset="-122"/>
              <a:ea typeface="楷体" panose="02010609060101010101" pitchFamily="49" charset="-122"/>
            </a:endParaRPr>
          </a:p>
          <a:p>
            <a:pPr marL="852805" lvl="1" eaLnBrk="1" hangingPunct="1"/>
            <a:r>
              <a:rPr lang="zh-CN" altLang="en-US" sz="2400" b="1" dirty="0">
                <a:solidFill>
                  <a:srgbClr val="FF0000"/>
                </a:solidFill>
                <a:latin typeface="楷体" panose="02010609060101010101" pitchFamily="49" charset="-122"/>
                <a:ea typeface="楷体" panose="02010609060101010101" pitchFamily="49" charset="-122"/>
              </a:rPr>
              <a:t>行为抽象：</a:t>
            </a:r>
            <a:r>
              <a:rPr lang="zh-CN" altLang="en-US" sz="2400" b="1" dirty="0">
                <a:latin typeface="楷体" panose="02010609060101010101" pitchFamily="49" charset="-122"/>
                <a:ea typeface="楷体" panose="02010609060101010101" pitchFamily="49" charset="-122"/>
              </a:rPr>
              <a:t>描述某类对象共有的行为特征或具有的功能。</a:t>
            </a:r>
            <a:endParaRPr lang="zh-CN" altLang="en-US" sz="2400" b="1" dirty="0">
              <a:latin typeface="楷体" panose="02010609060101010101" pitchFamily="49" charset="-122"/>
              <a:ea typeface="楷体" panose="02010609060101010101" pitchFamily="49" charset="-122"/>
            </a:endParaRPr>
          </a:p>
          <a:p>
            <a:pPr marL="852805" lvl="1" eaLnBrk="1" hangingPunct="1"/>
            <a:r>
              <a:rPr lang="zh-CN" altLang="en-US" sz="2400" b="1" dirty="0">
                <a:solidFill>
                  <a:srgbClr val="FF0000"/>
                </a:solidFill>
                <a:latin typeface="楷体" panose="02010609060101010101" pitchFamily="49" charset="-122"/>
                <a:ea typeface="楷体" panose="02010609060101010101" pitchFamily="49" charset="-122"/>
              </a:rPr>
              <a:t>抽象的实现：</a:t>
            </a:r>
            <a:r>
              <a:rPr lang="zh-CN" altLang="en-US" sz="2400" b="1" dirty="0">
                <a:latin typeface="楷体" panose="02010609060101010101" pitchFamily="49" charset="-122"/>
                <a:ea typeface="楷体" panose="02010609060101010101" pitchFamily="49" charset="-122"/>
              </a:rPr>
              <a:t>通过</a:t>
            </a:r>
            <a:r>
              <a:rPr lang="zh-CN" altLang="en-US" sz="2400" b="1" dirty="0">
                <a:solidFill>
                  <a:srgbClr val="FF0000"/>
                </a:solidFill>
                <a:latin typeface="楷体" panose="02010609060101010101" pitchFamily="49" charset="-122"/>
                <a:ea typeface="楷体" panose="02010609060101010101" pitchFamily="49" charset="-122"/>
              </a:rPr>
              <a:t>类</a:t>
            </a:r>
            <a:r>
              <a:rPr lang="zh-CN" altLang="en-US" sz="2400" b="1" dirty="0">
                <a:latin typeface="楷体" panose="02010609060101010101" pitchFamily="49" charset="-122"/>
                <a:ea typeface="楷体" panose="02010609060101010101" pitchFamily="49" charset="-122"/>
              </a:rPr>
              <a:t>的声明。</a:t>
            </a:r>
            <a:endParaRPr lang="zh-CN" altLang="en-US" sz="2400" b="1" dirty="0">
              <a:latin typeface="楷体" panose="02010609060101010101" pitchFamily="49" charset="-122"/>
              <a:ea typeface="楷体" panose="02010609060101010101" pitchFamily="49" charset="-122"/>
            </a:endParaRPr>
          </a:p>
        </p:txBody>
      </p:sp>
      <p:grpSp>
        <p:nvGrpSpPr>
          <p:cNvPr id="5" name="组合 4"/>
          <p:cNvGrpSpPr/>
          <p:nvPr/>
        </p:nvGrpSpPr>
        <p:grpSpPr>
          <a:xfrm>
            <a:off x="2999740" y="3645535"/>
            <a:ext cx="5688013" cy="2492375"/>
            <a:chOff x="1000125" y="1714488"/>
            <a:chExt cx="7415213" cy="3599657"/>
          </a:xfrm>
        </p:grpSpPr>
        <p:sp>
          <p:nvSpPr>
            <p:cNvPr id="8196" name="Oval 6"/>
            <p:cNvSpPr/>
            <p:nvPr/>
          </p:nvSpPr>
          <p:spPr>
            <a:xfrm>
              <a:off x="1000125" y="1785939"/>
              <a:ext cx="2879725" cy="1355030"/>
            </a:xfrm>
            <a:prstGeom prst="ellipse">
              <a:avLst/>
            </a:prstGeom>
            <a:solidFill>
              <a:srgbClr val="85EDA0"/>
            </a:solidFill>
            <a:ln w="12700" cap="sq" cmpd="sng">
              <a:solidFill>
                <a:schemeClr val="tx1"/>
              </a:solidFill>
              <a:prstDash val="solid"/>
              <a:round/>
              <a:headEnd type="none" w="sm" len="sm"/>
              <a:tailEnd type="none" w="sm" len="sm"/>
            </a:ln>
          </p:spPr>
          <p:txBody>
            <a:bodyPr wrap="none" anchor="ctr" anchorCtr="0"/>
            <a:p>
              <a:pPr algn="ctr"/>
              <a:r>
                <a:rPr lang="zh-CN" altLang="en-US" b="1" dirty="0">
                  <a:solidFill>
                    <a:schemeClr val="accent2"/>
                  </a:solidFill>
                  <a:latin typeface="楷体" panose="02010609060101010101" pitchFamily="49" charset="-122"/>
                  <a:ea typeface="楷体" panose="02010609060101010101" pitchFamily="49" charset="-122"/>
                </a:rPr>
                <a:t>现实生活中具有</a:t>
              </a:r>
              <a:endParaRPr lang="zh-CN" altLang="en-US" b="1" dirty="0">
                <a:solidFill>
                  <a:schemeClr val="accent2"/>
                </a:solidFill>
                <a:latin typeface="楷体" panose="02010609060101010101" pitchFamily="49" charset="-122"/>
                <a:ea typeface="楷体" panose="02010609060101010101" pitchFamily="49" charset="-122"/>
              </a:endParaRPr>
            </a:p>
            <a:p>
              <a:pPr algn="ctr"/>
              <a:r>
                <a:rPr lang="zh-CN" altLang="en-US" b="1" dirty="0">
                  <a:solidFill>
                    <a:schemeClr val="accent2"/>
                  </a:solidFill>
                  <a:latin typeface="楷体" panose="02010609060101010101" pitchFamily="49" charset="-122"/>
                  <a:ea typeface="楷体" panose="02010609060101010101" pitchFamily="49" charset="-122"/>
                </a:rPr>
                <a:t>共同特征的事物</a:t>
              </a:r>
              <a:endParaRPr lang="zh-CN" altLang="en-US" b="1" dirty="0">
                <a:solidFill>
                  <a:schemeClr val="accent2"/>
                </a:solidFill>
                <a:latin typeface="楷体" panose="02010609060101010101" pitchFamily="49" charset="-122"/>
                <a:ea typeface="楷体" panose="02010609060101010101" pitchFamily="49" charset="-122"/>
              </a:endParaRPr>
            </a:p>
          </p:txBody>
        </p:sp>
        <p:sp>
          <p:nvSpPr>
            <p:cNvPr id="8197" name="Oval 7"/>
            <p:cNvSpPr/>
            <p:nvPr/>
          </p:nvSpPr>
          <p:spPr>
            <a:xfrm>
              <a:off x="5535613" y="1857375"/>
              <a:ext cx="2879725" cy="1211585"/>
            </a:xfrm>
            <a:prstGeom prst="ellipse">
              <a:avLst/>
            </a:prstGeom>
            <a:solidFill>
              <a:srgbClr val="85EDA0"/>
            </a:solidFill>
            <a:ln w="12700" cap="sq" cmpd="sng">
              <a:solidFill>
                <a:schemeClr val="tx1"/>
              </a:solidFill>
              <a:prstDash val="solid"/>
              <a:round/>
              <a:headEnd type="none" w="sm" len="sm"/>
              <a:tailEnd type="none" w="sm" len="sm"/>
            </a:ln>
          </p:spPr>
          <p:txBody>
            <a:bodyPr wrap="none" anchor="ctr" anchorCtr="0"/>
            <a:p>
              <a:pPr algn="ctr"/>
              <a:r>
                <a:rPr lang="zh-CN" altLang="en-US" b="1" dirty="0">
                  <a:solidFill>
                    <a:schemeClr val="accent2"/>
                  </a:solidFill>
                  <a:latin typeface="楷体" panose="02010609060101010101" pitchFamily="49" charset="-122"/>
                  <a:ea typeface="楷体" panose="02010609060101010101" pitchFamily="49" charset="-122"/>
                </a:rPr>
                <a:t>计算机中的类</a:t>
              </a:r>
              <a:endParaRPr lang="zh-CN" altLang="en-US" b="1" dirty="0">
                <a:solidFill>
                  <a:schemeClr val="accent2"/>
                </a:solidFill>
                <a:latin typeface="楷体" panose="02010609060101010101" pitchFamily="49" charset="-122"/>
                <a:ea typeface="楷体" panose="02010609060101010101" pitchFamily="49" charset="-122"/>
              </a:endParaRPr>
            </a:p>
          </p:txBody>
        </p:sp>
        <p:sp>
          <p:nvSpPr>
            <p:cNvPr id="8198" name="AutoShape 8"/>
            <p:cNvSpPr/>
            <p:nvPr/>
          </p:nvSpPr>
          <p:spPr>
            <a:xfrm>
              <a:off x="3951288" y="2433638"/>
              <a:ext cx="1657350" cy="215900"/>
            </a:xfrm>
            <a:prstGeom prst="rightArrow">
              <a:avLst>
                <a:gd name="adj1" fmla="val 50000"/>
                <a:gd name="adj2" fmla="val 191627"/>
              </a:avLst>
            </a:prstGeom>
            <a:solidFill>
              <a:schemeClr val="accent1"/>
            </a:solidFill>
            <a:ln w="12700" cap="sq" cmpd="sng">
              <a:solidFill>
                <a:schemeClr val="tx1"/>
              </a:solidFill>
              <a:prstDash val="solid"/>
              <a:miter/>
              <a:headEnd type="none" w="sm" len="sm"/>
              <a:tailEnd type="none" w="sm" len="sm"/>
            </a:ln>
          </p:spPr>
          <p:txBody>
            <a:bodyPr wrap="none" anchor="ctr" anchorCtr="0"/>
            <a:p>
              <a:endParaRPr lang="zh-CN" altLang="en-US" dirty="0">
                <a:latin typeface="楷体" panose="02010609060101010101" pitchFamily="49" charset="-122"/>
                <a:ea typeface="楷体" panose="02010609060101010101" pitchFamily="49" charset="-122"/>
              </a:endParaRPr>
            </a:p>
          </p:txBody>
        </p:sp>
        <p:sp>
          <p:nvSpPr>
            <p:cNvPr id="9" name="Rectangle 9"/>
            <p:cNvSpPr>
              <a:spLocks noChangeArrowheads="1"/>
            </p:cNvSpPr>
            <p:nvPr/>
          </p:nvSpPr>
          <p:spPr bwMode="auto">
            <a:xfrm>
              <a:off x="3951262" y="1714488"/>
              <a:ext cx="1368425" cy="720725"/>
            </a:xfrm>
            <a:prstGeom prst="rect">
              <a:avLst/>
            </a:prstGeom>
            <a:solidFill>
              <a:schemeClr val="bg1"/>
            </a:solidFill>
            <a:ln w="12700" cap="sq">
              <a:solidFill>
                <a:schemeClr val="bg1"/>
              </a:solid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solidFill>
                      <a:schemeClr val="tx1"/>
                    </a:solidFill>
                  </a:ln>
                  <a:solidFill>
                    <a:schemeClr val="accent2"/>
                  </a:solidFill>
                  <a:effectLst/>
                  <a:uLnTx/>
                  <a:uFillTx/>
                  <a:latin typeface="楷体" panose="02010609060101010101" pitchFamily="49" charset="-122"/>
                  <a:ea typeface="楷体" panose="02010609060101010101" pitchFamily="49" charset="-122"/>
                  <a:cs typeface="+mn-cs"/>
                </a:rPr>
                <a:t>计算机抽象</a:t>
              </a:r>
              <a:endParaRPr kumimoji="0" lang="zh-CN" altLang="en-US" sz="1800" b="1" i="0" u="none" strike="noStrike" kern="1200" cap="none" spc="0" normalizeH="0" baseline="0" noProof="0" dirty="0">
                <a:ln>
                  <a:solidFill>
                    <a:schemeClr val="tx1"/>
                  </a:solidFill>
                </a:ln>
                <a:solidFill>
                  <a:schemeClr val="accent2"/>
                </a:solidFill>
                <a:effectLst/>
                <a:uLnTx/>
                <a:uFillTx/>
                <a:latin typeface="楷体" panose="02010609060101010101" pitchFamily="49" charset="-122"/>
                <a:ea typeface="楷体" panose="02010609060101010101" pitchFamily="49" charset="-122"/>
                <a:cs typeface="+mn-cs"/>
              </a:endParaRPr>
            </a:p>
          </p:txBody>
        </p:sp>
        <p:sp>
          <p:nvSpPr>
            <p:cNvPr id="8200" name="AutoShape 10"/>
            <p:cNvSpPr/>
            <p:nvPr/>
          </p:nvSpPr>
          <p:spPr>
            <a:xfrm>
              <a:off x="3808413" y="2865438"/>
              <a:ext cx="1728787" cy="144462"/>
            </a:xfrm>
            <a:prstGeom prst="leftArrow">
              <a:avLst>
                <a:gd name="adj1" fmla="val 50000"/>
                <a:gd name="adj2" fmla="val 298733"/>
              </a:avLst>
            </a:prstGeom>
            <a:solidFill>
              <a:schemeClr val="accent1"/>
            </a:solidFill>
            <a:ln w="12700" cap="sq" cmpd="sng">
              <a:solidFill>
                <a:schemeClr val="tx1"/>
              </a:solidFill>
              <a:prstDash val="solid"/>
              <a:miter/>
              <a:headEnd type="none" w="sm" len="sm"/>
              <a:tailEnd type="none" w="sm" len="sm"/>
            </a:ln>
          </p:spPr>
          <p:txBody>
            <a:bodyPr wrap="none" anchor="ctr" anchorCtr="0"/>
            <a:p>
              <a:endParaRPr lang="zh-CN" altLang="en-US" dirty="0">
                <a:latin typeface="楷体" panose="02010609060101010101" pitchFamily="49" charset="-122"/>
                <a:ea typeface="楷体" panose="02010609060101010101" pitchFamily="49" charset="-122"/>
              </a:endParaRPr>
            </a:p>
          </p:txBody>
        </p:sp>
        <p:sp>
          <p:nvSpPr>
            <p:cNvPr id="11" name="Rectangle 11"/>
            <p:cNvSpPr>
              <a:spLocks noChangeArrowheads="1"/>
            </p:cNvSpPr>
            <p:nvPr/>
          </p:nvSpPr>
          <p:spPr bwMode="auto">
            <a:xfrm>
              <a:off x="4095725" y="3009888"/>
              <a:ext cx="1368425" cy="720725"/>
            </a:xfrm>
            <a:prstGeom prst="rect">
              <a:avLst/>
            </a:prstGeom>
            <a:solidFill>
              <a:schemeClr val="bg1"/>
            </a:solidFill>
            <a:ln w="12700" cap="sq">
              <a:solidFill>
                <a:schemeClr val="bg1"/>
              </a:solid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solidFill>
                      <a:schemeClr val="tx1"/>
                    </a:solidFill>
                  </a:ln>
                  <a:solidFill>
                    <a:schemeClr val="accent2"/>
                  </a:solidFill>
                  <a:effectLst/>
                  <a:uLnTx/>
                  <a:uFillTx/>
                  <a:latin typeface="楷体" panose="02010609060101010101" pitchFamily="49" charset="-122"/>
                  <a:ea typeface="楷体" panose="02010609060101010101" pitchFamily="49" charset="-122"/>
                  <a:cs typeface="+mn-cs"/>
                </a:rPr>
                <a:t>计算机实现</a:t>
              </a:r>
              <a:endParaRPr kumimoji="0" lang="zh-CN" altLang="en-US" sz="1800" b="1" i="0" u="none" strike="noStrike" kern="1200" cap="none" spc="0" normalizeH="0" baseline="0" noProof="0">
                <a:ln>
                  <a:solidFill>
                    <a:schemeClr val="tx1"/>
                  </a:solidFill>
                </a:ln>
                <a:solidFill>
                  <a:schemeClr val="accent2"/>
                </a:solidFill>
                <a:effectLst/>
                <a:uLnTx/>
                <a:uFillTx/>
                <a:latin typeface="楷体" panose="02010609060101010101" pitchFamily="49" charset="-122"/>
                <a:ea typeface="楷体" panose="02010609060101010101" pitchFamily="49" charset="-122"/>
                <a:cs typeface="+mn-cs"/>
              </a:endParaRPr>
            </a:p>
          </p:txBody>
        </p:sp>
        <p:sp>
          <p:nvSpPr>
            <p:cNvPr id="8202" name="Rectangle 12"/>
            <p:cNvSpPr/>
            <p:nvPr/>
          </p:nvSpPr>
          <p:spPr>
            <a:xfrm>
              <a:off x="1683543" y="4521982"/>
              <a:ext cx="1439863" cy="792163"/>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p>
              <a:pPr algn="ctr"/>
              <a:r>
                <a:rPr lang="zh-CN" altLang="en-US" b="1" dirty="0">
                  <a:solidFill>
                    <a:schemeClr val="accent2"/>
                  </a:solidFill>
                  <a:latin typeface="楷体" panose="02010609060101010101" pitchFamily="49" charset="-122"/>
                  <a:ea typeface="楷体" panose="02010609060101010101" pitchFamily="49" charset="-122"/>
                </a:rPr>
                <a:t>个别事物</a:t>
              </a:r>
              <a:endParaRPr lang="zh-CN" altLang="en-US" b="1" dirty="0">
                <a:solidFill>
                  <a:schemeClr val="accent2"/>
                </a:solidFill>
                <a:latin typeface="楷体" panose="02010609060101010101" pitchFamily="49" charset="-122"/>
                <a:ea typeface="楷体" panose="02010609060101010101" pitchFamily="49" charset="-122"/>
              </a:endParaRPr>
            </a:p>
          </p:txBody>
        </p:sp>
        <p:sp>
          <p:nvSpPr>
            <p:cNvPr id="8203" name="Rectangle 13"/>
            <p:cNvSpPr/>
            <p:nvPr/>
          </p:nvSpPr>
          <p:spPr>
            <a:xfrm>
              <a:off x="6292056" y="4450545"/>
              <a:ext cx="1439862" cy="792162"/>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p>
              <a:pPr algn="ctr"/>
              <a:r>
                <a:rPr lang="zh-CN" altLang="en-US" b="1" dirty="0">
                  <a:solidFill>
                    <a:schemeClr val="accent2"/>
                  </a:solidFill>
                  <a:latin typeface="楷体" panose="02010609060101010101" pitchFamily="49" charset="-122"/>
                  <a:ea typeface="楷体" panose="02010609060101010101" pitchFamily="49" charset="-122"/>
                </a:rPr>
                <a:t>对象</a:t>
              </a:r>
              <a:endParaRPr lang="zh-CN" altLang="en-US" b="1" dirty="0">
                <a:solidFill>
                  <a:schemeClr val="accent2"/>
                </a:solidFill>
                <a:latin typeface="楷体" panose="02010609060101010101" pitchFamily="49" charset="-122"/>
                <a:ea typeface="楷体" panose="02010609060101010101" pitchFamily="49" charset="-122"/>
              </a:endParaRPr>
            </a:p>
          </p:txBody>
        </p:sp>
        <p:sp>
          <p:nvSpPr>
            <p:cNvPr id="8204" name="AutoShape 14"/>
            <p:cNvSpPr/>
            <p:nvPr/>
          </p:nvSpPr>
          <p:spPr>
            <a:xfrm>
              <a:off x="2259806" y="3153557"/>
              <a:ext cx="215900" cy="1296988"/>
            </a:xfrm>
            <a:prstGeom prst="upArrow">
              <a:avLst>
                <a:gd name="adj1" fmla="val 50000"/>
                <a:gd name="adj2" fmla="val 149961"/>
              </a:avLst>
            </a:prstGeom>
            <a:solidFill>
              <a:schemeClr val="accent1"/>
            </a:solidFill>
            <a:ln w="12700" cap="sq" cmpd="sng">
              <a:solidFill>
                <a:schemeClr val="tx1"/>
              </a:solidFill>
              <a:prstDash val="solid"/>
              <a:miter/>
              <a:headEnd type="none" w="sm" len="sm"/>
              <a:tailEnd type="none" w="sm" len="sm"/>
            </a:ln>
          </p:spPr>
          <p:txBody>
            <a:bodyPr vert="eaVert" wrap="none" anchor="ctr" anchorCtr="0"/>
            <a:p>
              <a:endParaRPr lang="zh-CN" altLang="en-US" dirty="0">
                <a:latin typeface="楷体" panose="02010609060101010101" pitchFamily="49" charset="-122"/>
                <a:ea typeface="楷体" panose="02010609060101010101" pitchFamily="49" charset="-122"/>
              </a:endParaRPr>
            </a:p>
          </p:txBody>
        </p:sp>
        <p:sp>
          <p:nvSpPr>
            <p:cNvPr id="8205" name="AutoShape 15"/>
            <p:cNvSpPr/>
            <p:nvPr/>
          </p:nvSpPr>
          <p:spPr>
            <a:xfrm>
              <a:off x="6939756" y="3226582"/>
              <a:ext cx="215900" cy="1150938"/>
            </a:xfrm>
            <a:prstGeom prst="downArrow">
              <a:avLst>
                <a:gd name="adj1" fmla="val 50000"/>
                <a:gd name="adj2" fmla="val 133074"/>
              </a:avLst>
            </a:prstGeom>
            <a:solidFill>
              <a:schemeClr val="accent1"/>
            </a:solidFill>
            <a:ln w="12700" cap="sq" cmpd="sng">
              <a:solidFill>
                <a:schemeClr val="tx1"/>
              </a:solidFill>
              <a:prstDash val="solid"/>
              <a:miter/>
              <a:headEnd type="none" w="sm" len="sm"/>
              <a:tailEnd type="none" w="sm" len="sm"/>
            </a:ln>
          </p:spPr>
          <p:txBody>
            <a:bodyPr vert="eaVert" wrap="none" anchor="ctr" anchorCtr="0"/>
            <a:p>
              <a:endParaRPr lang="zh-CN" altLang="en-US" dirty="0">
                <a:latin typeface="楷体" panose="02010609060101010101" pitchFamily="49" charset="-122"/>
                <a:ea typeface="楷体" panose="02010609060101010101" pitchFamily="49" charset="-122"/>
              </a:endParaRPr>
            </a:p>
          </p:txBody>
        </p:sp>
        <p:sp>
          <p:nvSpPr>
            <p:cNvPr id="16" name="Rectangle 16"/>
            <p:cNvSpPr>
              <a:spLocks noChangeArrowheads="1"/>
            </p:cNvSpPr>
            <p:nvPr/>
          </p:nvSpPr>
          <p:spPr bwMode="auto">
            <a:xfrm>
              <a:off x="1323155" y="3442470"/>
              <a:ext cx="1008063" cy="720725"/>
            </a:xfrm>
            <a:prstGeom prst="rect">
              <a:avLst/>
            </a:prstGeom>
            <a:solidFill>
              <a:schemeClr val="bg1"/>
            </a:solidFill>
            <a:ln w="12700" cap="sq">
              <a:solidFill>
                <a:schemeClr val="bg1"/>
              </a:solid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solidFill>
                      <a:schemeClr val="tx1"/>
                    </a:solidFill>
                  </a:ln>
                  <a:solidFill>
                    <a:schemeClr val="accent2"/>
                  </a:solidFill>
                  <a:effectLst/>
                  <a:uLnTx/>
                  <a:uFillTx/>
                  <a:latin typeface="楷体" panose="02010609060101010101" pitchFamily="49" charset="-122"/>
                  <a:ea typeface="楷体" panose="02010609060101010101" pitchFamily="49" charset="-122"/>
                  <a:cs typeface="+mn-cs"/>
                </a:rPr>
                <a:t>抽象</a:t>
              </a:r>
              <a:endParaRPr kumimoji="0" lang="zh-CN" altLang="en-US" sz="1800" b="1" i="0" u="none" strike="noStrike" kern="1200" cap="none" spc="0" normalizeH="0" baseline="0" noProof="0">
                <a:ln>
                  <a:solidFill>
                    <a:schemeClr val="tx1"/>
                  </a:solidFill>
                </a:ln>
                <a:solidFill>
                  <a:schemeClr val="accent2"/>
                </a:solidFill>
                <a:effectLst/>
                <a:uLnTx/>
                <a:uFillTx/>
                <a:latin typeface="楷体" panose="02010609060101010101" pitchFamily="49" charset="-122"/>
                <a:ea typeface="楷体" panose="02010609060101010101" pitchFamily="49" charset="-122"/>
                <a:cs typeface="+mn-cs"/>
              </a:endParaRPr>
            </a:p>
          </p:txBody>
        </p:sp>
        <p:sp>
          <p:nvSpPr>
            <p:cNvPr id="17" name="Rectangle 17"/>
            <p:cNvSpPr>
              <a:spLocks noChangeArrowheads="1"/>
            </p:cNvSpPr>
            <p:nvPr/>
          </p:nvSpPr>
          <p:spPr bwMode="auto">
            <a:xfrm>
              <a:off x="7155630" y="3298008"/>
              <a:ext cx="1008063" cy="720725"/>
            </a:xfrm>
            <a:prstGeom prst="rect">
              <a:avLst/>
            </a:prstGeom>
            <a:solidFill>
              <a:schemeClr val="bg1"/>
            </a:solidFill>
            <a:ln w="12700" cap="sq">
              <a:solidFill>
                <a:schemeClr val="bg1"/>
              </a:solid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solidFill>
                      <a:schemeClr val="tx1"/>
                    </a:solidFill>
                  </a:ln>
                  <a:solidFill>
                    <a:schemeClr val="accent2"/>
                  </a:solidFill>
                  <a:effectLst/>
                  <a:uLnTx/>
                  <a:uFillTx/>
                  <a:latin typeface="楷体" panose="02010609060101010101" pitchFamily="49" charset="-122"/>
                  <a:ea typeface="楷体" panose="02010609060101010101" pitchFamily="49" charset="-122"/>
                  <a:cs typeface="+mn-cs"/>
                </a:rPr>
                <a:t>实例</a:t>
              </a:r>
              <a:endParaRPr kumimoji="0" lang="zh-CN" altLang="en-US" sz="1800" b="1" i="0" u="none" strike="noStrike" kern="1200" cap="none" spc="0" normalizeH="0" baseline="0" noProof="0">
                <a:ln>
                  <a:solidFill>
                    <a:schemeClr val="tx1"/>
                  </a:solidFill>
                </a:ln>
                <a:solidFill>
                  <a:schemeClr val="accent2"/>
                </a:solidFill>
                <a:effectLst/>
                <a:uLnTx/>
                <a:uFillTx/>
                <a:latin typeface="楷体" panose="02010609060101010101" pitchFamily="49" charset="-122"/>
                <a:ea typeface="楷体" panose="02010609060101010101" pitchFamily="49"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charRg st="39" end="63"/>
                                            </p:txEl>
                                          </p:spTgt>
                                        </p:tgtEl>
                                        <p:attrNameLst>
                                          <p:attrName>style.visibility</p:attrName>
                                        </p:attrNameLst>
                                      </p:cBhvr>
                                      <p:to>
                                        <p:strVal val="visible"/>
                                      </p:to>
                                    </p:set>
                                    <p:animEffect transition="in" filter="blinds(horizontal)">
                                      <p:cBhvr>
                                        <p:cTn id="7" dur="500"/>
                                        <p:tgtEl>
                                          <p:spTgt spid="9219">
                                            <p:txEl>
                                              <p:charRg st="39"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charRg st="63" end="94"/>
                                            </p:txEl>
                                          </p:spTgt>
                                        </p:tgtEl>
                                        <p:attrNameLst>
                                          <p:attrName>style.visibility</p:attrName>
                                        </p:attrNameLst>
                                      </p:cBhvr>
                                      <p:to>
                                        <p:strVal val="visible"/>
                                      </p:to>
                                    </p:set>
                                    <p:animEffect transition="in" filter="blinds(horizontal)">
                                      <p:cBhvr>
                                        <p:cTn id="12" dur="500"/>
                                        <p:tgtEl>
                                          <p:spTgt spid="9219">
                                            <p:txEl>
                                              <p:charRg st="63" end="9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charRg st="94" end="120"/>
                                            </p:txEl>
                                          </p:spTgt>
                                        </p:tgtEl>
                                        <p:attrNameLst>
                                          <p:attrName>style.visibility</p:attrName>
                                        </p:attrNameLst>
                                      </p:cBhvr>
                                      <p:to>
                                        <p:strVal val="visible"/>
                                      </p:to>
                                    </p:set>
                                    <p:animEffect transition="in" filter="blinds(horizontal)">
                                      <p:cBhvr>
                                        <p:cTn id="17" dur="500"/>
                                        <p:tgtEl>
                                          <p:spTgt spid="9219">
                                            <p:txEl>
                                              <p:charRg st="94" end="1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9">
                                            <p:txEl>
                                              <p:charRg st="120" end="134"/>
                                            </p:txEl>
                                          </p:spTgt>
                                        </p:tgtEl>
                                        <p:attrNameLst>
                                          <p:attrName>style.visibility</p:attrName>
                                        </p:attrNameLst>
                                      </p:cBhvr>
                                      <p:to>
                                        <p:strVal val="visible"/>
                                      </p:to>
                                    </p:set>
                                    <p:animEffect transition="in" filter="blinds(horizontal)">
                                      <p:cBhvr>
                                        <p:cTn id="22" dur="500"/>
                                        <p:tgtEl>
                                          <p:spTgt spid="9219">
                                            <p:txEl>
                                              <p:charRg st="120" end="13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2590800" y="152400"/>
            <a:ext cx="8319770" cy="58801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例</a:t>
            </a:r>
            <a:r>
              <a:rPr lang="en-US" altLang="zh-CN" sz="3600" b="1" dirty="0">
                <a:latin typeface="楷体" panose="02010609060101010101" pitchFamily="49" charset="-122"/>
                <a:ea typeface="楷体" panose="02010609060101010101" pitchFamily="49" charset="-122"/>
              </a:rPr>
              <a:t>4-2 </a:t>
            </a:r>
            <a:r>
              <a:rPr lang="zh-CN" altLang="en-US" sz="3600" b="1" dirty="0">
                <a:latin typeface="楷体" panose="02010609060101010101" pitchFamily="49" charset="-122"/>
                <a:ea typeface="楷体" panose="02010609060101010101" pitchFamily="49" charset="-122"/>
              </a:rPr>
              <a:t>复制构造函数举例</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调用情况</a:t>
            </a:r>
            <a:r>
              <a:rPr lang="en-US" altLang="zh-CN" sz="3600" b="1" dirty="0">
                <a:latin typeface="楷体" panose="02010609060101010101" pitchFamily="49" charset="-122"/>
                <a:ea typeface="楷体" panose="02010609060101010101" pitchFamily="49" charset="-122"/>
              </a:rPr>
              <a:t>2</a:t>
            </a:r>
            <a:endParaRPr lang="en-US" altLang="zh-CN" sz="3600" b="1" dirty="0">
              <a:latin typeface="楷体" panose="02010609060101010101" pitchFamily="49" charset="-122"/>
              <a:ea typeface="楷体" panose="02010609060101010101" pitchFamily="49" charset="-122"/>
            </a:endParaRPr>
          </a:p>
        </p:txBody>
      </p:sp>
      <p:sp>
        <p:nvSpPr>
          <p:cNvPr id="141315" name="Rectangle 3"/>
          <p:cNvSpPr>
            <a:spLocks noGrp="1"/>
          </p:cNvSpPr>
          <p:nvPr>
            <p:ph idx="1"/>
          </p:nvPr>
        </p:nvSpPr>
        <p:spPr>
          <a:xfrm>
            <a:off x="1631315" y="836930"/>
            <a:ext cx="10032365" cy="4953000"/>
          </a:xfrm>
          <a:noFill/>
          <a:ln>
            <a:noFill/>
          </a:ln>
        </p:spPr>
        <p:txBody>
          <a:bodyPr anchor="t" anchorCtr="0"/>
          <a:p>
            <a:pPr eaLnBrk="1" hangingPunct="1"/>
            <a:r>
              <a:rPr lang="zh-CN" altLang="en-US" sz="2800" b="1" dirty="0">
                <a:latin typeface="楷体" panose="02010609060101010101" pitchFamily="49" charset="-122"/>
                <a:ea typeface="楷体" panose="02010609060101010101" pitchFamily="49" charset="-122"/>
              </a:rPr>
              <a:t>若函数的</a:t>
            </a:r>
            <a:r>
              <a:rPr lang="zh-CN" altLang="en-US" sz="2800" b="1" dirty="0">
                <a:solidFill>
                  <a:srgbClr val="FF0000"/>
                </a:solidFill>
                <a:latin typeface="楷体" panose="02010609060101010101" pitchFamily="49" charset="-122"/>
                <a:ea typeface="楷体" panose="02010609060101010101" pitchFamily="49" charset="-122"/>
              </a:rPr>
              <a:t>形参为类对象</a:t>
            </a:r>
            <a:r>
              <a:rPr lang="zh-CN" altLang="en-US" sz="2800" b="1" dirty="0">
                <a:latin typeface="楷体" panose="02010609060101010101" pitchFamily="49" charset="-122"/>
                <a:ea typeface="楷体" panose="02010609060101010101" pitchFamily="49" charset="-122"/>
              </a:rPr>
              <a:t>，调用函数时，形实结合，实参赋值给形参，系统自动调用复制构造函数。</a:t>
            </a:r>
            <a:endParaRPr lang="en-US" altLang="zh-CN" sz="2800" b="1" dirty="0">
              <a:latin typeface="楷体" panose="02010609060101010101" pitchFamily="49" charset="-122"/>
              <a:ea typeface="楷体" panose="02010609060101010101" pitchFamily="49" charset="-122"/>
            </a:endParaRPr>
          </a:p>
          <a:p>
            <a:pPr eaLnBrk="1" hangingPunct="1">
              <a:buNone/>
            </a:pPr>
            <a:endParaRPr lang="zh-CN" altLang="en-US" sz="2800" b="1" dirty="0">
              <a:ea typeface="楷体_GB2312" pitchFamily="49" charset="-122"/>
            </a:endParaRPr>
          </a:p>
          <a:p>
            <a:pPr lvl="1" eaLnBrk="1" hangingPunct="1">
              <a:buNone/>
            </a:pPr>
            <a:r>
              <a:rPr lang="en-US" altLang="zh-CN" sz="2400" b="1" dirty="0">
                <a:latin typeface="Times New Roman" panose="02020603050405020304" pitchFamily="18" charset="0"/>
              </a:rPr>
              <a:t>void fun1(Point p)</a:t>
            </a:r>
            <a:endParaRPr lang="en-US" altLang="zh-CN" sz="2400" b="1" dirty="0">
              <a:latin typeface="Times New Roman" panose="02020603050405020304" pitchFamily="18" charset="0"/>
            </a:endParaRPr>
          </a:p>
          <a:p>
            <a:pPr lvl="1" eaLnBrk="1" hangingPunct="1">
              <a:buNone/>
            </a:pPr>
            <a:r>
              <a:rPr lang="en-US" altLang="zh-CN" sz="2400" b="1" dirty="0">
                <a:latin typeface="Times New Roman" panose="02020603050405020304" pitchFamily="18" charset="0"/>
              </a:rPr>
              <a:t>{   cout&lt;&lt;p.GetX()&lt;&lt;endl;</a:t>
            </a:r>
            <a:endParaRPr lang="en-US" altLang="zh-CN" sz="2400" b="1" dirty="0">
              <a:latin typeface="Times New Roman" panose="02020603050405020304" pitchFamily="18" charset="0"/>
            </a:endParaRPr>
          </a:p>
          <a:p>
            <a:pPr lvl="1" eaLnBrk="1" hangingPunct="1">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lvl="1" eaLnBrk="1" hangingPunct="1">
              <a:buNone/>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lvl="1" eaLnBrk="1" hangingPunct="1">
              <a:buNone/>
            </a:pPr>
            <a:r>
              <a:rPr lang="en-US" altLang="zh-CN" sz="2400" b="1" dirty="0">
                <a:latin typeface="Times New Roman" panose="02020603050405020304" pitchFamily="18" charset="0"/>
              </a:rPr>
              <a:t>{   Point A(1,2);</a:t>
            </a:r>
            <a:endParaRPr lang="en-US" altLang="zh-CN" sz="2400" b="1" dirty="0">
              <a:latin typeface="Times New Roman" panose="02020603050405020304" pitchFamily="18" charset="0"/>
            </a:endParaRPr>
          </a:p>
          <a:p>
            <a:pPr lvl="1" eaLnBrk="1" hangingPunct="1">
              <a:buNone/>
            </a:pPr>
            <a:r>
              <a:rPr lang="en-US" altLang="zh-CN" sz="2400" b="1" dirty="0">
                <a:solidFill>
                  <a:srgbClr val="FF0000"/>
                </a:solidFill>
                <a:latin typeface="Times New Roman" panose="02020603050405020304" pitchFamily="18" charset="0"/>
              </a:rPr>
              <a:t>    fun1(A); </a:t>
            </a:r>
            <a:endParaRPr lang="zh-CN" altLang="en-US" sz="2400" b="1" dirty="0">
              <a:solidFill>
                <a:srgbClr val="FF0000"/>
              </a:solidFill>
              <a:latin typeface="Times New Roman" panose="02020603050405020304" pitchFamily="18" charset="0"/>
            </a:endParaRPr>
          </a:p>
          <a:p>
            <a:pPr lvl="1" eaLnBrk="1" hangingPunct="1">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
        <p:nvSpPr>
          <p:cNvPr id="169994" name="Rectangle 1034"/>
          <p:cNvSpPr>
            <a:spLocks noChangeArrowheads="1"/>
          </p:cNvSpPr>
          <p:nvPr/>
        </p:nvSpPr>
        <p:spPr bwMode="auto">
          <a:xfrm>
            <a:off x="7104063" y="2276475"/>
            <a:ext cx="2952750" cy="1152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000" b="1" i="0" u="none" strike="noStrike" kern="1200" cap="none" spc="0" normalizeH="0" baseline="0" noProof="0">
                <a:ln>
                  <a:noFill/>
                </a:ln>
                <a:solidFill>
                  <a:srgbClr val="0000FF"/>
                </a:solidFill>
                <a:effectLst/>
                <a:uLnTx/>
                <a:uFillTx/>
                <a:latin typeface="+mn-lt"/>
                <a:ea typeface="+mn-ea"/>
                <a:cs typeface="+mn-cs"/>
              </a:rPr>
              <a:t>输出结果</a:t>
            </a:r>
            <a:r>
              <a:rPr kumimoji="0" lang="en-US" altLang="zh-CN" sz="2000" b="1" i="0" u="none" strike="noStrike" kern="1200" cap="none" spc="0" normalizeH="0" baseline="0" noProof="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000" b="1" i="0" u="none" strike="noStrike" kern="1200" cap="none" spc="0" normalizeH="0" baseline="0" noProof="0">
                <a:ln>
                  <a:noFill/>
                </a:ln>
                <a:solidFill>
                  <a:srgbClr val="0000FF"/>
                </a:solidFill>
                <a:effectLst/>
                <a:uLnTx/>
                <a:uFillTx/>
                <a:latin typeface="+mn-lt"/>
                <a:ea typeface="+mn-ea"/>
                <a:cs typeface="+mn-cs"/>
              </a:rPr>
              <a:t>   复制构造函数被调用</a:t>
            </a:r>
            <a:endParaRPr kumimoji="0" lang="zh-CN" altLang="en-US" sz="2000" b="1" i="0" u="none" strike="noStrike" kern="1200" cap="none" spc="0" normalizeH="0" baseline="0" noProof="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0">
                <a:ln>
                  <a:noFill/>
                </a:ln>
                <a:solidFill>
                  <a:srgbClr val="0000FF"/>
                </a:solidFill>
                <a:effectLst/>
                <a:uLnTx/>
                <a:uFillTx/>
                <a:latin typeface="+mn-lt"/>
                <a:ea typeface="+mn-ea"/>
                <a:cs typeface="+mn-cs"/>
              </a:rPr>
              <a:t>    1</a:t>
            </a:r>
            <a:endParaRPr kumimoji="0" lang="en-US" altLang="zh-CN" sz="2000" b="1" i="0" u="none" strike="noStrike" kern="1200" cap="none" spc="0" normalizeH="0" baseline="0" noProof="0">
              <a:ln>
                <a:noFill/>
              </a:ln>
              <a:solidFill>
                <a:srgbClr val="0000FF"/>
              </a:solidFill>
              <a:effectLst/>
              <a:uLnTx/>
              <a:uFillTx/>
              <a:latin typeface="+mn-lt"/>
              <a:ea typeface="+mn-ea"/>
              <a:cs typeface="+mn-cs"/>
            </a:endParaRPr>
          </a:p>
        </p:txBody>
      </p:sp>
      <p:sp>
        <p:nvSpPr>
          <p:cNvPr id="261128" name="Rectangle 8"/>
          <p:cNvSpPr/>
          <p:nvPr/>
        </p:nvSpPr>
        <p:spPr>
          <a:xfrm>
            <a:off x="4066540" y="5085080"/>
            <a:ext cx="6277610" cy="829945"/>
          </a:xfrm>
          <a:prstGeom prst="rect">
            <a:avLst/>
          </a:prstGeom>
          <a:noFill/>
          <a:ln w="12700">
            <a:noFill/>
          </a:ln>
        </p:spPr>
        <p:txBody>
          <a:bodyPr wrap="square" anchor="t" anchorCtr="0">
            <a:spAutoFit/>
          </a:bodyPr>
          <a:p>
            <a:r>
              <a:rPr lang="zh-CN" altLang="en-US" sz="2400" b="1" dirty="0">
                <a:latin typeface="楷体" panose="02010609060101010101" pitchFamily="49" charset="-122"/>
                <a:ea typeface="楷体" panose="02010609060101010101" pitchFamily="49" charset="-122"/>
              </a:rPr>
              <a:t>注意：只有值传递时才会调用复制构造函数，若是引用传递，则不会调用复制构造函数。</a:t>
            </a:r>
            <a:endParaRPr lang="zh-CN" altLang="en-US" sz="2400" b="1" dirty="0">
              <a:latin typeface="楷体" panose="02010609060101010101" pitchFamily="49" charset="-122"/>
              <a:ea typeface="楷体" panose="02010609060101010101" pitchFamily="49" charset="-122"/>
            </a:endParaRPr>
          </a:p>
        </p:txBody>
      </p:sp>
      <p:sp>
        <p:nvSpPr>
          <p:cNvPr id="43016" name="Rectangle 8"/>
          <p:cNvSpPr/>
          <p:nvPr/>
        </p:nvSpPr>
        <p:spPr>
          <a:xfrm>
            <a:off x="2135505" y="2348865"/>
            <a:ext cx="3088005" cy="398780"/>
          </a:xfrm>
          <a:prstGeom prst="rect">
            <a:avLst/>
          </a:prstGeom>
          <a:solidFill>
            <a:schemeClr val="bg1"/>
          </a:solidFill>
          <a:ln w="9525">
            <a:noFill/>
          </a:ln>
        </p:spPr>
        <p:txBody>
          <a:bodyPr wrap="square" anchor="t" anchorCtr="0">
            <a:spAutoFit/>
          </a:bodyPr>
          <a:p>
            <a:r>
              <a:rPr lang="en-US" altLang="zh-CN" sz="2000" b="1" dirty="0">
                <a:solidFill>
                  <a:srgbClr val="FF0000"/>
                </a:solidFill>
                <a:latin typeface="Arial" panose="020B0604020202020204" pitchFamily="34" charset="0"/>
                <a:ea typeface="宋体" panose="02010600030101010101" pitchFamily="2" charset="-122"/>
              </a:rPr>
              <a:t>void fun1(Point &amp;p)</a:t>
            </a:r>
            <a:endParaRPr lang="en-US" altLang="zh-CN" sz="2000" b="1" dirty="0">
              <a:solidFill>
                <a:srgbClr val="FF0000"/>
              </a:solidFill>
              <a:latin typeface="Arial" panose="020B0604020202020204" pitchFamily="34" charset="0"/>
              <a:ea typeface="宋体" panose="02010600030101010101" pitchFamily="2" charset="-122"/>
            </a:endParaRPr>
          </a:p>
        </p:txBody>
      </p:sp>
      <p:sp>
        <p:nvSpPr>
          <p:cNvPr id="43017" name="Rectangle 9"/>
          <p:cNvSpPr/>
          <p:nvPr/>
        </p:nvSpPr>
        <p:spPr>
          <a:xfrm>
            <a:off x="7392988" y="2781300"/>
            <a:ext cx="2376487" cy="460375"/>
          </a:xfrm>
          <a:prstGeom prst="rect">
            <a:avLst/>
          </a:prstGeom>
          <a:solidFill>
            <a:schemeClr val="bg1"/>
          </a:solidFill>
          <a:ln w="9525">
            <a:noFill/>
          </a:ln>
        </p:spPr>
        <p:txBody>
          <a:bodyPr anchor="t" anchorCtr="0">
            <a:spAutoFit/>
          </a:bodyPr>
          <a:p>
            <a:r>
              <a:rPr lang="en-US" altLang="zh-CN" sz="2400" b="1" dirty="0">
                <a:solidFill>
                  <a:srgbClr val="FF0000"/>
                </a:solidFill>
                <a:latin typeface="Arial" panose="020B0604020202020204" pitchFamily="34" charset="0"/>
                <a:ea typeface="宋体" panose="02010600030101010101" pitchFamily="2" charset="-122"/>
              </a:rPr>
              <a:t>1</a:t>
            </a:r>
            <a:endParaRPr lang="en-US" altLang="zh-CN" sz="2400" b="1" dirty="0">
              <a:solidFill>
                <a:srgbClr val="FF0000"/>
              </a:solidFill>
              <a:latin typeface="Arial" panose="020B0604020202020204" pitchFamily="34" charset="0"/>
              <a:ea typeface="宋体" panose="02010600030101010101" pitchFamily="2" charset="-122"/>
            </a:endParaRPr>
          </a:p>
        </p:txBody>
      </p:sp>
      <p:sp>
        <p:nvSpPr>
          <p:cNvPr id="8" name="AutoShape 4"/>
          <p:cNvSpPr/>
          <p:nvPr/>
        </p:nvSpPr>
        <p:spPr>
          <a:xfrm>
            <a:off x="5231765" y="3573145"/>
            <a:ext cx="3000375" cy="524510"/>
          </a:xfrm>
          <a:prstGeom prst="wedgeRoundRectCallout">
            <a:avLst>
              <a:gd name="adj1" fmla="val -99185"/>
              <a:gd name="adj2" fmla="val 155569"/>
              <a:gd name="adj3" fmla="val 16667"/>
            </a:avLst>
          </a:prstGeom>
          <a:solidFill>
            <a:srgbClr val="FFFFFF"/>
          </a:solidFill>
          <a:ln w="9525" cap="flat" cmpd="sng">
            <a:solidFill>
              <a:srgbClr val="339966"/>
            </a:solidFill>
            <a:prstDash val="solid"/>
            <a:miter/>
            <a:headEnd type="none" w="med" len="med"/>
            <a:tailEnd type="none" w="med" len="med"/>
          </a:ln>
        </p:spPr>
        <p:txBody>
          <a:bodyPr anchor="ctr" anchorCtr="0"/>
          <a:p>
            <a:pPr algn="ctr"/>
            <a:r>
              <a:rPr lang="zh-CN" altLang="en-US" sz="2000" b="1" dirty="0">
                <a:solidFill>
                  <a:srgbClr val="0000FF"/>
                </a:solidFill>
                <a:latin typeface="楷体" panose="02010609060101010101" pitchFamily="49" charset="-122"/>
                <a:ea typeface="楷体" panose="02010609060101010101" pitchFamily="49" charset="-122"/>
              </a:rPr>
              <a:t>自动调用复制构造函数</a:t>
            </a:r>
            <a:endParaRPr lang="zh-CN" altLang="en-US" sz="20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315">
                                            <p:txEl>
                                              <p:charRg st="45" end="64"/>
                                            </p:txEl>
                                          </p:spTgt>
                                        </p:tgtEl>
                                        <p:attrNameLst>
                                          <p:attrName>style.visibility</p:attrName>
                                        </p:attrNameLst>
                                      </p:cBhvr>
                                      <p:to>
                                        <p:strVal val="visible"/>
                                      </p:to>
                                    </p:set>
                                    <p:animEffect transition="in" filter="blinds(horizontal)">
                                      <p:cBhvr>
                                        <p:cTn id="7" dur="500"/>
                                        <p:tgtEl>
                                          <p:spTgt spid="141315">
                                            <p:txEl>
                                              <p:charRg st="45" end="6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1315">
                                            <p:txEl>
                                              <p:charRg st="64" end="90"/>
                                            </p:txEl>
                                          </p:spTgt>
                                        </p:tgtEl>
                                        <p:attrNameLst>
                                          <p:attrName>style.visibility</p:attrName>
                                        </p:attrNameLst>
                                      </p:cBhvr>
                                      <p:to>
                                        <p:strVal val="visible"/>
                                      </p:to>
                                    </p:set>
                                    <p:animEffect transition="in" filter="blinds(horizontal)">
                                      <p:cBhvr>
                                        <p:cTn id="10" dur="500"/>
                                        <p:tgtEl>
                                          <p:spTgt spid="141315">
                                            <p:txEl>
                                              <p:charRg st="64" end="9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1315">
                                            <p:txEl>
                                              <p:charRg st="90" end="93"/>
                                            </p:txEl>
                                          </p:spTgt>
                                        </p:tgtEl>
                                        <p:attrNameLst>
                                          <p:attrName>style.visibility</p:attrName>
                                        </p:attrNameLst>
                                      </p:cBhvr>
                                      <p:to>
                                        <p:strVal val="visible"/>
                                      </p:to>
                                    </p:set>
                                    <p:animEffect transition="in" filter="blinds(horizontal)">
                                      <p:cBhvr>
                                        <p:cTn id="13" dur="500"/>
                                        <p:tgtEl>
                                          <p:spTgt spid="141315">
                                            <p:txEl>
                                              <p:charRg st="90" end="9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1315">
                                            <p:txEl>
                                              <p:charRg st="93" end="105"/>
                                            </p:txEl>
                                          </p:spTgt>
                                        </p:tgtEl>
                                        <p:attrNameLst>
                                          <p:attrName>style.visibility</p:attrName>
                                        </p:attrNameLst>
                                      </p:cBhvr>
                                      <p:to>
                                        <p:strVal val="visible"/>
                                      </p:to>
                                    </p:set>
                                    <p:animEffect transition="in" filter="blinds(horizontal)">
                                      <p:cBhvr>
                                        <p:cTn id="16" dur="500"/>
                                        <p:tgtEl>
                                          <p:spTgt spid="141315">
                                            <p:txEl>
                                              <p:charRg st="93" end="10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1315">
                                            <p:txEl>
                                              <p:charRg st="105" end="123"/>
                                            </p:txEl>
                                          </p:spTgt>
                                        </p:tgtEl>
                                        <p:attrNameLst>
                                          <p:attrName>style.visibility</p:attrName>
                                        </p:attrNameLst>
                                      </p:cBhvr>
                                      <p:to>
                                        <p:strVal val="visible"/>
                                      </p:to>
                                    </p:set>
                                    <p:animEffect transition="in" filter="blinds(horizontal)">
                                      <p:cBhvr>
                                        <p:cTn id="19" dur="500"/>
                                        <p:tgtEl>
                                          <p:spTgt spid="141315">
                                            <p:txEl>
                                              <p:charRg st="105" end="12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41315">
                                            <p:txEl>
                                              <p:charRg st="123" end="137"/>
                                            </p:txEl>
                                          </p:spTgt>
                                        </p:tgtEl>
                                        <p:attrNameLst>
                                          <p:attrName>style.visibility</p:attrName>
                                        </p:attrNameLst>
                                      </p:cBhvr>
                                      <p:to>
                                        <p:strVal val="visible"/>
                                      </p:to>
                                    </p:set>
                                    <p:animEffect transition="in" filter="blinds(horizontal)">
                                      <p:cBhvr>
                                        <p:cTn id="22" dur="500"/>
                                        <p:tgtEl>
                                          <p:spTgt spid="141315">
                                            <p:txEl>
                                              <p:charRg st="123" end="13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41315">
                                            <p:txEl>
                                              <p:charRg st="137" end="144"/>
                                            </p:txEl>
                                          </p:spTgt>
                                        </p:tgtEl>
                                        <p:attrNameLst>
                                          <p:attrName>style.visibility</p:attrName>
                                        </p:attrNameLst>
                                      </p:cBhvr>
                                      <p:to>
                                        <p:strVal val="visible"/>
                                      </p:to>
                                    </p:set>
                                    <p:animEffect transition="in" filter="blinds(horizontal)">
                                      <p:cBhvr>
                                        <p:cTn id="25" dur="500"/>
                                        <p:tgtEl>
                                          <p:spTgt spid="141315">
                                            <p:txEl>
                                              <p:charRg st="137" end="14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9994"/>
                                        </p:tgtEl>
                                        <p:attrNameLst>
                                          <p:attrName>style.visibility</p:attrName>
                                        </p:attrNameLst>
                                      </p:cBhvr>
                                      <p:to>
                                        <p:strVal val="visible"/>
                                      </p:to>
                                    </p:set>
                                    <p:animEffect transition="in" filter="blinds(horizontal)">
                                      <p:cBhvr>
                                        <p:cTn id="36" dur="500"/>
                                        <p:tgtEl>
                                          <p:spTgt spid="16999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61128"/>
                                        </p:tgtEl>
                                        <p:attrNameLst>
                                          <p:attrName>style.visibility</p:attrName>
                                        </p:attrNameLst>
                                      </p:cBhvr>
                                      <p:to>
                                        <p:strVal val="visible"/>
                                      </p:to>
                                    </p:set>
                                    <p:animEffect transition="in" filter="blinds(horizontal)">
                                      <p:cBhvr>
                                        <p:cTn id="41" dur="500"/>
                                        <p:tgtEl>
                                          <p:spTgt spid="2611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3016"/>
                                        </p:tgtEl>
                                        <p:attrNameLst>
                                          <p:attrName>style.visibility</p:attrName>
                                        </p:attrNameLst>
                                      </p:cBhvr>
                                      <p:to>
                                        <p:strVal val="visible"/>
                                      </p:to>
                                    </p:set>
                                    <p:animEffect transition="in" filter="blinds(horizontal)">
                                      <p:cBhvr>
                                        <p:cTn id="46" dur="500"/>
                                        <p:tgtEl>
                                          <p:spTgt spid="4301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3017"/>
                                        </p:tgtEl>
                                        <p:attrNameLst>
                                          <p:attrName>style.visibility</p:attrName>
                                        </p:attrNameLst>
                                      </p:cBhvr>
                                      <p:to>
                                        <p:strVal val="visible"/>
                                      </p:to>
                                    </p:set>
                                    <p:animEffect transition="in" filter="blinds(horizontal)">
                                      <p:cBhvr>
                                        <p:cTn id="51" dur="500"/>
                                        <p:tgtEl>
                                          <p:spTgt spid="43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4" grpId="0" bldLvl="0" animBg="1"/>
      <p:bldP spid="261128" grpId="0"/>
      <p:bldP spid="43016" grpId="0" bldLvl="0" animBg="1"/>
      <p:bldP spid="43017" grpId="0" bldLvl="0" animBg="1"/>
      <p:bldP spid="8"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1026"/>
          <p:cNvSpPr>
            <a:spLocks noGrp="1"/>
          </p:cNvSpPr>
          <p:nvPr>
            <p:ph type="title"/>
          </p:nvPr>
        </p:nvSpPr>
        <p:spPr>
          <a:xfrm>
            <a:off x="2136140" y="188595"/>
            <a:ext cx="8747760" cy="63627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例</a:t>
            </a:r>
            <a:r>
              <a:rPr lang="en-US" altLang="zh-CN" sz="3600" b="1" dirty="0">
                <a:latin typeface="楷体" panose="02010609060101010101" pitchFamily="49" charset="-122"/>
                <a:ea typeface="楷体" panose="02010609060101010101" pitchFamily="49" charset="-122"/>
              </a:rPr>
              <a:t>4-2 </a:t>
            </a:r>
            <a:r>
              <a:rPr lang="zh-CN" altLang="en-US" sz="3600" b="1" dirty="0">
                <a:latin typeface="楷体" panose="02010609060101010101" pitchFamily="49" charset="-122"/>
                <a:ea typeface="楷体" panose="02010609060101010101" pitchFamily="49" charset="-122"/>
              </a:rPr>
              <a:t>复制构造函数举例</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调用情况</a:t>
            </a:r>
            <a:r>
              <a:rPr lang="en-US" altLang="zh-CN" sz="3600" b="1" dirty="0">
                <a:latin typeface="楷体" panose="02010609060101010101" pitchFamily="49" charset="-122"/>
                <a:ea typeface="楷体" panose="02010609060101010101" pitchFamily="49" charset="-122"/>
              </a:rPr>
              <a:t>3</a:t>
            </a:r>
            <a:endParaRPr lang="en-US" altLang="zh-CN" sz="3600" b="1" dirty="0">
              <a:latin typeface="楷体" panose="02010609060101010101" pitchFamily="49" charset="-122"/>
              <a:ea typeface="楷体" panose="02010609060101010101" pitchFamily="49" charset="-122"/>
            </a:endParaRPr>
          </a:p>
        </p:txBody>
      </p:sp>
      <p:sp>
        <p:nvSpPr>
          <p:cNvPr id="143363" name="Rectangle 1027"/>
          <p:cNvSpPr>
            <a:spLocks noGrp="1"/>
          </p:cNvSpPr>
          <p:nvPr>
            <p:ph idx="1"/>
          </p:nvPr>
        </p:nvSpPr>
        <p:spPr>
          <a:xfrm>
            <a:off x="1271905" y="1341120"/>
            <a:ext cx="9982835" cy="4495800"/>
          </a:xfrm>
          <a:noFill/>
          <a:ln>
            <a:noFill/>
          </a:ln>
        </p:spPr>
        <p:txBody>
          <a:bodyPr anchor="t" anchorCtr="0"/>
          <a:p>
            <a:pPr eaLnBrk="1" hangingPunct="1">
              <a:lnSpc>
                <a:spcPct val="85000"/>
              </a:lnSpc>
            </a:pPr>
            <a:r>
              <a:rPr lang="zh-CN" altLang="en-US" sz="2800" b="1" dirty="0">
                <a:latin typeface="楷体" panose="02010609060101010101" pitchFamily="49" charset="-122"/>
                <a:ea typeface="楷体" panose="02010609060101010101" pitchFamily="49" charset="-122"/>
              </a:rPr>
              <a:t>当函数的</a:t>
            </a:r>
            <a:r>
              <a:rPr lang="zh-CN" altLang="en-US" sz="2800" b="1" dirty="0">
                <a:solidFill>
                  <a:srgbClr val="FF0000"/>
                </a:solidFill>
                <a:latin typeface="楷体" panose="02010609060101010101" pitchFamily="49" charset="-122"/>
                <a:ea typeface="楷体" panose="02010609060101010101" pitchFamily="49" charset="-122"/>
              </a:rPr>
              <a:t>返回值是类对象</a:t>
            </a:r>
            <a:r>
              <a:rPr lang="zh-CN" altLang="en-US" sz="2800" b="1" dirty="0">
                <a:latin typeface="楷体" panose="02010609060101010101" pitchFamily="49" charset="-122"/>
                <a:ea typeface="楷体" panose="02010609060101010101" pitchFamily="49" charset="-122"/>
              </a:rPr>
              <a:t>时，系统自动调用复制构造函数。例如：</a:t>
            </a:r>
            <a:endParaRPr lang="zh-CN" altLang="en-US" sz="2800" b="1" dirty="0">
              <a:latin typeface="楷体" panose="02010609060101010101" pitchFamily="49" charset="-122"/>
              <a:ea typeface="楷体" panose="02010609060101010101" pitchFamily="49" charset="-122"/>
            </a:endParaRPr>
          </a:p>
          <a:p>
            <a:pPr eaLnBrk="1" hangingPunct="1">
              <a:lnSpc>
                <a:spcPct val="85000"/>
              </a:lnSpc>
            </a:pPr>
            <a:endParaRPr lang="zh-CN" altLang="en-US" sz="2800" b="1" dirty="0">
              <a:ea typeface="楷体_GB2312" pitchFamily="49" charset="-122"/>
            </a:endParaRPr>
          </a:p>
          <a:p>
            <a:pPr lvl="1" eaLnBrk="1" hangingPunct="1">
              <a:lnSpc>
                <a:spcPct val="75000"/>
              </a:lnSpc>
              <a:buNone/>
            </a:pPr>
            <a:r>
              <a:rPr lang="en-US" altLang="zh-CN" sz="2400" b="1" dirty="0">
                <a:latin typeface="Times New Roman" panose="02020603050405020304" pitchFamily="18" charset="0"/>
              </a:rPr>
              <a:t>Point fun2()</a:t>
            </a:r>
            <a:endParaRPr lang="en-US" altLang="zh-CN" sz="2400" b="1" dirty="0">
              <a:latin typeface="Times New Roman" panose="02020603050405020304" pitchFamily="18" charset="0"/>
            </a:endParaRPr>
          </a:p>
          <a:p>
            <a:pPr lvl="1" eaLnBrk="1" hangingPunct="1">
              <a:lnSpc>
                <a:spcPct val="75000"/>
              </a:lnSpc>
              <a:buNone/>
            </a:pPr>
            <a:r>
              <a:rPr lang="en-US" altLang="zh-CN" sz="2400" b="1" dirty="0">
                <a:latin typeface="Times New Roman" panose="02020603050405020304" pitchFamily="18" charset="0"/>
              </a:rPr>
              <a:t>{    </a:t>
            </a:r>
            <a:r>
              <a:rPr lang="en-US" altLang="zh-CN" sz="2400" b="1" dirty="0">
                <a:latin typeface="Times New Roman" panose="02020603050405020304" pitchFamily="18" charset="0"/>
                <a:cs typeface="+mn-ea"/>
              </a:rPr>
              <a:t>Point </a:t>
            </a:r>
            <a:r>
              <a:rPr lang="en-US" altLang="zh-CN" sz="2400" b="1" dirty="0">
                <a:latin typeface="Times New Roman" panose="02020603050405020304" pitchFamily="18" charset="0"/>
              </a:rPr>
              <a:t>A(1,2);</a:t>
            </a:r>
            <a:endParaRPr lang="en-US" altLang="zh-CN" sz="2400" b="1" dirty="0">
              <a:latin typeface="Times New Roman" panose="02020603050405020304" pitchFamily="18" charset="0"/>
            </a:endParaRPr>
          </a:p>
          <a:p>
            <a:pPr lvl="1" eaLnBrk="1" hangingPunct="1">
              <a:lnSpc>
                <a:spcPct val="75000"/>
              </a:lnSpc>
              <a:buNone/>
            </a:pPr>
            <a:r>
              <a:rPr lang="en-US" altLang="zh-CN" sz="2400" b="1" dirty="0">
                <a:solidFill>
                  <a:srgbClr val="FF0000"/>
                </a:solidFill>
                <a:latin typeface="Times New Roman" panose="02020603050405020304" pitchFamily="18" charset="0"/>
              </a:rPr>
              <a:t>     return A; </a:t>
            </a:r>
            <a:endParaRPr lang="en-US" altLang="en-US" sz="2400" b="1" dirty="0">
              <a:solidFill>
                <a:srgbClr val="FF0000"/>
              </a:solidFill>
              <a:latin typeface="Times New Roman" panose="02020603050405020304" pitchFamily="18" charset="0"/>
            </a:endParaRPr>
          </a:p>
          <a:p>
            <a:pPr lvl="1" eaLnBrk="1" hangingPunct="1">
              <a:lnSpc>
                <a:spcPct val="75000"/>
              </a:lnSpc>
              <a:buNone/>
            </a:pPr>
            <a:r>
              <a:rPr lang="en-US" altLang="en-US" sz="2400" b="1" dirty="0">
                <a:latin typeface="Times New Roman" panose="02020603050405020304" pitchFamily="18" charset="0"/>
              </a:rPr>
              <a:t>}</a:t>
            </a:r>
            <a:endParaRPr lang="en-US" altLang="en-US" sz="2400" b="1" dirty="0">
              <a:latin typeface="Times New Roman" panose="02020603050405020304" pitchFamily="18" charset="0"/>
            </a:endParaRPr>
          </a:p>
          <a:p>
            <a:pPr lvl="1" eaLnBrk="1" hangingPunct="1">
              <a:lnSpc>
                <a:spcPct val="75000"/>
              </a:lnSpc>
              <a:buNone/>
            </a:pPr>
            <a:r>
              <a:rPr lang="en-US" altLang="zh-CN" sz="2400" b="1" dirty="0">
                <a:latin typeface="Times New Roman" panose="02020603050405020304" pitchFamily="18" charset="0"/>
              </a:rPr>
              <a:t>void main()</a:t>
            </a:r>
            <a:endParaRPr lang="en-US" altLang="zh-CN" sz="2400" b="1" dirty="0">
              <a:latin typeface="Times New Roman" panose="02020603050405020304" pitchFamily="18" charset="0"/>
            </a:endParaRPr>
          </a:p>
          <a:p>
            <a:pPr lvl="1" eaLnBrk="1" hangingPunct="1">
              <a:lnSpc>
                <a:spcPct val="75000"/>
              </a:lnSpc>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lvl="1" eaLnBrk="1" hangingPunct="1">
              <a:lnSpc>
                <a:spcPct val="75000"/>
              </a:lnSpc>
              <a:buNone/>
            </a:pPr>
            <a:r>
              <a:rPr lang="en-US" altLang="zh-CN" sz="2400" b="1" dirty="0">
                <a:latin typeface="Times New Roman" panose="02020603050405020304" pitchFamily="18" charset="0"/>
              </a:rPr>
              <a:t>     Point B;</a:t>
            </a:r>
            <a:endParaRPr lang="en-US" altLang="zh-CN" sz="2400" b="1" dirty="0">
              <a:latin typeface="Times New Roman" panose="02020603050405020304" pitchFamily="18" charset="0"/>
            </a:endParaRPr>
          </a:p>
          <a:p>
            <a:pPr lvl="1" eaLnBrk="1" hangingPunct="1">
              <a:lnSpc>
                <a:spcPct val="75000"/>
              </a:lnSpc>
              <a:buNone/>
            </a:pPr>
            <a:r>
              <a:rPr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B=fun2(); </a:t>
            </a:r>
            <a:endParaRPr lang="en-US" altLang="zh-CN" sz="2400" b="1" dirty="0">
              <a:solidFill>
                <a:srgbClr val="FF0000"/>
              </a:solidFill>
              <a:latin typeface="Times New Roman" panose="02020603050405020304" pitchFamily="18" charset="0"/>
            </a:endParaRPr>
          </a:p>
          <a:p>
            <a:pPr lvl="1" eaLnBrk="1" hangingPunct="1">
              <a:lnSpc>
                <a:spcPct val="75000"/>
              </a:lnSpc>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169994" name="Rectangle 1034"/>
          <p:cNvSpPr>
            <a:spLocks noChangeArrowheads="1"/>
          </p:cNvSpPr>
          <p:nvPr/>
        </p:nvSpPr>
        <p:spPr bwMode="auto">
          <a:xfrm>
            <a:off x="7320280" y="4005580"/>
            <a:ext cx="295275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000" b="1" i="0" u="none" strike="noStrike" kern="1200" cap="none" spc="0" normalizeH="0" baseline="0" noProof="0">
                <a:ln>
                  <a:noFill/>
                </a:ln>
                <a:solidFill>
                  <a:srgbClr val="0000FF"/>
                </a:solidFill>
                <a:effectLst/>
                <a:uLnTx/>
                <a:uFillTx/>
                <a:latin typeface="+mn-lt"/>
                <a:ea typeface="+mn-ea"/>
                <a:cs typeface="+mn-cs"/>
              </a:rPr>
              <a:t>输出结果</a:t>
            </a:r>
            <a:r>
              <a:rPr kumimoji="0" lang="en-US" altLang="zh-CN" sz="2000" b="1" i="0" u="none" strike="noStrike" kern="1200" cap="none" spc="0" normalizeH="0" baseline="0" noProof="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000" b="1" i="0" u="none" strike="noStrike" kern="1200" cap="none" spc="0" normalizeH="0" baseline="0" noProof="0">
                <a:ln>
                  <a:noFill/>
                </a:ln>
                <a:solidFill>
                  <a:srgbClr val="0000FF"/>
                </a:solidFill>
                <a:effectLst/>
                <a:uLnTx/>
                <a:uFillTx/>
                <a:latin typeface="+mn-lt"/>
                <a:ea typeface="+mn-ea"/>
                <a:cs typeface="+mn-cs"/>
              </a:rPr>
              <a:t>   复制构造函数被调用</a:t>
            </a:r>
            <a:endParaRPr kumimoji="0" lang="zh-CN" altLang="en-US" sz="2000" b="1" i="0" u="none" strike="noStrike" kern="1200" cap="none" spc="0" normalizeH="0" baseline="0" noProof="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0">
                <a:ln>
                  <a:noFill/>
                </a:ln>
                <a:solidFill>
                  <a:srgbClr val="0000FF"/>
                </a:solidFill>
                <a:effectLst/>
                <a:uLnTx/>
                <a:uFillTx/>
                <a:latin typeface="+mn-lt"/>
                <a:ea typeface="+mn-ea"/>
                <a:cs typeface="+mn-cs"/>
              </a:rPr>
              <a:t>    </a:t>
            </a:r>
            <a:endParaRPr kumimoji="0" lang="en-US" altLang="zh-CN" sz="2000" b="1" i="0" u="none" strike="noStrike" kern="1200" cap="none" spc="0" normalizeH="0" baseline="0" noProof="0">
              <a:ln>
                <a:noFill/>
              </a:ln>
              <a:solidFill>
                <a:srgbClr val="0000FF"/>
              </a:solidFill>
              <a:effectLst/>
              <a:uLnTx/>
              <a:uFillTx/>
              <a:latin typeface="+mn-lt"/>
              <a:ea typeface="+mn-ea"/>
              <a:cs typeface="+mn-cs"/>
            </a:endParaRPr>
          </a:p>
        </p:txBody>
      </p:sp>
      <p:sp>
        <p:nvSpPr>
          <p:cNvPr id="5" name="AutoShape 4"/>
          <p:cNvSpPr/>
          <p:nvPr/>
        </p:nvSpPr>
        <p:spPr>
          <a:xfrm>
            <a:off x="5015548" y="2348548"/>
            <a:ext cx="4214812" cy="1071562"/>
          </a:xfrm>
          <a:prstGeom prst="wedgeRoundRectCallout">
            <a:avLst>
              <a:gd name="adj1" fmla="val -79074"/>
              <a:gd name="adj2" fmla="val 47218"/>
              <a:gd name="adj3" fmla="val 16667"/>
            </a:avLst>
          </a:prstGeom>
          <a:solidFill>
            <a:srgbClr val="FFFFFF"/>
          </a:solidFill>
          <a:ln w="9525" cap="flat" cmpd="sng">
            <a:solidFill>
              <a:srgbClr val="339966"/>
            </a:solidFill>
            <a:prstDash val="solid"/>
            <a:miter/>
            <a:headEnd type="none" w="med" len="med"/>
            <a:tailEnd type="none" w="med" len="med"/>
          </a:ln>
        </p:spPr>
        <p:txBody>
          <a:bodyPr anchor="ctr" anchorCtr="0"/>
          <a:p>
            <a:pPr algn="ctr"/>
            <a:r>
              <a:rPr lang="zh-CN" altLang="en-US" sz="2400" dirty="0">
                <a:solidFill>
                  <a:srgbClr val="0000FF"/>
                </a:solidFill>
                <a:latin typeface="楷体" panose="02010609060101010101" pitchFamily="49" charset="-122"/>
                <a:ea typeface="楷体" panose="02010609060101010101" pitchFamily="49" charset="-122"/>
              </a:rPr>
              <a:t>自动调用复制构造函数，将</a:t>
            </a:r>
            <a:r>
              <a:rPr lang="en-US" altLang="zh-CN" sz="2400" dirty="0">
                <a:solidFill>
                  <a:srgbClr val="0000FF"/>
                </a:solidFill>
                <a:latin typeface="楷体" panose="02010609060101010101" pitchFamily="49" charset="-122"/>
                <a:ea typeface="楷体" panose="02010609060101010101" pitchFamily="49" charset="-122"/>
              </a:rPr>
              <a:t>A</a:t>
            </a:r>
            <a:r>
              <a:rPr lang="zh-CN" altLang="en-US" sz="2400" dirty="0">
                <a:solidFill>
                  <a:srgbClr val="0000FF"/>
                </a:solidFill>
                <a:latin typeface="楷体" panose="02010609060101010101" pitchFamily="49" charset="-122"/>
                <a:ea typeface="楷体" panose="02010609060101010101" pitchFamily="49" charset="-122"/>
              </a:rPr>
              <a:t>拷贝到新创建的临时对象中</a:t>
            </a:r>
            <a:endParaRPr lang="zh-CN" altLang="en-US" sz="2400"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63">
                                            <p:txEl>
                                              <p:charRg st="31" end="44"/>
                                            </p:txEl>
                                          </p:spTgt>
                                        </p:tgtEl>
                                        <p:attrNameLst>
                                          <p:attrName>style.visibility</p:attrName>
                                        </p:attrNameLst>
                                      </p:cBhvr>
                                      <p:to>
                                        <p:strVal val="visible"/>
                                      </p:to>
                                    </p:set>
                                    <p:animEffect transition="in" filter="blinds(horizontal)">
                                      <p:cBhvr>
                                        <p:cTn id="7" dur="500"/>
                                        <p:tgtEl>
                                          <p:spTgt spid="143363">
                                            <p:txEl>
                                              <p:charRg st="31" end="4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63">
                                            <p:txEl>
                                              <p:charRg st="44" end="63"/>
                                            </p:txEl>
                                          </p:spTgt>
                                        </p:tgtEl>
                                        <p:attrNameLst>
                                          <p:attrName>style.visibility</p:attrName>
                                        </p:attrNameLst>
                                      </p:cBhvr>
                                      <p:to>
                                        <p:strVal val="visible"/>
                                      </p:to>
                                    </p:set>
                                    <p:animEffect transition="in" filter="blinds(horizontal)">
                                      <p:cBhvr>
                                        <p:cTn id="10" dur="500"/>
                                        <p:tgtEl>
                                          <p:spTgt spid="143363">
                                            <p:txEl>
                                              <p:charRg st="44" end="6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3363">
                                            <p:txEl>
                                              <p:charRg st="63" end="79"/>
                                            </p:txEl>
                                          </p:spTgt>
                                        </p:tgtEl>
                                        <p:attrNameLst>
                                          <p:attrName>style.visibility</p:attrName>
                                        </p:attrNameLst>
                                      </p:cBhvr>
                                      <p:to>
                                        <p:strVal val="visible"/>
                                      </p:to>
                                    </p:set>
                                    <p:animEffect transition="in" filter="blinds(horizontal)">
                                      <p:cBhvr>
                                        <p:cTn id="13" dur="500"/>
                                        <p:tgtEl>
                                          <p:spTgt spid="143363">
                                            <p:txEl>
                                              <p:charRg st="63" end="7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3363">
                                            <p:txEl>
                                              <p:charRg st="79" end="81"/>
                                            </p:txEl>
                                          </p:spTgt>
                                        </p:tgtEl>
                                        <p:attrNameLst>
                                          <p:attrName>style.visibility</p:attrName>
                                        </p:attrNameLst>
                                      </p:cBhvr>
                                      <p:to>
                                        <p:strVal val="visible"/>
                                      </p:to>
                                    </p:set>
                                    <p:animEffect transition="in" filter="blinds(horizontal)">
                                      <p:cBhvr>
                                        <p:cTn id="16" dur="500"/>
                                        <p:tgtEl>
                                          <p:spTgt spid="143363">
                                            <p:txEl>
                                              <p:charRg st="79" end="8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3363">
                                            <p:txEl>
                                              <p:charRg st="81" end="93"/>
                                            </p:txEl>
                                          </p:spTgt>
                                        </p:tgtEl>
                                        <p:attrNameLst>
                                          <p:attrName>style.visibility</p:attrName>
                                        </p:attrNameLst>
                                      </p:cBhvr>
                                      <p:to>
                                        <p:strVal val="visible"/>
                                      </p:to>
                                    </p:set>
                                    <p:animEffect transition="in" filter="blinds(horizontal)">
                                      <p:cBhvr>
                                        <p:cTn id="19" dur="500"/>
                                        <p:tgtEl>
                                          <p:spTgt spid="143363">
                                            <p:txEl>
                                              <p:charRg st="81" end="9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43363">
                                            <p:txEl>
                                              <p:charRg st="93" end="95"/>
                                            </p:txEl>
                                          </p:spTgt>
                                        </p:tgtEl>
                                        <p:attrNameLst>
                                          <p:attrName>style.visibility</p:attrName>
                                        </p:attrNameLst>
                                      </p:cBhvr>
                                      <p:to>
                                        <p:strVal val="visible"/>
                                      </p:to>
                                    </p:set>
                                    <p:animEffect transition="in" filter="blinds(horizontal)">
                                      <p:cBhvr>
                                        <p:cTn id="22" dur="500"/>
                                        <p:tgtEl>
                                          <p:spTgt spid="143363">
                                            <p:txEl>
                                              <p:charRg st="93" end="9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43363">
                                            <p:txEl>
                                              <p:charRg st="95" end="109"/>
                                            </p:txEl>
                                          </p:spTgt>
                                        </p:tgtEl>
                                        <p:attrNameLst>
                                          <p:attrName>style.visibility</p:attrName>
                                        </p:attrNameLst>
                                      </p:cBhvr>
                                      <p:to>
                                        <p:strVal val="visible"/>
                                      </p:to>
                                    </p:set>
                                    <p:animEffect transition="in" filter="blinds(horizontal)">
                                      <p:cBhvr>
                                        <p:cTn id="25" dur="500"/>
                                        <p:tgtEl>
                                          <p:spTgt spid="143363">
                                            <p:txEl>
                                              <p:charRg st="95" end="10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43363">
                                            <p:txEl>
                                              <p:charRg st="109" end="125"/>
                                            </p:txEl>
                                          </p:spTgt>
                                        </p:tgtEl>
                                        <p:attrNameLst>
                                          <p:attrName>style.visibility</p:attrName>
                                        </p:attrNameLst>
                                      </p:cBhvr>
                                      <p:to>
                                        <p:strVal val="visible"/>
                                      </p:to>
                                    </p:set>
                                    <p:animEffect transition="in" filter="blinds(horizontal)">
                                      <p:cBhvr>
                                        <p:cTn id="28" dur="500"/>
                                        <p:tgtEl>
                                          <p:spTgt spid="143363">
                                            <p:txEl>
                                              <p:charRg st="109" end="12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43363">
                                            <p:txEl>
                                              <p:charRg st="125" end="127"/>
                                            </p:txEl>
                                          </p:spTgt>
                                        </p:tgtEl>
                                        <p:attrNameLst>
                                          <p:attrName>style.visibility</p:attrName>
                                        </p:attrNameLst>
                                      </p:cBhvr>
                                      <p:to>
                                        <p:strVal val="visible"/>
                                      </p:to>
                                    </p:set>
                                    <p:animEffect transition="in" filter="blinds(horizontal)">
                                      <p:cBhvr>
                                        <p:cTn id="31" dur="500"/>
                                        <p:tgtEl>
                                          <p:spTgt spid="143363">
                                            <p:txEl>
                                              <p:charRg st="125" end="12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1+#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9994"/>
                                        </p:tgtEl>
                                        <p:attrNameLst>
                                          <p:attrName>style.visibility</p:attrName>
                                        </p:attrNameLst>
                                      </p:cBhvr>
                                      <p:to>
                                        <p:strVal val="visible"/>
                                      </p:to>
                                    </p:set>
                                    <p:animEffect transition="in" filter="blinds(horizontal)">
                                      <p:cBhvr>
                                        <p:cTn id="42" dur="500"/>
                                        <p:tgtEl>
                                          <p:spTgt spid="169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4" grpId="0" bldLvl="0" animBg="1"/>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1" name="Rectangle 3"/>
          <p:cNvSpPr>
            <a:spLocks noGrp="1"/>
          </p:cNvSpPr>
          <p:nvPr>
            <p:ph idx="1"/>
          </p:nvPr>
        </p:nvSpPr>
        <p:spPr>
          <a:xfrm>
            <a:off x="1127760" y="4254500"/>
            <a:ext cx="10224135" cy="1785620"/>
          </a:xfrm>
          <a:noFill/>
          <a:ln>
            <a:noFill/>
          </a:ln>
        </p:spPr>
        <p:txBody>
          <a:bodyPr anchor="t" anchorCtr="0"/>
          <a:p>
            <a:pPr marL="0" indent="679450" eaLnBrk="1" hangingPunct="1">
              <a:buFont typeface="Wingdings" panose="05000000000000000000" pitchFamily="2" charset="2"/>
              <a:buNone/>
            </a:pPr>
            <a:r>
              <a:rPr lang="zh-CN" altLang="en-US" sz="2400" b="1" dirty="0">
                <a:solidFill>
                  <a:srgbClr val="FF0000"/>
                </a:solidFill>
                <a:latin typeface="楷体" panose="02010609060101010101" pitchFamily="49" charset="-122"/>
                <a:ea typeface="楷体" panose="02010609060101010101" pitchFamily="49" charset="-122"/>
              </a:rPr>
              <a:t>注意：</a:t>
            </a:r>
            <a:r>
              <a:rPr lang="zh-CN" altLang="en-US" sz="2400" b="1" dirty="0">
                <a:latin typeface="楷体" panose="02010609060101010101" pitchFamily="49" charset="-122"/>
                <a:ea typeface="楷体" panose="02010609060101010101" pitchFamily="49" charset="-122"/>
              </a:rPr>
              <a:t>如果程序员没有为类声明复制初始化构造函数，则编译器自己生成一个复制构造函数。该构造函数执行的功能是：用作为初始值的对象的每个数据成员的值，初始化将要建立的对象的对应数据成员。</a:t>
            </a:r>
            <a:endParaRPr lang="zh-CN" altLang="en-US" sz="2400" b="1" dirty="0">
              <a:latin typeface="楷体" panose="02010609060101010101" pitchFamily="49" charset="-122"/>
              <a:ea typeface="楷体" panose="02010609060101010101" pitchFamily="49" charset="-122"/>
            </a:endParaRPr>
          </a:p>
        </p:txBody>
      </p:sp>
      <p:sp>
        <p:nvSpPr>
          <p:cNvPr id="67586" name="Rectangle 1026"/>
          <p:cNvSpPr>
            <a:spLocks noGrp="1"/>
          </p:cNvSpPr>
          <p:nvPr>
            <p:ph type="title"/>
          </p:nvPr>
        </p:nvSpPr>
        <p:spPr>
          <a:xfrm>
            <a:off x="2743200" y="304800"/>
            <a:ext cx="7239000" cy="99060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4.3.4 </a:t>
            </a:r>
            <a:r>
              <a:rPr lang="zh-CN" altLang="en-US" sz="3600" b="1" dirty="0">
                <a:latin typeface="楷体" panose="02010609060101010101" pitchFamily="49" charset="-122"/>
                <a:ea typeface="楷体" panose="02010609060101010101" pitchFamily="49" charset="-122"/>
              </a:rPr>
              <a:t>复制构造函数</a:t>
            </a:r>
            <a:endParaRPr lang="en-US" altLang="zh-CN" sz="3600" b="1" dirty="0">
              <a:latin typeface="楷体" panose="02010609060101010101" pitchFamily="49" charset="-122"/>
              <a:ea typeface="楷体" panose="02010609060101010101" pitchFamily="49" charset="-122"/>
            </a:endParaRPr>
          </a:p>
        </p:txBody>
      </p:sp>
      <p:sp>
        <p:nvSpPr>
          <p:cNvPr id="67587" name="Rectangle 3"/>
          <p:cNvSpPr txBox="1"/>
          <p:nvPr/>
        </p:nvSpPr>
        <p:spPr>
          <a:xfrm>
            <a:off x="1717675" y="981075"/>
            <a:ext cx="9290685" cy="1008380"/>
          </a:xfrm>
          <a:prstGeom prst="rect">
            <a:avLst/>
          </a:prstGeom>
          <a:noFill/>
          <a:ln w="9525">
            <a:noFill/>
          </a:ln>
        </p:spPr>
        <p:txBody>
          <a:bodyPr anchor="t" anchorCtr="0"/>
          <a:p>
            <a:pPr marL="342900" indent="-342900">
              <a:spcBef>
                <a:spcPct val="20000"/>
              </a:spcBef>
              <a:buClrTx/>
              <a:buSzTx/>
              <a:buFontTx/>
              <a:buChar char="•"/>
            </a:pPr>
            <a:r>
              <a:rPr lang="zh-CN" altLang="en-US" sz="2800" b="1" dirty="0">
                <a:latin typeface="楷体" panose="02010609060101010101" pitchFamily="49" charset="-122"/>
                <a:ea typeface="楷体" panose="02010609060101010101" pitchFamily="49" charset="-122"/>
              </a:rPr>
              <a:t>在程序中进行对象的复制时</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可以有选择、有变化的复制。</a:t>
            </a:r>
            <a:endParaRPr lang="zh-CN" altLang="en-US" sz="2800" b="1" dirty="0">
              <a:latin typeface="楷体" panose="02010609060101010101" pitchFamily="49" charset="-122"/>
              <a:ea typeface="楷体" panose="02010609060101010101" pitchFamily="49" charset="-122"/>
            </a:endParaRPr>
          </a:p>
        </p:txBody>
      </p:sp>
      <p:sp>
        <p:nvSpPr>
          <p:cNvPr id="10" name="Rectangle 6"/>
          <p:cNvSpPr/>
          <p:nvPr/>
        </p:nvSpPr>
        <p:spPr>
          <a:xfrm>
            <a:off x="2495233" y="1700848"/>
            <a:ext cx="7200900" cy="2147887"/>
          </a:xfrm>
          <a:prstGeom prst="rect">
            <a:avLst/>
          </a:prstGeom>
          <a:noFill/>
          <a:ln w="9525">
            <a:noFill/>
          </a:ln>
        </p:spPr>
        <p:txBody>
          <a:bodyPr lIns="92075" tIns="46038" rIns="92075" bIns="46038" anchor="t" anchorCtr="0"/>
          <a:p>
            <a:pPr marL="342900" indent="-342900">
              <a:lnSpc>
                <a:spcPct val="110000"/>
              </a:lnSpc>
              <a:spcBef>
                <a:spcPct val="5000"/>
              </a:spcBef>
              <a:buClr>
                <a:schemeClr val="accent2"/>
              </a:buClr>
              <a:buSzPct val="80000"/>
              <a:buFont typeface="Wingdings" panose="05000000000000000000" pitchFamily="2" charset="2"/>
            </a:pPr>
            <a:r>
              <a:rPr lang="en-US" altLang="zh-CN" sz="2400" b="1" dirty="0">
                <a:solidFill>
                  <a:srgbClr val="FF0000"/>
                </a:solidFill>
                <a:latin typeface="Arial" panose="020B0604020202020204" pitchFamily="34" charset="0"/>
                <a:ea typeface="宋体" panose="02010600030101010101" pitchFamily="2" charset="-122"/>
              </a:rPr>
              <a:t>Point::Point (Point &amp;p)</a:t>
            </a:r>
            <a:endParaRPr lang="en-US" altLang="zh-CN" sz="2400" b="1" dirty="0">
              <a:solidFill>
                <a:srgbClr val="FF0000"/>
              </a:solidFill>
              <a:latin typeface="Arial" panose="020B0604020202020204" pitchFamily="34" charset="0"/>
              <a:ea typeface="宋体" panose="02010600030101010101" pitchFamily="2" charset="-122"/>
            </a:endParaRPr>
          </a:p>
          <a:p>
            <a:pPr marL="342900" indent="-342900">
              <a:lnSpc>
                <a:spcPct val="110000"/>
              </a:lnSpc>
              <a:spcBef>
                <a:spcPct val="5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  X=p.X+1;     </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lnSpc>
                <a:spcPct val="110000"/>
              </a:lnSpc>
              <a:spcBef>
                <a:spcPct val="5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    Y=p.Y;</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lnSpc>
                <a:spcPct val="110000"/>
              </a:lnSpc>
              <a:spcBef>
                <a:spcPct val="5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    cout&lt;&lt;"</a:t>
            </a:r>
            <a:r>
              <a:rPr lang="zh-CN" altLang="en-US" sz="2400" b="1" dirty="0">
                <a:solidFill>
                  <a:srgbClr val="0000FF"/>
                </a:solidFill>
                <a:latin typeface="Arial" panose="020B0604020202020204" pitchFamily="34" charset="0"/>
                <a:ea typeface="宋体" panose="02010600030101010101" pitchFamily="2" charset="-122"/>
              </a:rPr>
              <a:t>复制构造函数将点右移一个单位</a:t>
            </a:r>
            <a:r>
              <a:rPr lang="en-US" altLang="zh-CN" sz="2400" b="1" dirty="0">
                <a:solidFill>
                  <a:srgbClr val="0000FF"/>
                </a:solidFill>
                <a:latin typeface="Arial" panose="020B0604020202020204" pitchFamily="34" charset="0"/>
                <a:ea typeface="宋体" panose="02010600030101010101" pitchFamily="2" charset="-122"/>
              </a:rPr>
              <a:t>"&lt;&lt;endl;</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lnSpc>
                <a:spcPct val="110000"/>
              </a:lnSpc>
              <a:spcBef>
                <a:spcPct val="5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a:t>
            </a:r>
            <a:endParaRPr lang="en-US" altLang="zh-CN" sz="2400" b="1" dirty="0">
              <a:solidFill>
                <a:srgbClr val="0000FF"/>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1">
                                            <p:txEl>
                                              <p:charRg st="0" end="91"/>
                                            </p:txEl>
                                          </p:spTgt>
                                        </p:tgtEl>
                                        <p:attrNameLst>
                                          <p:attrName>style.visibility</p:attrName>
                                        </p:attrNameLst>
                                      </p:cBhvr>
                                      <p:to>
                                        <p:strVal val="visible"/>
                                      </p:to>
                                    </p:set>
                                    <p:animEffect transition="in" filter="blinds(horizontal)">
                                      <p:cBhvr>
                                        <p:cTn id="12" dur="500"/>
                                        <p:tgtEl>
                                          <p:spTgt spid="145411">
                                            <p:txEl>
                                              <p:charRg st="0"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Rectangle 3"/>
          <p:cNvSpPr>
            <a:spLocks noGrp="1"/>
          </p:cNvSpPr>
          <p:nvPr>
            <p:ph idx="1"/>
          </p:nvPr>
        </p:nvSpPr>
        <p:spPr>
          <a:xfrm>
            <a:off x="1066165" y="1357630"/>
            <a:ext cx="10600055" cy="4103370"/>
          </a:xfrm>
          <a:noFill/>
          <a:ln>
            <a:noFill/>
          </a:ln>
        </p:spPr>
        <p:txBody>
          <a:bodyPr anchor="t" anchorCtr="0"/>
          <a:p>
            <a:pPr eaLnBrk="1" hangingPunct="1">
              <a:lnSpc>
                <a:spcPct val="130000"/>
              </a:lnSpc>
            </a:pPr>
            <a:r>
              <a:rPr lang="zh-CN" altLang="en-US" sz="2800" b="1" dirty="0">
                <a:latin typeface="楷体" panose="02010609060101010101" pitchFamily="49" charset="-122"/>
                <a:ea typeface="楷体" panose="02010609060101010101" pitchFamily="49" charset="-122"/>
              </a:rPr>
              <a:t>完成对象被删除前的一些清理工作。</a:t>
            </a:r>
            <a:endParaRPr lang="zh-CN" altLang="en-US" sz="2800" b="1" dirty="0">
              <a:latin typeface="楷体" panose="02010609060101010101" pitchFamily="49" charset="-122"/>
              <a:ea typeface="楷体" panose="02010609060101010101" pitchFamily="49" charset="-122"/>
            </a:endParaRPr>
          </a:p>
          <a:p>
            <a:pPr eaLnBrk="1" hangingPunct="1">
              <a:lnSpc>
                <a:spcPct val="130000"/>
              </a:lnSpc>
            </a:pPr>
            <a:r>
              <a:rPr lang="zh-CN" altLang="en-US" sz="2800" b="1" dirty="0">
                <a:latin typeface="楷体" panose="02010609060101010101" pitchFamily="49" charset="-122"/>
                <a:ea typeface="楷体" panose="02010609060101010101" pitchFamily="49" charset="-122"/>
              </a:rPr>
              <a:t>在对象的生存期结束的时刻系统自动调用它，然后再释放此对象所属的空间。</a:t>
            </a:r>
            <a:endParaRPr lang="zh-CN" altLang="en-US" sz="2800" b="1" dirty="0">
              <a:latin typeface="楷体" panose="02010609060101010101" pitchFamily="49" charset="-122"/>
              <a:ea typeface="楷体" panose="02010609060101010101" pitchFamily="49" charset="-122"/>
            </a:endParaRPr>
          </a:p>
          <a:p>
            <a:pPr algn="just" eaLnBrk="1" hangingPunct="1"/>
            <a:r>
              <a:rPr lang="zh-CN" altLang="en-US" sz="2800" b="1" dirty="0">
                <a:solidFill>
                  <a:srgbClr val="FF0000"/>
                </a:solidFill>
                <a:latin typeface="楷体" panose="02010609060101010101" pitchFamily="49" charset="-122"/>
                <a:ea typeface="楷体" panose="02010609060101010101" pitchFamily="49" charset="-122"/>
              </a:rPr>
              <a:t>析构函数的名字同类名</a:t>
            </a:r>
            <a:r>
              <a:rPr lang="zh-CN" altLang="en-US" sz="2800" b="1" dirty="0">
                <a:solidFill>
                  <a:srgbClr val="000000"/>
                </a:solidFill>
                <a:latin typeface="楷体" panose="02010609060101010101" pitchFamily="49" charset="-122"/>
                <a:ea typeface="楷体" panose="02010609060101010101" pitchFamily="49" charset="-122"/>
              </a:rPr>
              <a:t>，并在前面加上“</a:t>
            </a:r>
            <a:r>
              <a:rPr lang="en-US" altLang="zh-CN" sz="2800" b="1" dirty="0">
                <a:solidFill>
                  <a:srgbClr val="FF0000"/>
                </a:solidFill>
                <a:latin typeface="楷体" panose="02010609060101010101" pitchFamily="49" charset="-122"/>
                <a:ea typeface="楷体" panose="02010609060101010101" pitchFamily="49" charset="-122"/>
              </a:rPr>
              <a:t>~</a:t>
            </a:r>
            <a:r>
              <a:rPr lang="en-US" altLang="zh-CN" sz="2800" b="1" dirty="0">
                <a:solidFill>
                  <a:srgbClr val="000000"/>
                </a:solidFill>
                <a:latin typeface="楷体" panose="02010609060101010101" pitchFamily="49" charset="-122"/>
                <a:ea typeface="楷体" panose="02010609060101010101" pitchFamily="49" charset="-122"/>
              </a:rPr>
              <a:t>”</a:t>
            </a:r>
            <a:r>
              <a:rPr lang="zh-CN" altLang="en-US" sz="2800" b="1" dirty="0">
                <a:solidFill>
                  <a:srgbClr val="000000"/>
                </a:solidFill>
                <a:latin typeface="楷体" panose="02010609060101010101" pitchFamily="49" charset="-122"/>
                <a:ea typeface="楷体" panose="02010609060101010101" pitchFamily="49" charset="-122"/>
              </a:rPr>
              <a:t>字符，没有返回值</a:t>
            </a:r>
            <a:r>
              <a:rPr lang="en-US" altLang="zh-CN" sz="2800" b="1" dirty="0">
                <a:solidFill>
                  <a:srgbClr val="000000"/>
                </a:solidFill>
                <a:latin typeface="楷体" panose="02010609060101010101" pitchFamily="49" charset="-122"/>
                <a:ea typeface="楷体" panose="02010609060101010101" pitchFamily="49" charset="-122"/>
              </a:rPr>
              <a:t>,</a:t>
            </a:r>
            <a:r>
              <a:rPr lang="zh-CN" altLang="en-US" sz="2800" b="1" dirty="0">
                <a:solidFill>
                  <a:srgbClr val="000000"/>
                </a:solidFill>
                <a:latin typeface="楷体" panose="02010609060101010101" pitchFamily="49" charset="-122"/>
                <a:ea typeface="楷体" panose="02010609060101010101" pitchFamily="49" charset="-122"/>
              </a:rPr>
              <a:t>不接收任何参数。</a:t>
            </a:r>
            <a:endParaRPr lang="zh-CN" altLang="en-US" sz="2800" b="1" dirty="0">
              <a:latin typeface="楷体" panose="02010609060101010101" pitchFamily="49" charset="-122"/>
              <a:ea typeface="楷体" panose="02010609060101010101" pitchFamily="49" charset="-122"/>
            </a:endParaRPr>
          </a:p>
          <a:p>
            <a:pPr eaLnBrk="1" hangingPunct="1">
              <a:lnSpc>
                <a:spcPct val="130000"/>
              </a:lnSpc>
            </a:pPr>
            <a:r>
              <a:rPr lang="zh-CN" altLang="en-US" sz="2800" b="1" dirty="0">
                <a:latin typeface="楷体" panose="02010609060101010101" pitchFamily="49" charset="-122"/>
                <a:ea typeface="楷体" panose="02010609060101010101" pitchFamily="49" charset="-122"/>
              </a:rPr>
              <a:t>如果程序中未声明析构函数，编译器将自动产生一个默认的函数体为空的析构函数。</a:t>
            </a:r>
            <a:endParaRPr lang="zh-CN" altLang="en-US" sz="2800" b="1" dirty="0">
              <a:latin typeface="楷体" panose="02010609060101010101" pitchFamily="49" charset="-122"/>
              <a:ea typeface="楷体" panose="02010609060101010101" pitchFamily="49" charset="-122"/>
            </a:endParaRPr>
          </a:p>
        </p:txBody>
      </p:sp>
      <p:sp>
        <p:nvSpPr>
          <p:cNvPr id="69634" name="Rectangle 1026"/>
          <p:cNvSpPr>
            <a:spLocks noGrp="1"/>
          </p:cNvSpPr>
          <p:nvPr>
            <p:ph type="title"/>
          </p:nvPr>
        </p:nvSpPr>
        <p:spPr>
          <a:xfrm>
            <a:off x="2743200" y="304800"/>
            <a:ext cx="7239000" cy="99060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4.3.5 </a:t>
            </a:r>
            <a:r>
              <a:rPr lang="zh-CN" altLang="en-US" sz="3600" b="1" dirty="0">
                <a:latin typeface="楷体" panose="02010609060101010101" pitchFamily="49" charset="-122"/>
                <a:ea typeface="楷体" panose="02010609060101010101" pitchFamily="49" charset="-122"/>
              </a:rPr>
              <a:t>析构函数</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charRg st="0" end="17"/>
                                            </p:txEl>
                                          </p:spTgt>
                                        </p:tgtEl>
                                        <p:attrNameLst>
                                          <p:attrName>style.visibility</p:attrName>
                                        </p:attrNameLst>
                                      </p:cBhvr>
                                      <p:to>
                                        <p:strVal val="visible"/>
                                      </p:to>
                                    </p:set>
                                    <p:animEffect transition="in" filter="blinds(horizontal)">
                                      <p:cBhvr>
                                        <p:cTn id="7" dur="500"/>
                                        <p:tgtEl>
                                          <p:spTgt spid="36867">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7">
                                            <p:txEl>
                                              <p:charRg st="17" end="52"/>
                                            </p:txEl>
                                          </p:spTgt>
                                        </p:tgtEl>
                                        <p:attrNameLst>
                                          <p:attrName>style.visibility</p:attrName>
                                        </p:attrNameLst>
                                      </p:cBhvr>
                                      <p:to>
                                        <p:strVal val="visible"/>
                                      </p:to>
                                    </p:set>
                                    <p:animEffect transition="in" filter="blinds(horizontal)">
                                      <p:cBhvr>
                                        <p:cTn id="12" dur="500"/>
                                        <p:tgtEl>
                                          <p:spTgt spid="36867">
                                            <p:txEl>
                                              <p:charRg st="17"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7">
                                            <p:txEl>
                                              <p:charRg st="52" end="90"/>
                                            </p:txEl>
                                          </p:spTgt>
                                        </p:tgtEl>
                                        <p:attrNameLst>
                                          <p:attrName>style.visibility</p:attrName>
                                        </p:attrNameLst>
                                      </p:cBhvr>
                                      <p:to>
                                        <p:strVal val="visible"/>
                                      </p:to>
                                    </p:set>
                                    <p:animEffect transition="in" filter="blinds(horizontal)">
                                      <p:cBhvr>
                                        <p:cTn id="17" dur="500"/>
                                        <p:tgtEl>
                                          <p:spTgt spid="36867">
                                            <p:txEl>
                                              <p:charRg st="52" end="9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7">
                                            <p:txEl>
                                              <p:charRg st="90" end="128"/>
                                            </p:txEl>
                                          </p:spTgt>
                                        </p:tgtEl>
                                        <p:attrNameLst>
                                          <p:attrName>style.visibility</p:attrName>
                                        </p:attrNameLst>
                                      </p:cBhvr>
                                      <p:to>
                                        <p:strVal val="visible"/>
                                      </p:to>
                                    </p:set>
                                    <p:animEffect transition="in" filter="blinds(horizontal)">
                                      <p:cBhvr>
                                        <p:cTn id="22" dur="500"/>
                                        <p:tgtEl>
                                          <p:spTgt spid="36867">
                                            <p:txEl>
                                              <p:charRg st="90"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a:spLocks noGrp="1"/>
          </p:cNvSpPr>
          <p:nvPr>
            <p:ph idx="1"/>
          </p:nvPr>
        </p:nvSpPr>
        <p:spPr>
          <a:xfrm>
            <a:off x="1213485" y="116840"/>
            <a:ext cx="8636000" cy="5857875"/>
          </a:xfrm>
          <a:noFill/>
          <a:ln>
            <a:noFill/>
          </a:ln>
        </p:spPr>
        <p:txBody>
          <a:bodyPr anchor="t" anchorCtr="0"/>
          <a:p>
            <a:pPr eaLnBrk="1" hangingPunct="1">
              <a:lnSpc>
                <a:spcPct val="80000"/>
              </a:lnSpc>
              <a:buFont typeface="Wingdings" panose="05000000000000000000" pitchFamily="2" charset="2"/>
              <a:buNone/>
            </a:pPr>
            <a:r>
              <a:rPr lang="en-US" altLang="zh-CN" sz="2400" b="1" dirty="0"/>
              <a:t>class Clock</a:t>
            </a:r>
            <a:endParaRPr lang="en-US" altLang="zh-CN" sz="2400" b="1" dirty="0"/>
          </a:p>
          <a:p>
            <a:pPr eaLnBrk="1" hangingPunct="1">
              <a:lnSpc>
                <a:spcPct val="80000"/>
              </a:lnSpc>
              <a:buFont typeface="Wingdings" panose="05000000000000000000" pitchFamily="2" charset="2"/>
              <a:buNone/>
            </a:pPr>
            <a:r>
              <a:rPr lang="en-US" altLang="zh-CN" sz="2400" b="1" dirty="0"/>
              <a:t>{</a:t>
            </a:r>
            <a:endParaRPr lang="en-US" altLang="zh-CN" sz="2400" b="1" dirty="0"/>
          </a:p>
          <a:p>
            <a:pPr eaLnBrk="1" hangingPunct="1">
              <a:lnSpc>
                <a:spcPct val="80000"/>
              </a:lnSpc>
              <a:buFont typeface="Wingdings" panose="05000000000000000000" pitchFamily="2" charset="2"/>
              <a:buNone/>
            </a:pPr>
            <a:r>
              <a:rPr lang="en-US" altLang="zh-CN" sz="2400" b="1" dirty="0"/>
              <a:t>   public:</a:t>
            </a:r>
            <a:endParaRPr lang="en-US" altLang="zh-CN" sz="2400" b="1" dirty="0"/>
          </a:p>
          <a:p>
            <a:pPr eaLnBrk="1" hangingPunct="1">
              <a:lnSpc>
                <a:spcPct val="80000"/>
              </a:lnSpc>
              <a:buFont typeface="Wingdings" panose="05000000000000000000" pitchFamily="2" charset="2"/>
              <a:buNone/>
            </a:pPr>
            <a:r>
              <a:rPr lang="en-US" altLang="zh-CN" sz="2400" b="1" dirty="0"/>
              <a:t>	   Clock (int </a:t>
            </a:r>
            <a:r>
              <a:rPr lang="en-US" altLang="zh-CN" sz="2400" b="1" dirty="0"/>
              <a:t>newH, int newM, int newS=10)</a:t>
            </a:r>
            <a:endParaRPr lang="en-US" altLang="zh-CN" sz="2400" b="1" dirty="0"/>
          </a:p>
          <a:p>
            <a:pPr eaLnBrk="1" hangingPunct="1">
              <a:lnSpc>
                <a:spcPct val="80000"/>
              </a:lnSpc>
              <a:buFont typeface="Wingdings" panose="05000000000000000000" pitchFamily="2" charset="2"/>
              <a:buNone/>
            </a:pPr>
            <a:r>
              <a:rPr lang="en-US" altLang="zh-CN" sz="2400" b="1" dirty="0"/>
              <a:t>       {  Hour= newH;  Minute= newM;  Second=newS; }</a:t>
            </a:r>
            <a:endParaRPr lang="en-US" altLang="zh-CN" sz="2400" b="1" dirty="0"/>
          </a:p>
          <a:p>
            <a:pPr eaLnBrk="1" hangingPunct="1">
              <a:lnSpc>
                <a:spcPct val="80000"/>
              </a:lnSpc>
              <a:buFont typeface="Wingdings" panose="05000000000000000000" pitchFamily="2" charset="2"/>
              <a:buNone/>
            </a:pPr>
            <a:r>
              <a:rPr lang="en-US" altLang="zh-CN" sz="2400" b="1" dirty="0"/>
              <a:t>       Clock()</a:t>
            </a:r>
            <a:endParaRPr lang="en-US" altLang="zh-CN" sz="2400" b="1" dirty="0"/>
          </a:p>
          <a:p>
            <a:pPr eaLnBrk="1" hangingPunct="1">
              <a:lnSpc>
                <a:spcPct val="80000"/>
              </a:lnSpc>
              <a:buFont typeface="Wingdings" panose="05000000000000000000" pitchFamily="2" charset="2"/>
              <a:buNone/>
            </a:pPr>
            <a:r>
              <a:rPr lang="en-US" altLang="zh-CN" sz="2400" b="1" dirty="0"/>
              <a:t>        {  Hour=0;  Minute=0;  Second=0;  }    </a:t>
            </a:r>
            <a:endParaRPr lang="en-US" altLang="zh-CN" sz="2400" b="1" dirty="0"/>
          </a:p>
          <a:p>
            <a:pPr eaLnBrk="1" hangingPunct="1">
              <a:lnSpc>
                <a:spcPct val="80000"/>
              </a:lnSpc>
              <a:buFont typeface="Wingdings" panose="05000000000000000000" pitchFamily="2" charset="2"/>
              <a:buNone/>
            </a:pPr>
            <a:r>
              <a:rPr lang="en-US" altLang="zh-CN" sz="2400" dirty="0">
                <a:solidFill>
                  <a:srgbClr val="FF0000"/>
                </a:solidFill>
              </a:rPr>
              <a:t>        ~ Clock();   //</a:t>
            </a:r>
            <a:r>
              <a:rPr lang="zh-CN" altLang="en-US" sz="2400" dirty="0">
                <a:solidFill>
                  <a:srgbClr val="FF0000"/>
                </a:solidFill>
              </a:rPr>
              <a:t>析构函数</a:t>
            </a:r>
            <a:endParaRPr lang="en-US" altLang="zh-CN" sz="2400" b="1" dirty="0"/>
          </a:p>
          <a:p>
            <a:pPr eaLnBrk="1" hangingPunct="1">
              <a:lnSpc>
                <a:spcPct val="80000"/>
              </a:lnSpc>
              <a:buFont typeface="Wingdings" panose="05000000000000000000" pitchFamily="2" charset="2"/>
              <a:buNone/>
            </a:pPr>
            <a:r>
              <a:rPr lang="en-US" altLang="zh-CN" sz="2400" b="1" dirty="0"/>
              <a:t>	   void ShowTime()</a:t>
            </a:r>
            <a:endParaRPr lang="en-US" altLang="zh-CN" sz="2400" b="1" dirty="0"/>
          </a:p>
          <a:p>
            <a:pPr eaLnBrk="1" hangingPunct="1">
              <a:lnSpc>
                <a:spcPct val="80000"/>
              </a:lnSpc>
              <a:buFont typeface="Wingdings" panose="05000000000000000000" pitchFamily="2" charset="2"/>
              <a:buNone/>
            </a:pPr>
            <a:r>
              <a:rPr lang="en-US" altLang="zh-CN" sz="2400" b="1" dirty="0"/>
              <a:t>       {   cout&lt;&lt;Hour&lt;&lt;":"&lt;&lt;Minute&lt;&lt;":"&lt;&lt;Second&lt;&lt;endl;}</a:t>
            </a:r>
            <a:endParaRPr lang="en-US" altLang="zh-CN" sz="2400" b="1" dirty="0"/>
          </a:p>
          <a:p>
            <a:pPr eaLnBrk="1" hangingPunct="1">
              <a:lnSpc>
                <a:spcPct val="80000"/>
              </a:lnSpc>
              <a:buFont typeface="Wingdings" panose="05000000000000000000" pitchFamily="2" charset="2"/>
              <a:buNone/>
            </a:pPr>
            <a:r>
              <a:rPr lang="en-US" altLang="zh-CN" sz="2400" b="1" dirty="0"/>
              <a:t>   private:</a:t>
            </a:r>
            <a:endParaRPr lang="en-US" altLang="zh-CN" sz="2400" b="1" dirty="0"/>
          </a:p>
          <a:p>
            <a:pPr eaLnBrk="1" hangingPunct="1">
              <a:lnSpc>
                <a:spcPct val="80000"/>
              </a:lnSpc>
              <a:buFont typeface="Wingdings" panose="05000000000000000000" pitchFamily="2" charset="2"/>
              <a:buNone/>
            </a:pPr>
            <a:r>
              <a:rPr lang="en-US" altLang="zh-CN" sz="2400" b="1" dirty="0"/>
              <a:t>	   int Hour,Minute,Second;</a:t>
            </a:r>
            <a:endParaRPr lang="en-US" altLang="zh-CN" sz="2400" b="1" dirty="0"/>
          </a:p>
          <a:p>
            <a:pPr eaLnBrk="1" hangingPunct="1">
              <a:lnSpc>
                <a:spcPct val="80000"/>
              </a:lnSpc>
              <a:buFont typeface="Wingdings" panose="05000000000000000000" pitchFamily="2" charset="2"/>
              <a:buNone/>
            </a:pPr>
            <a:r>
              <a:rPr lang="en-US" altLang="zh-CN" sz="2400" b="1" dirty="0"/>
              <a:t>};</a:t>
            </a:r>
            <a:endParaRPr lang="en-US" altLang="zh-CN" sz="2400" b="1" dirty="0"/>
          </a:p>
        </p:txBody>
      </p:sp>
      <p:sp>
        <p:nvSpPr>
          <p:cNvPr id="10" name="矩形 9"/>
          <p:cNvSpPr/>
          <p:nvPr/>
        </p:nvSpPr>
        <p:spPr>
          <a:xfrm>
            <a:off x="2135188" y="4869180"/>
            <a:ext cx="7358062" cy="1565910"/>
          </a:xfrm>
          <a:prstGeom prst="rect">
            <a:avLst/>
          </a:prstGeom>
          <a:noFill/>
          <a:ln w="9525">
            <a:noFill/>
          </a:ln>
        </p:spPr>
        <p:txBody>
          <a:bodyPr anchor="t" anchorCtr="0">
            <a:spAutoFit/>
          </a:bodyPr>
          <a:p>
            <a:pPr>
              <a:lnSpc>
                <a:spcPct val="80000"/>
              </a:lnSpc>
              <a:buFont typeface="Wingdings" panose="05000000000000000000" pitchFamily="2" charset="2"/>
            </a:pPr>
            <a:r>
              <a:rPr lang="en-US" altLang="zh-CN" sz="2400" dirty="0">
                <a:solidFill>
                  <a:srgbClr val="006600"/>
                </a:solidFill>
                <a:latin typeface="Arial" panose="020B0604020202020204" pitchFamily="34" charset="0"/>
                <a:ea typeface="宋体" panose="02010600030101010101" pitchFamily="2" charset="-122"/>
              </a:rPr>
              <a:t>//</a:t>
            </a:r>
            <a:r>
              <a:rPr lang="zh-CN" altLang="en-US" sz="2400" dirty="0">
                <a:solidFill>
                  <a:srgbClr val="006600"/>
                </a:solidFill>
                <a:latin typeface="Arial" panose="020B0604020202020204" pitchFamily="34" charset="0"/>
                <a:ea typeface="宋体" panose="02010600030101010101" pitchFamily="2" charset="-122"/>
              </a:rPr>
              <a:t>析构函数的实现：</a:t>
            </a:r>
            <a:endParaRPr lang="zh-CN" altLang="en-US" sz="2400" dirty="0">
              <a:solidFill>
                <a:srgbClr val="006600"/>
              </a:solidFill>
              <a:latin typeface="Arial" panose="020B0604020202020204" pitchFamily="34" charset="0"/>
              <a:ea typeface="宋体" panose="02010600030101010101" pitchFamily="2" charset="-122"/>
            </a:endParaRPr>
          </a:p>
          <a:p>
            <a:pPr>
              <a:lnSpc>
                <a:spcPct val="80000"/>
              </a:lnSpc>
              <a:buFont typeface="Wingdings" panose="05000000000000000000" pitchFamily="2" charset="2"/>
            </a:pPr>
            <a:r>
              <a:rPr lang="en-US" altLang="zh-CN" sz="2400" dirty="0">
                <a:solidFill>
                  <a:srgbClr val="FF0000"/>
                </a:solidFill>
                <a:latin typeface="Arial" panose="020B0604020202020204" pitchFamily="34" charset="0"/>
                <a:ea typeface="宋体" panose="02010600030101010101" pitchFamily="2" charset="-122"/>
              </a:rPr>
              <a:t>Clock::~Clock( )</a:t>
            </a:r>
            <a:endParaRPr lang="en-US" altLang="zh-CN" sz="2400" dirty="0">
              <a:solidFill>
                <a:srgbClr val="FF0000"/>
              </a:solidFill>
              <a:latin typeface="Arial" panose="020B0604020202020204" pitchFamily="34" charset="0"/>
              <a:ea typeface="宋体" panose="02010600030101010101" pitchFamily="2" charset="-122"/>
            </a:endParaRPr>
          </a:p>
          <a:p>
            <a:pPr>
              <a:lnSpc>
                <a:spcPct val="80000"/>
              </a:lnSpc>
              <a:buFont typeface="Wingdings" panose="05000000000000000000" pitchFamily="2" charset="2"/>
            </a:pPr>
            <a:r>
              <a:rPr lang="en-US" altLang="zh-CN" sz="2400" dirty="0">
                <a:solidFill>
                  <a:srgbClr val="FF0000"/>
                </a:solidFill>
                <a:latin typeface="Arial" panose="020B0604020202020204" pitchFamily="34" charset="0"/>
                <a:ea typeface="宋体" panose="02010600030101010101" pitchFamily="2" charset="-122"/>
              </a:rPr>
              <a:t>{</a:t>
            </a:r>
            <a:endParaRPr lang="en-US" altLang="zh-CN" sz="2400" dirty="0">
              <a:solidFill>
                <a:srgbClr val="FF0000"/>
              </a:solidFill>
              <a:latin typeface="Arial" panose="020B0604020202020204" pitchFamily="34" charset="0"/>
              <a:ea typeface="宋体" panose="02010600030101010101" pitchFamily="2" charset="-122"/>
            </a:endParaRPr>
          </a:p>
          <a:p>
            <a:pPr>
              <a:lnSpc>
                <a:spcPct val="80000"/>
              </a:lnSpc>
              <a:buFont typeface="Wingdings" panose="05000000000000000000" pitchFamily="2" charset="2"/>
            </a:pPr>
            <a:r>
              <a:rPr lang="en-US" altLang="zh-CN" sz="2400" dirty="0">
                <a:solidFill>
                  <a:srgbClr val="FF0000"/>
                </a:solidFill>
                <a:latin typeface="Arial" panose="020B0604020202020204" pitchFamily="34" charset="0"/>
                <a:ea typeface="宋体" panose="02010600030101010101" pitchFamily="2" charset="-122"/>
              </a:rPr>
              <a:t>    cout&lt;&lt;"Clock</a:t>
            </a:r>
            <a:r>
              <a:rPr lang="zh-CN" altLang="en-US" sz="2400" dirty="0">
                <a:solidFill>
                  <a:srgbClr val="FF0000"/>
                </a:solidFill>
                <a:latin typeface="Arial" panose="020B0604020202020204" pitchFamily="34" charset="0"/>
                <a:ea typeface="宋体" panose="02010600030101010101" pitchFamily="2" charset="-122"/>
              </a:rPr>
              <a:t>的析构函数被调用</a:t>
            </a:r>
            <a:r>
              <a:rPr lang="en-US" altLang="zh-CN" sz="2400" dirty="0">
                <a:solidFill>
                  <a:srgbClr val="FF0000"/>
                </a:solidFill>
                <a:latin typeface="Arial" panose="020B0604020202020204" pitchFamily="34" charset="0"/>
                <a:ea typeface="宋体" panose="02010600030101010101" pitchFamily="2" charset="-122"/>
              </a:rPr>
              <a:t>"&lt;&lt;endl;</a:t>
            </a:r>
            <a:endParaRPr lang="en-US" altLang="zh-CN" sz="2400" dirty="0">
              <a:solidFill>
                <a:srgbClr val="FF0000"/>
              </a:solidFill>
              <a:latin typeface="Arial" panose="020B0604020202020204" pitchFamily="34" charset="0"/>
              <a:ea typeface="宋体" panose="02010600030101010101" pitchFamily="2" charset="-122"/>
            </a:endParaRPr>
          </a:p>
          <a:p>
            <a:pPr>
              <a:lnSpc>
                <a:spcPct val="80000"/>
              </a:lnSpc>
              <a:buFont typeface="Wingdings" panose="05000000000000000000" pitchFamily="2" charset="2"/>
            </a:pPr>
            <a:r>
              <a:rPr lang="en-US" altLang="zh-CN" sz="2400" dirty="0">
                <a:solidFill>
                  <a:srgbClr val="FF0000"/>
                </a:solidFill>
                <a:latin typeface="Arial" panose="020B0604020202020204" pitchFamily="34" charset="0"/>
                <a:ea typeface="宋体" panose="02010600030101010101" pitchFamily="2" charset="-122"/>
              </a:rPr>
              <a:t>}</a:t>
            </a:r>
            <a:endParaRPr lang="en-US" altLang="zh-CN"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4">
                                            <p:txEl>
                                              <p:charRg st="170" end="196"/>
                                            </p:txEl>
                                          </p:spTgt>
                                        </p:tgtEl>
                                        <p:attrNameLst>
                                          <p:attrName>style.visibility</p:attrName>
                                        </p:attrNameLst>
                                      </p:cBhvr>
                                      <p:to>
                                        <p:strVal val="visible"/>
                                      </p:to>
                                    </p:set>
                                    <p:animEffect transition="in" filter="blinds(horizontal)">
                                      <p:cBhvr>
                                        <p:cTn id="7" dur="500"/>
                                        <p:tgtEl>
                                          <p:spTgt spid="38914">
                                            <p:txEl>
                                              <p:charRg st="170" end="19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内容占位符 2"/>
          <p:cNvSpPr>
            <a:spLocks noGrp="1"/>
          </p:cNvSpPr>
          <p:nvPr>
            <p:ph idx="1"/>
          </p:nvPr>
        </p:nvSpPr>
        <p:spPr>
          <a:xfrm>
            <a:off x="2024063" y="1000125"/>
            <a:ext cx="8229600" cy="4525963"/>
          </a:xfrm>
          <a:noFill/>
          <a:ln>
            <a:noFill/>
          </a:ln>
        </p:spPr>
        <p:txBody>
          <a:bodyPr anchor="t" anchorCtr="0"/>
          <a:p>
            <a:pPr>
              <a:lnSpc>
                <a:spcPct val="90000"/>
              </a:lnSpc>
              <a:buNone/>
            </a:pPr>
            <a:r>
              <a:rPr lang="zh-CN" altLang="en-US" sz="2800" dirty="0"/>
              <a:t>撤消对象时</a:t>
            </a:r>
            <a:r>
              <a:rPr lang="zh-CN" altLang="en-US" sz="2800" dirty="0">
                <a:solidFill>
                  <a:schemeClr val="tx2"/>
                </a:solidFill>
              </a:rPr>
              <a:t>析构函数被调用</a:t>
            </a:r>
            <a:r>
              <a:rPr lang="zh-CN" altLang="en-US" sz="2800" dirty="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a:p>
            <a:pPr>
              <a:lnSpc>
                <a:spcPct val="90000"/>
              </a:lnSpc>
              <a:buFont typeface="Wingdings" panose="05000000000000000000" pitchFamily="2" charset="2"/>
              <a:buNone/>
            </a:pPr>
            <a:r>
              <a:rPr lang="en-US" altLang="zh-CN" sz="2400" dirty="0"/>
              <a:t>int main()</a:t>
            </a:r>
            <a:endParaRPr lang="en-US" altLang="zh-CN" sz="2400" dirty="0"/>
          </a:p>
          <a:p>
            <a:pPr>
              <a:lnSpc>
                <a:spcPct val="90000"/>
              </a:lnSpc>
              <a:buFont typeface="Wingdings" panose="05000000000000000000" pitchFamily="2" charset="2"/>
              <a:buNone/>
            </a:pPr>
            <a:r>
              <a:rPr lang="en-US" altLang="zh-CN" sz="2400" dirty="0"/>
              <a:t>{</a:t>
            </a:r>
            <a:endParaRPr lang="en-US" altLang="zh-CN" sz="2400" dirty="0"/>
          </a:p>
          <a:p>
            <a:pPr>
              <a:lnSpc>
                <a:spcPct val="90000"/>
              </a:lnSpc>
              <a:buFont typeface="Wingdings" panose="05000000000000000000" pitchFamily="2" charset="2"/>
              <a:buNone/>
            </a:pPr>
            <a:r>
              <a:rPr lang="en-US" altLang="zh-CN" sz="2400" dirty="0">
                <a:solidFill>
                  <a:srgbClr val="FF0000"/>
                </a:solidFill>
              </a:rPr>
              <a:t>     Clock  a;</a:t>
            </a:r>
            <a:endParaRPr lang="en-US" altLang="zh-CN" sz="2400" dirty="0">
              <a:solidFill>
                <a:srgbClr val="FF0000"/>
              </a:solidFill>
            </a:endParaRPr>
          </a:p>
          <a:p>
            <a:pPr>
              <a:lnSpc>
                <a:spcPct val="90000"/>
              </a:lnSpc>
              <a:buFont typeface="Wingdings" panose="05000000000000000000" pitchFamily="2" charset="2"/>
              <a:buNone/>
            </a:pPr>
            <a:r>
              <a:rPr lang="en-US" altLang="zh-CN" sz="2400" dirty="0">
                <a:solidFill>
                  <a:srgbClr val="FF0000"/>
                </a:solidFill>
              </a:rPr>
              <a:t>     Clock  b (8,30,30); </a:t>
            </a:r>
            <a:endParaRPr lang="en-US" altLang="zh-CN" sz="2400" dirty="0">
              <a:solidFill>
                <a:srgbClr val="FF0000"/>
              </a:solidFill>
            </a:endParaRPr>
          </a:p>
          <a:p>
            <a:pPr>
              <a:lnSpc>
                <a:spcPct val="90000"/>
              </a:lnSpc>
              <a:buFont typeface="Wingdings" panose="05000000000000000000" pitchFamily="2" charset="2"/>
              <a:buNone/>
            </a:pPr>
            <a:r>
              <a:rPr lang="en-US" altLang="zh-CN" sz="2400" dirty="0">
                <a:solidFill>
                  <a:srgbClr val="FF0000"/>
                </a:solidFill>
              </a:rPr>
              <a:t>     Clock  c (20,30);</a:t>
            </a:r>
            <a:endParaRPr lang="en-US" altLang="zh-CN" sz="2400" dirty="0">
              <a:solidFill>
                <a:srgbClr val="FF0000"/>
              </a:solidFill>
            </a:endParaRPr>
          </a:p>
          <a:p>
            <a:pPr>
              <a:lnSpc>
                <a:spcPct val="90000"/>
              </a:lnSpc>
              <a:buFont typeface="Wingdings" panose="05000000000000000000" pitchFamily="2" charset="2"/>
              <a:buNone/>
            </a:pPr>
            <a:r>
              <a:rPr lang="en-US" altLang="zh-CN" sz="2400" dirty="0">
                <a:solidFill>
                  <a:srgbClr val="0000FF"/>
                </a:solidFill>
              </a:rPr>
              <a:t>     a.ShowTime();</a:t>
            </a:r>
            <a:endParaRPr lang="en-US" altLang="zh-CN" sz="2400" dirty="0">
              <a:solidFill>
                <a:srgbClr val="0000FF"/>
              </a:solidFill>
            </a:endParaRPr>
          </a:p>
          <a:p>
            <a:pPr>
              <a:lnSpc>
                <a:spcPct val="90000"/>
              </a:lnSpc>
              <a:buFont typeface="Wingdings" panose="05000000000000000000" pitchFamily="2" charset="2"/>
              <a:buNone/>
            </a:pPr>
            <a:r>
              <a:rPr lang="en-US" altLang="zh-CN" sz="2400" dirty="0">
                <a:solidFill>
                  <a:srgbClr val="0000FF"/>
                </a:solidFill>
              </a:rPr>
              <a:t>     b.ShowTime();</a:t>
            </a:r>
            <a:endParaRPr lang="en-US" altLang="zh-CN" sz="2400" dirty="0">
              <a:solidFill>
                <a:srgbClr val="0000FF"/>
              </a:solidFill>
            </a:endParaRPr>
          </a:p>
          <a:p>
            <a:pPr>
              <a:lnSpc>
                <a:spcPct val="90000"/>
              </a:lnSpc>
              <a:buFont typeface="Wingdings" panose="05000000000000000000" pitchFamily="2" charset="2"/>
              <a:buNone/>
            </a:pPr>
            <a:r>
              <a:rPr lang="en-US" altLang="zh-CN" sz="2400" dirty="0">
                <a:solidFill>
                  <a:srgbClr val="0000FF"/>
                </a:solidFill>
              </a:rPr>
              <a:t>     c.ShowTime();</a:t>
            </a:r>
            <a:endParaRPr lang="en-US" altLang="zh-CN" sz="2400" dirty="0">
              <a:solidFill>
                <a:srgbClr val="0000FF"/>
              </a:solidFill>
            </a:endParaRPr>
          </a:p>
          <a:p>
            <a:pPr>
              <a:lnSpc>
                <a:spcPct val="90000"/>
              </a:lnSpc>
              <a:buFont typeface="Wingdings" panose="05000000000000000000" pitchFamily="2" charset="2"/>
              <a:buNone/>
            </a:pPr>
            <a:r>
              <a:rPr lang="en-US" altLang="zh-CN" sz="2400" dirty="0"/>
              <a:t>     return 0;</a:t>
            </a:r>
            <a:endParaRPr lang="en-US" altLang="zh-CN" sz="2400" dirty="0"/>
          </a:p>
          <a:p>
            <a:pPr>
              <a:lnSpc>
                <a:spcPct val="90000"/>
              </a:lnSpc>
              <a:buFont typeface="Wingdings" panose="05000000000000000000" pitchFamily="2" charset="2"/>
              <a:buNone/>
            </a:pPr>
            <a:r>
              <a:rPr lang="en-US" altLang="zh-CN" sz="2400" dirty="0"/>
              <a:t>}</a:t>
            </a:r>
            <a:endParaRPr lang="en-US" altLang="zh-CN" sz="2400" dirty="0"/>
          </a:p>
          <a:p>
            <a:endParaRPr lang="zh-CN" altLang="en-US" sz="2400" dirty="0"/>
          </a:p>
        </p:txBody>
      </p:sp>
      <p:sp>
        <p:nvSpPr>
          <p:cNvPr id="73730" name="Rectangle 1026"/>
          <p:cNvSpPr>
            <a:spLocks noGrp="1"/>
          </p:cNvSpPr>
          <p:nvPr>
            <p:ph type="title"/>
          </p:nvPr>
        </p:nvSpPr>
        <p:spPr>
          <a:xfrm>
            <a:off x="2743200" y="304800"/>
            <a:ext cx="7239000" cy="99060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析构函数举例</a:t>
            </a:r>
            <a:endParaRPr lang="zh-CN" altLang="en-US" sz="3600" b="1" dirty="0">
              <a:latin typeface="楷体" panose="02010609060101010101" pitchFamily="49" charset="-122"/>
              <a:ea typeface="楷体" panose="02010609060101010101" pitchFamily="49" charset="-122"/>
            </a:endParaRPr>
          </a:p>
        </p:txBody>
      </p:sp>
      <p:sp>
        <p:nvSpPr>
          <p:cNvPr id="12" name="AutoShape 4"/>
          <p:cNvSpPr/>
          <p:nvPr/>
        </p:nvSpPr>
        <p:spPr>
          <a:xfrm>
            <a:off x="7103745" y="1412875"/>
            <a:ext cx="4713605" cy="3579495"/>
          </a:xfrm>
          <a:prstGeom prst="borderCallout2">
            <a:avLst>
              <a:gd name="adj1" fmla="val 4810"/>
              <a:gd name="adj2" fmla="val -1995"/>
              <a:gd name="adj3" fmla="val 4810"/>
              <a:gd name="adj4" fmla="val -5949"/>
              <a:gd name="adj5" fmla="val 85491"/>
              <a:gd name="adj6" fmla="val -55352"/>
            </a:avLst>
          </a:prstGeom>
          <a:solidFill>
            <a:srgbClr val="000000"/>
          </a:solidFill>
          <a:ln w="22225" cap="sq" cmpd="sng">
            <a:solidFill>
              <a:schemeClr val="tx2"/>
            </a:solidFill>
            <a:prstDash val="solid"/>
            <a:miter/>
            <a:headEnd type="stealth" w="sm" len="sm"/>
            <a:tailEnd type="none" w="sm" len="sm"/>
          </a:ln>
        </p:spPr>
        <p:txBody>
          <a:bodyPr anchor="t" anchorCtr="0"/>
          <a:p>
            <a:r>
              <a:rPr lang="en-US" altLang="zh-CN" sz="2800" b="1" dirty="0">
                <a:solidFill>
                  <a:schemeClr val="bg1"/>
                </a:solidFill>
                <a:latin typeface="楷体" panose="02010609060101010101" pitchFamily="49" charset="-122"/>
                <a:ea typeface="楷体" panose="02010609060101010101" pitchFamily="49" charset="-122"/>
              </a:rPr>
              <a:t>1.</a:t>
            </a:r>
            <a:r>
              <a:rPr lang="zh-CN" altLang="en-US" sz="2800" b="1" dirty="0">
                <a:solidFill>
                  <a:schemeClr val="bg1"/>
                </a:solidFill>
                <a:latin typeface="楷体" panose="02010609060101010101" pitchFamily="49" charset="-122"/>
                <a:ea typeface="楷体" panose="02010609060101010101" pitchFamily="49" charset="-122"/>
              </a:rPr>
              <a:t>函数结束时</a:t>
            </a:r>
            <a:r>
              <a:rPr lang="en-US" altLang="zh-CN" sz="2800" b="1" dirty="0">
                <a:solidFill>
                  <a:schemeClr val="bg1"/>
                </a:solidFill>
                <a:latin typeface="楷体" panose="02010609060101010101" pitchFamily="49" charset="-122"/>
                <a:ea typeface="楷体" panose="02010609060101010101" pitchFamily="49" charset="-122"/>
              </a:rPr>
              <a:t>,</a:t>
            </a:r>
            <a:r>
              <a:rPr lang="zh-CN" altLang="en-US" sz="2800" b="1" dirty="0">
                <a:solidFill>
                  <a:schemeClr val="bg1"/>
                </a:solidFill>
                <a:latin typeface="楷体" panose="02010609060101010101" pitchFamily="49" charset="-122"/>
                <a:ea typeface="楷体" panose="02010609060101010101" pitchFamily="49" charset="-122"/>
              </a:rPr>
              <a:t>析构函数被自动调用</a:t>
            </a:r>
            <a:r>
              <a:rPr lang="en-US" altLang="zh-CN" sz="2800" b="1" dirty="0">
                <a:solidFill>
                  <a:schemeClr val="bg1"/>
                </a:solidFill>
                <a:latin typeface="楷体" panose="02010609060101010101" pitchFamily="49" charset="-122"/>
                <a:ea typeface="楷体" panose="02010609060101010101" pitchFamily="49" charset="-122"/>
              </a:rPr>
              <a:t>.</a:t>
            </a:r>
            <a:endParaRPr lang="en-US" altLang="zh-CN" sz="2800" b="1" dirty="0">
              <a:solidFill>
                <a:schemeClr val="bg1"/>
              </a:solidFill>
              <a:latin typeface="楷体" panose="02010609060101010101" pitchFamily="49" charset="-122"/>
              <a:ea typeface="楷体" panose="02010609060101010101" pitchFamily="49" charset="-122"/>
            </a:endParaRPr>
          </a:p>
          <a:p>
            <a:r>
              <a:rPr lang="en-US" altLang="zh-CN" sz="2800" b="1" dirty="0">
                <a:solidFill>
                  <a:schemeClr val="bg1"/>
                </a:solidFill>
                <a:latin typeface="楷体" panose="02010609060101010101" pitchFamily="49" charset="-122"/>
                <a:ea typeface="楷体" panose="02010609060101010101" pitchFamily="49" charset="-122"/>
              </a:rPr>
              <a:t>2.</a:t>
            </a:r>
            <a:r>
              <a:rPr lang="zh-CN" altLang="en-US" sz="2800" b="1" dirty="0">
                <a:solidFill>
                  <a:schemeClr val="bg1"/>
                </a:solidFill>
                <a:latin typeface="楷体" panose="02010609060101010101" pitchFamily="49" charset="-122"/>
                <a:ea typeface="楷体" panose="02010609060101010101" pitchFamily="49" charset="-122"/>
              </a:rPr>
              <a:t>对每个对象</a:t>
            </a:r>
            <a:r>
              <a:rPr lang="en-US" altLang="zh-CN" sz="2800" b="1" dirty="0">
                <a:solidFill>
                  <a:schemeClr val="bg1"/>
                </a:solidFill>
                <a:latin typeface="楷体" panose="02010609060101010101" pitchFamily="49" charset="-122"/>
                <a:ea typeface="楷体" panose="02010609060101010101" pitchFamily="49" charset="-122"/>
              </a:rPr>
              <a:t>,</a:t>
            </a:r>
            <a:r>
              <a:rPr lang="zh-CN" altLang="en-US" sz="2800" b="1" dirty="0">
                <a:solidFill>
                  <a:schemeClr val="bg1"/>
                </a:solidFill>
                <a:latin typeface="楷体" panose="02010609060101010101" pitchFamily="49" charset="-122"/>
                <a:ea typeface="楷体" panose="02010609060101010101" pitchFamily="49" charset="-122"/>
              </a:rPr>
              <a:t>析构函数都要被调用一次以释放对象空间</a:t>
            </a:r>
            <a:r>
              <a:rPr lang="en-US" altLang="zh-CN" sz="2800" b="1" dirty="0">
                <a:solidFill>
                  <a:schemeClr val="bg1"/>
                </a:solidFill>
                <a:latin typeface="楷体" panose="02010609060101010101" pitchFamily="49" charset="-122"/>
                <a:ea typeface="楷体" panose="02010609060101010101" pitchFamily="49" charset="-122"/>
              </a:rPr>
              <a:t>.</a:t>
            </a:r>
            <a:endParaRPr lang="en-US" altLang="zh-CN" sz="2800" b="1" dirty="0">
              <a:solidFill>
                <a:schemeClr val="bg1"/>
              </a:solidFill>
              <a:latin typeface="楷体" panose="02010609060101010101" pitchFamily="49" charset="-122"/>
              <a:ea typeface="楷体" panose="02010609060101010101" pitchFamily="49" charset="-122"/>
            </a:endParaRPr>
          </a:p>
          <a:p>
            <a:r>
              <a:rPr lang="en-US" altLang="zh-CN" sz="2800" b="1" dirty="0">
                <a:solidFill>
                  <a:schemeClr val="bg1"/>
                </a:solidFill>
                <a:latin typeface="楷体" panose="02010609060101010101" pitchFamily="49" charset="-122"/>
                <a:ea typeface="楷体" panose="02010609060101010101" pitchFamily="49" charset="-122"/>
              </a:rPr>
              <a:t>3.</a:t>
            </a:r>
            <a:r>
              <a:rPr lang="zh-CN" altLang="en-US" sz="2800" b="1" dirty="0">
                <a:solidFill>
                  <a:schemeClr val="bg1"/>
                </a:solidFill>
                <a:latin typeface="楷体" panose="02010609060101010101" pitchFamily="49" charset="-122"/>
                <a:ea typeface="楷体" panose="02010609060101010101" pitchFamily="49" charset="-122"/>
              </a:rPr>
              <a:t>程序最后会输出几次“</a:t>
            </a:r>
            <a:r>
              <a:rPr lang="en-US" altLang="zh-CN" sz="2800" b="1" dirty="0">
                <a:solidFill>
                  <a:srgbClr val="FF0000"/>
                </a:solidFill>
                <a:latin typeface="楷体" panose="02010609060101010101" pitchFamily="49" charset="-122"/>
                <a:ea typeface="楷体" panose="02010609060101010101" pitchFamily="49" charset="-122"/>
              </a:rPr>
              <a:t>Clock</a:t>
            </a:r>
            <a:r>
              <a:rPr lang="zh-CN" altLang="en-US" sz="2800" b="1" dirty="0">
                <a:solidFill>
                  <a:srgbClr val="FF0000"/>
                </a:solidFill>
                <a:latin typeface="楷体" panose="02010609060101010101" pitchFamily="49" charset="-122"/>
                <a:ea typeface="楷体" panose="02010609060101010101" pitchFamily="49" charset="-122"/>
              </a:rPr>
              <a:t>的析构函数被调用</a:t>
            </a:r>
            <a:r>
              <a:rPr lang="zh-CN" altLang="en-US" sz="2800" b="1" dirty="0">
                <a:solidFill>
                  <a:schemeClr val="bg1"/>
                </a:solidFill>
                <a:latin typeface="楷体" panose="02010609060101010101" pitchFamily="49" charset="-122"/>
                <a:ea typeface="楷体" panose="02010609060101010101" pitchFamily="49" charset="-122"/>
              </a:rPr>
              <a:t>”？</a:t>
            </a:r>
            <a:endParaRPr lang="en-US" altLang="zh-CN" sz="2800" b="1" dirty="0">
              <a:solidFill>
                <a:schemeClr val="bg1"/>
              </a:solidFill>
              <a:latin typeface="楷体" panose="02010609060101010101" pitchFamily="49" charset="-122"/>
              <a:ea typeface="楷体" panose="02010609060101010101" pitchFamily="49" charset="-122"/>
            </a:endParaRPr>
          </a:p>
          <a:p>
            <a:endParaRPr lang="en-US" altLang="zh-CN" sz="2800" b="1" dirty="0">
              <a:solidFill>
                <a:schemeClr val="bg1"/>
              </a:solidFill>
              <a:latin typeface="楷体" panose="02010609060101010101" pitchFamily="49" charset="-122"/>
              <a:ea typeface="楷体" panose="02010609060101010101" pitchFamily="49" charset="-122"/>
            </a:endParaRPr>
          </a:p>
          <a:p>
            <a:endParaRPr lang="zh-CN" altLang="en-US" b="1" dirty="0">
              <a:solidFill>
                <a:schemeClr val="bg1"/>
              </a:solidFill>
              <a:latin typeface="楷体" panose="02010609060101010101" pitchFamily="49" charset="-122"/>
              <a:ea typeface="楷体" panose="02010609060101010101" pitchFamily="49" charset="-122"/>
            </a:endParaRPr>
          </a:p>
        </p:txBody>
      </p:sp>
      <p:sp>
        <p:nvSpPr>
          <p:cNvPr id="13" name="Rectangle 3"/>
          <p:cNvSpPr/>
          <p:nvPr/>
        </p:nvSpPr>
        <p:spPr>
          <a:xfrm>
            <a:off x="1343660" y="5526405"/>
            <a:ext cx="10046335" cy="801370"/>
          </a:xfrm>
          <a:prstGeom prst="rect">
            <a:avLst/>
          </a:prstGeom>
          <a:noFill/>
          <a:ln w="9525">
            <a:noFill/>
          </a:ln>
        </p:spPr>
        <p:txBody>
          <a:bodyPr anchor="t" anchorCtr="0"/>
          <a:p>
            <a:pPr indent="679450">
              <a:spcBef>
                <a:spcPct val="20000"/>
              </a:spcBef>
              <a:buFont typeface="Wingdings" panose="05000000000000000000" pitchFamily="2" charset="2"/>
            </a:pPr>
            <a:r>
              <a:rPr lang="zh-CN" altLang="en-US" sz="2400" b="1" dirty="0">
                <a:solidFill>
                  <a:srgbClr val="FF0000"/>
                </a:solidFill>
                <a:latin typeface="楷体" panose="02010609060101010101" pitchFamily="49" charset="-122"/>
                <a:ea typeface="楷体" panose="02010609060101010101" pitchFamily="49" charset="-122"/>
              </a:rPr>
              <a:t>注意：</a:t>
            </a:r>
            <a:r>
              <a:rPr lang="zh-CN" altLang="en-US" sz="2400" b="1" dirty="0">
                <a:latin typeface="楷体" panose="02010609060101010101" pitchFamily="49" charset="-122"/>
                <a:ea typeface="楷体" panose="02010609060101010101" pitchFamily="49" charset="-122"/>
              </a:rPr>
              <a:t>如果希望程序在对象被删除之前自动完成某些事情，可以将它们写入析构函数。</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3">
                                            <p:txEl>
                                              <p:charRg st="0" end="39"/>
                                            </p:txEl>
                                          </p:spTgt>
                                        </p:tgtEl>
                                        <p:attrNameLst>
                                          <p:attrName>style.visibility</p:attrName>
                                        </p:attrNameLst>
                                      </p:cBhvr>
                                      <p:to>
                                        <p:strVal val="visible"/>
                                      </p:to>
                                    </p:set>
                                    <p:animEffect transition="in" filter="blinds(horizontal)">
                                      <p:cBhvr>
                                        <p:cTn id="14" dur="500"/>
                                        <p:tgtEl>
                                          <p:spTgt spid="13">
                                            <p:txEl>
                                              <p:charRg st="0" end="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609600" y="1076960"/>
            <a:ext cx="10972800" cy="455295"/>
          </a:xfrm>
        </p:spPr>
        <p:txBody>
          <a:bodyPr/>
          <a:lstStyle/>
          <a:p>
            <a:pPr>
              <a:spcAft>
                <a:spcPts val="1200"/>
              </a:spcAft>
            </a:pPr>
            <a:r>
              <a:rPr lang="zh-CN" altLang="en-US" sz="2800" b="1">
                <a:latin typeface="楷体" panose="02010609060101010101" pitchFamily="49" charset="-122"/>
                <a:ea typeface="楷体" panose="02010609060101010101" pitchFamily="49" charset="-122"/>
              </a:rPr>
              <a:t>复制构造函数被调用的三种情况</a:t>
            </a:r>
            <a:r>
              <a:rPr lang="en-US" altLang="zh-CN" sz="2800" b="1">
                <a:latin typeface="楷体" panose="02010609060101010101" pitchFamily="49" charset="-122"/>
                <a:ea typeface="楷体" panose="02010609060101010101" pitchFamily="49" charset="-122"/>
              </a:rPr>
              <a:t>:</a:t>
            </a:r>
            <a:endParaRPr lang="en-US" altLang="zh-CN" sz="2800" b="1">
              <a:latin typeface="楷体" panose="02010609060101010101" pitchFamily="49" charset="-122"/>
              <a:ea typeface="楷体" panose="02010609060101010101" pitchFamily="49" charset="-122"/>
            </a:endParaRPr>
          </a:p>
        </p:txBody>
      </p:sp>
      <p:sp>
        <p:nvSpPr>
          <p:cNvPr id="26627" name="内容占位符 2"/>
          <p:cNvSpPr>
            <a:spLocks noGrp="1"/>
          </p:cNvSpPr>
          <p:nvPr>
            <p:ph idx="1"/>
          </p:nvPr>
        </p:nvSpPr>
        <p:spPr>
          <a:xfrm>
            <a:off x="695800" y="1701183"/>
            <a:ext cx="10973117" cy="4239108"/>
          </a:xfrm>
        </p:spPr>
        <p:txBody>
          <a:bodyPr/>
          <a:lstStyle/>
          <a:p>
            <a:pPr>
              <a:spcAft>
                <a:spcPts val="1200"/>
              </a:spcAft>
            </a:pPr>
            <a:r>
              <a:rPr lang="zh-CN" altLang="en-US" sz="2800" b="1" dirty="0">
                <a:latin typeface="楷体" panose="02010609060101010101" pitchFamily="49" charset="-122"/>
                <a:ea typeface="楷体" panose="02010609060101010101" pitchFamily="49" charset="-122"/>
                <a:cs typeface="楷体" panose="02010609060101010101" pitchFamily="49" charset="-122"/>
              </a:rPr>
              <a:t>定义一个对象时，以本类另一个对象作为初始值，发生复制构造；</a:t>
            </a:r>
            <a:endParaRPr lang="en-US" altLang="zh-CN" sz="2800" b="1" dirty="0">
              <a:latin typeface="楷体" panose="02010609060101010101" pitchFamily="49" charset="-122"/>
              <a:ea typeface="楷体" panose="02010609060101010101" pitchFamily="49" charset="-122"/>
              <a:cs typeface="楷体" panose="02010609060101010101" pitchFamily="49" charset="-122"/>
            </a:endParaRPr>
          </a:p>
          <a:p>
            <a:pPr>
              <a:spcAft>
                <a:spcPts val="1200"/>
              </a:spcAft>
            </a:pPr>
            <a:r>
              <a:rPr lang="zh-CN" altLang="en-US" sz="2800" b="1" dirty="0">
                <a:latin typeface="楷体" panose="02010609060101010101" pitchFamily="49" charset="-122"/>
                <a:ea typeface="楷体" panose="02010609060101010101" pitchFamily="49" charset="-122"/>
                <a:cs typeface="楷体" panose="02010609060101010101" pitchFamily="49" charset="-122"/>
              </a:rPr>
              <a:t>如果函数的形参是类的对象，调用函数时，将使用实参对象初始化形参对象，发生复制构造；</a:t>
            </a:r>
            <a:endParaRPr lang="en-US" altLang="zh-CN" sz="2800" b="1" dirty="0">
              <a:latin typeface="楷体" panose="02010609060101010101" pitchFamily="49" charset="-122"/>
              <a:ea typeface="楷体" panose="02010609060101010101" pitchFamily="49" charset="-122"/>
              <a:cs typeface="楷体" panose="02010609060101010101" pitchFamily="49" charset="-122"/>
            </a:endParaRPr>
          </a:p>
          <a:p>
            <a:pPr>
              <a:spcAft>
                <a:spcPts val="1200"/>
              </a:spcAft>
            </a:pPr>
            <a:r>
              <a:rPr lang="zh-CN" altLang="en-US" sz="2800" b="1" dirty="0">
                <a:latin typeface="楷体" panose="02010609060101010101" pitchFamily="49" charset="-122"/>
                <a:ea typeface="楷体" panose="02010609060101010101" pitchFamily="49" charset="-122"/>
                <a:cs typeface="楷体" panose="02010609060101010101" pitchFamily="49" charset="-122"/>
              </a:rPr>
              <a:t>如果函数的返回值是类的对象，函数执行完成返回主调函数时，将使用</a:t>
            </a:r>
            <a:r>
              <a:rPr lang="en-US" altLang="zh-CN" sz="2800" b="1" dirty="0">
                <a:latin typeface="楷体" panose="02010609060101010101" pitchFamily="49" charset="-122"/>
                <a:ea typeface="楷体" panose="02010609060101010101" pitchFamily="49" charset="-122"/>
                <a:cs typeface="楷体" panose="02010609060101010101" pitchFamily="49" charset="-122"/>
              </a:rPr>
              <a:t>return</a:t>
            </a:r>
            <a:r>
              <a:rPr lang="zh-CN" altLang="en-US" sz="2800" b="1" dirty="0">
                <a:latin typeface="楷体" panose="02010609060101010101" pitchFamily="49" charset="-122"/>
                <a:ea typeface="楷体" panose="02010609060101010101" pitchFamily="49" charset="-122"/>
                <a:cs typeface="楷体" panose="02010609060101010101" pitchFamily="49" charset="-122"/>
              </a:rPr>
              <a:t>语句中的对象初始化一个临时无名对象，传递给主调函数，此时发生复制构造。</a:t>
            </a:r>
            <a:endParaRPr lang="en-US" altLang="zh-CN" sz="2800" b="1" dirty="0">
              <a:latin typeface="楷体" panose="02010609060101010101" pitchFamily="49" charset="-122"/>
              <a:ea typeface="楷体" panose="02010609060101010101" pitchFamily="49" charset="-122"/>
              <a:cs typeface="楷体" panose="02010609060101010101" pitchFamily="49" charset="-122"/>
            </a:endParaRPr>
          </a:p>
          <a:p>
            <a:pPr lvl="1">
              <a:spcAft>
                <a:spcPts val="1200"/>
              </a:spcAft>
            </a:pPr>
            <a:r>
              <a:rPr lang="zh-CN" altLang="en-US" sz="2800" b="1" dirty="0">
                <a:latin typeface="楷体" panose="02010609060101010101" pitchFamily="49" charset="-122"/>
                <a:ea typeface="楷体" panose="02010609060101010101" pitchFamily="49" charset="-122"/>
                <a:cs typeface="楷体" panose="02010609060101010101" pitchFamily="49" charset="-122"/>
              </a:rPr>
              <a:t>这种情况如何避免不必要的复制？</a:t>
            </a:r>
            <a:endParaRPr lang="en-US" altLang="zh-CN" sz="2800" b="1" dirty="0">
              <a:latin typeface="楷体" panose="02010609060101010101" pitchFamily="49" charset="-122"/>
              <a:ea typeface="楷体" panose="02010609060101010101" pitchFamily="49" charset="-122"/>
              <a:cs typeface="楷体" panose="02010609060101010101" pitchFamily="49" charset="-122"/>
            </a:endParaRPr>
          </a:p>
          <a:p>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p:txBody>
      </p:sp>
      <p:sp>
        <p:nvSpPr>
          <p:cNvPr id="80898" name="Rectangle 1026"/>
          <p:cNvSpPr>
            <a:spLocks noGrp="1"/>
          </p:cNvSpPr>
          <p:nvPr/>
        </p:nvSpPr>
        <p:spPr>
          <a:xfrm>
            <a:off x="2639695" y="188595"/>
            <a:ext cx="7239000" cy="687070"/>
          </a:xfrm>
          <a:prstGeom prst="rect">
            <a:avLst/>
          </a:prstGeom>
          <a:noFill/>
          <a:ln>
            <a:noFill/>
          </a:ln>
        </p:spPr>
        <p:txBody>
          <a:bodyPr anchor="t"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3600" b="1" dirty="0">
                <a:latin typeface="楷体" panose="02010609060101010101" pitchFamily="49" charset="-122"/>
                <a:ea typeface="楷体" panose="02010609060101010101" pitchFamily="49" charset="-122"/>
              </a:rPr>
              <a:t>4.3.6 </a:t>
            </a:r>
            <a:r>
              <a:rPr lang="zh-CN" altLang="en-US" sz="3600" b="1" dirty="0">
                <a:latin typeface="楷体" panose="02010609060101010101" pitchFamily="49" charset="-122"/>
                <a:ea typeface="楷体" panose="02010609060101010101" pitchFamily="49" charset="-122"/>
              </a:rPr>
              <a:t>移动构造</a:t>
            </a:r>
            <a:r>
              <a:rPr lang="zh-CN" altLang="en-US" sz="3600" b="1" dirty="0">
                <a:latin typeface="楷体" panose="02010609060101010101" pitchFamily="49" charset="-122"/>
                <a:ea typeface="楷体" panose="02010609060101010101" pitchFamily="49" charset="-122"/>
              </a:rPr>
              <a:t>函数</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1026"/>
          <p:cNvSpPr>
            <a:spLocks noGrp="1"/>
          </p:cNvSpPr>
          <p:nvPr>
            <p:ph type="title"/>
          </p:nvPr>
        </p:nvSpPr>
        <p:spPr>
          <a:xfrm>
            <a:off x="2639695" y="188595"/>
            <a:ext cx="7239000" cy="68707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4.3.6 </a:t>
            </a:r>
            <a:r>
              <a:rPr lang="zh-CN" altLang="en-US" sz="3600" b="1" dirty="0">
                <a:latin typeface="楷体" panose="02010609060101010101" pitchFamily="49" charset="-122"/>
                <a:ea typeface="楷体" panose="02010609060101010101" pitchFamily="49" charset="-122"/>
              </a:rPr>
              <a:t>移动构造</a:t>
            </a:r>
            <a:r>
              <a:rPr lang="zh-CN" altLang="en-US" sz="3600" b="1" dirty="0">
                <a:latin typeface="楷体" panose="02010609060101010101" pitchFamily="49" charset="-122"/>
                <a:ea typeface="楷体" panose="02010609060101010101" pitchFamily="49" charset="-122"/>
              </a:rPr>
              <a:t>函数</a:t>
            </a:r>
            <a:endParaRPr lang="zh-CN" altLang="en-US" sz="3600" b="1" dirty="0">
              <a:latin typeface="楷体" panose="02010609060101010101" pitchFamily="49" charset="-122"/>
              <a:ea typeface="楷体" panose="02010609060101010101" pitchFamily="49" charset="-122"/>
            </a:endParaRPr>
          </a:p>
        </p:txBody>
      </p:sp>
      <p:sp>
        <p:nvSpPr>
          <p:cNvPr id="34818" name="标题 1"/>
          <p:cNvSpPr>
            <a:spLocks noGrp="1"/>
          </p:cNvSpPr>
          <p:nvPr/>
        </p:nvSpPr>
        <p:spPr>
          <a:xfrm>
            <a:off x="839470" y="836930"/>
            <a:ext cx="8192770" cy="912495"/>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chemeClr val="accent3">
                    <a:lumMod val="50000"/>
                  </a:schemeClr>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2pPr>
            <a:lvl3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3pPr>
            <a:lvl4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4pPr>
            <a:lvl5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pPr eaLnBrk="1" hangingPunct="1">
              <a:defRPr/>
            </a:pPr>
            <a:r>
              <a:rPr lang="zh-CN" altLang="en-US" sz="3600" b="1" dirty="0">
                <a:solidFill>
                  <a:srgbClr val="FF0000"/>
                </a:solidFill>
                <a:latin typeface="楷体" panose="02010609060101010101" pitchFamily="49" charset="-122"/>
                <a:ea typeface="楷体" panose="02010609060101010101" pitchFamily="49" charset="-122"/>
              </a:rPr>
              <a:t>左值与右值</a:t>
            </a:r>
            <a:endParaRPr lang="zh-CN" altLang="en-US" sz="3600" b="1" dirty="0">
              <a:solidFill>
                <a:srgbClr val="FF0000"/>
              </a:solidFill>
              <a:latin typeface="楷体" panose="02010609060101010101" pitchFamily="49" charset="-122"/>
              <a:ea typeface="楷体" panose="02010609060101010101" pitchFamily="49" charset="-122"/>
            </a:endParaRPr>
          </a:p>
        </p:txBody>
      </p:sp>
      <p:sp>
        <p:nvSpPr>
          <p:cNvPr id="21507" name="内容占位符 2"/>
          <p:cNvSpPr>
            <a:spLocks noGrp="1"/>
          </p:cNvSpPr>
          <p:nvPr>
            <p:ph idx="1"/>
          </p:nvPr>
        </p:nvSpPr>
        <p:spPr>
          <a:xfrm>
            <a:off x="579120" y="1701165"/>
            <a:ext cx="11198225" cy="4344035"/>
          </a:xfrm>
        </p:spPr>
        <p:txBody>
          <a:bodyPr/>
          <a:lstStyle/>
          <a:p>
            <a:pPr eaLnBrk="1" hangingPunct="1">
              <a:spcBef>
                <a:spcPts val="0"/>
              </a:spcBef>
              <a:spcAft>
                <a:spcPts val="0"/>
              </a:spcAft>
            </a:pPr>
            <a:r>
              <a:rPr lang="zh-CN" altLang="en-US" sz="2800" b="1" dirty="0">
                <a:latin typeface="楷体" panose="02010609060101010101" pitchFamily="49" charset="-122"/>
                <a:ea typeface="楷体" panose="02010609060101010101" pitchFamily="49" charset="-122"/>
                <a:cs typeface="楷体" panose="02010609060101010101" pitchFamily="49" charset="-122"/>
              </a:rPr>
              <a:t>左值是位于赋值语句左侧的对象变量，右值是位于赋值语句右侧的值，右值不依附于对象。</a:t>
            </a:r>
            <a:endParaRPr lang="en-US" altLang="zh-CN" sz="28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r>
              <a:rPr lang="en-US" altLang="zh-CN" sz="2400" b="1" dirty="0">
                <a:latin typeface="楷体" panose="02010609060101010101" pitchFamily="49" charset="-122"/>
                <a:ea typeface="楷体" panose="02010609060101010101" pitchFamily="49" charset="-122"/>
                <a:cs typeface="楷体" panose="02010609060101010101" pitchFamily="49" charset="-122"/>
              </a:rPr>
              <a:t>int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i</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42;</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i</a:t>
            </a:r>
            <a:r>
              <a:rPr lang="zh-CN" altLang="en-US" sz="2400" b="1" dirty="0">
                <a:latin typeface="楷体" panose="02010609060101010101" pitchFamily="49" charset="-122"/>
                <a:ea typeface="楷体" panose="02010609060101010101" pitchFamily="49" charset="-122"/>
                <a:cs typeface="楷体" panose="02010609060101010101" pitchFamily="49" charset="-122"/>
              </a:rPr>
              <a:t> 是左值，</a:t>
            </a:r>
            <a:r>
              <a:rPr lang="en-US" altLang="zh-CN" sz="2400" b="1" dirty="0">
                <a:latin typeface="楷体" panose="02010609060101010101" pitchFamily="49" charset="-122"/>
                <a:ea typeface="楷体" panose="02010609060101010101" pitchFamily="49" charset="-122"/>
                <a:cs typeface="楷体" panose="02010609060101010101" pitchFamily="49" charset="-122"/>
              </a:rPr>
              <a:t>42</a:t>
            </a:r>
            <a:r>
              <a:rPr lang="zh-CN" altLang="en-US" sz="2400" b="1" dirty="0">
                <a:latin typeface="楷体" panose="02010609060101010101" pitchFamily="49" charset="-122"/>
                <a:ea typeface="楷体" panose="02010609060101010101" pitchFamily="49" charset="-122"/>
                <a:cs typeface="楷体" panose="02010609060101010101" pitchFamily="49" charset="-122"/>
              </a:rPr>
              <a:t>是右值</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r>
              <a:rPr lang="en-US" altLang="zh-CN" sz="2400" b="1" dirty="0">
                <a:latin typeface="楷体" panose="02010609060101010101" pitchFamily="49" charset="-122"/>
                <a:ea typeface="楷体" panose="02010609060101010101" pitchFamily="49" charset="-122"/>
                <a:cs typeface="楷体" panose="02010609060101010101" pitchFamily="49" charset="-122"/>
              </a:rPr>
              <a:t>int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foolbar</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r>
              <a:rPr lang="en-US" altLang="zh-CN" sz="2400" b="1" dirty="0">
                <a:latin typeface="楷体" panose="02010609060101010101" pitchFamily="49" charset="-122"/>
                <a:ea typeface="楷体" panose="02010609060101010101" pitchFamily="49" charset="-122"/>
                <a:cs typeface="楷体" panose="02010609060101010101" pitchFamily="49" charset="-122"/>
              </a:rPr>
              <a:t>int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j</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foolbar</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foolbar</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是右值</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a:p>
            <a:pPr eaLnBrk="1" hangingPunct="1">
              <a:spcBef>
                <a:spcPts val="0"/>
              </a:spcBef>
              <a:spcAft>
                <a:spcPts val="0"/>
              </a:spcAft>
            </a:pPr>
            <a:r>
              <a:rPr lang="zh-CN" altLang="en-US" sz="2800" b="1" dirty="0">
                <a:latin typeface="楷体" panose="02010609060101010101" pitchFamily="49" charset="-122"/>
                <a:ea typeface="楷体" panose="02010609060101010101" pitchFamily="49" charset="-122"/>
                <a:cs typeface="楷体" panose="02010609060101010101" pitchFamily="49" charset="-122"/>
              </a:rPr>
              <a:t>左值和右值之间的转换</a:t>
            </a:r>
            <a:endParaRPr lang="en-US" altLang="zh-CN" sz="28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r>
              <a:rPr lang="en-US" altLang="zh-CN" sz="2400" b="1" dirty="0">
                <a:latin typeface="楷体" panose="02010609060101010101" pitchFamily="49" charset="-122"/>
                <a:ea typeface="楷体" panose="02010609060101010101" pitchFamily="49" charset="-122"/>
                <a:cs typeface="楷体" panose="02010609060101010101" pitchFamily="49" charset="-122"/>
              </a:rPr>
              <a:t>int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i</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5,</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j</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6;</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i</a:t>
            </a:r>
            <a:r>
              <a:rPr lang="zh-CN" altLang="en-US" sz="2400" b="1" dirty="0">
                <a:latin typeface="楷体" panose="02010609060101010101" pitchFamily="49" charset="-122"/>
                <a:ea typeface="楷体" panose="02010609060101010101" pitchFamily="49" charset="-122"/>
                <a:cs typeface="楷体" panose="02010609060101010101" pitchFamily="49" charset="-122"/>
              </a:rPr>
              <a:t> 和 </a:t>
            </a:r>
            <a:r>
              <a:rPr lang="en-US" altLang="zh-CN" sz="2400" b="1" dirty="0">
                <a:latin typeface="楷体" panose="02010609060101010101" pitchFamily="49" charset="-122"/>
                <a:ea typeface="楷体" panose="02010609060101010101" pitchFamily="49" charset="-122"/>
                <a:cs typeface="楷体" panose="02010609060101010101" pitchFamily="49" charset="-122"/>
              </a:rPr>
              <a:t>j</a:t>
            </a:r>
            <a:r>
              <a:rPr lang="zh-CN" altLang="en-US" sz="2400" b="1" dirty="0">
                <a:latin typeface="楷体" panose="02010609060101010101" pitchFamily="49" charset="-122"/>
                <a:ea typeface="楷体" panose="02010609060101010101" pitchFamily="49" charset="-122"/>
                <a:cs typeface="楷体" panose="02010609060101010101" pitchFamily="49" charset="-122"/>
              </a:rPr>
              <a:t> 是左值</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r>
              <a:rPr lang="en-US" altLang="zh-CN" sz="2400" b="1" dirty="0">
                <a:latin typeface="楷体" panose="02010609060101010101" pitchFamily="49" charset="-122"/>
                <a:ea typeface="楷体" panose="02010609060101010101" pitchFamily="49" charset="-122"/>
                <a:cs typeface="楷体" panose="02010609060101010101" pitchFamily="49" charset="-122"/>
              </a:rPr>
              <a:t>int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k</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i</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j;</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   //</a:t>
            </a:r>
            <a:r>
              <a:rPr lang="zh-CN" altLang="en-US" sz="2400" b="1" dirty="0">
                <a:latin typeface="楷体" panose="02010609060101010101" pitchFamily="49" charset="-122"/>
                <a:ea typeface="楷体" panose="02010609060101010101" pitchFamily="49" charset="-122"/>
                <a:cs typeface="楷体" panose="02010609060101010101" pitchFamily="49" charset="-122"/>
              </a:rPr>
              <a:t> 自动转化为右值表达式</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1026"/>
          <p:cNvSpPr>
            <a:spLocks noGrp="1"/>
          </p:cNvSpPr>
          <p:nvPr>
            <p:ph type="title"/>
          </p:nvPr>
        </p:nvSpPr>
        <p:spPr>
          <a:xfrm>
            <a:off x="2639695" y="188595"/>
            <a:ext cx="7239000" cy="68707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4.3.6 </a:t>
            </a:r>
            <a:r>
              <a:rPr lang="zh-CN" altLang="en-US" sz="3600" b="1" dirty="0">
                <a:latin typeface="楷体" panose="02010609060101010101" pitchFamily="49" charset="-122"/>
                <a:ea typeface="楷体" panose="02010609060101010101" pitchFamily="49" charset="-122"/>
              </a:rPr>
              <a:t>移动构造</a:t>
            </a:r>
            <a:r>
              <a:rPr lang="zh-CN" altLang="en-US" sz="3600" b="1" dirty="0">
                <a:latin typeface="楷体" panose="02010609060101010101" pitchFamily="49" charset="-122"/>
                <a:ea typeface="楷体" panose="02010609060101010101" pitchFamily="49" charset="-122"/>
              </a:rPr>
              <a:t>函数</a:t>
            </a:r>
            <a:endParaRPr lang="zh-CN" altLang="en-US" sz="3600" b="1" dirty="0">
              <a:latin typeface="楷体" panose="02010609060101010101" pitchFamily="49" charset="-122"/>
              <a:ea typeface="楷体" panose="02010609060101010101" pitchFamily="49" charset="-122"/>
            </a:endParaRPr>
          </a:p>
        </p:txBody>
      </p:sp>
      <p:sp>
        <p:nvSpPr>
          <p:cNvPr id="3" name="标题 1"/>
          <p:cNvSpPr>
            <a:spLocks noGrp="1"/>
          </p:cNvSpPr>
          <p:nvPr/>
        </p:nvSpPr>
        <p:spPr>
          <a:xfrm>
            <a:off x="1056005" y="1052830"/>
            <a:ext cx="8491220" cy="68199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chemeClr val="accent3">
                    <a:lumMod val="50000"/>
                  </a:schemeClr>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2pPr>
            <a:lvl3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3pPr>
            <a:lvl4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4pPr>
            <a:lvl5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pPr eaLnBrk="1" hangingPunct="1">
              <a:defRPr/>
            </a:pPr>
            <a:r>
              <a:rPr lang="zh-CN" altLang="en-US" sz="3200" b="1" dirty="0">
                <a:solidFill>
                  <a:srgbClr val="FF0000"/>
                </a:solidFill>
                <a:latin typeface="楷体" panose="02010609060101010101" pitchFamily="49" charset="-122"/>
                <a:ea typeface="楷体" panose="02010609060101010101" pitchFamily="49" charset="-122"/>
              </a:rPr>
              <a:t>右值引用</a:t>
            </a:r>
            <a:endParaRPr lang="zh-CN" altLang="en-US" sz="3200" b="1" dirty="0">
              <a:solidFill>
                <a:srgbClr val="FF0000"/>
              </a:solidFill>
              <a:latin typeface="楷体" panose="02010609060101010101" pitchFamily="49" charset="-122"/>
              <a:ea typeface="楷体" panose="02010609060101010101" pitchFamily="49" charset="-122"/>
            </a:endParaRPr>
          </a:p>
        </p:txBody>
      </p:sp>
      <p:sp>
        <p:nvSpPr>
          <p:cNvPr id="4" name="内容占位符 2"/>
          <p:cNvSpPr>
            <a:spLocks noGrp="1"/>
          </p:cNvSpPr>
          <p:nvPr>
            <p:ph idx="1"/>
          </p:nvPr>
        </p:nvSpPr>
        <p:spPr>
          <a:xfrm>
            <a:off x="579755" y="1772848"/>
            <a:ext cx="11033125" cy="4344068"/>
          </a:xfrm>
        </p:spPr>
        <p:txBody>
          <a:bodyPr/>
          <a:lstStyle/>
          <a:p>
            <a:pPr eaLnBrk="1" hangingPunct="1">
              <a:spcBef>
                <a:spcPts val="0"/>
              </a:spcBef>
              <a:spcAft>
                <a:spcPts val="0"/>
              </a:spcAft>
            </a:pPr>
            <a:r>
              <a:rPr lang="zh-CN" altLang="en-US" sz="2800" b="1" dirty="0">
                <a:latin typeface="楷体" panose="02010609060101010101" pitchFamily="49" charset="-122"/>
                <a:ea typeface="楷体" panose="02010609060101010101" pitchFamily="49" charset="-122"/>
                <a:cs typeface="楷体" panose="02010609060101010101" pitchFamily="49" charset="-122"/>
              </a:rPr>
              <a:t>对持久存在变量的引用称为左值引用，用</a:t>
            </a:r>
            <a:r>
              <a:rPr lang="en-US" altLang="zh-CN" sz="2800" b="1" dirty="0">
                <a:latin typeface="楷体" panose="02010609060101010101" pitchFamily="49" charset="-122"/>
                <a:ea typeface="楷体" panose="02010609060101010101" pitchFamily="49" charset="-122"/>
                <a:cs typeface="楷体" panose="02010609060101010101" pitchFamily="49" charset="-122"/>
              </a:rPr>
              <a:t>&amp;</a:t>
            </a:r>
            <a:r>
              <a:rPr lang="zh-CN" altLang="en-US" sz="2800" b="1" dirty="0">
                <a:latin typeface="楷体" panose="02010609060101010101" pitchFamily="49" charset="-122"/>
                <a:ea typeface="楷体" panose="02010609060101010101" pitchFamily="49" charset="-122"/>
                <a:cs typeface="楷体" panose="02010609060101010101" pitchFamily="49" charset="-122"/>
              </a:rPr>
              <a:t>表示（即第</a:t>
            </a:r>
            <a:r>
              <a:rPr lang="en-US" altLang="zh-CN" sz="2800" b="1" dirty="0">
                <a:latin typeface="楷体" panose="02010609060101010101" pitchFamily="49" charset="-122"/>
                <a:ea typeface="楷体" panose="02010609060101010101" pitchFamily="49" charset="-122"/>
                <a:cs typeface="楷体" panose="02010609060101010101" pitchFamily="49" charset="-122"/>
              </a:rPr>
              <a:t>3</a:t>
            </a:r>
            <a:r>
              <a:rPr lang="zh-CN" altLang="en-US" sz="2800" b="1" dirty="0">
                <a:latin typeface="楷体" panose="02010609060101010101" pitchFamily="49" charset="-122"/>
                <a:ea typeface="楷体" panose="02010609060101010101" pitchFamily="49" charset="-122"/>
                <a:cs typeface="楷体" panose="02010609060101010101" pitchFamily="49" charset="-122"/>
              </a:rPr>
              <a:t>章引用类型）</a:t>
            </a:r>
            <a:endParaRPr lang="en-US" altLang="zh-CN" sz="2800" b="1" dirty="0">
              <a:latin typeface="楷体" panose="02010609060101010101" pitchFamily="49" charset="-122"/>
              <a:ea typeface="楷体" panose="02010609060101010101" pitchFamily="49" charset="-122"/>
              <a:cs typeface="楷体" panose="02010609060101010101" pitchFamily="49" charset="-122"/>
            </a:endParaRPr>
          </a:p>
          <a:p>
            <a:pPr eaLnBrk="1" hangingPunct="1">
              <a:spcBef>
                <a:spcPts val="0"/>
              </a:spcBef>
              <a:spcAft>
                <a:spcPts val="0"/>
              </a:spcAft>
            </a:pPr>
            <a:r>
              <a:rPr lang="zh-CN" altLang="en-US" sz="2800" b="1" dirty="0">
                <a:latin typeface="楷体" panose="02010609060101010101" pitchFamily="49" charset="-122"/>
                <a:ea typeface="楷体" panose="02010609060101010101" pitchFamily="49" charset="-122"/>
                <a:cs typeface="楷体" panose="02010609060101010101" pitchFamily="49" charset="-122"/>
              </a:rPr>
              <a:t>对短暂存在可被移动的右值的引用称之为右值引用，用</a:t>
            </a:r>
            <a:r>
              <a:rPr lang="en-US" altLang="zh-CN" sz="2800" b="1" dirty="0">
                <a:latin typeface="楷体" panose="02010609060101010101" pitchFamily="49" charset="-122"/>
                <a:ea typeface="楷体" panose="02010609060101010101" pitchFamily="49" charset="-122"/>
                <a:cs typeface="楷体" panose="02010609060101010101" pitchFamily="49" charset="-122"/>
              </a:rPr>
              <a:t>&amp;&amp;</a:t>
            </a:r>
            <a:r>
              <a:rPr lang="zh-CN" altLang="en-US" sz="2800" b="1" dirty="0">
                <a:latin typeface="楷体" panose="02010609060101010101" pitchFamily="49" charset="-122"/>
                <a:ea typeface="楷体" panose="02010609060101010101" pitchFamily="49" charset="-122"/>
                <a:cs typeface="楷体" panose="02010609060101010101" pitchFamily="49" charset="-122"/>
              </a:rPr>
              <a:t>表示。</a:t>
            </a:r>
            <a:endParaRPr lang="en-US" altLang="zh-CN" sz="28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r>
              <a:rPr lang="en-US" altLang="zh-CN" sz="2400" b="1" dirty="0">
                <a:latin typeface="楷体" panose="02010609060101010101" pitchFamily="49" charset="-122"/>
                <a:ea typeface="楷体" panose="02010609060101010101" pitchFamily="49" charset="-122"/>
                <a:cs typeface="楷体" panose="02010609060101010101" pitchFamily="49" charset="-122"/>
              </a:rPr>
              <a:t>float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n</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6;</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r>
              <a:rPr lang="en-US" altLang="zh-CN" sz="2400" b="1" dirty="0">
                <a:latin typeface="楷体" panose="02010609060101010101" pitchFamily="49" charset="-122"/>
                <a:ea typeface="楷体" panose="02010609060101010101" pitchFamily="49" charset="-122"/>
                <a:cs typeface="楷体" panose="02010609060101010101" pitchFamily="49" charset="-122"/>
              </a:rPr>
              <a:t>float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&amp;</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lr_n</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n;</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左值引用</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r>
              <a:rPr lang="en-US" altLang="zh-CN" sz="2400" b="1" dirty="0">
                <a:latin typeface="楷体" panose="02010609060101010101" pitchFamily="49" charset="-122"/>
                <a:ea typeface="楷体" panose="02010609060101010101" pitchFamily="49" charset="-122"/>
                <a:cs typeface="楷体" panose="02010609060101010101" pitchFamily="49" charset="-122"/>
              </a:rPr>
              <a:t>float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&amp;&amp;</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rr_n</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n;</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错误，右值引用不能绑定到左值</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r>
              <a:rPr lang="en-US" altLang="zh-CN" sz="2400" b="1" dirty="0">
                <a:latin typeface="楷体" panose="02010609060101010101" pitchFamily="49" charset="-122"/>
                <a:ea typeface="楷体" panose="02010609060101010101" pitchFamily="49" charset="-122"/>
                <a:cs typeface="楷体" panose="02010609060101010101" pitchFamily="49" charset="-122"/>
              </a:rPr>
              <a:t>float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&amp;&amp;</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rr_n</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n</a:t>
            </a:r>
            <a:r>
              <a:rPr lang="zh-CN" altLang="en-US" sz="2400" b="1" dirty="0">
                <a:latin typeface="楷体" panose="02010609060101010101" pitchFamily="49" charset="-122"/>
                <a:ea typeface="楷体" panose="02010609060101010101" pitchFamily="49" charset="-122"/>
                <a:cs typeface="楷体" panose="02010609060101010101" pitchFamily="49" charset="-122"/>
              </a:rPr>
              <a:t> * </a:t>
            </a:r>
            <a:r>
              <a:rPr lang="en-US" altLang="zh-CN" sz="2400" b="1" dirty="0">
                <a:latin typeface="楷体" panose="02010609060101010101" pitchFamily="49" charset="-122"/>
                <a:ea typeface="楷体" panose="02010609060101010101" pitchFamily="49" charset="-122"/>
                <a:cs typeface="楷体" panose="02010609060101010101" pitchFamily="49" charset="-122"/>
              </a:rPr>
              <a:t>n;</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右值表达式绑定到右值引用</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a:p>
            <a:pPr eaLnBrk="1" hangingPunct="1">
              <a:spcBef>
                <a:spcPts val="0"/>
              </a:spcBef>
              <a:spcAft>
                <a:spcPts val="0"/>
              </a:spcAft>
            </a:pP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a:p>
            <a:pPr eaLnBrk="1" hangingPunct="1">
              <a:spcBef>
                <a:spcPts val="0"/>
              </a:spcBef>
              <a:spcAft>
                <a:spcPts val="0"/>
              </a:spcAft>
            </a:pPr>
            <a:r>
              <a:rPr lang="zh-CN" altLang="en-US" sz="2800" b="1" dirty="0">
                <a:latin typeface="楷体" panose="02010609060101010101" pitchFamily="49" charset="-122"/>
                <a:ea typeface="楷体" panose="02010609060101010101" pitchFamily="49" charset="-122"/>
                <a:cs typeface="楷体" panose="02010609060101010101" pitchFamily="49" charset="-122"/>
              </a:rPr>
              <a:t>通过标准库</a:t>
            </a:r>
            <a:r>
              <a:rPr lang="en-US" altLang="zh-CN" sz="2800" dirty="0">
                <a:latin typeface="微软雅黑" panose="020B0503020204020204" charset="-122"/>
                <a:ea typeface="微软雅黑" panose="020B0503020204020204" charset="-122"/>
                <a:cs typeface="楷体" panose="02010609060101010101" pitchFamily="49" charset="-122"/>
              </a:rPr>
              <a:t>&lt;utility&gt;</a:t>
            </a:r>
            <a:r>
              <a:rPr lang="zh-CN" altLang="en-US" sz="2800" b="1" dirty="0">
                <a:latin typeface="楷体" panose="02010609060101010101" pitchFamily="49" charset="-122"/>
                <a:ea typeface="楷体" panose="02010609060101010101" pitchFamily="49" charset="-122"/>
                <a:cs typeface="楷体" panose="02010609060101010101" pitchFamily="49" charset="-122"/>
              </a:rPr>
              <a:t>中的</a:t>
            </a:r>
            <a:r>
              <a:rPr lang="en-US" altLang="zh-CN" sz="2800" b="1" dirty="0">
                <a:latin typeface="楷体" panose="02010609060101010101" pitchFamily="49" charset="-122"/>
                <a:ea typeface="楷体" panose="02010609060101010101" pitchFamily="49" charset="-122"/>
                <a:cs typeface="楷体" panose="02010609060101010101" pitchFamily="49" charset="-122"/>
              </a:rPr>
              <a:t>move</a:t>
            </a:r>
            <a:r>
              <a:rPr lang="zh-CN" altLang="en-US" sz="2800" b="1" dirty="0">
                <a:latin typeface="楷体" panose="02010609060101010101" pitchFamily="49" charset="-122"/>
                <a:ea typeface="楷体" panose="02010609060101010101" pitchFamily="49" charset="-122"/>
                <a:cs typeface="楷体" panose="02010609060101010101" pitchFamily="49" charset="-122"/>
              </a:rPr>
              <a:t>函数可将左值对象移动为右值。</a:t>
            </a:r>
            <a:endParaRPr lang="en-US" altLang="zh-CN" sz="28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r>
              <a:rPr lang="en-US" altLang="zh-CN" sz="2400" b="1" dirty="0">
                <a:latin typeface="楷体" panose="02010609060101010101" pitchFamily="49" charset="-122"/>
                <a:ea typeface="楷体" panose="02010609060101010101" pitchFamily="49" charset="-122"/>
                <a:cs typeface="楷体" panose="02010609060101010101" pitchFamily="49" charset="-122"/>
              </a:rPr>
              <a:t>float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n</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10;</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r>
              <a:rPr lang="en-US" altLang="zh-CN" sz="2400" b="1" dirty="0">
                <a:latin typeface="楷体" panose="02010609060101010101" pitchFamily="49" charset="-122"/>
                <a:ea typeface="楷体" panose="02010609060101010101" pitchFamily="49" charset="-122"/>
                <a:cs typeface="楷体" panose="02010609060101010101" pitchFamily="49" charset="-122"/>
              </a:rPr>
              <a:t>float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&amp;&amp;</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rr_n</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std::move(n);</a:t>
            </a:r>
            <a:r>
              <a:rPr lang="zh-CN" altLang="en-US" sz="2400" b="1" dirty="0">
                <a:latin typeface="楷体" panose="02010609060101010101" pitchFamily="49" charset="-122"/>
                <a:ea typeface="楷体" panose="02010609060101010101" pitchFamily="49" charset="-122"/>
                <a:cs typeface="楷体" panose="02010609060101010101" pitchFamily="49" charset="-122"/>
              </a:rPr>
              <a:t>  </a:t>
            </a:r>
            <a:r>
              <a:rPr lang="en-US" altLang="zh-CN" sz="2400" b="1" dirty="0">
                <a:latin typeface="楷体" panose="02010609060101010101" pitchFamily="49" charset="-122"/>
                <a:ea typeface="楷体" panose="02010609060101010101" pitchFamily="49" charset="-122"/>
                <a:cs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楷体" panose="02010609060101010101" pitchFamily="49" charset="-122"/>
              </a:rPr>
              <a:t>将</a:t>
            </a:r>
            <a:r>
              <a:rPr lang="en-US" altLang="zh-CN" sz="2400" b="1" dirty="0">
                <a:latin typeface="楷体" panose="02010609060101010101" pitchFamily="49" charset="-122"/>
                <a:ea typeface="楷体" panose="02010609060101010101" pitchFamily="49" charset="-122"/>
                <a:cs typeface="楷体" panose="02010609060101010101" pitchFamily="49" charset="-122"/>
              </a:rPr>
              <a:t>n</a:t>
            </a:r>
            <a:r>
              <a:rPr lang="zh-CN" altLang="en-US" sz="2400" b="1" dirty="0">
                <a:latin typeface="楷体" panose="02010609060101010101" pitchFamily="49" charset="-122"/>
                <a:ea typeface="楷体" panose="02010609060101010101" pitchFamily="49" charset="-122"/>
                <a:cs typeface="楷体" panose="02010609060101010101" pitchFamily="49" charset="-122"/>
              </a:rPr>
              <a:t>转化为右值</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a:p>
            <a:pPr lvl="1" eaLnBrk="1" hangingPunct="1">
              <a:spcBef>
                <a:spcPts val="0"/>
              </a:spcBef>
              <a:spcAft>
                <a:spcPts val="0"/>
              </a:spcAft>
            </a:pPr>
            <a:r>
              <a:rPr lang="zh-CN" altLang="en-US" sz="2400" b="1" dirty="0">
                <a:latin typeface="楷体" panose="02010609060101010101" pitchFamily="49" charset="-122"/>
                <a:ea typeface="楷体" panose="02010609060101010101" pitchFamily="49" charset="-122"/>
                <a:cs typeface="楷体" panose="02010609060101010101" pitchFamily="49" charset="-122"/>
              </a:rPr>
              <a:t>使用</a:t>
            </a:r>
            <a:r>
              <a:rPr lang="en-US" altLang="zh-CN" sz="2400" b="1" dirty="0">
                <a:latin typeface="楷体" panose="02010609060101010101" pitchFamily="49" charset="-122"/>
                <a:ea typeface="楷体" panose="02010609060101010101" pitchFamily="49" charset="-122"/>
                <a:cs typeface="楷体" panose="02010609060101010101" pitchFamily="49" charset="-122"/>
              </a:rPr>
              <a:t>move</a:t>
            </a:r>
            <a:r>
              <a:rPr lang="zh-CN" altLang="en-US" sz="2400" b="1" dirty="0">
                <a:latin typeface="楷体" panose="02010609060101010101" pitchFamily="49" charset="-122"/>
                <a:ea typeface="楷体" panose="02010609060101010101" pitchFamily="49" charset="-122"/>
                <a:cs typeface="楷体" panose="02010609060101010101" pitchFamily="49" charset="-122"/>
              </a:rPr>
              <a:t>函数承诺除对</a:t>
            </a:r>
            <a:r>
              <a:rPr lang="en-US" altLang="zh-CN" sz="2400" b="1" dirty="0">
                <a:latin typeface="楷体" panose="02010609060101010101" pitchFamily="49" charset="-122"/>
                <a:ea typeface="楷体" panose="02010609060101010101" pitchFamily="49" charset="-122"/>
                <a:cs typeface="楷体" panose="02010609060101010101" pitchFamily="49" charset="-122"/>
              </a:rPr>
              <a:t>n</a:t>
            </a:r>
            <a:r>
              <a:rPr lang="zh-CN" altLang="en-US" sz="2400" b="1" dirty="0">
                <a:latin typeface="楷体" panose="02010609060101010101" pitchFamily="49" charset="-122"/>
                <a:ea typeface="楷体" panose="02010609060101010101" pitchFamily="49" charset="-122"/>
                <a:cs typeface="楷体" panose="02010609060101010101" pitchFamily="49" charset="-122"/>
              </a:rPr>
              <a:t>重新赋值或销毁外，不以</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rr_n</a:t>
            </a:r>
            <a:r>
              <a:rPr lang="zh-CN" altLang="en-US" sz="2400" b="1" dirty="0">
                <a:latin typeface="楷体" panose="02010609060101010101" pitchFamily="49" charset="-122"/>
                <a:ea typeface="楷体" panose="02010609060101010101" pitchFamily="49" charset="-122"/>
                <a:cs typeface="楷体" panose="02010609060101010101" pitchFamily="49" charset="-122"/>
              </a:rPr>
              <a:t>以外方式使用。</a:t>
            </a:r>
            <a:endParaRPr lang="zh-CN" altLang="en-US" sz="2400" b="1"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1026"/>
          <p:cNvSpPr>
            <a:spLocks noGrp="1"/>
          </p:cNvSpPr>
          <p:nvPr>
            <p:ph type="title"/>
          </p:nvPr>
        </p:nvSpPr>
        <p:spPr>
          <a:xfrm>
            <a:off x="2639695" y="188595"/>
            <a:ext cx="7239000" cy="68707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4.3.6 </a:t>
            </a:r>
            <a:r>
              <a:rPr lang="zh-CN" altLang="en-US" sz="3600" b="1" dirty="0">
                <a:latin typeface="楷体" panose="02010609060101010101" pitchFamily="49" charset="-122"/>
                <a:ea typeface="楷体" panose="02010609060101010101" pitchFamily="49" charset="-122"/>
              </a:rPr>
              <a:t>移动构造</a:t>
            </a:r>
            <a:r>
              <a:rPr lang="zh-CN" altLang="en-US" sz="3600" b="1" dirty="0">
                <a:latin typeface="楷体" panose="02010609060101010101" pitchFamily="49" charset="-122"/>
                <a:ea typeface="楷体" panose="02010609060101010101" pitchFamily="49" charset="-122"/>
              </a:rPr>
              <a:t>函数</a:t>
            </a:r>
            <a:endParaRPr lang="zh-CN" altLang="en-US" sz="3600" b="1" dirty="0">
              <a:latin typeface="楷体" panose="02010609060101010101" pitchFamily="49" charset="-122"/>
              <a:ea typeface="楷体" panose="02010609060101010101" pitchFamily="49" charset="-122"/>
            </a:endParaRPr>
          </a:p>
        </p:txBody>
      </p:sp>
      <p:sp>
        <p:nvSpPr>
          <p:cNvPr id="25603" name="内容占位符 2"/>
          <p:cNvSpPr>
            <a:spLocks noGrp="1"/>
          </p:cNvSpPr>
          <p:nvPr>
            <p:ph idx="1"/>
          </p:nvPr>
        </p:nvSpPr>
        <p:spPr>
          <a:xfrm>
            <a:off x="637540" y="1052830"/>
            <a:ext cx="11218545" cy="3953510"/>
          </a:xfrm>
        </p:spPr>
        <p:txBody>
          <a:bodyPr/>
          <a:lstStyle/>
          <a:p>
            <a:pPr marL="0" indent="351155" eaLnBrk="1" hangingPunct="1">
              <a:buFont typeface="Georgia" panose="02040502050405020303" pitchFamily="18" charset="0"/>
              <a:buNone/>
            </a:pPr>
            <a:r>
              <a:rPr lang="zh-CN" altLang="en-US" sz="2800" b="1" dirty="0">
                <a:latin typeface="楷体" panose="02010609060101010101" pitchFamily="49" charset="-122"/>
                <a:ea typeface="楷体" panose="02010609060101010101" pitchFamily="49" charset="-122"/>
                <a:cs typeface="楷体" panose="02010609060101010101" pitchFamily="49" charset="-122"/>
              </a:rPr>
              <a:t>基于右值引用，移动构造函数通过移动数据方式构造新对象，与复制构造函数类似，移动构造函数参数为该类对象的右值引用。</a:t>
            </a:r>
            <a:r>
              <a:rPr lang="en-US" altLang="zh-CN" sz="2800" b="1" dirty="0">
                <a:latin typeface="楷体" panose="02010609060101010101" pitchFamily="49" charset="-122"/>
                <a:ea typeface="楷体" panose="02010609060101010101" pitchFamily="49" charset="-122"/>
                <a:cs typeface="楷体" panose="02010609060101010101" pitchFamily="49" charset="-122"/>
              </a:rPr>
              <a:t>  </a:t>
            </a:r>
            <a:endParaRPr lang="en-US" altLang="zh-CN" sz="2800" b="1" dirty="0">
              <a:latin typeface="楷体" panose="02010609060101010101" pitchFamily="49" charset="-122"/>
              <a:ea typeface="楷体" panose="02010609060101010101" pitchFamily="49" charset="-122"/>
              <a:cs typeface="楷体" panose="02010609060101010101" pitchFamily="49" charset="-122"/>
            </a:endParaRPr>
          </a:p>
          <a:p>
            <a:pPr marL="0" indent="0" eaLnBrk="1" latinLnBrk="0" hangingPunct="1">
              <a:lnSpc>
                <a:spcPct val="90000"/>
              </a:lnSpc>
              <a:spcBef>
                <a:spcPts val="0"/>
              </a:spcBef>
              <a:buFont typeface="Georgia" panose="02040502050405020303" pitchFamily="18" charset="0"/>
              <a:buNone/>
            </a:pPr>
            <a:r>
              <a:rPr lang="en-US" altLang="zh-CN" sz="2800" b="1" dirty="0">
                <a:latin typeface="楷体" panose="02010609060101010101" pitchFamily="49" charset="-122"/>
                <a:ea typeface="楷体" panose="02010609060101010101" pitchFamily="49" charset="-122"/>
                <a:cs typeface="楷体" panose="02010609060101010101" pitchFamily="49" charset="-122"/>
              </a:rPr>
              <a:t>    </a:t>
            </a:r>
            <a:r>
              <a:rPr lang="en-US" altLang="zh-CN" sz="2400" dirty="0">
                <a:latin typeface="微软雅黑" panose="020B0503020204020204" charset="-122"/>
                <a:ea typeface="微软雅黑" panose="020B0503020204020204" charset="-122"/>
                <a:cs typeface="微软雅黑" panose="020B0503020204020204" charset="-122"/>
              </a:rPr>
              <a:t>#include&lt;utility&gt;</a:t>
            </a:r>
            <a:endParaRPr lang="en-US" altLang="zh-CN" sz="2400" dirty="0">
              <a:latin typeface="微软雅黑" panose="020B0503020204020204" charset="-122"/>
              <a:ea typeface="微软雅黑" panose="020B0503020204020204" charset="-122"/>
              <a:cs typeface="微软雅黑" panose="020B0503020204020204" charset="-122"/>
            </a:endParaRPr>
          </a:p>
          <a:p>
            <a:pPr marL="751205" lvl="1" indent="0" eaLnBrk="1" latinLnBrk="0" hangingPunct="1">
              <a:lnSpc>
                <a:spcPct val="90000"/>
              </a:lnSpc>
              <a:spcBef>
                <a:spcPts val="0"/>
              </a:spcBef>
              <a:buNone/>
            </a:pPr>
            <a:r>
              <a:rPr lang="en-US" altLang="zh-CN" sz="2400">
                <a:latin typeface="微软雅黑" panose="020B0503020204020204" charset="-122"/>
                <a:ea typeface="微软雅黑" panose="020B0503020204020204" charset="-122"/>
                <a:cs typeface="微软雅黑" panose="020B0503020204020204" charset="-122"/>
              </a:rPr>
              <a:t>class MyStr</a:t>
            </a:r>
            <a:r>
              <a:rPr lang="en-US" altLang="zh-CN"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marL="751205" lvl="1" indent="0" eaLnBrk="1" latinLnBrk="0" hangingPunct="1">
              <a:lnSpc>
                <a:spcPct val="90000"/>
              </a:lnSpc>
              <a:spcBef>
                <a:spcPts val="0"/>
              </a:spcBef>
              <a:buFont typeface="Georgia" panose="02040502050405020303" pitchFamily="18" charset="0"/>
              <a:buNone/>
            </a:pPr>
            <a:r>
              <a:rPr lang="en-US" altLang="zh-CN" sz="2400" dirty="0">
                <a:latin typeface="微软雅黑" panose="020B0503020204020204" charset="-122"/>
                <a:ea typeface="微软雅黑" panose="020B0503020204020204" charset="-122"/>
                <a:cs typeface="微软雅黑" panose="020B0503020204020204" charset="-122"/>
              </a:rPr>
              <a:t>public :</a:t>
            </a:r>
            <a:endParaRPr lang="en-US" altLang="zh-CN" sz="2400" dirty="0">
              <a:latin typeface="微软雅黑" panose="020B0503020204020204" charset="-122"/>
              <a:ea typeface="微软雅黑" panose="020B0503020204020204" charset="-122"/>
              <a:cs typeface="微软雅黑" panose="020B0503020204020204" charset="-122"/>
            </a:endParaRPr>
          </a:p>
          <a:p>
            <a:pPr marL="751205" lvl="1" indent="0" eaLnBrk="1" latinLnBrk="0" hangingPunct="1">
              <a:lnSpc>
                <a:spcPct val="90000"/>
              </a:lnSpc>
              <a:spcBef>
                <a:spcPts val="0"/>
              </a:spcBef>
              <a:buFont typeface="Georgia" panose="02040502050405020303" pitchFamily="18" charset="0"/>
              <a:buNone/>
            </a:pPr>
            <a:r>
              <a:rPr lang="en-US" altLang="zh-CN" sz="2400" dirty="0">
                <a:latin typeface="微软雅黑" panose="020B0503020204020204" charset="-122"/>
                <a:ea typeface="微软雅黑" panose="020B0503020204020204" charset="-122"/>
                <a:cs typeface="微软雅黑" panose="020B0503020204020204" charset="-122"/>
              </a:rPr>
              <a:t>	std::string</a:t>
            </a: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s;</a:t>
            </a:r>
            <a:endParaRPr lang="en-US" altLang="zh-CN" sz="2400" dirty="0">
              <a:latin typeface="微软雅黑" panose="020B0503020204020204" charset="-122"/>
              <a:ea typeface="微软雅黑" panose="020B0503020204020204" charset="-122"/>
              <a:cs typeface="微软雅黑" panose="020B0503020204020204" charset="-122"/>
            </a:endParaRPr>
          </a:p>
          <a:p>
            <a:pPr marL="751205" lvl="1" indent="0" eaLnBrk="1" latinLnBrk="0" hangingPunct="1">
              <a:lnSpc>
                <a:spcPct val="90000"/>
              </a:lnSpc>
              <a:spcBef>
                <a:spcPts val="0"/>
              </a:spcBef>
              <a:buFont typeface="Georgia" panose="02040502050405020303" pitchFamily="18" charset="0"/>
              <a:buNone/>
            </a:pPr>
            <a:r>
              <a:rPr lang="en-US" altLang="zh-CN" sz="2400" dirty="0">
                <a:latin typeface="微软雅黑" panose="020B0503020204020204" charset="-122"/>
                <a:ea typeface="微软雅黑" panose="020B0503020204020204" charset="-122"/>
                <a:cs typeface="微软雅黑" panose="020B0503020204020204" charset="-122"/>
              </a:rPr>
              <a:t>  MyStr():s(“”)  {   }</a:t>
            </a:r>
            <a:endParaRPr lang="en-US" altLang="zh-CN" sz="2400" dirty="0">
              <a:latin typeface="微软雅黑" panose="020B0503020204020204" charset="-122"/>
              <a:ea typeface="微软雅黑" panose="020B0503020204020204" charset="-122"/>
              <a:cs typeface="微软雅黑" panose="020B0503020204020204" charset="-122"/>
            </a:endParaRPr>
          </a:p>
          <a:p>
            <a:pPr marL="751205" lvl="1" indent="0" eaLnBrk="1" latinLnBrk="0" hangingPunct="1">
              <a:lnSpc>
                <a:spcPct val="90000"/>
              </a:lnSpc>
              <a:spcBef>
                <a:spcPts val="0"/>
              </a:spcBef>
              <a:buFont typeface="Georgia" panose="02040502050405020303" pitchFamily="18" charset="0"/>
              <a:buNone/>
            </a:pPr>
            <a:r>
              <a:rPr lang="en-US" altLang="zh-CN" sz="2400" dirty="0">
                <a:latin typeface="微软雅黑" panose="020B0503020204020204" charset="-122"/>
                <a:ea typeface="微软雅黑" panose="020B0503020204020204" charset="-122"/>
                <a:cs typeface="微软雅黑" panose="020B0503020204020204" charset="-122"/>
              </a:rPr>
              <a:t>  MyStr(string _s):s(std::move(_s)) {   }</a:t>
            </a:r>
            <a:endParaRPr lang="en-US" altLang="zh-CN" sz="2400" dirty="0">
              <a:latin typeface="微软雅黑" panose="020B0503020204020204" charset="-122"/>
              <a:ea typeface="微软雅黑" panose="020B0503020204020204" charset="-122"/>
              <a:cs typeface="微软雅黑" panose="020B0503020204020204" charset="-122"/>
            </a:endParaRPr>
          </a:p>
          <a:p>
            <a:pPr marL="751205" lvl="1" indent="0" eaLnBrk="1" latinLnBrk="0" hangingPunct="1">
              <a:lnSpc>
                <a:spcPct val="90000"/>
              </a:lnSpc>
              <a:spcBef>
                <a:spcPts val="0"/>
              </a:spcBef>
              <a:buNone/>
            </a:pPr>
            <a:r>
              <a:rPr lang="en-US" altLang="zh-CN" sz="2400">
                <a:latin typeface="微软雅黑" panose="020B0503020204020204" charset="-122"/>
                <a:ea typeface="微软雅黑" panose="020B0503020204020204" charset="-122"/>
                <a:cs typeface="微软雅黑" panose="020B0503020204020204" charset="-122"/>
              </a:rPr>
              <a:t>  MyStr(MyStr &amp;&amp;</a:t>
            </a:r>
            <a:r>
              <a:rPr lang="en-US" sz="2400">
                <a:latin typeface="微软雅黑" panose="020B0503020204020204" charset="-122"/>
                <a:ea typeface="微软雅黑" panose="020B0503020204020204" charset="-122"/>
                <a:cs typeface="微软雅黑" panose="020B0503020204020204" charset="-122"/>
              </a:rPr>
              <a:t>str</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err="1">
                <a:latin typeface="微软雅黑" panose="020B0503020204020204" charset="-122"/>
                <a:ea typeface="微软雅黑" panose="020B0503020204020204" charset="-122"/>
                <a:cs typeface="微软雅黑" panose="020B0503020204020204" charset="-122"/>
              </a:rPr>
              <a:t>noexcept</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s(std::move(</a:t>
            </a:r>
            <a:r>
              <a:rPr lang="en-US" altLang="zh-CN" sz="2400" dirty="0" err="1">
                <a:latin typeface="微软雅黑" panose="020B0503020204020204" charset="-122"/>
                <a:ea typeface="微软雅黑" panose="020B0503020204020204" charset="-122"/>
                <a:cs typeface="微软雅黑" panose="020B0503020204020204" charset="-122"/>
              </a:rPr>
              <a:t>str</a:t>
            </a:r>
            <a:r>
              <a:rPr lang="en-US" altLang="zh-CN" sz="2400" dirty="0" err="1">
                <a:latin typeface="微软雅黑" panose="020B0503020204020204" charset="-122"/>
                <a:ea typeface="微软雅黑" panose="020B0503020204020204" charset="-122"/>
                <a:cs typeface="微软雅黑" panose="020B0503020204020204" charset="-122"/>
              </a:rPr>
              <a:t>.s</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显式移动所有成员</a:t>
            </a:r>
            <a:endParaRPr lang="en-US" altLang="zh-CN" sz="2400" dirty="0">
              <a:latin typeface="微软雅黑" panose="020B0503020204020204" charset="-122"/>
              <a:ea typeface="微软雅黑" panose="020B0503020204020204" charset="-122"/>
              <a:cs typeface="微软雅黑" panose="020B0503020204020204" charset="-122"/>
            </a:endParaRPr>
          </a:p>
          <a:p>
            <a:pPr marL="751205" lvl="1" indent="0" eaLnBrk="1" latinLnBrk="0" hangingPunct="1">
              <a:lnSpc>
                <a:spcPct val="90000"/>
              </a:lnSpc>
              <a:spcBef>
                <a:spcPts val="0"/>
              </a:spcBef>
              <a:buFont typeface="Georgia" panose="02040502050405020303" pitchFamily="18" charset="0"/>
              <a:buNone/>
            </a:pP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marL="751205" lvl="1" indent="0" eaLnBrk="1" latinLnBrk="0" hangingPunct="1">
              <a:lnSpc>
                <a:spcPct val="90000"/>
              </a:lnSpc>
              <a:spcBef>
                <a:spcPts val="0"/>
              </a:spcBef>
              <a:buFont typeface="Georgia" panose="02040502050405020303" pitchFamily="18" charset="0"/>
              <a:buNone/>
            </a:pPr>
            <a:r>
              <a:rPr lang="en-US" altLang="zh-CN"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marL="847725" lvl="1" indent="-342900" eaLnBrk="1" hangingPunct="1"/>
            <a:r>
              <a:rPr lang="zh-CN" altLang="en-US" sz="2400" b="1" dirty="0">
                <a:latin typeface="楷体" panose="02010609060101010101" pitchFamily="49" charset="-122"/>
                <a:ea typeface="楷体" panose="02010609060101010101" pitchFamily="49" charset="-122"/>
                <a:cs typeface="楷体" panose="02010609060101010101" pitchFamily="49" charset="-122"/>
              </a:rPr>
              <a:t>移动构造函数不分配新内存，理论上不会报错，为配合异常捕获机制，需声明</a:t>
            </a:r>
            <a:r>
              <a:rPr lang="en-US" altLang="zh-CN" sz="2400" b="1" dirty="0" err="1">
                <a:latin typeface="楷体" panose="02010609060101010101" pitchFamily="49" charset="-122"/>
                <a:ea typeface="楷体" panose="02010609060101010101" pitchFamily="49" charset="-122"/>
                <a:cs typeface="楷体" panose="02010609060101010101" pitchFamily="49" charset="-122"/>
              </a:rPr>
              <a:t>noexcept</a:t>
            </a:r>
            <a:r>
              <a:rPr lang="zh-CN" altLang="en-US" sz="2400" b="1" dirty="0">
                <a:latin typeface="楷体" panose="02010609060101010101" pitchFamily="49" charset="-122"/>
                <a:ea typeface="楷体" panose="02010609060101010101" pitchFamily="49" charset="-122"/>
                <a:cs typeface="楷体" panose="02010609060101010101" pitchFamily="49" charset="-122"/>
              </a:rPr>
              <a:t>表明不会抛出异常（将于</a:t>
            </a:r>
            <a:r>
              <a:rPr lang="en-US" altLang="zh-CN" sz="2400" b="1" dirty="0">
                <a:latin typeface="楷体" panose="02010609060101010101" pitchFamily="49" charset="-122"/>
                <a:ea typeface="楷体" panose="02010609060101010101" pitchFamily="49" charset="-122"/>
                <a:cs typeface="楷体" panose="02010609060101010101" pitchFamily="49" charset="-122"/>
              </a:rPr>
              <a:t>12</a:t>
            </a:r>
            <a:r>
              <a:rPr lang="zh-CN" altLang="en-US" sz="2400" b="1" dirty="0">
                <a:latin typeface="楷体" panose="02010609060101010101" pitchFamily="49" charset="-122"/>
                <a:ea typeface="楷体" panose="02010609060101010101" pitchFamily="49" charset="-122"/>
                <a:cs typeface="楷体" panose="02010609060101010101" pitchFamily="49" charset="-122"/>
              </a:rPr>
              <a:t>章异常处理介绍）</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a:p>
            <a:pPr marL="847725" lvl="1" indent="-342900" eaLnBrk="1" hangingPunct="1"/>
            <a:r>
              <a:rPr lang="zh-CN" altLang="en-US" sz="2400" b="1">
                <a:latin typeface="楷体" panose="02010609060101010101" pitchFamily="49" charset="-122"/>
                <a:ea typeface="楷体" panose="02010609060101010101" pitchFamily="49" charset="-122"/>
                <a:cs typeface="楷体" panose="02010609060101010101" pitchFamily="49" charset="-122"/>
              </a:rPr>
              <a:t>被移动的对象不应再使用，需要销毁或重新赋值。</a:t>
            </a:r>
            <a:endParaRPr lang="zh-CN" altLang="en-US" sz="2400" b="1"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952625" y="857250"/>
            <a:ext cx="3929063" cy="500063"/>
          </a:xfrm>
          <a:noFill/>
          <a:ln>
            <a:noFill/>
          </a:ln>
        </p:spPr>
        <p:txBody>
          <a:bodyPr anchor="t" anchorCtr="0"/>
          <a:p>
            <a:pPr eaLnBrk="1" hangingPunct="1">
              <a:lnSpc>
                <a:spcPct val="70000"/>
              </a:lnSpc>
            </a:pPr>
            <a:r>
              <a:rPr lang="zh-CN" altLang="zh-CN" sz="2800" b="1" dirty="0">
                <a:solidFill>
                  <a:srgbClr val="FF0000"/>
                </a:solidFill>
                <a:latin typeface="楷体" panose="02010609060101010101" pitchFamily="49" charset="-122"/>
                <a:ea typeface="楷体" panose="02010609060101010101" pitchFamily="49" charset="-122"/>
              </a:rPr>
              <a:t>抽象实例—钟表</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1267" name="Rectangle 3"/>
          <p:cNvSpPr>
            <a:spLocks noGrp="1"/>
          </p:cNvSpPr>
          <p:nvPr>
            <p:ph idx="1"/>
          </p:nvPr>
        </p:nvSpPr>
        <p:spPr>
          <a:xfrm>
            <a:off x="2452688" y="1285875"/>
            <a:ext cx="3000375" cy="3786188"/>
          </a:xfrm>
          <a:noFill/>
          <a:ln>
            <a:noFill/>
          </a:ln>
        </p:spPr>
        <p:txBody>
          <a:bodyPr anchor="t" anchorCtr="0"/>
          <a:p>
            <a:pPr eaLnBrk="1" hangingPunct="1"/>
            <a:r>
              <a:rPr lang="zh-CN" altLang="en-US" sz="2800" b="1" dirty="0">
                <a:latin typeface="楷体" panose="02010609060101010101" pitchFamily="49" charset="-122"/>
                <a:ea typeface="楷体" panose="02010609060101010101" pitchFamily="49" charset="-122"/>
              </a:rPr>
              <a:t>数据抽象：</a:t>
            </a:r>
            <a:endParaRPr lang="zh-CN" altLang="en-US" sz="2800" b="1" dirty="0">
              <a:latin typeface="楷体" panose="02010609060101010101" pitchFamily="49" charset="-122"/>
              <a:ea typeface="楷体" panose="02010609060101010101" pitchFamily="49" charset="-122"/>
            </a:endParaRPr>
          </a:p>
          <a:p>
            <a:pPr lvl="1" eaLnBrk="1" hangingPunct="1">
              <a:buNone/>
            </a:pPr>
            <a:r>
              <a:rPr lang="en-US" altLang="zh-CN" dirty="0">
                <a:solidFill>
                  <a:schemeClr val="accent2"/>
                </a:solidFill>
                <a:ea typeface="Arial Unicode MS" panose="020B0604020202020204" pitchFamily="34" charset="-122"/>
              </a:rPr>
              <a:t>int  Hour</a:t>
            </a:r>
            <a:endParaRPr lang="en-US" altLang="zh-CN" dirty="0">
              <a:solidFill>
                <a:schemeClr val="accent2"/>
              </a:solidFill>
              <a:ea typeface="Arial Unicode MS" panose="020B0604020202020204" pitchFamily="34" charset="-122"/>
            </a:endParaRPr>
          </a:p>
          <a:p>
            <a:pPr lvl="1" eaLnBrk="1" hangingPunct="1">
              <a:buNone/>
            </a:pPr>
            <a:r>
              <a:rPr lang="en-US" altLang="zh-CN" dirty="0">
                <a:solidFill>
                  <a:schemeClr val="accent2"/>
                </a:solidFill>
                <a:ea typeface="Arial Unicode MS" panose="020B0604020202020204" pitchFamily="34" charset="-122"/>
              </a:rPr>
              <a:t>int  Minute</a:t>
            </a:r>
            <a:endParaRPr lang="en-US" altLang="zh-CN" dirty="0">
              <a:solidFill>
                <a:schemeClr val="accent2"/>
              </a:solidFill>
              <a:ea typeface="Arial Unicode MS" panose="020B0604020202020204" pitchFamily="34" charset="-122"/>
            </a:endParaRPr>
          </a:p>
          <a:p>
            <a:pPr lvl="1" eaLnBrk="1" hangingPunct="1">
              <a:buNone/>
            </a:pPr>
            <a:r>
              <a:rPr lang="en-US" altLang="zh-CN" dirty="0">
                <a:solidFill>
                  <a:schemeClr val="accent2"/>
                </a:solidFill>
                <a:ea typeface="Arial Unicode MS" panose="020B0604020202020204" pitchFamily="34" charset="-122"/>
              </a:rPr>
              <a:t>int  Second</a:t>
            </a:r>
            <a:endParaRPr lang="en-US" altLang="zh-CN" dirty="0">
              <a:solidFill>
                <a:schemeClr val="accent2"/>
              </a:solidFill>
              <a:ea typeface="Arial Unicode MS" panose="020B0604020202020204" pitchFamily="34" charset="-122"/>
            </a:endParaRPr>
          </a:p>
          <a:p>
            <a:pPr eaLnBrk="1" hangingPunct="1"/>
            <a:r>
              <a:rPr lang="zh-CN" altLang="en-US" sz="2800" b="1" dirty="0">
                <a:latin typeface="楷体" panose="02010609060101010101" pitchFamily="49" charset="-122"/>
                <a:ea typeface="楷体" panose="02010609060101010101" pitchFamily="49" charset="-122"/>
              </a:rPr>
              <a:t>功能抽象：</a:t>
            </a:r>
            <a:endParaRPr lang="zh-CN" altLang="en-US" sz="2800" b="1" dirty="0">
              <a:latin typeface="楷体" panose="02010609060101010101" pitchFamily="49" charset="-122"/>
              <a:ea typeface="楷体" panose="02010609060101010101" pitchFamily="49" charset="-122"/>
            </a:endParaRPr>
          </a:p>
          <a:p>
            <a:pPr lvl="1" eaLnBrk="1" hangingPunct="1">
              <a:buNone/>
            </a:pPr>
            <a:r>
              <a:rPr lang="en-US" altLang="zh-CN" dirty="0">
                <a:solidFill>
                  <a:schemeClr val="accent2"/>
                </a:solidFill>
                <a:ea typeface="楷体" panose="02010609060101010101" pitchFamily="49" charset="-122"/>
              </a:rPr>
              <a:t> SetTime()</a:t>
            </a:r>
            <a:endParaRPr lang="en-US" altLang="zh-CN" dirty="0">
              <a:solidFill>
                <a:schemeClr val="accent2"/>
              </a:solidFill>
              <a:ea typeface="楷体" panose="02010609060101010101" pitchFamily="49" charset="-122"/>
            </a:endParaRPr>
          </a:p>
          <a:p>
            <a:pPr lvl="1" eaLnBrk="1" hangingPunct="1">
              <a:buNone/>
            </a:pPr>
            <a:r>
              <a:rPr lang="en-US" altLang="zh-CN" dirty="0">
                <a:solidFill>
                  <a:schemeClr val="accent2"/>
                </a:solidFill>
                <a:ea typeface="楷体" panose="02010609060101010101" pitchFamily="49" charset="-122"/>
              </a:rPr>
              <a:t> ShowTime()</a:t>
            </a:r>
            <a:endParaRPr lang="en-US" altLang="zh-CN" dirty="0">
              <a:solidFill>
                <a:schemeClr val="accent2"/>
              </a:solidFill>
              <a:ea typeface="楷体" panose="02010609060101010101" pitchFamily="49" charset="-122"/>
            </a:endParaRPr>
          </a:p>
          <a:p>
            <a:pPr lvl="1" eaLnBrk="1" hangingPunct="1">
              <a:buNone/>
            </a:pPr>
            <a:endParaRPr lang="en-US" altLang="zh-CN" b="1" dirty="0">
              <a:solidFill>
                <a:schemeClr val="folHlink"/>
              </a:solidFill>
              <a:latin typeface="楷体" panose="02010609060101010101" pitchFamily="49" charset="-122"/>
              <a:ea typeface="楷体" panose="02010609060101010101" pitchFamily="49" charset="-122"/>
            </a:endParaRPr>
          </a:p>
        </p:txBody>
      </p:sp>
      <p:sp>
        <p:nvSpPr>
          <p:cNvPr id="7" name="Rectangle 3"/>
          <p:cNvSpPr txBox="1">
            <a:spLocks noChangeArrowheads="1"/>
          </p:cNvSpPr>
          <p:nvPr/>
        </p:nvSpPr>
        <p:spPr>
          <a:xfrm>
            <a:off x="6238875" y="1285875"/>
            <a:ext cx="3643313" cy="4143375"/>
          </a:xfrm>
          <a:prstGeom prst="rect">
            <a:avLst/>
          </a:prstGeom>
        </p:spPr>
        <p:txBody>
          <a:bodyPr/>
          <a:lstStyle/>
          <a:p>
            <a:pPr marL="228600" marR="0" indent="-228600" defTabSz="914400">
              <a:lnSpc>
                <a:spcPct val="120000"/>
              </a:lnSpc>
              <a:spcBef>
                <a:spcPts val="0"/>
              </a:spcBef>
              <a:buClrTx/>
              <a:buSzTx/>
              <a:buFontTx/>
              <a:buChar char="•"/>
              <a:defRPr/>
            </a:pPr>
            <a:r>
              <a:rPr kumimoji="0" lang="zh-CN" altLang="en-US" sz="2800" b="1" kern="0" cap="none" spc="0" normalizeH="0" baseline="0" noProof="0" dirty="0">
                <a:latin typeface="楷体" panose="02010609060101010101" pitchFamily="49" charset="-122"/>
                <a:ea typeface="楷体" panose="02010609060101010101" pitchFamily="49" charset="-122"/>
                <a:cs typeface="+mn-cs"/>
              </a:rPr>
              <a:t>数据抽象：</a:t>
            </a:r>
            <a:endParaRPr kumimoji="0" lang="zh-CN" altLang="en-US" sz="2800" b="1" kern="0" cap="none" spc="0" normalizeH="0" baseline="0" noProof="0" dirty="0">
              <a:latin typeface="楷体" panose="02010609060101010101" pitchFamily="49" charset="-122"/>
              <a:ea typeface="楷体" panose="02010609060101010101" pitchFamily="49" charset="-122"/>
              <a:cs typeface="+mn-cs"/>
            </a:endParaRPr>
          </a:p>
          <a:p>
            <a:pPr marL="514350" marR="0" lvl="1" indent="-171450" algn="l"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chemeClr val="accent2"/>
                </a:solidFill>
                <a:effectLst/>
                <a:uLnTx/>
                <a:uFillTx/>
                <a:latin typeface="+mn-lt"/>
                <a:ea typeface="楷体" panose="02010609060101010101" pitchFamily="49" charset="-122"/>
                <a:cs typeface="+mn-cs"/>
              </a:rPr>
              <a:t>string name</a:t>
            </a:r>
            <a:endParaRPr kumimoji="0" lang="en-US" altLang="zh-CN" sz="2800" b="0" i="0" u="none" strike="noStrike" kern="0" cap="none" spc="0" normalizeH="0" baseline="0" noProof="0" dirty="0">
              <a:ln>
                <a:noFill/>
              </a:ln>
              <a:solidFill>
                <a:schemeClr val="accent2"/>
              </a:solidFill>
              <a:effectLst/>
              <a:uLnTx/>
              <a:uFillTx/>
              <a:latin typeface="+mn-lt"/>
              <a:ea typeface="楷体" panose="02010609060101010101" pitchFamily="49" charset="-122"/>
              <a:cs typeface="+mn-cs"/>
            </a:endParaRPr>
          </a:p>
          <a:p>
            <a:pPr marL="514350" marR="0" lvl="1" indent="-171450" algn="l"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chemeClr val="accent2"/>
                </a:solidFill>
                <a:effectLst/>
                <a:uLnTx/>
                <a:uFillTx/>
                <a:latin typeface="+mn-lt"/>
                <a:ea typeface="楷体" panose="02010609060101010101" pitchFamily="49" charset="-122"/>
                <a:cs typeface="+mn-cs"/>
              </a:rPr>
              <a:t>string sex</a:t>
            </a:r>
            <a:endParaRPr kumimoji="0" lang="en-US" altLang="zh-CN" sz="2800" b="0" i="0" u="none" strike="noStrike" kern="0" cap="none" spc="0" normalizeH="0" baseline="0" noProof="0" dirty="0">
              <a:ln>
                <a:noFill/>
              </a:ln>
              <a:solidFill>
                <a:schemeClr val="accent2"/>
              </a:solidFill>
              <a:effectLst/>
              <a:uLnTx/>
              <a:uFillTx/>
              <a:latin typeface="+mn-lt"/>
              <a:ea typeface="楷体" panose="02010609060101010101" pitchFamily="49" charset="-122"/>
              <a:cs typeface="+mn-cs"/>
            </a:endParaRPr>
          </a:p>
          <a:p>
            <a:pPr marL="514350" marR="0" lvl="1" indent="-171450" algn="l"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err="1">
                <a:ln>
                  <a:noFill/>
                </a:ln>
                <a:solidFill>
                  <a:schemeClr val="accent2"/>
                </a:solidFill>
                <a:effectLst/>
                <a:uLnTx/>
                <a:uFillTx/>
                <a:latin typeface="+mn-lt"/>
                <a:ea typeface="楷体" panose="02010609060101010101" pitchFamily="49" charset="-122"/>
                <a:cs typeface="+mn-cs"/>
              </a:rPr>
              <a:t>int</a:t>
            </a:r>
            <a:r>
              <a:rPr kumimoji="0" lang="en-US" altLang="zh-CN" sz="2800" b="0" i="0" u="none" strike="noStrike" kern="0" cap="none" spc="0" normalizeH="0" baseline="0" noProof="0" dirty="0">
                <a:ln>
                  <a:noFill/>
                </a:ln>
                <a:solidFill>
                  <a:schemeClr val="accent2"/>
                </a:solidFill>
                <a:effectLst/>
                <a:uLnTx/>
                <a:uFillTx/>
                <a:latin typeface="+mn-lt"/>
                <a:ea typeface="楷体" panose="02010609060101010101" pitchFamily="49" charset="-122"/>
                <a:cs typeface="+mn-cs"/>
              </a:rPr>
              <a:t> age</a:t>
            </a:r>
            <a:endParaRPr kumimoji="0" lang="en-US" altLang="zh-CN" sz="2800" b="0" i="0" u="none" strike="noStrike" kern="0" cap="none" spc="0" normalizeH="0" baseline="0" noProof="0" dirty="0">
              <a:ln>
                <a:noFill/>
              </a:ln>
              <a:solidFill>
                <a:schemeClr val="accent2"/>
              </a:solidFill>
              <a:effectLst/>
              <a:uLnTx/>
              <a:uFillTx/>
              <a:latin typeface="+mn-lt"/>
              <a:ea typeface="楷体" panose="02010609060101010101" pitchFamily="49" charset="-122"/>
              <a:cs typeface="+mn-cs"/>
            </a:endParaRPr>
          </a:p>
          <a:p>
            <a:pPr marL="228600" marR="0" indent="-228600" defTabSz="914400">
              <a:lnSpc>
                <a:spcPct val="120000"/>
              </a:lnSpc>
              <a:spcBef>
                <a:spcPts val="0"/>
              </a:spcBef>
              <a:buClrTx/>
              <a:buSzTx/>
              <a:buFontTx/>
              <a:buChar char="•"/>
              <a:defRPr/>
            </a:pPr>
            <a:r>
              <a:rPr kumimoji="0" lang="zh-CN" altLang="en-US" sz="2800" b="1" kern="0" cap="none" spc="0" normalizeH="0" baseline="0" noProof="0" dirty="0">
                <a:latin typeface="楷体" panose="02010609060101010101" pitchFamily="49" charset="-122"/>
                <a:ea typeface="楷体" panose="02010609060101010101" pitchFamily="49" charset="-122"/>
                <a:cs typeface="+mn-cs"/>
              </a:rPr>
              <a:t>功能抽象：</a:t>
            </a:r>
            <a:endParaRPr kumimoji="0" lang="zh-CN" altLang="en-US" sz="2800" b="1" kern="0" cap="none" spc="0" normalizeH="0" baseline="0" noProof="0" dirty="0">
              <a:latin typeface="楷体" panose="02010609060101010101" pitchFamily="49" charset="-122"/>
              <a:ea typeface="楷体" panose="02010609060101010101" pitchFamily="49" charset="-122"/>
              <a:cs typeface="+mn-cs"/>
            </a:endParaRPr>
          </a:p>
          <a:p>
            <a:pPr marL="514350" marR="0" lvl="1" indent="-171450" algn="l"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chemeClr val="accent2"/>
                </a:solidFill>
                <a:effectLst/>
                <a:uLnTx/>
                <a:uFillTx/>
                <a:latin typeface="+mn-lt"/>
                <a:ea typeface="楷体" panose="02010609060101010101" pitchFamily="49" charset="-122"/>
                <a:cs typeface="+mn-cs"/>
              </a:rPr>
              <a:t>work()      eat()</a:t>
            </a:r>
            <a:endParaRPr kumimoji="0" lang="en-US" altLang="zh-CN" sz="2800" b="0" i="0" u="none" strike="noStrike" kern="0" cap="none" spc="0" normalizeH="0" baseline="0" noProof="0" dirty="0">
              <a:ln>
                <a:noFill/>
              </a:ln>
              <a:solidFill>
                <a:schemeClr val="accent2"/>
              </a:solidFill>
              <a:effectLst/>
              <a:uLnTx/>
              <a:uFillTx/>
              <a:latin typeface="+mn-lt"/>
              <a:ea typeface="楷体" panose="02010609060101010101" pitchFamily="49" charset="-122"/>
              <a:cs typeface="+mn-cs"/>
            </a:endParaRPr>
          </a:p>
          <a:p>
            <a:pPr marL="514350" marR="0" lvl="1" indent="-171450" algn="l" defTabSz="914400" rtl="0" eaLnBrk="1" fontAlgn="base" latinLnBrk="0" hangingPunct="1">
              <a:lnSpc>
                <a:spcPct val="120000"/>
              </a:lnSpc>
              <a:spcBef>
                <a:spcPts val="0"/>
              </a:spcBef>
              <a:spcAft>
                <a:spcPct val="0"/>
              </a:spcAft>
              <a:buClrTx/>
              <a:buSzTx/>
              <a:buFontTx/>
              <a:buNone/>
              <a:defRPr/>
            </a:pPr>
            <a:r>
              <a:rPr kumimoji="0" lang="en-US" altLang="zh-CN" sz="2800" b="0" i="0" u="none" strike="noStrike" kern="0" cap="none" spc="0" normalizeH="0" baseline="0" noProof="0" dirty="0">
                <a:ln>
                  <a:noFill/>
                </a:ln>
                <a:solidFill>
                  <a:schemeClr val="accent2"/>
                </a:solidFill>
                <a:effectLst/>
                <a:uLnTx/>
                <a:uFillTx/>
                <a:latin typeface="+mn-lt"/>
                <a:ea typeface="楷体" panose="02010609060101010101" pitchFamily="49" charset="-122"/>
                <a:cs typeface="+mn-cs"/>
              </a:rPr>
              <a:t>study()      ……</a:t>
            </a:r>
            <a:endParaRPr kumimoji="0" lang="en-US" altLang="zh-CN" sz="2800" b="0" i="0" u="none" strike="noStrike" kern="0" cap="none" spc="0" normalizeH="0" baseline="0" noProof="0" dirty="0">
              <a:ln>
                <a:noFill/>
              </a:ln>
              <a:solidFill>
                <a:schemeClr val="accent2"/>
              </a:solidFill>
              <a:effectLst/>
              <a:uLnTx/>
              <a:uFillTx/>
              <a:latin typeface="+mn-lt"/>
              <a:ea typeface="楷体" panose="02010609060101010101" pitchFamily="49" charset="-122"/>
              <a:cs typeface="+mn-cs"/>
            </a:endParaRPr>
          </a:p>
        </p:txBody>
      </p:sp>
      <p:sp>
        <p:nvSpPr>
          <p:cNvPr id="8" name="Rectangle 7"/>
          <p:cNvSpPr/>
          <p:nvPr/>
        </p:nvSpPr>
        <p:spPr>
          <a:xfrm>
            <a:off x="1073785" y="5000625"/>
            <a:ext cx="10394315" cy="1273175"/>
          </a:xfrm>
          <a:prstGeom prst="rect">
            <a:avLst/>
          </a:prstGeom>
          <a:noFill/>
          <a:ln w="12700">
            <a:noFill/>
          </a:ln>
        </p:spPr>
        <p:txBody>
          <a:bodyPr wrap="square" anchor="t" anchorCtr="0">
            <a:spAutoFit/>
          </a:bodyPr>
          <a:p>
            <a:pPr>
              <a:spcBef>
                <a:spcPct val="20000"/>
              </a:spcBef>
              <a:buClr>
                <a:schemeClr val="accent2"/>
              </a:buClr>
              <a:buSzPct val="80000"/>
              <a:buFont typeface="Wingdings" panose="05000000000000000000" pitchFamily="2" charset="2"/>
            </a:pPr>
            <a:r>
              <a:rPr lang="zh-CN" altLang="en-US" sz="2400" b="1" dirty="0">
                <a:solidFill>
                  <a:srgbClr val="FF0000"/>
                </a:solidFill>
                <a:latin typeface="楷体" panose="02010609060101010101" pitchFamily="49" charset="-122"/>
                <a:ea typeface="楷体" panose="02010609060101010101" pitchFamily="49" charset="-122"/>
              </a:rPr>
              <a:t>注意</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同一个研究对象</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由于所研究问题的侧重点不同</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可能产生不同的抽象结果</a:t>
            </a:r>
            <a:r>
              <a:rPr lang="en-US" altLang="zh-CN"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a:spcBef>
                <a:spcPct val="20000"/>
              </a:spcBef>
              <a:buClr>
                <a:schemeClr val="accent2"/>
              </a:buClr>
              <a:buSzPct val="80000"/>
              <a:buFont typeface="Wingdings" panose="05000000000000000000" pitchFamily="2" charset="2"/>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同一个问题</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解决问题的要求不同</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也可能产生不同的抽象结果。</a:t>
            </a:r>
            <a:endParaRPr lang="zh-CN" altLang="en-US" sz="2400" b="1" dirty="0">
              <a:latin typeface="楷体" panose="02010609060101010101" pitchFamily="49" charset="-122"/>
              <a:ea typeface="楷体" panose="02010609060101010101" pitchFamily="49" charset="-122"/>
            </a:endParaRPr>
          </a:p>
        </p:txBody>
      </p:sp>
      <p:sp>
        <p:nvSpPr>
          <p:cNvPr id="10245" name="Rectangle 2"/>
          <p:cNvSpPr txBox="1"/>
          <p:nvPr/>
        </p:nvSpPr>
        <p:spPr>
          <a:xfrm>
            <a:off x="5881688" y="857250"/>
            <a:ext cx="3929062" cy="500063"/>
          </a:xfrm>
          <a:prstGeom prst="rect">
            <a:avLst/>
          </a:prstGeom>
          <a:noFill/>
          <a:ln w="9525">
            <a:noFill/>
          </a:ln>
        </p:spPr>
        <p:txBody>
          <a:bodyPr anchor="t" anchorCtr="0"/>
          <a:p>
            <a:pPr algn="ctr">
              <a:lnSpc>
                <a:spcPct val="70000"/>
              </a:lnSpc>
              <a:buSzTx/>
            </a:pPr>
            <a:r>
              <a:rPr lang="zh-CN" altLang="zh-CN" sz="2800" b="1" dirty="0">
                <a:solidFill>
                  <a:srgbClr val="FF0000"/>
                </a:solidFill>
                <a:latin typeface="楷体" panose="02010609060101010101" pitchFamily="49" charset="-122"/>
                <a:ea typeface="楷体" panose="02010609060101010101" pitchFamily="49" charset="-122"/>
              </a:rPr>
              <a:t>抽象实例—</a:t>
            </a:r>
            <a:r>
              <a:rPr lang="zh-CN" altLang="en-US" sz="2800" b="1" dirty="0">
                <a:solidFill>
                  <a:srgbClr val="FF0000"/>
                </a:solidFill>
                <a:latin typeface="楷体" panose="02010609060101010101" pitchFamily="49" charset="-122"/>
                <a:ea typeface="楷体" panose="02010609060101010101" pitchFamily="49" charset="-122"/>
              </a:rPr>
              <a:t>人</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0246" name="Rectangle 2"/>
          <p:cNvSpPr txBox="1"/>
          <p:nvPr/>
        </p:nvSpPr>
        <p:spPr>
          <a:xfrm>
            <a:off x="2952750" y="214313"/>
            <a:ext cx="7010400" cy="561975"/>
          </a:xfrm>
          <a:prstGeom prst="rect">
            <a:avLst/>
          </a:prstGeom>
          <a:noFill/>
          <a:ln w="9525">
            <a:noFill/>
          </a:ln>
        </p:spPr>
        <p:txBody>
          <a:bodyPr anchor="t" anchorCtr="0"/>
          <a:p>
            <a:pPr algn="ctr">
              <a:lnSpc>
                <a:spcPct val="60000"/>
              </a:lnSpc>
              <a:buSzTx/>
            </a:pPr>
            <a:r>
              <a:rPr lang="en-US" altLang="zh-CN" sz="3600" b="1" dirty="0">
                <a:solidFill>
                  <a:schemeClr val="tx2"/>
                </a:solidFill>
                <a:latin typeface="楷体" panose="02010609060101010101" pitchFamily="49" charset="-122"/>
                <a:ea typeface="楷体" panose="02010609060101010101" pitchFamily="49" charset="-122"/>
              </a:rPr>
              <a:t>4.1.1 </a:t>
            </a:r>
            <a:r>
              <a:rPr lang="zh-CN" altLang="en-US" sz="3600" b="1" dirty="0">
                <a:solidFill>
                  <a:schemeClr val="tx2"/>
                </a:solidFill>
                <a:latin typeface="楷体" panose="02010609060101010101" pitchFamily="49" charset="-122"/>
                <a:ea typeface="楷体" panose="02010609060101010101" pitchFamily="49" charset="-122"/>
              </a:rPr>
              <a:t>抽象</a:t>
            </a:r>
            <a:endParaRPr lang="zh-CN" altLang="en-US" sz="3600" b="1" dirty="0">
              <a:solidFill>
                <a:schemeClr val="tx2"/>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charRg st="6" end="16"/>
                                            </p:txEl>
                                          </p:spTgt>
                                        </p:tgtEl>
                                        <p:attrNameLst>
                                          <p:attrName>style.visibility</p:attrName>
                                        </p:attrNameLst>
                                      </p:cBhvr>
                                      <p:to>
                                        <p:strVal val="visible"/>
                                      </p:to>
                                    </p:set>
                                    <p:animEffect transition="in" filter="blinds(horizontal)">
                                      <p:cBhvr>
                                        <p:cTn id="7" dur="500"/>
                                        <p:tgtEl>
                                          <p:spTgt spid="11267">
                                            <p:txEl>
                                              <p:charRg st="6"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charRg st="16" end="28"/>
                                            </p:txEl>
                                          </p:spTgt>
                                        </p:tgtEl>
                                        <p:attrNameLst>
                                          <p:attrName>style.visibility</p:attrName>
                                        </p:attrNameLst>
                                      </p:cBhvr>
                                      <p:to>
                                        <p:strVal val="visible"/>
                                      </p:to>
                                    </p:set>
                                    <p:animEffect transition="in" filter="blinds(horizontal)">
                                      <p:cBhvr>
                                        <p:cTn id="12" dur="500"/>
                                        <p:tgtEl>
                                          <p:spTgt spid="11267">
                                            <p:txEl>
                                              <p:charRg st="16" end="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7">
                                            <p:txEl>
                                              <p:charRg st="28" end="40"/>
                                            </p:txEl>
                                          </p:spTgt>
                                        </p:tgtEl>
                                        <p:attrNameLst>
                                          <p:attrName>style.visibility</p:attrName>
                                        </p:attrNameLst>
                                      </p:cBhvr>
                                      <p:to>
                                        <p:strVal val="visible"/>
                                      </p:to>
                                    </p:set>
                                    <p:animEffect transition="in" filter="blinds(horizontal)">
                                      <p:cBhvr>
                                        <p:cTn id="17" dur="500"/>
                                        <p:tgtEl>
                                          <p:spTgt spid="11267">
                                            <p:txEl>
                                              <p:charRg st="28" end="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7">
                                            <p:txEl>
                                              <p:charRg st="46" end="57"/>
                                            </p:txEl>
                                          </p:spTgt>
                                        </p:tgtEl>
                                        <p:attrNameLst>
                                          <p:attrName>style.visibility</p:attrName>
                                        </p:attrNameLst>
                                      </p:cBhvr>
                                      <p:to>
                                        <p:strVal val="visible"/>
                                      </p:to>
                                    </p:set>
                                    <p:animEffect transition="in" filter="blinds(horizontal)">
                                      <p:cBhvr>
                                        <p:cTn id="22" dur="500"/>
                                        <p:tgtEl>
                                          <p:spTgt spid="11267">
                                            <p:txEl>
                                              <p:charRg st="46" end="5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67">
                                            <p:txEl>
                                              <p:charRg st="57" end="69"/>
                                            </p:txEl>
                                          </p:spTgt>
                                        </p:tgtEl>
                                        <p:attrNameLst>
                                          <p:attrName>style.visibility</p:attrName>
                                        </p:attrNameLst>
                                      </p:cBhvr>
                                      <p:to>
                                        <p:strVal val="visible"/>
                                      </p:to>
                                    </p:set>
                                    <p:animEffect transition="in" filter="blinds(horizontal)">
                                      <p:cBhvr>
                                        <p:cTn id="27" dur="500"/>
                                        <p:tgtEl>
                                          <p:spTgt spid="11267">
                                            <p:txEl>
                                              <p:charRg st="57" end="6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charRg st="6" end="18"/>
                                            </p:txEl>
                                          </p:spTgt>
                                        </p:tgtEl>
                                        <p:attrNameLst>
                                          <p:attrName>style.visibility</p:attrName>
                                        </p:attrNameLst>
                                      </p:cBhvr>
                                      <p:to>
                                        <p:strVal val="visible"/>
                                      </p:to>
                                    </p:set>
                                    <p:animEffect transition="in" filter="blinds(horizontal)">
                                      <p:cBhvr>
                                        <p:cTn id="32" dur="500"/>
                                        <p:tgtEl>
                                          <p:spTgt spid="7">
                                            <p:txEl>
                                              <p:charRg st="6"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charRg st="18" end="29"/>
                                            </p:txEl>
                                          </p:spTgt>
                                        </p:tgtEl>
                                        <p:attrNameLst>
                                          <p:attrName>style.visibility</p:attrName>
                                        </p:attrNameLst>
                                      </p:cBhvr>
                                      <p:to>
                                        <p:strVal val="visible"/>
                                      </p:to>
                                    </p:set>
                                    <p:animEffect transition="in" filter="blinds(horizontal)">
                                      <p:cBhvr>
                                        <p:cTn id="37" dur="500"/>
                                        <p:tgtEl>
                                          <p:spTgt spid="7">
                                            <p:txEl>
                                              <p:charRg st="18" end="2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charRg st="29" end="37"/>
                                            </p:txEl>
                                          </p:spTgt>
                                        </p:tgtEl>
                                        <p:attrNameLst>
                                          <p:attrName>style.visibility</p:attrName>
                                        </p:attrNameLst>
                                      </p:cBhvr>
                                      <p:to>
                                        <p:strVal val="visible"/>
                                      </p:to>
                                    </p:set>
                                    <p:animEffect transition="in" filter="blinds(horizontal)">
                                      <p:cBhvr>
                                        <p:cTn id="42" dur="500"/>
                                        <p:tgtEl>
                                          <p:spTgt spid="7">
                                            <p:txEl>
                                              <p:charRg st="29" end="3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charRg st="43" end="61"/>
                                            </p:txEl>
                                          </p:spTgt>
                                        </p:tgtEl>
                                        <p:attrNameLst>
                                          <p:attrName>style.visibility</p:attrName>
                                        </p:attrNameLst>
                                      </p:cBhvr>
                                      <p:to>
                                        <p:strVal val="visible"/>
                                      </p:to>
                                    </p:set>
                                    <p:animEffect transition="in" filter="blinds(horizontal)">
                                      <p:cBhvr>
                                        <p:cTn id="47" dur="500"/>
                                        <p:tgtEl>
                                          <p:spTgt spid="7">
                                            <p:txEl>
                                              <p:charRg st="43" end="6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charRg st="61" end="77"/>
                                            </p:txEl>
                                          </p:spTgt>
                                        </p:tgtEl>
                                        <p:attrNameLst>
                                          <p:attrName>style.visibility</p:attrName>
                                        </p:attrNameLst>
                                      </p:cBhvr>
                                      <p:to>
                                        <p:strVal val="visible"/>
                                      </p:to>
                                    </p:set>
                                    <p:animEffect transition="in" filter="blinds(horizontal)">
                                      <p:cBhvr>
                                        <p:cTn id="52" dur="500"/>
                                        <p:tgtEl>
                                          <p:spTgt spid="7">
                                            <p:txEl>
                                              <p:charRg st="61" end="7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23411" y="188485"/>
            <a:ext cx="10976292" cy="647453"/>
          </a:xfrm>
        </p:spPr>
        <p:txBody>
          <a:bodyPr/>
          <a:p>
            <a:r>
              <a:rPr lang="zh-CN" altLang="en-US" b="1">
                <a:latin typeface="楷体" panose="02010609060101010101" pitchFamily="49" charset="-122"/>
                <a:ea typeface="楷体" panose="02010609060101010101" pitchFamily="49" charset="-122"/>
              </a:rPr>
              <a:t>移动构造示意</a:t>
            </a:r>
            <a:endParaRPr lang="zh-CN" altLang="en-US" b="1" dirty="0">
              <a:latin typeface="楷体" panose="02010609060101010101" pitchFamily="49" charset="-122"/>
              <a:ea typeface="楷体" panose="02010609060101010101" pitchFamily="49" charset="-122"/>
            </a:endParaRPr>
          </a:p>
        </p:txBody>
      </p:sp>
      <p:sp>
        <p:nvSpPr>
          <p:cNvPr id="5" name="内容占位符 4"/>
          <p:cNvSpPr>
            <a:spLocks noGrp="1"/>
          </p:cNvSpPr>
          <p:nvPr>
            <p:ph idx="1"/>
          </p:nvPr>
        </p:nvSpPr>
        <p:spPr>
          <a:xfrm>
            <a:off x="623570" y="981075"/>
            <a:ext cx="10975975" cy="1056005"/>
          </a:xfrm>
        </p:spPr>
        <p:txBody>
          <a:bodyPr/>
          <a:p>
            <a:r>
              <a:rPr lang="zh-CN" altLang="en-US" sz="2800" b="1">
                <a:latin typeface="楷体" panose="02010609060101010101" pitchFamily="49" charset="-122"/>
                <a:ea typeface="楷体" panose="02010609060101010101" pitchFamily="49" charset="-122"/>
              </a:rPr>
              <a:t>如果</a:t>
            </a:r>
            <a:r>
              <a:rPr lang="zh-CN" altLang="zh-CN" sz="2800" b="1">
                <a:latin typeface="楷体" panose="02010609060101010101" pitchFamily="49" charset="-122"/>
                <a:ea typeface="楷体" panose="02010609060101010101" pitchFamily="49" charset="-122"/>
              </a:rPr>
              <a:t>临时</a:t>
            </a:r>
            <a:r>
              <a:rPr lang="zh-CN" altLang="zh-CN" sz="2800" b="1" dirty="0">
                <a:latin typeface="楷体" panose="02010609060101010101" pitchFamily="49" charset="-122"/>
                <a:ea typeface="楷体" panose="02010609060101010101" pitchFamily="49" charset="-122"/>
              </a:rPr>
              <a:t>对象在被</a:t>
            </a:r>
            <a:r>
              <a:rPr lang="zh-CN" altLang="zh-CN" sz="2800" b="1">
                <a:latin typeface="楷体" panose="02010609060101010101" pitchFamily="49" charset="-122"/>
                <a:ea typeface="楷体" panose="02010609060101010101" pitchFamily="49" charset="-122"/>
              </a:rPr>
              <a:t>复制后就不再</a:t>
            </a:r>
            <a:r>
              <a:rPr lang="zh-CN" altLang="en-US" sz="2800" b="1">
                <a:latin typeface="楷体" panose="02010609060101010101" pitchFamily="49" charset="-122"/>
                <a:ea typeface="楷体" panose="02010609060101010101" pitchFamily="49" charset="-122"/>
              </a:rPr>
              <a:t>使用</a:t>
            </a:r>
            <a:r>
              <a:rPr lang="zh-CN" altLang="zh-CN" sz="2800" b="1">
                <a:latin typeface="楷体" panose="02010609060101010101" pitchFamily="49" charset="-122"/>
                <a:ea typeface="楷体" panose="02010609060101010101" pitchFamily="49" charset="-122"/>
              </a:rPr>
              <a:t>了</a:t>
            </a:r>
            <a:r>
              <a:rPr lang="zh-CN" altLang="en-US" sz="2800" b="1">
                <a:latin typeface="楷体" panose="02010609060101010101" pitchFamily="49" charset="-122"/>
                <a:ea typeface="楷体" panose="02010609060101010101" pitchFamily="49" charset="-122"/>
              </a:rPr>
              <a:t>，就</a:t>
            </a:r>
            <a:r>
              <a:rPr lang="zh-CN" altLang="zh-CN" sz="2800" b="1">
                <a:latin typeface="楷体" panose="02010609060101010101" pitchFamily="49" charset="-122"/>
                <a:ea typeface="楷体" panose="02010609060101010101" pitchFamily="49" charset="-122"/>
              </a:rPr>
              <a:t>完全</a:t>
            </a:r>
            <a:r>
              <a:rPr lang="zh-CN" altLang="zh-CN" sz="2800" b="1" dirty="0">
                <a:latin typeface="楷体" panose="02010609060101010101" pitchFamily="49" charset="-122"/>
                <a:ea typeface="楷体" panose="02010609060101010101" pitchFamily="49" charset="-122"/>
              </a:rPr>
              <a:t>可以把临时对象的</a:t>
            </a:r>
            <a:r>
              <a:rPr lang="zh-CN" altLang="zh-CN" sz="2800" b="1">
                <a:latin typeface="楷体" panose="02010609060101010101" pitchFamily="49" charset="-122"/>
                <a:ea typeface="楷体" panose="02010609060101010101" pitchFamily="49" charset="-122"/>
              </a:rPr>
              <a:t>资源直接</a:t>
            </a:r>
            <a:r>
              <a:rPr lang="zh-CN" altLang="en-US" sz="2800" b="1">
                <a:latin typeface="楷体" panose="02010609060101010101" pitchFamily="49" charset="-122"/>
                <a:ea typeface="楷体" panose="02010609060101010101" pitchFamily="49" charset="-122"/>
              </a:rPr>
              <a:t>移动</a:t>
            </a:r>
            <a:r>
              <a:rPr lang="zh-CN" altLang="zh-CN" sz="2800" b="1">
                <a:latin typeface="楷体" panose="02010609060101010101" pitchFamily="49" charset="-122"/>
                <a:ea typeface="楷体" panose="02010609060101010101" pitchFamily="49" charset="-122"/>
              </a:rPr>
              <a:t>，</a:t>
            </a:r>
            <a:r>
              <a:rPr lang="zh-CN" altLang="zh-CN" sz="2800" b="1" dirty="0">
                <a:latin typeface="楷体" panose="02010609060101010101" pitchFamily="49" charset="-122"/>
                <a:ea typeface="楷体" panose="02010609060101010101" pitchFamily="49" charset="-122"/>
              </a:rPr>
              <a:t>这样就避免了多余的复制</a:t>
            </a:r>
            <a:r>
              <a:rPr lang="zh-CN" altLang="zh-CN" sz="2800" b="1">
                <a:latin typeface="楷体" panose="02010609060101010101" pitchFamily="49" charset="-122"/>
                <a:ea typeface="楷体" panose="02010609060101010101" pitchFamily="49" charset="-122"/>
              </a:rPr>
              <a:t>操作。</a:t>
            </a:r>
            <a:endParaRPr lang="en-US" altLang="zh-CN" sz="2800" b="1">
              <a:latin typeface="楷体" panose="02010609060101010101" pitchFamily="49" charset="-122"/>
              <a:ea typeface="楷体" panose="02010609060101010101" pitchFamily="49" charset="-122"/>
            </a:endParaRPr>
          </a:p>
          <a:p>
            <a:endParaRPr lang="en-US" altLang="zh-CN" sz="2800" b="1">
              <a:latin typeface="楷体" panose="02010609060101010101" pitchFamily="49" charset="-122"/>
              <a:ea typeface="楷体" panose="02010609060101010101" pitchFamily="49" charset="-122"/>
            </a:endParaRPr>
          </a:p>
          <a:p>
            <a:endParaRPr lang="en-US" altLang="zh-CN" sz="2800" b="1">
              <a:latin typeface="楷体" panose="02010609060101010101" pitchFamily="49" charset="-122"/>
              <a:ea typeface="楷体" panose="02010609060101010101" pitchFamily="49" charset="-122"/>
            </a:endParaRPr>
          </a:p>
          <a:p>
            <a:endParaRPr lang="en-US" altLang="zh-CN" sz="2800" b="1">
              <a:latin typeface="楷体" panose="02010609060101010101" pitchFamily="49" charset="-122"/>
              <a:ea typeface="楷体" panose="02010609060101010101" pitchFamily="49" charset="-122"/>
            </a:endParaRPr>
          </a:p>
          <a:p>
            <a:endParaRPr lang="en-US" altLang="zh-CN" sz="2800" b="1">
              <a:latin typeface="楷体" panose="02010609060101010101" pitchFamily="49" charset="-122"/>
              <a:ea typeface="楷体" panose="02010609060101010101" pitchFamily="49" charset="-122"/>
            </a:endParaRPr>
          </a:p>
          <a:p>
            <a:endParaRPr lang="en-US" altLang="zh-CN" sz="2800" b="1">
              <a:latin typeface="楷体" panose="02010609060101010101" pitchFamily="49" charset="-122"/>
              <a:ea typeface="楷体" panose="02010609060101010101" pitchFamily="49" charset="-122"/>
            </a:endParaRPr>
          </a:p>
          <a:p>
            <a:endParaRPr lang="en-US" altLang="zh-CN" sz="2800" b="1">
              <a:latin typeface="楷体" panose="02010609060101010101" pitchFamily="49" charset="-122"/>
              <a:ea typeface="楷体" panose="02010609060101010101" pitchFamily="49" charset="-122"/>
            </a:endParaRPr>
          </a:p>
          <a:p>
            <a:r>
              <a:rPr lang="zh-CN" altLang="en-US" sz="2800" b="1">
                <a:latin typeface="楷体" panose="02010609060101010101" pitchFamily="49" charset="-122"/>
                <a:ea typeface="楷体" panose="02010609060101010101" pitchFamily="49" charset="-122"/>
              </a:rPr>
              <a:t>什么时候该触发移动构造？</a:t>
            </a:r>
            <a:endParaRPr lang="en-US" altLang="zh-CN" sz="2800" b="1">
              <a:latin typeface="楷体" panose="02010609060101010101" pitchFamily="49" charset="-122"/>
              <a:ea typeface="楷体" panose="02010609060101010101" pitchFamily="49" charset="-122"/>
            </a:endParaRPr>
          </a:p>
          <a:p>
            <a:pPr lvl="1"/>
            <a:r>
              <a:rPr lang="zh-CN" altLang="en-US" b="1">
                <a:latin typeface="楷体" panose="02010609060101010101" pitchFamily="49" charset="-122"/>
                <a:ea typeface="楷体" panose="02010609060101010101" pitchFamily="49" charset="-122"/>
              </a:rPr>
              <a:t>有可被利用的临时对象，例如函数返回局部对象时，为避免不必要的复制构造，可以使用移动构造。</a:t>
            </a:r>
            <a:endParaRPr lang="zh-CN" altLang="en-US" b="1">
              <a:latin typeface="楷体" panose="02010609060101010101" pitchFamily="49" charset="-122"/>
              <a:ea typeface="楷体" panose="02010609060101010101" pitchFamily="49" charset="-122"/>
            </a:endParaRPr>
          </a:p>
        </p:txBody>
      </p:sp>
      <p:grpSp>
        <p:nvGrpSpPr>
          <p:cNvPr id="6" name="组合 5"/>
          <p:cNvGrpSpPr/>
          <p:nvPr/>
        </p:nvGrpSpPr>
        <p:grpSpPr>
          <a:xfrm>
            <a:off x="1703829" y="2277307"/>
            <a:ext cx="8480667" cy="2663603"/>
            <a:chOff x="1706242" y="3545612"/>
            <a:chExt cx="8480667" cy="2663603"/>
          </a:xfrm>
        </p:grpSpPr>
        <p:graphicFrame>
          <p:nvGraphicFramePr>
            <p:cNvPr id="7" name="对象 6"/>
            <p:cNvGraphicFramePr>
              <a:graphicFrameLocks noChangeAspect="1"/>
            </p:cNvGraphicFramePr>
            <p:nvPr/>
          </p:nvGraphicFramePr>
          <p:xfrm>
            <a:off x="1706244" y="3545612"/>
            <a:ext cx="8480665" cy="2663603"/>
          </p:xfrm>
          <a:graphic>
            <a:graphicData uri="http://schemas.openxmlformats.org/presentationml/2006/ole">
              <mc:AlternateContent xmlns:mc="http://schemas.openxmlformats.org/markup-compatibility/2006">
                <mc:Choice xmlns:v="urn:schemas-microsoft-com:vml" Requires="v">
                  <p:oleObj spid="_x0000_s1040" name="Microsoft Office Visio 绘图" r:id="rId1" imgW="8242300" imgH="2603500" progId="Visio.Drawing.11">
                    <p:embed/>
                  </p:oleObj>
                </mc:Choice>
                <mc:Fallback>
                  <p:oleObj name="Microsoft Office Visio 绘图" r:id="rId1" imgW="8242300" imgH="2603500" progId="Visio.Drawing.11">
                    <p:embed/>
                    <p:pic>
                      <p:nvPicPr>
                        <p:cNvPr id="0" name="图片 10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244" y="3545612"/>
                          <a:ext cx="8480665" cy="2663603"/>
                        </a:xfrm>
                        <a:prstGeom prst="rect">
                          <a:avLst/>
                        </a:prstGeom>
                        <a:noFill/>
                      </p:spPr>
                    </p:pic>
                  </p:oleObj>
                </mc:Fallback>
              </mc:AlternateContent>
            </a:graphicData>
          </a:graphic>
        </p:graphicFrame>
        <p:sp>
          <p:nvSpPr>
            <p:cNvPr id="8" name="文本框 7"/>
            <p:cNvSpPr txBox="1"/>
            <p:nvPr/>
          </p:nvSpPr>
          <p:spPr>
            <a:xfrm>
              <a:off x="1706242" y="3551342"/>
              <a:ext cx="1295807" cy="756933"/>
            </a:xfrm>
            <a:prstGeom prst="rect">
              <a:avLst/>
            </a:prstGeom>
            <a:solidFill>
              <a:schemeClr val="bg1">
                <a:lumMod val="95000"/>
              </a:schemeClr>
            </a:solidFill>
            <a:ln>
              <a:solidFill>
                <a:schemeClr val="tx1"/>
              </a:solidFill>
            </a:ln>
          </p:spPr>
          <p:txBody>
            <a:bodyPr wrap="square" rtlCol="0" anchor="ctr">
              <a:spAutoFit/>
            </a:bodyPr>
            <a:p>
              <a:pPr algn="ctr">
                <a:lnSpc>
                  <a:spcPct val="270000"/>
                </a:lnSpc>
              </a:pPr>
              <a:r>
                <a:rPr lang="zh-CN" altLang="en-US" sz="1600">
                  <a:latin typeface="+mn-ea"/>
                  <a:ea typeface="+mn-ea"/>
                </a:rPr>
                <a:t>临时对象</a:t>
              </a:r>
              <a:endParaRPr lang="zh-CN" altLang="en-US" sz="1600">
                <a:latin typeface="+mn-ea"/>
                <a:ea typeface="+mn-ea"/>
              </a:endParaRPr>
            </a:p>
          </p:txBody>
        </p:sp>
        <p:sp>
          <p:nvSpPr>
            <p:cNvPr id="9" name="文本框 8"/>
            <p:cNvSpPr txBox="1"/>
            <p:nvPr/>
          </p:nvSpPr>
          <p:spPr>
            <a:xfrm>
              <a:off x="6241565" y="3644968"/>
              <a:ext cx="1295807" cy="756933"/>
            </a:xfrm>
            <a:prstGeom prst="rect">
              <a:avLst/>
            </a:prstGeom>
            <a:solidFill>
              <a:schemeClr val="bg1">
                <a:lumMod val="95000"/>
              </a:schemeClr>
            </a:solidFill>
            <a:ln>
              <a:solidFill>
                <a:schemeClr val="tx1"/>
              </a:solidFill>
            </a:ln>
          </p:spPr>
          <p:txBody>
            <a:bodyPr wrap="square" rtlCol="0" anchor="ctr">
              <a:spAutoFit/>
            </a:bodyPr>
            <a:p>
              <a:pPr algn="ctr">
                <a:lnSpc>
                  <a:spcPct val="270000"/>
                </a:lnSpc>
              </a:pPr>
              <a:r>
                <a:rPr lang="zh-CN" altLang="en-US" sz="1600">
                  <a:latin typeface="+mn-ea"/>
                  <a:ea typeface="+mn-ea"/>
                </a:rPr>
                <a:t>临时对象</a:t>
              </a:r>
              <a:endParaRPr lang="zh-CN" altLang="en-US" sz="1600">
                <a:latin typeface="+mn-ea"/>
                <a:ea typeface="+mn-ea"/>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1026"/>
          <p:cNvSpPr>
            <a:spLocks noGrp="1"/>
          </p:cNvSpPr>
          <p:nvPr>
            <p:ph type="title"/>
          </p:nvPr>
        </p:nvSpPr>
        <p:spPr>
          <a:xfrm>
            <a:off x="2639695" y="188595"/>
            <a:ext cx="7239000" cy="68707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4.3.7 default</a:t>
            </a:r>
            <a:r>
              <a:rPr lang="zh-CN" altLang="en-US" sz="3600" b="1" dirty="0">
                <a:latin typeface="楷体" panose="02010609060101010101" pitchFamily="49" charset="-122"/>
                <a:ea typeface="楷体" panose="02010609060101010101" pitchFamily="49" charset="-122"/>
              </a:rPr>
              <a:t>、</a:t>
            </a:r>
            <a:r>
              <a:rPr lang="en-US" altLang="zh-CN" sz="3600" b="1" dirty="0">
                <a:latin typeface="楷体" panose="02010609060101010101" pitchFamily="49" charset="-122"/>
                <a:ea typeface="楷体" panose="02010609060101010101" pitchFamily="49" charset="-122"/>
              </a:rPr>
              <a:t>delete</a:t>
            </a:r>
            <a:r>
              <a:rPr lang="zh-CN" altLang="en-US" sz="3600" b="1" dirty="0">
                <a:latin typeface="楷体" panose="02010609060101010101" pitchFamily="49" charset="-122"/>
                <a:ea typeface="楷体" panose="02010609060101010101" pitchFamily="49" charset="-122"/>
              </a:rPr>
              <a:t>函数</a:t>
            </a:r>
            <a:endParaRPr lang="zh-CN" altLang="en-US" sz="3600" b="1" dirty="0">
              <a:latin typeface="楷体" panose="02010609060101010101" pitchFamily="49" charset="-122"/>
              <a:ea typeface="楷体" panose="02010609060101010101" pitchFamily="49" charset="-122"/>
            </a:endParaRPr>
          </a:p>
        </p:txBody>
      </p:sp>
      <p:sp>
        <p:nvSpPr>
          <p:cNvPr id="5" name="标题 1"/>
          <p:cNvSpPr>
            <a:spLocks noGrp="1"/>
          </p:cNvSpPr>
          <p:nvPr/>
        </p:nvSpPr>
        <p:spPr>
          <a:xfrm>
            <a:off x="695960" y="1124585"/>
            <a:ext cx="8448675" cy="912495"/>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chemeClr val="accent3">
                    <a:lumMod val="50000"/>
                  </a:schemeClr>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2pPr>
            <a:lvl3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3pPr>
            <a:lvl4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4pPr>
            <a:lvl5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pPr eaLnBrk="1" hangingPunct="1">
              <a:defRPr/>
            </a:pPr>
            <a:r>
              <a:rPr lang="zh-CN" altLang="en-US" sz="3600" b="1">
                <a:solidFill>
                  <a:srgbClr val="FF0000"/>
                </a:solidFill>
                <a:latin typeface="楷体" panose="02010609060101010101" pitchFamily="49" charset="-122"/>
                <a:ea typeface="楷体" panose="02010609060101010101" pitchFamily="49" charset="-122"/>
              </a:rPr>
              <a:t>隐含生成的构造函数</a:t>
            </a:r>
            <a:endParaRPr lang="zh-CN" altLang="en-US" sz="3600" b="1" dirty="0">
              <a:solidFill>
                <a:srgbClr val="FF0000"/>
              </a:solidFill>
              <a:latin typeface="楷体" panose="02010609060101010101" pitchFamily="49" charset="-122"/>
              <a:ea typeface="楷体" panose="02010609060101010101" pitchFamily="49" charset="-122"/>
            </a:endParaRPr>
          </a:p>
        </p:txBody>
      </p:sp>
      <p:sp>
        <p:nvSpPr>
          <p:cNvPr id="6" name="内容占位符 2"/>
          <p:cNvSpPr>
            <a:spLocks noGrp="1"/>
          </p:cNvSpPr>
          <p:nvPr>
            <p:ph idx="1"/>
          </p:nvPr>
        </p:nvSpPr>
        <p:spPr>
          <a:xfrm>
            <a:off x="579755" y="2061224"/>
            <a:ext cx="11033125" cy="3960441"/>
          </a:xfrm>
        </p:spPr>
        <p:txBody>
          <a:bodyPr/>
          <a:lstStyle/>
          <a:p>
            <a:pPr eaLnBrk="1" hangingPunct="1">
              <a:lnSpc>
                <a:spcPct val="120000"/>
              </a:lnSpc>
              <a:spcAft>
                <a:spcPts val="500"/>
              </a:spcAft>
            </a:pPr>
            <a:r>
              <a:rPr lang="zh-CN" altLang="en-US" b="1" dirty="0">
                <a:latin typeface="楷体" panose="02010609060101010101" pitchFamily="49" charset="-122"/>
                <a:ea typeface="楷体" panose="02010609060101010101" pitchFamily="49" charset="-122"/>
              </a:rPr>
              <a:t>如果程序中未定义构造函数，编译器将在需要时自动生成一个</a:t>
            </a:r>
            <a:r>
              <a:rPr lang="zh-CN" altLang="en-US" b="1" dirty="0">
                <a:solidFill>
                  <a:srgbClr val="C00000"/>
                </a:solidFill>
                <a:latin typeface="楷体" panose="02010609060101010101" pitchFamily="49" charset="-122"/>
                <a:ea typeface="楷体" panose="02010609060101010101" pitchFamily="49" charset="-122"/>
              </a:rPr>
              <a:t>默认构造函数</a:t>
            </a:r>
            <a:r>
              <a:rPr lang="en-US" altLang="zh-CN" b="1" dirty="0">
                <a:solidFill>
                  <a:srgbClr val="C00000"/>
                </a:solidFill>
                <a:latin typeface="楷体" panose="02010609060101010101" pitchFamily="49" charset="-122"/>
                <a:ea typeface="楷体" panose="02010609060101010101" pitchFamily="49" charset="-122"/>
              </a:rPr>
              <a:t>.</a:t>
            </a:r>
            <a:endParaRPr lang="en-US" altLang="zh-CN" b="1" dirty="0">
              <a:solidFill>
                <a:srgbClr val="C00000"/>
              </a:solidFill>
              <a:latin typeface="楷体" panose="02010609060101010101" pitchFamily="49" charset="-122"/>
              <a:ea typeface="楷体" panose="02010609060101010101" pitchFamily="49" charset="-122"/>
            </a:endParaRPr>
          </a:p>
          <a:p>
            <a:pPr lvl="1" eaLnBrk="1" hangingPunct="1">
              <a:lnSpc>
                <a:spcPct val="120000"/>
              </a:lnSpc>
              <a:spcAft>
                <a:spcPts val="500"/>
              </a:spcAft>
            </a:pPr>
            <a:r>
              <a:rPr lang="zh-CN" altLang="en-US" b="1" dirty="0">
                <a:latin typeface="楷体" panose="02010609060101010101" pitchFamily="49" charset="-122"/>
                <a:ea typeface="楷体" panose="02010609060101010101" pitchFamily="49" charset="-122"/>
              </a:rPr>
              <a:t>参数列表为空，不为数据成员设置初始值；</a:t>
            </a:r>
            <a:endParaRPr lang="en-US" altLang="zh-CN" b="1" dirty="0">
              <a:latin typeface="楷体" panose="02010609060101010101" pitchFamily="49" charset="-122"/>
              <a:ea typeface="楷体" panose="02010609060101010101" pitchFamily="49" charset="-122"/>
            </a:endParaRPr>
          </a:p>
          <a:p>
            <a:pPr lvl="1" eaLnBrk="1" hangingPunct="1">
              <a:lnSpc>
                <a:spcPct val="120000"/>
              </a:lnSpc>
              <a:spcAft>
                <a:spcPts val="500"/>
              </a:spcAft>
            </a:pPr>
            <a:r>
              <a:rPr lang="zh-CN" altLang="en-US" b="1" dirty="0">
                <a:latin typeface="楷体" panose="02010609060101010101" pitchFamily="49" charset="-122"/>
                <a:ea typeface="楷体" panose="02010609060101010101" pitchFamily="49" charset="-122"/>
              </a:rPr>
              <a:t>如果类内定义了成员的初始值，</a:t>
            </a:r>
            <a:r>
              <a:rPr lang="zh-CN" altLang="en-US" b="1">
                <a:latin typeface="楷体" panose="02010609060101010101" pitchFamily="49" charset="-122"/>
                <a:ea typeface="楷体" panose="02010609060101010101" pitchFamily="49" charset="-122"/>
              </a:rPr>
              <a:t>则使用类内定义</a:t>
            </a:r>
            <a:r>
              <a:rPr lang="zh-CN" altLang="en-US" b="1" dirty="0">
                <a:latin typeface="楷体" panose="02010609060101010101" pitchFamily="49" charset="-122"/>
                <a:ea typeface="楷体" panose="02010609060101010101" pitchFamily="49" charset="-122"/>
              </a:rPr>
              <a:t>的初始值；</a:t>
            </a:r>
            <a:endParaRPr lang="en-US" altLang="zh-CN" b="1" dirty="0">
              <a:latin typeface="楷体" panose="02010609060101010101" pitchFamily="49" charset="-122"/>
              <a:ea typeface="楷体" panose="02010609060101010101" pitchFamily="49" charset="-122"/>
            </a:endParaRPr>
          </a:p>
          <a:p>
            <a:pPr lvl="1" eaLnBrk="1" hangingPunct="1">
              <a:lnSpc>
                <a:spcPct val="120000"/>
              </a:lnSpc>
              <a:spcAft>
                <a:spcPts val="500"/>
              </a:spcAft>
            </a:pPr>
            <a:r>
              <a:rPr lang="zh-CN" altLang="en-US" b="1" dirty="0">
                <a:latin typeface="楷体" panose="02010609060101010101" pitchFamily="49" charset="-122"/>
                <a:ea typeface="楷体" panose="02010609060101010101" pitchFamily="49" charset="-122"/>
              </a:rPr>
              <a:t>如果没有定义类内的初始值，则以默认方式初始化；</a:t>
            </a:r>
            <a:endParaRPr lang="en-US" altLang="zh-CN" b="1" dirty="0">
              <a:latin typeface="楷体" panose="02010609060101010101" pitchFamily="49" charset="-122"/>
              <a:ea typeface="楷体" panose="02010609060101010101" pitchFamily="49" charset="-122"/>
            </a:endParaRPr>
          </a:p>
          <a:p>
            <a:pPr lvl="1" eaLnBrk="1" hangingPunct="1">
              <a:lnSpc>
                <a:spcPct val="120000"/>
              </a:lnSpc>
              <a:spcAft>
                <a:spcPts val="500"/>
              </a:spcAft>
            </a:pPr>
            <a:r>
              <a:rPr lang="zh-CN" altLang="en-US" b="1" dirty="0">
                <a:latin typeface="楷体" panose="02010609060101010101" pitchFamily="49" charset="-122"/>
                <a:ea typeface="楷体" panose="02010609060101010101" pitchFamily="49" charset="-122"/>
              </a:rPr>
              <a:t>基本类型的数据默认初始化的值是不确定的。</a:t>
            </a:r>
            <a:endParaRPr lang="zh-CN" altLang="en-US" b="1" dirty="0">
              <a:latin typeface="楷体" panose="02010609060101010101" pitchFamily="49" charset="-122"/>
              <a:ea typeface="楷体" panose="020106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1026"/>
          <p:cNvSpPr>
            <a:spLocks noGrp="1"/>
          </p:cNvSpPr>
          <p:nvPr>
            <p:ph type="title"/>
          </p:nvPr>
        </p:nvSpPr>
        <p:spPr>
          <a:xfrm>
            <a:off x="2639695" y="188595"/>
            <a:ext cx="7239000" cy="68707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4.3.7 default</a:t>
            </a:r>
            <a:r>
              <a:rPr lang="zh-CN" altLang="en-US" sz="3600" b="1" dirty="0">
                <a:latin typeface="楷体" panose="02010609060101010101" pitchFamily="49" charset="-122"/>
                <a:ea typeface="楷体" panose="02010609060101010101" pitchFamily="49" charset="-122"/>
              </a:rPr>
              <a:t>、</a:t>
            </a:r>
            <a:r>
              <a:rPr lang="en-US" altLang="zh-CN" sz="3600" b="1" dirty="0">
                <a:latin typeface="楷体" panose="02010609060101010101" pitchFamily="49" charset="-122"/>
                <a:ea typeface="楷体" panose="02010609060101010101" pitchFamily="49" charset="-122"/>
              </a:rPr>
              <a:t>delete</a:t>
            </a:r>
            <a:r>
              <a:rPr lang="zh-CN" altLang="en-US" sz="3600" b="1" dirty="0">
                <a:latin typeface="楷体" panose="02010609060101010101" pitchFamily="49" charset="-122"/>
                <a:ea typeface="楷体" panose="02010609060101010101" pitchFamily="49" charset="-122"/>
              </a:rPr>
              <a:t>函数</a:t>
            </a:r>
            <a:endParaRPr lang="zh-CN" altLang="en-US" sz="3600" b="1" dirty="0">
              <a:latin typeface="楷体" panose="02010609060101010101" pitchFamily="49" charset="-122"/>
              <a:ea typeface="楷体" panose="02010609060101010101" pitchFamily="49" charset="-122"/>
            </a:endParaRPr>
          </a:p>
        </p:txBody>
      </p:sp>
      <p:sp>
        <p:nvSpPr>
          <p:cNvPr id="34818" name="标题 1"/>
          <p:cNvSpPr>
            <a:spLocks noGrp="1"/>
          </p:cNvSpPr>
          <p:nvPr/>
        </p:nvSpPr>
        <p:spPr>
          <a:xfrm>
            <a:off x="1127760" y="765175"/>
            <a:ext cx="9277350" cy="912495"/>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chemeClr val="accent3">
                    <a:lumMod val="50000"/>
                  </a:schemeClr>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2pPr>
            <a:lvl3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3pPr>
            <a:lvl4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4pPr>
            <a:lvl5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pPr eaLnBrk="1" hangingPunct="1">
              <a:defRPr/>
            </a:pPr>
            <a:r>
              <a:rPr lang="en-US" altLang="zh-CN" sz="2800" b="1">
                <a:solidFill>
                  <a:srgbClr val="FF0000"/>
                </a:solidFill>
                <a:latin typeface="楷体" panose="02010609060101010101" pitchFamily="49" charset="-122"/>
                <a:ea typeface="楷体" panose="02010609060101010101" pitchFamily="49" charset="-122"/>
              </a:rPr>
              <a:t>=default</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21507" name="内容占位符 2"/>
          <p:cNvSpPr>
            <a:spLocks noGrp="1"/>
          </p:cNvSpPr>
          <p:nvPr>
            <p:ph idx="1"/>
          </p:nvPr>
        </p:nvSpPr>
        <p:spPr>
          <a:xfrm>
            <a:off x="623570" y="1556917"/>
            <a:ext cx="11033125" cy="4536504"/>
          </a:xfrm>
        </p:spPr>
        <p:txBody>
          <a:bodyPr/>
          <a:lstStyle/>
          <a:p>
            <a:pPr eaLnBrk="1" hangingPunct="1">
              <a:lnSpc>
                <a:spcPct val="120000"/>
              </a:lnSpc>
              <a:spcAft>
                <a:spcPts val="500"/>
              </a:spcAft>
            </a:pPr>
            <a:r>
              <a:rPr lang="zh-CN" altLang="en-US" sz="2800" b="1">
                <a:latin typeface="楷体" panose="02010609060101010101" pitchFamily="49" charset="-122"/>
                <a:ea typeface="楷体" panose="02010609060101010101" pitchFamily="49" charset="-122"/>
                <a:cs typeface="楷体" panose="02010609060101010101" pitchFamily="49" charset="-122"/>
              </a:rPr>
              <a:t>如果类中已定义构造函数，默认情况下编译器就不再隐含生成默认构造函数。</a:t>
            </a:r>
            <a:r>
              <a:rPr lang="zh-CN" altLang="en-US" sz="2800" b="1">
                <a:solidFill>
                  <a:srgbClr val="C00000"/>
                </a:solidFill>
                <a:latin typeface="楷体" panose="02010609060101010101" pitchFamily="49" charset="-122"/>
                <a:ea typeface="楷体" panose="02010609060101010101" pitchFamily="49" charset="-122"/>
                <a:cs typeface="楷体" panose="02010609060101010101" pitchFamily="49" charset="-122"/>
              </a:rPr>
              <a:t>如果此时依然希望编译器隐含生成默认构造函数，可以使用</a:t>
            </a:r>
            <a:r>
              <a:rPr lang="en-US" altLang="zh-CN" sz="2800" b="1">
                <a:solidFill>
                  <a:srgbClr val="C00000"/>
                </a:solidFill>
                <a:latin typeface="楷体" panose="02010609060101010101" pitchFamily="49" charset="-122"/>
                <a:ea typeface="楷体" panose="02010609060101010101" pitchFamily="49" charset="-122"/>
                <a:cs typeface="楷体" panose="02010609060101010101" pitchFamily="49" charset="-122"/>
              </a:rPr>
              <a:t>=default</a:t>
            </a:r>
            <a:r>
              <a:rPr lang="zh-CN" altLang="en-US" sz="2800" b="1">
                <a:solidFill>
                  <a:srgbClr val="C00000"/>
                </a:solidFill>
                <a:latin typeface="楷体" panose="02010609060101010101" pitchFamily="49" charset="-122"/>
                <a:ea typeface="楷体" panose="02010609060101010101" pitchFamily="49" charset="-122"/>
                <a:cs typeface="楷体" panose="02010609060101010101" pitchFamily="49" charset="-122"/>
              </a:rPr>
              <a:t>。</a:t>
            </a:r>
            <a:endParaRPr lang="en-US" altLang="zh-CN" sz="2800" b="1">
              <a:solidFill>
                <a:srgbClr val="C00000"/>
              </a:solidFill>
              <a:latin typeface="楷体" panose="02010609060101010101" pitchFamily="49" charset="-122"/>
              <a:ea typeface="楷体" panose="02010609060101010101" pitchFamily="49" charset="-122"/>
              <a:cs typeface="楷体" panose="02010609060101010101" pitchFamily="49" charset="-122"/>
            </a:endParaRPr>
          </a:p>
          <a:p>
            <a:pPr marL="410845" lvl="1" indent="0" eaLnBrk="1" hangingPunct="1">
              <a:spcBef>
                <a:spcPts val="0"/>
              </a:spcBef>
              <a:spcAft>
                <a:spcPts val="500"/>
              </a:spcAft>
              <a:buNone/>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class Clock {</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marL="410845" lvl="1" indent="0" eaLnBrk="1" hangingPunct="1">
              <a:spcBef>
                <a:spcPts val="0"/>
              </a:spcBef>
              <a:spcAft>
                <a:spcPts val="500"/>
              </a:spcAft>
              <a:buNone/>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public:</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marL="410845" lvl="1" indent="0" eaLnBrk="1" hangingPunct="1">
              <a:spcBef>
                <a:spcPts val="0"/>
              </a:spcBef>
              <a:spcAft>
                <a:spcPts val="500"/>
              </a:spcAft>
              <a:buNone/>
            </a:pPr>
            <a:r>
              <a:rPr lang="zh-CN" altLang="en-US" sz="24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400">
                <a:solidFill>
                  <a:schemeClr val="tx1"/>
                </a:solidFill>
                <a:latin typeface="微软雅黑" panose="020B0503020204020204" charset="-122"/>
                <a:ea typeface="微软雅黑" panose="020B0503020204020204" charset="-122"/>
                <a:cs typeface="微软雅黑" panose="020B0503020204020204" charset="-122"/>
              </a:rPr>
              <a:t>Clock() =default;        //</a:t>
            </a:r>
            <a:r>
              <a:rPr lang="zh-CN" altLang="en-US" sz="2400">
                <a:solidFill>
                  <a:schemeClr val="tx1"/>
                </a:solidFill>
                <a:latin typeface="微软雅黑" panose="020B0503020204020204" charset="-122"/>
                <a:ea typeface="微软雅黑" panose="020B0503020204020204" charset="-122"/>
                <a:cs typeface="微软雅黑" panose="020B0503020204020204" charset="-122"/>
              </a:rPr>
              <a:t>指示编译器提供默认构造函数</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marL="410845" lvl="1" indent="0" eaLnBrk="1" hangingPunct="1">
              <a:spcBef>
                <a:spcPts val="0"/>
              </a:spcBef>
              <a:spcAft>
                <a:spcPts val="500"/>
              </a:spcAft>
              <a:buNone/>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	Clock(int newH, int newM, int newS);	//</a:t>
            </a:r>
            <a:r>
              <a:rPr lang="zh-CN" altLang="en-US" sz="2400">
                <a:solidFill>
                  <a:schemeClr val="tx1"/>
                </a:solidFill>
                <a:latin typeface="微软雅黑" panose="020B0503020204020204" charset="-122"/>
                <a:ea typeface="微软雅黑" panose="020B0503020204020204" charset="-122"/>
                <a:cs typeface="微软雅黑" panose="020B0503020204020204" charset="-122"/>
              </a:rPr>
              <a:t>构造函数</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marL="410845" lvl="1" indent="0" eaLnBrk="1" hangingPunct="1">
              <a:spcBef>
                <a:spcPts val="0"/>
              </a:spcBef>
              <a:spcAft>
                <a:spcPts val="500"/>
              </a:spcAft>
              <a:buNone/>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private:</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marL="410845" lvl="1" indent="0" eaLnBrk="1" hangingPunct="1">
              <a:spcBef>
                <a:spcPts val="0"/>
              </a:spcBef>
              <a:spcAft>
                <a:spcPts val="500"/>
              </a:spcAft>
              <a:buNone/>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	int hour, minute, second;</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a:p>
            <a:pPr marL="410845" lvl="1" indent="0" eaLnBrk="1" hangingPunct="1">
              <a:spcBef>
                <a:spcPts val="0"/>
              </a:spcBef>
              <a:spcAft>
                <a:spcPts val="500"/>
              </a:spcAft>
              <a:buNone/>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1026"/>
          <p:cNvSpPr>
            <a:spLocks noGrp="1"/>
          </p:cNvSpPr>
          <p:nvPr>
            <p:ph type="title"/>
          </p:nvPr>
        </p:nvSpPr>
        <p:spPr>
          <a:xfrm>
            <a:off x="2639695" y="188595"/>
            <a:ext cx="7239000" cy="68707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4.3.7 default</a:t>
            </a:r>
            <a:r>
              <a:rPr lang="zh-CN" altLang="en-US" sz="3600" b="1" dirty="0">
                <a:latin typeface="楷体" panose="02010609060101010101" pitchFamily="49" charset="-122"/>
                <a:ea typeface="楷体" panose="02010609060101010101" pitchFamily="49" charset="-122"/>
              </a:rPr>
              <a:t>、</a:t>
            </a:r>
            <a:r>
              <a:rPr lang="en-US" altLang="zh-CN" sz="3600" b="1" dirty="0">
                <a:latin typeface="楷体" panose="02010609060101010101" pitchFamily="49" charset="-122"/>
                <a:ea typeface="楷体" panose="02010609060101010101" pitchFamily="49" charset="-122"/>
              </a:rPr>
              <a:t>delete</a:t>
            </a:r>
            <a:r>
              <a:rPr lang="zh-CN" altLang="en-US" sz="3600" b="1" dirty="0">
                <a:latin typeface="楷体" panose="02010609060101010101" pitchFamily="49" charset="-122"/>
                <a:ea typeface="楷体" panose="02010609060101010101" pitchFamily="49" charset="-122"/>
              </a:rPr>
              <a:t>函数</a:t>
            </a:r>
            <a:endParaRPr lang="zh-CN" altLang="en-US" sz="3600" b="1" dirty="0">
              <a:latin typeface="楷体" panose="02010609060101010101" pitchFamily="49" charset="-122"/>
              <a:ea typeface="楷体" panose="02010609060101010101" pitchFamily="49" charset="-122"/>
            </a:endParaRPr>
          </a:p>
        </p:txBody>
      </p:sp>
      <p:sp>
        <p:nvSpPr>
          <p:cNvPr id="34818" name="标题 1"/>
          <p:cNvSpPr>
            <a:spLocks noGrp="1"/>
          </p:cNvSpPr>
          <p:nvPr/>
        </p:nvSpPr>
        <p:spPr>
          <a:xfrm>
            <a:off x="1487805" y="765081"/>
            <a:ext cx="10975975" cy="912516"/>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chemeClr val="accent3">
                    <a:lumMod val="50000"/>
                  </a:schemeClr>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2pPr>
            <a:lvl3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3pPr>
            <a:lvl4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4pPr>
            <a:lvl5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pPr eaLnBrk="1" hangingPunct="1">
              <a:defRPr/>
            </a:pPr>
            <a:r>
              <a:rPr lang="en-US" altLang="zh-CN" sz="2800" b="1">
                <a:solidFill>
                  <a:srgbClr val="FF0000"/>
                </a:solidFill>
                <a:latin typeface="楷体" panose="02010609060101010101" pitchFamily="49" charset="-122"/>
                <a:ea typeface="楷体" panose="02010609060101010101" pitchFamily="49" charset="-122"/>
              </a:rPr>
              <a:t>=delete</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21507" name="内容占位符 2"/>
          <p:cNvSpPr>
            <a:spLocks noGrp="1"/>
          </p:cNvSpPr>
          <p:nvPr>
            <p:ph idx="1"/>
          </p:nvPr>
        </p:nvSpPr>
        <p:spPr>
          <a:xfrm>
            <a:off x="551180" y="1557020"/>
            <a:ext cx="11380470" cy="4344035"/>
          </a:xfrm>
        </p:spPr>
        <p:txBody>
          <a:bodyPr/>
          <a:lstStyle/>
          <a:p>
            <a:pPr marL="0" indent="0" eaLnBrk="1" hangingPunct="1">
              <a:spcBef>
                <a:spcPts val="0"/>
              </a:spcBef>
              <a:spcAft>
                <a:spcPts val="0"/>
              </a:spcAft>
              <a:buNone/>
            </a:pPr>
            <a:r>
              <a:rPr lang="en-US" altLang="zh-CN" sz="2800" b="1">
                <a:latin typeface="楷体" panose="02010609060101010101" pitchFamily="49" charset="-122"/>
                <a:ea typeface="楷体" panose="02010609060101010101" pitchFamily="49" charset="-122"/>
                <a:cs typeface="楷体" panose="02010609060101010101" pitchFamily="49" charset="-122"/>
              </a:rPr>
              <a:t>      </a:t>
            </a:r>
            <a:r>
              <a:rPr lang="zh-CN" altLang="en-US" sz="2800" b="1">
                <a:latin typeface="楷体" panose="02010609060101010101" pitchFamily="49" charset="-122"/>
                <a:ea typeface="楷体" panose="02010609060101010101" pitchFamily="49" charset="-122"/>
                <a:cs typeface="楷体" panose="02010609060101010101" pitchFamily="49" charset="-122"/>
              </a:rPr>
              <a:t>如果不希望对象被复制构造</a:t>
            </a:r>
            <a:r>
              <a:rPr lang="zh-CN" altLang="en-US" sz="2800" b="1">
                <a:solidFill>
                  <a:srgbClr val="C00000"/>
                </a:solidFill>
                <a:latin typeface="楷体" panose="02010609060101010101" pitchFamily="49" charset="-122"/>
                <a:ea typeface="楷体" panose="02010609060101010101" pitchFamily="49" charset="-122"/>
                <a:cs typeface="楷体" panose="02010609060101010101" pitchFamily="49" charset="-122"/>
              </a:rPr>
              <a:t>用</a:t>
            </a:r>
            <a:r>
              <a:rPr lang="en-US" altLang="zh-CN" sz="2800" b="1">
                <a:solidFill>
                  <a:srgbClr val="C00000"/>
                </a:solidFill>
                <a:latin typeface="楷体" panose="02010609060101010101" pitchFamily="49" charset="-122"/>
                <a:ea typeface="楷体" panose="02010609060101010101" pitchFamily="49" charset="-122"/>
                <a:cs typeface="楷体" panose="02010609060101010101" pitchFamily="49" charset="-122"/>
              </a:rPr>
              <a:t> =delete </a:t>
            </a:r>
            <a:r>
              <a:rPr lang="zh-CN" altLang="en-US" sz="2800" b="1">
                <a:solidFill>
                  <a:srgbClr val="C00000"/>
                </a:solidFill>
                <a:latin typeface="楷体" panose="02010609060101010101" pitchFamily="49" charset="-122"/>
                <a:ea typeface="楷体" panose="02010609060101010101" pitchFamily="49" charset="-122"/>
                <a:cs typeface="楷体" panose="02010609060101010101" pitchFamily="49" charset="-122"/>
              </a:rPr>
              <a:t>指示编译器不生成默认复制构造函数。</a:t>
            </a:r>
            <a:endParaRPr lang="en-US" altLang="zh-CN" sz="2800" b="1">
              <a:solidFill>
                <a:srgbClr val="C00000"/>
              </a:solidFill>
              <a:latin typeface="楷体" panose="02010609060101010101" pitchFamily="49" charset="-122"/>
              <a:ea typeface="楷体" panose="02010609060101010101" pitchFamily="49" charset="-122"/>
              <a:cs typeface="楷体" panose="02010609060101010101" pitchFamily="49" charset="-122"/>
            </a:endParaRPr>
          </a:p>
          <a:p>
            <a:pPr marL="703580" lvl="2" indent="0" eaLnBrk="1" hangingPunct="1">
              <a:spcBef>
                <a:spcPts val="0"/>
              </a:spcBef>
              <a:spcAft>
                <a:spcPts val="0"/>
              </a:spcAft>
              <a:buNone/>
            </a:pPr>
            <a:r>
              <a:rPr lang="en-US" altLang="zh-CN" sz="2800" b="1">
                <a:latin typeface="楷体" panose="02010609060101010101" pitchFamily="49" charset="-122"/>
                <a:ea typeface="楷体" panose="02010609060101010101" pitchFamily="49" charset="-122"/>
                <a:cs typeface="楷体" panose="02010609060101010101" pitchFamily="49" charset="-122"/>
              </a:rPr>
              <a:t>class Point {   </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a:p>
            <a:pPr marL="703580" lvl="2" indent="0" eaLnBrk="1" hangingPunct="1">
              <a:spcBef>
                <a:spcPts val="0"/>
              </a:spcBef>
              <a:spcAft>
                <a:spcPts val="0"/>
              </a:spcAft>
              <a:buNone/>
            </a:pPr>
            <a:r>
              <a:rPr lang="en-US" altLang="zh-CN" sz="2800" b="1">
                <a:latin typeface="楷体" panose="02010609060101010101" pitchFamily="49" charset="-122"/>
                <a:ea typeface="楷体" panose="02010609060101010101" pitchFamily="49" charset="-122"/>
                <a:cs typeface="楷体" panose="02010609060101010101" pitchFamily="49" charset="-122"/>
              </a:rPr>
              <a:t>public:</a:t>
            </a:r>
            <a:endParaRPr lang="en-US" altLang="zh-CN" sz="2800" b="1">
              <a:latin typeface="楷体" panose="02010609060101010101" pitchFamily="49" charset="-122"/>
              <a:ea typeface="楷体" panose="02010609060101010101" pitchFamily="49" charset="-122"/>
              <a:cs typeface="楷体" panose="02010609060101010101" pitchFamily="49" charset="-122"/>
            </a:endParaRPr>
          </a:p>
          <a:p>
            <a:pPr marL="703580" lvl="2" indent="0" eaLnBrk="1" hangingPunct="1">
              <a:spcBef>
                <a:spcPts val="0"/>
              </a:spcBef>
              <a:spcAft>
                <a:spcPts val="0"/>
              </a:spcAft>
              <a:buNone/>
            </a:pPr>
            <a:r>
              <a:rPr lang="en-US" altLang="zh-CN" sz="2800" b="1">
                <a:latin typeface="楷体" panose="02010609060101010101" pitchFamily="49" charset="-122"/>
                <a:ea typeface="楷体" panose="02010609060101010101" pitchFamily="49" charset="-122"/>
                <a:cs typeface="楷体" panose="02010609060101010101" pitchFamily="49" charset="-122"/>
              </a:rPr>
              <a:t>	Point(int xx=0, int yy=0) { x = xx; y = yy; }    </a:t>
            </a:r>
            <a:r>
              <a:rPr lang="zh-CN" altLang="en-US" sz="2800" b="1">
                <a:latin typeface="楷体" panose="02010609060101010101" pitchFamily="49" charset="-122"/>
                <a:ea typeface="楷体" panose="02010609060101010101" pitchFamily="49" charset="-122"/>
                <a:cs typeface="楷体" panose="02010609060101010101" pitchFamily="49" charset="-122"/>
              </a:rPr>
              <a:t>	</a:t>
            </a:r>
            <a:r>
              <a:rPr lang="en-US" altLang="zh-CN" sz="2800" b="1">
                <a:solidFill>
                  <a:srgbClr val="C00000"/>
                </a:solidFill>
                <a:latin typeface="楷体" panose="02010609060101010101" pitchFamily="49" charset="-122"/>
                <a:ea typeface="楷体" panose="02010609060101010101" pitchFamily="49" charset="-122"/>
                <a:cs typeface="楷体" panose="02010609060101010101" pitchFamily="49" charset="-122"/>
              </a:rPr>
              <a:t>Point(Point &amp;p) =delete;  </a:t>
            </a:r>
            <a:r>
              <a:rPr lang="en-US" altLang="zh-CN" sz="2000" b="1">
                <a:latin typeface="楷体" panose="02010609060101010101" pitchFamily="49" charset="-122"/>
                <a:ea typeface="楷体" panose="02010609060101010101" pitchFamily="49" charset="-122"/>
                <a:cs typeface="楷体" panose="02010609060101010101" pitchFamily="49" charset="-122"/>
              </a:rPr>
              <a:t>//</a:t>
            </a:r>
            <a:r>
              <a:rPr lang="zh-CN" altLang="en-US" sz="2000" b="1">
                <a:latin typeface="楷体" panose="02010609060101010101" pitchFamily="49" charset="-122"/>
                <a:ea typeface="楷体" panose="02010609060101010101" pitchFamily="49" charset="-122"/>
                <a:cs typeface="楷体" panose="02010609060101010101" pitchFamily="49" charset="-122"/>
              </a:rPr>
              <a:t>指示编译器不生成默认复制构造函数</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p>
            <a:pPr marL="703580" lvl="2" indent="0" eaLnBrk="1" hangingPunct="1">
              <a:spcBef>
                <a:spcPts val="0"/>
              </a:spcBef>
              <a:spcAft>
                <a:spcPts val="0"/>
              </a:spcAft>
              <a:buNone/>
            </a:pPr>
            <a:r>
              <a:rPr lang="en-US" altLang="zh-CN" sz="2800" b="1">
                <a:latin typeface="楷体" panose="02010609060101010101" pitchFamily="49" charset="-122"/>
                <a:ea typeface="楷体" panose="02010609060101010101" pitchFamily="49" charset="-122"/>
                <a:cs typeface="楷体" panose="02010609060101010101" pitchFamily="49" charset="-122"/>
              </a:rPr>
              <a:t>private:</a:t>
            </a:r>
            <a:endParaRPr lang="en-US" altLang="zh-CN" sz="2800" b="1">
              <a:latin typeface="楷体" panose="02010609060101010101" pitchFamily="49" charset="-122"/>
              <a:ea typeface="楷体" panose="02010609060101010101" pitchFamily="49" charset="-122"/>
              <a:cs typeface="楷体" panose="02010609060101010101" pitchFamily="49" charset="-122"/>
            </a:endParaRPr>
          </a:p>
          <a:p>
            <a:pPr marL="703580" lvl="2" indent="0" eaLnBrk="1" hangingPunct="1">
              <a:spcBef>
                <a:spcPts val="0"/>
              </a:spcBef>
              <a:spcAft>
                <a:spcPts val="0"/>
              </a:spcAft>
              <a:buNone/>
            </a:pPr>
            <a:r>
              <a:rPr lang="en-US" altLang="zh-CN" sz="2800" b="1">
                <a:latin typeface="楷体" panose="02010609060101010101" pitchFamily="49" charset="-122"/>
                <a:ea typeface="楷体" panose="02010609060101010101" pitchFamily="49" charset="-122"/>
                <a:cs typeface="楷体" panose="02010609060101010101" pitchFamily="49" charset="-122"/>
              </a:rPr>
              <a:t>	int x, y; </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a:p>
            <a:pPr marL="703580" lvl="2" indent="0" eaLnBrk="1" hangingPunct="1">
              <a:spcBef>
                <a:spcPts val="0"/>
              </a:spcBef>
              <a:spcAft>
                <a:spcPts val="0"/>
              </a:spcAft>
              <a:buNone/>
            </a:pPr>
            <a:r>
              <a:rPr lang="en-US" altLang="zh-CN" sz="2800" b="1">
                <a:latin typeface="楷体" panose="02010609060101010101" pitchFamily="49" charset="-122"/>
                <a:ea typeface="楷体" panose="02010609060101010101" pitchFamily="49" charset="-122"/>
                <a:cs typeface="楷体" panose="02010609060101010101" pitchFamily="49" charset="-122"/>
              </a:rPr>
              <a:t>};</a:t>
            </a:r>
            <a:endParaRPr lang="en-US" altLang="zh-CN" sz="2800" b="1">
              <a:latin typeface="楷体" panose="02010609060101010101" pitchFamily="49" charset="-122"/>
              <a:ea typeface="楷体" panose="02010609060101010101" pitchFamily="49" charset="-122"/>
              <a:cs typeface="楷体" panose="02010609060101010101" pitchFamily="49" charset="-122"/>
            </a:endParaRPr>
          </a:p>
          <a:p>
            <a:pPr marL="703580" lvl="2" indent="0" eaLnBrk="1" hangingPunct="1">
              <a:spcBef>
                <a:spcPts val="0"/>
              </a:spcBef>
              <a:spcAft>
                <a:spcPts val="0"/>
              </a:spcAft>
              <a:buNone/>
            </a:pPr>
            <a:endParaRPr lang="en-US" altLang="zh-CN" sz="2800" b="1">
              <a:latin typeface="楷体" panose="02010609060101010101" pitchFamily="49" charset="-122"/>
              <a:ea typeface="楷体" panose="02010609060101010101" pitchFamily="49" charset="-122"/>
              <a:cs typeface="楷体" panose="02010609060101010101" pitchFamily="49" charset="-122"/>
            </a:endParaRPr>
          </a:p>
          <a:p>
            <a:pPr lvl="2" eaLnBrk="1" hangingPunct="1">
              <a:spcBef>
                <a:spcPts val="0"/>
              </a:spcBef>
              <a:spcAft>
                <a:spcPts val="0"/>
              </a:spcAft>
            </a:pPr>
            <a:endParaRPr lang="en-US" altLang="zh-CN" sz="28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a:xfrm>
            <a:off x="2381250" y="214313"/>
            <a:ext cx="7772400" cy="68580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类的应用举例</a:t>
            </a:r>
            <a:r>
              <a:rPr lang="en-US" altLang="zh-CN" sz="3600" b="1" dirty="0">
                <a:latin typeface="楷体" panose="02010609060101010101" pitchFamily="49" charset="-122"/>
                <a:ea typeface="楷体" panose="02010609060101010101" pitchFamily="49" charset="-122"/>
              </a:rPr>
              <a:t>(</a:t>
            </a:r>
            <a:r>
              <a:rPr lang="zh-CN" altLang="zh-CN" sz="3600" b="1" dirty="0">
                <a:latin typeface="楷体" panose="02010609060101010101" pitchFamily="49" charset="-122"/>
                <a:ea typeface="楷体" panose="02010609060101010101" pitchFamily="49" charset="-122"/>
              </a:rPr>
              <a:t>例4-3</a:t>
            </a:r>
            <a:r>
              <a:rPr lang="en-US" altLang="zh-CN" sz="3600" b="1" dirty="0">
                <a:latin typeface="楷体" panose="02010609060101010101" pitchFamily="49" charset="-122"/>
                <a:ea typeface="楷体" panose="02010609060101010101" pitchFamily="49" charset="-122"/>
              </a:rPr>
              <a:t>)</a:t>
            </a:r>
            <a:endParaRPr lang="en-US" altLang="zh-CN" sz="3600" b="1" dirty="0">
              <a:latin typeface="楷体" panose="02010609060101010101" pitchFamily="49" charset="-122"/>
              <a:ea typeface="楷体" panose="02010609060101010101" pitchFamily="49" charset="-122"/>
            </a:endParaRPr>
          </a:p>
        </p:txBody>
      </p:sp>
      <p:sp>
        <p:nvSpPr>
          <p:cNvPr id="74754" name="Rectangle 3"/>
          <p:cNvSpPr>
            <a:spLocks noGrp="1"/>
          </p:cNvSpPr>
          <p:nvPr>
            <p:ph idx="1"/>
          </p:nvPr>
        </p:nvSpPr>
        <p:spPr>
          <a:xfrm>
            <a:off x="1415415" y="1196975"/>
            <a:ext cx="9902825" cy="2438400"/>
          </a:xfrm>
          <a:noFill/>
          <a:ln>
            <a:noFill/>
          </a:ln>
        </p:spPr>
        <p:txBody>
          <a:bodyPr anchor="t" anchorCtr="0"/>
          <a:p>
            <a:pPr marL="0" indent="803275" eaLnBrk="1" hangingPunct="1">
              <a:lnSpc>
                <a:spcPct val="110000"/>
              </a:lnSpc>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一圆型游泳池如图所示，现在需在其周围建一圆型过道，并在其四周围上栅栏。栅栏价格为</a:t>
            </a:r>
            <a:r>
              <a:rPr lang="en-US" altLang="zh-CN" sz="2400" b="1" dirty="0">
                <a:latin typeface="楷体" panose="02010609060101010101" pitchFamily="49" charset="-122"/>
                <a:ea typeface="楷体" panose="02010609060101010101" pitchFamily="49" charset="-122"/>
              </a:rPr>
              <a:t>35</a:t>
            </a:r>
            <a:r>
              <a:rPr lang="zh-CN" altLang="en-US" sz="2400" b="1" dirty="0">
                <a:latin typeface="楷体" panose="02010609060101010101" pitchFamily="49" charset="-122"/>
                <a:ea typeface="楷体" panose="02010609060101010101" pitchFamily="49" charset="-122"/>
              </a:rPr>
              <a:t>元</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米，过道造价为</a:t>
            </a:r>
            <a:r>
              <a:rPr lang="en-US" altLang="zh-CN" sz="2400" b="1" dirty="0">
                <a:latin typeface="楷体" panose="02010609060101010101" pitchFamily="49" charset="-122"/>
                <a:ea typeface="楷体" panose="02010609060101010101" pitchFamily="49" charset="-122"/>
              </a:rPr>
              <a:t>20</a:t>
            </a:r>
            <a:r>
              <a:rPr lang="zh-CN" altLang="en-US" sz="2400" b="1" dirty="0">
                <a:latin typeface="楷体" panose="02010609060101010101" pitchFamily="49" charset="-122"/>
                <a:ea typeface="楷体" panose="02010609060101010101" pitchFamily="49" charset="-122"/>
              </a:rPr>
              <a:t>元</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平方米。过道宽度为</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米，游泳池半径由键盘输入。要求编程计算并输出过道和栅栏的造价。</a:t>
            </a:r>
            <a:endParaRPr lang="zh-CN" altLang="en-US" sz="2400" b="1" dirty="0">
              <a:latin typeface="楷体" panose="02010609060101010101" pitchFamily="49" charset="-122"/>
              <a:ea typeface="楷体" panose="02010609060101010101" pitchFamily="49" charset="-122"/>
            </a:endParaRPr>
          </a:p>
        </p:txBody>
      </p:sp>
      <p:grpSp>
        <p:nvGrpSpPr>
          <p:cNvPr id="74755" name="Group 7"/>
          <p:cNvGrpSpPr/>
          <p:nvPr/>
        </p:nvGrpSpPr>
        <p:grpSpPr>
          <a:xfrm>
            <a:off x="5088255" y="2780983"/>
            <a:ext cx="2743200" cy="2057400"/>
            <a:chOff x="2208" y="2736"/>
            <a:chExt cx="1728" cy="1296"/>
          </a:xfrm>
        </p:grpSpPr>
        <p:sp>
          <p:nvSpPr>
            <p:cNvPr id="74756" name="Oval 4"/>
            <p:cNvSpPr/>
            <p:nvPr/>
          </p:nvSpPr>
          <p:spPr>
            <a:xfrm>
              <a:off x="2208" y="2736"/>
              <a:ext cx="1296" cy="1296"/>
            </a:xfrm>
            <a:prstGeom prst="ellipse">
              <a:avLst/>
            </a:prstGeom>
            <a:solidFill>
              <a:srgbClr val="00CC99"/>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4757" name="Oval 5"/>
            <p:cNvSpPr/>
            <p:nvPr/>
          </p:nvSpPr>
          <p:spPr>
            <a:xfrm>
              <a:off x="2496" y="3024"/>
              <a:ext cx="720" cy="720"/>
            </a:xfrm>
            <a:prstGeom prst="ellipse">
              <a:avLst/>
            </a:prstGeom>
            <a:solidFill>
              <a:srgbClr val="3399FF"/>
            </a:solidFill>
            <a:ln w="9525" cap="flat" cmpd="sng">
              <a:solidFill>
                <a:schemeClr val="tx1"/>
              </a:solidFill>
              <a:prstDash val="solid"/>
              <a:round/>
              <a:headEnd type="none" w="med" len="med"/>
              <a:tailEnd type="none" w="med" len="med"/>
            </a:ln>
          </p:spPr>
          <p:txBody>
            <a:bodyPr wrap="none" anchor="ctr" anchorCtr="0"/>
            <a:p>
              <a:pPr algn="ctr"/>
              <a:r>
                <a:rPr lang="zh-CN" altLang="en-US" sz="2400" dirty="0">
                  <a:latin typeface="Arial" panose="020B0604020202020204" pitchFamily="34" charset="0"/>
                  <a:ea typeface="宋体" panose="02010600030101010101" pitchFamily="2" charset="-122"/>
                </a:rPr>
                <a:t>游泳池</a:t>
              </a:r>
              <a:endParaRPr lang="zh-CN" altLang="en-US" sz="2400" dirty="0">
                <a:latin typeface="Arial" panose="020B0604020202020204" pitchFamily="34" charset="0"/>
                <a:ea typeface="宋体" panose="02010600030101010101" pitchFamily="2" charset="-122"/>
              </a:endParaRPr>
            </a:p>
          </p:txBody>
        </p:sp>
        <p:sp>
          <p:nvSpPr>
            <p:cNvPr id="74758" name="AutoShape 6"/>
            <p:cNvSpPr/>
            <p:nvPr/>
          </p:nvSpPr>
          <p:spPr>
            <a:xfrm>
              <a:off x="3312" y="2832"/>
              <a:ext cx="624" cy="336"/>
            </a:xfrm>
            <a:prstGeom prst="wedgeRectCallout">
              <a:avLst>
                <a:gd name="adj1" fmla="val -42787"/>
                <a:gd name="adj2" fmla="val 75597"/>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2400" dirty="0">
                  <a:latin typeface="Arial" panose="020B0604020202020204" pitchFamily="34" charset="0"/>
                  <a:ea typeface="宋体" panose="02010600030101010101" pitchFamily="2" charset="-122"/>
                </a:rPr>
                <a:t>过道</a:t>
              </a:r>
              <a:endParaRPr lang="zh-CN" altLang="en-US" sz="2400" dirty="0">
                <a:latin typeface="Arial" panose="020B0604020202020204" pitchFamily="34" charset="0"/>
                <a:ea typeface="宋体" panose="02010600030101010101" pitchFamily="2" charset="-122"/>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Rectangle 3"/>
          <p:cNvSpPr>
            <a:spLocks noGrp="1"/>
          </p:cNvSpPr>
          <p:nvPr>
            <p:ph idx="1"/>
          </p:nvPr>
        </p:nvSpPr>
        <p:spPr>
          <a:xfrm>
            <a:off x="767080" y="266700"/>
            <a:ext cx="4483100" cy="6324600"/>
          </a:xfrm>
          <a:solidFill>
            <a:srgbClr val="FFFFFF"/>
          </a:solidFill>
          <a:ln>
            <a:noFill/>
          </a:ln>
        </p:spPr>
        <p:txBody>
          <a:bodyPr anchor="t" anchorCtr="0"/>
          <a:p>
            <a:pPr eaLnBrk="1" hangingPunct="1">
              <a:lnSpc>
                <a:spcPct val="85000"/>
              </a:lnSpc>
              <a:spcBef>
                <a:spcPct val="0"/>
              </a:spcBef>
              <a:buFont typeface="Wingdings" panose="05000000000000000000" pitchFamily="2" charset="2"/>
              <a:buNone/>
            </a:pPr>
            <a:r>
              <a:rPr lang="en-US" altLang="zh-CN" sz="2400" b="1" dirty="0">
                <a:latin typeface="Times New Roman" panose="02020603050405020304" pitchFamily="18" charset="0"/>
              </a:rPr>
              <a:t>#include &lt;iostream&gt;</a:t>
            </a: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latin typeface="Times New Roman" panose="02020603050405020304" pitchFamily="18" charset="0"/>
              </a:rPr>
              <a:t>using namespace std;</a:t>
            </a: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latin typeface="Times New Roman" panose="02020603050405020304" pitchFamily="18" charset="0"/>
              </a:rPr>
              <a:t>const float PI = 3.14159;</a:t>
            </a: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latin typeface="Times New Roman" panose="02020603050405020304" pitchFamily="18" charset="0"/>
              </a:rPr>
              <a:t>const float FencePrice = 35;</a:t>
            </a: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latin typeface="Times New Roman" panose="02020603050405020304" pitchFamily="18" charset="0"/>
              </a:rPr>
              <a:t>const float ConcretePrice = 20;</a:t>
            </a: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声明类</a:t>
            </a:r>
            <a:r>
              <a:rPr lang="en-US" altLang="zh-CN" sz="2400" b="1" dirty="0">
                <a:latin typeface="Times New Roman" panose="02020603050405020304" pitchFamily="18" charset="0"/>
              </a:rPr>
              <a:t>Circle</a:t>
            </a: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solidFill>
                  <a:srgbClr val="FF0000"/>
                </a:solidFill>
                <a:latin typeface="Times New Roman" panose="02020603050405020304" pitchFamily="18" charset="0"/>
              </a:rPr>
              <a:t>class Circle</a:t>
            </a:r>
            <a:endParaRPr lang="en-US" altLang="zh-CN" sz="2400" b="1" dirty="0">
              <a:solidFill>
                <a:srgbClr val="FF0000"/>
              </a:solidFill>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solidFill>
                  <a:srgbClr val="FF0000"/>
                </a:solidFill>
                <a:latin typeface="Times New Roman" panose="02020603050405020304" pitchFamily="18" charset="0"/>
              </a:rPr>
              <a:t> public:</a:t>
            </a:r>
            <a:endParaRPr lang="en-US" altLang="zh-CN" sz="2400" b="1" dirty="0">
              <a:solidFill>
                <a:srgbClr val="FF0000"/>
              </a:solidFill>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latin typeface="Times New Roman" panose="02020603050405020304" pitchFamily="18" charset="0"/>
              </a:rPr>
              <a:t>    Circle(float r);                               </a:t>
            </a: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latin typeface="Times New Roman" panose="02020603050405020304" pitchFamily="18" charset="0"/>
              </a:rPr>
              <a:t>    float Circumference() ;        </a:t>
            </a: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latin typeface="Times New Roman" panose="02020603050405020304" pitchFamily="18" charset="0"/>
              </a:rPr>
              <a:t>    float Area();  </a:t>
            </a: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solidFill>
                  <a:srgbClr val="FF0000"/>
                </a:solidFill>
                <a:latin typeface="Times New Roman" panose="02020603050405020304" pitchFamily="18" charset="0"/>
              </a:rPr>
              <a:t> private:</a:t>
            </a:r>
            <a:endParaRPr lang="en-US" altLang="zh-CN" sz="2400" b="1" dirty="0">
              <a:solidFill>
                <a:srgbClr val="FF0000"/>
              </a:solidFill>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latin typeface="Times New Roman" panose="02020603050405020304" pitchFamily="18" charset="0"/>
              </a:rPr>
              <a:t>    float   radius;     </a:t>
            </a:r>
            <a:endParaRPr lang="en-US" altLang="zh-CN" sz="2400" b="1" dirty="0">
              <a:latin typeface="Times New Roman" panose="02020603050405020304" pitchFamily="18" charset="0"/>
            </a:endParaRPr>
          </a:p>
          <a:p>
            <a:pPr eaLnBrk="1" hangingPunct="1">
              <a:lnSpc>
                <a:spcPct val="85000"/>
              </a:lnSpc>
              <a:spcBef>
                <a:spcPct val="0"/>
              </a:spcBef>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30728" name="Rectangle 8"/>
          <p:cNvSpPr/>
          <p:nvPr/>
        </p:nvSpPr>
        <p:spPr>
          <a:xfrm>
            <a:off x="6024563" y="333375"/>
            <a:ext cx="4391025" cy="6019800"/>
          </a:xfrm>
          <a:prstGeom prst="rect">
            <a:avLst/>
          </a:prstGeom>
          <a:solidFill>
            <a:srgbClr val="FFFFFF"/>
          </a:solidFill>
          <a:ln w="9525">
            <a:noFill/>
          </a:ln>
        </p:spPr>
        <p:txBody>
          <a:bodyPr lIns="92075" tIns="46038" rIns="92075" bIns="46038" anchor="t" anchorCtr="0"/>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类的实现</a:t>
            </a:r>
            <a:endParaRPr lang="zh-CN" altLang="en-US"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构造函数初始化数据成员</a:t>
            </a:r>
            <a:endParaRPr lang="zh-CN" altLang="en-US"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Circle::Circle(float r)</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radius=r;    }</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计算圆的周长</a:t>
            </a:r>
            <a:endParaRPr lang="zh-CN" altLang="en-US"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float Circle::Circumference()</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return 2 * PI * radius;</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计算圆的面积 </a:t>
            </a:r>
            <a:endParaRPr lang="zh-CN" altLang="en-US"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float Circle::Area() </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return PI * radius * radius;</a:t>
            </a:r>
            <a:endParaRPr lang="en-US" altLang="zh-CN" sz="2400" b="1" dirty="0">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cxnSp>
        <p:nvCxnSpPr>
          <p:cNvPr id="4" name="直接连接符 3"/>
          <p:cNvCxnSpPr/>
          <p:nvPr/>
        </p:nvCxnSpPr>
        <p:spPr>
          <a:xfrm>
            <a:off x="5519738" y="260668"/>
            <a:ext cx="0" cy="5616575"/>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charRg st="129" end="141"/>
                                            </p:txEl>
                                          </p:spTgt>
                                        </p:tgtEl>
                                        <p:attrNameLst>
                                          <p:attrName>style.visibility</p:attrName>
                                        </p:attrNameLst>
                                      </p:cBhvr>
                                      <p:to>
                                        <p:strVal val="visible"/>
                                      </p:to>
                                    </p:set>
                                    <p:animEffect transition="in" filter="blinds(horizontal)">
                                      <p:cBhvr>
                                        <p:cTn id="7" dur="500"/>
                                        <p:tgtEl>
                                          <p:spTgt spid="30723">
                                            <p:txEl>
                                              <p:charRg st="129" end="14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3">
                                            <p:txEl>
                                              <p:charRg st="141" end="154"/>
                                            </p:txEl>
                                          </p:spTgt>
                                        </p:tgtEl>
                                        <p:attrNameLst>
                                          <p:attrName>style.visibility</p:attrName>
                                        </p:attrNameLst>
                                      </p:cBhvr>
                                      <p:to>
                                        <p:strVal val="visible"/>
                                      </p:to>
                                    </p:set>
                                    <p:animEffect transition="in" filter="blinds(horizontal)">
                                      <p:cBhvr>
                                        <p:cTn id="10" dur="500"/>
                                        <p:tgtEl>
                                          <p:spTgt spid="30723">
                                            <p:txEl>
                                              <p:charRg st="141" end="15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23">
                                            <p:txEl>
                                              <p:charRg st="154" end="156"/>
                                            </p:txEl>
                                          </p:spTgt>
                                        </p:tgtEl>
                                        <p:attrNameLst>
                                          <p:attrName>style.visibility</p:attrName>
                                        </p:attrNameLst>
                                      </p:cBhvr>
                                      <p:to>
                                        <p:strVal val="visible"/>
                                      </p:to>
                                    </p:set>
                                    <p:animEffect transition="in" filter="blinds(horizontal)">
                                      <p:cBhvr>
                                        <p:cTn id="13" dur="500"/>
                                        <p:tgtEl>
                                          <p:spTgt spid="30723">
                                            <p:txEl>
                                              <p:charRg st="154" end="15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0723">
                                            <p:txEl>
                                              <p:charRg st="253" end="273"/>
                                            </p:txEl>
                                          </p:spTgt>
                                        </p:tgtEl>
                                        <p:attrNameLst>
                                          <p:attrName>style.visibility</p:attrName>
                                        </p:attrNameLst>
                                      </p:cBhvr>
                                      <p:to>
                                        <p:strVal val="visible"/>
                                      </p:to>
                                    </p:set>
                                    <p:animEffect transition="in" filter="blinds(horizontal)">
                                      <p:cBhvr>
                                        <p:cTn id="16" dur="500"/>
                                        <p:tgtEl>
                                          <p:spTgt spid="30723">
                                            <p:txEl>
                                              <p:charRg st="253" end="27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0723">
                                            <p:txEl>
                                              <p:charRg st="274" end="284"/>
                                            </p:txEl>
                                          </p:spTgt>
                                        </p:tgtEl>
                                        <p:attrNameLst>
                                          <p:attrName>style.visibility</p:attrName>
                                        </p:attrNameLst>
                                      </p:cBhvr>
                                      <p:to>
                                        <p:strVal val="visible"/>
                                      </p:to>
                                    </p:set>
                                    <p:animEffect transition="in" filter="blinds(horizontal)">
                                      <p:cBhvr>
                                        <p:cTn id="19" dur="500"/>
                                        <p:tgtEl>
                                          <p:spTgt spid="30723">
                                            <p:txEl>
                                              <p:charRg st="274" end="28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0723">
                                            <p:txEl>
                                              <p:charRg st="284" end="309"/>
                                            </p:txEl>
                                          </p:spTgt>
                                        </p:tgtEl>
                                        <p:attrNameLst>
                                          <p:attrName>style.visibility</p:attrName>
                                        </p:attrNameLst>
                                      </p:cBhvr>
                                      <p:to>
                                        <p:strVal val="visible"/>
                                      </p:to>
                                    </p:set>
                                    <p:animEffect transition="in" filter="blinds(horizontal)">
                                      <p:cBhvr>
                                        <p:cTn id="22" dur="500"/>
                                        <p:tgtEl>
                                          <p:spTgt spid="30723">
                                            <p:txEl>
                                              <p:charRg st="284" end="30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0723">
                                            <p:txEl>
                                              <p:charRg st="156" end="165"/>
                                            </p:txEl>
                                          </p:spTgt>
                                        </p:tgtEl>
                                        <p:attrNameLst>
                                          <p:attrName>style.visibility</p:attrName>
                                        </p:attrNameLst>
                                      </p:cBhvr>
                                      <p:to>
                                        <p:strVal val="visible"/>
                                      </p:to>
                                    </p:set>
                                    <p:animEffect transition="in" filter="blinds(horizontal)">
                                      <p:cBhvr>
                                        <p:cTn id="25" dur="500"/>
                                        <p:tgtEl>
                                          <p:spTgt spid="30723">
                                            <p:txEl>
                                              <p:charRg st="156" end="16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0723">
                                            <p:txEl>
                                              <p:charRg st="165" end="217"/>
                                            </p:txEl>
                                          </p:spTgt>
                                        </p:tgtEl>
                                        <p:attrNameLst>
                                          <p:attrName>style.visibility</p:attrName>
                                        </p:attrNameLst>
                                      </p:cBhvr>
                                      <p:to>
                                        <p:strVal val="visible"/>
                                      </p:to>
                                    </p:set>
                                    <p:animEffect transition="in" filter="blinds(horizontal)">
                                      <p:cBhvr>
                                        <p:cTn id="28" dur="500"/>
                                        <p:tgtEl>
                                          <p:spTgt spid="30723">
                                            <p:txEl>
                                              <p:charRg st="165" end="21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0723">
                                            <p:txEl>
                                              <p:charRg st="217" end="253"/>
                                            </p:txEl>
                                          </p:spTgt>
                                        </p:tgtEl>
                                        <p:attrNameLst>
                                          <p:attrName>style.visibility</p:attrName>
                                        </p:attrNameLst>
                                      </p:cBhvr>
                                      <p:to>
                                        <p:strVal val="visible"/>
                                      </p:to>
                                    </p:set>
                                    <p:animEffect transition="in" filter="blinds(horizontal)">
                                      <p:cBhvr>
                                        <p:cTn id="31" dur="500"/>
                                        <p:tgtEl>
                                          <p:spTgt spid="30723">
                                            <p:txEl>
                                              <p:charRg st="217" end="253"/>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0723">
                                            <p:txEl>
                                              <p:charRg st="309" end="312"/>
                                            </p:txEl>
                                          </p:spTgt>
                                        </p:tgtEl>
                                        <p:attrNameLst>
                                          <p:attrName>style.visibility</p:attrName>
                                        </p:attrNameLst>
                                      </p:cBhvr>
                                      <p:to>
                                        <p:strVal val="visible"/>
                                      </p:to>
                                    </p:set>
                                    <p:animEffect transition="in" filter="blinds(horizontal)">
                                      <p:cBhvr>
                                        <p:cTn id="34" dur="500"/>
                                        <p:tgtEl>
                                          <p:spTgt spid="30723">
                                            <p:txEl>
                                              <p:charRg st="309" end="3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0728">
                                            <p:txEl>
                                              <p:charRg st="0" end="8"/>
                                            </p:txEl>
                                          </p:spTgt>
                                        </p:tgtEl>
                                        <p:attrNameLst>
                                          <p:attrName>style.visibility</p:attrName>
                                        </p:attrNameLst>
                                      </p:cBhvr>
                                      <p:to>
                                        <p:strVal val="visible"/>
                                      </p:to>
                                    </p:set>
                                    <p:animEffect transition="in" filter="blinds(horizontal)">
                                      <p:cBhvr>
                                        <p:cTn id="39" dur="500"/>
                                        <p:tgtEl>
                                          <p:spTgt spid="30728">
                                            <p:txEl>
                                              <p:charRg st="0"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0728">
                                            <p:txEl>
                                              <p:charRg st="8" end="23"/>
                                            </p:txEl>
                                          </p:spTgt>
                                        </p:tgtEl>
                                        <p:attrNameLst>
                                          <p:attrName>style.visibility</p:attrName>
                                        </p:attrNameLst>
                                      </p:cBhvr>
                                      <p:to>
                                        <p:strVal val="visible"/>
                                      </p:to>
                                    </p:set>
                                    <p:animEffect transition="in" filter="blinds(horizontal)">
                                      <p:cBhvr>
                                        <p:cTn id="42" dur="500"/>
                                        <p:tgtEl>
                                          <p:spTgt spid="30728">
                                            <p:txEl>
                                              <p:charRg st="8" end="23"/>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0728">
                                            <p:txEl>
                                              <p:charRg st="23" end="47"/>
                                            </p:txEl>
                                          </p:spTgt>
                                        </p:tgtEl>
                                        <p:attrNameLst>
                                          <p:attrName>style.visibility</p:attrName>
                                        </p:attrNameLst>
                                      </p:cBhvr>
                                      <p:to>
                                        <p:strVal val="visible"/>
                                      </p:to>
                                    </p:set>
                                    <p:animEffect transition="in" filter="blinds(horizontal)">
                                      <p:cBhvr>
                                        <p:cTn id="45" dur="500"/>
                                        <p:tgtEl>
                                          <p:spTgt spid="30728">
                                            <p:txEl>
                                              <p:charRg st="23" end="47"/>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0728">
                                            <p:txEl>
                                              <p:charRg st="47" end="67"/>
                                            </p:txEl>
                                          </p:spTgt>
                                        </p:tgtEl>
                                        <p:attrNameLst>
                                          <p:attrName>style.visibility</p:attrName>
                                        </p:attrNameLst>
                                      </p:cBhvr>
                                      <p:to>
                                        <p:strVal val="visible"/>
                                      </p:to>
                                    </p:set>
                                    <p:animEffect transition="in" filter="blinds(horizontal)">
                                      <p:cBhvr>
                                        <p:cTn id="48" dur="500"/>
                                        <p:tgtEl>
                                          <p:spTgt spid="30728">
                                            <p:txEl>
                                              <p:charRg st="47" end="6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0728">
                                            <p:txEl>
                                              <p:charRg st="68" end="78"/>
                                            </p:txEl>
                                          </p:spTgt>
                                        </p:tgtEl>
                                        <p:attrNameLst>
                                          <p:attrName>style.visibility</p:attrName>
                                        </p:attrNameLst>
                                      </p:cBhvr>
                                      <p:to>
                                        <p:strVal val="visible"/>
                                      </p:to>
                                    </p:set>
                                    <p:animEffect transition="in" filter="blinds(horizontal)">
                                      <p:cBhvr>
                                        <p:cTn id="53" dur="500"/>
                                        <p:tgtEl>
                                          <p:spTgt spid="30728">
                                            <p:txEl>
                                              <p:charRg st="68" end="78"/>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0728">
                                            <p:txEl>
                                              <p:charRg st="78" end="108"/>
                                            </p:txEl>
                                          </p:spTgt>
                                        </p:tgtEl>
                                        <p:attrNameLst>
                                          <p:attrName>style.visibility</p:attrName>
                                        </p:attrNameLst>
                                      </p:cBhvr>
                                      <p:to>
                                        <p:strVal val="visible"/>
                                      </p:to>
                                    </p:set>
                                    <p:animEffect transition="in" filter="blinds(horizontal)">
                                      <p:cBhvr>
                                        <p:cTn id="56" dur="500"/>
                                        <p:tgtEl>
                                          <p:spTgt spid="30728">
                                            <p:txEl>
                                              <p:charRg st="78" end="108"/>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30728">
                                            <p:txEl>
                                              <p:charRg st="108" end="110"/>
                                            </p:txEl>
                                          </p:spTgt>
                                        </p:tgtEl>
                                        <p:attrNameLst>
                                          <p:attrName>style.visibility</p:attrName>
                                        </p:attrNameLst>
                                      </p:cBhvr>
                                      <p:to>
                                        <p:strVal val="visible"/>
                                      </p:to>
                                    </p:set>
                                    <p:animEffect transition="in" filter="blinds(horizontal)">
                                      <p:cBhvr>
                                        <p:cTn id="59" dur="500"/>
                                        <p:tgtEl>
                                          <p:spTgt spid="30728">
                                            <p:txEl>
                                              <p:charRg st="108" end="110"/>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30728">
                                            <p:txEl>
                                              <p:charRg st="110" end="138"/>
                                            </p:txEl>
                                          </p:spTgt>
                                        </p:tgtEl>
                                        <p:attrNameLst>
                                          <p:attrName>style.visibility</p:attrName>
                                        </p:attrNameLst>
                                      </p:cBhvr>
                                      <p:to>
                                        <p:strVal val="visible"/>
                                      </p:to>
                                    </p:set>
                                    <p:animEffect transition="in" filter="blinds(horizontal)">
                                      <p:cBhvr>
                                        <p:cTn id="62" dur="500"/>
                                        <p:tgtEl>
                                          <p:spTgt spid="30728">
                                            <p:txEl>
                                              <p:charRg st="110" end="138"/>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30728">
                                            <p:txEl>
                                              <p:charRg st="138" end="140"/>
                                            </p:txEl>
                                          </p:spTgt>
                                        </p:tgtEl>
                                        <p:attrNameLst>
                                          <p:attrName>style.visibility</p:attrName>
                                        </p:attrNameLst>
                                      </p:cBhvr>
                                      <p:to>
                                        <p:strVal val="visible"/>
                                      </p:to>
                                    </p:set>
                                    <p:animEffect transition="in" filter="blinds(horizontal)">
                                      <p:cBhvr>
                                        <p:cTn id="65" dur="500"/>
                                        <p:tgtEl>
                                          <p:spTgt spid="30728">
                                            <p:txEl>
                                              <p:charRg st="138" end="14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30728">
                                            <p:txEl>
                                              <p:charRg st="149" end="160"/>
                                            </p:txEl>
                                          </p:spTgt>
                                        </p:tgtEl>
                                        <p:attrNameLst>
                                          <p:attrName>style.visibility</p:attrName>
                                        </p:attrNameLst>
                                      </p:cBhvr>
                                      <p:to>
                                        <p:strVal val="visible"/>
                                      </p:to>
                                    </p:set>
                                    <p:animEffect transition="in" filter="blinds(horizontal)">
                                      <p:cBhvr>
                                        <p:cTn id="70" dur="500"/>
                                        <p:tgtEl>
                                          <p:spTgt spid="30728">
                                            <p:txEl>
                                              <p:charRg st="149" end="160"/>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30728">
                                            <p:txEl>
                                              <p:charRg st="160" end="182"/>
                                            </p:txEl>
                                          </p:spTgt>
                                        </p:tgtEl>
                                        <p:attrNameLst>
                                          <p:attrName>style.visibility</p:attrName>
                                        </p:attrNameLst>
                                      </p:cBhvr>
                                      <p:to>
                                        <p:strVal val="visible"/>
                                      </p:to>
                                    </p:set>
                                    <p:animEffect transition="in" filter="blinds(horizontal)">
                                      <p:cBhvr>
                                        <p:cTn id="73" dur="500"/>
                                        <p:tgtEl>
                                          <p:spTgt spid="30728">
                                            <p:txEl>
                                              <p:charRg st="160" end="182"/>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30728">
                                            <p:txEl>
                                              <p:charRg st="182" end="184"/>
                                            </p:txEl>
                                          </p:spTgt>
                                        </p:tgtEl>
                                        <p:attrNameLst>
                                          <p:attrName>style.visibility</p:attrName>
                                        </p:attrNameLst>
                                      </p:cBhvr>
                                      <p:to>
                                        <p:strVal val="visible"/>
                                      </p:to>
                                    </p:set>
                                    <p:animEffect transition="in" filter="blinds(horizontal)">
                                      <p:cBhvr>
                                        <p:cTn id="76" dur="500"/>
                                        <p:tgtEl>
                                          <p:spTgt spid="30728">
                                            <p:txEl>
                                              <p:charRg st="182" end="184"/>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30728">
                                            <p:txEl>
                                              <p:charRg st="184" end="217"/>
                                            </p:txEl>
                                          </p:spTgt>
                                        </p:tgtEl>
                                        <p:attrNameLst>
                                          <p:attrName>style.visibility</p:attrName>
                                        </p:attrNameLst>
                                      </p:cBhvr>
                                      <p:to>
                                        <p:strVal val="visible"/>
                                      </p:to>
                                    </p:set>
                                    <p:animEffect transition="in" filter="blinds(horizontal)">
                                      <p:cBhvr>
                                        <p:cTn id="79" dur="500"/>
                                        <p:tgtEl>
                                          <p:spTgt spid="30728">
                                            <p:txEl>
                                              <p:charRg st="184" end="217"/>
                                            </p:txEl>
                                          </p:spTgt>
                                        </p:tgtEl>
                                      </p:cBhvr>
                                    </p:animEffect>
                                  </p:childTnLst>
                                </p:cTn>
                              </p:par>
                              <p:par>
                                <p:cTn id="80" presetID="3" presetClass="entr" presetSubtype="10" fill="hold" nodeType="withEffect">
                                  <p:stCondLst>
                                    <p:cond delay="0"/>
                                  </p:stCondLst>
                                  <p:childTnLst>
                                    <p:set>
                                      <p:cBhvr>
                                        <p:cTn id="81" dur="1" fill="hold">
                                          <p:stCondLst>
                                            <p:cond delay="0"/>
                                          </p:stCondLst>
                                        </p:cTn>
                                        <p:tgtEl>
                                          <p:spTgt spid="30728">
                                            <p:txEl>
                                              <p:charRg st="217" end="219"/>
                                            </p:txEl>
                                          </p:spTgt>
                                        </p:tgtEl>
                                        <p:attrNameLst>
                                          <p:attrName>style.visibility</p:attrName>
                                        </p:attrNameLst>
                                      </p:cBhvr>
                                      <p:to>
                                        <p:strVal val="visible"/>
                                      </p:to>
                                    </p:set>
                                    <p:animEffect transition="in" filter="blinds(horizontal)">
                                      <p:cBhvr>
                                        <p:cTn id="82" dur="500"/>
                                        <p:tgtEl>
                                          <p:spTgt spid="30728">
                                            <p:txEl>
                                              <p:charRg st="217"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3"/>
          <p:cNvSpPr>
            <a:spLocks noGrp="1"/>
          </p:cNvSpPr>
          <p:nvPr>
            <p:ph idx="1"/>
          </p:nvPr>
        </p:nvSpPr>
        <p:spPr>
          <a:xfrm>
            <a:off x="1284288" y="287973"/>
            <a:ext cx="8915400" cy="3643312"/>
          </a:xfrm>
          <a:solidFill>
            <a:schemeClr val="bg1"/>
          </a:solidFill>
          <a:ln>
            <a:noFill/>
          </a:ln>
        </p:spPr>
        <p:txBody>
          <a:bodyPr anchor="t" anchorCtr="0"/>
          <a:p>
            <a:pPr eaLnBrk="1" hangingPunct="1">
              <a:lnSpc>
                <a:spcPct val="90000"/>
              </a:lnSpc>
              <a:buFont typeface="Wingdings" panose="05000000000000000000" pitchFamily="2" charset="2"/>
              <a:buNone/>
            </a:pPr>
            <a:r>
              <a:rPr lang="en-US" altLang="zh-CN" sz="2000" b="1" dirty="0">
                <a:latin typeface="Times New Roman" panose="02020603050405020304" pitchFamily="18" charset="0"/>
              </a:rPr>
              <a:t>int main ()</a:t>
            </a:r>
            <a:endParaRPr lang="en-US" altLang="zh-CN" sz="2000" b="1"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b="1" dirty="0">
                <a:latin typeface="Times New Roman" panose="02020603050405020304" pitchFamily="18" charset="0"/>
              </a:rPr>
              <a:t>  float radius;</a:t>
            </a:r>
            <a:endParaRPr lang="en-US" altLang="zh-CN" sz="2000" b="1"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b="1" dirty="0">
                <a:latin typeface="Times New Roman" panose="02020603050405020304" pitchFamily="18" charset="0"/>
              </a:rPr>
              <a:t>   cout&lt;&lt;"Enter the radius of the pool: ";     // </a:t>
            </a:r>
            <a:r>
              <a:rPr lang="zh-CN" altLang="en-US" sz="2000" b="1" dirty="0">
                <a:latin typeface="Times New Roman" panose="02020603050405020304" pitchFamily="18" charset="0"/>
              </a:rPr>
              <a:t>提示用户输入半径</a:t>
            </a:r>
            <a:endParaRPr lang="zh-CN" altLang="en-US" sz="2000" b="1"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cin&gt;&gt;radius;</a:t>
            </a:r>
            <a:endParaRPr lang="en-US" altLang="zh-CN" sz="2000" b="1"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b="1" dirty="0">
                <a:latin typeface="Times New Roman" panose="02020603050405020304" pitchFamily="18" charset="0"/>
              </a:rPr>
              <a:t>  // </a:t>
            </a:r>
            <a:r>
              <a:rPr lang="zh-CN" altLang="en-US" sz="2000" b="1" dirty="0">
                <a:latin typeface="Times New Roman" panose="02020603050405020304" pitchFamily="18" charset="0"/>
              </a:rPr>
              <a:t>声明 </a:t>
            </a:r>
            <a:r>
              <a:rPr lang="en-US" altLang="zh-CN" sz="2000" b="1" dirty="0">
                <a:latin typeface="Times New Roman" panose="02020603050405020304" pitchFamily="18" charset="0"/>
              </a:rPr>
              <a:t>Circle </a:t>
            </a:r>
            <a:r>
              <a:rPr lang="zh-CN" altLang="en-US" sz="2000" b="1" dirty="0">
                <a:latin typeface="Times New Roman" panose="02020603050405020304" pitchFamily="18" charset="0"/>
              </a:rPr>
              <a:t>对象</a:t>
            </a:r>
            <a:endParaRPr lang="zh-CN" altLang="en-US" sz="2000" b="1"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Circle Pool(radius);</a:t>
            </a:r>
            <a:endParaRPr lang="en-US" altLang="zh-CN" sz="2000" b="1"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b="1" dirty="0">
                <a:latin typeface="Times New Roman" panose="02020603050405020304" pitchFamily="18" charset="0"/>
              </a:rPr>
              <a:t>  Circle PoolRim(radius + 3);</a:t>
            </a:r>
            <a:endParaRPr lang="en-US" altLang="zh-CN" sz="2000" b="1"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b="1" dirty="0">
                <a:latin typeface="Times New Roman" panose="02020603050405020304" pitchFamily="18" charset="0"/>
              </a:rPr>
              <a:t> float FenceCost, ConcreteCost; </a:t>
            </a:r>
            <a:endParaRPr lang="en-US" altLang="zh-CN" sz="2000" b="1" dirty="0">
              <a:latin typeface="Times New Roman" panose="02020603050405020304" pitchFamily="18" charset="0"/>
            </a:endParaRPr>
          </a:p>
          <a:p>
            <a:pPr eaLnBrk="1" hangingPunct="1">
              <a:lnSpc>
                <a:spcPct val="90000"/>
              </a:lnSpc>
              <a:buFont typeface="Wingdings" panose="05000000000000000000" pitchFamily="2" charset="2"/>
              <a:buNone/>
            </a:pPr>
            <a:endParaRPr lang="en-US" altLang="zh-CN" sz="2000" b="1" dirty="0">
              <a:latin typeface="Times New Roman" panose="02020603050405020304" pitchFamily="18" charset="0"/>
            </a:endParaRPr>
          </a:p>
        </p:txBody>
      </p:sp>
      <p:sp>
        <p:nvSpPr>
          <p:cNvPr id="4" name="Rectangle 3"/>
          <p:cNvSpPr txBox="1"/>
          <p:nvPr/>
        </p:nvSpPr>
        <p:spPr>
          <a:xfrm>
            <a:off x="1127125" y="3716973"/>
            <a:ext cx="8686800" cy="2571750"/>
          </a:xfrm>
          <a:prstGeom prst="rect">
            <a:avLst/>
          </a:prstGeom>
          <a:solidFill>
            <a:schemeClr val="bg1"/>
          </a:solidFill>
          <a:ln w="9525">
            <a:noFill/>
          </a:ln>
        </p:spPr>
        <p:txBody>
          <a:bodyPr anchor="t" anchorCtr="0"/>
          <a:p>
            <a:pPr marL="342900" indent="-342900">
              <a:lnSpc>
                <a:spcPct val="95000"/>
              </a:lnSpc>
              <a:spcBef>
                <a:spcPct val="20000"/>
              </a:spcBef>
              <a:buFont typeface="Wingdings" panose="05000000000000000000" pitchFamily="2" charset="2"/>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计算栅栏造价并输出</a:t>
            </a:r>
            <a:endParaRPr lang="zh-CN" altLang="en-US" sz="2000" b="1" dirty="0">
              <a:latin typeface="Times New Roman" panose="02020603050405020304" pitchFamily="18" charset="0"/>
              <a:ea typeface="宋体" panose="02010600030101010101" pitchFamily="2" charset="-122"/>
            </a:endParaRPr>
          </a:p>
          <a:p>
            <a:pPr marL="342900" indent="-342900">
              <a:lnSpc>
                <a:spcPct val="95000"/>
              </a:lnSpc>
              <a:spcBef>
                <a:spcPct val="20000"/>
              </a:spcBef>
              <a:buFont typeface="Wingdings" panose="05000000000000000000" pitchFamily="2" charset="2"/>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FenceCost = PoolRim.Circumference() * FencePrice;</a:t>
            </a:r>
            <a:endParaRPr lang="en-US" altLang="zh-CN" sz="2000" b="1" dirty="0">
              <a:latin typeface="Times New Roman" panose="02020603050405020304" pitchFamily="18" charset="0"/>
              <a:ea typeface="宋体" panose="02010600030101010101" pitchFamily="2" charset="-122"/>
            </a:endParaRPr>
          </a:p>
          <a:p>
            <a:pPr marL="342900" indent="-342900">
              <a:lnSpc>
                <a:spcPct val="95000"/>
              </a:lnSpc>
              <a:spcBef>
                <a:spcPct val="20000"/>
              </a:spcBef>
              <a:buFont typeface="Wingdings" panose="05000000000000000000" pitchFamily="2" charset="2"/>
            </a:pPr>
            <a:r>
              <a:rPr lang="en-US" altLang="zh-CN" sz="2000" b="1" dirty="0">
                <a:latin typeface="Times New Roman" panose="02020603050405020304" pitchFamily="18" charset="0"/>
                <a:ea typeface="宋体" panose="02010600030101010101" pitchFamily="2" charset="-122"/>
              </a:rPr>
              <a:t>    cout &lt;&lt; "Fencing Cost is </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 &lt;&lt; FenceCost &lt;&lt; endl;</a:t>
            </a:r>
            <a:endParaRPr lang="en-US" altLang="zh-CN" sz="2000" b="1" dirty="0">
              <a:latin typeface="Times New Roman" panose="02020603050405020304" pitchFamily="18" charset="0"/>
              <a:ea typeface="宋体" panose="02010600030101010101" pitchFamily="2" charset="-122"/>
            </a:endParaRPr>
          </a:p>
          <a:p>
            <a:pPr marL="342900" indent="-342900">
              <a:lnSpc>
                <a:spcPct val="95000"/>
              </a:lnSpc>
              <a:spcBef>
                <a:spcPct val="20000"/>
              </a:spcBef>
              <a:buFont typeface="Wingdings" panose="05000000000000000000" pitchFamily="2" charset="2"/>
            </a:pPr>
            <a:r>
              <a:rPr lang="en-US" altLang="zh-CN" sz="2000" b="1" dirty="0">
                <a:latin typeface="Times New Roman" panose="02020603050405020304" pitchFamily="18" charset="0"/>
                <a:ea typeface="宋体" panose="02010600030101010101" pitchFamily="2" charset="-122"/>
              </a:rPr>
              <a:t>    //  </a:t>
            </a:r>
            <a:r>
              <a:rPr lang="zh-CN" altLang="en-US" sz="2000" b="1" dirty="0">
                <a:latin typeface="Times New Roman" panose="02020603050405020304" pitchFamily="18" charset="0"/>
                <a:ea typeface="宋体" panose="02010600030101010101" pitchFamily="2" charset="-122"/>
              </a:rPr>
              <a:t>计算过道造价并输出</a:t>
            </a:r>
            <a:endParaRPr lang="zh-CN" altLang="en-US" sz="2000" b="1" dirty="0">
              <a:latin typeface="Times New Roman" panose="02020603050405020304" pitchFamily="18" charset="0"/>
              <a:ea typeface="宋体" panose="02010600030101010101" pitchFamily="2" charset="-122"/>
            </a:endParaRPr>
          </a:p>
          <a:p>
            <a:pPr marL="342900" indent="-342900">
              <a:lnSpc>
                <a:spcPct val="95000"/>
              </a:lnSpc>
              <a:spcBef>
                <a:spcPct val="20000"/>
              </a:spcBef>
              <a:buFont typeface="Wingdings" panose="05000000000000000000" pitchFamily="2" charset="2"/>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ConcreteCost = (PoolRim.Area() - Pool.Area())*ConcretePrice;</a:t>
            </a:r>
            <a:endParaRPr lang="en-US" altLang="zh-CN" sz="2000" b="1" dirty="0">
              <a:latin typeface="Times New Roman" panose="02020603050405020304" pitchFamily="18" charset="0"/>
              <a:ea typeface="宋体" panose="02010600030101010101" pitchFamily="2" charset="-122"/>
            </a:endParaRPr>
          </a:p>
          <a:p>
            <a:pPr marL="342900" indent="-342900">
              <a:lnSpc>
                <a:spcPct val="95000"/>
              </a:lnSpc>
              <a:spcBef>
                <a:spcPct val="20000"/>
              </a:spcBef>
              <a:buFont typeface="Wingdings" panose="05000000000000000000" pitchFamily="2" charset="2"/>
            </a:pPr>
            <a:r>
              <a:rPr lang="en-US" altLang="zh-CN" sz="2000" b="1" dirty="0">
                <a:latin typeface="Times New Roman" panose="02020603050405020304" pitchFamily="18" charset="0"/>
                <a:ea typeface="宋体" panose="02010600030101010101" pitchFamily="2" charset="-122"/>
              </a:rPr>
              <a:t>    cout &lt;&lt; "Concrete Cost is </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 &lt;&lt; ConcreteCost &lt;&lt; endl;</a:t>
            </a:r>
            <a:endParaRPr lang="en-US" altLang="zh-CN" sz="2000" b="1" dirty="0">
              <a:latin typeface="Times New Roman" panose="02020603050405020304" pitchFamily="18" charset="0"/>
              <a:ea typeface="宋体" panose="02010600030101010101" pitchFamily="2" charset="-122"/>
            </a:endParaRPr>
          </a:p>
          <a:p>
            <a:pPr marL="342900" indent="-342900">
              <a:lnSpc>
                <a:spcPct val="95000"/>
              </a:lnSpc>
              <a:spcBef>
                <a:spcPct val="20000"/>
              </a:spcBef>
              <a:buFont typeface="Wingdings" panose="05000000000000000000" pitchFamily="2" charset="2"/>
            </a:pPr>
            <a:r>
              <a:rPr lang="en-US" altLang="zh-CN" sz="2000" b="1" dirty="0">
                <a:latin typeface="Times New Roman" panose="02020603050405020304" pitchFamily="18" charset="0"/>
                <a:ea typeface="宋体" panose="02010600030101010101" pitchFamily="2" charset="-122"/>
              </a:rPr>
              <a:t>    return 0;</a:t>
            </a:r>
            <a:endParaRPr lang="en-US" altLang="zh-CN" sz="2000" b="1" dirty="0">
              <a:latin typeface="Times New Roman" panose="02020603050405020304" pitchFamily="18" charset="0"/>
              <a:ea typeface="宋体" panose="02010600030101010101" pitchFamily="2" charset="-122"/>
            </a:endParaRPr>
          </a:p>
          <a:p>
            <a:pPr marL="342900" indent="-342900">
              <a:lnSpc>
                <a:spcPct val="95000"/>
              </a:lnSpc>
              <a:spcBef>
                <a:spcPct val="20000"/>
              </a:spcBef>
              <a:buFont typeface="Wingdings" panose="05000000000000000000" pitchFamily="2" charset="2"/>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marL="342900" indent="-342900">
              <a:lnSpc>
                <a:spcPct val="95000"/>
              </a:lnSpc>
              <a:spcBef>
                <a:spcPct val="20000"/>
              </a:spcBef>
              <a:buFont typeface="Wingdings" panose="05000000000000000000" pitchFamily="2" charset="2"/>
            </a:pPr>
            <a:endParaRPr lang="en-US" altLang="zh-CN" sz="2000" b="1" dirty="0">
              <a:latin typeface="Times New Roman" panose="02020603050405020304" pitchFamily="18" charset="0"/>
              <a:ea typeface="宋体" panose="02010600030101010101" pitchFamily="2" charset="-122"/>
            </a:endParaRPr>
          </a:p>
        </p:txBody>
      </p:sp>
      <p:sp>
        <p:nvSpPr>
          <p:cNvPr id="5" name="Rectangle 6"/>
          <p:cNvSpPr>
            <a:spLocks noChangeArrowheads="1"/>
          </p:cNvSpPr>
          <p:nvPr/>
        </p:nvSpPr>
        <p:spPr bwMode="auto">
          <a:xfrm>
            <a:off x="5881688" y="2000250"/>
            <a:ext cx="4572000" cy="1322070"/>
          </a:xfrm>
          <a:prstGeom prst="rect">
            <a:avLst/>
          </a:prstGeom>
          <a:solidFill>
            <a:srgbClr val="FFC000"/>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运行结果</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Enter the radius of the pool: 10</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Fencing Cost is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2858.85</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Concrete Cost is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4335.4</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charRg st="0" end="13"/>
                                            </p:txEl>
                                          </p:spTgt>
                                        </p:tgtEl>
                                        <p:attrNameLst>
                                          <p:attrName>style.visibility</p:attrName>
                                        </p:attrNameLst>
                                      </p:cBhvr>
                                      <p:to>
                                        <p:strVal val="visible"/>
                                      </p:to>
                                    </p:set>
                                    <p:animEffect transition="in" filter="blinds(horizontal)">
                                      <p:cBhvr>
                                        <p:cTn id="7" dur="500"/>
                                        <p:tgtEl>
                                          <p:spTgt spid="4">
                                            <p:txEl>
                                              <p:charRg st="0" end="1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charRg st="13" end="67"/>
                                            </p:txEl>
                                          </p:spTgt>
                                        </p:tgtEl>
                                        <p:attrNameLst>
                                          <p:attrName>style.visibility</p:attrName>
                                        </p:attrNameLst>
                                      </p:cBhvr>
                                      <p:to>
                                        <p:strVal val="visible"/>
                                      </p:to>
                                    </p:set>
                                    <p:animEffect transition="in" filter="blinds(horizontal)">
                                      <p:cBhvr>
                                        <p:cTn id="10" dur="500"/>
                                        <p:tgtEl>
                                          <p:spTgt spid="4">
                                            <p:txEl>
                                              <p:charRg st="13" end="6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charRg st="67" end="121"/>
                                            </p:txEl>
                                          </p:spTgt>
                                        </p:tgtEl>
                                        <p:attrNameLst>
                                          <p:attrName>style.visibility</p:attrName>
                                        </p:attrNameLst>
                                      </p:cBhvr>
                                      <p:to>
                                        <p:strVal val="visible"/>
                                      </p:to>
                                    </p:set>
                                    <p:animEffect transition="in" filter="blinds(horizontal)">
                                      <p:cBhvr>
                                        <p:cTn id="13" dur="500"/>
                                        <p:tgtEl>
                                          <p:spTgt spid="4">
                                            <p:txEl>
                                              <p:charRg st="67" end="12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charRg st="121" end="139"/>
                                            </p:txEl>
                                          </p:spTgt>
                                        </p:tgtEl>
                                        <p:attrNameLst>
                                          <p:attrName>style.visibility</p:attrName>
                                        </p:attrNameLst>
                                      </p:cBhvr>
                                      <p:to>
                                        <p:strVal val="visible"/>
                                      </p:to>
                                    </p:set>
                                    <p:animEffect transition="in" filter="blinds(horizontal)">
                                      <p:cBhvr>
                                        <p:cTn id="18" dur="500"/>
                                        <p:tgtEl>
                                          <p:spTgt spid="4">
                                            <p:txEl>
                                              <p:charRg st="121" end="13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charRg st="139" end="204"/>
                                            </p:txEl>
                                          </p:spTgt>
                                        </p:tgtEl>
                                        <p:attrNameLst>
                                          <p:attrName>style.visibility</p:attrName>
                                        </p:attrNameLst>
                                      </p:cBhvr>
                                      <p:to>
                                        <p:strVal val="visible"/>
                                      </p:to>
                                    </p:set>
                                    <p:animEffect transition="in" filter="blinds(horizontal)">
                                      <p:cBhvr>
                                        <p:cTn id="21" dur="500"/>
                                        <p:tgtEl>
                                          <p:spTgt spid="4">
                                            <p:txEl>
                                              <p:charRg st="139" end="20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charRg st="204" end="262"/>
                                            </p:txEl>
                                          </p:spTgt>
                                        </p:tgtEl>
                                        <p:attrNameLst>
                                          <p:attrName>style.visibility</p:attrName>
                                        </p:attrNameLst>
                                      </p:cBhvr>
                                      <p:to>
                                        <p:strVal val="visible"/>
                                      </p:to>
                                    </p:set>
                                    <p:animEffect transition="in" filter="blinds(horizontal)">
                                      <p:cBhvr>
                                        <p:cTn id="24" dur="500"/>
                                        <p:tgtEl>
                                          <p:spTgt spid="4">
                                            <p:txEl>
                                              <p:charRg st="204" end="26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
                                            <p:txEl>
                                              <p:charRg st="262" end="276"/>
                                            </p:txEl>
                                          </p:spTgt>
                                        </p:tgtEl>
                                        <p:attrNameLst>
                                          <p:attrName>style.visibility</p:attrName>
                                        </p:attrNameLst>
                                      </p:cBhvr>
                                      <p:to>
                                        <p:strVal val="visible"/>
                                      </p:to>
                                    </p:set>
                                    <p:animEffect transition="in" filter="blinds(horizontal)">
                                      <p:cBhvr>
                                        <p:cTn id="27" dur="500"/>
                                        <p:tgtEl>
                                          <p:spTgt spid="4">
                                            <p:txEl>
                                              <p:charRg st="262" end="27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Rectangle 3"/>
          <p:cNvSpPr>
            <a:spLocks noGrp="1"/>
          </p:cNvSpPr>
          <p:nvPr>
            <p:ph idx="1"/>
          </p:nvPr>
        </p:nvSpPr>
        <p:spPr>
          <a:xfrm>
            <a:off x="1208405" y="1268730"/>
            <a:ext cx="10029825" cy="5000625"/>
          </a:xfrm>
          <a:noFill/>
          <a:ln>
            <a:noFill/>
          </a:ln>
        </p:spPr>
        <p:txBody>
          <a:bodyPr anchor="t" anchorCtr="0"/>
          <a:p>
            <a:pPr eaLnBrk="1" hangingPunct="1">
              <a:lnSpc>
                <a:spcPct val="115000"/>
              </a:lnSpc>
            </a:pPr>
            <a:r>
              <a:rPr lang="zh-CN" altLang="en-US" sz="2800" b="1" dirty="0">
                <a:latin typeface="楷体" panose="02010609060101010101" pitchFamily="49" charset="-122"/>
                <a:ea typeface="楷体" panose="02010609060101010101" pitchFamily="49" charset="-122"/>
              </a:rPr>
              <a:t>可以对复杂对象进行分解、抽象，把一个复杂对象分解为简单对象的组合，由比较容易理解和实现的部件对象装配而成。</a:t>
            </a:r>
            <a:endParaRPr lang="zh-CN" altLang="en-US" sz="2800" b="1" dirty="0">
              <a:latin typeface="楷体" panose="02010609060101010101" pitchFamily="49" charset="-122"/>
              <a:ea typeface="楷体" panose="02010609060101010101" pitchFamily="49" charset="-122"/>
            </a:endParaRPr>
          </a:p>
          <a:p>
            <a:pPr eaLnBrk="1" hangingPunct="1">
              <a:lnSpc>
                <a:spcPct val="115000"/>
              </a:lnSpc>
            </a:pPr>
            <a:r>
              <a:rPr lang="zh-CN" altLang="en-US" sz="2800" b="1" dirty="0">
                <a:latin typeface="楷体" panose="02010609060101010101" pitchFamily="49" charset="-122"/>
                <a:ea typeface="楷体" panose="02010609060101010101" pitchFamily="49" charset="-122"/>
              </a:rPr>
              <a:t>类的组合描述的是一个类内嵌其他类的对象作为成员的情况，它们之间是</a:t>
            </a:r>
            <a:r>
              <a:rPr lang="zh-CN" altLang="en-US" sz="2800" b="1" dirty="0">
                <a:solidFill>
                  <a:srgbClr val="FF0000"/>
                </a:solidFill>
                <a:latin typeface="楷体" panose="02010609060101010101" pitchFamily="49" charset="-122"/>
                <a:ea typeface="楷体" panose="02010609060101010101" pitchFamily="49" charset="-122"/>
              </a:rPr>
              <a:t>部分与整体的关系</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lnSpc>
                <a:spcPct val="115000"/>
              </a:lnSpc>
            </a:pPr>
            <a:r>
              <a:rPr lang="zh-CN" altLang="en-US" sz="2800" b="1" dirty="0">
                <a:latin typeface="楷体" panose="02010609060101010101" pitchFamily="49" charset="-122"/>
                <a:ea typeface="楷体" panose="02010609060101010101" pitchFamily="49" charset="-122"/>
              </a:rPr>
              <a:t>可以在已有的抽象的基础上实现更复杂的抽象。</a:t>
            </a:r>
            <a:endParaRPr lang="zh-CN" altLang="en-US" sz="2800" b="1" dirty="0">
              <a:latin typeface="楷体" panose="02010609060101010101" pitchFamily="49" charset="-122"/>
              <a:ea typeface="楷体" panose="02010609060101010101" pitchFamily="49" charset="-122"/>
            </a:endParaRPr>
          </a:p>
          <a:p>
            <a:pPr eaLnBrk="1" hangingPunct="1">
              <a:lnSpc>
                <a:spcPct val="115000"/>
              </a:lnSpc>
            </a:pPr>
            <a:r>
              <a:rPr lang="zh-CN" altLang="en-US" sz="2800" b="1" dirty="0">
                <a:latin typeface="楷体" panose="02010609060101010101" pitchFamily="49" charset="-122"/>
                <a:ea typeface="楷体" panose="02010609060101010101" pitchFamily="49" charset="-122"/>
              </a:rPr>
              <a:t>类中的成员数据是另一个类的对象。</a:t>
            </a:r>
            <a:endParaRPr lang="zh-CN" altLang="en-US" sz="2800" b="1" dirty="0">
              <a:latin typeface="楷体" panose="02010609060101010101" pitchFamily="49" charset="-122"/>
              <a:ea typeface="楷体" panose="02010609060101010101" pitchFamily="49" charset="-122"/>
            </a:endParaRPr>
          </a:p>
        </p:txBody>
      </p:sp>
      <p:sp>
        <p:nvSpPr>
          <p:cNvPr id="80898" name="Rectangle 1026"/>
          <p:cNvSpPr>
            <a:spLocks noGrp="1"/>
          </p:cNvSpPr>
          <p:nvPr>
            <p:ph type="title"/>
          </p:nvPr>
        </p:nvSpPr>
        <p:spPr>
          <a:xfrm>
            <a:off x="2667000" y="285750"/>
            <a:ext cx="7239000" cy="990600"/>
          </a:xfrm>
          <a:noFill/>
          <a:ln>
            <a:noFill/>
          </a:ln>
        </p:spPr>
        <p:txBody>
          <a:bodyPr anchor="t" anchorCtr="0"/>
          <a:p>
            <a:pPr eaLnBrk="1" hangingPunct="1"/>
            <a:r>
              <a:rPr lang="en-US" altLang="zh-CN" sz="3600" b="1" dirty="0">
                <a:solidFill>
                  <a:srgbClr val="FF0000"/>
                </a:solidFill>
                <a:latin typeface="楷体" panose="02010609060101010101" pitchFamily="49" charset="-122"/>
                <a:ea typeface="楷体" panose="02010609060101010101" pitchFamily="49" charset="-122"/>
              </a:rPr>
              <a:t>4.4 </a:t>
            </a:r>
            <a:r>
              <a:rPr lang="zh-CN" altLang="en-US" sz="3600" b="1" dirty="0">
                <a:solidFill>
                  <a:srgbClr val="FF0000"/>
                </a:solidFill>
                <a:latin typeface="楷体" panose="02010609060101010101" pitchFamily="49" charset="-122"/>
                <a:ea typeface="楷体" panose="02010609060101010101" pitchFamily="49" charset="-122"/>
              </a:rPr>
              <a:t>类的组合</a:t>
            </a:r>
            <a:endParaRPr lang="zh-CN" altLang="en-US" sz="36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charRg st="0" end="54"/>
                                            </p:txEl>
                                          </p:spTgt>
                                        </p:tgtEl>
                                        <p:attrNameLst>
                                          <p:attrName>style.visibility</p:attrName>
                                        </p:attrNameLst>
                                      </p:cBhvr>
                                      <p:to>
                                        <p:strVal val="visible"/>
                                      </p:to>
                                    </p:set>
                                    <p:animEffect transition="in" filter="blinds(horizontal)">
                                      <p:cBhvr>
                                        <p:cTn id="7" dur="500"/>
                                        <p:tgtEl>
                                          <p:spTgt spid="51203">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charRg st="54" end="96"/>
                                            </p:txEl>
                                          </p:spTgt>
                                        </p:tgtEl>
                                        <p:attrNameLst>
                                          <p:attrName>style.visibility</p:attrName>
                                        </p:attrNameLst>
                                      </p:cBhvr>
                                      <p:to>
                                        <p:strVal val="visible"/>
                                      </p:to>
                                    </p:set>
                                    <p:animEffect transition="in" filter="blinds(horizontal)">
                                      <p:cBhvr>
                                        <p:cTn id="12" dur="500"/>
                                        <p:tgtEl>
                                          <p:spTgt spid="51203">
                                            <p:txEl>
                                              <p:charRg st="54"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3">
                                            <p:txEl>
                                              <p:charRg st="96" end="118"/>
                                            </p:txEl>
                                          </p:spTgt>
                                        </p:tgtEl>
                                        <p:attrNameLst>
                                          <p:attrName>style.visibility</p:attrName>
                                        </p:attrNameLst>
                                      </p:cBhvr>
                                      <p:to>
                                        <p:strVal val="visible"/>
                                      </p:to>
                                    </p:set>
                                    <p:animEffect transition="in" filter="blinds(horizontal)">
                                      <p:cBhvr>
                                        <p:cTn id="17" dur="500"/>
                                        <p:tgtEl>
                                          <p:spTgt spid="51203">
                                            <p:txEl>
                                              <p:charRg st="96" end="1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3">
                                            <p:txEl>
                                              <p:charRg st="118" end="135"/>
                                            </p:txEl>
                                          </p:spTgt>
                                        </p:tgtEl>
                                        <p:attrNameLst>
                                          <p:attrName>style.visibility</p:attrName>
                                        </p:attrNameLst>
                                      </p:cBhvr>
                                      <p:to>
                                        <p:strVal val="visible"/>
                                      </p:to>
                                    </p:set>
                                    <p:animEffect transition="in" filter="blinds(horizontal)">
                                      <p:cBhvr>
                                        <p:cTn id="22" dur="500"/>
                                        <p:tgtEl>
                                          <p:spTgt spid="51203">
                                            <p:txEl>
                                              <p:charRg st="118"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p:nvPr>
        </p:nvSpPr>
        <p:spPr>
          <a:xfrm>
            <a:off x="2932113" y="228600"/>
            <a:ext cx="7086600" cy="83820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举   例</a:t>
            </a:r>
            <a:endParaRPr lang="zh-CN" altLang="en-US" sz="3600" b="1" dirty="0">
              <a:latin typeface="楷体" panose="02010609060101010101" pitchFamily="49" charset="-122"/>
              <a:ea typeface="楷体" panose="02010609060101010101" pitchFamily="49" charset="-122"/>
            </a:endParaRPr>
          </a:p>
        </p:txBody>
      </p:sp>
      <p:sp>
        <p:nvSpPr>
          <p:cNvPr id="82946" name="Rectangle 3"/>
          <p:cNvSpPr>
            <a:spLocks noGrp="1"/>
          </p:cNvSpPr>
          <p:nvPr>
            <p:ph idx="1"/>
          </p:nvPr>
        </p:nvSpPr>
        <p:spPr>
          <a:xfrm>
            <a:off x="479425" y="981075"/>
            <a:ext cx="5148263" cy="4953000"/>
          </a:xfrm>
          <a:noFill/>
          <a:ln>
            <a:noFill/>
          </a:ln>
        </p:spPr>
        <p:txBody>
          <a:bodyPr anchor="t" anchorCtr="0"/>
          <a:p>
            <a:pPr lvl="1" eaLnBrk="1" hangingPunct="1">
              <a:lnSpc>
                <a:spcPct val="95000"/>
              </a:lnSpc>
              <a:buNone/>
            </a:pPr>
            <a:r>
              <a:rPr lang="en-US" altLang="zh-CN" sz="2400" b="1" dirty="0">
                <a:latin typeface="Times New Roman" panose="02020603050405020304" pitchFamily="18" charset="0"/>
              </a:rPr>
              <a:t>class Point</a:t>
            </a:r>
            <a:endParaRPr lang="en-US" altLang="zh-CN" sz="2400" b="1" dirty="0">
              <a:latin typeface="Times New Roman" panose="02020603050405020304" pitchFamily="18" charset="0"/>
            </a:endParaRPr>
          </a:p>
          <a:p>
            <a:pPr lvl="1" eaLnBrk="1" hangingPunct="1">
              <a:lnSpc>
                <a:spcPct val="95000"/>
              </a:lnSpc>
              <a:buNone/>
            </a:pPr>
            <a:r>
              <a:rPr lang="en-US" altLang="zh-CN" sz="2400" b="1" dirty="0">
                <a:latin typeface="Times New Roman" panose="02020603050405020304" pitchFamily="18" charset="0"/>
              </a:rPr>
              <a:t>{   private:</a:t>
            </a:r>
            <a:endParaRPr lang="en-US" altLang="zh-CN" sz="2400" b="1" dirty="0">
              <a:latin typeface="Times New Roman" panose="02020603050405020304" pitchFamily="18" charset="0"/>
            </a:endParaRPr>
          </a:p>
          <a:p>
            <a:pPr lvl="1" eaLnBrk="1" hangingPunct="1">
              <a:lnSpc>
                <a:spcPct val="95000"/>
              </a:lnSpc>
              <a:buNone/>
            </a:pPr>
            <a:r>
              <a:rPr lang="en-US" altLang="zh-CN" sz="2400" b="1" dirty="0">
                <a:latin typeface="Times New Roman" panose="02020603050405020304" pitchFamily="18" charset="0"/>
              </a:rPr>
              <a:t>         float x,y; //</a:t>
            </a:r>
            <a:r>
              <a:rPr lang="zh-CN" altLang="en-US" sz="2400" b="1" dirty="0">
                <a:latin typeface="Times New Roman" panose="02020603050405020304" pitchFamily="18" charset="0"/>
              </a:rPr>
              <a:t>点的坐标</a:t>
            </a:r>
            <a:endParaRPr lang="en-US" altLang="en-US" sz="2400" b="1" dirty="0">
              <a:latin typeface="Times New Roman" panose="02020603050405020304" pitchFamily="18" charset="0"/>
            </a:endParaRPr>
          </a:p>
          <a:p>
            <a:pPr lvl="1" eaLnBrk="1" hangingPunct="1">
              <a:lnSpc>
                <a:spcPct val="95000"/>
              </a:lnSpc>
              <a:buNone/>
            </a:pPr>
            <a:r>
              <a:rPr lang="en-US" altLang="en-US" sz="2400" b="1" dirty="0">
                <a:latin typeface="Times New Roman" panose="02020603050405020304" pitchFamily="18" charset="0"/>
              </a:rPr>
              <a:t>     </a:t>
            </a:r>
            <a:r>
              <a:rPr lang="en-US" altLang="zh-CN" sz="2400" b="1" dirty="0">
                <a:latin typeface="Times New Roman" panose="02020603050405020304" pitchFamily="18" charset="0"/>
              </a:rPr>
              <a:t>public:</a:t>
            </a:r>
            <a:endParaRPr lang="en-US" altLang="zh-CN" sz="2400" b="1" dirty="0">
              <a:latin typeface="Times New Roman" panose="02020603050405020304" pitchFamily="18" charset="0"/>
            </a:endParaRPr>
          </a:p>
          <a:p>
            <a:pPr lvl="1" eaLnBrk="1" hangingPunct="1">
              <a:lnSpc>
                <a:spcPct val="95000"/>
              </a:lnSpc>
              <a:buNone/>
            </a:pPr>
            <a:r>
              <a:rPr lang="en-US" altLang="zh-CN" sz="2400" b="1" dirty="0">
                <a:latin typeface="Times New Roman" panose="02020603050405020304" pitchFamily="18" charset="0"/>
              </a:rPr>
              <a:t>         Point(float h,float v); </a:t>
            </a:r>
            <a:endParaRPr lang="en-US" altLang="en-US" sz="2400" b="1" dirty="0">
              <a:latin typeface="Times New Roman" panose="02020603050405020304" pitchFamily="18" charset="0"/>
            </a:endParaRPr>
          </a:p>
          <a:p>
            <a:pPr lvl="1" eaLnBrk="1" hangingPunct="1">
              <a:lnSpc>
                <a:spcPct val="95000"/>
              </a:lnSpc>
              <a:buNone/>
            </a:pPr>
            <a:r>
              <a:rPr lang="en-US" altLang="en-US" sz="2400" b="1" dirty="0">
                <a:latin typeface="Times New Roman" panose="02020603050405020304" pitchFamily="18" charset="0"/>
              </a:rPr>
              <a:t>         </a:t>
            </a:r>
            <a:r>
              <a:rPr lang="en-US" altLang="zh-CN" sz="2400" b="1" dirty="0">
                <a:latin typeface="Times New Roman" panose="02020603050405020304" pitchFamily="18" charset="0"/>
              </a:rPr>
              <a:t>float GetX( ); //</a:t>
            </a:r>
            <a:r>
              <a:rPr lang="zh-CN" altLang="en-US" sz="2400" b="1" dirty="0">
                <a:latin typeface="Times New Roman" panose="02020603050405020304" pitchFamily="18" charset="0"/>
              </a:rPr>
              <a:t>取</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坐标</a:t>
            </a:r>
            <a:endParaRPr lang="zh-CN" altLang="en-US" sz="2400" b="1" dirty="0">
              <a:latin typeface="Times New Roman" panose="02020603050405020304" pitchFamily="18" charset="0"/>
            </a:endParaRPr>
          </a:p>
          <a:p>
            <a:pPr lvl="1" eaLnBrk="1" hangingPunct="1">
              <a:lnSpc>
                <a:spcPct val="95000"/>
              </a:lnSpc>
              <a:buNone/>
            </a:pPr>
            <a:r>
              <a:rPr lang="en-US" altLang="en-US" sz="2400" b="1" dirty="0">
                <a:latin typeface="Times New Roman" panose="02020603050405020304" pitchFamily="18" charset="0"/>
              </a:rPr>
              <a:t>         </a:t>
            </a:r>
            <a:r>
              <a:rPr lang="en-US" altLang="zh-CN" sz="2400" b="1" dirty="0">
                <a:latin typeface="Times New Roman" panose="02020603050405020304" pitchFamily="18" charset="0"/>
              </a:rPr>
              <a:t>float GetY( ); //</a:t>
            </a:r>
            <a:r>
              <a:rPr lang="zh-CN" altLang="en-US" sz="2400" b="1" dirty="0">
                <a:latin typeface="Times New Roman" panose="02020603050405020304" pitchFamily="18" charset="0"/>
              </a:rPr>
              <a:t>取</a:t>
            </a:r>
            <a:r>
              <a:rPr lang="en-US" altLang="zh-CN" sz="2400" b="1" dirty="0">
                <a:latin typeface="Times New Roman" panose="02020603050405020304" pitchFamily="18" charset="0"/>
              </a:rPr>
              <a:t>Y</a:t>
            </a:r>
            <a:r>
              <a:rPr lang="zh-CN" altLang="en-US" sz="2400" b="1" dirty="0">
                <a:latin typeface="Times New Roman" panose="02020603050405020304" pitchFamily="18" charset="0"/>
              </a:rPr>
              <a:t>坐标</a:t>
            </a:r>
            <a:endParaRPr lang="en-US" altLang="en-US" sz="2400" b="1" dirty="0">
              <a:latin typeface="Times New Roman" panose="02020603050405020304" pitchFamily="18" charset="0"/>
            </a:endParaRPr>
          </a:p>
          <a:p>
            <a:pPr lvl="1" eaLnBrk="1" hangingPunct="1">
              <a:lnSpc>
                <a:spcPct val="95000"/>
              </a:lnSpc>
              <a:buNone/>
            </a:pPr>
            <a:r>
              <a:rPr lang="en-US" altLang="en-US" sz="2400" b="1" dirty="0">
                <a:latin typeface="Times New Roman" panose="02020603050405020304" pitchFamily="18" charset="0"/>
              </a:rPr>
              <a:t>};</a:t>
            </a:r>
            <a:endParaRPr lang="en-US" altLang="en-US" sz="2400" b="1" dirty="0">
              <a:latin typeface="Times New Roman" panose="02020603050405020304" pitchFamily="18" charset="0"/>
            </a:endParaRPr>
          </a:p>
          <a:p>
            <a:pPr lvl="1" eaLnBrk="1" hangingPunct="1">
              <a:lnSpc>
                <a:spcPct val="95000"/>
              </a:lnSpc>
              <a:buNone/>
            </a:pPr>
            <a:r>
              <a:rPr lang="en-US" altLang="en-US" sz="2400" b="1" dirty="0">
                <a:latin typeface="Times New Roman" panose="02020603050405020304" pitchFamily="18" charset="0"/>
              </a:rPr>
              <a:t>//...</a:t>
            </a:r>
            <a:r>
              <a:rPr lang="zh-CN" altLang="en-US" sz="2400" b="1" dirty="0">
                <a:latin typeface="Times New Roman" panose="02020603050405020304" pitchFamily="18" charset="0"/>
              </a:rPr>
              <a:t>函数的实现略</a:t>
            </a:r>
            <a:endParaRPr lang="zh-CN" altLang="en-US" sz="2400" b="1" dirty="0">
              <a:latin typeface="Times New Roman" panose="02020603050405020304" pitchFamily="18" charset="0"/>
            </a:endParaRPr>
          </a:p>
        </p:txBody>
      </p:sp>
      <p:sp>
        <p:nvSpPr>
          <p:cNvPr id="52230" name="Rectangle 6"/>
          <p:cNvSpPr/>
          <p:nvPr/>
        </p:nvSpPr>
        <p:spPr>
          <a:xfrm>
            <a:off x="6130925" y="1500188"/>
            <a:ext cx="4537075" cy="4322762"/>
          </a:xfrm>
          <a:prstGeom prst="rect">
            <a:avLst/>
          </a:prstGeom>
          <a:noFill/>
          <a:ln w="9525">
            <a:noFill/>
          </a:ln>
        </p:spPr>
        <p:txBody>
          <a:bodyPr lIns="92075" tIns="46038" rIns="92075" bIns="46038" anchor="t" anchorCtr="0"/>
          <a:p>
            <a:pPr marL="342900" indent="-342900">
              <a:lnSpc>
                <a:spcPct val="11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class Line</a:t>
            </a:r>
            <a:endParaRPr lang="en-US" altLang="zh-CN" sz="2400" b="1" dirty="0">
              <a:latin typeface="Arial" panose="020B0604020202020204" pitchFamily="34" charset="0"/>
              <a:ea typeface="宋体" panose="02010600030101010101" pitchFamily="2" charset="-122"/>
            </a:endParaRPr>
          </a:p>
          <a:p>
            <a:pPr marL="342900" indent="-342900">
              <a:lnSpc>
                <a:spcPct val="11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ct val="11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private:</a:t>
            </a:r>
            <a:endParaRPr lang="en-US" altLang="zh-CN" sz="2400" b="1" dirty="0">
              <a:latin typeface="Arial" panose="020B0604020202020204" pitchFamily="34" charset="0"/>
              <a:ea typeface="宋体" panose="02010600030101010101" pitchFamily="2" charset="-122"/>
            </a:endParaRPr>
          </a:p>
          <a:p>
            <a:pPr marL="342900" indent="-342900">
              <a:lnSpc>
                <a:spcPct val="110000"/>
              </a:lnSpc>
              <a:spcBef>
                <a:spcPct val="20000"/>
              </a:spcBef>
              <a:buClr>
                <a:schemeClr val="accent2"/>
              </a:buClr>
              <a:buSzPct val="80000"/>
              <a:buFont typeface="Wingdings" panose="05000000000000000000" pitchFamily="2" charset="2"/>
            </a:pPr>
            <a:r>
              <a:rPr lang="en-US" altLang="zh-CN" sz="2400" b="1" dirty="0">
                <a:solidFill>
                  <a:srgbClr val="FF0000"/>
                </a:solidFill>
                <a:latin typeface="Arial" panose="020B0604020202020204" pitchFamily="34" charset="0"/>
                <a:ea typeface="宋体" panose="02010600030101010101" pitchFamily="2" charset="-122"/>
              </a:rPr>
              <a:t>         Point  p1,p2;  //</a:t>
            </a:r>
            <a:r>
              <a:rPr lang="zh-CN" altLang="en-US" sz="2400" b="1" dirty="0">
                <a:solidFill>
                  <a:srgbClr val="FF0000"/>
                </a:solidFill>
                <a:latin typeface="Arial" panose="020B0604020202020204" pitchFamily="34" charset="0"/>
                <a:ea typeface="宋体" panose="02010600030101010101" pitchFamily="2" charset="-122"/>
              </a:rPr>
              <a:t>两个端点</a:t>
            </a:r>
            <a:endParaRPr lang="zh-CN" altLang="en-US" sz="2400" b="1" dirty="0">
              <a:solidFill>
                <a:srgbClr val="FF0000"/>
              </a:solidFill>
              <a:latin typeface="Arial" panose="020B0604020202020204" pitchFamily="34" charset="0"/>
              <a:ea typeface="宋体" panose="02010600030101010101" pitchFamily="2" charset="-122"/>
            </a:endParaRPr>
          </a:p>
          <a:p>
            <a:pPr marL="342900" indent="-342900">
              <a:lnSpc>
                <a:spcPct val="110000"/>
              </a:lnSpc>
              <a:spcBef>
                <a:spcPct val="20000"/>
              </a:spcBef>
              <a:buClr>
                <a:schemeClr val="accent2"/>
              </a:buClr>
              <a:buSzPct val="80000"/>
              <a:buFont typeface="Wingdings" panose="05000000000000000000" pitchFamily="2" charset="2"/>
            </a:pPr>
            <a:r>
              <a:rPr lang="zh-CN" altLang="en-US"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public:</a:t>
            </a:r>
            <a:endParaRPr lang="en-US" altLang="zh-CN" sz="2400" b="1" dirty="0">
              <a:latin typeface="Arial" panose="020B0604020202020204" pitchFamily="34" charset="0"/>
              <a:ea typeface="宋体" panose="02010600030101010101" pitchFamily="2" charset="-122"/>
            </a:endParaRPr>
          </a:p>
          <a:p>
            <a:pPr marL="342900" indent="-342900">
              <a:lnSpc>
                <a:spcPct val="11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         Line(Point a,Point b); </a:t>
            </a:r>
            <a:endParaRPr lang="en-US" altLang="zh-CN" sz="2400" b="1" dirty="0">
              <a:latin typeface="Arial" panose="020B0604020202020204" pitchFamily="34" charset="0"/>
              <a:ea typeface="宋体" panose="02010600030101010101" pitchFamily="2" charset="-122"/>
            </a:endParaRPr>
          </a:p>
          <a:p>
            <a:pPr marL="342900" indent="-342900">
              <a:lnSpc>
                <a:spcPct val="11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ct val="110000"/>
              </a:lnSpc>
              <a:spcBef>
                <a:spcPct val="20000"/>
              </a:spcBef>
              <a:buClr>
                <a:schemeClr val="accent2"/>
              </a:buClr>
              <a:buSzPct val="80000"/>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函数的实现略</a:t>
            </a:r>
            <a:endParaRPr lang="zh-CN" altLang="en-US" sz="2400" b="1" dirty="0">
              <a:latin typeface="Arial" panose="020B0604020202020204" pitchFamily="34" charset="0"/>
              <a:ea typeface="宋体" panose="02010600030101010101" pitchFamily="2" charset="-122"/>
            </a:endParaRPr>
          </a:p>
        </p:txBody>
      </p:sp>
      <p:cxnSp>
        <p:nvCxnSpPr>
          <p:cNvPr id="5" name="直接连接符 4"/>
          <p:cNvCxnSpPr/>
          <p:nvPr/>
        </p:nvCxnSpPr>
        <p:spPr>
          <a:xfrm>
            <a:off x="5663565" y="765175"/>
            <a:ext cx="0" cy="5616575"/>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blinds(horizontal)">
                                      <p:cBhvr>
                                        <p:cTn id="7" dur="5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xfrm>
            <a:off x="2667000" y="228600"/>
            <a:ext cx="7620000" cy="114300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类组合的构造函数设计</a:t>
            </a:r>
            <a:endParaRPr lang="zh-CN" altLang="en-US" sz="3600" b="1" dirty="0">
              <a:latin typeface="楷体" panose="02010609060101010101" pitchFamily="49" charset="-122"/>
              <a:ea typeface="楷体" panose="02010609060101010101" pitchFamily="49" charset="-122"/>
            </a:endParaRPr>
          </a:p>
        </p:txBody>
      </p:sp>
      <p:sp>
        <p:nvSpPr>
          <p:cNvPr id="57347" name="Rectangle 3"/>
          <p:cNvSpPr>
            <a:spLocks noGrp="1"/>
          </p:cNvSpPr>
          <p:nvPr>
            <p:ph idx="1"/>
          </p:nvPr>
        </p:nvSpPr>
        <p:spPr>
          <a:xfrm>
            <a:off x="1306195" y="1285875"/>
            <a:ext cx="10316210" cy="4429125"/>
          </a:xfrm>
          <a:noFill/>
          <a:ln>
            <a:noFill/>
          </a:ln>
        </p:spPr>
        <p:txBody>
          <a:bodyPr anchor="t" anchorCtr="0"/>
          <a:p>
            <a:pPr eaLnBrk="1" hangingPunct="1">
              <a:lnSpc>
                <a:spcPct val="120000"/>
              </a:lnSpc>
            </a:pPr>
            <a:r>
              <a:rPr lang="zh-CN" altLang="en-US" sz="2800" b="1" dirty="0">
                <a:latin typeface="楷体" panose="02010609060101010101" pitchFamily="49" charset="-122"/>
                <a:ea typeface="楷体" panose="02010609060101010101" pitchFamily="49" charset="-122"/>
              </a:rPr>
              <a:t>当创建类的对象时，若这个类具有内嵌对象成员，则各个内嵌对象成员将首先被自动创建。</a:t>
            </a:r>
            <a:endParaRPr lang="zh-CN" altLang="en-US" sz="2800" b="1" dirty="0">
              <a:latin typeface="楷体" panose="02010609060101010101" pitchFamily="49" charset="-122"/>
              <a:ea typeface="楷体" panose="02010609060101010101" pitchFamily="49" charset="-122"/>
            </a:endParaRPr>
          </a:p>
          <a:p>
            <a:pPr eaLnBrk="1" hangingPunct="1">
              <a:lnSpc>
                <a:spcPct val="120000"/>
              </a:lnSpc>
            </a:pPr>
            <a:r>
              <a:rPr lang="zh-CN" altLang="en-US" sz="2800" b="1" dirty="0">
                <a:latin typeface="楷体" panose="02010609060101010101" pitchFamily="49" charset="-122"/>
                <a:ea typeface="楷体" panose="02010609060101010101" pitchFamily="49" charset="-122"/>
              </a:rPr>
              <a:t>原则：不仅要负责对本类中的基本类型成员数据赋初值，也要对</a:t>
            </a:r>
            <a:r>
              <a:rPr lang="zh-CN" altLang="en-US" sz="2800" b="1" dirty="0">
                <a:solidFill>
                  <a:srgbClr val="FF0000"/>
                </a:solidFill>
                <a:latin typeface="楷体" panose="02010609060101010101" pitchFamily="49" charset="-122"/>
                <a:ea typeface="楷体" panose="02010609060101010101" pitchFamily="49" charset="-122"/>
              </a:rPr>
              <a:t>对象成员初始化</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lnSpc>
                <a:spcPct val="120000"/>
              </a:lnSpc>
            </a:pPr>
            <a:r>
              <a:rPr lang="zh-CN" altLang="en-US" sz="2800" b="1" dirty="0">
                <a:latin typeface="楷体" panose="02010609060101010101" pitchFamily="49" charset="-122"/>
                <a:ea typeface="楷体" panose="02010609060101010101" pitchFamily="49" charset="-122"/>
              </a:rPr>
              <a:t>声明形式：</a:t>
            </a:r>
            <a:endParaRPr lang="zh-CN" altLang="en-US" sz="2800" b="1" dirty="0">
              <a:latin typeface="楷体" panose="02010609060101010101" pitchFamily="49" charset="-122"/>
              <a:ea typeface="楷体" panose="02010609060101010101" pitchFamily="49" charset="-122"/>
            </a:endParaRPr>
          </a:p>
          <a:p>
            <a:pPr lvl="1" eaLnBrk="1" hangingPunct="1">
              <a:lnSpc>
                <a:spcPct val="130000"/>
              </a:lnSpc>
              <a:buNone/>
            </a:pPr>
            <a:r>
              <a:rPr lang="zh-CN" altLang="en-US" sz="2400" b="1" dirty="0">
                <a:solidFill>
                  <a:srgbClr val="FF0000"/>
                </a:solidFill>
                <a:latin typeface="楷体" panose="02010609060101010101" pitchFamily="49" charset="-122"/>
                <a:ea typeface="楷体" panose="02010609060101010101" pitchFamily="49" charset="-122"/>
              </a:rPr>
              <a:t>类名</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类名</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形参表</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内嵌对象</a:t>
            </a:r>
            <a:r>
              <a:rPr lang="en-US" altLang="zh-CN" sz="2400" b="1" dirty="0">
                <a:solidFill>
                  <a:srgbClr val="FF0000"/>
                </a:solidFill>
                <a:latin typeface="楷体" panose="02010609060101010101" pitchFamily="49" charset="-122"/>
                <a:ea typeface="楷体" panose="02010609060101010101" pitchFamily="49" charset="-122"/>
              </a:rPr>
              <a:t>1(</a:t>
            </a:r>
            <a:r>
              <a:rPr lang="zh-CN" altLang="en-US" sz="2400" b="1" dirty="0">
                <a:solidFill>
                  <a:srgbClr val="FF0000"/>
                </a:solidFill>
                <a:latin typeface="楷体" panose="02010609060101010101" pitchFamily="49" charset="-122"/>
                <a:ea typeface="楷体" panose="02010609060101010101" pitchFamily="49" charset="-122"/>
              </a:rPr>
              <a:t>形参表</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，内嵌对象</a:t>
            </a:r>
            <a:r>
              <a:rPr lang="en-US" altLang="zh-CN" sz="2400" b="1" dirty="0">
                <a:solidFill>
                  <a:srgbClr val="FF0000"/>
                </a:solidFill>
                <a:latin typeface="楷体" panose="02010609060101010101" pitchFamily="49" charset="-122"/>
                <a:ea typeface="楷体" panose="02010609060101010101" pitchFamily="49" charset="-122"/>
              </a:rPr>
              <a:t>2(</a:t>
            </a:r>
            <a:r>
              <a:rPr lang="zh-CN" altLang="en-US" sz="2400" b="1" dirty="0">
                <a:solidFill>
                  <a:srgbClr val="FF0000"/>
                </a:solidFill>
                <a:latin typeface="楷体" panose="02010609060101010101" pitchFamily="49" charset="-122"/>
                <a:ea typeface="楷体" panose="02010609060101010101" pitchFamily="49" charset="-122"/>
              </a:rPr>
              <a:t>形参表</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a:t>
            </a:r>
            <a:r>
              <a:rPr lang="en-US" altLang="zh-CN" sz="2400" b="1" dirty="0">
                <a:solidFill>
                  <a:srgbClr val="FF0000"/>
                </a:solidFill>
                <a:latin typeface="楷体" panose="02010609060101010101" pitchFamily="49" charset="-122"/>
                <a:ea typeface="楷体" panose="02010609060101010101" pitchFamily="49" charset="-122"/>
              </a:rPr>
              <a:t>......</a:t>
            </a:r>
            <a:endParaRPr lang="en-US" altLang="zh-CN" sz="2400" b="1" dirty="0">
              <a:solidFill>
                <a:srgbClr val="FF0000"/>
              </a:solidFill>
              <a:latin typeface="楷体" panose="02010609060101010101" pitchFamily="49" charset="-122"/>
              <a:ea typeface="楷体" panose="02010609060101010101" pitchFamily="49" charset="-122"/>
            </a:endParaRPr>
          </a:p>
          <a:p>
            <a:pPr lvl="1" eaLnBrk="1" hangingPunct="1">
              <a:lnSpc>
                <a:spcPct val="130000"/>
              </a:lnSpc>
              <a:buNone/>
            </a:pPr>
            <a:r>
              <a:rPr lang="en-US" altLang="zh-CN" sz="2400" b="1" dirty="0">
                <a:solidFill>
                  <a:srgbClr val="FF0000"/>
                </a:solidFill>
                <a:latin typeface="楷体" panose="02010609060101010101" pitchFamily="49" charset="-122"/>
                <a:ea typeface="楷体" panose="02010609060101010101" pitchFamily="49" charset="-122"/>
              </a:rPr>
              <a:t>{  </a:t>
            </a:r>
            <a:r>
              <a:rPr lang="zh-CN" altLang="en-US" sz="2400" b="1" dirty="0">
                <a:solidFill>
                  <a:srgbClr val="FF0000"/>
                </a:solidFill>
                <a:latin typeface="楷体" panose="02010609060101010101" pitchFamily="49" charset="-122"/>
                <a:ea typeface="楷体" panose="02010609060101010101" pitchFamily="49" charset="-122"/>
              </a:rPr>
              <a:t>类的初始化  </a:t>
            </a:r>
            <a:r>
              <a:rPr lang="en-US" altLang="zh-CN" sz="2400" b="1" dirty="0">
                <a:solidFill>
                  <a:srgbClr val="FF0000"/>
                </a:solidFill>
                <a:latin typeface="楷体" panose="02010609060101010101" pitchFamily="49" charset="-122"/>
                <a:ea typeface="楷体" panose="02010609060101010101" pitchFamily="49" charset="-122"/>
              </a:rPr>
              <a:t>}</a:t>
            </a:r>
            <a:endParaRPr lang="en-US" altLang="zh-CN" sz="24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charRg st="0" end="41"/>
                                            </p:txEl>
                                          </p:spTgt>
                                        </p:tgtEl>
                                        <p:attrNameLst>
                                          <p:attrName>style.visibility</p:attrName>
                                        </p:attrNameLst>
                                      </p:cBhvr>
                                      <p:to>
                                        <p:strVal val="visible"/>
                                      </p:to>
                                    </p:set>
                                    <p:animEffect transition="in" filter="blinds(horizontal)">
                                      <p:cBhvr>
                                        <p:cTn id="7" dur="500"/>
                                        <p:tgtEl>
                                          <p:spTgt spid="57347">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47">
                                            <p:txEl>
                                              <p:charRg st="41" end="78"/>
                                            </p:txEl>
                                          </p:spTgt>
                                        </p:tgtEl>
                                        <p:attrNameLst>
                                          <p:attrName>style.visibility</p:attrName>
                                        </p:attrNameLst>
                                      </p:cBhvr>
                                      <p:to>
                                        <p:strVal val="visible"/>
                                      </p:to>
                                    </p:set>
                                    <p:animEffect transition="in" filter="blinds(horizontal)">
                                      <p:cBhvr>
                                        <p:cTn id="12" dur="500"/>
                                        <p:tgtEl>
                                          <p:spTgt spid="57347">
                                            <p:txEl>
                                              <p:charRg st="41"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347">
                                            <p:txEl>
                                              <p:charRg st="78" end="84"/>
                                            </p:txEl>
                                          </p:spTgt>
                                        </p:tgtEl>
                                        <p:attrNameLst>
                                          <p:attrName>style.visibility</p:attrName>
                                        </p:attrNameLst>
                                      </p:cBhvr>
                                      <p:to>
                                        <p:strVal val="visible"/>
                                      </p:to>
                                    </p:set>
                                    <p:animEffect transition="in" filter="blinds(horizontal)">
                                      <p:cBhvr>
                                        <p:cTn id="17" dur="500"/>
                                        <p:tgtEl>
                                          <p:spTgt spid="57347">
                                            <p:txEl>
                                              <p:charRg st="78" end="84"/>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7347">
                                            <p:txEl>
                                              <p:charRg st="84" end="125"/>
                                            </p:txEl>
                                          </p:spTgt>
                                        </p:tgtEl>
                                        <p:attrNameLst>
                                          <p:attrName>style.visibility</p:attrName>
                                        </p:attrNameLst>
                                      </p:cBhvr>
                                      <p:to>
                                        <p:strVal val="visible"/>
                                      </p:to>
                                    </p:set>
                                    <p:animEffect transition="in" filter="blinds(horizontal)">
                                      <p:cBhvr>
                                        <p:cTn id="20" dur="500"/>
                                        <p:tgtEl>
                                          <p:spTgt spid="57347">
                                            <p:txEl>
                                              <p:charRg st="84" end="12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7347">
                                            <p:txEl>
                                              <p:charRg st="125" end="137"/>
                                            </p:txEl>
                                          </p:spTgt>
                                        </p:tgtEl>
                                        <p:attrNameLst>
                                          <p:attrName>style.visibility</p:attrName>
                                        </p:attrNameLst>
                                      </p:cBhvr>
                                      <p:to>
                                        <p:strVal val="visible"/>
                                      </p:to>
                                    </p:set>
                                    <p:animEffect transition="in" filter="blinds(horizontal)">
                                      <p:cBhvr>
                                        <p:cTn id="23" dur="500"/>
                                        <p:tgtEl>
                                          <p:spTgt spid="57347">
                                            <p:txEl>
                                              <p:charRg st="125" end="1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3"/>
          <p:cNvSpPr>
            <a:spLocks noGrp="1"/>
          </p:cNvSpPr>
          <p:nvPr>
            <p:ph idx="1"/>
          </p:nvPr>
        </p:nvSpPr>
        <p:spPr>
          <a:xfrm>
            <a:off x="1770380" y="1214755"/>
            <a:ext cx="9340215" cy="1239520"/>
          </a:xfrm>
          <a:noFill/>
          <a:ln>
            <a:noFill/>
          </a:ln>
        </p:spPr>
        <p:txBody>
          <a:bodyPr anchor="t" anchorCtr="0"/>
          <a:p>
            <a:pPr marL="0" indent="351155" eaLnBrk="1" hangingPunct="1">
              <a:lnSpc>
                <a:spcPct val="105000"/>
              </a:lnSpc>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将抽象出的数据成员、代码成员相结合，将它们视为一个整体。</a:t>
            </a:r>
            <a:endParaRPr lang="zh-CN" altLang="en-US" sz="2400" b="1" dirty="0">
              <a:latin typeface="楷体" panose="02010609060101010101" pitchFamily="49" charset="-122"/>
              <a:ea typeface="楷体" panose="02010609060101010101" pitchFamily="49" charset="-122"/>
            </a:endParaRPr>
          </a:p>
        </p:txBody>
      </p:sp>
      <p:sp>
        <p:nvSpPr>
          <p:cNvPr id="10248" name="Rectangle 8"/>
          <p:cNvSpPr/>
          <p:nvPr/>
        </p:nvSpPr>
        <p:spPr>
          <a:xfrm>
            <a:off x="2772728" y="5418773"/>
            <a:ext cx="5289550" cy="607695"/>
          </a:xfrm>
          <a:prstGeom prst="rect">
            <a:avLst/>
          </a:prstGeom>
          <a:noFill/>
          <a:ln w="12700">
            <a:noFill/>
          </a:ln>
        </p:spPr>
        <p:txBody>
          <a:bodyPr wrap="none" anchor="t" anchorCtr="0">
            <a:spAutoFit/>
          </a:bodyPr>
          <a:p>
            <a:pPr lvl="1" indent="0" eaLnBrk="1" hangingPunct="1">
              <a:lnSpc>
                <a:spcPct val="120000"/>
              </a:lnSpc>
              <a:spcBef>
                <a:spcPct val="20000"/>
              </a:spcBef>
              <a:buClr>
                <a:schemeClr val="accent2"/>
              </a:buClr>
              <a:buChar char="–"/>
            </a:pPr>
            <a:r>
              <a:rPr lang="zh-CN" altLang="en-US" sz="2800" b="1" dirty="0">
                <a:solidFill>
                  <a:srgbClr val="FF0000"/>
                </a:solidFill>
                <a:latin typeface="楷体" panose="02010609060101010101" pitchFamily="49" charset="-122"/>
                <a:ea typeface="楷体" panose="02010609060101010101" pitchFamily="49" charset="-122"/>
              </a:rPr>
              <a:t>实现封装：类声明中的</a:t>
            </a:r>
            <a:r>
              <a:rPr lang="en-US" altLang="zh-CN" sz="2800" b="1" dirty="0">
                <a:solidFill>
                  <a:srgbClr val="FF0000"/>
                </a:solidFill>
                <a:latin typeface="楷体" panose="02010609060101010101" pitchFamily="49" charset="-122"/>
                <a:ea typeface="楷体" panose="02010609060101010101" pitchFamily="49" charset="-122"/>
              </a:rPr>
              <a:t>{  }</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2291" name="Rectangle 2"/>
          <p:cNvSpPr txBox="1"/>
          <p:nvPr/>
        </p:nvSpPr>
        <p:spPr>
          <a:xfrm>
            <a:off x="2952750" y="285750"/>
            <a:ext cx="7010400" cy="561975"/>
          </a:xfrm>
          <a:prstGeom prst="rect">
            <a:avLst/>
          </a:prstGeom>
          <a:noFill/>
          <a:ln w="9525">
            <a:noFill/>
          </a:ln>
        </p:spPr>
        <p:txBody>
          <a:bodyPr anchor="t" anchorCtr="0"/>
          <a:p>
            <a:pPr algn="ctr">
              <a:lnSpc>
                <a:spcPct val="60000"/>
              </a:lnSpc>
              <a:buSzTx/>
            </a:pPr>
            <a:r>
              <a:rPr lang="en-US" altLang="zh-CN" sz="3600" b="1" dirty="0">
                <a:solidFill>
                  <a:schemeClr val="tx2"/>
                </a:solidFill>
                <a:latin typeface="楷体" panose="02010609060101010101" pitchFamily="49" charset="-122"/>
                <a:ea typeface="楷体" panose="02010609060101010101" pitchFamily="49" charset="-122"/>
              </a:rPr>
              <a:t>4.1.2 </a:t>
            </a:r>
            <a:r>
              <a:rPr lang="zh-CN" altLang="en-US" sz="3600" b="1" dirty="0">
                <a:solidFill>
                  <a:schemeClr val="tx2"/>
                </a:solidFill>
                <a:latin typeface="楷体" panose="02010609060101010101" pitchFamily="49" charset="-122"/>
                <a:ea typeface="楷体" panose="02010609060101010101" pitchFamily="49" charset="-122"/>
              </a:rPr>
              <a:t>封装</a:t>
            </a:r>
            <a:endParaRPr lang="zh-CN" altLang="en-US" sz="3600" b="1" dirty="0">
              <a:solidFill>
                <a:schemeClr val="tx2"/>
              </a:solidFill>
              <a:latin typeface="楷体" panose="02010609060101010101" pitchFamily="49" charset="-122"/>
              <a:ea typeface="楷体" panose="02010609060101010101" pitchFamily="49" charset="-122"/>
            </a:endParaRPr>
          </a:p>
        </p:txBody>
      </p:sp>
      <p:grpSp>
        <p:nvGrpSpPr>
          <p:cNvPr id="12292" name="Group 4"/>
          <p:cNvGrpSpPr/>
          <p:nvPr/>
        </p:nvGrpSpPr>
        <p:grpSpPr>
          <a:xfrm>
            <a:off x="3058478" y="2061210"/>
            <a:ext cx="5670550" cy="3048000"/>
            <a:chOff x="768" y="1344"/>
            <a:chExt cx="3572" cy="1920"/>
          </a:xfrm>
        </p:grpSpPr>
        <p:sp>
          <p:nvSpPr>
            <p:cNvPr id="12293" name="Rectangle 5"/>
            <p:cNvSpPr/>
            <p:nvPr/>
          </p:nvSpPr>
          <p:spPr>
            <a:xfrm>
              <a:off x="772" y="1540"/>
              <a:ext cx="1144" cy="1672"/>
            </a:xfrm>
            <a:prstGeom prst="rect">
              <a:avLst/>
            </a:prstGeom>
            <a:noFill/>
            <a:ln w="25400" cap="flat" cmpd="sng">
              <a:solidFill>
                <a:schemeClr val="hlink"/>
              </a:solidFill>
              <a:prstDash val="solid"/>
              <a:miter/>
              <a:headEnd type="none" w="med" len="med"/>
              <a:tailEnd type="none" w="med" len="med"/>
            </a:ln>
          </p:spPr>
          <p:txBody>
            <a:bodyPr wrap="none" anchor="ctr" anchorCtr="0"/>
            <a:p>
              <a:endParaRPr lang="zh-CN" altLang="en-US" b="1" dirty="0">
                <a:solidFill>
                  <a:schemeClr val="tx2"/>
                </a:solidFill>
                <a:latin typeface="Arial" panose="020B0604020202020204" pitchFamily="34" charset="0"/>
                <a:ea typeface="宋体" panose="02010600030101010101" pitchFamily="2" charset="-122"/>
              </a:endParaRPr>
            </a:p>
          </p:txBody>
        </p:sp>
        <p:sp>
          <p:nvSpPr>
            <p:cNvPr id="12294" name="Line 6"/>
            <p:cNvSpPr/>
            <p:nvPr/>
          </p:nvSpPr>
          <p:spPr>
            <a:xfrm flipV="1">
              <a:off x="768" y="1344"/>
              <a:ext cx="144" cy="192"/>
            </a:xfrm>
            <a:prstGeom prst="line">
              <a:avLst/>
            </a:prstGeom>
            <a:ln w="25400" cap="flat" cmpd="sng">
              <a:solidFill>
                <a:schemeClr val="hlink"/>
              </a:solidFill>
              <a:prstDash val="solid"/>
              <a:round/>
              <a:headEnd type="none" w="sm" len="sm"/>
              <a:tailEnd type="none" w="sm" len="sm"/>
            </a:ln>
          </p:spPr>
        </p:sp>
        <p:sp>
          <p:nvSpPr>
            <p:cNvPr id="12295" name="Line 7"/>
            <p:cNvSpPr/>
            <p:nvPr/>
          </p:nvSpPr>
          <p:spPr>
            <a:xfrm flipV="1">
              <a:off x="1920" y="1344"/>
              <a:ext cx="144" cy="192"/>
            </a:xfrm>
            <a:prstGeom prst="line">
              <a:avLst/>
            </a:prstGeom>
            <a:ln w="25400" cap="flat" cmpd="sng">
              <a:solidFill>
                <a:schemeClr val="hlink"/>
              </a:solidFill>
              <a:prstDash val="solid"/>
              <a:round/>
              <a:headEnd type="none" w="sm" len="sm"/>
              <a:tailEnd type="none" w="sm" len="sm"/>
            </a:ln>
          </p:spPr>
        </p:sp>
        <p:sp>
          <p:nvSpPr>
            <p:cNvPr id="12296" name="Line 8"/>
            <p:cNvSpPr/>
            <p:nvPr/>
          </p:nvSpPr>
          <p:spPr>
            <a:xfrm>
              <a:off x="2064" y="1344"/>
              <a:ext cx="1" cy="1632"/>
            </a:xfrm>
            <a:prstGeom prst="line">
              <a:avLst/>
            </a:prstGeom>
            <a:ln w="25400" cap="flat" cmpd="sng">
              <a:solidFill>
                <a:schemeClr val="hlink"/>
              </a:solidFill>
              <a:prstDash val="solid"/>
              <a:round/>
              <a:headEnd type="none" w="sm" len="sm"/>
              <a:tailEnd type="none" w="sm" len="sm"/>
            </a:ln>
          </p:spPr>
        </p:sp>
        <p:sp>
          <p:nvSpPr>
            <p:cNvPr id="12297" name="Line 9"/>
            <p:cNvSpPr/>
            <p:nvPr/>
          </p:nvSpPr>
          <p:spPr>
            <a:xfrm flipH="1">
              <a:off x="1920" y="2928"/>
              <a:ext cx="144" cy="288"/>
            </a:xfrm>
            <a:prstGeom prst="line">
              <a:avLst/>
            </a:prstGeom>
            <a:ln w="25400" cap="flat" cmpd="sng">
              <a:solidFill>
                <a:schemeClr val="hlink"/>
              </a:solidFill>
              <a:prstDash val="solid"/>
              <a:round/>
              <a:headEnd type="none" w="sm" len="sm"/>
              <a:tailEnd type="none" w="sm" len="sm"/>
            </a:ln>
          </p:spPr>
        </p:sp>
        <p:sp>
          <p:nvSpPr>
            <p:cNvPr id="12298" name="Line 10"/>
            <p:cNvSpPr/>
            <p:nvPr/>
          </p:nvSpPr>
          <p:spPr>
            <a:xfrm>
              <a:off x="768" y="1872"/>
              <a:ext cx="1152" cy="1"/>
            </a:xfrm>
            <a:prstGeom prst="line">
              <a:avLst/>
            </a:prstGeom>
            <a:ln w="25400" cap="flat" cmpd="sng">
              <a:solidFill>
                <a:schemeClr val="hlink"/>
              </a:solidFill>
              <a:prstDash val="solid"/>
              <a:round/>
              <a:headEnd type="none" w="sm" len="sm"/>
              <a:tailEnd type="none" w="sm" len="sm"/>
            </a:ln>
          </p:spPr>
        </p:sp>
        <p:sp>
          <p:nvSpPr>
            <p:cNvPr id="12299" name="Line 11"/>
            <p:cNvSpPr/>
            <p:nvPr/>
          </p:nvSpPr>
          <p:spPr>
            <a:xfrm>
              <a:off x="768" y="2592"/>
              <a:ext cx="1152" cy="1"/>
            </a:xfrm>
            <a:prstGeom prst="line">
              <a:avLst/>
            </a:prstGeom>
            <a:ln w="25400" cap="flat" cmpd="sng">
              <a:solidFill>
                <a:schemeClr val="hlink"/>
              </a:solidFill>
              <a:prstDash val="solid"/>
              <a:round/>
              <a:headEnd type="none" w="sm" len="sm"/>
              <a:tailEnd type="none" w="sm" len="sm"/>
            </a:ln>
          </p:spPr>
        </p:sp>
        <p:graphicFrame>
          <p:nvGraphicFramePr>
            <p:cNvPr id="12300" name="Object 12"/>
            <p:cNvGraphicFramePr/>
            <p:nvPr/>
          </p:nvGraphicFramePr>
          <p:xfrm>
            <a:off x="1056" y="1968"/>
            <a:ext cx="585" cy="585"/>
          </p:xfrm>
          <a:graphic>
            <a:graphicData uri="http://schemas.openxmlformats.org/presentationml/2006/ole">
              <mc:AlternateContent xmlns:mc="http://schemas.openxmlformats.org/markup-compatibility/2006">
                <mc:Choice xmlns:v="urn:schemas-microsoft-com:vml" Requires="v">
                  <p:oleObj spid="_x0000_s3076" name="" r:id="rId1" imgW="476250" imgH="476250" progId="MS_ClipArt_Gallery.2">
                    <p:embed/>
                  </p:oleObj>
                </mc:Choice>
                <mc:Fallback>
                  <p:oleObj name="" r:id="rId1" imgW="476250" imgH="476250" progId="MS_ClipArt_Gallery.2">
                    <p:embed/>
                    <p:pic>
                      <p:nvPicPr>
                        <p:cNvPr id="0" name="图片 3075"/>
                        <p:cNvPicPr/>
                        <p:nvPr/>
                      </p:nvPicPr>
                      <p:blipFill>
                        <a:blip r:embed="rId2"/>
                        <a:stretch>
                          <a:fillRect/>
                        </a:stretch>
                      </p:blipFill>
                      <p:spPr>
                        <a:xfrm>
                          <a:off x="1056" y="1968"/>
                          <a:ext cx="585" cy="585"/>
                        </a:xfrm>
                        <a:prstGeom prst="rect">
                          <a:avLst/>
                        </a:prstGeom>
                        <a:noFill/>
                        <a:ln w="9525" cap="flat" cmpd="sng">
                          <a:solidFill>
                            <a:schemeClr val="bg1"/>
                          </a:solidFill>
                          <a:prstDash val="solid"/>
                          <a:miter/>
                          <a:headEnd type="none" w="med" len="med"/>
                          <a:tailEnd type="none" w="med" len="med"/>
                        </a:ln>
                      </p:spPr>
                    </p:pic>
                  </p:oleObj>
                </mc:Fallback>
              </mc:AlternateContent>
            </a:graphicData>
          </a:graphic>
        </p:graphicFrame>
        <p:sp>
          <p:nvSpPr>
            <p:cNvPr id="12301" name="Rectangle 13"/>
            <p:cNvSpPr/>
            <p:nvPr/>
          </p:nvSpPr>
          <p:spPr>
            <a:xfrm>
              <a:off x="902" y="1536"/>
              <a:ext cx="826" cy="329"/>
            </a:xfrm>
            <a:prstGeom prst="rect">
              <a:avLst/>
            </a:prstGeom>
            <a:noFill/>
            <a:ln w="9525">
              <a:noFill/>
            </a:ln>
          </p:spPr>
          <p:txBody>
            <a:bodyPr lIns="92075" tIns="46038" rIns="92075" bIns="46038" anchor="t" anchorCtr="0">
              <a:spAutoFit/>
            </a:bodyPr>
            <a:p>
              <a:pPr eaLnBrk="0" hangingPunct="0"/>
              <a:r>
                <a:rPr lang="zh-CN" altLang="en-US" sz="2800" b="1" dirty="0">
                  <a:solidFill>
                    <a:schemeClr val="tx2"/>
                  </a:solidFill>
                  <a:latin typeface="Arial" panose="020B0604020202020204" pitchFamily="34" charset="0"/>
                  <a:ea typeface="宋体" panose="02010600030101010101" pitchFamily="2" charset="-122"/>
                </a:rPr>
                <a:t>售货亭</a:t>
              </a:r>
              <a:endParaRPr lang="zh-CN" altLang="en-US" sz="2800" b="1" dirty="0">
                <a:solidFill>
                  <a:schemeClr val="tx2"/>
                </a:solidFill>
                <a:latin typeface="Arial" panose="020B0604020202020204" pitchFamily="34" charset="0"/>
                <a:ea typeface="宋体" panose="02010600030101010101" pitchFamily="2" charset="-122"/>
              </a:endParaRPr>
            </a:p>
          </p:txBody>
        </p:sp>
        <p:sp>
          <p:nvSpPr>
            <p:cNvPr id="12302" name="Rectangle 14"/>
            <p:cNvSpPr/>
            <p:nvPr/>
          </p:nvSpPr>
          <p:spPr>
            <a:xfrm>
              <a:off x="2640" y="1392"/>
              <a:ext cx="1672" cy="1864"/>
            </a:xfrm>
            <a:prstGeom prst="rect">
              <a:avLst/>
            </a:prstGeom>
            <a:noFill/>
            <a:ln w="25400" cap="flat" cmpd="sng">
              <a:solidFill>
                <a:schemeClr val="hlink"/>
              </a:solidFill>
              <a:prstDash val="solid"/>
              <a:miter/>
              <a:headEnd type="none" w="med" len="med"/>
              <a:tailEnd type="none" w="med" len="med"/>
            </a:ln>
          </p:spPr>
          <p:txBody>
            <a:bodyPr wrap="none" anchor="ctr" anchorCtr="0"/>
            <a:p>
              <a:endParaRPr lang="zh-CN" altLang="en-US" b="1" dirty="0">
                <a:solidFill>
                  <a:schemeClr val="tx2"/>
                </a:solidFill>
                <a:latin typeface="Arial" panose="020B0604020202020204" pitchFamily="34" charset="0"/>
                <a:ea typeface="宋体" panose="02010600030101010101" pitchFamily="2" charset="-122"/>
              </a:endParaRPr>
            </a:p>
          </p:txBody>
        </p:sp>
        <p:sp>
          <p:nvSpPr>
            <p:cNvPr id="12303" name="Line 15"/>
            <p:cNvSpPr/>
            <p:nvPr/>
          </p:nvSpPr>
          <p:spPr>
            <a:xfrm>
              <a:off x="2640" y="2352"/>
              <a:ext cx="1680" cy="1"/>
            </a:xfrm>
            <a:prstGeom prst="line">
              <a:avLst/>
            </a:prstGeom>
            <a:ln w="25400" cap="flat" cmpd="sng">
              <a:solidFill>
                <a:schemeClr val="hlink"/>
              </a:solidFill>
              <a:prstDash val="solid"/>
              <a:round/>
              <a:headEnd type="none" w="sm" len="sm"/>
              <a:tailEnd type="none" w="sm" len="sm"/>
            </a:ln>
          </p:spPr>
        </p:sp>
        <p:sp>
          <p:nvSpPr>
            <p:cNvPr id="12304" name="Line 16"/>
            <p:cNvSpPr/>
            <p:nvPr/>
          </p:nvSpPr>
          <p:spPr>
            <a:xfrm>
              <a:off x="3120" y="1392"/>
              <a:ext cx="1" cy="1872"/>
            </a:xfrm>
            <a:prstGeom prst="line">
              <a:avLst/>
            </a:prstGeom>
            <a:ln w="25400" cap="flat" cmpd="sng">
              <a:solidFill>
                <a:schemeClr val="hlink"/>
              </a:solidFill>
              <a:prstDash val="solid"/>
              <a:round/>
              <a:headEnd type="none" w="sm" len="sm"/>
              <a:tailEnd type="none" w="sm" len="sm"/>
            </a:ln>
          </p:spPr>
        </p:sp>
        <p:sp>
          <p:nvSpPr>
            <p:cNvPr id="12305" name="Rectangle 17"/>
            <p:cNvSpPr/>
            <p:nvPr/>
          </p:nvSpPr>
          <p:spPr>
            <a:xfrm>
              <a:off x="2640" y="1728"/>
              <a:ext cx="261" cy="406"/>
            </a:xfrm>
            <a:prstGeom prst="rect">
              <a:avLst/>
            </a:prstGeom>
            <a:noFill/>
            <a:ln w="9525">
              <a:noFill/>
            </a:ln>
          </p:spPr>
          <p:txBody>
            <a:bodyPr wrap="none" lIns="92075" tIns="46038" rIns="92075" bIns="46038" anchor="t" anchorCtr="0">
              <a:spAutoFit/>
            </a:bodyPr>
            <a:p>
              <a:pPr eaLnBrk="0" hangingPunct="0"/>
              <a:r>
                <a:rPr lang="zh-CN" altLang="en-US" b="1" dirty="0">
                  <a:solidFill>
                    <a:srgbClr val="339933"/>
                  </a:solidFill>
                  <a:latin typeface="Arial" panose="020B0604020202020204" pitchFamily="34" charset="0"/>
                  <a:ea typeface="宋体" panose="02010600030101010101" pitchFamily="2" charset="-122"/>
                </a:rPr>
                <a:t>属</a:t>
              </a:r>
              <a:endParaRPr lang="zh-CN" altLang="en-US" b="1" dirty="0">
                <a:solidFill>
                  <a:srgbClr val="339933"/>
                </a:solidFill>
                <a:latin typeface="Arial" panose="020B0604020202020204" pitchFamily="34" charset="0"/>
                <a:ea typeface="宋体" panose="02010600030101010101" pitchFamily="2" charset="-122"/>
              </a:endParaRPr>
            </a:p>
            <a:p>
              <a:pPr eaLnBrk="0" hangingPunct="0"/>
              <a:r>
                <a:rPr lang="zh-CN" altLang="en-US" b="1" dirty="0">
                  <a:solidFill>
                    <a:srgbClr val="339933"/>
                  </a:solidFill>
                  <a:latin typeface="Arial" panose="020B0604020202020204" pitchFamily="34" charset="0"/>
                  <a:ea typeface="宋体" panose="02010600030101010101" pitchFamily="2" charset="-122"/>
                </a:rPr>
                <a:t>性</a:t>
              </a:r>
              <a:endParaRPr lang="zh-CN" altLang="en-US" b="1" dirty="0">
                <a:solidFill>
                  <a:srgbClr val="339933"/>
                </a:solidFill>
                <a:latin typeface="Arial" panose="020B0604020202020204" pitchFamily="34" charset="0"/>
                <a:ea typeface="宋体" panose="02010600030101010101" pitchFamily="2" charset="-122"/>
              </a:endParaRPr>
            </a:p>
          </p:txBody>
        </p:sp>
        <p:sp>
          <p:nvSpPr>
            <p:cNvPr id="12306" name="Rectangle 18"/>
            <p:cNvSpPr/>
            <p:nvPr/>
          </p:nvSpPr>
          <p:spPr>
            <a:xfrm>
              <a:off x="2640" y="2592"/>
              <a:ext cx="500" cy="232"/>
            </a:xfrm>
            <a:prstGeom prst="rect">
              <a:avLst/>
            </a:prstGeom>
            <a:noFill/>
            <a:ln w="9525">
              <a:noFill/>
            </a:ln>
          </p:spPr>
          <p:txBody>
            <a:bodyPr lIns="92075" tIns="46038" rIns="92075" bIns="46038" anchor="t" anchorCtr="0">
              <a:spAutoFit/>
            </a:bodyPr>
            <a:p>
              <a:pPr eaLnBrk="0" hangingPunct="0"/>
              <a:r>
                <a:rPr lang="zh-CN" altLang="en-US" b="1" dirty="0">
                  <a:solidFill>
                    <a:srgbClr val="339933"/>
                  </a:solidFill>
                  <a:latin typeface="Arial" panose="020B0604020202020204" pitchFamily="34" charset="0"/>
                  <a:ea typeface="宋体" panose="02010600030101010101" pitchFamily="2" charset="-122"/>
                </a:rPr>
                <a:t>服务</a:t>
              </a:r>
              <a:endParaRPr lang="zh-CN" altLang="en-US" b="1" dirty="0">
                <a:solidFill>
                  <a:srgbClr val="339933"/>
                </a:solidFill>
                <a:latin typeface="Arial" panose="020B0604020202020204" pitchFamily="34" charset="0"/>
                <a:ea typeface="宋体" panose="02010600030101010101" pitchFamily="2" charset="-122"/>
              </a:endParaRPr>
            </a:p>
          </p:txBody>
        </p:sp>
        <p:sp>
          <p:nvSpPr>
            <p:cNvPr id="12307" name="Rectangle 19"/>
            <p:cNvSpPr/>
            <p:nvPr/>
          </p:nvSpPr>
          <p:spPr>
            <a:xfrm>
              <a:off x="3120" y="1488"/>
              <a:ext cx="1220" cy="755"/>
            </a:xfrm>
            <a:prstGeom prst="rect">
              <a:avLst/>
            </a:prstGeom>
            <a:noFill/>
            <a:ln w="9525">
              <a:noFill/>
            </a:ln>
          </p:spPr>
          <p:txBody>
            <a:bodyPr lIns="92075" tIns="46038" rIns="92075" bIns="46038" anchor="t" anchorCtr="0">
              <a:spAutoFit/>
            </a:bodyPr>
            <a:p>
              <a:pPr eaLnBrk="0" hangingPunct="0"/>
              <a:r>
                <a:rPr lang="zh-CN" altLang="en-US" b="1" dirty="0">
                  <a:solidFill>
                    <a:schemeClr val="tx2"/>
                  </a:solidFill>
                  <a:latin typeface="Arial" panose="020B0604020202020204" pitchFamily="34" charset="0"/>
                  <a:ea typeface="宋体" panose="02010600030101010101" pitchFamily="2" charset="-122"/>
                </a:rPr>
                <a:t>货物名，</a:t>
              </a:r>
              <a:endParaRPr lang="zh-CN" altLang="en-US" b="1" dirty="0">
                <a:solidFill>
                  <a:schemeClr val="tx2"/>
                </a:solidFill>
                <a:latin typeface="Arial" panose="020B0604020202020204" pitchFamily="34" charset="0"/>
                <a:ea typeface="宋体" panose="02010600030101010101" pitchFamily="2" charset="-122"/>
              </a:endParaRPr>
            </a:p>
            <a:p>
              <a:pPr eaLnBrk="0" hangingPunct="0"/>
              <a:r>
                <a:rPr lang="zh-CN" altLang="en-US" b="1" dirty="0">
                  <a:solidFill>
                    <a:schemeClr val="tx2"/>
                  </a:solidFill>
                  <a:latin typeface="Arial" panose="020B0604020202020204" pitchFamily="34" charset="0"/>
                  <a:ea typeface="宋体" panose="02010600030101010101" pitchFamily="2" charset="-122"/>
                </a:rPr>
                <a:t>单价，</a:t>
              </a:r>
              <a:endParaRPr lang="zh-CN" altLang="en-US" b="1" dirty="0">
                <a:solidFill>
                  <a:schemeClr val="tx2"/>
                </a:solidFill>
                <a:latin typeface="Arial" panose="020B0604020202020204" pitchFamily="34" charset="0"/>
                <a:ea typeface="宋体" panose="02010600030101010101" pitchFamily="2" charset="-122"/>
              </a:endParaRPr>
            </a:p>
            <a:p>
              <a:pPr eaLnBrk="0" hangingPunct="0"/>
              <a:r>
                <a:rPr lang="zh-CN" altLang="en-US" b="1" dirty="0">
                  <a:solidFill>
                    <a:schemeClr val="tx2"/>
                  </a:solidFill>
                  <a:latin typeface="Arial" panose="020B0604020202020204" pitchFamily="34" charset="0"/>
                  <a:ea typeface="宋体" panose="02010600030101010101" pitchFamily="2" charset="-122"/>
                </a:rPr>
                <a:t>钱箱等</a:t>
              </a:r>
              <a:endParaRPr lang="zh-CN" altLang="en-US" b="1" dirty="0">
                <a:solidFill>
                  <a:schemeClr val="tx2"/>
                </a:solidFill>
                <a:latin typeface="Arial" panose="020B0604020202020204" pitchFamily="34" charset="0"/>
                <a:ea typeface="宋体" panose="02010600030101010101" pitchFamily="2" charset="-122"/>
              </a:endParaRPr>
            </a:p>
            <a:p>
              <a:pPr eaLnBrk="0" hangingPunct="0"/>
              <a:endParaRPr lang="en-US" altLang="zh-CN" b="1" dirty="0">
                <a:solidFill>
                  <a:schemeClr val="tx2"/>
                </a:solidFill>
                <a:latin typeface="Arial" panose="020B0604020202020204" pitchFamily="34" charset="0"/>
                <a:ea typeface="宋体" panose="02010600030101010101" pitchFamily="2" charset="-122"/>
              </a:endParaRPr>
            </a:p>
          </p:txBody>
        </p:sp>
        <p:sp>
          <p:nvSpPr>
            <p:cNvPr id="12308" name="Rectangle 20"/>
            <p:cNvSpPr/>
            <p:nvPr/>
          </p:nvSpPr>
          <p:spPr>
            <a:xfrm>
              <a:off x="3216" y="2544"/>
              <a:ext cx="980" cy="406"/>
            </a:xfrm>
            <a:prstGeom prst="rect">
              <a:avLst/>
            </a:prstGeom>
            <a:noFill/>
            <a:ln w="9525">
              <a:noFill/>
            </a:ln>
          </p:spPr>
          <p:txBody>
            <a:bodyPr lIns="92075" tIns="46038" rIns="92075" bIns="46038" anchor="t" anchorCtr="0">
              <a:spAutoFit/>
            </a:bodyPr>
            <a:p>
              <a:pPr eaLnBrk="0" hangingPunct="0"/>
              <a:r>
                <a:rPr lang="zh-CN" altLang="en-US" b="1" dirty="0">
                  <a:solidFill>
                    <a:schemeClr val="tx2"/>
                  </a:solidFill>
                  <a:latin typeface="Arial" panose="020B0604020202020204" pitchFamily="34" charset="0"/>
                  <a:ea typeface="宋体" panose="02010600030101010101" pitchFamily="2" charset="-122"/>
                </a:rPr>
                <a:t>零售货物</a:t>
              </a:r>
              <a:r>
                <a:rPr lang="en-US" altLang="zh-CN" b="1" dirty="0">
                  <a:solidFill>
                    <a:schemeClr val="tx2"/>
                  </a:solidFill>
                  <a:latin typeface="Arial" panose="020B0604020202020204" pitchFamily="34" charset="0"/>
                  <a:ea typeface="宋体" panose="02010600030101010101" pitchFamily="2" charset="-122"/>
                </a:rPr>
                <a:t>,  </a:t>
              </a:r>
              <a:r>
                <a:rPr lang="zh-CN" altLang="en-US" b="1" dirty="0">
                  <a:solidFill>
                    <a:schemeClr val="tx2"/>
                  </a:solidFill>
                  <a:latin typeface="Arial" panose="020B0604020202020204" pitchFamily="34" charset="0"/>
                  <a:ea typeface="宋体" panose="02010600030101010101" pitchFamily="2" charset="-122"/>
                </a:rPr>
                <a:t>找零钱等</a:t>
              </a:r>
              <a:endParaRPr lang="zh-CN" altLang="en-US" b="1" dirty="0">
                <a:solidFill>
                  <a:schemeClr val="tx2"/>
                </a:solidFill>
                <a:latin typeface="Arial" panose="020B0604020202020204" pitchFamily="34" charset="0"/>
                <a:ea typeface="宋体" panose="02010600030101010101" pitchFamily="2" charset="-122"/>
              </a:endParaRPr>
            </a:p>
          </p:txBody>
        </p:sp>
        <p:sp>
          <p:nvSpPr>
            <p:cNvPr id="12309" name="AutoShape 21"/>
            <p:cNvSpPr/>
            <p:nvPr/>
          </p:nvSpPr>
          <p:spPr>
            <a:xfrm>
              <a:off x="2208" y="2208"/>
              <a:ext cx="336" cy="463"/>
            </a:xfrm>
            <a:prstGeom prst="rightArrow">
              <a:avLst>
                <a:gd name="adj1" fmla="val 50000"/>
                <a:gd name="adj2" fmla="val 58296"/>
              </a:avLst>
            </a:prstGeom>
            <a:noFill/>
            <a:ln w="25400" cap="flat" cmpd="sng">
              <a:solidFill>
                <a:schemeClr val="hlink"/>
              </a:solidFill>
              <a:prstDash val="solid"/>
              <a:miter/>
              <a:headEnd type="none" w="med" len="med"/>
              <a:tailEnd type="none" w="med" len="med"/>
            </a:ln>
          </p:spPr>
          <p:txBody>
            <a:bodyPr lIns="92075" tIns="46038" rIns="92075" bIns="46038" anchor="ctr" anchorCtr="0">
              <a:spAutoFit/>
            </a:bodyPr>
            <a:p>
              <a:endParaRPr lang="zh-CN" altLang="en-US" b="1" dirty="0">
                <a:solidFill>
                  <a:schemeClr val="tx2"/>
                </a:solidFill>
                <a:latin typeface="Arial" panose="020B0604020202020204" pitchFamily="34" charset="0"/>
                <a:ea typeface="宋体" panose="02010600030101010101" pitchFamily="2" charset="-122"/>
              </a:endParaRPr>
            </a:p>
          </p:txBody>
        </p:sp>
        <p:sp>
          <p:nvSpPr>
            <p:cNvPr id="12310" name="Text Box 22"/>
            <p:cNvSpPr txBox="1"/>
            <p:nvPr/>
          </p:nvSpPr>
          <p:spPr>
            <a:xfrm>
              <a:off x="2112" y="1920"/>
              <a:ext cx="406" cy="232"/>
            </a:xfrm>
            <a:prstGeom prst="rect">
              <a:avLst/>
            </a:prstGeom>
            <a:noFill/>
            <a:ln w="9525">
              <a:noFill/>
            </a:ln>
          </p:spPr>
          <p:txBody>
            <a:bodyPr wrap="none" lIns="92075" tIns="46038" rIns="92075" bIns="46038" anchor="t" anchorCtr="0">
              <a:spAutoFit/>
            </a:bodyPr>
            <a:p>
              <a:pPr eaLnBrk="0" hangingPunct="0"/>
              <a:r>
                <a:rPr lang="zh-CN" altLang="en-US" b="1" dirty="0">
                  <a:solidFill>
                    <a:schemeClr val="tx2"/>
                  </a:solidFill>
                  <a:latin typeface="Arial" panose="020B0604020202020204" pitchFamily="34" charset="0"/>
                  <a:ea typeface="宋体" panose="02010600030101010101" pitchFamily="2" charset="-122"/>
                </a:rPr>
                <a:t>抽象</a:t>
              </a:r>
              <a:endParaRPr lang="zh-CN" altLang="en-US" b="1" dirty="0">
                <a:solidFill>
                  <a:schemeClr val="tx2"/>
                </a:solidFill>
                <a:latin typeface="Arial" panose="020B0604020202020204" pitchFamily="34" charset="0"/>
                <a:ea typeface="宋体" panose="02010600030101010101" pitchFamily="2" charset="-122"/>
              </a:endParaRPr>
            </a:p>
          </p:txBody>
        </p:sp>
        <p:sp>
          <p:nvSpPr>
            <p:cNvPr id="12311" name="Line 23"/>
            <p:cNvSpPr/>
            <p:nvPr/>
          </p:nvSpPr>
          <p:spPr>
            <a:xfrm>
              <a:off x="912" y="1344"/>
              <a:ext cx="1152" cy="0"/>
            </a:xfrm>
            <a:prstGeom prst="line">
              <a:avLst/>
            </a:prstGeom>
            <a:ln w="25400" cap="flat" cmpd="sng">
              <a:solidFill>
                <a:schemeClr val="hlink"/>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blinds(horizontal)">
                                      <p:cBhvr>
                                        <p:cTn id="7"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a:xfrm>
            <a:off x="2024063" y="357188"/>
            <a:ext cx="8229600" cy="1143000"/>
          </a:xfrm>
          <a:noFill/>
          <a:ln>
            <a:noFill/>
          </a:ln>
        </p:spPr>
        <p:txBody>
          <a:bodyPr anchor="t" anchorCtr="0"/>
          <a:p>
            <a:pPr eaLnBrk="1" hangingPunct="1">
              <a:buNone/>
            </a:pPr>
            <a:r>
              <a:rPr lang="zh-CN" altLang="en-US" sz="3600" b="1" dirty="0">
                <a:latin typeface="楷体" panose="02010609060101010101" pitchFamily="49" charset="-122"/>
                <a:ea typeface="楷体" panose="02010609060101010101" pitchFamily="49" charset="-122"/>
              </a:rPr>
              <a:t>类组合的构造函数调用</a:t>
            </a:r>
            <a:endParaRPr lang="zh-CN" altLang="en-US" sz="3600" b="1" dirty="0">
              <a:latin typeface="楷体" panose="02010609060101010101" pitchFamily="49" charset="-122"/>
              <a:ea typeface="楷体" panose="02010609060101010101" pitchFamily="49" charset="-122"/>
            </a:endParaRPr>
          </a:p>
        </p:txBody>
      </p:sp>
      <p:sp>
        <p:nvSpPr>
          <p:cNvPr id="120835" name="Rectangle 3"/>
          <p:cNvSpPr>
            <a:spLocks noGrp="1"/>
          </p:cNvSpPr>
          <p:nvPr>
            <p:ph idx="1"/>
          </p:nvPr>
        </p:nvSpPr>
        <p:spPr>
          <a:xfrm>
            <a:off x="1367155" y="1268730"/>
            <a:ext cx="10313670" cy="4343400"/>
          </a:xfrm>
          <a:noFill/>
          <a:ln>
            <a:noFill/>
          </a:ln>
        </p:spPr>
        <p:txBody>
          <a:bodyPr anchor="t" anchorCtr="0"/>
          <a:p>
            <a:pPr eaLnBrk="1" hangingPunct="1">
              <a:lnSpc>
                <a:spcPct val="105000"/>
              </a:lnSpc>
            </a:pPr>
            <a:r>
              <a:rPr lang="zh-CN" altLang="en-US" sz="2800" b="1" dirty="0">
                <a:solidFill>
                  <a:srgbClr val="FF0000"/>
                </a:solidFill>
                <a:latin typeface="楷体" panose="02010609060101010101" pitchFamily="49" charset="-122"/>
                <a:ea typeface="楷体" panose="02010609060101010101" pitchFamily="49" charset="-122"/>
              </a:rPr>
              <a:t>构造函数调用顺序：</a:t>
            </a:r>
            <a:endParaRPr lang="zh-CN" altLang="en-US" sz="2800" b="1" dirty="0">
              <a:solidFill>
                <a:srgbClr val="FF0000"/>
              </a:solidFill>
              <a:latin typeface="楷体" panose="02010609060101010101" pitchFamily="49" charset="-122"/>
              <a:ea typeface="楷体" panose="02010609060101010101" pitchFamily="49" charset="-122"/>
            </a:endParaRPr>
          </a:p>
          <a:p>
            <a:pPr eaLnBrk="1" hangingPunct="1">
              <a:lnSpc>
                <a:spcPct val="105000"/>
              </a:lnSpc>
              <a:buFont typeface="Wingdings" panose="05000000000000000000" pitchFamily="2" charset="2"/>
              <a:buNone/>
            </a:pP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先调用内嵌对象的构造函数（按内嵌时的声明顺序，先声明者先构造）。</a:t>
            </a:r>
            <a:endParaRPr lang="zh-CN" altLang="en-US" sz="2800" b="1" dirty="0">
              <a:latin typeface="楷体" panose="02010609060101010101" pitchFamily="49" charset="-122"/>
              <a:ea typeface="楷体" panose="02010609060101010101" pitchFamily="49" charset="-122"/>
            </a:endParaRPr>
          </a:p>
          <a:p>
            <a:pPr eaLnBrk="1" hangingPunct="1">
              <a:lnSpc>
                <a:spcPct val="105000"/>
              </a:lnSpc>
              <a:buFont typeface="Wingdings" panose="05000000000000000000" pitchFamily="2" charset="2"/>
              <a:buNone/>
            </a:pP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然后调用本类的构造函数。</a:t>
            </a:r>
            <a:endParaRPr lang="zh-CN" altLang="en-US" sz="2800" b="1" dirty="0">
              <a:latin typeface="楷体" panose="02010609060101010101" pitchFamily="49" charset="-122"/>
              <a:ea typeface="楷体" panose="02010609060101010101" pitchFamily="49" charset="-122"/>
            </a:endParaRPr>
          </a:p>
          <a:p>
            <a:pPr eaLnBrk="1" hangingPunct="1">
              <a:lnSpc>
                <a:spcPct val="105000"/>
              </a:lnSpc>
            </a:pPr>
            <a:r>
              <a:rPr lang="zh-CN" altLang="en-US" sz="2800" b="1" dirty="0">
                <a:latin typeface="楷体" panose="02010609060101010101" pitchFamily="49" charset="-122"/>
                <a:ea typeface="楷体" panose="02010609060101010101" pitchFamily="49" charset="-122"/>
              </a:rPr>
              <a:t>若调用默认构造函数（即无形参的），则内嵌对象的初始化也将调用相应的默认构造函数。</a:t>
            </a:r>
            <a:endParaRPr lang="en-US" altLang="zh-CN" sz="2800" b="1" dirty="0">
              <a:latin typeface="楷体" panose="02010609060101010101" pitchFamily="49" charset="-122"/>
              <a:ea typeface="楷体" panose="02010609060101010101" pitchFamily="49" charset="-122"/>
            </a:endParaRPr>
          </a:p>
          <a:p>
            <a:pPr eaLnBrk="1" hangingPunct="1">
              <a:lnSpc>
                <a:spcPct val="105000"/>
              </a:lnSpc>
            </a:pPr>
            <a:r>
              <a:rPr lang="zh-CN" altLang="en-US" sz="2800" b="1" dirty="0">
                <a:latin typeface="楷体" panose="02010609060101010101" pitchFamily="49" charset="-122"/>
                <a:ea typeface="楷体" panose="02010609060101010101" pitchFamily="49" charset="-122"/>
              </a:rPr>
              <a:t>析构函数的调用顺序相反。</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5">
                                            <p:txEl>
                                              <p:charRg st="10" end="46"/>
                                            </p:txEl>
                                          </p:spTgt>
                                        </p:tgtEl>
                                        <p:attrNameLst>
                                          <p:attrName>style.visibility</p:attrName>
                                        </p:attrNameLst>
                                      </p:cBhvr>
                                      <p:to>
                                        <p:strVal val="visible"/>
                                      </p:to>
                                    </p:set>
                                    <p:animEffect transition="in" filter="blinds(horizontal)">
                                      <p:cBhvr>
                                        <p:cTn id="7" dur="500"/>
                                        <p:tgtEl>
                                          <p:spTgt spid="120835">
                                            <p:txEl>
                                              <p:charRg st="1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835">
                                            <p:txEl>
                                              <p:charRg st="46" end="63"/>
                                            </p:txEl>
                                          </p:spTgt>
                                        </p:tgtEl>
                                        <p:attrNameLst>
                                          <p:attrName>style.visibility</p:attrName>
                                        </p:attrNameLst>
                                      </p:cBhvr>
                                      <p:to>
                                        <p:strVal val="visible"/>
                                      </p:to>
                                    </p:set>
                                    <p:animEffect transition="in" filter="blinds(horizontal)">
                                      <p:cBhvr>
                                        <p:cTn id="12" dur="500"/>
                                        <p:tgtEl>
                                          <p:spTgt spid="120835">
                                            <p:txEl>
                                              <p:charRg st="46"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835">
                                            <p:txEl>
                                              <p:charRg st="63" end="104"/>
                                            </p:txEl>
                                          </p:spTgt>
                                        </p:tgtEl>
                                        <p:attrNameLst>
                                          <p:attrName>style.visibility</p:attrName>
                                        </p:attrNameLst>
                                      </p:cBhvr>
                                      <p:to>
                                        <p:strVal val="visible"/>
                                      </p:to>
                                    </p:set>
                                    <p:animEffect transition="in" filter="blinds(horizontal)">
                                      <p:cBhvr>
                                        <p:cTn id="17" dur="500"/>
                                        <p:tgtEl>
                                          <p:spTgt spid="120835">
                                            <p:txEl>
                                              <p:charRg st="63"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0835">
                                            <p:txEl>
                                              <p:charRg st="104" end="117"/>
                                            </p:txEl>
                                          </p:spTgt>
                                        </p:tgtEl>
                                        <p:attrNameLst>
                                          <p:attrName>style.visibility</p:attrName>
                                        </p:attrNameLst>
                                      </p:cBhvr>
                                      <p:to>
                                        <p:strVal val="visible"/>
                                      </p:to>
                                    </p:set>
                                    <p:animEffect transition="in" filter="blinds(horizontal)">
                                      <p:cBhvr>
                                        <p:cTn id="22" dur="500"/>
                                        <p:tgtEl>
                                          <p:spTgt spid="120835">
                                            <p:txEl>
                                              <p:charRg st="104"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a:xfrm>
            <a:off x="2566988" y="333375"/>
            <a:ext cx="7391400" cy="99060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类的组合举例</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线段类</a:t>
            </a:r>
            <a:endParaRPr lang="zh-CN" altLang="en-US" sz="3600" b="1" dirty="0">
              <a:latin typeface="楷体" panose="02010609060101010101" pitchFamily="49" charset="-122"/>
              <a:ea typeface="楷体" panose="02010609060101010101" pitchFamily="49" charset="-122"/>
            </a:endParaRPr>
          </a:p>
        </p:txBody>
      </p:sp>
      <p:sp>
        <p:nvSpPr>
          <p:cNvPr id="89090" name="Rectangle 3"/>
          <p:cNvSpPr>
            <a:spLocks noGrp="1"/>
          </p:cNvSpPr>
          <p:nvPr>
            <p:ph idx="1"/>
          </p:nvPr>
        </p:nvSpPr>
        <p:spPr>
          <a:xfrm>
            <a:off x="551498" y="908368"/>
            <a:ext cx="5903912" cy="4648200"/>
          </a:xfrm>
          <a:noFill/>
          <a:ln>
            <a:noFill/>
          </a:ln>
        </p:spPr>
        <p:txBody>
          <a:bodyPr anchor="t" anchorCtr="0"/>
          <a:p>
            <a:pPr eaLnBrk="1" hangingPunct="1">
              <a:lnSpc>
                <a:spcPct val="90000"/>
              </a:lnSpc>
              <a:spcBef>
                <a:spcPct val="5000"/>
              </a:spcBef>
              <a:buFont typeface="Wingdings" panose="05000000000000000000" pitchFamily="2" charset="2"/>
              <a:buNone/>
            </a:pPr>
            <a:r>
              <a:rPr lang="en-US" altLang="en-US" sz="2400" b="1" dirty="0">
                <a:latin typeface="Times New Roman" panose="02020603050405020304" pitchFamily="18" charset="0"/>
              </a:rPr>
              <a:t>#include &lt;iostream&gt;</a:t>
            </a:r>
            <a:endParaRPr lang="en-US" altLang="en-US" sz="2400" b="1" dirty="0">
              <a:latin typeface="Times New Roman" panose="02020603050405020304" pitchFamily="18" charset="0"/>
            </a:endParaRPr>
          </a:p>
          <a:p>
            <a:pPr eaLnBrk="1" hangingPunct="1">
              <a:lnSpc>
                <a:spcPct val="90000"/>
              </a:lnSpc>
              <a:spcBef>
                <a:spcPct val="5000"/>
              </a:spcBef>
              <a:buFont typeface="Wingdings" panose="05000000000000000000" pitchFamily="2" charset="2"/>
              <a:buNone/>
            </a:pPr>
            <a:r>
              <a:rPr lang="en-US" altLang="en-US" sz="2400" b="1" dirty="0">
                <a:latin typeface="Times New Roman" panose="02020603050405020304" pitchFamily="18" charset="0"/>
              </a:rPr>
              <a:t>#include &lt;cmath&gt;</a:t>
            </a:r>
            <a:endParaRPr lang="en-US" altLang="en-US" sz="2400" b="1" dirty="0">
              <a:latin typeface="Times New Roman" panose="02020603050405020304" pitchFamily="18" charset="0"/>
            </a:endParaRPr>
          </a:p>
          <a:p>
            <a:pPr eaLnBrk="1" hangingPunct="1">
              <a:lnSpc>
                <a:spcPct val="90000"/>
              </a:lnSpc>
              <a:spcBef>
                <a:spcPct val="5000"/>
              </a:spcBef>
              <a:buFont typeface="Wingdings" panose="05000000000000000000" pitchFamily="2" charset="2"/>
              <a:buNone/>
            </a:pPr>
            <a:r>
              <a:rPr lang="en-US" altLang="en-US" sz="2400" b="1" dirty="0">
                <a:latin typeface="Times New Roman" panose="02020603050405020304" pitchFamily="18" charset="0"/>
              </a:rPr>
              <a:t>using namespace std;</a:t>
            </a:r>
            <a:endParaRPr lang="en-US" altLang="en-US" sz="2400" b="1" dirty="0">
              <a:latin typeface="Times New Roman" panose="02020603050405020304" pitchFamily="18" charset="0"/>
            </a:endParaRPr>
          </a:p>
          <a:p>
            <a:pPr eaLnBrk="1" hangingPunct="1">
              <a:lnSpc>
                <a:spcPct val="90000"/>
              </a:lnSpc>
              <a:spcBef>
                <a:spcPct val="5000"/>
              </a:spcBef>
              <a:buFont typeface="Wingdings" panose="05000000000000000000" pitchFamily="2" charset="2"/>
              <a:buNone/>
            </a:pPr>
            <a:r>
              <a:rPr lang="en-US" altLang="en-US" sz="2400" b="1" dirty="0">
                <a:solidFill>
                  <a:srgbClr val="FF0000"/>
                </a:solidFill>
                <a:latin typeface="Times New Roman" panose="02020603050405020304" pitchFamily="18" charset="0"/>
              </a:rPr>
              <a:t>class Point	//Point类声明</a:t>
            </a:r>
            <a:endParaRPr lang="en-US" altLang="en-US" sz="2400" b="1" dirty="0">
              <a:solidFill>
                <a:srgbClr val="FF0000"/>
              </a:solidFill>
              <a:latin typeface="Times New Roman" panose="02020603050405020304" pitchFamily="18" charset="0"/>
            </a:endParaRPr>
          </a:p>
          <a:p>
            <a:pPr eaLnBrk="1" hangingPunct="1">
              <a:lnSpc>
                <a:spcPct val="90000"/>
              </a:lnSpc>
              <a:spcBef>
                <a:spcPct val="5000"/>
              </a:spcBef>
              <a:buFont typeface="Wingdings" panose="05000000000000000000" pitchFamily="2" charset="2"/>
              <a:buNone/>
            </a:pPr>
            <a:r>
              <a:rPr lang="en-US" altLang="en-US" sz="2400" b="1" dirty="0">
                <a:latin typeface="Times New Roman" panose="02020603050405020304" pitchFamily="18" charset="0"/>
              </a:rPr>
              <a:t>{</a:t>
            </a:r>
            <a:endParaRPr lang="en-US" altLang="en-US" sz="2400" b="1" dirty="0">
              <a:latin typeface="Times New Roman" panose="02020603050405020304" pitchFamily="18" charset="0"/>
            </a:endParaRPr>
          </a:p>
          <a:p>
            <a:pPr eaLnBrk="1" hangingPunct="1">
              <a:lnSpc>
                <a:spcPct val="90000"/>
              </a:lnSpc>
              <a:spcBef>
                <a:spcPct val="5000"/>
              </a:spcBef>
              <a:buFont typeface="Wingdings" panose="05000000000000000000" pitchFamily="2" charset="2"/>
              <a:buNone/>
            </a:pPr>
            <a:r>
              <a:rPr lang="en-US" altLang="en-US" sz="2400" b="1" dirty="0">
                <a:latin typeface="Times New Roman" panose="02020603050405020304" pitchFamily="18" charset="0"/>
              </a:rPr>
              <a:t>   public:</a:t>
            </a:r>
            <a:endParaRPr lang="en-US" altLang="en-US" sz="2400" b="1" dirty="0">
              <a:latin typeface="Times New Roman" panose="02020603050405020304" pitchFamily="18" charset="0"/>
            </a:endParaRPr>
          </a:p>
          <a:p>
            <a:pPr eaLnBrk="1" hangingPunct="1">
              <a:lnSpc>
                <a:spcPct val="90000"/>
              </a:lnSpc>
              <a:spcBef>
                <a:spcPct val="5000"/>
              </a:spcBef>
              <a:buFont typeface="Wingdings" panose="05000000000000000000" pitchFamily="2" charset="2"/>
              <a:buNone/>
            </a:pPr>
            <a:r>
              <a:rPr lang="en-US" altLang="en-US" sz="2400" b="1" dirty="0">
                <a:latin typeface="Times New Roman" panose="02020603050405020304" pitchFamily="18" charset="0"/>
              </a:rPr>
              <a:t>	  </a:t>
            </a:r>
            <a:r>
              <a:rPr lang="en-US" altLang="en-US" sz="2400" b="1" dirty="0">
                <a:solidFill>
                  <a:srgbClr val="FF0000"/>
                </a:solidFill>
                <a:latin typeface="Times New Roman" panose="02020603050405020304" pitchFamily="18" charset="0"/>
              </a:rPr>
              <a:t>Point(int xx=0, int yy=0) {X=xx;Y=yy;}</a:t>
            </a:r>
            <a:endParaRPr lang="en-US" altLang="en-US" sz="2400" b="1" dirty="0">
              <a:solidFill>
                <a:srgbClr val="FF0000"/>
              </a:solidFill>
              <a:latin typeface="Times New Roman" panose="02020603050405020304" pitchFamily="18" charset="0"/>
            </a:endParaRPr>
          </a:p>
          <a:p>
            <a:pPr eaLnBrk="1" hangingPunct="1">
              <a:lnSpc>
                <a:spcPct val="90000"/>
              </a:lnSpc>
              <a:spcBef>
                <a:spcPct val="5000"/>
              </a:spcBef>
              <a:buFont typeface="Wingdings" panose="05000000000000000000" pitchFamily="2" charset="2"/>
              <a:buNone/>
            </a:pPr>
            <a:r>
              <a:rPr lang="en-US" altLang="en-US" sz="2400" b="1" dirty="0">
                <a:solidFill>
                  <a:srgbClr val="990000"/>
                </a:solidFill>
                <a:latin typeface="Times New Roman" panose="02020603050405020304" pitchFamily="18" charset="0"/>
              </a:rPr>
              <a:t>	  </a:t>
            </a:r>
            <a:r>
              <a:rPr lang="en-US" altLang="en-US" sz="2400" b="1" dirty="0">
                <a:solidFill>
                  <a:schemeClr val="accent2"/>
                </a:solidFill>
                <a:latin typeface="Times New Roman" panose="02020603050405020304" pitchFamily="18" charset="0"/>
              </a:rPr>
              <a:t>Point(Point &amp;p);</a:t>
            </a:r>
            <a:endParaRPr lang="en-US" altLang="en-US" sz="2400" b="1" dirty="0">
              <a:solidFill>
                <a:schemeClr val="accent2"/>
              </a:solidFill>
              <a:latin typeface="Times New Roman" panose="02020603050405020304" pitchFamily="18" charset="0"/>
            </a:endParaRPr>
          </a:p>
          <a:p>
            <a:pPr eaLnBrk="1" hangingPunct="1">
              <a:lnSpc>
                <a:spcPct val="90000"/>
              </a:lnSpc>
              <a:spcBef>
                <a:spcPct val="5000"/>
              </a:spcBef>
              <a:buFont typeface="Wingdings" panose="05000000000000000000" pitchFamily="2" charset="2"/>
              <a:buNone/>
            </a:pPr>
            <a:r>
              <a:rPr lang="en-US" altLang="en-US" sz="2400" b="1" dirty="0">
                <a:latin typeface="Times New Roman" panose="02020603050405020304" pitchFamily="18" charset="0"/>
              </a:rPr>
              <a:t>	  int GetX() {return X;}</a:t>
            </a:r>
            <a:endParaRPr lang="en-US" altLang="en-US" sz="2400" b="1" dirty="0">
              <a:latin typeface="Times New Roman" panose="02020603050405020304" pitchFamily="18" charset="0"/>
            </a:endParaRPr>
          </a:p>
          <a:p>
            <a:pPr eaLnBrk="1" hangingPunct="1">
              <a:lnSpc>
                <a:spcPct val="90000"/>
              </a:lnSpc>
              <a:spcBef>
                <a:spcPct val="5000"/>
              </a:spcBef>
              <a:buFont typeface="Wingdings" panose="05000000000000000000" pitchFamily="2" charset="2"/>
              <a:buNone/>
            </a:pPr>
            <a:r>
              <a:rPr lang="en-US" altLang="en-US" sz="2400" b="1" dirty="0">
                <a:latin typeface="Times New Roman" panose="02020603050405020304" pitchFamily="18" charset="0"/>
              </a:rPr>
              <a:t>	  int GetY() {return Y;}</a:t>
            </a:r>
            <a:endParaRPr lang="en-US" altLang="en-US" sz="2400" b="1" dirty="0">
              <a:latin typeface="Times New Roman" panose="02020603050405020304" pitchFamily="18" charset="0"/>
            </a:endParaRPr>
          </a:p>
          <a:p>
            <a:pPr eaLnBrk="1" hangingPunct="1">
              <a:lnSpc>
                <a:spcPct val="90000"/>
              </a:lnSpc>
              <a:spcBef>
                <a:spcPct val="5000"/>
              </a:spcBef>
              <a:buFont typeface="Wingdings" panose="05000000000000000000" pitchFamily="2" charset="2"/>
              <a:buNone/>
            </a:pPr>
            <a:r>
              <a:rPr lang="en-US" altLang="en-US" sz="2400" b="1" dirty="0">
                <a:latin typeface="Times New Roman" panose="02020603050405020304" pitchFamily="18" charset="0"/>
              </a:rPr>
              <a:t>  private:</a:t>
            </a:r>
            <a:endParaRPr lang="en-US" altLang="en-US" sz="2400" b="1" dirty="0">
              <a:latin typeface="Times New Roman" panose="02020603050405020304" pitchFamily="18" charset="0"/>
            </a:endParaRPr>
          </a:p>
          <a:p>
            <a:pPr eaLnBrk="1" hangingPunct="1">
              <a:lnSpc>
                <a:spcPct val="90000"/>
              </a:lnSpc>
              <a:spcBef>
                <a:spcPct val="5000"/>
              </a:spcBef>
              <a:buFont typeface="Wingdings" panose="05000000000000000000" pitchFamily="2" charset="2"/>
              <a:buNone/>
            </a:pPr>
            <a:r>
              <a:rPr lang="en-US" altLang="en-US" sz="2400" b="1" dirty="0">
                <a:latin typeface="Times New Roman" panose="02020603050405020304" pitchFamily="18" charset="0"/>
              </a:rPr>
              <a:t>	  int X,Y;</a:t>
            </a:r>
            <a:endParaRPr lang="en-US" altLang="en-US" sz="2400" b="1" dirty="0">
              <a:latin typeface="Times New Roman" panose="02020603050405020304" pitchFamily="18" charset="0"/>
            </a:endParaRPr>
          </a:p>
          <a:p>
            <a:pPr eaLnBrk="1" hangingPunct="1">
              <a:lnSpc>
                <a:spcPct val="90000"/>
              </a:lnSpc>
              <a:spcBef>
                <a:spcPct val="5000"/>
              </a:spcBef>
              <a:buFont typeface="Wingdings" panose="05000000000000000000" pitchFamily="2" charset="2"/>
              <a:buNone/>
            </a:pPr>
            <a:r>
              <a:rPr lang="en-US" altLang="en-US"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54278" name="Rectangle 6"/>
          <p:cNvSpPr/>
          <p:nvPr/>
        </p:nvSpPr>
        <p:spPr>
          <a:xfrm>
            <a:off x="6573520" y="1341120"/>
            <a:ext cx="5067935" cy="2306955"/>
          </a:xfrm>
          <a:prstGeom prst="rect">
            <a:avLst/>
          </a:prstGeom>
          <a:noFill/>
          <a:ln w="12700">
            <a:noFill/>
          </a:ln>
        </p:spPr>
        <p:txBody>
          <a:bodyPr wrap="square" anchor="t" anchorCtr="0">
            <a:spAutoFit/>
          </a:bodyPr>
          <a:p>
            <a:r>
              <a:rPr lang="en-US" altLang="zh-CN" sz="2400" b="1" dirty="0">
                <a:latin typeface="Arial" panose="020B0604020202020204" pitchFamily="34" charset="0"/>
                <a:ea typeface="楷体_GB2312" pitchFamily="49" charset="-122"/>
              </a:rPr>
              <a:t>Point::Point(Point &amp;p)	 </a:t>
            </a:r>
            <a:endParaRPr lang="en-US" altLang="zh-CN" sz="2400" b="1" dirty="0">
              <a:latin typeface="Arial" panose="020B0604020202020204" pitchFamily="34" charset="0"/>
              <a:ea typeface="楷体_GB2312" pitchFamily="49" charset="-122"/>
            </a:endParaRPr>
          </a:p>
          <a:p>
            <a:r>
              <a:rPr lang="en-US" altLang="zh-CN" sz="2400" b="1" dirty="0">
                <a:latin typeface="Arial" panose="020B0604020202020204" pitchFamily="34" charset="0"/>
                <a:ea typeface="楷体_GB2312" pitchFamily="49" charset="-122"/>
              </a:rPr>
              <a:t>{   X=p.X;</a:t>
            </a:r>
            <a:endParaRPr lang="en-US" altLang="zh-CN" sz="2400" b="1" dirty="0">
              <a:latin typeface="Arial" panose="020B0604020202020204" pitchFamily="34" charset="0"/>
              <a:ea typeface="楷体_GB2312" pitchFamily="49" charset="-122"/>
            </a:endParaRPr>
          </a:p>
          <a:p>
            <a:r>
              <a:rPr lang="en-US" altLang="zh-CN" sz="2400" b="1" dirty="0">
                <a:latin typeface="Arial" panose="020B0604020202020204" pitchFamily="34" charset="0"/>
                <a:ea typeface="楷体_GB2312" pitchFamily="49" charset="-122"/>
              </a:rPr>
              <a:t>     Y=p.Y;</a:t>
            </a:r>
            <a:endParaRPr lang="en-US" altLang="zh-CN" sz="2400" b="1" dirty="0">
              <a:latin typeface="Arial" panose="020B0604020202020204" pitchFamily="34" charset="0"/>
              <a:ea typeface="楷体_GB2312" pitchFamily="49" charset="-122"/>
            </a:endParaRPr>
          </a:p>
          <a:p>
            <a:r>
              <a:rPr lang="en-US" altLang="zh-CN" sz="2400" b="1" dirty="0">
                <a:latin typeface="Arial" panose="020B0604020202020204" pitchFamily="34" charset="0"/>
                <a:ea typeface="楷体_GB2312" pitchFamily="49" charset="-122"/>
              </a:rPr>
              <a:t>     cout&lt;&lt;</a:t>
            </a:r>
            <a:r>
              <a:rPr lang="en-US"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楷体_GB2312" pitchFamily="49" charset="-122"/>
              </a:rPr>
              <a:t>Point</a:t>
            </a:r>
            <a:r>
              <a:rPr lang="zh-CN" altLang="en-US" sz="2400" b="1" dirty="0">
                <a:latin typeface="Arial" panose="020B0604020202020204" pitchFamily="34" charset="0"/>
                <a:ea typeface="楷体_GB2312" pitchFamily="49" charset="-122"/>
              </a:rPr>
              <a:t>复制构造函数被调用</a:t>
            </a:r>
            <a:r>
              <a:rPr lang="en-US" altLang="zh-CN" sz="2400" b="1" dirty="0">
                <a:latin typeface="Arial" panose="020B0604020202020204" pitchFamily="34" charset="0"/>
                <a:ea typeface="楷体_GB2312" pitchFamily="49" charset="-122"/>
              </a:rPr>
              <a:t>"&lt;&lt;endl;</a:t>
            </a:r>
            <a:endParaRPr lang="en-US" altLang="zh-CN" sz="2400" b="1" dirty="0">
              <a:latin typeface="Arial" panose="020B0604020202020204" pitchFamily="34" charset="0"/>
              <a:ea typeface="楷体_GB2312" pitchFamily="49" charset="-122"/>
            </a:endParaRPr>
          </a:p>
          <a:p>
            <a:r>
              <a:rPr lang="en-US" altLang="zh-CN" sz="2400" b="1" dirty="0">
                <a:latin typeface="Arial" panose="020B0604020202020204" pitchFamily="34" charset="0"/>
                <a:ea typeface="楷体_GB2312" pitchFamily="49" charset="-122"/>
              </a:rPr>
              <a:t>}</a:t>
            </a:r>
            <a:endParaRPr lang="en-US" altLang="zh-CN" sz="2400" b="1" dirty="0">
              <a:latin typeface="Arial" panose="020B0604020202020204" pitchFamily="34" charset="0"/>
              <a:ea typeface="楷体_GB2312" pitchFamily="49" charset="-122"/>
            </a:endParaRPr>
          </a:p>
        </p:txBody>
      </p:sp>
      <p:cxnSp>
        <p:nvCxnSpPr>
          <p:cNvPr id="5" name="直接连接符 4"/>
          <p:cNvCxnSpPr/>
          <p:nvPr/>
        </p:nvCxnSpPr>
        <p:spPr>
          <a:xfrm>
            <a:off x="6384290" y="1052830"/>
            <a:ext cx="1905" cy="504063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blinds(horizontal)">
                                      <p:cBhvr>
                                        <p:cTn id="7"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6"/>
          <p:cNvSpPr>
            <a:spLocks noGrp="1"/>
          </p:cNvSpPr>
          <p:nvPr>
            <p:ph idx="1"/>
          </p:nvPr>
        </p:nvSpPr>
        <p:spPr>
          <a:xfrm>
            <a:off x="808355" y="199073"/>
            <a:ext cx="5929313" cy="3786187"/>
          </a:xfrm>
          <a:noFill/>
          <a:ln>
            <a:noFill/>
          </a:ln>
        </p:spPr>
        <p:txBody>
          <a:bodyPr anchor="t" anchorCtr="0"/>
          <a:p>
            <a:pPr eaLnBrk="1" hangingPunct="1">
              <a:lnSpc>
                <a:spcPct val="80000"/>
              </a:lnSpc>
              <a:buFont typeface="Wingdings" panose="05000000000000000000" pitchFamily="2" charset="2"/>
              <a:buNone/>
            </a:pPr>
            <a:r>
              <a:rPr lang="en-US" altLang="zh-CN" sz="2400" b="1" dirty="0">
                <a:solidFill>
                  <a:srgbClr val="FF0000"/>
                </a:solidFill>
                <a:latin typeface="Times New Roman" panose="02020603050405020304" pitchFamily="18" charset="0"/>
              </a:rPr>
              <a:t>class Line	//Line</a:t>
            </a:r>
            <a:r>
              <a:rPr lang="zh-CN" altLang="en-US" sz="2400" b="1" dirty="0">
                <a:solidFill>
                  <a:srgbClr val="FF0000"/>
                </a:solidFill>
                <a:latin typeface="Times New Roman" panose="02020603050405020304" pitchFamily="18" charset="0"/>
              </a:rPr>
              <a:t>类的声明</a:t>
            </a:r>
            <a:endParaRPr lang="zh-CN" altLang="en-US" sz="2400" b="1" dirty="0">
              <a:solidFill>
                <a:srgbClr val="FF0000"/>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rPr>
              <a:t>    public:	//</a:t>
            </a:r>
            <a:r>
              <a:rPr lang="zh-CN" altLang="en-US" sz="2400" b="1" dirty="0">
                <a:latin typeface="Times New Roman" panose="02020603050405020304" pitchFamily="18" charset="0"/>
              </a:rPr>
              <a:t>外部接口</a:t>
            </a:r>
            <a:endParaRPr lang="zh-CN" altLang="en-US" sz="2400" b="1"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b="1" dirty="0">
                <a:solidFill>
                  <a:srgbClr val="FF0000"/>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Line (Point xp1, Point xp2);</a:t>
            </a:r>
            <a:endParaRPr lang="en-US" altLang="zh-CN" sz="2400" b="1" dirty="0">
              <a:solidFill>
                <a:srgbClr val="FF0000"/>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b="1" dirty="0">
                <a:solidFill>
                  <a:srgbClr val="990000"/>
                </a:solidFill>
                <a:latin typeface="Times New Roman" panose="02020603050405020304" pitchFamily="18" charset="0"/>
              </a:rPr>
              <a:t>	   </a:t>
            </a:r>
            <a:r>
              <a:rPr lang="en-US" altLang="zh-CN" sz="2400" b="1" dirty="0">
                <a:solidFill>
                  <a:schemeClr val="accent2"/>
                </a:solidFill>
                <a:latin typeface="Times New Roman" panose="02020603050405020304" pitchFamily="18" charset="0"/>
              </a:rPr>
              <a:t>Line (Line &amp;l);</a:t>
            </a:r>
            <a:endParaRPr lang="en-US" altLang="zh-CN" sz="2400" b="1" dirty="0">
              <a:solidFill>
                <a:schemeClr val="accent2"/>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rPr>
              <a:t>	   double GetLen(){return len;}</a:t>
            </a:r>
            <a:endParaRPr lang="en-US" altLang="zh-CN" sz="2400" b="1"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rPr>
              <a:t>    private:	             </a:t>
            </a:r>
            <a:endParaRPr lang="zh-CN" altLang="en-US" sz="2400" b="1"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Point p1,p2;   	</a:t>
            </a:r>
            <a:endParaRPr lang="en-US" altLang="zh-CN" sz="2400" b="1"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rPr>
              <a:t>	   double len;	</a:t>
            </a:r>
            <a:endParaRPr lang="en-US" altLang="zh-CN" sz="2400" b="1"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3" name="Rectangle 3"/>
          <p:cNvSpPr txBox="1"/>
          <p:nvPr/>
        </p:nvSpPr>
        <p:spPr>
          <a:xfrm>
            <a:off x="982980" y="3645535"/>
            <a:ext cx="8208963" cy="3168650"/>
          </a:xfrm>
          <a:prstGeom prst="rect">
            <a:avLst/>
          </a:prstGeom>
          <a:noFill/>
          <a:ln w="9525">
            <a:noFill/>
          </a:ln>
        </p:spPr>
        <p:txBody>
          <a:bodyPr anchor="t" anchorCtr="0"/>
          <a:p>
            <a:pPr marL="342900" indent="-342900">
              <a:spcBef>
                <a:spcPct val="20000"/>
              </a:spcBef>
              <a:buSzTx/>
              <a:buFont typeface="Wingdings" panose="05000000000000000000" pitchFamily="2" charset="2"/>
            </a:pP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组合类的构造函数</a:t>
            </a:r>
            <a:endParaRPr lang="zh-CN" altLang="en-US" sz="2400" b="1" dirty="0">
              <a:solidFill>
                <a:schemeClr val="folHlink"/>
              </a:solidFill>
              <a:latin typeface="Times New Roman" panose="02020603050405020304" pitchFamily="18" charset="0"/>
              <a:ea typeface="宋体" panose="02010600030101010101" pitchFamily="2" charset="-122"/>
            </a:endParaRPr>
          </a:p>
          <a:p>
            <a:pPr marL="342900" indent="-342900">
              <a:spcBef>
                <a:spcPct val="20000"/>
              </a:spcBef>
              <a:buSzTx/>
              <a:buFont typeface="Wingdings" panose="05000000000000000000" pitchFamily="2" charset="2"/>
            </a:pPr>
            <a:r>
              <a:rPr lang="en-US" altLang="zh-CN" sz="2400" b="1" dirty="0">
                <a:solidFill>
                  <a:srgbClr val="FF0000"/>
                </a:solidFill>
                <a:latin typeface="Times New Roman" panose="02020603050405020304" pitchFamily="18" charset="0"/>
                <a:ea typeface="宋体" panose="02010600030101010101" pitchFamily="2" charset="-122"/>
              </a:rPr>
              <a:t>Line:: Line (Point xp1, Point xp2):p1(xp1),p2(xp2)</a:t>
            </a:r>
            <a:endParaRPr lang="en-US" altLang="zh-CN" sz="2400" b="1" dirty="0">
              <a:solidFill>
                <a:srgbClr val="FF0000"/>
              </a:solidFill>
              <a:latin typeface="Times New Roman" panose="02020603050405020304" pitchFamily="18" charset="0"/>
              <a:ea typeface="宋体" panose="02010600030101010101" pitchFamily="2" charset="-122"/>
            </a:endParaRPr>
          </a:p>
          <a:p>
            <a:pPr marL="342900" indent="-342900">
              <a:spcBef>
                <a:spcPct val="20000"/>
              </a:spcBef>
              <a:buSzTx/>
              <a:buFont typeface="Wingdings" panose="05000000000000000000" pitchFamily="2" charset="2"/>
            </a:pPr>
            <a:r>
              <a:rPr lang="en-US" altLang="zh-CN"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cout</a:t>
            </a:r>
            <a:r>
              <a:rPr lang="en-US" altLang="zh-CN" sz="2400" b="1" dirty="0">
                <a:latin typeface="Times New Roman" panose="02020603050405020304" pitchFamily="18" charset="0"/>
                <a:ea typeface="宋体" panose="02010600030101010101" pitchFamily="2" charset="-122"/>
              </a:rPr>
              <a:t>&lt;&lt;"Line</a:t>
            </a:r>
            <a:r>
              <a:rPr lang="zh-CN" altLang="en-US" sz="2400" b="1" dirty="0">
                <a:latin typeface="Times New Roman" panose="02020603050405020304" pitchFamily="18" charset="0"/>
                <a:ea typeface="宋体" panose="02010600030101010101" pitchFamily="2" charset="-122"/>
              </a:rPr>
              <a:t>构造函数被调用</a:t>
            </a:r>
            <a:r>
              <a:rPr lang="en-US" altLang="zh-CN" sz="2400" b="1" dirty="0">
                <a:latin typeface="Times New Roman" panose="02020603050405020304" pitchFamily="18" charset="0"/>
                <a:ea typeface="宋体" panose="02010600030101010101" pitchFamily="2" charset="-122"/>
              </a:rPr>
              <a:t>"&lt;&lt;</a:t>
            </a:r>
            <a:r>
              <a:rPr lang="en-US" altLang="zh-CN" sz="2400" b="1" dirty="0" err="1">
                <a:latin typeface="Times New Roman" panose="02020603050405020304" pitchFamily="18" charset="0"/>
                <a:ea typeface="宋体" panose="02010600030101010101" pitchFamily="2" charset="-122"/>
              </a:rPr>
              <a:t>endl</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marL="342900" indent="-342900">
              <a:spcBef>
                <a:spcPct val="20000"/>
              </a:spcBef>
              <a:buSzTx/>
              <a:buFont typeface="Wingdings" panose="05000000000000000000" pitchFamily="2" charset="2"/>
            </a:pPr>
            <a:r>
              <a:rPr lang="en-US" altLang="zh-CN" sz="2400" b="1" dirty="0">
                <a:latin typeface="Times New Roman" panose="02020603050405020304" pitchFamily="18" charset="0"/>
                <a:ea typeface="宋体" panose="02010600030101010101" pitchFamily="2" charset="-122"/>
              </a:rPr>
              <a:t>       double x=double(p1.GetX()-p2.GetX());</a:t>
            </a:r>
            <a:endParaRPr lang="en-US" altLang="zh-CN" sz="2400" b="1" dirty="0">
              <a:latin typeface="Times New Roman" panose="02020603050405020304" pitchFamily="18" charset="0"/>
              <a:ea typeface="宋体" panose="02010600030101010101" pitchFamily="2" charset="-122"/>
            </a:endParaRPr>
          </a:p>
          <a:p>
            <a:pPr marL="342900" indent="-342900">
              <a:spcBef>
                <a:spcPct val="20000"/>
              </a:spcBef>
              <a:buSzTx/>
              <a:buFont typeface="Wingdings" panose="05000000000000000000" pitchFamily="2" charset="2"/>
            </a:pPr>
            <a:r>
              <a:rPr lang="en-US" altLang="zh-CN" sz="2400" b="1" dirty="0">
                <a:latin typeface="Times New Roman" panose="02020603050405020304" pitchFamily="18" charset="0"/>
                <a:ea typeface="宋体" panose="02010600030101010101" pitchFamily="2" charset="-122"/>
              </a:rPr>
              <a:t>       double y=double(p1.GetY()-p2.GetY());</a:t>
            </a:r>
            <a:endParaRPr lang="en-US" altLang="zh-CN" sz="2400" b="1" dirty="0">
              <a:latin typeface="Times New Roman" panose="02020603050405020304" pitchFamily="18" charset="0"/>
              <a:ea typeface="宋体" panose="02010600030101010101" pitchFamily="2" charset="-122"/>
            </a:endParaRPr>
          </a:p>
          <a:p>
            <a:pPr marL="342900" indent="-342900">
              <a:spcBef>
                <a:spcPct val="20000"/>
              </a:spcBef>
              <a:buSzTx/>
              <a:buFont typeface="Wingdings" panose="05000000000000000000" pitchFamily="2" charset="2"/>
            </a:pPr>
            <a:r>
              <a:rPr lang="en-US" altLang="zh-CN"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len</a:t>
            </a:r>
            <a:r>
              <a:rPr lang="en-US" altLang="zh-CN" sz="2400" b="1" dirty="0">
                <a:latin typeface="Times New Roman" panose="02020603050405020304" pitchFamily="18" charset="0"/>
                <a:ea typeface="宋体" panose="02010600030101010101" pitchFamily="2" charset="-122"/>
              </a:rPr>
              <a:t>=</a:t>
            </a:r>
            <a:r>
              <a:rPr lang="en-US" altLang="zh-CN" sz="2400" b="1" dirty="0" err="1">
                <a:latin typeface="Times New Roman" panose="02020603050405020304" pitchFamily="18" charset="0"/>
                <a:ea typeface="宋体" panose="02010600030101010101" pitchFamily="2" charset="-122"/>
              </a:rPr>
              <a:t>sqrt</a:t>
            </a:r>
            <a:r>
              <a:rPr lang="en-US" altLang="zh-CN" sz="2400" b="1" dirty="0">
                <a:latin typeface="Times New Roman" panose="02020603050405020304" pitchFamily="18" charset="0"/>
                <a:ea typeface="宋体" panose="02010600030101010101" pitchFamily="2" charset="-122"/>
              </a:rPr>
              <a:t>(x*</a:t>
            </a:r>
            <a:r>
              <a:rPr lang="en-US" altLang="zh-CN" sz="2400" b="1" dirty="0" err="1">
                <a:latin typeface="Times New Roman" panose="02020603050405020304" pitchFamily="18" charset="0"/>
                <a:ea typeface="宋体" panose="02010600030101010101" pitchFamily="2" charset="-122"/>
              </a:rPr>
              <a:t>x+y</a:t>
            </a:r>
            <a:r>
              <a:rPr lang="en-US" altLang="zh-CN" sz="2400" b="1" dirty="0">
                <a:latin typeface="Times New Roman" panose="02020603050405020304" pitchFamily="18" charset="0"/>
                <a:ea typeface="宋体" panose="02010600030101010101" pitchFamily="2" charset="-122"/>
              </a:rPr>
              <a:t>*y);</a:t>
            </a:r>
            <a:endParaRPr lang="en-US" altLang="zh-CN" sz="2400" b="1" dirty="0">
              <a:latin typeface="Times New Roman" panose="02020603050405020304" pitchFamily="18" charset="0"/>
              <a:ea typeface="宋体" panose="02010600030101010101" pitchFamily="2" charset="-122"/>
            </a:endParaRPr>
          </a:p>
          <a:p>
            <a:pPr marL="342900" indent="-342900">
              <a:spcBef>
                <a:spcPct val="20000"/>
              </a:spcBef>
              <a:buSzTx/>
              <a:buFont typeface="Wingdings" panose="05000000000000000000" pitchFamily="2" charset="2"/>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marL="342900" indent="-342900">
              <a:spcBef>
                <a:spcPct val="20000"/>
              </a:spcBef>
              <a:buSzTx/>
              <a:buFont typeface="Wingdings" panose="05000000000000000000" pitchFamily="2" charset="2"/>
            </a:pPr>
            <a:endParaRPr lang="en-US" altLang="zh-CN" sz="2400" b="1" dirty="0">
              <a:latin typeface="Times New Roman" panose="02020603050405020304" pitchFamily="18" charset="0"/>
              <a:ea typeface="宋体" panose="02010600030101010101" pitchFamily="2" charset="-122"/>
            </a:endParaRPr>
          </a:p>
        </p:txBody>
      </p:sp>
      <p:sp>
        <p:nvSpPr>
          <p:cNvPr id="4" name="Rectangle 4"/>
          <p:cNvSpPr/>
          <p:nvPr/>
        </p:nvSpPr>
        <p:spPr>
          <a:xfrm>
            <a:off x="6310630" y="0"/>
            <a:ext cx="5528310" cy="2676525"/>
          </a:xfrm>
          <a:prstGeom prst="rect">
            <a:avLst/>
          </a:prstGeom>
          <a:noFill/>
          <a:ln w="12700">
            <a:noFill/>
          </a:ln>
        </p:spPr>
        <p:txBody>
          <a:bodyPr wrap="square" anchor="t" anchorCtr="0">
            <a:spAutoFit/>
          </a:bodyPr>
          <a:p>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组合类的复制构造函数</a:t>
            </a:r>
            <a:endParaRPr lang="zh-CN" altLang="en-US" sz="2400" b="1" dirty="0">
              <a:latin typeface="Arial" panose="020B0604020202020204" pitchFamily="34" charset="0"/>
              <a:ea typeface="宋体" panose="02010600030101010101" pitchFamily="2" charset="-122"/>
            </a:endParaRPr>
          </a:p>
          <a:p>
            <a:r>
              <a:rPr lang="en-US" altLang="zh-CN" sz="2400" b="1" dirty="0">
                <a:solidFill>
                  <a:srgbClr val="FF0000"/>
                </a:solidFill>
                <a:latin typeface="Arial" panose="020B0604020202020204" pitchFamily="34" charset="0"/>
                <a:ea typeface="宋体" panose="02010600030101010101" pitchFamily="2" charset="-122"/>
              </a:rPr>
              <a:t>Line:: Line (Line &amp;l): p1(l.p1), p2(l.p2)</a:t>
            </a:r>
            <a:endParaRPr lang="en-US" altLang="zh-CN" sz="2400" b="1" dirty="0">
              <a:solidFill>
                <a:srgbClr val="FF0000"/>
              </a:solidFill>
              <a:latin typeface="Arial" panose="020B0604020202020204" pitchFamily="34" charset="0"/>
              <a:ea typeface="宋体" panose="02010600030101010101" pitchFamily="2" charset="-122"/>
            </a:endParaRPr>
          </a:p>
          <a:p>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r>
              <a:rPr lang="en-US" altLang="zh-CN" sz="2400" b="1" dirty="0">
                <a:latin typeface="Arial" panose="020B0604020202020204" pitchFamily="34" charset="0"/>
                <a:ea typeface="宋体" panose="02010600030101010101" pitchFamily="2" charset="-122"/>
              </a:rPr>
              <a:t>    cout&lt;&lt;"Line</a:t>
            </a:r>
            <a:r>
              <a:rPr lang="zh-CN" altLang="en-US" sz="2400" b="1" dirty="0">
                <a:latin typeface="Arial" panose="020B0604020202020204" pitchFamily="34" charset="0"/>
                <a:ea typeface="宋体" panose="02010600030101010101" pitchFamily="2" charset="-122"/>
              </a:rPr>
              <a:t>复制构造函数被调用</a:t>
            </a:r>
            <a:r>
              <a:rPr lang="en-US" altLang="zh-CN" sz="2400" b="1" dirty="0">
                <a:latin typeface="Arial" panose="020B0604020202020204" pitchFamily="34" charset="0"/>
                <a:ea typeface="宋体" panose="02010600030101010101" pitchFamily="2" charset="-122"/>
              </a:rPr>
              <a:t>"&lt;&lt;endl;</a:t>
            </a:r>
            <a:endParaRPr lang="en-US" altLang="zh-CN" sz="2400" b="1" dirty="0">
              <a:latin typeface="Arial" panose="020B0604020202020204" pitchFamily="34" charset="0"/>
              <a:ea typeface="宋体" panose="02010600030101010101" pitchFamily="2" charset="-122"/>
            </a:endParaRPr>
          </a:p>
          <a:p>
            <a:r>
              <a:rPr lang="en-US" altLang="zh-CN" sz="2400" b="1" dirty="0">
                <a:latin typeface="Arial" panose="020B0604020202020204" pitchFamily="34" charset="0"/>
                <a:ea typeface="宋体" panose="02010600030101010101" pitchFamily="2" charset="-122"/>
              </a:rPr>
              <a:t>    len=l.len;</a:t>
            </a:r>
            <a:endParaRPr lang="en-US" altLang="zh-CN" sz="2400" b="1" dirty="0">
              <a:latin typeface="Arial" panose="020B0604020202020204" pitchFamily="34" charset="0"/>
              <a:ea typeface="宋体" panose="02010600030101010101" pitchFamily="2" charset="-122"/>
            </a:endParaRPr>
          </a:p>
          <a:p>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cxnSp>
        <p:nvCxnSpPr>
          <p:cNvPr id="5" name="直接连接符 4"/>
          <p:cNvCxnSpPr/>
          <p:nvPr/>
        </p:nvCxnSpPr>
        <p:spPr>
          <a:xfrm>
            <a:off x="6096000" y="0"/>
            <a:ext cx="0" cy="386080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3"/>
          <p:cNvSpPr>
            <a:spLocks noGrp="1" noChangeArrowheads="1"/>
          </p:cNvSpPr>
          <p:nvPr>
            <p:ph idx="1"/>
          </p:nvPr>
        </p:nvSpPr>
        <p:spPr bwMode="auto">
          <a:xfrm>
            <a:off x="745490" y="116840"/>
            <a:ext cx="10601960" cy="4114800"/>
          </a:xfrm>
          <a:solidFill>
            <a:schemeClr val="accent3"/>
          </a:solidFill>
          <a:ln>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主函数</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int main()</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Point myp1(1,1),myp2(4,5);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建立</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Point</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类的对象</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Line line(myp1,myp2);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建立</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Line</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类的对象</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Line line2(line);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利用复制构造函数建立一个新对象</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cout&lt;&lt;"The length of the line is:";</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cout&lt;&lt;line.GetLen()&lt;&lt;endl;</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cout&lt;&lt;"The length of the line2 is:";</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cout&lt;&lt;line2.GetLen()&lt;&lt;endl;</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    return 0;</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rPr>
              <a:t>}</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40644" name="Rectangle 4"/>
          <p:cNvSpPr/>
          <p:nvPr/>
        </p:nvSpPr>
        <p:spPr>
          <a:xfrm>
            <a:off x="6888480" y="2421255"/>
            <a:ext cx="3744913" cy="3661410"/>
          </a:xfrm>
          <a:prstGeom prst="rect">
            <a:avLst/>
          </a:prstGeom>
          <a:solidFill>
            <a:srgbClr val="FFC000"/>
          </a:solidFill>
          <a:ln w="12700">
            <a:noFill/>
          </a:ln>
        </p:spPr>
        <p:txBody>
          <a:bodyPr anchor="t" anchorCtr="0">
            <a:spAutoFit/>
          </a:bodyPr>
          <a:p>
            <a:pPr>
              <a:lnSpc>
                <a:spcPct val="110000"/>
              </a:lnSpc>
            </a:pPr>
            <a:r>
              <a:rPr lang="zh-CN" altLang="en-US" sz="2000" b="1" dirty="0">
                <a:latin typeface="Arial" panose="020B0604020202020204" pitchFamily="34" charset="0"/>
                <a:ea typeface="宋体" panose="02010600030101010101" pitchFamily="2" charset="-122"/>
              </a:rPr>
              <a:t>运行结果</a:t>
            </a: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a:lnSpc>
                <a:spcPct val="110000"/>
              </a:lnSpc>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Point</a:t>
            </a:r>
            <a:r>
              <a:rPr lang="zh-CN" altLang="en-US" sz="2000" b="1" dirty="0">
                <a:latin typeface="Arial" panose="020B0604020202020204" pitchFamily="34" charset="0"/>
                <a:ea typeface="宋体" panose="02010600030101010101" pitchFamily="2" charset="-122"/>
              </a:rPr>
              <a:t>复制构造函数被调用</a:t>
            </a:r>
            <a:endParaRPr lang="zh-CN" altLang="en-US" sz="2000" b="1" dirty="0">
              <a:latin typeface="Arial" panose="020B0604020202020204" pitchFamily="34" charset="0"/>
              <a:ea typeface="宋体" panose="02010600030101010101" pitchFamily="2" charset="-122"/>
            </a:endParaRPr>
          </a:p>
          <a:p>
            <a:pPr>
              <a:lnSpc>
                <a:spcPct val="110000"/>
              </a:lnSpc>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Point</a:t>
            </a:r>
            <a:r>
              <a:rPr lang="zh-CN" altLang="en-US" sz="2000" b="1" dirty="0">
                <a:latin typeface="Arial" panose="020B0604020202020204" pitchFamily="34" charset="0"/>
                <a:ea typeface="宋体" panose="02010600030101010101" pitchFamily="2" charset="-122"/>
              </a:rPr>
              <a:t>复制构造函数被调用</a:t>
            </a:r>
            <a:endParaRPr lang="zh-CN" altLang="en-US" sz="2000" b="1" dirty="0">
              <a:latin typeface="Arial" panose="020B0604020202020204" pitchFamily="34" charset="0"/>
              <a:ea typeface="宋体" panose="02010600030101010101" pitchFamily="2" charset="-122"/>
            </a:endParaRPr>
          </a:p>
          <a:p>
            <a:pPr>
              <a:lnSpc>
                <a:spcPct val="110000"/>
              </a:lnSpc>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Point</a:t>
            </a:r>
            <a:r>
              <a:rPr lang="zh-CN" altLang="en-US" sz="2000" b="1" dirty="0">
                <a:latin typeface="Arial" panose="020B0604020202020204" pitchFamily="34" charset="0"/>
                <a:ea typeface="宋体" panose="02010600030101010101" pitchFamily="2" charset="-122"/>
              </a:rPr>
              <a:t>复制构造函数被调用</a:t>
            </a:r>
            <a:endParaRPr lang="zh-CN" altLang="en-US" sz="2000" b="1" dirty="0">
              <a:latin typeface="Arial" panose="020B0604020202020204" pitchFamily="34" charset="0"/>
              <a:ea typeface="宋体" panose="02010600030101010101" pitchFamily="2" charset="-122"/>
            </a:endParaRPr>
          </a:p>
          <a:p>
            <a:pPr>
              <a:lnSpc>
                <a:spcPct val="110000"/>
              </a:lnSpc>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Point</a:t>
            </a:r>
            <a:r>
              <a:rPr lang="zh-CN" altLang="en-US" sz="2000" b="1" dirty="0">
                <a:latin typeface="Arial" panose="020B0604020202020204" pitchFamily="34" charset="0"/>
                <a:ea typeface="宋体" panose="02010600030101010101" pitchFamily="2" charset="-122"/>
              </a:rPr>
              <a:t>复制构造函数被调用</a:t>
            </a:r>
            <a:endParaRPr lang="zh-CN" altLang="en-US" sz="2000" b="1" dirty="0">
              <a:latin typeface="Arial" panose="020B0604020202020204" pitchFamily="34" charset="0"/>
              <a:ea typeface="宋体" panose="02010600030101010101" pitchFamily="2" charset="-122"/>
            </a:endParaRPr>
          </a:p>
          <a:p>
            <a:pPr>
              <a:lnSpc>
                <a:spcPct val="110000"/>
              </a:lnSpc>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Line</a:t>
            </a:r>
            <a:r>
              <a:rPr lang="zh-CN" altLang="en-US" sz="2000" b="1" dirty="0">
                <a:latin typeface="Arial" panose="020B0604020202020204" pitchFamily="34" charset="0"/>
                <a:ea typeface="宋体" panose="02010600030101010101" pitchFamily="2" charset="-122"/>
              </a:rPr>
              <a:t>构造函数被调用</a:t>
            </a:r>
            <a:endParaRPr lang="zh-CN" altLang="en-US" sz="2000" b="1" dirty="0">
              <a:latin typeface="Arial" panose="020B0604020202020204" pitchFamily="34" charset="0"/>
              <a:ea typeface="宋体" panose="02010600030101010101" pitchFamily="2" charset="-122"/>
            </a:endParaRPr>
          </a:p>
          <a:p>
            <a:r>
              <a:rPr lang="en-US" altLang="zh-CN" sz="2000"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Point</a:t>
            </a:r>
            <a:r>
              <a:rPr lang="zh-CN" altLang="en-US" sz="2000" b="1" dirty="0">
                <a:latin typeface="Arial" panose="020B0604020202020204" pitchFamily="34" charset="0"/>
                <a:ea typeface="宋体" panose="02010600030101010101" pitchFamily="2" charset="-122"/>
              </a:rPr>
              <a:t>复制构造函数被调用</a:t>
            </a:r>
            <a:endParaRPr lang="zh-CN" altLang="en-US" sz="2000" b="1" dirty="0">
              <a:latin typeface="Arial" panose="020B0604020202020204" pitchFamily="34" charset="0"/>
              <a:ea typeface="宋体" panose="02010600030101010101" pitchFamily="2" charset="-122"/>
            </a:endParaRPr>
          </a:p>
          <a:p>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Point</a:t>
            </a:r>
            <a:r>
              <a:rPr lang="zh-CN" altLang="en-US" sz="2000" b="1" dirty="0">
                <a:latin typeface="Arial" panose="020B0604020202020204" pitchFamily="34" charset="0"/>
                <a:ea typeface="宋体" panose="02010600030101010101" pitchFamily="2" charset="-122"/>
              </a:rPr>
              <a:t>复制构造函数被调用</a:t>
            </a:r>
            <a:endParaRPr lang="zh-CN" altLang="en-US" sz="2000" b="1" dirty="0">
              <a:latin typeface="Arial" panose="020B0604020202020204" pitchFamily="34" charset="0"/>
              <a:ea typeface="宋体" panose="02010600030101010101" pitchFamily="2" charset="-122"/>
            </a:endParaRPr>
          </a:p>
          <a:p>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Line</a:t>
            </a:r>
            <a:r>
              <a:rPr lang="zh-CN" altLang="en-US" sz="2000" b="1" dirty="0">
                <a:latin typeface="Arial" panose="020B0604020202020204" pitchFamily="34" charset="0"/>
                <a:ea typeface="宋体" panose="02010600030101010101" pitchFamily="2" charset="-122"/>
              </a:rPr>
              <a:t>复制构造函数被调用</a:t>
            </a:r>
            <a:endParaRPr lang="zh-CN" altLang="en-US" sz="2000" b="1" dirty="0">
              <a:latin typeface="Arial" panose="020B0604020202020204" pitchFamily="34" charset="0"/>
              <a:ea typeface="宋体" panose="02010600030101010101" pitchFamily="2" charset="-122"/>
            </a:endParaRPr>
          </a:p>
          <a:p>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The length of the line is:5</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The length of the line2 is:5</a:t>
            </a:r>
            <a:endParaRPr lang="en-US" altLang="zh-CN" sz="20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0644"/>
                                        </p:tgtEl>
                                        <p:attrNameLst>
                                          <p:attrName>style.visibility</p:attrName>
                                        </p:attrNameLst>
                                      </p:cBhvr>
                                      <p:to>
                                        <p:strVal val="visible"/>
                                      </p:to>
                                    </p:set>
                                    <p:animEffect transition="in" filter="blinds(horizontal)">
                                      <p:cBhvr>
                                        <p:cTn id="7" dur="500"/>
                                        <p:tgtEl>
                                          <p:spTgt spid="24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4"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7" name="Rectangle 3"/>
          <p:cNvSpPr>
            <a:spLocks noGrp="1"/>
          </p:cNvSpPr>
          <p:nvPr>
            <p:ph idx="1"/>
          </p:nvPr>
        </p:nvSpPr>
        <p:spPr>
          <a:xfrm>
            <a:off x="767398" y="1739583"/>
            <a:ext cx="3857625" cy="4724400"/>
          </a:xfrm>
          <a:noFill/>
          <a:ln>
            <a:noFill/>
          </a:ln>
        </p:spPr>
        <p:txBody>
          <a:bodyPr anchor="t" anchorCtr="0"/>
          <a:p>
            <a:pPr eaLnBrk="1" hangingPunct="1">
              <a:buFont typeface="Wingdings" panose="05000000000000000000" pitchFamily="2" charset="2"/>
              <a:buNone/>
            </a:pPr>
            <a:r>
              <a:rPr lang="en-US" altLang="zh-CN" sz="2400" b="1" dirty="0">
                <a:solidFill>
                  <a:srgbClr val="FF0000"/>
                </a:solidFill>
                <a:latin typeface="Times New Roman" panose="02020603050405020304" pitchFamily="18" charset="0"/>
              </a:rPr>
              <a:t>class B;  //</a:t>
            </a:r>
            <a:r>
              <a:rPr lang="zh-CN" altLang="en-US" sz="2400" b="1" dirty="0">
                <a:solidFill>
                  <a:srgbClr val="FF0000"/>
                </a:solidFill>
                <a:latin typeface="Times New Roman" panose="02020603050405020304" pitchFamily="18" charset="0"/>
              </a:rPr>
              <a:t>前向引用声明</a:t>
            </a:r>
            <a:endParaRPr lang="en-US" altLang="en-US" sz="2400" b="1" dirty="0">
              <a:solidFill>
                <a:srgbClr val="FF0000"/>
              </a:solidFill>
              <a:latin typeface="Times New Roman" panose="02020603050405020304" pitchFamily="18" charset="0"/>
            </a:endParaRPr>
          </a:p>
          <a:p>
            <a:pPr eaLnBrk="1" hangingPunct="1">
              <a:buFont typeface="Wingdings" panose="05000000000000000000" pitchFamily="2" charset="2"/>
              <a:buNone/>
            </a:pPr>
            <a:r>
              <a:rPr lang="en-US" altLang="zh-CN" sz="2400" b="1" dirty="0">
                <a:solidFill>
                  <a:srgbClr val="0000FF"/>
                </a:solidFill>
                <a:latin typeface="Times New Roman" panose="02020603050405020304" pitchFamily="18" charset="0"/>
              </a:rPr>
              <a:t>class A</a:t>
            </a:r>
            <a:endParaRPr lang="en-US" altLang="zh-CN" sz="2400" b="1" dirty="0">
              <a:solidFill>
                <a:srgbClr val="0000FF"/>
              </a:solidFill>
              <a:latin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rPr>
              <a:t>        void f(B b);</a:t>
            </a:r>
            <a:endParaRPr lang="en-US" altLang="zh-CN" sz="2400" b="1" dirty="0">
              <a:latin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buFont typeface="Wingdings" panose="05000000000000000000" pitchFamily="2" charset="2"/>
              <a:buNone/>
            </a:pPr>
            <a:endParaRPr lang="en-US" altLang="zh-CN" sz="2400" b="1" dirty="0">
              <a:latin typeface="Times New Roman" panose="02020603050405020304" pitchFamily="18" charset="0"/>
            </a:endParaRPr>
          </a:p>
          <a:p>
            <a:pPr eaLnBrk="1" hangingPunct="1">
              <a:buFont typeface="Wingdings" panose="05000000000000000000" pitchFamily="2" charset="2"/>
              <a:buNone/>
            </a:pPr>
            <a:r>
              <a:rPr lang="en-US" altLang="zh-CN" sz="2400" b="1" dirty="0">
                <a:solidFill>
                  <a:srgbClr val="0000FF"/>
                </a:solidFill>
                <a:latin typeface="Times New Roman" panose="02020603050405020304" pitchFamily="18" charset="0"/>
              </a:rPr>
              <a:t>class B</a:t>
            </a:r>
            <a:endParaRPr lang="en-US" altLang="zh-CN" sz="2400" b="1" dirty="0">
              <a:solidFill>
                <a:srgbClr val="0000FF"/>
              </a:solidFill>
              <a:latin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rPr>
              <a:t>      void g(A a);</a:t>
            </a:r>
            <a:endParaRPr lang="en-US" altLang="zh-CN" sz="2400" b="1" dirty="0">
              <a:latin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159751" name="AutoShape 7"/>
          <p:cNvSpPr/>
          <p:nvPr/>
        </p:nvSpPr>
        <p:spPr>
          <a:xfrm>
            <a:off x="4008120" y="4077335"/>
            <a:ext cx="3751263" cy="358775"/>
          </a:xfrm>
          <a:prstGeom prst="wedgeRectCallout">
            <a:avLst>
              <a:gd name="adj1" fmla="val -67819"/>
              <a:gd name="adj2" fmla="val -219435"/>
            </a:avLst>
          </a:prstGeom>
          <a:solidFill>
            <a:schemeClr val="accent1"/>
          </a:solidFill>
          <a:ln w="12700" cap="sq" cmpd="sng">
            <a:solidFill>
              <a:schemeClr val="tx1"/>
            </a:solidFill>
            <a:prstDash val="solid"/>
            <a:miter/>
            <a:headEnd type="none" w="sm" len="sm"/>
            <a:tailEnd type="none" w="sm" len="sm"/>
          </a:ln>
        </p:spPr>
        <p:txBody>
          <a:bodyPr anchor="t" anchorCtr="0"/>
          <a:p>
            <a:pPr algn="ctr"/>
            <a:r>
              <a:rPr lang="zh-CN" altLang="en-US" sz="2000" b="1" dirty="0">
                <a:solidFill>
                  <a:srgbClr val="0000FF"/>
                </a:solidFill>
                <a:latin typeface="Arial" panose="020B0604020202020204" pitchFamily="34" charset="0"/>
                <a:ea typeface="宋体" panose="02010600030101010101" pitchFamily="2" charset="-122"/>
              </a:rPr>
              <a:t>编译出错，不知道</a:t>
            </a:r>
            <a:r>
              <a:rPr lang="en-US" altLang="zh-CN" sz="2000" b="1" dirty="0">
                <a:solidFill>
                  <a:srgbClr val="0000FF"/>
                </a:solidFill>
                <a:latin typeface="Arial" panose="020B0604020202020204" pitchFamily="34" charset="0"/>
                <a:ea typeface="宋体" panose="02010600030101010101" pitchFamily="2" charset="-122"/>
              </a:rPr>
              <a:t>B</a:t>
            </a:r>
            <a:r>
              <a:rPr lang="zh-CN" altLang="en-US" sz="2000" b="1" dirty="0">
                <a:solidFill>
                  <a:srgbClr val="0000FF"/>
                </a:solidFill>
                <a:latin typeface="Arial" panose="020B0604020202020204" pitchFamily="34" charset="0"/>
                <a:ea typeface="宋体" panose="02010600030101010101" pitchFamily="2" charset="-122"/>
              </a:rPr>
              <a:t>为何物？</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159752" name="AutoShape 8"/>
          <p:cNvSpPr/>
          <p:nvPr/>
        </p:nvSpPr>
        <p:spPr>
          <a:xfrm>
            <a:off x="2207260" y="4581208"/>
            <a:ext cx="2520950" cy="719137"/>
          </a:xfrm>
          <a:prstGeom prst="wedgeRectCallout">
            <a:avLst>
              <a:gd name="adj1" fmla="val -41468"/>
              <a:gd name="adj2" fmla="val -210370"/>
            </a:avLst>
          </a:prstGeom>
          <a:solidFill>
            <a:schemeClr val="accent1"/>
          </a:solidFill>
          <a:ln w="12700" cap="sq" cmpd="sng">
            <a:solidFill>
              <a:schemeClr val="tx1"/>
            </a:solidFill>
            <a:prstDash val="solid"/>
            <a:miter/>
            <a:headEnd type="none" w="sm" len="sm"/>
            <a:tailEnd type="none" w="sm" len="sm"/>
          </a:ln>
        </p:spPr>
        <p:txBody>
          <a:bodyPr anchor="t" anchorCtr="0"/>
          <a:p>
            <a:pPr algn="ctr"/>
            <a:r>
              <a:rPr lang="zh-CN" altLang="en-US" sz="2000" b="1" dirty="0">
                <a:solidFill>
                  <a:srgbClr val="0000FF"/>
                </a:solidFill>
                <a:latin typeface="Arial" panose="020B0604020202020204" pitchFamily="34" charset="0"/>
                <a:ea typeface="宋体" panose="02010600030101010101" pitchFamily="2" charset="-122"/>
              </a:rPr>
              <a:t>以</a:t>
            </a:r>
            <a:r>
              <a:rPr lang="en-US" altLang="zh-CN" sz="2000" b="1" dirty="0">
                <a:solidFill>
                  <a:srgbClr val="0000FF"/>
                </a:solidFill>
                <a:latin typeface="Arial" panose="020B0604020202020204" pitchFamily="34" charset="0"/>
                <a:ea typeface="宋体" panose="02010600030101010101" pitchFamily="2" charset="-122"/>
              </a:rPr>
              <a:t>B</a:t>
            </a:r>
            <a:r>
              <a:rPr lang="zh-CN" altLang="en-US" sz="2000" b="1" dirty="0">
                <a:solidFill>
                  <a:srgbClr val="0000FF"/>
                </a:solidFill>
                <a:latin typeface="Arial" panose="020B0604020202020204" pitchFamily="34" charset="0"/>
                <a:ea typeface="宋体" panose="02010600030101010101" pitchFamily="2" charset="-122"/>
              </a:rPr>
              <a:t>类对象</a:t>
            </a:r>
            <a:r>
              <a:rPr lang="en-US" altLang="zh-CN" sz="2000" b="1" dirty="0">
                <a:solidFill>
                  <a:srgbClr val="0000FF"/>
                </a:solidFill>
                <a:latin typeface="Arial" panose="020B0604020202020204" pitchFamily="34" charset="0"/>
                <a:ea typeface="宋体" panose="02010600030101010101" pitchFamily="2" charset="-122"/>
              </a:rPr>
              <a:t>b</a:t>
            </a:r>
            <a:r>
              <a:rPr lang="zh-CN" altLang="en-US" sz="2000" b="1" dirty="0">
                <a:solidFill>
                  <a:srgbClr val="0000FF"/>
                </a:solidFill>
                <a:latin typeface="Arial" panose="020B0604020202020204" pitchFamily="34" charset="0"/>
                <a:ea typeface="宋体" panose="02010600030101010101" pitchFamily="2" charset="-122"/>
              </a:rPr>
              <a:t>为形参的成员函数！</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94212" name="Rectangle 2"/>
          <p:cNvSpPr>
            <a:spLocks noGrp="1"/>
          </p:cNvSpPr>
          <p:nvPr>
            <p:ph type="title"/>
          </p:nvPr>
        </p:nvSpPr>
        <p:spPr>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4.4.2 </a:t>
            </a:r>
            <a:r>
              <a:rPr lang="zh-CN" altLang="en-US" sz="3600" b="1" dirty="0">
                <a:latin typeface="楷体" panose="02010609060101010101" pitchFamily="49" charset="-122"/>
                <a:ea typeface="楷体" panose="02010609060101010101" pitchFamily="49" charset="-122"/>
              </a:rPr>
              <a:t>前向引用声明</a:t>
            </a:r>
            <a:endParaRPr lang="zh-CN" altLang="en-US" sz="3600" b="1" dirty="0">
              <a:latin typeface="楷体" panose="02010609060101010101" pitchFamily="49" charset="-122"/>
              <a:ea typeface="楷体" panose="02010609060101010101" pitchFamily="49" charset="-122"/>
            </a:endParaRPr>
          </a:p>
        </p:txBody>
      </p:sp>
      <p:sp>
        <p:nvSpPr>
          <p:cNvPr id="8" name="Rectangle 3"/>
          <p:cNvSpPr txBox="1"/>
          <p:nvPr/>
        </p:nvSpPr>
        <p:spPr>
          <a:xfrm>
            <a:off x="4799965" y="836930"/>
            <a:ext cx="6710680" cy="3440430"/>
          </a:xfrm>
          <a:prstGeom prst="rect">
            <a:avLst/>
          </a:prstGeom>
          <a:noFill/>
          <a:ln w="9525">
            <a:noFill/>
          </a:ln>
        </p:spPr>
        <p:txBody>
          <a:bodyPr anchor="t" anchorCtr="0"/>
          <a:p>
            <a:pPr marL="342900" indent="-342900">
              <a:lnSpc>
                <a:spcPct val="130000"/>
              </a:lnSpc>
              <a:buChar char="•"/>
            </a:pPr>
            <a:r>
              <a:rPr lang="zh-CN" altLang="en-US" sz="2400" b="1" dirty="0">
                <a:latin typeface="楷体" panose="02010609060101010101" pitchFamily="49" charset="-122"/>
                <a:ea typeface="楷体" panose="02010609060101010101" pitchFamily="49" charset="-122"/>
              </a:rPr>
              <a:t>类应该先声明，后使用</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但有时会遇到两个类互相引用的情况</a:t>
            </a:r>
            <a:r>
              <a:rPr lang="en-US" altLang="zh-CN" sz="2400" b="1" dirty="0">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循环依赖</a:t>
            </a:r>
            <a:r>
              <a:rPr lang="en-US" altLang="zh-CN" sz="2400" b="1" dirty="0">
                <a:solidFill>
                  <a:srgbClr val="FF0000"/>
                </a:solidFill>
                <a:latin typeface="楷体" panose="02010609060101010101" pitchFamily="49" charset="-122"/>
                <a:ea typeface="楷体" panose="02010609060101010101" pitchFamily="49" charset="-122"/>
              </a:rPr>
              <a:t>;</a:t>
            </a:r>
            <a:endParaRPr lang="en-US" altLang="zh-CN" sz="2400" b="1" dirty="0">
              <a:solidFill>
                <a:srgbClr val="FF0000"/>
              </a:solidFill>
              <a:latin typeface="楷体" panose="02010609060101010101" pitchFamily="49" charset="-122"/>
              <a:ea typeface="楷体" panose="02010609060101010101" pitchFamily="49" charset="-122"/>
            </a:endParaRPr>
          </a:p>
          <a:p>
            <a:pPr marL="342900" indent="-342900">
              <a:lnSpc>
                <a:spcPct val="130000"/>
              </a:lnSpc>
              <a:buChar char="•"/>
            </a:pPr>
            <a:r>
              <a:rPr lang="zh-CN" altLang="en-US" sz="2400" b="1" dirty="0">
                <a:latin typeface="楷体" panose="02010609060101010101" pitchFamily="49" charset="-122"/>
                <a:ea typeface="楷体" panose="02010609060101010101" pitchFamily="49" charset="-122"/>
              </a:rPr>
              <a:t>如果需要在某个类的声明之前，引用该类，则应进行</a:t>
            </a:r>
            <a:r>
              <a:rPr lang="zh-CN" altLang="en-US" sz="2400" b="1" dirty="0">
                <a:solidFill>
                  <a:srgbClr val="FF0000"/>
                </a:solidFill>
                <a:latin typeface="楷体" panose="02010609060101010101" pitchFamily="49" charset="-122"/>
                <a:ea typeface="楷体" panose="02010609060101010101" pitchFamily="49" charset="-122"/>
              </a:rPr>
              <a:t>前向引用声明</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pPr marL="342900" indent="-342900">
              <a:lnSpc>
                <a:spcPct val="130000"/>
              </a:lnSpc>
              <a:buChar char="•"/>
            </a:pPr>
            <a:r>
              <a:rPr lang="zh-CN" altLang="en-US" sz="2400" b="1" dirty="0">
                <a:latin typeface="楷体" panose="02010609060101010101" pitchFamily="49" charset="-122"/>
                <a:ea typeface="楷体" panose="02010609060101010101" pitchFamily="49" charset="-122"/>
              </a:rPr>
              <a:t>前向引用声明只为程序引入一个标识符，但具体声明在其它地方。</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9751"/>
                                        </p:tgtEl>
                                        <p:attrNameLst>
                                          <p:attrName>style.visibility</p:attrName>
                                        </p:attrNameLst>
                                      </p:cBhvr>
                                      <p:to>
                                        <p:strVal val="visible"/>
                                      </p:to>
                                    </p:set>
                                    <p:animEffect transition="in" filter="blinds(horizontal)">
                                      <p:cBhvr>
                                        <p:cTn id="7" dur="500"/>
                                        <p:tgtEl>
                                          <p:spTgt spid="1597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9747">
                                            <p:txEl>
                                              <p:charRg st="0" end="19"/>
                                            </p:txEl>
                                          </p:spTgt>
                                        </p:tgtEl>
                                        <p:attrNameLst>
                                          <p:attrName>style.visibility</p:attrName>
                                        </p:attrNameLst>
                                      </p:cBhvr>
                                      <p:to>
                                        <p:strVal val="visible"/>
                                      </p:to>
                                    </p:set>
                                    <p:animEffect transition="in" filter="blinds(horizontal)">
                                      <p:cBhvr>
                                        <p:cTn id="12" dur="500"/>
                                        <p:tgtEl>
                                          <p:spTgt spid="159747">
                                            <p:txEl>
                                              <p:charRg st="0"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59751"/>
                                        </p:tgtEl>
                                      </p:cBhvr>
                                    </p:animEffect>
                                    <p:set>
                                      <p:cBhvr>
                                        <p:cTn id="17" dur="1" fill="hold">
                                          <p:stCondLst>
                                            <p:cond delay="499"/>
                                          </p:stCondLst>
                                        </p:cTn>
                                        <p:tgtEl>
                                          <p:spTgt spid="15975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9752"/>
                                        </p:tgtEl>
                                        <p:attrNameLst>
                                          <p:attrName>style.visibility</p:attrName>
                                        </p:attrNameLst>
                                      </p:cBhvr>
                                      <p:to>
                                        <p:strVal val="visible"/>
                                      </p:to>
                                    </p:set>
                                    <p:animEffect transition="in" filter="blinds(horizontal)">
                                      <p:cBhvr>
                                        <p:cTn id="22" dur="500"/>
                                        <p:tgtEl>
                                          <p:spTgt spid="1597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charRg st="0" end="38"/>
                                            </p:txEl>
                                          </p:spTgt>
                                        </p:tgtEl>
                                        <p:attrNameLst>
                                          <p:attrName>style.visibility</p:attrName>
                                        </p:attrNameLst>
                                      </p:cBhvr>
                                      <p:to>
                                        <p:strVal val="visible"/>
                                      </p:to>
                                    </p:set>
                                    <p:animEffect transition="in" filter="blinds(horizontal)">
                                      <p:cBhvr>
                                        <p:cTn id="27" dur="500"/>
                                        <p:tgtEl>
                                          <p:spTgt spid="8">
                                            <p:txEl>
                                              <p:charRg st="0" end="3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charRg st="38" end="69"/>
                                            </p:txEl>
                                          </p:spTgt>
                                        </p:tgtEl>
                                        <p:attrNameLst>
                                          <p:attrName>style.visibility</p:attrName>
                                        </p:attrNameLst>
                                      </p:cBhvr>
                                      <p:to>
                                        <p:strVal val="visible"/>
                                      </p:to>
                                    </p:set>
                                    <p:animEffect transition="in" filter="blinds(horizontal)">
                                      <p:cBhvr>
                                        <p:cTn id="32" dur="500"/>
                                        <p:tgtEl>
                                          <p:spTgt spid="8">
                                            <p:txEl>
                                              <p:charRg st="38" end="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xEl>
                                              <p:charRg st="69" end="99"/>
                                            </p:txEl>
                                          </p:spTgt>
                                        </p:tgtEl>
                                        <p:attrNameLst>
                                          <p:attrName>style.visibility</p:attrName>
                                        </p:attrNameLst>
                                      </p:cBhvr>
                                      <p:to>
                                        <p:strVal val="visible"/>
                                      </p:to>
                                    </p:set>
                                    <p:animEffect transition="in" filter="blinds(horizontal)">
                                      <p:cBhvr>
                                        <p:cTn id="37" dur="500"/>
                                        <p:tgtEl>
                                          <p:spTgt spid="8">
                                            <p:txEl>
                                              <p:charRg st="69" end="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1" grpId="0" bldLvl="0" animBg="1"/>
      <p:bldP spid="159751" grpId="1" bldLvl="0" animBg="1"/>
      <p:bldP spid="159752" grpId="0" bldLvl="0" animBg="1"/>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前向引用声明注意事项</a:t>
            </a:r>
            <a:endParaRPr lang="zh-CN" altLang="en-US" sz="3600" b="1" dirty="0">
              <a:latin typeface="楷体" panose="02010609060101010101" pitchFamily="49" charset="-122"/>
              <a:ea typeface="楷体" panose="02010609060101010101" pitchFamily="49" charset="-122"/>
            </a:endParaRPr>
          </a:p>
        </p:txBody>
      </p:sp>
      <p:sp>
        <p:nvSpPr>
          <p:cNvPr id="176131" name="Rectangle 3"/>
          <p:cNvSpPr>
            <a:spLocks noGrp="1"/>
          </p:cNvSpPr>
          <p:nvPr>
            <p:ph idx="1"/>
          </p:nvPr>
        </p:nvSpPr>
        <p:spPr>
          <a:xfrm>
            <a:off x="1343025" y="1214755"/>
            <a:ext cx="9901555" cy="4992370"/>
          </a:xfrm>
          <a:noFill/>
          <a:ln>
            <a:noFill/>
          </a:ln>
        </p:spPr>
        <p:txBody>
          <a:bodyPr anchor="t" anchorCtr="0"/>
          <a:p>
            <a:pPr eaLnBrk="1" hangingPunct="1">
              <a:lnSpc>
                <a:spcPct val="110000"/>
              </a:lnSpc>
            </a:pPr>
            <a:r>
              <a:rPr lang="zh-CN" altLang="en-US" sz="2800" b="1" dirty="0">
                <a:latin typeface="楷体" panose="02010609060101010101" pitchFamily="49" charset="-122"/>
                <a:ea typeface="楷体" panose="02010609060101010101" pitchFamily="49" charset="-122"/>
              </a:rPr>
              <a:t>在提供一个完整的类声明之前，不能定义该类的对象，也不能在内联成员函数中使用该类的对象。</a:t>
            </a:r>
            <a:endParaRPr lang="zh-CN" altLang="en-US" sz="2800" b="1" dirty="0">
              <a:latin typeface="楷体" panose="02010609060101010101" pitchFamily="49" charset="-122"/>
              <a:ea typeface="楷体" panose="02010609060101010101" pitchFamily="49" charset="-122"/>
            </a:endParaRPr>
          </a:p>
          <a:p>
            <a:pPr lvl="1" eaLnBrk="1" hangingPunct="1">
              <a:spcBef>
                <a:spcPct val="0"/>
              </a:spcBef>
              <a:buNone/>
            </a:pPr>
            <a:r>
              <a:rPr lang="en-US" altLang="zh-CN" sz="2400" b="1" dirty="0"/>
              <a:t>class F;	//</a:t>
            </a:r>
            <a:r>
              <a:rPr lang="zh-CN" altLang="en-US" sz="2400" b="1" dirty="0"/>
              <a:t>前向引用声明</a:t>
            </a:r>
            <a:endParaRPr lang="zh-CN" altLang="en-US" sz="2400" b="1" dirty="0"/>
          </a:p>
          <a:p>
            <a:pPr lvl="1" eaLnBrk="1" hangingPunct="1">
              <a:spcBef>
                <a:spcPct val="0"/>
              </a:spcBef>
              <a:buNone/>
            </a:pPr>
            <a:r>
              <a:rPr lang="en-US" altLang="zh-CN" sz="2400" b="1" dirty="0"/>
              <a:t>class B </a:t>
            </a:r>
            <a:endParaRPr lang="en-US" altLang="zh-CN" sz="2400" b="1" dirty="0"/>
          </a:p>
          <a:p>
            <a:pPr lvl="1" eaLnBrk="1" hangingPunct="1">
              <a:spcBef>
                <a:spcPct val="0"/>
              </a:spcBef>
              <a:buNone/>
            </a:pPr>
            <a:r>
              <a:rPr lang="en-US" altLang="zh-CN" sz="2400" b="1" dirty="0"/>
              <a:t> {</a:t>
            </a:r>
            <a:endParaRPr lang="en-US" altLang="zh-CN" sz="2400" b="1" dirty="0"/>
          </a:p>
          <a:p>
            <a:pPr lvl="1" eaLnBrk="1" hangingPunct="1">
              <a:spcBef>
                <a:spcPct val="0"/>
              </a:spcBef>
              <a:buNone/>
            </a:pPr>
            <a:r>
              <a:rPr lang="en-US" altLang="zh-CN" sz="2400" b="1" dirty="0">
                <a:solidFill>
                  <a:srgbClr val="0000FF"/>
                </a:solidFill>
              </a:rPr>
              <a:t>    F x;	         //</a:t>
            </a:r>
            <a:r>
              <a:rPr lang="zh-CN" altLang="en-US" sz="2400" b="1" dirty="0">
                <a:solidFill>
                  <a:srgbClr val="0000FF"/>
                </a:solidFill>
              </a:rPr>
              <a:t>错误：类</a:t>
            </a:r>
            <a:r>
              <a:rPr lang="en-US" altLang="zh-CN" sz="2400" b="1" dirty="0">
                <a:solidFill>
                  <a:srgbClr val="0000FF"/>
                </a:solidFill>
              </a:rPr>
              <a:t>F</a:t>
            </a:r>
            <a:r>
              <a:rPr lang="zh-CN" altLang="en-US" sz="2400" b="1" dirty="0">
                <a:solidFill>
                  <a:srgbClr val="0000FF"/>
                </a:solidFill>
              </a:rPr>
              <a:t>的声明尚不完善</a:t>
            </a:r>
            <a:endParaRPr lang="zh-CN" altLang="en-US" sz="2400" b="1" dirty="0">
              <a:solidFill>
                <a:srgbClr val="0000FF"/>
              </a:solidFill>
            </a:endParaRPr>
          </a:p>
          <a:p>
            <a:pPr lvl="1" eaLnBrk="1" hangingPunct="1">
              <a:spcBef>
                <a:spcPct val="0"/>
              </a:spcBef>
              <a:buNone/>
            </a:pPr>
            <a:r>
              <a:rPr lang="zh-CN" altLang="en-US" sz="2400" b="1" dirty="0"/>
              <a:t> </a:t>
            </a:r>
            <a:r>
              <a:rPr lang="en-US" altLang="zh-CN" sz="2400" b="1" dirty="0"/>
              <a:t>};</a:t>
            </a:r>
            <a:endParaRPr lang="en-US" altLang="zh-CN" sz="2400" b="1" dirty="0"/>
          </a:p>
          <a:p>
            <a:pPr lvl="1" eaLnBrk="1" hangingPunct="1">
              <a:spcBef>
                <a:spcPct val="0"/>
              </a:spcBef>
              <a:buNone/>
            </a:pPr>
            <a:r>
              <a:rPr lang="en-US" altLang="zh-CN" sz="2400" b="1" dirty="0"/>
              <a:t>class F </a:t>
            </a:r>
            <a:endParaRPr lang="en-US" altLang="zh-CN" sz="2400" b="1" dirty="0"/>
          </a:p>
          <a:p>
            <a:pPr lvl="1" eaLnBrk="1" hangingPunct="1">
              <a:spcBef>
                <a:spcPct val="0"/>
              </a:spcBef>
              <a:buNone/>
            </a:pPr>
            <a:r>
              <a:rPr lang="en-US" altLang="zh-CN" sz="2400" b="1" dirty="0"/>
              <a:t>{</a:t>
            </a:r>
            <a:endParaRPr lang="en-US" altLang="zh-CN" sz="2400" b="1" dirty="0"/>
          </a:p>
          <a:p>
            <a:pPr lvl="1" eaLnBrk="1" hangingPunct="1">
              <a:spcBef>
                <a:spcPct val="0"/>
              </a:spcBef>
              <a:buNone/>
            </a:pPr>
            <a:r>
              <a:rPr lang="en-US" altLang="zh-CN" sz="2400" b="1" dirty="0"/>
              <a:t>   B y;</a:t>
            </a:r>
            <a:endParaRPr lang="en-US" altLang="zh-CN" sz="2400" b="1" dirty="0"/>
          </a:p>
          <a:p>
            <a:pPr lvl="1" eaLnBrk="1" hangingPunct="1">
              <a:spcBef>
                <a:spcPct val="0"/>
              </a:spcBef>
              <a:buNone/>
            </a:pPr>
            <a:r>
              <a:rPr lang="en-US" altLang="zh-CN" sz="2400" b="1" dirty="0"/>
              <a:t> };</a:t>
            </a:r>
            <a:endParaRPr lang="en-US" altLang="zh-CN" sz="2400" b="1" dirty="0"/>
          </a:p>
        </p:txBody>
      </p:sp>
      <p:sp>
        <p:nvSpPr>
          <p:cNvPr id="176134" name="Rectangle 6"/>
          <p:cNvSpPr/>
          <p:nvPr/>
        </p:nvSpPr>
        <p:spPr>
          <a:xfrm>
            <a:off x="4872355" y="4509135"/>
            <a:ext cx="5135880" cy="902970"/>
          </a:xfrm>
          <a:prstGeom prst="rect">
            <a:avLst/>
          </a:prstGeom>
          <a:solidFill>
            <a:schemeClr val="accent1"/>
          </a:solidFill>
          <a:ln w="12700">
            <a:noFill/>
          </a:ln>
        </p:spPr>
        <p:txBody>
          <a:bodyPr wrap="square" anchor="t" anchorCtr="0">
            <a:spAutoFit/>
          </a:bodyPr>
          <a:p>
            <a:pPr>
              <a:lnSpc>
                <a:spcPct val="110000"/>
              </a:lnSpc>
            </a:pPr>
            <a:r>
              <a:rPr lang="zh-CN" altLang="en-US" sz="2400" b="1" dirty="0">
                <a:solidFill>
                  <a:srgbClr val="FF0000"/>
                </a:solidFill>
                <a:latin typeface="Arial" panose="020B0604020202020204" pitchFamily="34" charset="0"/>
                <a:ea typeface="宋体" panose="02010600030101010101" pitchFamily="2" charset="-122"/>
              </a:rPr>
              <a:t>注意：两个类以彼此对象为数据成员是不合法的！</a:t>
            </a:r>
            <a:endParaRPr lang="zh-CN" altLang="en-US" sz="24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6131">
                                            <p:txEl>
                                              <p:charRg st="44" end="62"/>
                                            </p:txEl>
                                          </p:spTgt>
                                        </p:tgtEl>
                                        <p:attrNameLst>
                                          <p:attrName>style.visibility</p:attrName>
                                        </p:attrNameLst>
                                      </p:cBhvr>
                                      <p:to>
                                        <p:strVal val="visible"/>
                                      </p:to>
                                    </p:set>
                                    <p:animEffect transition="in" filter="blinds(horizontal)">
                                      <p:cBhvr>
                                        <p:cTn id="7" dur="500"/>
                                        <p:tgtEl>
                                          <p:spTgt spid="176131">
                                            <p:txEl>
                                              <p:charRg st="44" end="6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6131">
                                            <p:txEl>
                                              <p:charRg st="62" end="71"/>
                                            </p:txEl>
                                          </p:spTgt>
                                        </p:tgtEl>
                                        <p:attrNameLst>
                                          <p:attrName>style.visibility</p:attrName>
                                        </p:attrNameLst>
                                      </p:cBhvr>
                                      <p:to>
                                        <p:strVal val="visible"/>
                                      </p:to>
                                    </p:set>
                                    <p:animEffect transition="in" filter="blinds(horizontal)">
                                      <p:cBhvr>
                                        <p:cTn id="10" dur="500"/>
                                        <p:tgtEl>
                                          <p:spTgt spid="176131">
                                            <p:txEl>
                                              <p:charRg st="62" end="7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6131">
                                            <p:txEl>
                                              <p:charRg st="71" end="74"/>
                                            </p:txEl>
                                          </p:spTgt>
                                        </p:tgtEl>
                                        <p:attrNameLst>
                                          <p:attrName>style.visibility</p:attrName>
                                        </p:attrNameLst>
                                      </p:cBhvr>
                                      <p:to>
                                        <p:strVal val="visible"/>
                                      </p:to>
                                    </p:set>
                                    <p:animEffect transition="in" filter="blinds(horizontal)">
                                      <p:cBhvr>
                                        <p:cTn id="13" dur="500"/>
                                        <p:tgtEl>
                                          <p:spTgt spid="176131">
                                            <p:txEl>
                                              <p:charRg st="71" end="7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6131">
                                            <p:txEl>
                                              <p:charRg st="74" end="107"/>
                                            </p:txEl>
                                          </p:spTgt>
                                        </p:tgtEl>
                                        <p:attrNameLst>
                                          <p:attrName>style.visibility</p:attrName>
                                        </p:attrNameLst>
                                      </p:cBhvr>
                                      <p:to>
                                        <p:strVal val="visible"/>
                                      </p:to>
                                    </p:set>
                                    <p:animEffect transition="in" filter="blinds(horizontal)">
                                      <p:cBhvr>
                                        <p:cTn id="16" dur="500"/>
                                        <p:tgtEl>
                                          <p:spTgt spid="176131">
                                            <p:txEl>
                                              <p:charRg st="74" end="10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6131">
                                            <p:txEl>
                                              <p:charRg st="107" end="111"/>
                                            </p:txEl>
                                          </p:spTgt>
                                        </p:tgtEl>
                                        <p:attrNameLst>
                                          <p:attrName>style.visibility</p:attrName>
                                        </p:attrNameLst>
                                      </p:cBhvr>
                                      <p:to>
                                        <p:strVal val="visible"/>
                                      </p:to>
                                    </p:set>
                                    <p:animEffect transition="in" filter="blinds(horizontal)">
                                      <p:cBhvr>
                                        <p:cTn id="19" dur="500"/>
                                        <p:tgtEl>
                                          <p:spTgt spid="176131">
                                            <p:txEl>
                                              <p:charRg st="107" end="1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6131">
                                            <p:txEl>
                                              <p:charRg st="111" end="120"/>
                                            </p:txEl>
                                          </p:spTgt>
                                        </p:tgtEl>
                                        <p:attrNameLst>
                                          <p:attrName>style.visibility</p:attrName>
                                        </p:attrNameLst>
                                      </p:cBhvr>
                                      <p:to>
                                        <p:strVal val="visible"/>
                                      </p:to>
                                    </p:set>
                                    <p:animEffect transition="in" filter="blinds(horizontal)">
                                      <p:cBhvr>
                                        <p:cTn id="22" dur="500"/>
                                        <p:tgtEl>
                                          <p:spTgt spid="176131">
                                            <p:txEl>
                                              <p:charRg st="111" end="12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6131">
                                            <p:txEl>
                                              <p:charRg st="120" end="122"/>
                                            </p:txEl>
                                          </p:spTgt>
                                        </p:tgtEl>
                                        <p:attrNameLst>
                                          <p:attrName>style.visibility</p:attrName>
                                        </p:attrNameLst>
                                      </p:cBhvr>
                                      <p:to>
                                        <p:strVal val="visible"/>
                                      </p:to>
                                    </p:set>
                                    <p:animEffect transition="in" filter="blinds(horizontal)">
                                      <p:cBhvr>
                                        <p:cTn id="25" dur="500"/>
                                        <p:tgtEl>
                                          <p:spTgt spid="176131">
                                            <p:txEl>
                                              <p:charRg st="120" end="12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6131">
                                            <p:txEl>
                                              <p:charRg st="122" end="130"/>
                                            </p:txEl>
                                          </p:spTgt>
                                        </p:tgtEl>
                                        <p:attrNameLst>
                                          <p:attrName>style.visibility</p:attrName>
                                        </p:attrNameLst>
                                      </p:cBhvr>
                                      <p:to>
                                        <p:strVal val="visible"/>
                                      </p:to>
                                    </p:set>
                                    <p:animEffect transition="in" filter="blinds(horizontal)">
                                      <p:cBhvr>
                                        <p:cTn id="28" dur="500"/>
                                        <p:tgtEl>
                                          <p:spTgt spid="176131">
                                            <p:txEl>
                                              <p:charRg st="122" end="13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76131">
                                            <p:txEl>
                                              <p:charRg st="130" end="134"/>
                                            </p:txEl>
                                          </p:spTgt>
                                        </p:tgtEl>
                                        <p:attrNameLst>
                                          <p:attrName>style.visibility</p:attrName>
                                        </p:attrNameLst>
                                      </p:cBhvr>
                                      <p:to>
                                        <p:strVal val="visible"/>
                                      </p:to>
                                    </p:set>
                                    <p:animEffect transition="in" filter="blinds(horizontal)">
                                      <p:cBhvr>
                                        <p:cTn id="31" dur="500"/>
                                        <p:tgtEl>
                                          <p:spTgt spid="176131">
                                            <p:txEl>
                                              <p:charRg st="130" end="13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76134"/>
                                        </p:tgtEl>
                                        <p:attrNameLst>
                                          <p:attrName>style.visibility</p:attrName>
                                        </p:attrNameLst>
                                      </p:cBhvr>
                                      <p:to>
                                        <p:strVal val="visible"/>
                                      </p:to>
                                    </p:set>
                                    <p:animEffect transition="in" filter="blinds(horizontal)">
                                      <p:cBhvr>
                                        <p:cTn id="36" dur="500"/>
                                        <p:tgtEl>
                                          <p:spTgt spid="176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4"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3"/>
          <p:cNvSpPr>
            <a:spLocks noGrp="1"/>
          </p:cNvSpPr>
          <p:nvPr>
            <p:ph idx="1"/>
          </p:nvPr>
        </p:nvSpPr>
        <p:spPr>
          <a:xfrm>
            <a:off x="681355" y="333375"/>
            <a:ext cx="9735820" cy="6264275"/>
          </a:xfrm>
          <a:solidFill>
            <a:schemeClr val="bg1"/>
          </a:solidFill>
          <a:ln>
            <a:noFill/>
          </a:ln>
        </p:spPr>
        <p:txBody>
          <a:bodyPr anchor="t" anchorCtr="0"/>
          <a:p>
            <a:pPr eaLnBrk="1" hangingPunct="1">
              <a:lnSpc>
                <a:spcPct val="90000"/>
              </a:lnSpc>
              <a:spcBef>
                <a:spcPct val="0"/>
              </a:spcBef>
              <a:buFont typeface="Wingdings" panose="05000000000000000000" pitchFamily="2" charset="2"/>
              <a:buNone/>
            </a:pPr>
            <a:r>
              <a:rPr lang="en-US" altLang="zh-CN" sz="2400" b="1" dirty="0">
                <a:solidFill>
                  <a:srgbClr val="FF0000"/>
                </a:solidFill>
                <a:latin typeface="Times New Roman" panose="02020603050405020304" pitchFamily="18" charset="0"/>
              </a:rPr>
              <a:t> class F;	//</a:t>
            </a:r>
            <a:r>
              <a:rPr lang="zh-CN" altLang="en-US" sz="2400" b="1" dirty="0">
                <a:solidFill>
                  <a:srgbClr val="FF0000"/>
                </a:solidFill>
                <a:latin typeface="Times New Roman" panose="02020603050405020304" pitchFamily="18" charset="0"/>
              </a:rPr>
              <a:t>前向引用声明</a:t>
            </a:r>
            <a:endParaRPr lang="zh-CN" altLang="en-US" sz="2400" b="1" dirty="0">
              <a:solidFill>
                <a:srgbClr val="FF0000"/>
              </a:solidFill>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class B</a:t>
            </a:r>
            <a:endParaRPr lang="en-US" altLang="zh-CN" sz="2400" b="1" dirty="0">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en-US" altLang="zh-CN" sz="2400" b="1" dirty="0">
                <a:latin typeface="Times New Roman" panose="02020603050405020304" pitchFamily="18" charset="0"/>
              </a:rPr>
              <a:t> {    public:</a:t>
            </a:r>
            <a:endParaRPr lang="en-US" altLang="zh-CN" sz="2400" b="1" dirty="0">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en-US" altLang="zh-CN" sz="2400" b="1" dirty="0">
                <a:latin typeface="Times New Roman" panose="02020603050405020304" pitchFamily="18" charset="0"/>
              </a:rPr>
              <a:t>          void method()</a:t>
            </a:r>
            <a:endParaRPr lang="en-US" altLang="zh-CN" sz="2400" b="1" dirty="0">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en-US" altLang="zh-CN" sz="2400" b="1" dirty="0">
                <a:latin typeface="Times New Roman" panose="02020603050405020304" pitchFamily="18" charset="0"/>
              </a:rPr>
              <a:t>         {  </a:t>
            </a:r>
            <a:r>
              <a:rPr lang="en-US" altLang="zh-CN" sz="2400" b="1" dirty="0">
                <a:solidFill>
                  <a:srgbClr val="FF0000"/>
                </a:solidFill>
                <a:latin typeface="Times New Roman" panose="02020603050405020304" pitchFamily="18" charset="0"/>
              </a:rPr>
              <a:t>x-&gt;fun ();   </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en-US" altLang="zh-CN" sz="2400" b="1" dirty="0">
                <a:latin typeface="Times New Roman" panose="02020603050405020304" pitchFamily="18" charset="0"/>
              </a:rPr>
              <a:t>       private:</a:t>
            </a:r>
            <a:endParaRPr lang="en-US" altLang="zh-CN" sz="2400" b="1" dirty="0">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en-US" altLang="zh-CN" sz="2400" b="1" dirty="0">
                <a:solidFill>
                  <a:srgbClr val="FF0000"/>
                </a:solidFill>
                <a:latin typeface="Times New Roman" panose="02020603050405020304" pitchFamily="18" charset="0"/>
              </a:rPr>
              <a:t>            F  *x;   </a:t>
            </a:r>
            <a:endParaRPr lang="zh-CN" altLang="en-US" sz="2400" b="1" dirty="0">
              <a:solidFill>
                <a:srgbClr val="FF0000"/>
              </a:solidFill>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lnSpc>
                <a:spcPct val="90000"/>
              </a:lnSpc>
              <a:spcBef>
                <a:spcPct val="0"/>
              </a:spcBef>
              <a:buFont typeface="Wingdings" panose="05000000000000000000" pitchFamily="2" charset="2"/>
              <a:buNone/>
            </a:pPr>
            <a:endParaRPr lang="en-US" altLang="zh-CN" sz="2400" b="1" dirty="0">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en-US" altLang="zh-CN" sz="2400" b="1" dirty="0">
                <a:latin typeface="Times New Roman" panose="02020603050405020304" pitchFamily="18" charset="0"/>
              </a:rPr>
              <a:t> class F</a:t>
            </a:r>
            <a:endParaRPr lang="en-US" altLang="zh-CN" sz="2400" b="1" dirty="0">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en-US" altLang="zh-CN" sz="2400" b="1" dirty="0">
                <a:latin typeface="Times New Roman" panose="02020603050405020304" pitchFamily="18" charset="0"/>
              </a:rPr>
              <a:t>        void fun() {  };</a:t>
            </a:r>
            <a:endParaRPr lang="en-US" altLang="zh-CN" sz="2400" b="1" dirty="0">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en-US" altLang="zh-CN" sz="2400" b="1" dirty="0">
                <a:latin typeface="Times New Roman" panose="02020603050405020304" pitchFamily="18" charset="0"/>
              </a:rPr>
              <a:t>     private:</a:t>
            </a:r>
            <a:endParaRPr lang="en-US" altLang="zh-CN" sz="2400" b="1" dirty="0">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en-US" altLang="zh-CN" sz="2400" b="1" dirty="0">
                <a:latin typeface="Times New Roman" panose="02020603050405020304" pitchFamily="18" charset="0"/>
              </a:rPr>
              <a:t>        B &amp;y;</a:t>
            </a:r>
            <a:endParaRPr lang="en-US" altLang="zh-CN" sz="2400" b="1" dirty="0">
              <a:latin typeface="Times New Roman" panose="02020603050405020304" pitchFamily="18" charset="0"/>
            </a:endParaRPr>
          </a:p>
          <a:p>
            <a:pPr eaLnBrk="1" hangingPunct="1">
              <a:lnSpc>
                <a:spcPct val="90000"/>
              </a:lnSpc>
              <a:spcBef>
                <a:spcPct val="0"/>
              </a:spcBef>
              <a:buFont typeface="Wingdings" panose="05000000000000000000" pitchFamily="2" charset="2"/>
              <a:buNone/>
            </a:pPr>
            <a:r>
              <a:rPr lang="en-US" altLang="zh-CN" sz="2400" b="1" dirty="0">
                <a:latin typeface="Times New Roman" panose="02020603050405020304" pitchFamily="18" charset="0"/>
              </a:rPr>
              <a:t> }; </a:t>
            </a:r>
            <a:endParaRPr lang="en-US" altLang="zh-CN" sz="2400" b="1" dirty="0">
              <a:latin typeface="Times New Roman" panose="02020603050405020304" pitchFamily="18" charset="0"/>
            </a:endParaRPr>
          </a:p>
        </p:txBody>
      </p:sp>
      <p:sp>
        <p:nvSpPr>
          <p:cNvPr id="177159" name="Rectangle 7"/>
          <p:cNvSpPr/>
          <p:nvPr/>
        </p:nvSpPr>
        <p:spPr>
          <a:xfrm>
            <a:off x="4511675" y="5013325"/>
            <a:ext cx="6557010" cy="964565"/>
          </a:xfrm>
          <a:prstGeom prst="rect">
            <a:avLst/>
          </a:prstGeom>
          <a:solidFill>
            <a:schemeClr val="accent1"/>
          </a:solidFill>
          <a:ln w="9525">
            <a:noFill/>
          </a:ln>
        </p:spPr>
        <p:txBody>
          <a:bodyPr lIns="92075" tIns="46038" rIns="92075" bIns="46038" anchor="t" anchorCtr="0"/>
          <a:p>
            <a:pPr marL="342900" indent="-342900">
              <a:spcBef>
                <a:spcPct val="20000"/>
              </a:spcBef>
              <a:buClr>
                <a:schemeClr val="accent2"/>
              </a:buClr>
              <a:buSzPct val="80000"/>
            </a:pPr>
            <a:r>
              <a:rPr lang="zh-CN" altLang="en-US" sz="2400" b="1" dirty="0">
                <a:solidFill>
                  <a:srgbClr val="0000FF"/>
                </a:solidFill>
                <a:latin typeface="楷体" panose="02010609060101010101" pitchFamily="49" charset="-122"/>
                <a:ea typeface="楷体" panose="02010609060101010101" pitchFamily="49" charset="-122"/>
              </a:rPr>
              <a:t>注意：使用前向引用声明时，只能使用被声明的符号，而不能涉及类的任何细节！</a:t>
            </a:r>
            <a:endParaRPr lang="zh-CN" altLang="en-US" sz="2400" b="1" dirty="0">
              <a:solidFill>
                <a:srgbClr val="0000FF"/>
              </a:solidFill>
              <a:latin typeface="楷体" panose="02010609060101010101" pitchFamily="49" charset="-122"/>
              <a:ea typeface="楷体" panose="02010609060101010101" pitchFamily="49" charset="-122"/>
            </a:endParaRPr>
          </a:p>
        </p:txBody>
      </p:sp>
      <p:sp>
        <p:nvSpPr>
          <p:cNvPr id="4" name="Rectangle 7"/>
          <p:cNvSpPr/>
          <p:nvPr/>
        </p:nvSpPr>
        <p:spPr>
          <a:xfrm>
            <a:off x="4524375" y="3357880"/>
            <a:ext cx="6604635" cy="1214120"/>
          </a:xfrm>
          <a:prstGeom prst="rect">
            <a:avLst/>
          </a:prstGeom>
          <a:solidFill>
            <a:srgbClr val="FFC000"/>
          </a:solidFill>
          <a:ln w="9525">
            <a:noFill/>
          </a:ln>
        </p:spPr>
        <p:txBody>
          <a:bodyPr lIns="92075" tIns="46038" rIns="92075" bIns="46038" anchor="t" anchorCtr="0"/>
          <a:p>
            <a:pPr marL="342900" indent="-342900">
              <a:spcBef>
                <a:spcPct val="20000"/>
              </a:spcBef>
              <a:buClr>
                <a:schemeClr val="accent2"/>
              </a:buClr>
              <a:buSzPct val="80000"/>
            </a:pPr>
            <a:r>
              <a:rPr lang="zh-CN" altLang="en-US" sz="2400" b="1" dirty="0">
                <a:latin typeface="楷体" panose="02010609060101010101" pitchFamily="49" charset="-122"/>
                <a:ea typeface="楷体" panose="02010609060101010101" pitchFamily="49" charset="-122"/>
              </a:rPr>
              <a:t>解决方法：交换</a:t>
            </a:r>
            <a:r>
              <a:rPr lang="en-US" altLang="zh-CN" sz="2400" b="1" dirty="0">
                <a:latin typeface="楷体" panose="02010609060101010101" pitchFamily="49" charset="-122"/>
                <a:ea typeface="楷体" panose="02010609060101010101" pitchFamily="49" charset="-122"/>
              </a:rPr>
              <a:t>F</a:t>
            </a:r>
            <a:r>
              <a:rPr lang="zh-CN" altLang="en-US" sz="2400" b="1" dirty="0">
                <a:latin typeface="楷体" panose="02010609060101010101" pitchFamily="49" charset="-122"/>
                <a:ea typeface="楷体" panose="02010609060101010101" pitchFamily="49" charset="-122"/>
              </a:rPr>
              <a:t>类和</a:t>
            </a:r>
            <a:r>
              <a:rPr lang="en-US" altLang="zh-CN" sz="2400" b="1" dirty="0">
                <a:latin typeface="楷体" panose="02010609060101010101" pitchFamily="49" charset="-122"/>
                <a:ea typeface="楷体" panose="02010609060101010101" pitchFamily="49" charset="-122"/>
              </a:rPr>
              <a:t>B</a:t>
            </a:r>
            <a:r>
              <a:rPr lang="zh-CN" altLang="en-US" sz="2400" b="1" dirty="0">
                <a:latin typeface="楷体" panose="02010609060101010101" pitchFamily="49" charset="-122"/>
                <a:ea typeface="楷体" panose="02010609060101010101" pitchFamily="49" charset="-122"/>
              </a:rPr>
              <a:t>类的定义顺序；</a:t>
            </a:r>
            <a:endParaRPr lang="en-US" altLang="zh-CN" sz="2400" b="1" dirty="0">
              <a:latin typeface="楷体" panose="02010609060101010101" pitchFamily="49" charset="-122"/>
              <a:ea typeface="楷体" panose="02010609060101010101" pitchFamily="49" charset="-122"/>
            </a:endParaRPr>
          </a:p>
          <a:p>
            <a:pPr marL="342900" indent="-342900">
              <a:spcBef>
                <a:spcPct val="20000"/>
              </a:spcBef>
              <a:buClr>
                <a:schemeClr val="accent2"/>
              </a:buClr>
              <a:buSzPct val="80000"/>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将函数</a:t>
            </a:r>
            <a:r>
              <a:rPr lang="en-US" altLang="zh-CN" sz="2400" b="1" dirty="0">
                <a:latin typeface="楷体" panose="02010609060101010101" pitchFamily="49" charset="-122"/>
                <a:ea typeface="楷体" panose="02010609060101010101" pitchFamily="49" charset="-122"/>
              </a:rPr>
              <a:t>method()</a:t>
            </a:r>
            <a:r>
              <a:rPr lang="zh-CN" altLang="en-US" sz="2400" b="1" dirty="0">
                <a:latin typeface="楷体" panose="02010609060101010101" pitchFamily="49" charset="-122"/>
                <a:ea typeface="楷体" panose="02010609060101010101" pitchFamily="49" charset="-122"/>
              </a:rPr>
              <a:t>写在类定义体外，即非内联形式。</a:t>
            </a:r>
            <a:endParaRPr lang="en-US" altLang="zh-CN" sz="2400" b="1" dirty="0">
              <a:latin typeface="楷体" panose="02010609060101010101" pitchFamily="49" charset="-122"/>
              <a:ea typeface="楷体" panose="02010609060101010101" pitchFamily="49" charset="-122"/>
            </a:endParaRPr>
          </a:p>
          <a:p>
            <a:pPr marL="342900" indent="-342900">
              <a:spcBef>
                <a:spcPct val="20000"/>
              </a:spcBef>
              <a:buClr>
                <a:schemeClr val="accent2"/>
              </a:buClr>
              <a:buSzPct val="80000"/>
            </a:pPr>
            <a:endParaRPr lang="zh-CN" altLang="en-US" sz="2400" b="1" dirty="0">
              <a:latin typeface="楷体" panose="02010609060101010101" pitchFamily="49" charset="-122"/>
              <a:ea typeface="楷体" panose="02010609060101010101" pitchFamily="49" charset="-122"/>
            </a:endParaRPr>
          </a:p>
        </p:txBody>
      </p:sp>
      <p:sp>
        <p:nvSpPr>
          <p:cNvPr id="2" name="矩形 1"/>
          <p:cNvSpPr/>
          <p:nvPr/>
        </p:nvSpPr>
        <p:spPr>
          <a:xfrm>
            <a:off x="4184650" y="2376488"/>
            <a:ext cx="5903913" cy="339725"/>
          </a:xfrm>
          <a:prstGeom prst="rect">
            <a:avLst/>
          </a:prstGeom>
          <a:noFill/>
          <a:ln w="9525">
            <a:noFill/>
          </a:ln>
        </p:spPr>
        <p:txBody>
          <a:bodyPr anchor="t" anchorCtr="0">
            <a:spAutoFit/>
          </a:bodyPr>
          <a:p>
            <a:pPr>
              <a:lnSpc>
                <a:spcPct val="90000"/>
              </a:lnSpc>
            </a:pPr>
            <a:r>
              <a:rPr lang="en-US" altLang="zh-CN" b="1" dirty="0">
                <a:solidFill>
                  <a:srgbClr val="FF0000"/>
                </a:solidFill>
                <a:latin typeface="Times New Roman" panose="02020603050405020304" pitchFamily="18" charset="0"/>
                <a:ea typeface="宋体" panose="02010600030101010101" pitchFamily="2" charset="-122"/>
              </a:rPr>
              <a:t>//</a:t>
            </a:r>
            <a:r>
              <a:rPr lang="zh-CN" altLang="en-US" b="1" dirty="0">
                <a:solidFill>
                  <a:srgbClr val="FF0000"/>
                </a:solidFill>
                <a:latin typeface="Times New Roman" panose="02020603050405020304" pitchFamily="18" charset="0"/>
                <a:ea typeface="宋体" panose="02010600030101010101" pitchFamily="2" charset="-122"/>
              </a:rPr>
              <a:t>正确，经过前向引用声明，可以声明</a:t>
            </a:r>
            <a:r>
              <a:rPr lang="en-US" altLang="zh-CN" b="1" dirty="0">
                <a:solidFill>
                  <a:srgbClr val="FF0000"/>
                </a:solidFill>
                <a:latin typeface="Times New Roman" panose="02020603050405020304" pitchFamily="18" charset="0"/>
                <a:ea typeface="宋体" panose="02010600030101010101" pitchFamily="2" charset="-122"/>
              </a:rPr>
              <a:t>F</a:t>
            </a:r>
            <a:r>
              <a:rPr lang="zh-CN" altLang="en-US" b="1" dirty="0">
                <a:solidFill>
                  <a:srgbClr val="FF0000"/>
                </a:solidFill>
                <a:latin typeface="Times New Roman" panose="02020603050405020304" pitchFamily="18" charset="0"/>
                <a:ea typeface="宋体" panose="02010600030101010101" pitchFamily="2" charset="-122"/>
              </a:rPr>
              <a:t>类的对象指针</a:t>
            </a:r>
            <a:endParaRPr lang="zh-CN" altLang="en-US" b="1"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a:off x="5133975" y="1700213"/>
            <a:ext cx="3897630" cy="339725"/>
          </a:xfrm>
          <a:prstGeom prst="rect">
            <a:avLst/>
          </a:prstGeom>
          <a:noFill/>
          <a:ln w="9525">
            <a:noFill/>
          </a:ln>
        </p:spPr>
        <p:txBody>
          <a:bodyPr wrap="none" anchor="t" anchorCtr="0">
            <a:spAutoFit/>
          </a:bodyPr>
          <a:p>
            <a:pPr>
              <a:lnSpc>
                <a:spcPct val="90000"/>
              </a:lnSpc>
            </a:pPr>
            <a:r>
              <a:rPr lang="en-US" altLang="zh-CN" b="1" dirty="0">
                <a:solidFill>
                  <a:srgbClr val="FF0000"/>
                </a:solidFill>
                <a:latin typeface="Times New Roman" panose="02020603050405020304" pitchFamily="18" charset="0"/>
                <a:ea typeface="宋体" panose="02010600030101010101" pitchFamily="2" charset="-122"/>
              </a:rPr>
              <a:t>//</a:t>
            </a:r>
            <a:r>
              <a:rPr lang="zh-CN" altLang="en-US" b="1" dirty="0">
                <a:solidFill>
                  <a:srgbClr val="FF0000"/>
                </a:solidFill>
                <a:latin typeface="Times New Roman" panose="02020603050405020304" pitchFamily="18" charset="0"/>
                <a:ea typeface="宋体" panose="02010600030101010101" pitchFamily="2" charset="-122"/>
              </a:rPr>
              <a:t>错误：</a:t>
            </a:r>
            <a:r>
              <a:rPr lang="en-US" altLang="zh-CN" b="1" dirty="0">
                <a:solidFill>
                  <a:srgbClr val="FF0000"/>
                </a:solidFill>
                <a:latin typeface="Times New Roman" panose="02020603050405020304" pitchFamily="18" charset="0"/>
                <a:ea typeface="宋体" panose="02010600030101010101" pitchFamily="2" charset="-122"/>
              </a:rPr>
              <a:t>F</a:t>
            </a:r>
            <a:r>
              <a:rPr lang="zh-CN" altLang="en-US" b="1" dirty="0">
                <a:solidFill>
                  <a:srgbClr val="FF0000"/>
                </a:solidFill>
                <a:latin typeface="Times New Roman" panose="02020603050405020304" pitchFamily="18" charset="0"/>
                <a:ea typeface="宋体" panose="02010600030101010101" pitchFamily="2" charset="-122"/>
              </a:rPr>
              <a:t>类的对象在定义之前被使用</a:t>
            </a:r>
            <a:endParaRPr lang="zh-CN" altLang="en-US"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7159"/>
                                        </p:tgtEl>
                                        <p:attrNameLst>
                                          <p:attrName>style.visibility</p:attrName>
                                        </p:attrNameLst>
                                      </p:cBhvr>
                                      <p:to>
                                        <p:strVal val="visible"/>
                                      </p:to>
                                    </p:set>
                                    <p:animEffect transition="in" filter="blinds(horizontal)">
                                      <p:cBhvr>
                                        <p:cTn id="22" dur="500"/>
                                        <p:tgtEl>
                                          <p:spTgt spid="17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bldLvl="0" animBg="1"/>
      <p:bldP spid="4" grpId="0" bldLvl="0" animBg="1"/>
      <p:bldP spid="2" grpId="0"/>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1026"/>
          <p:cNvSpPr>
            <a:spLocks noGrp="1"/>
          </p:cNvSpPr>
          <p:nvPr>
            <p:ph type="title"/>
          </p:nvPr>
        </p:nvSpPr>
        <p:spPr>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4.5 UML</a:t>
            </a:r>
            <a:r>
              <a:rPr lang="zh-CN" altLang="en-US" sz="3600" b="1" dirty="0">
                <a:latin typeface="楷体" panose="02010609060101010101" pitchFamily="49" charset="-122"/>
                <a:ea typeface="楷体" panose="02010609060101010101" pitchFamily="49" charset="-122"/>
              </a:rPr>
              <a:t>图形标识</a:t>
            </a:r>
            <a:endParaRPr lang="zh-CN" altLang="en-US" sz="3600" b="1" dirty="0">
              <a:latin typeface="楷体" panose="02010609060101010101" pitchFamily="49" charset="-122"/>
              <a:ea typeface="楷体" panose="02010609060101010101" pitchFamily="49" charset="-122"/>
            </a:endParaRPr>
          </a:p>
        </p:txBody>
      </p:sp>
      <p:sp>
        <p:nvSpPr>
          <p:cNvPr id="179203" name="Rectangle 1027"/>
          <p:cNvSpPr>
            <a:spLocks noGrp="1"/>
          </p:cNvSpPr>
          <p:nvPr>
            <p:ph idx="1"/>
          </p:nvPr>
        </p:nvSpPr>
        <p:spPr>
          <a:xfrm>
            <a:off x="1136650" y="1214755"/>
            <a:ext cx="10270490" cy="4572000"/>
          </a:xfrm>
          <a:noFill/>
          <a:ln>
            <a:noFill/>
          </a:ln>
        </p:spPr>
        <p:txBody>
          <a:bodyPr anchor="t" anchorCtr="0"/>
          <a:p>
            <a:pPr eaLnBrk="1" hangingPunct="1"/>
            <a:r>
              <a:rPr lang="en-US" altLang="zh-CN" sz="2800" b="1" dirty="0">
                <a:latin typeface="楷体" panose="02010609060101010101" pitchFamily="49" charset="-122"/>
                <a:ea typeface="楷体" panose="02010609060101010101" pitchFamily="49" charset="-122"/>
              </a:rPr>
              <a:t>UML</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Unified Modeling Language,</a:t>
            </a:r>
            <a:r>
              <a:rPr lang="zh-CN" altLang="en-US" sz="2800" b="1" dirty="0">
                <a:solidFill>
                  <a:srgbClr val="FF0000"/>
                </a:solidFill>
                <a:latin typeface="楷体" panose="02010609060101010101" pitchFamily="49" charset="-122"/>
                <a:ea typeface="楷体" panose="02010609060101010101" pitchFamily="49" charset="-122"/>
              </a:rPr>
              <a:t>统一建模语言</a:t>
            </a:r>
            <a:r>
              <a:rPr lang="zh-CN" altLang="en-US" sz="2800" b="1" dirty="0">
                <a:latin typeface="楷体" panose="02010609060101010101" pitchFamily="49" charset="-122"/>
                <a:ea typeface="楷体" panose="02010609060101010101" pitchFamily="49" charset="-122"/>
              </a:rPr>
              <a:t>）是一种可视化的的面向对象建模语言。</a:t>
            </a:r>
            <a:endParaRPr lang="zh-CN" altLang="en-US" sz="2800" b="1" dirty="0">
              <a:latin typeface="楷体" panose="02010609060101010101" pitchFamily="49" charset="-122"/>
              <a:ea typeface="楷体" panose="02010609060101010101" pitchFamily="49" charset="-122"/>
            </a:endParaRPr>
          </a:p>
          <a:p>
            <a:pPr eaLnBrk="1" hangingPunct="1"/>
            <a:r>
              <a:rPr lang="en-US" altLang="zh-CN" sz="2800" b="1" dirty="0">
                <a:latin typeface="楷体" panose="02010609060101010101" pitchFamily="49" charset="-122"/>
                <a:ea typeface="楷体" panose="02010609060101010101" pitchFamily="49" charset="-122"/>
              </a:rPr>
              <a:t>UML</a:t>
            </a:r>
            <a:r>
              <a:rPr lang="zh-CN" altLang="en-US" sz="2800" b="1" dirty="0">
                <a:latin typeface="楷体" panose="02010609060101010101" pitchFamily="49" charset="-122"/>
                <a:ea typeface="楷体" panose="02010609060101010101" pitchFamily="49" charset="-122"/>
              </a:rPr>
              <a:t>有三个基本的部分：</a:t>
            </a:r>
            <a:endParaRPr lang="zh-CN" altLang="en-US" sz="2800" b="1" dirty="0">
              <a:latin typeface="楷体" panose="02010609060101010101" pitchFamily="49" charset="-122"/>
              <a:ea typeface="楷体" panose="02010609060101010101" pitchFamily="49" charset="-122"/>
            </a:endParaRPr>
          </a:p>
          <a:p>
            <a:pPr lvl="1" eaLnBrk="1" hangingPunct="1"/>
            <a:r>
              <a:rPr lang="zh-CN" altLang="en-US" sz="2400" b="1" dirty="0">
                <a:solidFill>
                  <a:srgbClr val="FF0000"/>
                </a:solidFill>
                <a:latin typeface="楷体" panose="02010609060101010101" pitchFamily="49" charset="-122"/>
                <a:ea typeface="楷体" panose="02010609060101010101" pitchFamily="49" charset="-122"/>
              </a:rPr>
              <a:t>事物</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Things</a:t>
            </a:r>
            <a:r>
              <a:rPr lang="zh-CN" altLang="en-US" sz="2400" b="1" dirty="0">
                <a:latin typeface="楷体" panose="02010609060101010101" pitchFamily="49" charset="-122"/>
                <a:ea typeface="楷体" panose="02010609060101010101" pitchFamily="49" charset="-122"/>
              </a:rPr>
              <a:t>）</a:t>
            </a:r>
            <a:br>
              <a:rPr lang="zh-CN" altLang="en-US" sz="2400" b="1" dirty="0">
                <a:latin typeface="楷体" panose="02010609060101010101" pitchFamily="49" charset="-122"/>
                <a:ea typeface="楷体" panose="02010609060101010101" pitchFamily="49" charset="-122"/>
              </a:rPr>
            </a:br>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UML</a:t>
            </a:r>
            <a:r>
              <a:rPr lang="zh-CN" altLang="en-US" sz="2400" b="1" dirty="0">
                <a:latin typeface="楷体" panose="02010609060101010101" pitchFamily="49" charset="-122"/>
                <a:ea typeface="楷体" panose="02010609060101010101" pitchFamily="49" charset="-122"/>
              </a:rPr>
              <a:t>中重要的组成部分，在模型中属于最静态的部分，代表概念上的或物理上的元素；</a:t>
            </a:r>
            <a:endParaRPr lang="zh-CN" altLang="en-US" sz="2400" b="1" dirty="0">
              <a:latin typeface="楷体" panose="02010609060101010101" pitchFamily="49" charset="-122"/>
              <a:ea typeface="楷体" panose="02010609060101010101" pitchFamily="49" charset="-122"/>
            </a:endParaRPr>
          </a:p>
          <a:p>
            <a:pPr lvl="1" eaLnBrk="1" hangingPunct="1"/>
            <a:r>
              <a:rPr lang="zh-CN" altLang="en-US" sz="2400" b="1" dirty="0">
                <a:solidFill>
                  <a:srgbClr val="FF0000"/>
                </a:solidFill>
                <a:latin typeface="楷体" panose="02010609060101010101" pitchFamily="49" charset="-122"/>
                <a:ea typeface="楷体" panose="02010609060101010101" pitchFamily="49" charset="-122"/>
              </a:rPr>
              <a:t>关系</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Relationships</a:t>
            </a:r>
            <a:r>
              <a:rPr lang="zh-CN" altLang="en-US" sz="2400" b="1" dirty="0">
                <a:latin typeface="楷体" panose="02010609060101010101" pitchFamily="49" charset="-122"/>
                <a:ea typeface="楷体" panose="02010609060101010101" pitchFamily="49" charset="-122"/>
              </a:rPr>
              <a:t>）</a:t>
            </a:r>
            <a:br>
              <a:rPr lang="zh-CN" altLang="en-US" sz="2400" b="1" dirty="0">
                <a:latin typeface="楷体" panose="02010609060101010101" pitchFamily="49" charset="-122"/>
                <a:ea typeface="楷体" panose="02010609060101010101" pitchFamily="49" charset="-122"/>
              </a:rPr>
            </a:br>
            <a:r>
              <a:rPr lang="zh-CN" altLang="en-US" sz="2400" b="1" dirty="0">
                <a:latin typeface="楷体" panose="02010609060101010101" pitchFamily="49" charset="-122"/>
                <a:ea typeface="楷体" panose="02010609060101010101" pitchFamily="49" charset="-122"/>
              </a:rPr>
              <a:t>    关系把事物紧密联系在一起；</a:t>
            </a:r>
            <a:endParaRPr lang="zh-CN" altLang="en-US" sz="2400" b="1" dirty="0">
              <a:latin typeface="楷体" panose="02010609060101010101" pitchFamily="49" charset="-122"/>
              <a:ea typeface="楷体" panose="02010609060101010101" pitchFamily="49" charset="-122"/>
            </a:endParaRPr>
          </a:p>
          <a:p>
            <a:pPr lvl="1" eaLnBrk="1" hangingPunct="1"/>
            <a:r>
              <a:rPr lang="zh-CN" altLang="en-US" sz="2400" b="1" dirty="0">
                <a:solidFill>
                  <a:srgbClr val="FF0000"/>
                </a:solidFill>
                <a:latin typeface="楷体" panose="02010609060101010101" pitchFamily="49" charset="-122"/>
                <a:ea typeface="楷体" panose="02010609060101010101" pitchFamily="49" charset="-122"/>
              </a:rPr>
              <a:t>图</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Diagrams</a:t>
            </a:r>
            <a:r>
              <a:rPr lang="zh-CN" altLang="en-US" sz="2400" b="1" dirty="0">
                <a:latin typeface="楷体" panose="02010609060101010101" pitchFamily="49" charset="-122"/>
                <a:ea typeface="楷体" panose="02010609060101010101" pitchFamily="49" charset="-122"/>
              </a:rPr>
              <a:t>）</a:t>
            </a:r>
            <a:br>
              <a:rPr lang="zh-CN" altLang="en-US" sz="2400" b="1" dirty="0">
                <a:latin typeface="楷体" panose="02010609060101010101" pitchFamily="49" charset="-122"/>
                <a:ea typeface="楷体" panose="02010609060101010101" pitchFamily="49" charset="-122"/>
              </a:rPr>
            </a:br>
            <a:r>
              <a:rPr lang="zh-CN" altLang="en-US" sz="2400" b="1" dirty="0">
                <a:latin typeface="楷体" panose="02010609060101010101" pitchFamily="49" charset="-122"/>
                <a:ea typeface="楷体" panose="02010609060101010101" pitchFamily="49" charset="-122"/>
              </a:rPr>
              <a:t>    图是很多有相互相关的事物的组。</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9203">
                                            <p:txEl>
                                              <p:charRg st="0" end="55"/>
                                            </p:txEl>
                                          </p:spTgt>
                                        </p:tgtEl>
                                        <p:attrNameLst>
                                          <p:attrName>style.visibility</p:attrName>
                                        </p:attrNameLst>
                                      </p:cBhvr>
                                      <p:to>
                                        <p:strVal val="visible"/>
                                      </p:to>
                                    </p:set>
                                    <p:animEffect transition="in" filter="blinds(horizontal)">
                                      <p:cBhvr>
                                        <p:cTn id="7" dur="500"/>
                                        <p:tgtEl>
                                          <p:spTgt spid="179203">
                                            <p:txEl>
                                              <p:charRg st="0"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9203">
                                            <p:txEl>
                                              <p:charRg st="55" end="68"/>
                                            </p:txEl>
                                          </p:spTgt>
                                        </p:tgtEl>
                                        <p:attrNameLst>
                                          <p:attrName>style.visibility</p:attrName>
                                        </p:attrNameLst>
                                      </p:cBhvr>
                                      <p:to>
                                        <p:strVal val="visible"/>
                                      </p:to>
                                    </p:set>
                                    <p:animEffect transition="in" filter="blinds(horizontal)">
                                      <p:cBhvr>
                                        <p:cTn id="12" dur="500"/>
                                        <p:tgtEl>
                                          <p:spTgt spid="179203">
                                            <p:txEl>
                                              <p:charRg st="55" end="68"/>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9203">
                                            <p:txEl>
                                              <p:charRg st="68" end="123"/>
                                            </p:txEl>
                                          </p:spTgt>
                                        </p:tgtEl>
                                        <p:attrNameLst>
                                          <p:attrName>style.visibility</p:attrName>
                                        </p:attrNameLst>
                                      </p:cBhvr>
                                      <p:to>
                                        <p:strVal val="visible"/>
                                      </p:to>
                                    </p:set>
                                    <p:animEffect transition="in" filter="blinds(horizontal)">
                                      <p:cBhvr>
                                        <p:cTn id="15" dur="500"/>
                                        <p:tgtEl>
                                          <p:spTgt spid="179203">
                                            <p:txEl>
                                              <p:charRg st="68" end="12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9203">
                                            <p:txEl>
                                              <p:charRg st="123" end="159"/>
                                            </p:txEl>
                                          </p:spTgt>
                                        </p:tgtEl>
                                        <p:attrNameLst>
                                          <p:attrName>style.visibility</p:attrName>
                                        </p:attrNameLst>
                                      </p:cBhvr>
                                      <p:to>
                                        <p:strVal val="visible"/>
                                      </p:to>
                                    </p:set>
                                    <p:animEffect transition="in" filter="blinds(horizontal)">
                                      <p:cBhvr>
                                        <p:cTn id="18" dur="500"/>
                                        <p:tgtEl>
                                          <p:spTgt spid="179203">
                                            <p:txEl>
                                              <p:charRg st="123" end="159"/>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9203">
                                            <p:txEl>
                                              <p:charRg st="159" end="191"/>
                                            </p:txEl>
                                          </p:spTgt>
                                        </p:tgtEl>
                                        <p:attrNameLst>
                                          <p:attrName>style.visibility</p:attrName>
                                        </p:attrNameLst>
                                      </p:cBhvr>
                                      <p:to>
                                        <p:strVal val="visible"/>
                                      </p:to>
                                    </p:set>
                                    <p:animEffect transition="in" filter="blinds(horizontal)">
                                      <p:cBhvr>
                                        <p:cTn id="21" dur="500"/>
                                        <p:tgtEl>
                                          <p:spTgt spid="179203">
                                            <p:txEl>
                                              <p:charRg st="159"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title"/>
          </p:nvPr>
        </p:nvSpPr>
        <p:spPr>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4.5.1 UML</a:t>
            </a:r>
            <a:r>
              <a:rPr lang="zh-CN" altLang="en-US" sz="3600" b="1" dirty="0">
                <a:latin typeface="楷体" panose="02010609060101010101" pitchFamily="49" charset="-122"/>
                <a:ea typeface="楷体" panose="02010609060101010101" pitchFamily="49" charset="-122"/>
              </a:rPr>
              <a:t>简介</a:t>
            </a:r>
            <a:endParaRPr lang="zh-CN" altLang="en-US" sz="3600" b="1" dirty="0">
              <a:latin typeface="楷体" panose="02010609060101010101" pitchFamily="49" charset="-122"/>
              <a:ea typeface="楷体" panose="02010609060101010101" pitchFamily="49" charset="-122"/>
            </a:endParaRPr>
          </a:p>
        </p:txBody>
      </p:sp>
      <p:sp>
        <p:nvSpPr>
          <p:cNvPr id="180227" name="Rectangle 3"/>
          <p:cNvSpPr>
            <a:spLocks noGrp="1"/>
          </p:cNvSpPr>
          <p:nvPr>
            <p:ph idx="1"/>
          </p:nvPr>
        </p:nvSpPr>
        <p:spPr>
          <a:xfrm>
            <a:off x="2811463" y="2079625"/>
            <a:ext cx="7239000" cy="2028825"/>
          </a:xfrm>
          <a:noFill/>
          <a:ln>
            <a:noFill/>
          </a:ln>
        </p:spPr>
        <p:txBody>
          <a:bodyPr anchor="t" anchorCtr="0"/>
          <a:p>
            <a:pPr eaLnBrk="1" hangingPunct="1">
              <a:lnSpc>
                <a:spcPct val="90000"/>
              </a:lnSpc>
            </a:pPr>
            <a:r>
              <a:rPr lang="zh-CN" altLang="en-US" sz="2400" b="1" dirty="0">
                <a:latin typeface="楷体" panose="02010609060101010101" pitchFamily="49" charset="-122"/>
                <a:ea typeface="楷体" panose="02010609060101010101" pitchFamily="49" charset="-122"/>
              </a:rPr>
              <a:t>结构事物（</a:t>
            </a:r>
            <a:r>
              <a:rPr lang="en-US" altLang="zh-CN" sz="2400" b="1" dirty="0">
                <a:latin typeface="楷体" panose="02010609060101010101" pitchFamily="49" charset="-122"/>
                <a:ea typeface="楷体" panose="02010609060101010101" pitchFamily="49" charset="-122"/>
              </a:rPr>
              <a:t>Structural things</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pPr eaLnBrk="1" hangingPunct="1">
              <a:lnSpc>
                <a:spcPct val="90000"/>
              </a:lnSpc>
            </a:pPr>
            <a:r>
              <a:rPr lang="zh-CN" altLang="en-US" sz="2400" b="1" dirty="0">
                <a:latin typeface="楷体" panose="02010609060101010101" pitchFamily="49" charset="-122"/>
                <a:ea typeface="楷体" panose="02010609060101010101" pitchFamily="49" charset="-122"/>
              </a:rPr>
              <a:t>动作事物（</a:t>
            </a:r>
            <a:r>
              <a:rPr lang="en-US" altLang="zh-CN" sz="2400" b="1" dirty="0">
                <a:latin typeface="楷体" panose="02010609060101010101" pitchFamily="49" charset="-122"/>
                <a:ea typeface="楷体" panose="02010609060101010101" pitchFamily="49" charset="-122"/>
              </a:rPr>
              <a:t>Behavioral things</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pPr eaLnBrk="1" hangingPunct="1">
              <a:lnSpc>
                <a:spcPct val="90000"/>
              </a:lnSpc>
            </a:pPr>
            <a:r>
              <a:rPr lang="zh-CN" altLang="en-US" sz="2400" b="1" dirty="0">
                <a:latin typeface="楷体" panose="02010609060101010101" pitchFamily="49" charset="-122"/>
                <a:ea typeface="楷体" panose="02010609060101010101" pitchFamily="49" charset="-122"/>
              </a:rPr>
              <a:t>分组事物（</a:t>
            </a:r>
            <a:r>
              <a:rPr lang="en-US" altLang="zh-CN" sz="2400" b="1" dirty="0">
                <a:latin typeface="楷体" panose="02010609060101010101" pitchFamily="49" charset="-122"/>
                <a:ea typeface="楷体" panose="02010609060101010101" pitchFamily="49" charset="-122"/>
              </a:rPr>
              <a:t>Grouping things</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pPr eaLnBrk="1" hangingPunct="1">
              <a:lnSpc>
                <a:spcPct val="90000"/>
              </a:lnSpc>
            </a:pPr>
            <a:r>
              <a:rPr lang="zh-CN" altLang="en-US" sz="2400" b="1" dirty="0">
                <a:latin typeface="楷体" panose="02010609060101010101" pitchFamily="49" charset="-122"/>
                <a:ea typeface="楷体" panose="02010609060101010101" pitchFamily="49" charset="-122"/>
              </a:rPr>
              <a:t>注释事物（</a:t>
            </a:r>
            <a:r>
              <a:rPr lang="en-US" altLang="zh-CN" sz="2400" b="1" dirty="0">
                <a:latin typeface="楷体" panose="02010609060101010101" pitchFamily="49" charset="-122"/>
                <a:ea typeface="楷体" panose="02010609060101010101" pitchFamily="49" charset="-122"/>
              </a:rPr>
              <a:t>Annotational things</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pPr eaLnBrk="1" hangingPunct="1">
              <a:lnSpc>
                <a:spcPct val="90000"/>
              </a:lnSpc>
            </a:pPr>
            <a:endParaRPr lang="en-US" altLang="zh-CN" sz="2400" b="1" dirty="0">
              <a:latin typeface="楷体" panose="02010609060101010101" pitchFamily="49" charset="-122"/>
              <a:ea typeface="楷体" panose="02010609060101010101" pitchFamily="49" charset="-122"/>
            </a:endParaRPr>
          </a:p>
        </p:txBody>
      </p:sp>
      <p:sp>
        <p:nvSpPr>
          <p:cNvPr id="180230" name="Rectangle 6"/>
          <p:cNvSpPr/>
          <p:nvPr/>
        </p:nvSpPr>
        <p:spPr>
          <a:xfrm>
            <a:off x="2884488" y="4240213"/>
            <a:ext cx="7239000" cy="2028825"/>
          </a:xfrm>
          <a:prstGeom prst="rect">
            <a:avLst/>
          </a:prstGeom>
          <a:noFill/>
          <a:ln w="9525">
            <a:noFill/>
          </a:ln>
        </p:spPr>
        <p:txBody>
          <a:bodyPr lIns="92075" tIns="46038" rIns="92075" bIns="46038" anchor="t" anchorCtr="0"/>
          <a:p>
            <a:pPr marL="342900" indent="-342900">
              <a:lnSpc>
                <a:spcPct val="90000"/>
              </a:lnSpc>
              <a:spcBef>
                <a:spcPct val="20000"/>
              </a:spcBef>
              <a:buClr>
                <a:schemeClr val="accent2"/>
              </a:buClr>
              <a:buSzPct val="80000"/>
              <a:buFont typeface="Wingdings" panose="05000000000000000000" pitchFamily="2" charset="2"/>
              <a:buChar char="l"/>
            </a:pPr>
            <a:r>
              <a:rPr lang="zh-CN" altLang="en-US" sz="2400" b="1" dirty="0">
                <a:latin typeface="楷体" panose="02010609060101010101" pitchFamily="49" charset="-122"/>
                <a:ea typeface="楷体" panose="02010609060101010101" pitchFamily="49" charset="-122"/>
              </a:rPr>
              <a:t>依赖（</a:t>
            </a:r>
            <a:r>
              <a:rPr lang="en-US" altLang="zh-CN" sz="2400" b="1" dirty="0">
                <a:latin typeface="楷体" panose="02010609060101010101" pitchFamily="49" charset="-122"/>
                <a:ea typeface="楷体" panose="02010609060101010101" pitchFamily="49" charset="-122"/>
              </a:rPr>
              <a:t>Dependencies</a:t>
            </a:r>
            <a:r>
              <a:rPr lang="zh-CN" altLang="en-US" sz="2400" b="1" dirty="0">
                <a:latin typeface="楷体" panose="02010609060101010101" pitchFamily="49" charset="-122"/>
                <a:ea typeface="楷体" panose="02010609060101010101" pitchFamily="49" charset="-122"/>
              </a:rPr>
              <a:t>）    </a:t>
            </a:r>
            <a:endParaRPr lang="zh-CN" altLang="en-US" sz="2400" b="1" dirty="0">
              <a:latin typeface="楷体" panose="02010609060101010101" pitchFamily="49" charset="-122"/>
              <a:ea typeface="楷体" panose="02010609060101010101" pitchFamily="49" charset="-122"/>
            </a:endParaRPr>
          </a:p>
          <a:p>
            <a:pPr marL="342900" indent="-342900">
              <a:lnSpc>
                <a:spcPct val="90000"/>
              </a:lnSpc>
              <a:spcBef>
                <a:spcPct val="20000"/>
              </a:spcBef>
              <a:buClr>
                <a:schemeClr val="accent2"/>
              </a:buClr>
              <a:buSzPct val="80000"/>
              <a:buFont typeface="Wingdings" panose="05000000000000000000" pitchFamily="2" charset="2"/>
              <a:buChar char="l"/>
            </a:pPr>
            <a:r>
              <a:rPr lang="zh-CN" altLang="en-US" sz="2400" b="1" dirty="0">
                <a:latin typeface="楷体" panose="02010609060101010101" pitchFamily="49" charset="-122"/>
                <a:ea typeface="楷体" panose="02010609060101010101" pitchFamily="49" charset="-122"/>
              </a:rPr>
              <a:t>关联（</a:t>
            </a:r>
            <a:r>
              <a:rPr lang="en-US" altLang="zh-CN" sz="2400" b="1" dirty="0">
                <a:latin typeface="楷体" panose="02010609060101010101" pitchFamily="49" charset="-122"/>
                <a:ea typeface="楷体" panose="02010609060101010101" pitchFamily="49" charset="-122"/>
              </a:rPr>
              <a:t>Association</a:t>
            </a:r>
            <a:r>
              <a:rPr lang="zh-CN" altLang="en-US" sz="2400" b="1" dirty="0">
                <a:latin typeface="楷体" panose="02010609060101010101" pitchFamily="49" charset="-122"/>
                <a:ea typeface="楷体" panose="02010609060101010101" pitchFamily="49" charset="-122"/>
              </a:rPr>
              <a:t>） </a:t>
            </a:r>
            <a:endParaRPr lang="zh-CN" altLang="en-US" sz="2400" b="1" dirty="0">
              <a:latin typeface="楷体" panose="02010609060101010101" pitchFamily="49" charset="-122"/>
              <a:ea typeface="楷体" panose="02010609060101010101" pitchFamily="49" charset="-122"/>
            </a:endParaRPr>
          </a:p>
          <a:p>
            <a:pPr marL="342900" indent="-342900">
              <a:lnSpc>
                <a:spcPct val="90000"/>
              </a:lnSpc>
              <a:spcBef>
                <a:spcPct val="20000"/>
              </a:spcBef>
              <a:buClr>
                <a:schemeClr val="accent2"/>
              </a:buClr>
              <a:buSzPct val="80000"/>
              <a:buFont typeface="Wingdings" panose="05000000000000000000" pitchFamily="2" charset="2"/>
              <a:buChar char="l"/>
            </a:pPr>
            <a:r>
              <a:rPr lang="zh-CN" altLang="en-US" sz="2400" b="1" dirty="0">
                <a:latin typeface="楷体" panose="02010609060101010101" pitchFamily="49" charset="-122"/>
                <a:ea typeface="楷体" panose="02010609060101010101" pitchFamily="49" charset="-122"/>
              </a:rPr>
              <a:t>泛化（</a:t>
            </a:r>
            <a:r>
              <a:rPr lang="en-US" altLang="zh-CN" sz="2400" b="1" dirty="0">
                <a:latin typeface="楷体" panose="02010609060101010101" pitchFamily="49" charset="-122"/>
                <a:ea typeface="楷体" panose="02010609060101010101" pitchFamily="49" charset="-122"/>
              </a:rPr>
              <a:t>generalization</a:t>
            </a:r>
            <a:r>
              <a:rPr lang="zh-CN" altLang="en-US" sz="2400" b="1" dirty="0">
                <a:latin typeface="楷体" panose="02010609060101010101" pitchFamily="49" charset="-122"/>
                <a:ea typeface="楷体" panose="02010609060101010101" pitchFamily="49" charset="-122"/>
              </a:rPr>
              <a:t>） </a:t>
            </a:r>
            <a:endParaRPr lang="zh-CN" altLang="en-US" sz="2400" b="1" dirty="0">
              <a:latin typeface="楷体" panose="02010609060101010101" pitchFamily="49" charset="-122"/>
              <a:ea typeface="楷体" panose="02010609060101010101" pitchFamily="49" charset="-122"/>
            </a:endParaRPr>
          </a:p>
          <a:p>
            <a:pPr marL="342900" indent="-342900">
              <a:lnSpc>
                <a:spcPct val="90000"/>
              </a:lnSpc>
              <a:spcBef>
                <a:spcPct val="20000"/>
              </a:spcBef>
              <a:buClr>
                <a:schemeClr val="accent2"/>
              </a:buClr>
              <a:buSzPct val="80000"/>
              <a:buFont typeface="Wingdings" panose="05000000000000000000" pitchFamily="2" charset="2"/>
              <a:buChar char="l"/>
            </a:pPr>
            <a:r>
              <a:rPr lang="zh-CN" altLang="en-US" sz="2400" b="1" dirty="0">
                <a:latin typeface="楷体" panose="02010609060101010101" pitchFamily="49" charset="-122"/>
                <a:ea typeface="楷体" panose="02010609060101010101" pitchFamily="49" charset="-122"/>
              </a:rPr>
              <a:t>实现（</a:t>
            </a:r>
            <a:r>
              <a:rPr lang="en-US" altLang="zh-CN" sz="2400" b="1" dirty="0">
                <a:latin typeface="楷体" panose="02010609060101010101" pitchFamily="49" charset="-122"/>
                <a:ea typeface="楷体" panose="02010609060101010101" pitchFamily="49" charset="-122"/>
              </a:rPr>
              <a:t>realuzation</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pPr marL="342900" indent="-342900">
              <a:lnSpc>
                <a:spcPct val="90000"/>
              </a:lnSpc>
              <a:spcBef>
                <a:spcPct val="20000"/>
              </a:spcBef>
              <a:buClr>
                <a:schemeClr val="accent2"/>
              </a:buClr>
              <a:buSzPct val="80000"/>
              <a:buFont typeface="Wingdings" panose="05000000000000000000" pitchFamily="2" charset="2"/>
              <a:buChar char="l"/>
            </a:pPr>
            <a:endParaRPr lang="en-US" altLang="zh-CN" sz="2400" b="1" dirty="0">
              <a:latin typeface="楷体" panose="02010609060101010101" pitchFamily="49" charset="-122"/>
              <a:ea typeface="楷体" panose="02010609060101010101" pitchFamily="49" charset="-122"/>
            </a:endParaRPr>
          </a:p>
        </p:txBody>
      </p:sp>
      <p:sp>
        <p:nvSpPr>
          <p:cNvPr id="102404" name="Rectangle 7"/>
          <p:cNvSpPr/>
          <p:nvPr/>
        </p:nvSpPr>
        <p:spPr>
          <a:xfrm>
            <a:off x="2524125" y="928688"/>
            <a:ext cx="7162800" cy="1143000"/>
          </a:xfrm>
          <a:prstGeom prst="rect">
            <a:avLst/>
          </a:prstGeom>
          <a:noFill/>
          <a:ln w="9525">
            <a:noFill/>
          </a:ln>
        </p:spPr>
        <p:txBody>
          <a:bodyPr lIns="92075" tIns="46038" rIns="92075" bIns="46038" anchor="b" anchorCtr="0"/>
          <a:p>
            <a:r>
              <a:rPr lang="en-US" altLang="zh-CN" sz="3200" b="1" dirty="0">
                <a:solidFill>
                  <a:srgbClr val="FF0000"/>
                </a:solidFill>
                <a:latin typeface="楷体" panose="02010609060101010101" pitchFamily="49" charset="-122"/>
                <a:ea typeface="楷体" panose="02010609060101010101" pitchFamily="49" charset="-122"/>
              </a:rPr>
              <a:t>UML</a:t>
            </a:r>
            <a:r>
              <a:rPr lang="zh-CN" altLang="en-US" sz="3200" b="1" dirty="0">
                <a:solidFill>
                  <a:srgbClr val="FF0000"/>
                </a:solidFill>
                <a:latin typeface="楷体" panose="02010609060101010101" pitchFamily="49" charset="-122"/>
                <a:ea typeface="楷体" panose="02010609060101010101" pitchFamily="49" charset="-122"/>
              </a:rPr>
              <a:t>中的事物</a:t>
            </a:r>
            <a:r>
              <a:rPr lang="en-US" altLang="zh-CN" sz="3200" b="1" dirty="0">
                <a:solidFill>
                  <a:srgbClr val="FF0000"/>
                </a:solidFill>
                <a:latin typeface="楷体" panose="02010609060101010101" pitchFamily="49" charset="-122"/>
                <a:ea typeface="楷体" panose="02010609060101010101" pitchFamily="49" charset="-122"/>
              </a:rPr>
              <a:t>:</a:t>
            </a:r>
            <a:endParaRPr lang="zh-CN" altLang="en-US" sz="3200" b="1" dirty="0">
              <a:solidFill>
                <a:srgbClr val="FF0000"/>
              </a:solidFill>
              <a:latin typeface="楷体" panose="02010609060101010101" pitchFamily="49" charset="-122"/>
              <a:ea typeface="楷体" panose="02010609060101010101" pitchFamily="49" charset="-122"/>
            </a:endParaRPr>
          </a:p>
        </p:txBody>
      </p:sp>
      <p:sp>
        <p:nvSpPr>
          <p:cNvPr id="102405" name="Rectangle 8"/>
          <p:cNvSpPr/>
          <p:nvPr/>
        </p:nvSpPr>
        <p:spPr>
          <a:xfrm>
            <a:off x="2524125" y="3663950"/>
            <a:ext cx="2636520" cy="583565"/>
          </a:xfrm>
          <a:prstGeom prst="rect">
            <a:avLst/>
          </a:prstGeom>
          <a:noFill/>
          <a:ln w="12700">
            <a:noFill/>
          </a:ln>
        </p:spPr>
        <p:txBody>
          <a:bodyPr wrap="none" anchor="t" anchorCtr="0">
            <a:spAutoFit/>
          </a:bodyPr>
          <a:p>
            <a:r>
              <a:rPr lang="en-US" altLang="zh-CN" sz="3200" b="1" dirty="0">
                <a:solidFill>
                  <a:srgbClr val="FF0000"/>
                </a:solidFill>
                <a:latin typeface="楷体" panose="02010609060101010101" pitchFamily="49" charset="-122"/>
                <a:ea typeface="楷体" panose="02010609060101010101" pitchFamily="49" charset="-122"/>
              </a:rPr>
              <a:t>UML</a:t>
            </a:r>
            <a:r>
              <a:rPr lang="zh-CN" altLang="en-US" sz="3200" b="1" dirty="0">
                <a:solidFill>
                  <a:srgbClr val="FF0000"/>
                </a:solidFill>
                <a:latin typeface="楷体" panose="02010609060101010101" pitchFamily="49" charset="-122"/>
                <a:ea typeface="楷体" panose="02010609060101010101" pitchFamily="49" charset="-122"/>
              </a:rPr>
              <a:t>中的关系</a:t>
            </a:r>
            <a:r>
              <a:rPr lang="en-US" altLang="zh-CN" sz="3200" b="1" dirty="0">
                <a:solidFill>
                  <a:srgbClr val="FF0000"/>
                </a:solidFill>
                <a:latin typeface="楷体" panose="02010609060101010101" pitchFamily="49" charset="-122"/>
                <a:ea typeface="楷体" panose="02010609060101010101" pitchFamily="49" charset="-122"/>
              </a:rPr>
              <a:t>:</a:t>
            </a:r>
            <a:endParaRPr lang="zh-CN" altLang="en-US" sz="32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0227">
                                            <p:txEl>
                                              <p:charRg st="0" end="24"/>
                                            </p:txEl>
                                          </p:spTgt>
                                        </p:tgtEl>
                                        <p:attrNameLst>
                                          <p:attrName>style.visibility</p:attrName>
                                        </p:attrNameLst>
                                      </p:cBhvr>
                                      <p:to>
                                        <p:strVal val="visible"/>
                                      </p:to>
                                    </p:set>
                                    <p:animEffect transition="in" filter="blinds(horizontal)">
                                      <p:cBhvr>
                                        <p:cTn id="7" dur="500"/>
                                        <p:tgtEl>
                                          <p:spTgt spid="180227">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0227">
                                            <p:txEl>
                                              <p:charRg st="24" end="48"/>
                                            </p:txEl>
                                          </p:spTgt>
                                        </p:tgtEl>
                                        <p:attrNameLst>
                                          <p:attrName>style.visibility</p:attrName>
                                        </p:attrNameLst>
                                      </p:cBhvr>
                                      <p:to>
                                        <p:strVal val="visible"/>
                                      </p:to>
                                    </p:set>
                                    <p:animEffect transition="in" filter="blinds(horizontal)">
                                      <p:cBhvr>
                                        <p:cTn id="12" dur="500"/>
                                        <p:tgtEl>
                                          <p:spTgt spid="180227">
                                            <p:txEl>
                                              <p:charRg st="24"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0227">
                                            <p:txEl>
                                              <p:charRg st="48" end="70"/>
                                            </p:txEl>
                                          </p:spTgt>
                                        </p:tgtEl>
                                        <p:attrNameLst>
                                          <p:attrName>style.visibility</p:attrName>
                                        </p:attrNameLst>
                                      </p:cBhvr>
                                      <p:to>
                                        <p:strVal val="visible"/>
                                      </p:to>
                                    </p:set>
                                    <p:animEffect transition="in" filter="blinds(horizontal)">
                                      <p:cBhvr>
                                        <p:cTn id="17" dur="500"/>
                                        <p:tgtEl>
                                          <p:spTgt spid="180227">
                                            <p:txEl>
                                              <p:charRg st="48"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0227">
                                            <p:txEl>
                                              <p:charRg st="70" end="96"/>
                                            </p:txEl>
                                          </p:spTgt>
                                        </p:tgtEl>
                                        <p:attrNameLst>
                                          <p:attrName>style.visibility</p:attrName>
                                        </p:attrNameLst>
                                      </p:cBhvr>
                                      <p:to>
                                        <p:strVal val="visible"/>
                                      </p:to>
                                    </p:set>
                                    <p:animEffect transition="in" filter="blinds(horizontal)">
                                      <p:cBhvr>
                                        <p:cTn id="22" dur="500"/>
                                        <p:tgtEl>
                                          <p:spTgt spid="180227">
                                            <p:txEl>
                                              <p:charRg st="70"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0230"/>
                                        </p:tgtEl>
                                        <p:attrNameLst>
                                          <p:attrName>style.visibility</p:attrName>
                                        </p:attrNameLst>
                                      </p:cBhvr>
                                      <p:to>
                                        <p:strVal val="visible"/>
                                      </p:to>
                                    </p:set>
                                    <p:animEffect transition="in" filter="blinds(horizontal)">
                                      <p:cBhvr>
                                        <p:cTn id="27" dur="500"/>
                                        <p:tgtEl>
                                          <p:spTgt spid="180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P spid="18023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2"/>
          <p:cNvSpPr>
            <a:spLocks noGrp="1"/>
          </p:cNvSpPr>
          <p:nvPr>
            <p:ph type="title"/>
          </p:nvPr>
        </p:nvSpPr>
        <p:spPr>
          <a:xfrm>
            <a:off x="1881188" y="1071563"/>
            <a:ext cx="8229600" cy="1143000"/>
          </a:xfrm>
          <a:noFill/>
          <a:ln>
            <a:noFill/>
          </a:ln>
        </p:spPr>
        <p:txBody>
          <a:bodyPr anchor="t" anchorCtr="0"/>
          <a:p>
            <a:pPr eaLnBrk="1" hangingPunct="1"/>
            <a:r>
              <a:rPr lang="en-US" altLang="zh-CN" sz="3600" b="1" dirty="0">
                <a:solidFill>
                  <a:srgbClr val="FF0000"/>
                </a:solidFill>
                <a:latin typeface="楷体" panose="02010609060101010101" pitchFamily="49" charset="-122"/>
                <a:ea typeface="楷体" panose="02010609060101010101" pitchFamily="49" charset="-122"/>
              </a:rPr>
              <a:t>UML</a:t>
            </a:r>
            <a:r>
              <a:rPr lang="zh-CN" altLang="en-US" sz="3600" b="1" dirty="0">
                <a:solidFill>
                  <a:srgbClr val="FF0000"/>
                </a:solidFill>
                <a:latin typeface="楷体" panose="02010609060101010101" pitchFamily="49" charset="-122"/>
                <a:ea typeface="楷体" panose="02010609060101010101" pitchFamily="49" charset="-122"/>
              </a:rPr>
              <a:t>中的</a:t>
            </a:r>
            <a:r>
              <a:rPr lang="en-US" altLang="zh-CN" sz="3600" b="1" dirty="0">
                <a:solidFill>
                  <a:srgbClr val="FF0000"/>
                </a:solidFill>
                <a:latin typeface="楷体" panose="02010609060101010101" pitchFamily="49" charset="-122"/>
                <a:ea typeface="楷体" panose="02010609060101010101" pitchFamily="49" charset="-122"/>
              </a:rPr>
              <a:t>9</a:t>
            </a:r>
            <a:r>
              <a:rPr lang="zh-CN" altLang="en-US" sz="3600" b="1" dirty="0">
                <a:solidFill>
                  <a:srgbClr val="FF0000"/>
                </a:solidFill>
                <a:latin typeface="楷体" panose="02010609060101010101" pitchFamily="49" charset="-122"/>
                <a:ea typeface="楷体" panose="02010609060101010101" pitchFamily="49" charset="-122"/>
              </a:rPr>
              <a:t>种图</a:t>
            </a:r>
            <a:endParaRPr lang="zh-CN" altLang="en-US" sz="3600" b="1" dirty="0">
              <a:solidFill>
                <a:srgbClr val="FF0000"/>
              </a:solidFill>
              <a:latin typeface="楷体" panose="02010609060101010101" pitchFamily="49" charset="-122"/>
              <a:ea typeface="楷体" panose="02010609060101010101" pitchFamily="49" charset="-122"/>
            </a:endParaRPr>
          </a:p>
        </p:txBody>
      </p:sp>
      <p:sp>
        <p:nvSpPr>
          <p:cNvPr id="182275" name="Rectangle 3"/>
          <p:cNvSpPr>
            <a:spLocks noGrp="1"/>
          </p:cNvSpPr>
          <p:nvPr>
            <p:ph idx="1"/>
          </p:nvPr>
        </p:nvSpPr>
        <p:spPr>
          <a:xfrm>
            <a:off x="2738438" y="1857375"/>
            <a:ext cx="7239000" cy="4343400"/>
          </a:xfrm>
          <a:noFill/>
          <a:ln>
            <a:noFill/>
          </a:ln>
        </p:spPr>
        <p:txBody>
          <a:bodyPr anchor="t" anchorCtr="0"/>
          <a:p>
            <a:pPr eaLnBrk="1" hangingPunct="1">
              <a:lnSpc>
                <a:spcPct val="90000"/>
              </a:lnSpc>
            </a:pPr>
            <a:r>
              <a:rPr lang="zh-CN" altLang="en-US" sz="2800" b="1" dirty="0">
                <a:latin typeface="楷体" panose="02010609060101010101" pitchFamily="49" charset="-122"/>
                <a:ea typeface="楷体" panose="02010609060101010101" pitchFamily="49" charset="-122"/>
              </a:rPr>
              <a:t>类图（</a:t>
            </a:r>
            <a:r>
              <a:rPr lang="en-US" altLang="zh-CN" sz="2800" b="1" dirty="0">
                <a:latin typeface="楷体" panose="02010609060101010101" pitchFamily="49" charset="-122"/>
                <a:ea typeface="楷体" panose="02010609060101010101" pitchFamily="49" charset="-122"/>
              </a:rPr>
              <a:t>class diagram</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lnSpc>
                <a:spcPct val="90000"/>
              </a:lnSpc>
            </a:pPr>
            <a:r>
              <a:rPr lang="zh-CN" altLang="en-US" sz="2800" b="1" dirty="0">
                <a:latin typeface="楷体" panose="02010609060101010101" pitchFamily="49" charset="-122"/>
                <a:ea typeface="楷体" panose="02010609060101010101" pitchFamily="49" charset="-122"/>
              </a:rPr>
              <a:t>对象图（</a:t>
            </a:r>
            <a:r>
              <a:rPr lang="en-US" altLang="zh-CN" sz="2800" b="1" dirty="0">
                <a:latin typeface="楷体" panose="02010609060101010101" pitchFamily="49" charset="-122"/>
                <a:ea typeface="楷体" panose="02010609060101010101" pitchFamily="49" charset="-122"/>
              </a:rPr>
              <a:t>class diagram</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lnSpc>
                <a:spcPct val="90000"/>
              </a:lnSpc>
            </a:pPr>
            <a:r>
              <a:rPr lang="zh-CN" altLang="en-US" sz="2800" b="1" dirty="0">
                <a:latin typeface="楷体" panose="02010609060101010101" pitchFamily="49" charset="-122"/>
                <a:ea typeface="楷体" panose="02010609060101010101" pitchFamily="49" charset="-122"/>
              </a:rPr>
              <a:t>用例图（</a:t>
            </a:r>
            <a:r>
              <a:rPr lang="en-US" altLang="zh-CN" sz="2800" b="1" dirty="0">
                <a:latin typeface="楷体" panose="02010609060101010101" pitchFamily="49" charset="-122"/>
                <a:ea typeface="楷体" panose="02010609060101010101" pitchFamily="49" charset="-122"/>
              </a:rPr>
              <a:t>Use case diagram</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lnSpc>
                <a:spcPct val="90000"/>
              </a:lnSpc>
            </a:pPr>
            <a:r>
              <a:rPr lang="zh-CN" altLang="en-US" sz="2800" b="1" dirty="0">
                <a:latin typeface="楷体" panose="02010609060101010101" pitchFamily="49" charset="-122"/>
                <a:ea typeface="楷体" panose="02010609060101010101" pitchFamily="49" charset="-122"/>
              </a:rPr>
              <a:t>顺序图（</a:t>
            </a:r>
            <a:r>
              <a:rPr lang="en-US" altLang="zh-CN" sz="2800" b="1" dirty="0">
                <a:latin typeface="楷体" panose="02010609060101010101" pitchFamily="49" charset="-122"/>
                <a:ea typeface="楷体" panose="02010609060101010101" pitchFamily="49" charset="-122"/>
              </a:rPr>
              <a:t>Sequence diagram</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lnSpc>
                <a:spcPct val="90000"/>
              </a:lnSpc>
            </a:pPr>
            <a:r>
              <a:rPr lang="zh-CN" altLang="en-US" sz="2800" b="1" dirty="0">
                <a:latin typeface="楷体" panose="02010609060101010101" pitchFamily="49" charset="-122"/>
                <a:ea typeface="楷体" panose="02010609060101010101" pitchFamily="49" charset="-122"/>
              </a:rPr>
              <a:t>协作图（</a:t>
            </a:r>
            <a:r>
              <a:rPr lang="en-US" altLang="zh-CN" sz="2800" b="1" dirty="0">
                <a:latin typeface="楷体" panose="02010609060101010101" pitchFamily="49" charset="-122"/>
                <a:ea typeface="楷体" panose="02010609060101010101" pitchFamily="49" charset="-122"/>
              </a:rPr>
              <a:t>Collaboration diagram</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lnSpc>
                <a:spcPct val="90000"/>
              </a:lnSpc>
            </a:pPr>
            <a:r>
              <a:rPr lang="zh-CN" altLang="en-US" sz="2800" b="1" dirty="0">
                <a:latin typeface="楷体" panose="02010609060101010101" pitchFamily="49" charset="-122"/>
                <a:ea typeface="楷体" panose="02010609060101010101" pitchFamily="49" charset="-122"/>
              </a:rPr>
              <a:t>状态图（</a:t>
            </a:r>
            <a:r>
              <a:rPr lang="en-US" altLang="zh-CN" sz="2800" b="1" dirty="0">
                <a:latin typeface="楷体" panose="02010609060101010101" pitchFamily="49" charset="-122"/>
                <a:ea typeface="楷体" panose="02010609060101010101" pitchFamily="49" charset="-122"/>
              </a:rPr>
              <a:t>Statechart diagram</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lnSpc>
                <a:spcPct val="90000"/>
              </a:lnSpc>
            </a:pPr>
            <a:r>
              <a:rPr lang="zh-CN" altLang="en-US" sz="2800" b="1" dirty="0">
                <a:latin typeface="楷体" panose="02010609060101010101" pitchFamily="49" charset="-122"/>
                <a:ea typeface="楷体" panose="02010609060101010101" pitchFamily="49" charset="-122"/>
              </a:rPr>
              <a:t>活动图（</a:t>
            </a:r>
            <a:r>
              <a:rPr lang="en-US" altLang="zh-CN" sz="2800" b="1" dirty="0">
                <a:latin typeface="楷体" panose="02010609060101010101" pitchFamily="49" charset="-122"/>
                <a:ea typeface="楷体" panose="02010609060101010101" pitchFamily="49" charset="-122"/>
              </a:rPr>
              <a:t>Activity diagram</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lnSpc>
                <a:spcPct val="90000"/>
              </a:lnSpc>
            </a:pPr>
            <a:r>
              <a:rPr lang="zh-CN" altLang="en-US" sz="2800" b="1" dirty="0">
                <a:latin typeface="楷体" panose="02010609060101010101" pitchFamily="49" charset="-122"/>
                <a:ea typeface="楷体" panose="02010609060101010101" pitchFamily="49" charset="-122"/>
              </a:rPr>
              <a:t>组件图（</a:t>
            </a:r>
            <a:r>
              <a:rPr lang="en-US" altLang="zh-CN" sz="2800" b="1" dirty="0">
                <a:latin typeface="楷体" panose="02010609060101010101" pitchFamily="49" charset="-122"/>
                <a:ea typeface="楷体" panose="02010609060101010101" pitchFamily="49" charset="-122"/>
              </a:rPr>
              <a:t>Compomnent diagram</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lnSpc>
                <a:spcPct val="90000"/>
              </a:lnSpc>
            </a:pPr>
            <a:r>
              <a:rPr lang="zh-CN" altLang="en-US" sz="2800" b="1" dirty="0">
                <a:latin typeface="楷体" panose="02010609060101010101" pitchFamily="49" charset="-122"/>
                <a:ea typeface="楷体" panose="02010609060101010101" pitchFamily="49" charset="-122"/>
              </a:rPr>
              <a:t>实施图（</a:t>
            </a:r>
            <a:r>
              <a:rPr lang="en-US" altLang="zh-CN" sz="2800" b="1" dirty="0">
                <a:latin typeface="楷体" panose="02010609060101010101" pitchFamily="49" charset="-122"/>
                <a:ea typeface="楷体" panose="02010609060101010101" pitchFamily="49" charset="-122"/>
              </a:rPr>
              <a:t>Deployment diagram</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104451" name="Rectangle 2"/>
          <p:cNvSpPr txBox="1"/>
          <p:nvPr/>
        </p:nvSpPr>
        <p:spPr>
          <a:xfrm>
            <a:off x="1952625" y="214313"/>
            <a:ext cx="8229600" cy="1143000"/>
          </a:xfrm>
          <a:prstGeom prst="rect">
            <a:avLst/>
          </a:prstGeom>
          <a:noFill/>
          <a:ln w="9525">
            <a:noFill/>
          </a:ln>
        </p:spPr>
        <p:txBody>
          <a:bodyPr anchor="t" anchorCtr="0"/>
          <a:p>
            <a:pPr algn="ctr">
              <a:buSzTx/>
            </a:pPr>
            <a:r>
              <a:rPr lang="en-US" altLang="zh-CN" sz="3600" b="1" dirty="0">
                <a:solidFill>
                  <a:schemeClr val="tx2"/>
                </a:solidFill>
                <a:latin typeface="楷体" panose="02010609060101010101" pitchFamily="49" charset="-122"/>
                <a:ea typeface="楷体" panose="02010609060101010101" pitchFamily="49" charset="-122"/>
              </a:rPr>
              <a:t>4.5.2 UML</a:t>
            </a:r>
            <a:r>
              <a:rPr lang="zh-CN" altLang="en-US" sz="3600" b="1" dirty="0">
                <a:solidFill>
                  <a:schemeClr val="tx2"/>
                </a:solidFill>
                <a:latin typeface="楷体" panose="02010609060101010101" pitchFamily="49" charset="-122"/>
                <a:ea typeface="楷体" panose="02010609060101010101" pitchFamily="49" charset="-122"/>
              </a:rPr>
              <a:t>类图</a:t>
            </a:r>
            <a:endParaRPr lang="zh-CN" altLang="en-US" sz="3600" b="1" dirty="0">
              <a:solidFill>
                <a:schemeClr val="tx2"/>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82275">
                                            <p:txEl>
                                              <p:charRg st="0" end="1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3"/>
          <p:cNvSpPr>
            <a:spLocks noGrp="1"/>
          </p:cNvSpPr>
          <p:nvPr>
            <p:ph idx="1"/>
          </p:nvPr>
        </p:nvSpPr>
        <p:spPr>
          <a:xfrm>
            <a:off x="2063750" y="1090613"/>
            <a:ext cx="8424863" cy="3886200"/>
          </a:xfrm>
          <a:noFill/>
          <a:ln>
            <a:noFill/>
          </a:ln>
        </p:spPr>
        <p:txBody>
          <a:bodyPr anchor="t" anchorCtr="0"/>
          <a:p>
            <a:pPr eaLnBrk="1" hangingPunct="1"/>
            <a:r>
              <a:rPr lang="zh-CN" altLang="en-US" dirty="0"/>
              <a:t>实例：</a:t>
            </a:r>
            <a:endParaRPr lang="zh-CN" altLang="en-US" dirty="0"/>
          </a:p>
          <a:p>
            <a:pPr lvl="1" eaLnBrk="1" hangingPunct="1">
              <a:buNone/>
            </a:pPr>
            <a:r>
              <a:rPr lang="en-US" altLang="zh-CN" dirty="0"/>
              <a:t>class  Clock</a:t>
            </a:r>
            <a:endParaRPr lang="en-US" altLang="zh-CN" dirty="0"/>
          </a:p>
          <a:p>
            <a:pPr lvl="1" eaLnBrk="1" hangingPunct="1">
              <a:buNone/>
            </a:pPr>
            <a:r>
              <a:rPr lang="en-US" altLang="zh-CN" dirty="0"/>
              <a:t>{</a:t>
            </a:r>
            <a:endParaRPr lang="en-US" altLang="zh-CN" dirty="0"/>
          </a:p>
          <a:p>
            <a:pPr lvl="1" eaLnBrk="1" hangingPunct="1">
              <a:buNone/>
            </a:pPr>
            <a:r>
              <a:rPr lang="en-US" altLang="zh-CN" dirty="0"/>
              <a:t>    public: </a:t>
            </a:r>
            <a:endParaRPr lang="en-US" altLang="zh-CN" dirty="0"/>
          </a:p>
          <a:p>
            <a:pPr lvl="1" eaLnBrk="1" hangingPunct="1">
              <a:buNone/>
            </a:pPr>
            <a:r>
              <a:rPr lang="en-US" altLang="zh-CN" dirty="0"/>
              <a:t>        void </a:t>
            </a:r>
            <a:r>
              <a:rPr lang="en-US" altLang="zh-CN" dirty="0">
                <a:solidFill>
                  <a:srgbClr val="FF0000"/>
                </a:solidFill>
              </a:rPr>
              <a:t>SetTime</a:t>
            </a:r>
            <a:r>
              <a:rPr lang="en-US" altLang="zh-CN" dirty="0"/>
              <a:t>(int newH,int newM, int newS);</a:t>
            </a:r>
            <a:br>
              <a:rPr lang="en-US" altLang="zh-CN" dirty="0"/>
            </a:br>
            <a:br>
              <a:rPr lang="en-US" altLang="zh-CN" dirty="0"/>
            </a:br>
            <a:r>
              <a:rPr lang="en-US" altLang="zh-CN" dirty="0"/>
              <a:t>     void </a:t>
            </a:r>
            <a:r>
              <a:rPr lang="en-US" altLang="zh-CN" dirty="0">
                <a:solidFill>
                  <a:srgbClr val="FF0000"/>
                </a:solidFill>
              </a:rPr>
              <a:t>ShowTime</a:t>
            </a:r>
            <a:r>
              <a:rPr lang="en-US" altLang="zh-CN" dirty="0"/>
              <a:t>();</a:t>
            </a:r>
            <a:endParaRPr lang="en-US" altLang="zh-CN" dirty="0"/>
          </a:p>
          <a:p>
            <a:pPr lvl="1" eaLnBrk="1" hangingPunct="1">
              <a:buNone/>
            </a:pPr>
            <a:r>
              <a:rPr lang="en-US" altLang="zh-CN" dirty="0"/>
              <a:t>     private: </a:t>
            </a:r>
            <a:endParaRPr lang="en-US" altLang="zh-CN" dirty="0"/>
          </a:p>
          <a:p>
            <a:pPr lvl="1" eaLnBrk="1" hangingPunct="1">
              <a:buNone/>
            </a:pPr>
            <a:r>
              <a:rPr lang="en-US" altLang="zh-CN" dirty="0"/>
              <a:t>         int </a:t>
            </a:r>
            <a:r>
              <a:rPr lang="en-US" altLang="zh-CN" dirty="0">
                <a:solidFill>
                  <a:srgbClr val="FF0000"/>
                </a:solidFill>
              </a:rPr>
              <a:t>Hour,Minute,Second</a:t>
            </a:r>
            <a:r>
              <a:rPr lang="en-US" altLang="zh-CN" dirty="0"/>
              <a:t>; </a:t>
            </a:r>
            <a:endParaRPr lang="en-US" altLang="zh-CN" dirty="0"/>
          </a:p>
          <a:p>
            <a:pPr lvl="1" eaLnBrk="1" hangingPunct="1">
              <a:buNone/>
            </a:pPr>
            <a:r>
              <a:rPr lang="en-US" altLang="zh-CN" dirty="0"/>
              <a:t>};</a:t>
            </a:r>
            <a:endParaRPr lang="en-US" altLang="zh-CN" dirty="0"/>
          </a:p>
        </p:txBody>
      </p:sp>
      <p:grpSp>
        <p:nvGrpSpPr>
          <p:cNvPr id="2" name="Group 16"/>
          <p:cNvGrpSpPr/>
          <p:nvPr/>
        </p:nvGrpSpPr>
        <p:grpSpPr>
          <a:xfrm>
            <a:off x="1706563" y="2605088"/>
            <a:ext cx="958850" cy="3803650"/>
            <a:chOff x="207" y="1968"/>
            <a:chExt cx="585" cy="2396"/>
          </a:xfrm>
        </p:grpSpPr>
        <p:sp>
          <p:nvSpPr>
            <p:cNvPr id="14339" name="Line 4"/>
            <p:cNvSpPr/>
            <p:nvPr/>
          </p:nvSpPr>
          <p:spPr>
            <a:xfrm flipH="1">
              <a:off x="480" y="1968"/>
              <a:ext cx="288" cy="2064"/>
            </a:xfrm>
            <a:prstGeom prst="line">
              <a:avLst/>
            </a:prstGeom>
            <a:ln w="28575" cap="flat" cmpd="sng">
              <a:solidFill>
                <a:schemeClr val="folHlink"/>
              </a:solidFill>
              <a:prstDash val="solid"/>
              <a:round/>
              <a:headEnd type="none" w="med" len="med"/>
              <a:tailEnd type="none" w="med" len="med"/>
            </a:ln>
          </p:spPr>
        </p:sp>
        <p:sp>
          <p:nvSpPr>
            <p:cNvPr id="14340" name="Line 5"/>
            <p:cNvSpPr/>
            <p:nvPr/>
          </p:nvSpPr>
          <p:spPr>
            <a:xfrm flipH="1">
              <a:off x="480" y="4003"/>
              <a:ext cx="312" cy="29"/>
            </a:xfrm>
            <a:prstGeom prst="line">
              <a:avLst/>
            </a:prstGeom>
            <a:ln w="28575" cap="flat" cmpd="sng">
              <a:solidFill>
                <a:schemeClr val="folHlink"/>
              </a:solidFill>
              <a:prstDash val="solid"/>
              <a:round/>
              <a:headEnd type="none" w="med" len="med"/>
              <a:tailEnd type="none" w="med" len="med"/>
            </a:ln>
          </p:spPr>
        </p:sp>
        <p:sp>
          <p:nvSpPr>
            <p:cNvPr id="14341" name="Text Box 6"/>
            <p:cNvSpPr txBox="1"/>
            <p:nvPr/>
          </p:nvSpPr>
          <p:spPr>
            <a:xfrm>
              <a:off x="207" y="4074"/>
              <a:ext cx="576" cy="290"/>
            </a:xfrm>
            <a:prstGeom prst="rect">
              <a:avLst/>
            </a:prstGeom>
            <a:noFill/>
            <a:ln w="9525">
              <a:noFill/>
            </a:ln>
          </p:spPr>
          <p:txBody>
            <a:bodyPr anchor="t" anchorCtr="0">
              <a:spAutoFit/>
            </a:bodyPr>
            <a:p>
              <a:pPr>
                <a:spcBef>
                  <a:spcPct val="50000"/>
                </a:spcBef>
              </a:pPr>
              <a:r>
                <a:rPr lang="zh-CN" altLang="en-US" sz="2400" b="1" dirty="0">
                  <a:solidFill>
                    <a:srgbClr val="3399FF"/>
                  </a:solidFill>
                  <a:latin typeface="Arial" panose="020B0604020202020204" pitchFamily="34" charset="0"/>
                  <a:ea typeface="宋体" panose="02010600030101010101" pitchFamily="2" charset="-122"/>
                </a:rPr>
                <a:t>边界</a:t>
              </a:r>
              <a:endParaRPr lang="zh-CN" altLang="en-US" sz="2400" b="1" dirty="0">
                <a:solidFill>
                  <a:srgbClr val="3399FF"/>
                </a:solidFill>
                <a:latin typeface="Arial" panose="020B0604020202020204" pitchFamily="34" charset="0"/>
                <a:ea typeface="宋体" panose="02010600030101010101" pitchFamily="2" charset="-122"/>
              </a:endParaRPr>
            </a:p>
          </p:txBody>
        </p:sp>
      </p:grpSp>
      <p:sp>
        <p:nvSpPr>
          <p:cNvPr id="13326" name="Text Box 14"/>
          <p:cNvSpPr txBox="1"/>
          <p:nvPr/>
        </p:nvSpPr>
        <p:spPr>
          <a:xfrm>
            <a:off x="5349875" y="4662488"/>
            <a:ext cx="2439988" cy="460375"/>
          </a:xfrm>
          <a:prstGeom prst="rect">
            <a:avLst/>
          </a:prstGeom>
          <a:noFill/>
          <a:ln w="9525">
            <a:noFill/>
          </a:ln>
        </p:spPr>
        <p:txBody>
          <a:bodyPr anchor="t" anchorCtr="0">
            <a:spAutoFit/>
          </a:bodyPr>
          <a:p>
            <a:pPr>
              <a:spcBef>
                <a:spcPct val="50000"/>
              </a:spcBef>
            </a:pPr>
            <a:r>
              <a:rPr lang="zh-CN" altLang="en-US" sz="2400" b="1" dirty="0">
                <a:solidFill>
                  <a:srgbClr val="3399FF"/>
                </a:solidFill>
                <a:latin typeface="Arial" panose="020B0604020202020204" pitchFamily="34" charset="0"/>
                <a:ea typeface="宋体" panose="02010600030101010101" pitchFamily="2" charset="-122"/>
              </a:rPr>
              <a:t>特定的访问权限</a:t>
            </a:r>
            <a:endParaRPr lang="zh-CN" altLang="en-US" sz="2400" b="1" dirty="0">
              <a:solidFill>
                <a:srgbClr val="3399FF"/>
              </a:solidFill>
              <a:latin typeface="Arial" panose="020B0604020202020204" pitchFamily="34" charset="0"/>
              <a:ea typeface="宋体" panose="02010600030101010101" pitchFamily="2" charset="-122"/>
            </a:endParaRPr>
          </a:p>
        </p:txBody>
      </p:sp>
      <p:grpSp>
        <p:nvGrpSpPr>
          <p:cNvPr id="3" name="Group 21"/>
          <p:cNvGrpSpPr/>
          <p:nvPr/>
        </p:nvGrpSpPr>
        <p:grpSpPr>
          <a:xfrm>
            <a:off x="5192713" y="2608263"/>
            <a:ext cx="3433762" cy="1657350"/>
            <a:chOff x="3072" y="1632"/>
            <a:chExt cx="1776" cy="1008"/>
          </a:xfrm>
        </p:grpSpPr>
        <p:sp>
          <p:nvSpPr>
            <p:cNvPr id="14344" name="Text Box 10"/>
            <p:cNvSpPr txBox="1"/>
            <p:nvPr/>
          </p:nvSpPr>
          <p:spPr>
            <a:xfrm>
              <a:off x="3840" y="1632"/>
              <a:ext cx="1008" cy="280"/>
            </a:xfrm>
            <a:prstGeom prst="rect">
              <a:avLst/>
            </a:prstGeom>
            <a:noFill/>
            <a:ln w="9525">
              <a:noFill/>
            </a:ln>
          </p:spPr>
          <p:txBody>
            <a:bodyPr anchor="t" anchorCtr="0">
              <a:spAutoFit/>
            </a:bodyPr>
            <a:p>
              <a:pPr>
                <a:spcBef>
                  <a:spcPct val="50000"/>
                </a:spcBef>
              </a:pPr>
              <a:r>
                <a:rPr lang="zh-CN" altLang="en-US" sz="2400" b="1" dirty="0">
                  <a:solidFill>
                    <a:srgbClr val="3399FF"/>
                  </a:solidFill>
                  <a:latin typeface="Arial" panose="020B0604020202020204" pitchFamily="34" charset="0"/>
                  <a:ea typeface="宋体" panose="02010600030101010101" pitchFamily="2" charset="-122"/>
                </a:rPr>
                <a:t>外部接口</a:t>
              </a:r>
              <a:endParaRPr lang="zh-CN" altLang="en-US" sz="2400" b="1" dirty="0">
                <a:solidFill>
                  <a:srgbClr val="3399FF"/>
                </a:solidFill>
                <a:latin typeface="Arial" panose="020B0604020202020204" pitchFamily="34" charset="0"/>
                <a:ea typeface="宋体" panose="02010600030101010101" pitchFamily="2" charset="-122"/>
              </a:endParaRPr>
            </a:p>
          </p:txBody>
        </p:sp>
        <p:sp>
          <p:nvSpPr>
            <p:cNvPr id="14345" name="Line 19"/>
            <p:cNvSpPr/>
            <p:nvPr/>
          </p:nvSpPr>
          <p:spPr>
            <a:xfrm flipV="1">
              <a:off x="3072" y="1776"/>
              <a:ext cx="768" cy="864"/>
            </a:xfrm>
            <a:prstGeom prst="line">
              <a:avLst/>
            </a:prstGeom>
            <a:ln w="28575" cap="sq" cmpd="sng">
              <a:solidFill>
                <a:schemeClr val="folHlink"/>
              </a:solidFill>
              <a:prstDash val="solid"/>
              <a:round/>
              <a:headEnd type="none" w="sm" len="sm"/>
              <a:tailEnd type="none" w="sm" len="sm"/>
            </a:ln>
          </p:spPr>
        </p:sp>
        <p:sp>
          <p:nvSpPr>
            <p:cNvPr id="14346" name="Line 20"/>
            <p:cNvSpPr/>
            <p:nvPr/>
          </p:nvSpPr>
          <p:spPr>
            <a:xfrm flipV="1">
              <a:off x="3120" y="1824"/>
              <a:ext cx="672" cy="240"/>
            </a:xfrm>
            <a:prstGeom prst="line">
              <a:avLst/>
            </a:prstGeom>
            <a:ln w="25400" cap="sq" cmpd="sng">
              <a:solidFill>
                <a:schemeClr val="folHlink"/>
              </a:solidFill>
              <a:prstDash val="solid"/>
              <a:round/>
              <a:headEnd type="none" w="sm" len="sm"/>
              <a:tailEnd type="none" w="sm" len="sm"/>
            </a:ln>
          </p:spPr>
        </p:sp>
      </p:grpSp>
      <p:sp>
        <p:nvSpPr>
          <p:cNvPr id="13334" name="Line 22"/>
          <p:cNvSpPr/>
          <p:nvPr/>
        </p:nvSpPr>
        <p:spPr>
          <a:xfrm>
            <a:off x="3719513" y="3065463"/>
            <a:ext cx="1260475" cy="2081212"/>
          </a:xfrm>
          <a:prstGeom prst="line">
            <a:avLst/>
          </a:prstGeom>
          <a:ln w="12700" cap="sq" cmpd="sng">
            <a:solidFill>
              <a:schemeClr val="tx1"/>
            </a:solidFill>
            <a:prstDash val="solid"/>
            <a:round/>
            <a:headEnd type="none" w="sm" len="sm"/>
            <a:tailEnd type="none" w="sm" len="sm"/>
          </a:ln>
        </p:spPr>
      </p:sp>
      <p:sp>
        <p:nvSpPr>
          <p:cNvPr id="13335" name="Line 23"/>
          <p:cNvSpPr/>
          <p:nvPr/>
        </p:nvSpPr>
        <p:spPr>
          <a:xfrm>
            <a:off x="3792538" y="5048250"/>
            <a:ext cx="1235075" cy="95250"/>
          </a:xfrm>
          <a:prstGeom prst="line">
            <a:avLst/>
          </a:prstGeom>
          <a:ln w="12700" cap="sq" cmpd="sng">
            <a:solidFill>
              <a:schemeClr val="tx1"/>
            </a:solidFill>
            <a:prstDash val="solid"/>
            <a:round/>
            <a:headEnd type="none" w="sm" len="sm"/>
            <a:tailEnd type="none" w="sm" len="sm"/>
          </a:ln>
        </p:spPr>
      </p:sp>
      <p:sp>
        <p:nvSpPr>
          <p:cNvPr id="14349" name="Rectangle 2"/>
          <p:cNvSpPr txBox="1"/>
          <p:nvPr/>
        </p:nvSpPr>
        <p:spPr>
          <a:xfrm>
            <a:off x="2952750" y="357188"/>
            <a:ext cx="7010400" cy="561975"/>
          </a:xfrm>
          <a:prstGeom prst="rect">
            <a:avLst/>
          </a:prstGeom>
          <a:noFill/>
          <a:ln w="9525">
            <a:noFill/>
          </a:ln>
        </p:spPr>
        <p:txBody>
          <a:bodyPr anchor="t" anchorCtr="0"/>
          <a:p>
            <a:pPr algn="ctr">
              <a:lnSpc>
                <a:spcPct val="60000"/>
              </a:lnSpc>
              <a:buSzTx/>
            </a:pPr>
            <a:r>
              <a:rPr lang="en-US" altLang="zh-CN" sz="3600" b="1" dirty="0">
                <a:solidFill>
                  <a:schemeClr val="tx2"/>
                </a:solidFill>
                <a:latin typeface="楷体" panose="02010609060101010101" pitchFamily="49" charset="-122"/>
                <a:ea typeface="楷体" panose="02010609060101010101" pitchFamily="49" charset="-122"/>
              </a:rPr>
              <a:t>4.1.2 </a:t>
            </a:r>
            <a:r>
              <a:rPr lang="zh-CN" altLang="en-US" sz="3600" b="1" dirty="0">
                <a:solidFill>
                  <a:schemeClr val="tx2"/>
                </a:solidFill>
                <a:latin typeface="楷体" panose="02010609060101010101" pitchFamily="49" charset="-122"/>
                <a:ea typeface="楷体" panose="02010609060101010101" pitchFamily="49" charset="-122"/>
              </a:rPr>
              <a:t>封装</a:t>
            </a:r>
            <a:endParaRPr lang="zh-CN" altLang="en-US" sz="3600" b="1" dirty="0">
              <a:solidFill>
                <a:schemeClr val="tx2"/>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34"/>
                                        </p:tgtEl>
                                        <p:attrNameLst>
                                          <p:attrName>style.visibility</p:attrName>
                                        </p:attrNameLst>
                                      </p:cBhvr>
                                      <p:to>
                                        <p:strVal val="visible"/>
                                      </p:to>
                                    </p:set>
                                    <p:animEffect transition="in" filter="blinds(horizontal)">
                                      <p:cBhvr>
                                        <p:cTn id="17" dur="500"/>
                                        <p:tgtEl>
                                          <p:spTgt spid="13334"/>
                                        </p:tgtEl>
                                      </p:cBhvr>
                                    </p:animEffect>
                                  </p:childTnLst>
                                </p:cTn>
                              </p:par>
                              <p:par>
                                <p:cTn id="18" presetID="3" presetClass="entr" presetSubtype="10" fill="hold" nodeType="withEffect">
                                  <p:stCondLst>
                                    <p:cond delay="0"/>
                                  </p:stCondLst>
                                  <p:childTnLst>
                                    <p:set>
                                      <p:cBhvr>
                                        <p:cTn id="19" dur="1" fill="hold">
                                          <p:stCondLst>
                                            <p:cond delay="0"/>
                                          </p:stCondLst>
                                        </p:cTn>
                                        <p:tgtEl>
                                          <p:spTgt spid="13335"/>
                                        </p:tgtEl>
                                        <p:attrNameLst>
                                          <p:attrName>style.visibility</p:attrName>
                                        </p:attrNameLst>
                                      </p:cBhvr>
                                      <p:to>
                                        <p:strVal val="visible"/>
                                      </p:to>
                                    </p:set>
                                    <p:animEffect transition="in" filter="blinds(horizontal)">
                                      <p:cBhvr>
                                        <p:cTn id="20" dur="500"/>
                                        <p:tgtEl>
                                          <p:spTgt spid="1333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326"/>
                                        </p:tgtEl>
                                        <p:attrNameLst>
                                          <p:attrName>style.visibility</p:attrName>
                                        </p:attrNameLst>
                                      </p:cBhvr>
                                      <p:to>
                                        <p:strVal val="visible"/>
                                      </p:to>
                                    </p:set>
                                    <p:animEffect transition="in" filter="blinds(horizontal)">
                                      <p:cBhvr>
                                        <p:cTn id="23" dur="5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title"/>
          </p:nvPr>
        </p:nvSpPr>
        <p:spPr>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类图</a:t>
            </a:r>
            <a:endParaRPr lang="zh-CN" altLang="en-US" sz="3600" b="1" dirty="0">
              <a:latin typeface="楷体" panose="02010609060101010101" pitchFamily="49" charset="-122"/>
              <a:ea typeface="楷体" panose="02010609060101010101" pitchFamily="49" charset="-122"/>
            </a:endParaRPr>
          </a:p>
        </p:txBody>
      </p:sp>
      <p:sp>
        <p:nvSpPr>
          <p:cNvPr id="106498" name="Rectangle 3"/>
          <p:cNvSpPr>
            <a:spLocks noGrp="1"/>
          </p:cNvSpPr>
          <p:nvPr>
            <p:ph idx="1"/>
          </p:nvPr>
        </p:nvSpPr>
        <p:spPr>
          <a:xfrm>
            <a:off x="2667000" y="1143000"/>
            <a:ext cx="7239000" cy="4343400"/>
          </a:xfrm>
          <a:noFill/>
          <a:ln>
            <a:noFill/>
          </a:ln>
        </p:spPr>
        <p:txBody>
          <a:bodyPr anchor="t" anchorCtr="0"/>
          <a:p>
            <a:pPr eaLnBrk="1" hangingPunct="1">
              <a:spcBef>
                <a:spcPct val="10000"/>
              </a:spcBef>
            </a:pPr>
            <a:r>
              <a:rPr lang="zh-CN" altLang="en-US" sz="2400" b="1" dirty="0"/>
              <a:t>举例：</a:t>
            </a:r>
            <a:r>
              <a:rPr lang="en-US" altLang="zh-CN" sz="2400" b="1" dirty="0"/>
              <a:t>Clock</a:t>
            </a:r>
            <a:r>
              <a:rPr lang="zh-CN" altLang="en-US" sz="2400" b="1" dirty="0"/>
              <a:t>类的完整表示</a:t>
            </a:r>
            <a:endParaRPr lang="zh-CN" altLang="en-US" sz="2400" b="1" dirty="0"/>
          </a:p>
          <a:p>
            <a:pPr eaLnBrk="1" hangingPunct="1">
              <a:spcBef>
                <a:spcPct val="10000"/>
              </a:spcBef>
              <a:buNone/>
            </a:pPr>
            <a:endParaRPr lang="zh-CN" altLang="en-US" sz="2400" b="1" dirty="0"/>
          </a:p>
          <a:p>
            <a:pPr eaLnBrk="1" hangingPunct="1">
              <a:spcBef>
                <a:spcPct val="10000"/>
              </a:spcBef>
            </a:pPr>
            <a:endParaRPr lang="zh-CN" altLang="en-US" sz="2400" b="1" dirty="0"/>
          </a:p>
          <a:p>
            <a:pPr eaLnBrk="1" hangingPunct="1">
              <a:spcBef>
                <a:spcPct val="10000"/>
              </a:spcBef>
            </a:pPr>
            <a:endParaRPr lang="zh-CN" altLang="en-US" sz="2400" b="1" dirty="0"/>
          </a:p>
          <a:p>
            <a:pPr eaLnBrk="1" hangingPunct="1">
              <a:spcBef>
                <a:spcPct val="10000"/>
              </a:spcBef>
            </a:pPr>
            <a:endParaRPr lang="zh-CN" altLang="en-US" sz="2400" b="1" dirty="0"/>
          </a:p>
          <a:p>
            <a:pPr eaLnBrk="1" hangingPunct="1">
              <a:spcBef>
                <a:spcPct val="10000"/>
              </a:spcBef>
            </a:pPr>
            <a:endParaRPr lang="zh-CN" altLang="en-US" sz="2400" b="1" dirty="0"/>
          </a:p>
          <a:p>
            <a:pPr eaLnBrk="1" hangingPunct="1">
              <a:spcBef>
                <a:spcPct val="10000"/>
              </a:spcBef>
            </a:pPr>
            <a:endParaRPr lang="en-US" altLang="zh-CN" sz="2400" b="1" dirty="0"/>
          </a:p>
          <a:p>
            <a:pPr eaLnBrk="1" hangingPunct="1">
              <a:spcBef>
                <a:spcPct val="10000"/>
              </a:spcBef>
            </a:pPr>
            <a:r>
              <a:rPr lang="en-US" altLang="zh-CN" sz="2400" b="1" dirty="0"/>
              <a:t>Clock</a:t>
            </a:r>
            <a:r>
              <a:rPr lang="zh-CN" altLang="en-US" sz="2400" b="1" dirty="0"/>
              <a:t>类的简洁表示</a:t>
            </a:r>
            <a:endParaRPr lang="zh-CN" altLang="en-US" sz="2400" b="1" dirty="0"/>
          </a:p>
        </p:txBody>
      </p:sp>
      <p:sp>
        <p:nvSpPr>
          <p:cNvPr id="106499" name="Rectangle 5"/>
          <p:cNvSpPr/>
          <p:nvPr/>
        </p:nvSpPr>
        <p:spPr>
          <a:xfrm>
            <a:off x="4214813" y="2857500"/>
            <a:ext cx="9144000" cy="368300"/>
          </a:xfrm>
          <a:prstGeom prst="rect">
            <a:avLst/>
          </a:prstGeom>
          <a:noFill/>
          <a:ln w="12700">
            <a:noFill/>
          </a:ln>
        </p:spPr>
        <p:txBody>
          <a:bodyPr anchor="t" anchorCtr="0">
            <a:spAutoFit/>
          </a:bodyPr>
          <a:p>
            <a:endParaRPr lang="zh-CN" altLang="en-US" dirty="0">
              <a:latin typeface="Arial" panose="020B0604020202020204" pitchFamily="34" charset="0"/>
              <a:ea typeface="宋体" panose="02010600030101010101" pitchFamily="2" charset="-122"/>
            </a:endParaRPr>
          </a:p>
        </p:txBody>
      </p:sp>
      <p:grpSp>
        <p:nvGrpSpPr>
          <p:cNvPr id="2" name="Group 15"/>
          <p:cNvGrpSpPr/>
          <p:nvPr/>
        </p:nvGrpSpPr>
        <p:grpSpPr>
          <a:xfrm>
            <a:off x="3095625" y="1714500"/>
            <a:ext cx="6753674" cy="1849438"/>
            <a:chOff x="1846" y="1833"/>
            <a:chExt cx="2074" cy="649"/>
          </a:xfrm>
        </p:grpSpPr>
        <p:sp>
          <p:nvSpPr>
            <p:cNvPr id="106501" name="Rectangle 6"/>
            <p:cNvSpPr/>
            <p:nvPr/>
          </p:nvSpPr>
          <p:spPr>
            <a:xfrm>
              <a:off x="1846" y="1833"/>
              <a:ext cx="2074" cy="649"/>
            </a:xfrm>
            <a:prstGeom prst="rect">
              <a:avLst/>
            </a:prstGeom>
            <a:noFill/>
            <a:ln w="254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06502" name="Rectangle 7"/>
            <p:cNvSpPr/>
            <p:nvPr/>
          </p:nvSpPr>
          <p:spPr>
            <a:xfrm>
              <a:off x="2786" y="1852"/>
              <a:ext cx="191" cy="97"/>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Clock</a:t>
              </a:r>
              <a:endParaRPr lang="en-US" altLang="zh-CN" b="1" dirty="0">
                <a:latin typeface="Arial" panose="020B0604020202020204" pitchFamily="34" charset="0"/>
                <a:ea typeface="宋体" panose="02010600030101010101" pitchFamily="2" charset="-122"/>
              </a:endParaRPr>
            </a:p>
          </p:txBody>
        </p:sp>
        <p:sp>
          <p:nvSpPr>
            <p:cNvPr id="106503" name="Rectangle 8"/>
            <p:cNvSpPr/>
            <p:nvPr/>
          </p:nvSpPr>
          <p:spPr>
            <a:xfrm>
              <a:off x="1846" y="1946"/>
              <a:ext cx="2074" cy="536"/>
            </a:xfrm>
            <a:prstGeom prst="rect">
              <a:avLst/>
            </a:prstGeom>
            <a:noFill/>
            <a:ln w="254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06504" name="Rectangle 9"/>
            <p:cNvSpPr/>
            <p:nvPr/>
          </p:nvSpPr>
          <p:spPr>
            <a:xfrm>
              <a:off x="1846" y="2242"/>
              <a:ext cx="2074" cy="240"/>
            </a:xfrm>
            <a:prstGeom prst="rect">
              <a:avLst/>
            </a:prstGeom>
            <a:noFill/>
            <a:ln w="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06505" name="Rectangle 10"/>
            <p:cNvSpPr/>
            <p:nvPr/>
          </p:nvSpPr>
          <p:spPr>
            <a:xfrm>
              <a:off x="1860" y="1955"/>
              <a:ext cx="355" cy="97"/>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Hour : int</a:t>
              </a:r>
              <a:endParaRPr lang="en-US" altLang="zh-CN" b="1" dirty="0">
                <a:latin typeface="Arial" panose="020B0604020202020204" pitchFamily="34" charset="0"/>
                <a:ea typeface="宋体" panose="02010600030101010101" pitchFamily="2" charset="-122"/>
              </a:endParaRPr>
            </a:p>
          </p:txBody>
        </p:sp>
        <p:sp>
          <p:nvSpPr>
            <p:cNvPr id="106506" name="Rectangle 11"/>
            <p:cNvSpPr/>
            <p:nvPr/>
          </p:nvSpPr>
          <p:spPr>
            <a:xfrm>
              <a:off x="1860" y="2040"/>
              <a:ext cx="417" cy="97"/>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Minute : int</a:t>
              </a:r>
              <a:endParaRPr lang="en-US" altLang="zh-CN" b="1" dirty="0">
                <a:latin typeface="Arial" panose="020B0604020202020204" pitchFamily="34" charset="0"/>
                <a:ea typeface="宋体" panose="02010600030101010101" pitchFamily="2" charset="-122"/>
              </a:endParaRPr>
            </a:p>
          </p:txBody>
        </p:sp>
        <p:sp>
          <p:nvSpPr>
            <p:cNvPr id="106507" name="Rectangle 12"/>
            <p:cNvSpPr/>
            <p:nvPr/>
          </p:nvSpPr>
          <p:spPr>
            <a:xfrm>
              <a:off x="1860" y="2125"/>
              <a:ext cx="445" cy="97"/>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Second : int</a:t>
              </a:r>
              <a:endParaRPr lang="en-US" altLang="zh-CN" b="1" dirty="0">
                <a:latin typeface="Arial" panose="020B0604020202020204" pitchFamily="34" charset="0"/>
                <a:ea typeface="宋体" panose="02010600030101010101" pitchFamily="2" charset="-122"/>
              </a:endParaRPr>
            </a:p>
          </p:txBody>
        </p:sp>
        <p:sp>
          <p:nvSpPr>
            <p:cNvPr id="106508" name="Rectangle 13"/>
            <p:cNvSpPr/>
            <p:nvPr/>
          </p:nvSpPr>
          <p:spPr>
            <a:xfrm>
              <a:off x="1860" y="2294"/>
              <a:ext cx="664" cy="97"/>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ShowTime() : void</a:t>
              </a:r>
              <a:endParaRPr lang="en-US" altLang="zh-CN" b="1" dirty="0">
                <a:latin typeface="Arial" panose="020B0604020202020204" pitchFamily="34" charset="0"/>
                <a:ea typeface="宋体" panose="02010600030101010101" pitchFamily="2" charset="-122"/>
              </a:endParaRPr>
            </a:p>
          </p:txBody>
        </p:sp>
        <p:sp>
          <p:nvSpPr>
            <p:cNvPr id="106509" name="Rectangle 14"/>
            <p:cNvSpPr/>
            <p:nvPr/>
          </p:nvSpPr>
          <p:spPr>
            <a:xfrm>
              <a:off x="1860" y="2379"/>
              <a:ext cx="2031" cy="97"/>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SetTime(newH : int = 0, newM : int = 0, newS : int = 0) : void</a:t>
              </a:r>
              <a:endParaRPr lang="en-US" altLang="zh-CN" b="1" dirty="0">
                <a:latin typeface="Arial" panose="020B0604020202020204" pitchFamily="34" charset="0"/>
                <a:ea typeface="宋体" panose="02010600030101010101" pitchFamily="2" charset="-122"/>
              </a:endParaRPr>
            </a:p>
          </p:txBody>
        </p:sp>
      </p:grpSp>
      <p:sp>
        <p:nvSpPr>
          <p:cNvPr id="106510" name="Rectangle 17"/>
          <p:cNvSpPr/>
          <p:nvPr/>
        </p:nvSpPr>
        <p:spPr>
          <a:xfrm>
            <a:off x="4244975" y="2854325"/>
            <a:ext cx="9144000" cy="368300"/>
          </a:xfrm>
          <a:prstGeom prst="rect">
            <a:avLst/>
          </a:prstGeom>
          <a:noFill/>
          <a:ln w="12700">
            <a:noFill/>
          </a:ln>
        </p:spPr>
        <p:txBody>
          <a:bodyPr anchor="t" anchorCtr="0">
            <a:spAutoFit/>
          </a:bodyPr>
          <a:p>
            <a:endParaRPr lang="zh-CN" altLang="en-US" dirty="0">
              <a:latin typeface="Arial" panose="020B0604020202020204" pitchFamily="34" charset="0"/>
              <a:ea typeface="宋体" panose="02010600030101010101" pitchFamily="2" charset="-122"/>
            </a:endParaRPr>
          </a:p>
        </p:txBody>
      </p:sp>
      <p:grpSp>
        <p:nvGrpSpPr>
          <p:cNvPr id="3" name="Group 20"/>
          <p:cNvGrpSpPr/>
          <p:nvPr/>
        </p:nvGrpSpPr>
        <p:grpSpPr>
          <a:xfrm>
            <a:off x="3738563" y="4500563"/>
            <a:ext cx="4756150" cy="649287"/>
            <a:chOff x="1420" y="3105"/>
            <a:chExt cx="2085" cy="654"/>
          </a:xfrm>
        </p:grpSpPr>
        <p:sp>
          <p:nvSpPr>
            <p:cNvPr id="106512" name="Rectangle 18"/>
            <p:cNvSpPr/>
            <p:nvPr/>
          </p:nvSpPr>
          <p:spPr>
            <a:xfrm>
              <a:off x="1420" y="3105"/>
              <a:ext cx="2085" cy="654"/>
            </a:xfrm>
            <a:prstGeom prst="rect">
              <a:avLst/>
            </a:prstGeom>
            <a:noFill/>
            <a:ln w="254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06513" name="Rectangle 19"/>
            <p:cNvSpPr/>
            <p:nvPr/>
          </p:nvSpPr>
          <p:spPr>
            <a:xfrm>
              <a:off x="2108" y="3167"/>
              <a:ext cx="724" cy="279"/>
            </a:xfrm>
            <a:prstGeom prst="rect">
              <a:avLst/>
            </a:prstGeom>
            <a:noFill/>
            <a:ln w="9525">
              <a:noFill/>
            </a:ln>
          </p:spPr>
          <p:txBody>
            <a:bodyPr lIns="0" tIns="0" rIns="0" bIns="0" anchor="t" anchorCtr="0">
              <a:spAutoFit/>
            </a:bodyPr>
            <a:p>
              <a:pPr algn="ctr"/>
              <a:r>
                <a:rPr lang="en-US" altLang="zh-CN" b="1" dirty="0">
                  <a:latin typeface="Arial" panose="020B0604020202020204" pitchFamily="34" charset="0"/>
                  <a:ea typeface="宋体" panose="02010600030101010101" pitchFamily="2" charset="-122"/>
                </a:rPr>
                <a:t>Clock</a:t>
              </a:r>
              <a:endParaRPr lang="en-US" altLang="zh-CN" b="1" dirty="0">
                <a:latin typeface="Arial" panose="020B0604020202020204" pitchFamily="34" charset="0"/>
                <a:ea typeface="宋体" panose="02010600030101010101" pitchFamily="2" charset="-122"/>
              </a:endParaRPr>
            </a:p>
          </p:txBody>
        </p:sp>
      </p:grpSp>
      <p:sp>
        <p:nvSpPr>
          <p:cNvPr id="183322" name="Rectangle 26"/>
          <p:cNvSpPr/>
          <p:nvPr/>
        </p:nvSpPr>
        <p:spPr>
          <a:xfrm>
            <a:off x="2095500" y="5286375"/>
            <a:ext cx="8208963" cy="574675"/>
          </a:xfrm>
          <a:prstGeom prst="rect">
            <a:avLst/>
          </a:prstGeom>
          <a:solidFill>
            <a:schemeClr val="accent1"/>
          </a:solidFill>
          <a:ln w="9525">
            <a:noFill/>
          </a:ln>
        </p:spPr>
        <p:txBody>
          <a:bodyPr lIns="92075" tIns="46038" rIns="92075" bIns="46038" anchor="t" anchorCtr="0"/>
          <a:p>
            <a:pPr marL="342900" indent="-342900">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a:t>
            </a:r>
            <a:r>
              <a:rPr lang="zh-CN" altLang="en-US" sz="2400" b="1" dirty="0">
                <a:solidFill>
                  <a:srgbClr val="0000FF"/>
                </a:solidFill>
                <a:latin typeface="Arial" panose="020B0604020202020204" pitchFamily="34" charset="0"/>
                <a:ea typeface="宋体" panose="02010600030101010101" pitchFamily="2" charset="-122"/>
              </a:rPr>
              <a:t>访问控制属性</a:t>
            </a:r>
            <a:r>
              <a:rPr lang="en-US" altLang="zh-CN" sz="2400" b="1" dirty="0">
                <a:solidFill>
                  <a:srgbClr val="0000FF"/>
                </a:solidFill>
                <a:latin typeface="Arial" panose="020B0604020202020204" pitchFamily="34" charset="0"/>
                <a:ea typeface="宋体" panose="02010600030101010101" pitchFamily="2" charset="-122"/>
              </a:rPr>
              <a:t>] </a:t>
            </a:r>
            <a:r>
              <a:rPr lang="zh-CN" altLang="en-US" sz="2400" b="1" dirty="0">
                <a:solidFill>
                  <a:srgbClr val="0000FF"/>
                </a:solidFill>
                <a:latin typeface="Arial" panose="020B0604020202020204" pitchFamily="34" charset="0"/>
                <a:ea typeface="宋体" panose="02010600030101010101" pitchFamily="2" charset="-122"/>
              </a:rPr>
              <a:t>名称 </a:t>
            </a:r>
            <a:r>
              <a:rPr lang="en-US" altLang="zh-CN" sz="2400" b="1" dirty="0">
                <a:solidFill>
                  <a:srgbClr val="0000FF"/>
                </a:solidFill>
                <a:latin typeface="Arial" panose="020B0604020202020204" pitchFamily="34" charset="0"/>
                <a:ea typeface="宋体" panose="02010600030101010101" pitchFamily="2" charset="-122"/>
              </a:rPr>
              <a:t>[</a:t>
            </a:r>
            <a:r>
              <a:rPr lang="zh-CN" altLang="en-US" sz="2400" b="1" dirty="0">
                <a:solidFill>
                  <a:srgbClr val="0000FF"/>
                </a:solidFill>
                <a:latin typeface="Arial" panose="020B0604020202020204" pitchFamily="34" charset="0"/>
                <a:ea typeface="宋体" panose="02010600030101010101" pitchFamily="2" charset="-122"/>
              </a:rPr>
              <a:t>重数</a:t>
            </a:r>
            <a:r>
              <a:rPr lang="en-US" altLang="zh-CN" sz="2400" b="1" dirty="0">
                <a:solidFill>
                  <a:srgbClr val="0000FF"/>
                </a:solidFill>
                <a:latin typeface="Arial" panose="020B0604020202020204" pitchFamily="34" charset="0"/>
                <a:ea typeface="宋体" panose="02010600030101010101" pitchFamily="2" charset="-122"/>
              </a:rPr>
              <a:t>] [:</a:t>
            </a:r>
            <a:r>
              <a:rPr lang="zh-CN" altLang="en-US" sz="2400" b="1" dirty="0">
                <a:solidFill>
                  <a:srgbClr val="0000FF"/>
                </a:solidFill>
                <a:latin typeface="Arial" panose="020B0604020202020204" pitchFamily="34" charset="0"/>
                <a:ea typeface="宋体" panose="02010600030101010101" pitchFamily="2" charset="-122"/>
              </a:rPr>
              <a:t>类型</a:t>
            </a:r>
            <a:r>
              <a:rPr lang="en-US" altLang="zh-CN" sz="2400" b="1" dirty="0">
                <a:solidFill>
                  <a:srgbClr val="0000FF"/>
                </a:solidFill>
                <a:latin typeface="Arial" panose="020B0604020202020204" pitchFamily="34" charset="0"/>
                <a:ea typeface="宋体" panose="02010600030101010101" pitchFamily="2" charset="-122"/>
              </a:rPr>
              <a:t>] [=</a:t>
            </a:r>
            <a:r>
              <a:rPr lang="zh-CN" altLang="en-US" sz="2400" b="1" dirty="0">
                <a:solidFill>
                  <a:srgbClr val="0000FF"/>
                </a:solidFill>
                <a:latin typeface="Arial" panose="020B0604020202020204" pitchFamily="34" charset="0"/>
                <a:ea typeface="宋体" panose="02010600030101010101" pitchFamily="2" charset="-122"/>
              </a:rPr>
              <a:t>默认值</a:t>
            </a:r>
            <a:r>
              <a:rPr lang="en-US" altLang="zh-CN" sz="2400" b="1" dirty="0">
                <a:solidFill>
                  <a:srgbClr val="0000FF"/>
                </a:solidFill>
                <a:latin typeface="Arial" panose="020B0604020202020204" pitchFamily="34" charset="0"/>
                <a:ea typeface="宋体" panose="02010600030101010101" pitchFamily="2" charset="-122"/>
              </a:rPr>
              <a:t>] [{</a:t>
            </a:r>
            <a:r>
              <a:rPr lang="zh-CN" altLang="en-US" sz="2400" b="1" dirty="0">
                <a:solidFill>
                  <a:srgbClr val="0000FF"/>
                </a:solidFill>
                <a:latin typeface="Arial" panose="020B0604020202020204" pitchFamily="34" charset="0"/>
                <a:ea typeface="宋体" panose="02010600030101010101" pitchFamily="2" charset="-122"/>
              </a:rPr>
              <a:t>约束特征</a:t>
            </a:r>
            <a:r>
              <a:rPr lang="en-US" altLang="zh-CN" sz="2400" b="1" dirty="0">
                <a:solidFill>
                  <a:srgbClr val="0000FF"/>
                </a:solidFill>
                <a:latin typeface="Arial" panose="020B0604020202020204" pitchFamily="34" charset="0"/>
                <a:ea typeface="宋体" panose="02010600030101010101" pitchFamily="2" charset="-122"/>
              </a:rPr>
              <a:t>}]</a:t>
            </a:r>
            <a:endParaRPr lang="en-US" altLang="zh-CN" sz="2400" b="1" dirty="0">
              <a:solidFill>
                <a:srgbClr val="0000FF"/>
              </a:solidFill>
              <a:latin typeface="Arial" panose="020B0604020202020204" pitchFamily="34" charset="0"/>
              <a:ea typeface="宋体" panose="02010600030101010101" pitchFamily="2" charset="-122"/>
            </a:endParaRPr>
          </a:p>
        </p:txBody>
      </p:sp>
      <p:sp>
        <p:nvSpPr>
          <p:cNvPr id="183323" name="Rectangle 27"/>
          <p:cNvSpPr/>
          <p:nvPr/>
        </p:nvSpPr>
        <p:spPr>
          <a:xfrm>
            <a:off x="2063750" y="5949950"/>
            <a:ext cx="8208963" cy="574675"/>
          </a:xfrm>
          <a:prstGeom prst="rect">
            <a:avLst/>
          </a:prstGeom>
          <a:solidFill>
            <a:schemeClr val="accent1"/>
          </a:solidFill>
          <a:ln w="9525">
            <a:noFill/>
          </a:ln>
        </p:spPr>
        <p:txBody>
          <a:bodyPr lIns="92075" tIns="46038" rIns="92075" bIns="46038" anchor="t" anchorCtr="0"/>
          <a:p>
            <a:pPr marL="342900" indent="-342900">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a:t>
            </a:r>
            <a:r>
              <a:rPr lang="zh-CN" altLang="en-US" sz="2400" b="1" dirty="0">
                <a:solidFill>
                  <a:srgbClr val="0000FF"/>
                </a:solidFill>
                <a:latin typeface="Arial" panose="020B0604020202020204" pitchFamily="34" charset="0"/>
                <a:ea typeface="宋体" panose="02010600030101010101" pitchFamily="2" charset="-122"/>
              </a:rPr>
              <a:t>访问控制属性</a:t>
            </a:r>
            <a:r>
              <a:rPr lang="en-US" altLang="zh-CN" sz="2400" b="1" dirty="0">
                <a:solidFill>
                  <a:srgbClr val="0000FF"/>
                </a:solidFill>
                <a:latin typeface="Arial" panose="020B0604020202020204" pitchFamily="34" charset="0"/>
                <a:ea typeface="宋体" panose="02010600030101010101" pitchFamily="2" charset="-122"/>
              </a:rPr>
              <a:t>] </a:t>
            </a:r>
            <a:r>
              <a:rPr lang="zh-CN" altLang="en-US" sz="2400" b="1" dirty="0">
                <a:solidFill>
                  <a:srgbClr val="0000FF"/>
                </a:solidFill>
                <a:latin typeface="Arial" panose="020B0604020202020204" pitchFamily="34" charset="0"/>
                <a:ea typeface="宋体" panose="02010600030101010101" pitchFamily="2" charset="-122"/>
              </a:rPr>
              <a:t>名称 </a:t>
            </a:r>
            <a:r>
              <a:rPr lang="en-US" altLang="zh-CN" sz="2400" b="1" dirty="0">
                <a:solidFill>
                  <a:srgbClr val="0000FF"/>
                </a:solidFill>
                <a:latin typeface="Arial" panose="020B0604020202020204" pitchFamily="34" charset="0"/>
                <a:ea typeface="宋体" panose="02010600030101010101" pitchFamily="2" charset="-122"/>
              </a:rPr>
              <a:t>[(</a:t>
            </a:r>
            <a:r>
              <a:rPr lang="zh-CN" altLang="en-US" sz="2400" b="1" dirty="0">
                <a:solidFill>
                  <a:srgbClr val="0000FF"/>
                </a:solidFill>
                <a:latin typeface="Arial" panose="020B0604020202020204" pitchFamily="34" charset="0"/>
                <a:ea typeface="宋体" panose="02010600030101010101" pitchFamily="2" charset="-122"/>
              </a:rPr>
              <a:t>参数表</a:t>
            </a:r>
            <a:r>
              <a:rPr lang="en-US" altLang="zh-CN" sz="2400" b="1" dirty="0">
                <a:solidFill>
                  <a:srgbClr val="0000FF"/>
                </a:solidFill>
                <a:latin typeface="Arial" panose="020B0604020202020204" pitchFamily="34" charset="0"/>
                <a:ea typeface="宋体" panose="02010600030101010101" pitchFamily="2" charset="-122"/>
              </a:rPr>
              <a:t>)] [:</a:t>
            </a:r>
            <a:r>
              <a:rPr lang="zh-CN" altLang="en-US" sz="2400" b="1" dirty="0">
                <a:solidFill>
                  <a:srgbClr val="0000FF"/>
                </a:solidFill>
                <a:latin typeface="Arial" panose="020B0604020202020204" pitchFamily="34" charset="0"/>
                <a:ea typeface="宋体" panose="02010600030101010101" pitchFamily="2" charset="-122"/>
              </a:rPr>
              <a:t>返回类型</a:t>
            </a:r>
            <a:r>
              <a:rPr lang="en-US" altLang="zh-CN" sz="2400" b="1" dirty="0">
                <a:solidFill>
                  <a:srgbClr val="0000FF"/>
                </a:solidFill>
                <a:latin typeface="Arial" panose="020B0604020202020204" pitchFamily="34" charset="0"/>
                <a:ea typeface="宋体" panose="02010600030101010101" pitchFamily="2" charset="-122"/>
              </a:rPr>
              <a:t>] [{</a:t>
            </a:r>
            <a:r>
              <a:rPr lang="zh-CN" altLang="en-US" sz="2400" b="1" dirty="0">
                <a:solidFill>
                  <a:srgbClr val="0000FF"/>
                </a:solidFill>
                <a:latin typeface="Arial" panose="020B0604020202020204" pitchFamily="34" charset="0"/>
                <a:ea typeface="宋体" panose="02010600030101010101" pitchFamily="2" charset="-122"/>
              </a:rPr>
              <a:t>约束特征</a:t>
            </a:r>
            <a:r>
              <a:rPr lang="en-US" altLang="zh-CN" sz="2400" b="1" dirty="0">
                <a:solidFill>
                  <a:srgbClr val="0000FF"/>
                </a:solidFill>
                <a:latin typeface="Arial" panose="020B0604020202020204" pitchFamily="34" charset="0"/>
                <a:ea typeface="宋体" panose="02010600030101010101" pitchFamily="2" charset="-122"/>
              </a:rPr>
              <a:t>}]</a:t>
            </a:r>
            <a:endParaRPr lang="en-US" altLang="zh-CN" sz="2400" b="1" dirty="0">
              <a:solidFill>
                <a:srgbClr val="0000FF"/>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3322"/>
                                        </p:tgtEl>
                                        <p:attrNameLst>
                                          <p:attrName>style.visibility</p:attrName>
                                        </p:attrNameLst>
                                      </p:cBhvr>
                                      <p:to>
                                        <p:strVal val="visible"/>
                                      </p:to>
                                    </p:set>
                                    <p:animEffect transition="in" filter="blinds(horizontal)">
                                      <p:cBhvr>
                                        <p:cTn id="17" dur="500"/>
                                        <p:tgtEl>
                                          <p:spTgt spid="1833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3323"/>
                                        </p:tgtEl>
                                        <p:attrNameLst>
                                          <p:attrName>style.visibility</p:attrName>
                                        </p:attrNameLst>
                                      </p:cBhvr>
                                      <p:to>
                                        <p:strVal val="visible"/>
                                      </p:to>
                                    </p:set>
                                    <p:animEffect transition="in" filter="blinds(horizontal)">
                                      <p:cBhvr>
                                        <p:cTn id="22" dur="500"/>
                                        <p:tgtEl>
                                          <p:spTgt spid="18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22" grpId="0" bldLvl="0" animBg="1"/>
      <p:bldP spid="183323"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p:nvPr>
        </p:nvSpPr>
        <p:spPr>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对象图</a:t>
            </a:r>
            <a:endParaRPr lang="zh-CN" altLang="en-US" sz="3600" b="1" dirty="0">
              <a:latin typeface="楷体" panose="02010609060101010101" pitchFamily="49" charset="-122"/>
              <a:ea typeface="楷体" panose="02010609060101010101" pitchFamily="49" charset="-122"/>
            </a:endParaRPr>
          </a:p>
        </p:txBody>
      </p:sp>
      <p:sp>
        <p:nvSpPr>
          <p:cNvPr id="108546" name="Rectangle 5"/>
          <p:cNvSpPr/>
          <p:nvPr/>
        </p:nvSpPr>
        <p:spPr>
          <a:xfrm>
            <a:off x="5091113" y="2824163"/>
            <a:ext cx="9144000" cy="368300"/>
          </a:xfrm>
          <a:prstGeom prst="rect">
            <a:avLst/>
          </a:prstGeom>
          <a:noFill/>
          <a:ln w="12700">
            <a:noFill/>
          </a:ln>
        </p:spPr>
        <p:txBody>
          <a:bodyPr anchor="t" anchorCtr="0">
            <a:spAutoFit/>
          </a:bodyPr>
          <a:p>
            <a:endParaRPr lang="zh-CN" altLang="en-US" dirty="0">
              <a:latin typeface="Arial" panose="020B0604020202020204" pitchFamily="34" charset="0"/>
              <a:ea typeface="宋体" panose="02010600030101010101" pitchFamily="2" charset="-122"/>
            </a:endParaRPr>
          </a:p>
        </p:txBody>
      </p:sp>
      <p:grpSp>
        <p:nvGrpSpPr>
          <p:cNvPr id="108547" name="Group 28"/>
          <p:cNvGrpSpPr/>
          <p:nvPr/>
        </p:nvGrpSpPr>
        <p:grpSpPr>
          <a:xfrm>
            <a:off x="3719513" y="1773238"/>
            <a:ext cx="4464050" cy="2057400"/>
            <a:chOff x="1383" y="1117"/>
            <a:chExt cx="2812" cy="1296"/>
          </a:xfrm>
        </p:grpSpPr>
        <p:sp>
          <p:nvSpPr>
            <p:cNvPr id="108548" name="Rectangle 6"/>
            <p:cNvSpPr/>
            <p:nvPr/>
          </p:nvSpPr>
          <p:spPr>
            <a:xfrm>
              <a:off x="1383" y="1117"/>
              <a:ext cx="2784" cy="1296"/>
            </a:xfrm>
            <a:prstGeom prst="rect">
              <a:avLst/>
            </a:prstGeom>
            <a:noFill/>
            <a:ln w="254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08549" name="Rectangle 7"/>
            <p:cNvSpPr/>
            <p:nvPr/>
          </p:nvSpPr>
          <p:spPr>
            <a:xfrm>
              <a:off x="1927" y="1162"/>
              <a:ext cx="1146" cy="194"/>
            </a:xfrm>
            <a:prstGeom prst="rect">
              <a:avLst/>
            </a:prstGeom>
            <a:noFill/>
            <a:ln w="9525">
              <a:noFill/>
            </a:ln>
          </p:spPr>
          <p:txBody>
            <a:bodyPr wrap="none" lIns="0" tIns="0" rIns="0" bIns="0" anchor="t" anchorCtr="0">
              <a:spAutoFit/>
            </a:bodyPr>
            <a:p>
              <a:r>
                <a:rPr lang="en-US" altLang="zh-CN" sz="2000" dirty="0">
                  <a:latin typeface="Arial" panose="020B0604020202020204" pitchFamily="34" charset="0"/>
                  <a:ea typeface="宋体" panose="02010600030101010101" pitchFamily="2" charset="-122"/>
                </a:rPr>
                <a:t>myClock : Clock</a:t>
              </a:r>
              <a:endParaRPr lang="en-US" altLang="zh-CN" sz="2000" dirty="0">
                <a:latin typeface="Arial" panose="020B0604020202020204" pitchFamily="34" charset="0"/>
                <a:ea typeface="宋体" panose="02010600030101010101" pitchFamily="2" charset="-122"/>
              </a:endParaRPr>
            </a:p>
          </p:txBody>
        </p:sp>
        <p:sp>
          <p:nvSpPr>
            <p:cNvPr id="108550" name="Line 8"/>
            <p:cNvSpPr/>
            <p:nvPr/>
          </p:nvSpPr>
          <p:spPr>
            <a:xfrm>
              <a:off x="1383" y="1434"/>
              <a:ext cx="2812" cy="0"/>
            </a:xfrm>
            <a:prstGeom prst="line">
              <a:avLst/>
            </a:prstGeom>
            <a:ln w="25400" cap="flat" cmpd="sng">
              <a:solidFill>
                <a:schemeClr val="folHlink"/>
              </a:solidFill>
              <a:prstDash val="solid"/>
              <a:round/>
              <a:headEnd type="none" w="med" len="med"/>
              <a:tailEnd type="none" w="med" len="med"/>
            </a:ln>
          </p:spPr>
        </p:sp>
        <p:sp>
          <p:nvSpPr>
            <p:cNvPr id="108551" name="Line 9"/>
            <p:cNvSpPr/>
            <p:nvPr/>
          </p:nvSpPr>
          <p:spPr>
            <a:xfrm>
              <a:off x="1882" y="1389"/>
              <a:ext cx="1678" cy="2"/>
            </a:xfrm>
            <a:prstGeom prst="line">
              <a:avLst/>
            </a:prstGeom>
            <a:ln w="25400" cap="flat" cmpd="sng">
              <a:solidFill>
                <a:schemeClr val="folHlink"/>
              </a:solidFill>
              <a:prstDash val="solid"/>
              <a:round/>
              <a:headEnd type="none" w="med" len="med"/>
              <a:tailEnd type="none" w="med" len="med"/>
            </a:ln>
          </p:spPr>
        </p:sp>
        <p:sp>
          <p:nvSpPr>
            <p:cNvPr id="108552" name="Rectangle 10"/>
            <p:cNvSpPr/>
            <p:nvPr/>
          </p:nvSpPr>
          <p:spPr>
            <a:xfrm>
              <a:off x="1424" y="1492"/>
              <a:ext cx="746" cy="194"/>
            </a:xfrm>
            <a:prstGeom prst="rect">
              <a:avLst/>
            </a:prstGeom>
            <a:noFill/>
            <a:ln w="9525">
              <a:noFill/>
            </a:ln>
          </p:spPr>
          <p:txBody>
            <a:bodyPr wrap="none" lIns="0" tIns="0" rIns="0" bIns="0" anchor="t" anchorCtr="0">
              <a:spAutoFit/>
            </a:bodyPr>
            <a:p>
              <a:r>
                <a:rPr lang="en-US" altLang="zh-CN" sz="2000" dirty="0">
                  <a:latin typeface="Arial" panose="020B0604020202020204" pitchFamily="34" charset="0"/>
                  <a:ea typeface="宋体" panose="02010600030101010101" pitchFamily="2" charset="-122"/>
                </a:rPr>
                <a:t>- Hour : int</a:t>
              </a:r>
              <a:endParaRPr lang="en-US" altLang="zh-CN" sz="2000" dirty="0">
                <a:latin typeface="Arial" panose="020B0604020202020204" pitchFamily="34" charset="0"/>
                <a:ea typeface="宋体" panose="02010600030101010101" pitchFamily="2" charset="-122"/>
              </a:endParaRPr>
            </a:p>
          </p:txBody>
        </p:sp>
        <p:sp>
          <p:nvSpPr>
            <p:cNvPr id="108553" name="Rectangle 11"/>
            <p:cNvSpPr/>
            <p:nvPr/>
          </p:nvSpPr>
          <p:spPr>
            <a:xfrm>
              <a:off x="1424" y="1674"/>
              <a:ext cx="879" cy="194"/>
            </a:xfrm>
            <a:prstGeom prst="rect">
              <a:avLst/>
            </a:prstGeom>
            <a:noFill/>
            <a:ln w="9525">
              <a:noFill/>
            </a:ln>
          </p:spPr>
          <p:txBody>
            <a:bodyPr wrap="none" lIns="0" tIns="0" rIns="0" bIns="0" anchor="t" anchorCtr="0">
              <a:spAutoFit/>
            </a:bodyPr>
            <a:p>
              <a:r>
                <a:rPr lang="en-US" altLang="zh-CN" sz="2000" dirty="0">
                  <a:latin typeface="Arial" panose="020B0604020202020204" pitchFamily="34" charset="0"/>
                  <a:ea typeface="宋体" panose="02010600030101010101" pitchFamily="2" charset="-122"/>
                </a:rPr>
                <a:t>- Minute : int</a:t>
              </a:r>
              <a:endParaRPr lang="en-US" altLang="zh-CN" sz="2000" dirty="0">
                <a:latin typeface="Arial" panose="020B0604020202020204" pitchFamily="34" charset="0"/>
                <a:ea typeface="宋体" panose="02010600030101010101" pitchFamily="2" charset="-122"/>
              </a:endParaRPr>
            </a:p>
          </p:txBody>
        </p:sp>
        <p:sp>
          <p:nvSpPr>
            <p:cNvPr id="108554" name="Rectangle 12"/>
            <p:cNvSpPr/>
            <p:nvPr/>
          </p:nvSpPr>
          <p:spPr>
            <a:xfrm>
              <a:off x="1424" y="1855"/>
              <a:ext cx="942" cy="194"/>
            </a:xfrm>
            <a:prstGeom prst="rect">
              <a:avLst/>
            </a:prstGeom>
            <a:noFill/>
            <a:ln w="9525">
              <a:noFill/>
            </a:ln>
          </p:spPr>
          <p:txBody>
            <a:bodyPr wrap="none" lIns="0" tIns="0" rIns="0" bIns="0" anchor="t" anchorCtr="0">
              <a:spAutoFit/>
            </a:bodyPr>
            <a:p>
              <a:r>
                <a:rPr lang="en-US" altLang="zh-CN" sz="2000" dirty="0">
                  <a:latin typeface="Arial" panose="020B0604020202020204" pitchFamily="34" charset="0"/>
                  <a:ea typeface="宋体" panose="02010600030101010101" pitchFamily="2" charset="-122"/>
                </a:rPr>
                <a:t>- Second : int</a:t>
              </a:r>
              <a:endParaRPr lang="en-US" altLang="zh-CN" sz="2000" dirty="0">
                <a:latin typeface="Arial" panose="020B0604020202020204" pitchFamily="34" charset="0"/>
                <a:ea typeface="宋体" panose="02010600030101010101" pitchFamily="2" charset="-122"/>
              </a:endParaRPr>
            </a:p>
          </p:txBody>
        </p:sp>
      </p:grpSp>
      <p:grpSp>
        <p:nvGrpSpPr>
          <p:cNvPr id="108555" name="Group 31"/>
          <p:cNvGrpSpPr/>
          <p:nvPr/>
        </p:nvGrpSpPr>
        <p:grpSpPr>
          <a:xfrm>
            <a:off x="3648075" y="4149725"/>
            <a:ext cx="4464050" cy="1511300"/>
            <a:chOff x="1701" y="2614"/>
            <a:chExt cx="2812" cy="952"/>
          </a:xfrm>
        </p:grpSpPr>
        <p:sp>
          <p:nvSpPr>
            <p:cNvPr id="108556" name="Rectangle 22"/>
            <p:cNvSpPr/>
            <p:nvPr/>
          </p:nvSpPr>
          <p:spPr>
            <a:xfrm>
              <a:off x="1701" y="2614"/>
              <a:ext cx="2784" cy="952"/>
            </a:xfrm>
            <a:prstGeom prst="rect">
              <a:avLst/>
            </a:prstGeom>
            <a:noFill/>
            <a:ln w="254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08557" name="Rectangle 23"/>
            <p:cNvSpPr/>
            <p:nvPr/>
          </p:nvSpPr>
          <p:spPr>
            <a:xfrm>
              <a:off x="2381" y="2750"/>
              <a:ext cx="1146" cy="194"/>
            </a:xfrm>
            <a:prstGeom prst="rect">
              <a:avLst/>
            </a:prstGeom>
            <a:noFill/>
            <a:ln w="9525">
              <a:noFill/>
            </a:ln>
          </p:spPr>
          <p:txBody>
            <a:bodyPr wrap="none" lIns="0" tIns="0" rIns="0" bIns="0" anchor="t" anchorCtr="0">
              <a:spAutoFit/>
            </a:bodyPr>
            <a:p>
              <a:r>
                <a:rPr lang="en-US" altLang="zh-CN" sz="2000" dirty="0">
                  <a:latin typeface="Arial" panose="020B0604020202020204" pitchFamily="34" charset="0"/>
                  <a:ea typeface="宋体" panose="02010600030101010101" pitchFamily="2" charset="-122"/>
                </a:rPr>
                <a:t>myClock : Clock</a:t>
              </a:r>
              <a:endParaRPr lang="en-US" altLang="zh-CN" sz="2000" dirty="0">
                <a:latin typeface="Arial" panose="020B0604020202020204" pitchFamily="34" charset="0"/>
                <a:ea typeface="宋体" panose="02010600030101010101" pitchFamily="2" charset="-122"/>
              </a:endParaRPr>
            </a:p>
          </p:txBody>
        </p:sp>
        <p:sp>
          <p:nvSpPr>
            <p:cNvPr id="108558" name="Line 29"/>
            <p:cNvSpPr/>
            <p:nvPr/>
          </p:nvSpPr>
          <p:spPr>
            <a:xfrm>
              <a:off x="1701" y="3022"/>
              <a:ext cx="2812" cy="0"/>
            </a:xfrm>
            <a:prstGeom prst="line">
              <a:avLst/>
            </a:prstGeom>
            <a:ln w="25400" cap="sq" cmpd="sng">
              <a:solidFill>
                <a:schemeClr val="folHlink"/>
              </a:solidFill>
              <a:prstDash val="solid"/>
              <a:round/>
              <a:headEnd type="none" w="sm" len="sm"/>
              <a:tailEnd type="none" w="sm" len="sm"/>
            </a:ln>
          </p:spPr>
        </p:sp>
        <p:sp>
          <p:nvSpPr>
            <p:cNvPr id="108559" name="Line 30"/>
            <p:cNvSpPr/>
            <p:nvPr/>
          </p:nvSpPr>
          <p:spPr>
            <a:xfrm>
              <a:off x="2290" y="2931"/>
              <a:ext cx="1406" cy="0"/>
            </a:xfrm>
            <a:prstGeom prst="line">
              <a:avLst/>
            </a:prstGeom>
            <a:ln w="25400" cap="sq" cmpd="sng">
              <a:solidFill>
                <a:schemeClr val="folHlink"/>
              </a:solidFill>
              <a:prstDash val="solid"/>
              <a:round/>
              <a:headEnd type="none" w="sm" len="sm"/>
              <a:tailEnd type="none" w="sm" len="sm"/>
            </a:ln>
          </p:spPr>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a:spLocks noGrp="1"/>
          </p:cNvSpPr>
          <p:nvPr>
            <p:ph type="title"/>
          </p:nvPr>
        </p:nvSpPr>
        <p:spPr>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类与对象关系的图形标识</a:t>
            </a:r>
            <a:endParaRPr lang="zh-CN" altLang="en-US" sz="3600" b="1" dirty="0">
              <a:latin typeface="楷体" panose="02010609060101010101" pitchFamily="49" charset="-122"/>
              <a:ea typeface="楷体" panose="02010609060101010101" pitchFamily="49" charset="-122"/>
            </a:endParaRPr>
          </a:p>
        </p:txBody>
      </p:sp>
      <p:sp>
        <p:nvSpPr>
          <p:cNvPr id="110594" name="Rectangle 3"/>
          <p:cNvSpPr>
            <a:spLocks noGrp="1"/>
          </p:cNvSpPr>
          <p:nvPr>
            <p:ph idx="1"/>
          </p:nvPr>
        </p:nvSpPr>
        <p:spPr>
          <a:xfrm>
            <a:off x="983615" y="1125220"/>
            <a:ext cx="10426065" cy="4526280"/>
          </a:xfrm>
          <a:noFill/>
          <a:ln>
            <a:noFill/>
          </a:ln>
        </p:spPr>
        <p:txBody>
          <a:bodyPr anchor="t" anchorCtr="0"/>
          <a:p>
            <a:pPr eaLnBrk="1" hangingPunct="1"/>
            <a:r>
              <a:rPr lang="zh-CN" altLang="en-US" sz="2800" b="1" dirty="0">
                <a:solidFill>
                  <a:srgbClr val="FF0000"/>
                </a:solidFill>
                <a:latin typeface="楷体" panose="02010609060101010101" pitchFamily="49" charset="-122"/>
                <a:ea typeface="楷体" panose="02010609060101010101" pitchFamily="49" charset="-122"/>
              </a:rPr>
              <a:t>依赖关系</a:t>
            </a:r>
            <a:endParaRPr lang="zh-CN" altLang="en-US" sz="2800" b="1" dirty="0">
              <a:solidFill>
                <a:srgbClr val="FF0000"/>
              </a:solidFill>
              <a:latin typeface="楷体" panose="02010609060101010101" pitchFamily="49" charset="-122"/>
              <a:ea typeface="楷体" panose="02010609060101010101" pitchFamily="49" charset="-122"/>
            </a:endParaRPr>
          </a:p>
          <a:p>
            <a:pPr eaLnBrk="1" hangingPunct="1"/>
            <a:endParaRPr lang="zh-CN" altLang="en-US" sz="2800" b="1" dirty="0">
              <a:latin typeface="楷体_GB2312" pitchFamily="49" charset="-122"/>
              <a:ea typeface="楷体_GB2312" pitchFamily="49" charset="-122"/>
            </a:endParaRPr>
          </a:p>
          <a:p>
            <a:pPr eaLnBrk="1" hangingPunct="1">
              <a:buNone/>
            </a:pPr>
            <a:endParaRPr lang="zh-CN" altLang="en-US" sz="2800" b="1" dirty="0">
              <a:latin typeface="楷体_GB2312" pitchFamily="49" charset="-122"/>
              <a:ea typeface="楷体_GB2312" pitchFamily="49" charset="-122"/>
            </a:endParaRPr>
          </a:p>
          <a:p>
            <a:pPr marL="571500" lvl="1" indent="0" eaLnBrk="1" hangingPunct="1">
              <a:lnSpc>
                <a:spcPct val="115000"/>
              </a:lnSpc>
              <a:buNone/>
            </a:pPr>
            <a:r>
              <a:rPr lang="zh-CN" altLang="en-US" sz="2400" b="1" dirty="0">
                <a:latin typeface="楷体" panose="02010609060101010101" pitchFamily="49" charset="-122"/>
                <a:ea typeface="楷体" panose="02010609060101010101" pitchFamily="49" charset="-122"/>
              </a:rPr>
              <a:t>     图中的“类</a:t>
            </a:r>
            <a:r>
              <a:rPr lang="en-US" altLang="zh-CN" sz="2400" b="1" dirty="0">
                <a:latin typeface="楷体" panose="02010609060101010101" pitchFamily="49" charset="-122"/>
                <a:ea typeface="楷体" panose="02010609060101010101" pitchFamily="49" charset="-122"/>
              </a:rPr>
              <a:t>A”</a:t>
            </a:r>
            <a:r>
              <a:rPr lang="zh-CN" altLang="en-US" sz="2400" b="1" dirty="0">
                <a:latin typeface="楷体" panose="02010609060101010101" pitchFamily="49" charset="-122"/>
                <a:ea typeface="楷体" panose="02010609060101010101" pitchFamily="49" charset="-122"/>
              </a:rPr>
              <a:t>是源，“类</a:t>
            </a:r>
            <a:r>
              <a:rPr lang="en-US" altLang="zh-CN" sz="2400" b="1" dirty="0">
                <a:latin typeface="楷体" panose="02010609060101010101" pitchFamily="49" charset="-122"/>
                <a:ea typeface="楷体" panose="02010609060101010101" pitchFamily="49" charset="-122"/>
              </a:rPr>
              <a:t>B”</a:t>
            </a:r>
            <a:r>
              <a:rPr lang="zh-CN" altLang="en-US" sz="2400" b="1" dirty="0">
                <a:latin typeface="楷体" panose="02010609060101010101" pitchFamily="49" charset="-122"/>
                <a:ea typeface="楷体" panose="02010609060101010101" pitchFamily="49" charset="-122"/>
              </a:rPr>
              <a:t>是目标，表示“类</a:t>
            </a:r>
            <a:r>
              <a:rPr lang="en-US" altLang="zh-CN" sz="2400" b="1" dirty="0">
                <a:latin typeface="楷体" panose="02010609060101010101" pitchFamily="49" charset="-122"/>
                <a:ea typeface="楷体" panose="02010609060101010101" pitchFamily="49" charset="-122"/>
              </a:rPr>
              <a:t>A”</a:t>
            </a:r>
            <a:r>
              <a:rPr lang="zh-CN" altLang="en-US" sz="2400" b="1" dirty="0">
                <a:latin typeface="楷体" panose="02010609060101010101" pitchFamily="49" charset="-122"/>
                <a:ea typeface="楷体" panose="02010609060101010101" pitchFamily="49" charset="-122"/>
              </a:rPr>
              <a:t>使用了“类</a:t>
            </a:r>
            <a:r>
              <a:rPr lang="en-US" altLang="zh-CN" sz="2400" b="1" dirty="0">
                <a:latin typeface="楷体" panose="02010609060101010101" pitchFamily="49" charset="-122"/>
                <a:ea typeface="楷体" panose="02010609060101010101" pitchFamily="49" charset="-122"/>
              </a:rPr>
              <a:t>B”</a:t>
            </a:r>
            <a:r>
              <a:rPr lang="zh-CN" altLang="en-US" sz="2400" b="1" dirty="0">
                <a:latin typeface="楷体" panose="02010609060101010101" pitchFamily="49" charset="-122"/>
                <a:ea typeface="楷体" panose="02010609060101010101" pitchFamily="49" charset="-122"/>
              </a:rPr>
              <a:t>，或称“类</a:t>
            </a:r>
            <a:r>
              <a:rPr lang="en-US" altLang="zh-CN" sz="2400" b="1" dirty="0">
                <a:latin typeface="楷体" panose="02010609060101010101" pitchFamily="49" charset="-122"/>
                <a:ea typeface="楷体" panose="02010609060101010101" pitchFamily="49" charset="-122"/>
              </a:rPr>
              <a:t>A”</a:t>
            </a:r>
            <a:r>
              <a:rPr lang="zh-CN" altLang="en-US" sz="2400" b="1" dirty="0">
                <a:latin typeface="楷体" panose="02010609060101010101" pitchFamily="49" charset="-122"/>
                <a:ea typeface="楷体" panose="02010609060101010101" pitchFamily="49" charset="-122"/>
              </a:rPr>
              <a:t>依赖“类</a:t>
            </a:r>
            <a:r>
              <a:rPr lang="en-US" altLang="zh-CN" sz="2400" b="1" dirty="0">
                <a:latin typeface="楷体" panose="02010609060101010101" pitchFamily="49" charset="-122"/>
                <a:ea typeface="楷体" panose="02010609060101010101" pitchFamily="49" charset="-122"/>
              </a:rPr>
              <a:t>B”.</a:t>
            </a:r>
            <a:endParaRPr lang="en-US" altLang="zh-CN" sz="2400" b="1" dirty="0">
              <a:latin typeface="楷体" panose="02010609060101010101" pitchFamily="49" charset="-122"/>
              <a:ea typeface="楷体" panose="02010609060101010101" pitchFamily="49" charset="-122"/>
            </a:endParaRPr>
          </a:p>
        </p:txBody>
      </p:sp>
      <p:grpSp>
        <p:nvGrpSpPr>
          <p:cNvPr id="110595" name="Group 4"/>
          <p:cNvGrpSpPr/>
          <p:nvPr/>
        </p:nvGrpSpPr>
        <p:grpSpPr>
          <a:xfrm>
            <a:off x="3095625" y="1857375"/>
            <a:ext cx="6613525" cy="536575"/>
            <a:chOff x="3265" y="11164"/>
            <a:chExt cx="5796" cy="470"/>
          </a:xfrm>
        </p:grpSpPr>
        <p:sp>
          <p:nvSpPr>
            <p:cNvPr id="110596" name="Text Box 5"/>
            <p:cNvSpPr txBox="1"/>
            <p:nvPr/>
          </p:nvSpPr>
          <p:spPr>
            <a:xfrm>
              <a:off x="3265" y="11169"/>
              <a:ext cx="1218" cy="465"/>
            </a:xfrm>
            <a:prstGeom prst="rect">
              <a:avLst/>
            </a:prstGeom>
            <a:noFill/>
            <a:ln w="25400" cap="flat" cmpd="sng">
              <a:solidFill>
                <a:schemeClr val="folHlink"/>
              </a:solidFill>
              <a:prstDash val="solid"/>
              <a:miter/>
              <a:headEnd type="none" w="med" len="med"/>
              <a:tailEnd type="none" w="med" len="med"/>
            </a:ln>
          </p:spPr>
          <p:txBody>
            <a:bodyPr anchor="t" anchorCtr="0"/>
            <a:p>
              <a:pPr algn="ctr" eaLnBrk="0" hangingPunct="0"/>
              <a:r>
                <a:rPr lang="zh-CN" altLang="en-US" sz="2000" b="1" dirty="0">
                  <a:solidFill>
                    <a:srgbClr val="0000FF"/>
                  </a:solidFill>
                  <a:latin typeface="Arial" panose="020B0604020202020204" pitchFamily="34" charset="0"/>
                  <a:ea typeface="宋体" panose="02010600030101010101" pitchFamily="2" charset="-122"/>
                </a:rPr>
                <a:t>类 </a:t>
              </a:r>
              <a:r>
                <a:rPr lang="en-US" altLang="zh-CN" sz="2000" b="1" dirty="0">
                  <a:solidFill>
                    <a:srgbClr val="0000FF"/>
                  </a:solidFill>
                  <a:latin typeface="Arial" panose="020B0604020202020204" pitchFamily="34" charset="0"/>
                  <a:ea typeface="宋体" panose="02010600030101010101" pitchFamily="2" charset="-122"/>
                </a:rPr>
                <a:t>A</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0597" name="Line 6"/>
            <p:cNvSpPr/>
            <p:nvPr/>
          </p:nvSpPr>
          <p:spPr>
            <a:xfrm>
              <a:off x="4483" y="11364"/>
              <a:ext cx="3360" cy="23"/>
            </a:xfrm>
            <a:prstGeom prst="line">
              <a:avLst/>
            </a:prstGeom>
            <a:ln w="25400" cap="flat" cmpd="sng">
              <a:solidFill>
                <a:schemeClr val="folHlink"/>
              </a:solidFill>
              <a:prstDash val="dash"/>
              <a:round/>
              <a:headEnd type="none" w="med" len="med"/>
              <a:tailEnd type="arrow" w="med" len="lg"/>
            </a:ln>
          </p:spPr>
        </p:sp>
        <p:sp>
          <p:nvSpPr>
            <p:cNvPr id="110598" name="Text Box 7"/>
            <p:cNvSpPr txBox="1"/>
            <p:nvPr/>
          </p:nvSpPr>
          <p:spPr>
            <a:xfrm>
              <a:off x="7843" y="11164"/>
              <a:ext cx="1218" cy="465"/>
            </a:xfrm>
            <a:prstGeom prst="rect">
              <a:avLst/>
            </a:prstGeom>
            <a:noFill/>
            <a:ln w="25400" cap="flat" cmpd="sng">
              <a:solidFill>
                <a:schemeClr val="folHlink"/>
              </a:solidFill>
              <a:prstDash val="solid"/>
              <a:miter/>
              <a:headEnd type="none" w="med" len="med"/>
              <a:tailEnd type="none" w="med" len="med"/>
            </a:ln>
          </p:spPr>
          <p:txBody>
            <a:bodyPr anchor="t" anchorCtr="0"/>
            <a:p>
              <a:pPr algn="ctr" eaLnBrk="0" hangingPunct="0"/>
              <a:r>
                <a:rPr lang="zh-CN" altLang="en-US" sz="2000" b="1" dirty="0">
                  <a:solidFill>
                    <a:srgbClr val="0000FF"/>
                  </a:solidFill>
                  <a:latin typeface="Arial" panose="020B0604020202020204" pitchFamily="34" charset="0"/>
                  <a:ea typeface="宋体" panose="02010600030101010101" pitchFamily="2" charset="-122"/>
                </a:rPr>
                <a:t>类 </a:t>
              </a:r>
              <a:r>
                <a:rPr lang="en-US" altLang="zh-CN" sz="2000" b="1" dirty="0">
                  <a:solidFill>
                    <a:srgbClr val="0000FF"/>
                  </a:solidFill>
                  <a:latin typeface="Arial" panose="020B0604020202020204" pitchFamily="34" charset="0"/>
                  <a:ea typeface="宋体" panose="02010600030101010101" pitchFamily="2" charset="-122"/>
                </a:rPr>
                <a:t>B</a:t>
              </a:r>
              <a:endParaRPr lang="en-US" altLang="zh-CN" sz="2000" b="1" dirty="0">
                <a:solidFill>
                  <a:srgbClr val="0000FF"/>
                </a:solidFill>
                <a:latin typeface="Arial" panose="020B0604020202020204" pitchFamily="34" charset="0"/>
                <a:ea typeface="宋体" panose="02010600030101010101" pitchFamily="2" charset="-122"/>
              </a:endParaRPr>
            </a:p>
          </p:txBody>
        </p:sp>
      </p:grpSp>
      <p:sp>
        <p:nvSpPr>
          <p:cNvPr id="11" name="Rectangle 3"/>
          <p:cNvSpPr txBox="1">
            <a:spLocks noChangeArrowheads="1"/>
          </p:cNvSpPr>
          <p:nvPr/>
        </p:nvSpPr>
        <p:spPr>
          <a:xfrm>
            <a:off x="752475" y="3717290"/>
            <a:ext cx="10772140" cy="2929255"/>
          </a:xfrm>
          <a:prstGeom prst="rect">
            <a:avLst/>
          </a:prstGeom>
        </p:spPr>
        <p:txBody>
          <a:bodyPr/>
          <a:lstStyle/>
          <a:p>
            <a:pPr marL="342900" marR="0" indent="-342900" defTabSz="914400">
              <a:spcBef>
                <a:spcPct val="20000"/>
              </a:spcBef>
              <a:buClrTx/>
              <a:buSzTx/>
              <a:buFontTx/>
              <a:buChar char="•"/>
              <a:defRPr/>
            </a:pPr>
            <a:r>
              <a:rPr kumimoji="0" lang="zh-CN" altLang="en-US" sz="2800" b="1" kern="0" cap="none" spc="0" normalizeH="0" baseline="0" noProof="0" dirty="0">
                <a:solidFill>
                  <a:srgbClr val="FF0000"/>
                </a:solidFill>
                <a:latin typeface="楷体" panose="02010609060101010101" pitchFamily="49" charset="-122"/>
                <a:ea typeface="楷体" panose="02010609060101010101" pitchFamily="49" charset="-122"/>
                <a:cs typeface="+mn-cs"/>
              </a:rPr>
              <a:t>作用关系</a:t>
            </a:r>
            <a:r>
              <a:rPr kumimoji="0" lang="en-US" altLang="zh-CN" sz="2800" b="1" kern="0" cap="none" spc="0" normalizeH="0" baseline="0" noProof="0" dirty="0">
                <a:solidFill>
                  <a:srgbClr val="FF0000"/>
                </a:solidFill>
                <a:latin typeface="楷体" panose="02010609060101010101" pitchFamily="49" charset="-122"/>
                <a:ea typeface="楷体" panose="02010609060101010101" pitchFamily="49" charset="-122"/>
                <a:cs typeface="+mn-cs"/>
              </a:rPr>
              <a:t>——</a:t>
            </a:r>
            <a:r>
              <a:rPr kumimoji="0" lang="zh-CN" altLang="en-US" sz="2800" b="1" kern="0" cap="none" spc="0" normalizeH="0" baseline="0" noProof="0" dirty="0">
                <a:solidFill>
                  <a:srgbClr val="FF0000"/>
                </a:solidFill>
                <a:latin typeface="楷体" panose="02010609060101010101" pitchFamily="49" charset="-122"/>
                <a:ea typeface="楷体" panose="02010609060101010101" pitchFamily="49" charset="-122"/>
                <a:cs typeface="+mn-cs"/>
              </a:rPr>
              <a:t>关联</a:t>
            </a:r>
            <a:endParaRPr kumimoji="0" lang="zh-CN" altLang="en-US" sz="2800" b="1" kern="0" cap="none" spc="0" normalizeH="0" baseline="0" noProof="0" dirty="0">
              <a:solidFill>
                <a:srgbClr val="FF0000"/>
              </a:solidFill>
              <a:latin typeface="楷体" panose="02010609060101010101" pitchFamily="49" charset="-122"/>
              <a:ea typeface="楷体" panose="02010609060101010101" pitchFamily="49" charset="-122"/>
              <a:cs typeface="+mn-cs"/>
            </a:endParaRPr>
          </a:p>
          <a:p>
            <a:pPr marL="342900" marR="0" indent="-342900" defTabSz="914400">
              <a:spcBef>
                <a:spcPct val="20000"/>
              </a:spcBef>
              <a:buClrTx/>
              <a:buSzTx/>
              <a:buFontTx/>
              <a:buChar char="•"/>
              <a:defRPr/>
            </a:pPr>
            <a:endParaRPr kumimoji="0" lang="zh-CN" altLang="en-US" sz="2800" b="1" kern="0" cap="none" spc="0" normalizeH="0" baseline="0" noProof="0" dirty="0">
              <a:latin typeface="楷体_GB2312" pitchFamily="49" charset="-122"/>
              <a:ea typeface="楷体_GB2312" pitchFamily="49" charset="-122"/>
              <a:cs typeface="+mn-cs"/>
            </a:endParaRPr>
          </a:p>
          <a:p>
            <a:pPr marL="342900" marR="0" indent="-342900" defTabSz="914400">
              <a:spcBef>
                <a:spcPct val="20000"/>
              </a:spcBef>
              <a:buClrTx/>
              <a:buSzTx/>
              <a:buFontTx/>
              <a:defRPr/>
            </a:pPr>
            <a:endParaRPr kumimoji="0" lang="zh-CN" altLang="en-US" sz="2800" b="1" kern="0" cap="none" spc="0" normalizeH="0" baseline="0" noProof="0" dirty="0">
              <a:latin typeface="楷体" panose="02010609060101010101" pitchFamily="49" charset="-122"/>
              <a:ea typeface="楷体" panose="02010609060101010101" pitchFamily="49" charset="-122"/>
              <a:cs typeface="+mn-cs"/>
            </a:endParaRPr>
          </a:p>
          <a:p>
            <a:pPr marL="666750" marR="0" lvl="1" indent="0" algn="l" defTabSz="914400" rtl="0" eaLnBrk="1" fontAlgn="base" latinLnBrk="0" hangingPunct="1">
              <a:lnSpc>
                <a:spcPct val="115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图中的“重数</a:t>
            </a:r>
            <a:r>
              <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决定了类</a:t>
            </a:r>
            <a:r>
              <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B</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的每个对象与类</a:t>
            </a:r>
            <a:r>
              <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的多少个对象发生作用，同样“重数</a:t>
            </a:r>
            <a:r>
              <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B”</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决定了类</a:t>
            </a:r>
            <a:r>
              <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的每个对象与类</a:t>
            </a:r>
            <a:r>
              <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B</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的多少个对象发生作用。</a:t>
            </a:r>
            <a:endPar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grpSp>
        <p:nvGrpSpPr>
          <p:cNvPr id="3" name="Group 13"/>
          <p:cNvGrpSpPr/>
          <p:nvPr/>
        </p:nvGrpSpPr>
        <p:grpSpPr>
          <a:xfrm>
            <a:off x="3452813" y="4143375"/>
            <a:ext cx="4953000" cy="990600"/>
            <a:chOff x="1536" y="1776"/>
            <a:chExt cx="2688" cy="397"/>
          </a:xfrm>
        </p:grpSpPr>
        <p:sp>
          <p:nvSpPr>
            <p:cNvPr id="110601" name="Text Box 5"/>
            <p:cNvSpPr txBox="1"/>
            <p:nvPr/>
          </p:nvSpPr>
          <p:spPr>
            <a:xfrm>
              <a:off x="1536" y="1894"/>
              <a:ext cx="487" cy="186"/>
            </a:xfrm>
            <a:prstGeom prst="rect">
              <a:avLst/>
            </a:prstGeom>
            <a:noFill/>
            <a:ln w="25400" cap="flat" cmpd="sng">
              <a:solidFill>
                <a:schemeClr val="folHlink"/>
              </a:solidFill>
              <a:prstDash val="solid"/>
              <a:miter/>
              <a:headEnd type="none" w="med" len="med"/>
              <a:tailEnd type="none" w="med" len="med"/>
            </a:ln>
          </p:spPr>
          <p:txBody>
            <a:bodyPr anchor="t" anchorCtr="0"/>
            <a:p>
              <a:pPr algn="ctr" eaLnBrk="0" hangingPunct="0"/>
              <a:r>
                <a:rPr lang="zh-CN" altLang="en-US" sz="2000" b="1" dirty="0">
                  <a:solidFill>
                    <a:srgbClr val="0000FF"/>
                  </a:solidFill>
                  <a:latin typeface="Arial" panose="020B0604020202020204" pitchFamily="34" charset="0"/>
                  <a:ea typeface="宋体" panose="02010600030101010101" pitchFamily="2" charset="-122"/>
                </a:rPr>
                <a:t>类 </a:t>
              </a:r>
              <a:r>
                <a:rPr lang="en-US" altLang="zh-CN" sz="2000" b="1" dirty="0">
                  <a:solidFill>
                    <a:srgbClr val="0000FF"/>
                  </a:solidFill>
                  <a:latin typeface="Arial" panose="020B0604020202020204" pitchFamily="34" charset="0"/>
                  <a:ea typeface="宋体" panose="02010600030101010101" pitchFamily="2" charset="-122"/>
                </a:rPr>
                <a:t>A</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0602" name="Line 6"/>
            <p:cNvSpPr/>
            <p:nvPr/>
          </p:nvSpPr>
          <p:spPr>
            <a:xfrm>
              <a:off x="2023" y="1975"/>
              <a:ext cx="1714" cy="0"/>
            </a:xfrm>
            <a:prstGeom prst="line">
              <a:avLst/>
            </a:prstGeom>
            <a:ln w="9525" cap="flat" cmpd="sng">
              <a:solidFill>
                <a:schemeClr val="tx1"/>
              </a:solidFill>
              <a:prstDash val="solid"/>
              <a:round/>
              <a:headEnd type="none" w="med" len="med"/>
              <a:tailEnd type="none" w="med" len="med"/>
            </a:ln>
          </p:spPr>
        </p:sp>
        <p:sp>
          <p:nvSpPr>
            <p:cNvPr id="110603" name="Text Box 7"/>
            <p:cNvSpPr txBox="1"/>
            <p:nvPr/>
          </p:nvSpPr>
          <p:spPr>
            <a:xfrm>
              <a:off x="2040" y="1776"/>
              <a:ext cx="487" cy="199"/>
            </a:xfrm>
            <a:prstGeom prst="rect">
              <a:avLst/>
            </a:prstGeom>
            <a:noFill/>
            <a:ln w="9525">
              <a:noFill/>
            </a:ln>
          </p:spPr>
          <p:txBody>
            <a:bodyPr anchor="t" anchorCtr="0"/>
            <a:p>
              <a:pPr algn="just" eaLnBrk="0" hangingPunct="0"/>
              <a:r>
                <a:rPr lang="zh-CN" altLang="en-US" sz="2000" b="1" dirty="0">
                  <a:solidFill>
                    <a:srgbClr val="0000FF"/>
                  </a:solidFill>
                  <a:latin typeface="Arial" panose="020B0604020202020204" pitchFamily="34" charset="0"/>
                  <a:ea typeface="宋体" panose="02010600030101010101" pitchFamily="2" charset="-122"/>
                </a:rPr>
                <a:t>重数</a:t>
              </a:r>
              <a:r>
                <a:rPr lang="en-US" altLang="zh-CN" sz="2000" b="1" dirty="0">
                  <a:solidFill>
                    <a:srgbClr val="0000FF"/>
                  </a:solidFill>
                  <a:latin typeface="Arial" panose="020B0604020202020204" pitchFamily="34" charset="0"/>
                  <a:ea typeface="宋体" panose="02010600030101010101" pitchFamily="2" charset="-122"/>
                </a:rPr>
                <a:t>A</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0604" name="Text Box 8"/>
            <p:cNvSpPr txBox="1"/>
            <p:nvPr/>
          </p:nvSpPr>
          <p:spPr>
            <a:xfrm>
              <a:off x="3737" y="1894"/>
              <a:ext cx="487" cy="186"/>
            </a:xfrm>
            <a:prstGeom prst="rect">
              <a:avLst/>
            </a:prstGeom>
            <a:noFill/>
            <a:ln w="25400" cap="flat" cmpd="sng">
              <a:solidFill>
                <a:schemeClr val="folHlink"/>
              </a:solidFill>
              <a:prstDash val="solid"/>
              <a:miter/>
              <a:headEnd type="none" w="med" len="med"/>
              <a:tailEnd type="none" w="med" len="med"/>
            </a:ln>
          </p:spPr>
          <p:txBody>
            <a:bodyPr anchor="t" anchorCtr="0"/>
            <a:p>
              <a:pPr algn="ctr" eaLnBrk="0" hangingPunct="0"/>
              <a:r>
                <a:rPr lang="zh-CN" altLang="en-US" sz="2000" b="1" dirty="0">
                  <a:solidFill>
                    <a:srgbClr val="0000FF"/>
                  </a:solidFill>
                  <a:latin typeface="Arial" panose="020B0604020202020204" pitchFamily="34" charset="0"/>
                  <a:ea typeface="宋体" panose="02010600030101010101" pitchFamily="2" charset="-122"/>
                </a:rPr>
                <a:t>类 </a:t>
              </a:r>
              <a:r>
                <a:rPr lang="en-US" altLang="zh-CN" sz="2000" b="1" dirty="0">
                  <a:solidFill>
                    <a:srgbClr val="0000FF"/>
                  </a:solidFill>
                  <a:latin typeface="Arial" panose="020B0604020202020204" pitchFamily="34" charset="0"/>
                  <a:ea typeface="宋体" panose="02010600030101010101" pitchFamily="2" charset="-122"/>
                </a:rPr>
                <a:t>B</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0605" name="Text Box 9"/>
            <p:cNvSpPr txBox="1"/>
            <p:nvPr/>
          </p:nvSpPr>
          <p:spPr>
            <a:xfrm>
              <a:off x="3250" y="1776"/>
              <a:ext cx="487" cy="199"/>
            </a:xfrm>
            <a:prstGeom prst="rect">
              <a:avLst/>
            </a:prstGeom>
            <a:noFill/>
            <a:ln w="9525">
              <a:noFill/>
            </a:ln>
          </p:spPr>
          <p:txBody>
            <a:bodyPr anchor="t" anchorCtr="0"/>
            <a:p>
              <a:pPr algn="just" eaLnBrk="0" hangingPunct="0"/>
              <a:r>
                <a:rPr lang="zh-CN" altLang="en-US" sz="2000" b="1" dirty="0">
                  <a:solidFill>
                    <a:srgbClr val="0000FF"/>
                  </a:solidFill>
                  <a:latin typeface="Arial" panose="020B0604020202020204" pitchFamily="34" charset="0"/>
                  <a:ea typeface="宋体" panose="02010600030101010101" pitchFamily="2" charset="-122"/>
                </a:rPr>
                <a:t>重数</a:t>
              </a:r>
              <a:r>
                <a:rPr lang="en-US" altLang="zh-CN" sz="2000" b="1" dirty="0">
                  <a:solidFill>
                    <a:srgbClr val="0000FF"/>
                  </a:solidFill>
                  <a:latin typeface="Arial" panose="020B0604020202020204" pitchFamily="34" charset="0"/>
                  <a:ea typeface="宋体" panose="02010600030101010101" pitchFamily="2" charset="-122"/>
                </a:rPr>
                <a:t>B</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0606" name="Text Box 10"/>
            <p:cNvSpPr txBox="1"/>
            <p:nvPr/>
          </p:nvSpPr>
          <p:spPr>
            <a:xfrm>
              <a:off x="2040" y="1975"/>
              <a:ext cx="403" cy="198"/>
            </a:xfrm>
            <a:prstGeom prst="rect">
              <a:avLst/>
            </a:prstGeom>
            <a:noFill/>
            <a:ln w="9525">
              <a:noFill/>
            </a:ln>
          </p:spPr>
          <p:txBody>
            <a:bodyPr anchor="t" anchorCtr="0"/>
            <a:p>
              <a:pPr algn="just" eaLnBrk="0" hangingPunct="0"/>
              <a:endParaRPr lang="zh-CN" altLang="zh-CN" sz="2000" b="1" dirty="0">
                <a:solidFill>
                  <a:srgbClr val="0000FF"/>
                </a:solidFill>
                <a:latin typeface="Arial" panose="020B0604020202020204" pitchFamily="34" charset="0"/>
                <a:ea typeface="宋体" panose="02010600030101010101" pitchFamily="2" charset="-122"/>
              </a:endParaRPr>
            </a:p>
          </p:txBody>
        </p:sp>
        <p:sp>
          <p:nvSpPr>
            <p:cNvPr id="110607" name="Text Box 11"/>
            <p:cNvSpPr txBox="1"/>
            <p:nvPr/>
          </p:nvSpPr>
          <p:spPr>
            <a:xfrm>
              <a:off x="3334" y="1975"/>
              <a:ext cx="386" cy="198"/>
            </a:xfrm>
            <a:prstGeom prst="rect">
              <a:avLst/>
            </a:prstGeom>
            <a:noFill/>
            <a:ln w="9525">
              <a:noFill/>
            </a:ln>
          </p:spPr>
          <p:txBody>
            <a:bodyPr anchor="t" anchorCtr="0"/>
            <a:p>
              <a:pPr algn="just" eaLnBrk="0" hangingPunct="0"/>
              <a:endParaRPr lang="zh-CN" altLang="zh-CN" sz="2000" b="1" dirty="0">
                <a:solidFill>
                  <a:srgbClr val="0000FF"/>
                </a:solidFill>
                <a:latin typeface="Arial" panose="020B0604020202020204" pitchFamily="34" charset="0"/>
                <a:ea typeface="宋体" panose="02010600030101010101" pitchFamily="2" charset="-122"/>
              </a:endParaRPr>
            </a:p>
          </p:txBody>
        </p:sp>
        <p:sp>
          <p:nvSpPr>
            <p:cNvPr id="110608" name="Text Box 12"/>
            <p:cNvSpPr txBox="1"/>
            <p:nvPr/>
          </p:nvSpPr>
          <p:spPr>
            <a:xfrm>
              <a:off x="2662" y="1776"/>
              <a:ext cx="403" cy="199"/>
            </a:xfrm>
            <a:prstGeom prst="rect">
              <a:avLst/>
            </a:prstGeom>
            <a:noFill/>
            <a:ln w="9525">
              <a:noFill/>
            </a:ln>
          </p:spPr>
          <p:txBody>
            <a:bodyPr anchor="t" anchorCtr="0"/>
            <a:p>
              <a:pPr algn="just" eaLnBrk="0" hangingPunct="0"/>
              <a:endParaRPr lang="zh-CN" altLang="zh-CN" sz="2000" b="1" dirty="0">
                <a:solidFill>
                  <a:srgbClr val="0000FF"/>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a:spLocks noGrp="1"/>
          </p:cNvSpPr>
          <p:nvPr>
            <p:ph type="title"/>
          </p:nvPr>
        </p:nvSpPr>
        <p:spPr>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类与对象关系的图形标识</a:t>
            </a:r>
            <a:endParaRPr lang="zh-CN" altLang="en-US" sz="3600" b="1" dirty="0">
              <a:latin typeface="楷体" panose="02010609060101010101" pitchFamily="49" charset="-122"/>
              <a:ea typeface="楷体" panose="02010609060101010101" pitchFamily="49" charset="-122"/>
            </a:endParaRPr>
          </a:p>
        </p:txBody>
      </p:sp>
      <p:sp>
        <p:nvSpPr>
          <p:cNvPr id="112642" name="Rectangle 3"/>
          <p:cNvSpPr>
            <a:spLocks noGrp="1"/>
          </p:cNvSpPr>
          <p:nvPr>
            <p:ph idx="1"/>
          </p:nvPr>
        </p:nvSpPr>
        <p:spPr>
          <a:xfrm>
            <a:off x="2452688" y="1285875"/>
            <a:ext cx="7239000" cy="587375"/>
          </a:xfrm>
          <a:noFill/>
          <a:ln>
            <a:noFill/>
          </a:ln>
        </p:spPr>
        <p:txBody>
          <a:bodyPr anchor="t" anchorCtr="0"/>
          <a:p>
            <a:pPr eaLnBrk="1" hangingPunct="1"/>
            <a:r>
              <a:rPr lang="zh-CN" altLang="en-US" sz="2800" b="1" dirty="0">
                <a:solidFill>
                  <a:srgbClr val="FF0000"/>
                </a:solidFill>
                <a:latin typeface="楷体" panose="02010609060101010101" pitchFamily="49" charset="-122"/>
                <a:ea typeface="楷体" panose="02010609060101010101" pitchFamily="49" charset="-122"/>
              </a:rPr>
              <a:t>包含关系</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聚集和组合</a:t>
            </a:r>
            <a:endParaRPr lang="zh-CN" altLang="en-US" sz="2800" b="1" dirty="0">
              <a:solidFill>
                <a:srgbClr val="FF0000"/>
              </a:solidFill>
              <a:latin typeface="楷体" panose="02010609060101010101" pitchFamily="49" charset="-122"/>
              <a:ea typeface="楷体" panose="02010609060101010101" pitchFamily="49" charset="-122"/>
            </a:endParaRPr>
          </a:p>
        </p:txBody>
      </p:sp>
      <p:grpSp>
        <p:nvGrpSpPr>
          <p:cNvPr id="112643" name="Group 23"/>
          <p:cNvGrpSpPr/>
          <p:nvPr/>
        </p:nvGrpSpPr>
        <p:grpSpPr>
          <a:xfrm>
            <a:off x="3381375" y="2214563"/>
            <a:ext cx="5486400" cy="1957387"/>
            <a:chOff x="1584" y="1647"/>
            <a:chExt cx="3456" cy="1233"/>
          </a:xfrm>
        </p:grpSpPr>
        <p:sp>
          <p:nvSpPr>
            <p:cNvPr id="112644" name="Text Box 6"/>
            <p:cNvSpPr txBox="1"/>
            <p:nvPr/>
          </p:nvSpPr>
          <p:spPr>
            <a:xfrm>
              <a:off x="1593" y="1647"/>
              <a:ext cx="757" cy="227"/>
            </a:xfrm>
            <a:prstGeom prst="rect">
              <a:avLst/>
            </a:prstGeom>
            <a:noFill/>
            <a:ln w="25400" cap="flat" cmpd="sng">
              <a:solidFill>
                <a:schemeClr val="folHlink"/>
              </a:solidFill>
              <a:prstDash val="solid"/>
              <a:miter/>
              <a:headEnd type="none" w="med" len="med"/>
              <a:tailEnd type="none" w="med" len="med"/>
            </a:ln>
          </p:spPr>
          <p:txBody>
            <a:bodyPr anchor="t" anchorCtr="0"/>
            <a:p>
              <a:pPr algn="ctr" eaLnBrk="0" hangingPunct="0"/>
              <a:r>
                <a:rPr lang="zh-CN" altLang="en-US" sz="2000" dirty="0">
                  <a:solidFill>
                    <a:srgbClr val="0000FF"/>
                  </a:solidFill>
                  <a:latin typeface="Arial" panose="020B0604020202020204" pitchFamily="34" charset="0"/>
                  <a:ea typeface="宋体" panose="02010600030101010101" pitchFamily="2" charset="-122"/>
                </a:rPr>
                <a:t>类 </a:t>
              </a:r>
              <a:r>
                <a:rPr lang="en-US" altLang="zh-CN" sz="2000" dirty="0">
                  <a:solidFill>
                    <a:srgbClr val="0000FF"/>
                  </a:solidFill>
                  <a:latin typeface="Arial" panose="020B0604020202020204" pitchFamily="34" charset="0"/>
                  <a:ea typeface="宋体" panose="02010600030101010101" pitchFamily="2" charset="-122"/>
                </a:rPr>
                <a:t>A</a:t>
              </a:r>
              <a:endParaRPr lang="en-US" altLang="zh-CN" sz="2000" dirty="0">
                <a:solidFill>
                  <a:srgbClr val="0000FF"/>
                </a:solidFill>
                <a:latin typeface="Arial" panose="020B0604020202020204" pitchFamily="34" charset="0"/>
                <a:ea typeface="宋体" panose="02010600030101010101" pitchFamily="2" charset="-122"/>
              </a:endParaRPr>
            </a:p>
          </p:txBody>
        </p:sp>
        <p:sp>
          <p:nvSpPr>
            <p:cNvPr id="112645" name="Text Box 7"/>
            <p:cNvSpPr txBox="1"/>
            <p:nvPr/>
          </p:nvSpPr>
          <p:spPr>
            <a:xfrm>
              <a:off x="1584" y="2653"/>
              <a:ext cx="757" cy="227"/>
            </a:xfrm>
            <a:prstGeom prst="rect">
              <a:avLst/>
            </a:prstGeom>
            <a:noFill/>
            <a:ln w="25400" cap="flat" cmpd="sng">
              <a:solidFill>
                <a:schemeClr val="folHlink"/>
              </a:solidFill>
              <a:prstDash val="solid"/>
              <a:miter/>
              <a:headEnd type="none" w="med" len="med"/>
              <a:tailEnd type="none" w="med" len="med"/>
            </a:ln>
          </p:spPr>
          <p:txBody>
            <a:bodyPr anchor="t" anchorCtr="0"/>
            <a:p>
              <a:pPr algn="ctr" eaLnBrk="0" hangingPunct="0"/>
              <a:r>
                <a:rPr lang="zh-CN" altLang="en-US" sz="2000" dirty="0">
                  <a:solidFill>
                    <a:srgbClr val="0000FF"/>
                  </a:solidFill>
                  <a:latin typeface="Arial" panose="020B0604020202020204" pitchFamily="34" charset="0"/>
                  <a:ea typeface="宋体" panose="02010600030101010101" pitchFamily="2" charset="-122"/>
                </a:rPr>
                <a:t>类 </a:t>
              </a:r>
              <a:r>
                <a:rPr lang="en-US" altLang="zh-CN" sz="2000" dirty="0">
                  <a:solidFill>
                    <a:srgbClr val="0000FF"/>
                  </a:solidFill>
                  <a:latin typeface="Arial" panose="020B0604020202020204" pitchFamily="34" charset="0"/>
                  <a:ea typeface="宋体" panose="02010600030101010101" pitchFamily="2" charset="-122"/>
                </a:rPr>
                <a:t>B</a:t>
              </a:r>
              <a:endParaRPr lang="en-US" altLang="zh-CN" sz="2000" dirty="0">
                <a:solidFill>
                  <a:srgbClr val="0000FF"/>
                </a:solidFill>
                <a:latin typeface="Arial" panose="020B0604020202020204" pitchFamily="34" charset="0"/>
                <a:ea typeface="宋体" panose="02010600030101010101" pitchFamily="2" charset="-122"/>
              </a:endParaRPr>
            </a:p>
          </p:txBody>
        </p:sp>
        <p:sp>
          <p:nvSpPr>
            <p:cNvPr id="112646" name="AutoShape 8"/>
            <p:cNvSpPr/>
            <p:nvPr/>
          </p:nvSpPr>
          <p:spPr>
            <a:xfrm>
              <a:off x="1904" y="1875"/>
              <a:ext cx="131" cy="152"/>
            </a:xfrm>
            <a:prstGeom prst="diamond">
              <a:avLst/>
            </a:prstGeom>
            <a:noFill/>
            <a:ln w="25400" cap="flat" cmpd="sng">
              <a:solidFill>
                <a:schemeClr val="folHlink"/>
              </a:solidFill>
              <a:prstDash val="solid"/>
              <a:miter/>
              <a:headEnd type="none" w="med" len="med"/>
              <a:tailEnd type="none" w="med" len="med"/>
            </a:ln>
          </p:spPr>
          <p:txBody>
            <a:bodyPr anchor="t"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12647" name="Line 9"/>
            <p:cNvSpPr/>
            <p:nvPr/>
          </p:nvSpPr>
          <p:spPr>
            <a:xfrm flipH="1">
              <a:off x="1969" y="2012"/>
              <a:ext cx="0" cy="635"/>
            </a:xfrm>
            <a:prstGeom prst="line">
              <a:avLst/>
            </a:prstGeom>
            <a:ln w="25400" cap="flat" cmpd="sng">
              <a:solidFill>
                <a:schemeClr val="folHlink"/>
              </a:solidFill>
              <a:prstDash val="solid"/>
              <a:round/>
              <a:headEnd type="none" w="med" len="med"/>
              <a:tailEnd type="none" w="med" len="med"/>
            </a:ln>
          </p:spPr>
        </p:sp>
        <p:sp>
          <p:nvSpPr>
            <p:cNvPr id="112648" name="Text Box 10"/>
            <p:cNvSpPr txBox="1"/>
            <p:nvPr/>
          </p:nvSpPr>
          <p:spPr>
            <a:xfrm>
              <a:off x="2035" y="1890"/>
              <a:ext cx="756" cy="242"/>
            </a:xfrm>
            <a:prstGeom prst="rect">
              <a:avLst/>
            </a:prstGeom>
            <a:noFill/>
            <a:ln w="9525">
              <a:noFill/>
            </a:ln>
          </p:spPr>
          <p:txBody>
            <a:bodyPr anchor="t" anchorCtr="0"/>
            <a:p>
              <a:pPr algn="just" eaLnBrk="0" hangingPunct="0"/>
              <a:r>
                <a:rPr lang="zh-CN" altLang="en-US" sz="2000" dirty="0">
                  <a:solidFill>
                    <a:srgbClr val="0000FF"/>
                  </a:solidFill>
                  <a:latin typeface="Arial" panose="020B0604020202020204" pitchFamily="34" charset="0"/>
                  <a:ea typeface="宋体" panose="02010600030101010101" pitchFamily="2" charset="-122"/>
                </a:rPr>
                <a:t>重数</a:t>
              </a:r>
              <a:r>
                <a:rPr lang="en-US" altLang="zh-CN" sz="2000" dirty="0">
                  <a:solidFill>
                    <a:srgbClr val="0000FF"/>
                  </a:solidFill>
                  <a:latin typeface="Arial" panose="020B0604020202020204" pitchFamily="34" charset="0"/>
                  <a:ea typeface="宋体" panose="02010600030101010101" pitchFamily="2" charset="-122"/>
                </a:rPr>
                <a:t>A</a:t>
              </a:r>
              <a:endParaRPr lang="en-US" altLang="zh-CN" sz="2000" dirty="0">
                <a:solidFill>
                  <a:srgbClr val="0000FF"/>
                </a:solidFill>
                <a:latin typeface="Arial" panose="020B0604020202020204" pitchFamily="34" charset="0"/>
                <a:ea typeface="宋体" panose="02010600030101010101" pitchFamily="2" charset="-122"/>
              </a:endParaRPr>
            </a:p>
          </p:txBody>
        </p:sp>
        <p:sp>
          <p:nvSpPr>
            <p:cNvPr id="112649" name="Text Box 11"/>
            <p:cNvSpPr txBox="1"/>
            <p:nvPr/>
          </p:nvSpPr>
          <p:spPr>
            <a:xfrm>
              <a:off x="2022" y="2444"/>
              <a:ext cx="757" cy="243"/>
            </a:xfrm>
            <a:prstGeom prst="rect">
              <a:avLst/>
            </a:prstGeom>
            <a:noFill/>
            <a:ln w="9525">
              <a:noFill/>
            </a:ln>
          </p:spPr>
          <p:txBody>
            <a:bodyPr anchor="t" anchorCtr="0"/>
            <a:p>
              <a:pPr algn="just" eaLnBrk="0" hangingPunct="0"/>
              <a:r>
                <a:rPr lang="zh-CN" altLang="en-US" sz="2000" dirty="0">
                  <a:solidFill>
                    <a:srgbClr val="0000FF"/>
                  </a:solidFill>
                  <a:latin typeface="Arial" panose="020B0604020202020204" pitchFamily="34" charset="0"/>
                  <a:ea typeface="宋体" panose="02010600030101010101" pitchFamily="2" charset="-122"/>
                </a:rPr>
                <a:t>重数</a:t>
              </a:r>
              <a:r>
                <a:rPr lang="en-US" altLang="zh-CN" sz="2000" dirty="0">
                  <a:solidFill>
                    <a:srgbClr val="0000FF"/>
                  </a:solidFill>
                  <a:latin typeface="Arial" panose="020B0604020202020204" pitchFamily="34" charset="0"/>
                  <a:ea typeface="宋体" panose="02010600030101010101" pitchFamily="2" charset="-122"/>
                </a:rPr>
                <a:t>B</a:t>
              </a:r>
              <a:endParaRPr lang="en-US" altLang="zh-CN" sz="2000" dirty="0">
                <a:solidFill>
                  <a:srgbClr val="0000FF"/>
                </a:solidFill>
                <a:latin typeface="Arial" panose="020B0604020202020204" pitchFamily="34" charset="0"/>
                <a:ea typeface="宋体" panose="02010600030101010101" pitchFamily="2" charset="-122"/>
              </a:endParaRPr>
            </a:p>
          </p:txBody>
        </p:sp>
        <p:sp>
          <p:nvSpPr>
            <p:cNvPr id="112650" name="Text Box 12"/>
            <p:cNvSpPr txBox="1"/>
            <p:nvPr/>
          </p:nvSpPr>
          <p:spPr>
            <a:xfrm>
              <a:off x="2004" y="2298"/>
              <a:ext cx="809" cy="241"/>
            </a:xfrm>
            <a:prstGeom prst="rect">
              <a:avLst/>
            </a:prstGeom>
            <a:noFill/>
            <a:ln w="9525">
              <a:noFill/>
            </a:ln>
          </p:spPr>
          <p:txBody>
            <a:bodyPr anchor="t" anchorCtr="0"/>
            <a:p>
              <a:pPr algn="just" eaLnBrk="0" hangingPunct="0"/>
              <a:endParaRPr lang="zh-CN" altLang="zh-CN" sz="2000" dirty="0">
                <a:solidFill>
                  <a:srgbClr val="0000FF"/>
                </a:solidFill>
                <a:latin typeface="Arial" panose="020B0604020202020204" pitchFamily="34" charset="0"/>
                <a:ea typeface="宋体" panose="02010600030101010101" pitchFamily="2" charset="-122"/>
              </a:endParaRPr>
            </a:p>
          </p:txBody>
        </p:sp>
        <p:sp>
          <p:nvSpPr>
            <p:cNvPr id="112651" name="Text Box 14"/>
            <p:cNvSpPr txBox="1"/>
            <p:nvPr/>
          </p:nvSpPr>
          <p:spPr>
            <a:xfrm>
              <a:off x="3820" y="1647"/>
              <a:ext cx="757" cy="227"/>
            </a:xfrm>
            <a:prstGeom prst="rect">
              <a:avLst/>
            </a:prstGeom>
            <a:noFill/>
            <a:ln w="25400" cap="flat" cmpd="sng">
              <a:solidFill>
                <a:schemeClr val="folHlink"/>
              </a:solidFill>
              <a:prstDash val="solid"/>
              <a:miter/>
              <a:headEnd type="none" w="med" len="med"/>
              <a:tailEnd type="none" w="med" len="med"/>
            </a:ln>
          </p:spPr>
          <p:txBody>
            <a:bodyPr anchor="t" anchorCtr="0"/>
            <a:p>
              <a:pPr algn="ctr" eaLnBrk="0" hangingPunct="0"/>
              <a:r>
                <a:rPr lang="zh-CN" altLang="en-US" sz="2000" dirty="0">
                  <a:solidFill>
                    <a:srgbClr val="0000FF"/>
                  </a:solidFill>
                  <a:latin typeface="Arial" panose="020B0604020202020204" pitchFamily="34" charset="0"/>
                  <a:ea typeface="宋体" panose="02010600030101010101" pitchFamily="2" charset="-122"/>
                </a:rPr>
                <a:t>类 </a:t>
              </a:r>
              <a:r>
                <a:rPr lang="en-US" altLang="zh-CN" sz="2000" dirty="0">
                  <a:solidFill>
                    <a:srgbClr val="0000FF"/>
                  </a:solidFill>
                  <a:latin typeface="Arial" panose="020B0604020202020204" pitchFamily="34" charset="0"/>
                  <a:ea typeface="宋体" panose="02010600030101010101" pitchFamily="2" charset="-122"/>
                </a:rPr>
                <a:t>A</a:t>
              </a:r>
              <a:endParaRPr lang="en-US" altLang="zh-CN" sz="2000" dirty="0">
                <a:solidFill>
                  <a:srgbClr val="0000FF"/>
                </a:solidFill>
                <a:latin typeface="Arial" panose="020B0604020202020204" pitchFamily="34" charset="0"/>
                <a:ea typeface="宋体" panose="02010600030101010101" pitchFamily="2" charset="-122"/>
              </a:endParaRPr>
            </a:p>
          </p:txBody>
        </p:sp>
        <p:sp>
          <p:nvSpPr>
            <p:cNvPr id="112652" name="Text Box 15"/>
            <p:cNvSpPr txBox="1"/>
            <p:nvPr/>
          </p:nvSpPr>
          <p:spPr>
            <a:xfrm>
              <a:off x="3811" y="2650"/>
              <a:ext cx="757" cy="228"/>
            </a:xfrm>
            <a:prstGeom prst="rect">
              <a:avLst/>
            </a:prstGeom>
            <a:noFill/>
            <a:ln w="25400" cap="flat" cmpd="sng">
              <a:solidFill>
                <a:schemeClr val="folHlink"/>
              </a:solidFill>
              <a:prstDash val="solid"/>
              <a:miter/>
              <a:headEnd type="none" w="med" len="med"/>
              <a:tailEnd type="none" w="med" len="med"/>
            </a:ln>
          </p:spPr>
          <p:txBody>
            <a:bodyPr anchor="t" anchorCtr="0"/>
            <a:p>
              <a:pPr algn="ctr" eaLnBrk="0" hangingPunct="0"/>
              <a:r>
                <a:rPr lang="zh-CN" altLang="en-US" sz="2000" dirty="0">
                  <a:solidFill>
                    <a:srgbClr val="0000FF"/>
                  </a:solidFill>
                  <a:latin typeface="Arial" panose="020B0604020202020204" pitchFamily="34" charset="0"/>
                  <a:ea typeface="宋体" panose="02010600030101010101" pitchFamily="2" charset="-122"/>
                </a:rPr>
                <a:t>类 </a:t>
              </a:r>
              <a:r>
                <a:rPr lang="en-US" altLang="zh-CN" sz="2000" dirty="0">
                  <a:solidFill>
                    <a:srgbClr val="0000FF"/>
                  </a:solidFill>
                  <a:latin typeface="Arial" panose="020B0604020202020204" pitchFamily="34" charset="0"/>
                  <a:ea typeface="宋体" panose="02010600030101010101" pitchFamily="2" charset="-122"/>
                </a:rPr>
                <a:t>B</a:t>
              </a:r>
              <a:endParaRPr lang="en-US" altLang="zh-CN" sz="2000" dirty="0">
                <a:solidFill>
                  <a:srgbClr val="0000FF"/>
                </a:solidFill>
                <a:latin typeface="Arial" panose="020B0604020202020204" pitchFamily="34" charset="0"/>
                <a:ea typeface="宋体" panose="02010600030101010101" pitchFamily="2" charset="-122"/>
              </a:endParaRPr>
            </a:p>
          </p:txBody>
        </p:sp>
        <p:sp>
          <p:nvSpPr>
            <p:cNvPr id="112653" name="AutoShape 16"/>
            <p:cNvSpPr/>
            <p:nvPr/>
          </p:nvSpPr>
          <p:spPr>
            <a:xfrm>
              <a:off x="4131" y="1874"/>
              <a:ext cx="130" cy="151"/>
            </a:xfrm>
            <a:prstGeom prst="diamond">
              <a:avLst/>
            </a:prstGeom>
            <a:solidFill>
              <a:schemeClr val="folHlink"/>
            </a:solidFill>
            <a:ln w="25400" cap="flat" cmpd="sng">
              <a:solidFill>
                <a:schemeClr val="folHlink"/>
              </a:solidFill>
              <a:prstDash val="solid"/>
              <a:miter/>
              <a:headEnd type="none" w="med" len="med"/>
              <a:tailEnd type="none" w="med" len="med"/>
            </a:ln>
          </p:spPr>
          <p:txBody>
            <a:bodyPr anchor="t"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12654" name="Line 17"/>
            <p:cNvSpPr/>
            <p:nvPr/>
          </p:nvSpPr>
          <p:spPr>
            <a:xfrm flipH="1">
              <a:off x="4196" y="2011"/>
              <a:ext cx="0" cy="635"/>
            </a:xfrm>
            <a:prstGeom prst="line">
              <a:avLst/>
            </a:prstGeom>
            <a:ln w="25400" cap="flat" cmpd="sng">
              <a:solidFill>
                <a:schemeClr val="folHlink"/>
              </a:solidFill>
              <a:prstDash val="solid"/>
              <a:round/>
              <a:headEnd type="none" w="med" len="med"/>
              <a:tailEnd type="none" w="med" len="med"/>
            </a:ln>
          </p:spPr>
        </p:sp>
        <p:sp>
          <p:nvSpPr>
            <p:cNvPr id="112655" name="Text Box 18"/>
            <p:cNvSpPr txBox="1"/>
            <p:nvPr/>
          </p:nvSpPr>
          <p:spPr>
            <a:xfrm>
              <a:off x="4261" y="1859"/>
              <a:ext cx="757" cy="242"/>
            </a:xfrm>
            <a:prstGeom prst="rect">
              <a:avLst/>
            </a:prstGeom>
            <a:noFill/>
            <a:ln w="9525">
              <a:noFill/>
            </a:ln>
          </p:spPr>
          <p:txBody>
            <a:bodyPr anchor="t" anchorCtr="0"/>
            <a:p>
              <a:pPr algn="just" eaLnBrk="0" hangingPunct="0"/>
              <a:r>
                <a:rPr lang="zh-CN" altLang="en-US" sz="2000" dirty="0">
                  <a:solidFill>
                    <a:srgbClr val="0000FF"/>
                  </a:solidFill>
                  <a:latin typeface="Arial" panose="020B0604020202020204" pitchFamily="34" charset="0"/>
                  <a:ea typeface="宋体" panose="02010600030101010101" pitchFamily="2" charset="-122"/>
                </a:rPr>
                <a:t>重数</a:t>
              </a:r>
              <a:r>
                <a:rPr lang="en-US" altLang="zh-CN" sz="2000" dirty="0">
                  <a:solidFill>
                    <a:srgbClr val="0000FF"/>
                  </a:solidFill>
                  <a:latin typeface="Arial" panose="020B0604020202020204" pitchFamily="34" charset="0"/>
                  <a:ea typeface="宋体" panose="02010600030101010101" pitchFamily="2" charset="-122"/>
                </a:rPr>
                <a:t>A</a:t>
              </a:r>
              <a:endParaRPr lang="en-US" altLang="zh-CN" sz="2000" dirty="0">
                <a:solidFill>
                  <a:srgbClr val="0000FF"/>
                </a:solidFill>
                <a:latin typeface="Arial" panose="020B0604020202020204" pitchFamily="34" charset="0"/>
                <a:ea typeface="宋体" panose="02010600030101010101" pitchFamily="2" charset="-122"/>
              </a:endParaRPr>
            </a:p>
          </p:txBody>
        </p:sp>
        <p:sp>
          <p:nvSpPr>
            <p:cNvPr id="112656" name="Text Box 19"/>
            <p:cNvSpPr txBox="1"/>
            <p:nvPr/>
          </p:nvSpPr>
          <p:spPr>
            <a:xfrm>
              <a:off x="4249" y="2434"/>
              <a:ext cx="757" cy="242"/>
            </a:xfrm>
            <a:prstGeom prst="rect">
              <a:avLst/>
            </a:prstGeom>
            <a:noFill/>
            <a:ln w="9525">
              <a:noFill/>
            </a:ln>
          </p:spPr>
          <p:txBody>
            <a:bodyPr anchor="t" anchorCtr="0"/>
            <a:p>
              <a:pPr algn="just" eaLnBrk="0" hangingPunct="0"/>
              <a:r>
                <a:rPr lang="zh-CN" altLang="en-US" sz="2000" dirty="0">
                  <a:solidFill>
                    <a:srgbClr val="0000FF"/>
                  </a:solidFill>
                  <a:latin typeface="Arial" panose="020B0604020202020204" pitchFamily="34" charset="0"/>
                  <a:ea typeface="宋体" panose="02010600030101010101" pitchFamily="2" charset="-122"/>
                </a:rPr>
                <a:t>重数</a:t>
              </a:r>
              <a:r>
                <a:rPr lang="en-US" altLang="zh-CN" sz="2000" dirty="0">
                  <a:solidFill>
                    <a:srgbClr val="0000FF"/>
                  </a:solidFill>
                  <a:latin typeface="Arial" panose="020B0604020202020204" pitchFamily="34" charset="0"/>
                  <a:ea typeface="宋体" panose="02010600030101010101" pitchFamily="2" charset="-122"/>
                </a:rPr>
                <a:t>B</a:t>
              </a:r>
              <a:endParaRPr lang="en-US" altLang="zh-CN" sz="2000" dirty="0">
                <a:solidFill>
                  <a:srgbClr val="0000FF"/>
                </a:solidFill>
                <a:latin typeface="Arial" panose="020B0604020202020204" pitchFamily="34" charset="0"/>
                <a:ea typeface="宋体" panose="02010600030101010101" pitchFamily="2" charset="-122"/>
              </a:endParaRPr>
            </a:p>
          </p:txBody>
        </p:sp>
        <p:sp>
          <p:nvSpPr>
            <p:cNvPr id="112657" name="Text Box 20"/>
            <p:cNvSpPr txBox="1"/>
            <p:nvPr/>
          </p:nvSpPr>
          <p:spPr>
            <a:xfrm>
              <a:off x="4230" y="2253"/>
              <a:ext cx="810" cy="241"/>
            </a:xfrm>
            <a:prstGeom prst="rect">
              <a:avLst/>
            </a:prstGeom>
            <a:noFill/>
            <a:ln w="9525">
              <a:noFill/>
            </a:ln>
          </p:spPr>
          <p:txBody>
            <a:bodyPr anchor="t" anchorCtr="0"/>
            <a:p>
              <a:pPr algn="just" eaLnBrk="0" hangingPunct="0"/>
              <a:endParaRPr lang="zh-CN" altLang="zh-CN" sz="2000" dirty="0">
                <a:solidFill>
                  <a:srgbClr val="0000FF"/>
                </a:solidFill>
                <a:latin typeface="Arial" panose="020B0604020202020204" pitchFamily="34" charset="0"/>
                <a:ea typeface="宋体" panose="02010600030101010101" pitchFamily="2" charset="-122"/>
              </a:endParaRPr>
            </a:p>
          </p:txBody>
        </p:sp>
      </p:grpSp>
      <p:sp>
        <p:nvSpPr>
          <p:cNvPr id="112658" name="Text Box 22"/>
          <p:cNvSpPr txBox="1"/>
          <p:nvPr/>
        </p:nvSpPr>
        <p:spPr>
          <a:xfrm>
            <a:off x="1223645" y="4572000"/>
            <a:ext cx="10080625" cy="1549400"/>
          </a:xfrm>
          <a:prstGeom prst="rect">
            <a:avLst/>
          </a:prstGeom>
          <a:noFill/>
          <a:ln w="12700">
            <a:noFill/>
          </a:ln>
        </p:spPr>
        <p:txBody>
          <a:bodyPr wrap="square" anchor="t" anchorCtr="0">
            <a:spAutoFit/>
          </a:bodyPr>
          <a:p>
            <a:pPr>
              <a:lnSpc>
                <a:spcPct val="115000"/>
              </a:lnSpc>
              <a:spcBef>
                <a:spcPct val="50000"/>
              </a:spcBef>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聚集表示类之间的关系是整体与部分的关系，“包含”、“组成”、“分为</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部分”等都是聚集关系。</a:t>
            </a:r>
            <a:endParaRPr lang="zh-CN" altLang="en-US" sz="2400" b="1" dirty="0">
              <a:latin typeface="楷体" panose="02010609060101010101" pitchFamily="49" charset="-122"/>
              <a:ea typeface="楷体" panose="02010609060101010101" pitchFamily="49" charset="-122"/>
            </a:endParaRPr>
          </a:p>
          <a:p>
            <a:pPr>
              <a:lnSpc>
                <a:spcPct val="115000"/>
              </a:lnSpc>
              <a:spcBef>
                <a:spcPct val="50000"/>
              </a:spcBef>
            </a:pPr>
            <a:endParaRPr lang="en-US" altLang="zh-CN" sz="2400" b="1" dirty="0">
              <a:latin typeface="楷体" panose="02010609060101010101" pitchFamily="49" charset="-122"/>
              <a:ea typeface="楷体" panose="020106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2"/>
          <p:cNvSpPr>
            <a:spLocks noGrp="1"/>
          </p:cNvSpPr>
          <p:nvPr>
            <p:ph type="title"/>
          </p:nvPr>
        </p:nvSpPr>
        <p:spPr>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类与对象关系的图形标识</a:t>
            </a:r>
            <a:endParaRPr lang="zh-CN" altLang="en-US" sz="3600" b="1" dirty="0">
              <a:latin typeface="楷体" panose="02010609060101010101" pitchFamily="49" charset="-122"/>
              <a:ea typeface="楷体" panose="02010609060101010101" pitchFamily="49" charset="-122"/>
            </a:endParaRPr>
          </a:p>
        </p:txBody>
      </p:sp>
      <p:sp>
        <p:nvSpPr>
          <p:cNvPr id="114690" name="Rectangle 3"/>
          <p:cNvSpPr>
            <a:spLocks noGrp="1"/>
          </p:cNvSpPr>
          <p:nvPr>
            <p:ph idx="1"/>
          </p:nvPr>
        </p:nvSpPr>
        <p:spPr>
          <a:xfrm>
            <a:off x="1952625" y="1071563"/>
            <a:ext cx="8229600" cy="642937"/>
          </a:xfrm>
          <a:noFill/>
          <a:ln>
            <a:noFill/>
          </a:ln>
        </p:spPr>
        <p:txBody>
          <a:bodyPr anchor="t" anchorCtr="0"/>
          <a:p>
            <a:pPr eaLnBrk="1" hangingPunct="1"/>
            <a:r>
              <a:rPr lang="zh-CN" altLang="en-US" sz="2800" b="1" dirty="0">
                <a:solidFill>
                  <a:srgbClr val="FF0000"/>
                </a:solidFill>
                <a:latin typeface="楷体" panose="02010609060101010101" pitchFamily="49" charset="-122"/>
                <a:ea typeface="楷体" panose="02010609060101010101" pitchFamily="49" charset="-122"/>
              </a:rPr>
              <a:t>继承关系</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泛化</a:t>
            </a:r>
            <a:endParaRPr lang="zh-CN" altLang="en-US" sz="2800" b="1" dirty="0">
              <a:solidFill>
                <a:srgbClr val="FF0000"/>
              </a:solidFill>
              <a:latin typeface="楷体" panose="02010609060101010101" pitchFamily="49" charset="-122"/>
              <a:ea typeface="楷体" panose="02010609060101010101" pitchFamily="49" charset="-122"/>
            </a:endParaRPr>
          </a:p>
        </p:txBody>
      </p:sp>
      <p:grpSp>
        <p:nvGrpSpPr>
          <p:cNvPr id="114691" name="Group 4"/>
          <p:cNvGrpSpPr/>
          <p:nvPr/>
        </p:nvGrpSpPr>
        <p:grpSpPr>
          <a:xfrm>
            <a:off x="3095625" y="1643063"/>
            <a:ext cx="5943600" cy="1928812"/>
            <a:chOff x="3717" y="1616"/>
            <a:chExt cx="4684" cy="1786"/>
          </a:xfrm>
        </p:grpSpPr>
        <p:sp>
          <p:nvSpPr>
            <p:cNvPr id="114692" name="Text Box 5"/>
            <p:cNvSpPr txBox="1"/>
            <p:nvPr/>
          </p:nvSpPr>
          <p:spPr>
            <a:xfrm>
              <a:off x="4599" y="1616"/>
              <a:ext cx="1218" cy="465"/>
            </a:xfrm>
            <a:prstGeom prst="rect">
              <a:avLst/>
            </a:prstGeom>
            <a:noFill/>
            <a:ln w="25400" cap="flat" cmpd="sng">
              <a:solidFill>
                <a:schemeClr val="folHlink"/>
              </a:solidFill>
              <a:prstDash val="solid"/>
              <a:miter/>
              <a:headEnd type="none" w="med" len="med"/>
              <a:tailEnd type="none" w="med" len="med"/>
            </a:ln>
          </p:spPr>
          <p:txBody>
            <a:bodyPr anchor="t" anchorCtr="0"/>
            <a:p>
              <a:pPr algn="ctr" eaLnBrk="0" hangingPunct="0"/>
              <a:r>
                <a:rPr lang="zh-CN" altLang="en-US" sz="2000" dirty="0">
                  <a:solidFill>
                    <a:srgbClr val="0000FF"/>
                  </a:solidFill>
                  <a:latin typeface="Arial" panose="020B0604020202020204" pitchFamily="34" charset="0"/>
                  <a:ea typeface="宋体" panose="02010600030101010101" pitchFamily="2" charset="-122"/>
                </a:rPr>
                <a:t>父类 </a:t>
              </a:r>
              <a:r>
                <a:rPr lang="en-US" altLang="zh-CN" sz="2000" dirty="0">
                  <a:solidFill>
                    <a:srgbClr val="0000FF"/>
                  </a:solidFill>
                  <a:latin typeface="Arial" panose="020B0604020202020204" pitchFamily="34" charset="0"/>
                  <a:ea typeface="宋体" panose="02010600030101010101" pitchFamily="2" charset="-122"/>
                </a:rPr>
                <a:t>A</a:t>
              </a:r>
              <a:endParaRPr lang="en-US" altLang="zh-CN" sz="2000" dirty="0">
                <a:solidFill>
                  <a:srgbClr val="0000FF"/>
                </a:solidFill>
                <a:latin typeface="Arial" panose="020B0604020202020204" pitchFamily="34" charset="0"/>
                <a:ea typeface="宋体" panose="02010600030101010101" pitchFamily="2" charset="-122"/>
              </a:endParaRPr>
            </a:p>
          </p:txBody>
        </p:sp>
        <p:sp>
          <p:nvSpPr>
            <p:cNvPr id="114693" name="Text Box 6"/>
            <p:cNvSpPr txBox="1"/>
            <p:nvPr/>
          </p:nvSpPr>
          <p:spPr>
            <a:xfrm>
              <a:off x="7183" y="1626"/>
              <a:ext cx="1218" cy="465"/>
            </a:xfrm>
            <a:prstGeom prst="rect">
              <a:avLst/>
            </a:prstGeom>
            <a:noFill/>
            <a:ln w="25400" cap="flat" cmpd="sng">
              <a:solidFill>
                <a:schemeClr val="folHlink"/>
              </a:solidFill>
              <a:prstDash val="solid"/>
              <a:miter/>
              <a:headEnd type="none" w="med" len="med"/>
              <a:tailEnd type="none" w="med" len="med"/>
            </a:ln>
          </p:spPr>
          <p:txBody>
            <a:bodyPr anchor="t" anchorCtr="0"/>
            <a:p>
              <a:pPr algn="ctr" eaLnBrk="0" hangingPunct="0"/>
              <a:r>
                <a:rPr lang="zh-CN" altLang="en-US" sz="2000" dirty="0">
                  <a:solidFill>
                    <a:srgbClr val="0000FF"/>
                  </a:solidFill>
                  <a:latin typeface="Arial" panose="020B0604020202020204" pitchFamily="34" charset="0"/>
                  <a:ea typeface="宋体" panose="02010600030101010101" pitchFamily="2" charset="-122"/>
                </a:rPr>
                <a:t>父类 </a:t>
              </a:r>
              <a:r>
                <a:rPr lang="en-US" altLang="zh-CN" sz="2000" dirty="0">
                  <a:solidFill>
                    <a:srgbClr val="0000FF"/>
                  </a:solidFill>
                  <a:latin typeface="Arial" panose="020B0604020202020204" pitchFamily="34" charset="0"/>
                  <a:ea typeface="宋体" panose="02010600030101010101" pitchFamily="2" charset="-122"/>
                </a:rPr>
                <a:t>B</a:t>
              </a:r>
              <a:endParaRPr lang="en-US" altLang="zh-CN" sz="2000" dirty="0">
                <a:solidFill>
                  <a:srgbClr val="0000FF"/>
                </a:solidFill>
                <a:latin typeface="Arial" panose="020B0604020202020204" pitchFamily="34" charset="0"/>
                <a:ea typeface="宋体" panose="02010600030101010101" pitchFamily="2" charset="-122"/>
              </a:endParaRPr>
            </a:p>
          </p:txBody>
        </p:sp>
        <p:sp>
          <p:nvSpPr>
            <p:cNvPr id="114694" name="Text Box 7"/>
            <p:cNvSpPr txBox="1"/>
            <p:nvPr/>
          </p:nvSpPr>
          <p:spPr>
            <a:xfrm>
              <a:off x="3717" y="2937"/>
              <a:ext cx="1218" cy="465"/>
            </a:xfrm>
            <a:prstGeom prst="rect">
              <a:avLst/>
            </a:prstGeom>
            <a:noFill/>
            <a:ln w="25400" cap="flat" cmpd="sng">
              <a:solidFill>
                <a:schemeClr val="folHlink"/>
              </a:solidFill>
              <a:prstDash val="solid"/>
              <a:miter/>
              <a:headEnd type="none" w="med" len="med"/>
              <a:tailEnd type="none" w="med" len="med"/>
            </a:ln>
          </p:spPr>
          <p:txBody>
            <a:bodyPr anchor="t" anchorCtr="0"/>
            <a:p>
              <a:pPr algn="ctr" eaLnBrk="0" hangingPunct="0"/>
              <a:r>
                <a:rPr lang="zh-CN" altLang="en-US" sz="2000" dirty="0">
                  <a:solidFill>
                    <a:srgbClr val="0000FF"/>
                  </a:solidFill>
                  <a:latin typeface="Arial" panose="020B0604020202020204" pitchFamily="34" charset="0"/>
                  <a:ea typeface="宋体" panose="02010600030101010101" pitchFamily="2" charset="-122"/>
                </a:rPr>
                <a:t>子类 </a:t>
              </a:r>
              <a:r>
                <a:rPr lang="en-US" altLang="zh-CN" sz="2000" dirty="0">
                  <a:solidFill>
                    <a:srgbClr val="0000FF"/>
                  </a:solidFill>
                  <a:latin typeface="Arial" panose="020B0604020202020204" pitchFamily="34" charset="0"/>
                  <a:ea typeface="宋体" panose="02010600030101010101" pitchFamily="2" charset="-122"/>
                </a:rPr>
                <a:t>1</a:t>
              </a:r>
              <a:endParaRPr lang="en-US" altLang="zh-CN" sz="2000" dirty="0">
                <a:solidFill>
                  <a:srgbClr val="0000FF"/>
                </a:solidFill>
                <a:latin typeface="Arial" panose="020B0604020202020204" pitchFamily="34" charset="0"/>
                <a:ea typeface="宋体" panose="02010600030101010101" pitchFamily="2" charset="-122"/>
              </a:endParaRPr>
            </a:p>
          </p:txBody>
        </p:sp>
        <p:sp>
          <p:nvSpPr>
            <p:cNvPr id="114695" name="Text Box 8"/>
            <p:cNvSpPr txBox="1"/>
            <p:nvPr/>
          </p:nvSpPr>
          <p:spPr>
            <a:xfrm>
              <a:off x="6363" y="2934"/>
              <a:ext cx="1218" cy="465"/>
            </a:xfrm>
            <a:prstGeom prst="rect">
              <a:avLst/>
            </a:prstGeom>
            <a:noFill/>
            <a:ln w="25400" cap="flat" cmpd="sng">
              <a:solidFill>
                <a:schemeClr val="folHlink"/>
              </a:solidFill>
              <a:prstDash val="solid"/>
              <a:miter/>
              <a:headEnd type="none" w="med" len="med"/>
              <a:tailEnd type="none" w="med" len="med"/>
            </a:ln>
          </p:spPr>
          <p:txBody>
            <a:bodyPr anchor="t" anchorCtr="0"/>
            <a:p>
              <a:pPr algn="ctr" eaLnBrk="0" hangingPunct="0"/>
              <a:r>
                <a:rPr lang="zh-CN" altLang="en-US" sz="2000" dirty="0">
                  <a:solidFill>
                    <a:srgbClr val="0000FF"/>
                  </a:solidFill>
                  <a:latin typeface="Arial" panose="020B0604020202020204" pitchFamily="34" charset="0"/>
                  <a:ea typeface="宋体" panose="02010600030101010101" pitchFamily="2" charset="-122"/>
                </a:rPr>
                <a:t>子类 </a:t>
              </a:r>
              <a:r>
                <a:rPr lang="en-US" altLang="zh-CN" sz="2000" dirty="0">
                  <a:solidFill>
                    <a:srgbClr val="0000FF"/>
                  </a:solidFill>
                  <a:latin typeface="Arial" panose="020B0604020202020204" pitchFamily="34" charset="0"/>
                  <a:ea typeface="宋体" panose="02010600030101010101" pitchFamily="2" charset="-122"/>
                </a:rPr>
                <a:t>2</a:t>
              </a:r>
              <a:endParaRPr lang="en-US" altLang="zh-CN" sz="2000" dirty="0">
                <a:solidFill>
                  <a:srgbClr val="0000FF"/>
                </a:solidFill>
                <a:latin typeface="Arial" panose="020B0604020202020204" pitchFamily="34" charset="0"/>
                <a:ea typeface="宋体" panose="02010600030101010101" pitchFamily="2" charset="-122"/>
              </a:endParaRPr>
            </a:p>
          </p:txBody>
        </p:sp>
        <p:sp>
          <p:nvSpPr>
            <p:cNvPr id="114696" name="AutoShape 9"/>
            <p:cNvSpPr/>
            <p:nvPr/>
          </p:nvSpPr>
          <p:spPr>
            <a:xfrm>
              <a:off x="5119" y="2089"/>
              <a:ext cx="168" cy="186"/>
            </a:xfrm>
            <a:prstGeom prst="triangle">
              <a:avLst>
                <a:gd name="adj" fmla="val 50000"/>
              </a:avLst>
            </a:prstGeom>
            <a:noFill/>
            <a:ln w="25400" cap="flat" cmpd="sng">
              <a:solidFill>
                <a:schemeClr val="folHlink"/>
              </a:solidFill>
              <a:prstDash val="solid"/>
              <a:miter/>
              <a:headEnd type="none" w="med" len="med"/>
              <a:tailEnd type="none" w="med" len="med"/>
            </a:ln>
          </p:spPr>
          <p:txBody>
            <a:bodyPr anchor="t"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14697" name="AutoShape 10"/>
            <p:cNvSpPr/>
            <p:nvPr/>
          </p:nvSpPr>
          <p:spPr>
            <a:xfrm>
              <a:off x="7707" y="2121"/>
              <a:ext cx="168" cy="186"/>
            </a:xfrm>
            <a:prstGeom prst="triangle">
              <a:avLst>
                <a:gd name="adj" fmla="val 50000"/>
              </a:avLst>
            </a:prstGeom>
            <a:noFill/>
            <a:ln w="25400" cap="flat" cmpd="sng">
              <a:solidFill>
                <a:schemeClr val="folHlink"/>
              </a:solidFill>
              <a:prstDash val="solid"/>
              <a:miter/>
              <a:headEnd type="none" w="med" len="med"/>
              <a:tailEnd type="none" w="med" len="med"/>
            </a:ln>
          </p:spPr>
          <p:txBody>
            <a:bodyPr anchor="t"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14698" name="Line 11"/>
            <p:cNvSpPr/>
            <p:nvPr/>
          </p:nvSpPr>
          <p:spPr>
            <a:xfrm>
              <a:off x="5187" y="2289"/>
              <a:ext cx="1176" cy="651"/>
            </a:xfrm>
            <a:prstGeom prst="line">
              <a:avLst/>
            </a:prstGeom>
            <a:ln w="25400" cap="flat" cmpd="sng">
              <a:solidFill>
                <a:schemeClr val="folHlink"/>
              </a:solidFill>
              <a:prstDash val="solid"/>
              <a:round/>
              <a:headEnd type="none" w="med" len="med"/>
              <a:tailEnd type="none" w="med" len="med"/>
            </a:ln>
          </p:spPr>
        </p:sp>
        <p:sp>
          <p:nvSpPr>
            <p:cNvPr id="114699" name="Line 12"/>
            <p:cNvSpPr/>
            <p:nvPr/>
          </p:nvSpPr>
          <p:spPr>
            <a:xfrm flipH="1">
              <a:off x="4347" y="2289"/>
              <a:ext cx="861" cy="651"/>
            </a:xfrm>
            <a:prstGeom prst="line">
              <a:avLst/>
            </a:prstGeom>
            <a:ln w="25400" cap="flat" cmpd="sng">
              <a:solidFill>
                <a:schemeClr val="folHlink"/>
              </a:solidFill>
              <a:prstDash val="solid"/>
              <a:round/>
              <a:headEnd type="none" w="med" len="med"/>
              <a:tailEnd type="none" w="med" len="med"/>
            </a:ln>
          </p:spPr>
        </p:sp>
        <p:sp>
          <p:nvSpPr>
            <p:cNvPr id="114700" name="Line 13"/>
            <p:cNvSpPr/>
            <p:nvPr/>
          </p:nvSpPr>
          <p:spPr>
            <a:xfrm flipH="1">
              <a:off x="7014" y="2320"/>
              <a:ext cx="777" cy="620"/>
            </a:xfrm>
            <a:prstGeom prst="line">
              <a:avLst/>
            </a:prstGeom>
            <a:ln w="25400" cap="flat" cmpd="sng">
              <a:solidFill>
                <a:schemeClr val="folHlink"/>
              </a:solidFill>
              <a:prstDash val="solid"/>
              <a:round/>
              <a:headEnd type="none" w="med" len="med"/>
              <a:tailEnd type="none" w="med" len="med"/>
            </a:ln>
          </p:spPr>
        </p:sp>
      </p:grpSp>
      <p:sp>
        <p:nvSpPr>
          <p:cNvPr id="17" name="Rectangle 2"/>
          <p:cNvSpPr txBox="1"/>
          <p:nvPr/>
        </p:nvSpPr>
        <p:spPr>
          <a:xfrm>
            <a:off x="2238375" y="3929063"/>
            <a:ext cx="1143000" cy="571500"/>
          </a:xfrm>
          <a:prstGeom prst="rect">
            <a:avLst/>
          </a:prstGeom>
          <a:noFill/>
          <a:ln w="9525">
            <a:noFill/>
          </a:ln>
        </p:spPr>
        <p:txBody>
          <a:bodyPr anchor="t" anchorCtr="0"/>
          <a:p>
            <a:pPr algn="ctr">
              <a:buSzTx/>
            </a:pPr>
            <a:r>
              <a:rPr lang="zh-CN" altLang="en-US" sz="2800" b="1" dirty="0">
                <a:solidFill>
                  <a:srgbClr val="FF0000"/>
                </a:solidFill>
                <a:latin typeface="Arial" panose="020B0604020202020204" pitchFamily="34" charset="0"/>
                <a:ea typeface="宋体" panose="02010600030101010101" pitchFamily="2" charset="-122"/>
              </a:rPr>
              <a:t>注释</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18" name="Rectangle 3"/>
          <p:cNvSpPr txBox="1"/>
          <p:nvPr/>
        </p:nvSpPr>
        <p:spPr>
          <a:xfrm>
            <a:off x="1174750" y="4429125"/>
            <a:ext cx="5697855" cy="2241550"/>
          </a:xfrm>
          <a:prstGeom prst="rect">
            <a:avLst/>
          </a:prstGeom>
          <a:noFill/>
          <a:ln w="9525">
            <a:noFill/>
          </a:ln>
        </p:spPr>
        <p:txBody>
          <a:bodyPr anchor="t" anchorCtr="0"/>
          <a:p>
            <a:pPr marL="342900" indent="-342900">
              <a:spcBef>
                <a:spcPct val="20000"/>
              </a:spcBef>
              <a:buClrTx/>
              <a:buSzTx/>
              <a:buFontTx/>
              <a:buChar char="•"/>
            </a:pPr>
            <a:r>
              <a:rPr lang="zh-CN" altLang="en-US" sz="2400" b="1" dirty="0">
                <a:latin typeface="楷体" panose="02010609060101010101" pitchFamily="49" charset="-122"/>
                <a:ea typeface="楷体" panose="02010609060101010101" pitchFamily="49" charset="-122"/>
              </a:rPr>
              <a:t>在</a:t>
            </a:r>
            <a:r>
              <a:rPr lang="en-US" altLang="zh-CN" sz="2400" b="1" dirty="0">
                <a:latin typeface="楷体" panose="02010609060101010101" pitchFamily="49" charset="-122"/>
                <a:ea typeface="楷体" panose="02010609060101010101" pitchFamily="49" charset="-122"/>
              </a:rPr>
              <a:t>UML</a:t>
            </a:r>
            <a:r>
              <a:rPr lang="zh-CN" altLang="en-US" sz="2400" b="1" dirty="0">
                <a:latin typeface="楷体" panose="02010609060101010101" pitchFamily="49" charset="-122"/>
                <a:ea typeface="楷体" panose="02010609060101010101" pitchFamily="49" charset="-122"/>
              </a:rPr>
              <a:t>图形上，注释表示为带有褶角的矩形，然后用虚线连接到</a:t>
            </a:r>
            <a:r>
              <a:rPr lang="en-US" altLang="zh-CN" sz="2400" b="1" dirty="0">
                <a:latin typeface="楷体" panose="02010609060101010101" pitchFamily="49" charset="-122"/>
                <a:ea typeface="楷体" panose="02010609060101010101" pitchFamily="49" charset="-122"/>
              </a:rPr>
              <a:t>UML</a:t>
            </a:r>
            <a:r>
              <a:rPr lang="zh-CN" altLang="en-US" sz="2400" b="1" dirty="0">
                <a:latin typeface="楷体" panose="02010609060101010101" pitchFamily="49" charset="-122"/>
                <a:ea typeface="楷体" panose="02010609060101010101" pitchFamily="49" charset="-122"/>
              </a:rPr>
              <a:t>的其他元素上，它是一种用于在图中附加文字注释的机制。</a:t>
            </a:r>
            <a:endParaRPr lang="zh-CN" altLang="en-US" sz="2400" b="1" dirty="0">
              <a:latin typeface="楷体" panose="02010609060101010101" pitchFamily="49" charset="-122"/>
              <a:ea typeface="楷体" panose="02010609060101010101" pitchFamily="49" charset="-122"/>
            </a:endParaRPr>
          </a:p>
        </p:txBody>
      </p:sp>
      <p:grpSp>
        <p:nvGrpSpPr>
          <p:cNvPr id="3" name="Group 4"/>
          <p:cNvGrpSpPr/>
          <p:nvPr/>
        </p:nvGrpSpPr>
        <p:grpSpPr>
          <a:xfrm>
            <a:off x="8310563" y="4071938"/>
            <a:ext cx="1981200" cy="708025"/>
            <a:chOff x="2448" y="2736"/>
            <a:chExt cx="1248" cy="662"/>
          </a:xfrm>
        </p:grpSpPr>
        <p:grpSp>
          <p:nvGrpSpPr>
            <p:cNvPr id="114704" name="Group 5"/>
            <p:cNvGrpSpPr/>
            <p:nvPr/>
          </p:nvGrpSpPr>
          <p:grpSpPr>
            <a:xfrm>
              <a:off x="2448" y="2736"/>
              <a:ext cx="1248" cy="662"/>
              <a:chOff x="6802" y="3031"/>
              <a:chExt cx="1465" cy="777"/>
            </a:xfrm>
          </p:grpSpPr>
          <p:sp>
            <p:nvSpPr>
              <p:cNvPr id="114705" name="Freeform 6"/>
              <p:cNvSpPr/>
              <p:nvPr/>
            </p:nvSpPr>
            <p:spPr>
              <a:xfrm>
                <a:off x="6802" y="3031"/>
                <a:ext cx="1465" cy="777"/>
              </a:xfrm>
              <a:custGeom>
                <a:avLst/>
                <a:gdLst/>
                <a:ahLst/>
                <a:cxnLst>
                  <a:cxn ang="0">
                    <a:pos x="0" y="0"/>
                  </a:cxn>
                  <a:cxn ang="0">
                    <a:pos x="2147483647" y="0"/>
                  </a:cxn>
                  <a:cxn ang="0">
                    <a:pos x="2147483647" y="2147483647"/>
                  </a:cxn>
                  <a:cxn ang="0">
                    <a:pos x="2147483647" y="2147483647"/>
                  </a:cxn>
                  <a:cxn ang="0">
                    <a:pos x="0" y="2147483647"/>
                  </a:cxn>
                  <a:cxn ang="0">
                    <a:pos x="0" y="0"/>
                  </a:cxn>
                </a:cxnLst>
                <a:pathLst>
                  <a:path w="306" h="162">
                    <a:moveTo>
                      <a:pt x="0" y="0"/>
                    </a:moveTo>
                    <a:lnTo>
                      <a:pt x="270" y="0"/>
                    </a:lnTo>
                    <a:lnTo>
                      <a:pt x="306" y="36"/>
                    </a:lnTo>
                    <a:lnTo>
                      <a:pt x="306" y="162"/>
                    </a:lnTo>
                    <a:lnTo>
                      <a:pt x="0" y="162"/>
                    </a:lnTo>
                    <a:lnTo>
                      <a:pt x="0" y="0"/>
                    </a:lnTo>
                  </a:path>
                </a:pathLst>
              </a:custGeom>
              <a:noFill/>
              <a:ln w="25400" cap="flat" cmpd="sng">
                <a:solidFill>
                  <a:schemeClr val="folHlink"/>
                </a:solidFill>
                <a:prstDash val="solid"/>
                <a:round/>
                <a:headEnd type="none" w="med" len="med"/>
                <a:tailEnd type="none" w="med" len="med"/>
              </a:ln>
            </p:spPr>
            <p:txBody>
              <a:bodyPr/>
              <a:p>
                <a:endParaRPr lang="zh-CN" altLang="en-US"/>
              </a:p>
            </p:txBody>
          </p:sp>
          <p:sp>
            <p:nvSpPr>
              <p:cNvPr id="114706" name="Freeform 7"/>
              <p:cNvSpPr/>
              <p:nvPr/>
            </p:nvSpPr>
            <p:spPr>
              <a:xfrm>
                <a:off x="8095" y="3031"/>
                <a:ext cx="172" cy="173"/>
              </a:xfrm>
              <a:custGeom>
                <a:avLst/>
                <a:gdLst/>
                <a:ahLst/>
                <a:cxnLst>
                  <a:cxn ang="0">
                    <a:pos x="0" y="0"/>
                  </a:cxn>
                  <a:cxn ang="0">
                    <a:pos x="0" y="2147483647"/>
                  </a:cxn>
                  <a:cxn ang="0">
                    <a:pos x="2147483647" y="2147483647"/>
                  </a:cxn>
                </a:cxnLst>
                <a:pathLst>
                  <a:path w="36" h="36">
                    <a:moveTo>
                      <a:pt x="0" y="0"/>
                    </a:moveTo>
                    <a:lnTo>
                      <a:pt x="0" y="36"/>
                    </a:lnTo>
                    <a:lnTo>
                      <a:pt x="36" y="36"/>
                    </a:lnTo>
                  </a:path>
                </a:pathLst>
              </a:custGeom>
              <a:noFill/>
              <a:ln w="3175" cap="flat" cmpd="sng">
                <a:solidFill>
                  <a:schemeClr val="tx1"/>
                </a:solidFill>
                <a:prstDash val="solid"/>
                <a:round/>
                <a:headEnd type="none" w="med" len="med"/>
                <a:tailEnd type="none" w="med" len="med"/>
              </a:ln>
            </p:spPr>
            <p:txBody>
              <a:bodyPr/>
              <a:p>
                <a:endParaRPr lang="zh-CN" altLang="en-US"/>
              </a:p>
            </p:txBody>
          </p:sp>
        </p:grpSp>
        <p:sp>
          <p:nvSpPr>
            <p:cNvPr id="114707" name="Text Box 8"/>
            <p:cNvSpPr txBox="1"/>
            <p:nvPr/>
          </p:nvSpPr>
          <p:spPr>
            <a:xfrm>
              <a:off x="2544" y="2880"/>
              <a:ext cx="1152" cy="430"/>
            </a:xfrm>
            <a:prstGeom prst="rect">
              <a:avLst/>
            </a:prstGeom>
            <a:noFill/>
            <a:ln w="12700">
              <a:noFill/>
            </a:ln>
          </p:spPr>
          <p:txBody>
            <a:bodyPr anchor="t" anchorCtr="0">
              <a:spAutoFit/>
            </a:bodyPr>
            <a:p>
              <a:pPr>
                <a:spcBef>
                  <a:spcPct val="50000"/>
                </a:spcBef>
              </a:pPr>
              <a:r>
                <a:rPr lang="zh-CN" altLang="en-US" sz="2400" b="1" dirty="0">
                  <a:solidFill>
                    <a:srgbClr val="0000FF"/>
                  </a:solidFill>
                  <a:latin typeface="Arial" panose="020B0604020202020204" pitchFamily="34" charset="0"/>
                  <a:ea typeface="宋体" panose="02010600030101010101" pitchFamily="2" charset="-122"/>
                </a:rPr>
                <a:t>注释文字</a:t>
              </a:r>
              <a:endParaRPr lang="zh-CN" altLang="en-US" sz="2400" b="1" dirty="0">
                <a:solidFill>
                  <a:srgbClr val="0000FF"/>
                </a:solidFill>
                <a:latin typeface="Arial" panose="020B0604020202020204" pitchFamily="34" charset="0"/>
                <a:ea typeface="宋体" panose="02010600030101010101" pitchFamily="2" charset="-122"/>
              </a:endParaRPr>
            </a:p>
          </p:txBody>
        </p:sp>
      </p:grpSp>
      <p:sp>
        <p:nvSpPr>
          <p:cNvPr id="24" name="Line 9"/>
          <p:cNvSpPr/>
          <p:nvPr/>
        </p:nvSpPr>
        <p:spPr>
          <a:xfrm flipH="1">
            <a:off x="7024688" y="5027613"/>
            <a:ext cx="1514475" cy="401637"/>
          </a:xfrm>
          <a:prstGeom prst="line">
            <a:avLst/>
          </a:prstGeom>
          <a:ln w="25400" cap="flat" cmpd="sng">
            <a:solidFill>
              <a:schemeClr val="folHlink"/>
            </a:solidFill>
            <a:prstDash val="lgDash"/>
            <a:round/>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6737" name="Group 16"/>
          <p:cNvGrpSpPr/>
          <p:nvPr/>
        </p:nvGrpSpPr>
        <p:grpSpPr>
          <a:xfrm>
            <a:off x="2279650" y="620713"/>
            <a:ext cx="3816350" cy="2087562"/>
            <a:chOff x="476" y="391"/>
            <a:chExt cx="2404" cy="1315"/>
          </a:xfrm>
        </p:grpSpPr>
        <p:sp>
          <p:nvSpPr>
            <p:cNvPr id="116738" name="Rectangle 5"/>
            <p:cNvSpPr/>
            <p:nvPr/>
          </p:nvSpPr>
          <p:spPr>
            <a:xfrm>
              <a:off x="476" y="391"/>
              <a:ext cx="2404" cy="1315"/>
            </a:xfrm>
            <a:prstGeom prst="rect">
              <a:avLst/>
            </a:prstGeom>
            <a:noFill/>
            <a:ln w="254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16739" name="Rectangle 6"/>
            <p:cNvSpPr/>
            <p:nvPr/>
          </p:nvSpPr>
          <p:spPr>
            <a:xfrm>
              <a:off x="1429" y="436"/>
              <a:ext cx="296" cy="174"/>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Line</a:t>
              </a:r>
              <a:endParaRPr lang="en-US" altLang="zh-CN" b="1" dirty="0">
                <a:latin typeface="Arial" panose="020B0604020202020204" pitchFamily="34" charset="0"/>
                <a:ea typeface="宋体" panose="02010600030101010101" pitchFamily="2" charset="-122"/>
              </a:endParaRPr>
            </a:p>
          </p:txBody>
        </p:sp>
        <p:sp>
          <p:nvSpPr>
            <p:cNvPr id="116740" name="Rectangle 7"/>
            <p:cNvSpPr/>
            <p:nvPr/>
          </p:nvSpPr>
          <p:spPr>
            <a:xfrm>
              <a:off x="476" y="594"/>
              <a:ext cx="2404" cy="1112"/>
            </a:xfrm>
            <a:prstGeom prst="rect">
              <a:avLst/>
            </a:prstGeom>
            <a:noFill/>
            <a:ln w="254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16741" name="Rectangle 8"/>
            <p:cNvSpPr/>
            <p:nvPr/>
          </p:nvSpPr>
          <p:spPr>
            <a:xfrm>
              <a:off x="476" y="890"/>
              <a:ext cx="2404" cy="816"/>
            </a:xfrm>
            <a:prstGeom prst="rect">
              <a:avLst/>
            </a:prstGeom>
            <a:noFill/>
            <a:ln w="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16742" name="Rectangle 9"/>
            <p:cNvSpPr/>
            <p:nvPr/>
          </p:nvSpPr>
          <p:spPr>
            <a:xfrm>
              <a:off x="505" y="610"/>
              <a:ext cx="896" cy="174"/>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len : double</a:t>
              </a:r>
              <a:endParaRPr lang="en-US" altLang="zh-CN" b="1" dirty="0">
                <a:latin typeface="Arial" panose="020B0604020202020204" pitchFamily="34" charset="0"/>
                <a:ea typeface="宋体" panose="02010600030101010101" pitchFamily="2" charset="-122"/>
              </a:endParaRPr>
            </a:p>
          </p:txBody>
        </p:sp>
        <p:sp>
          <p:nvSpPr>
            <p:cNvPr id="116743" name="Rectangle 12"/>
            <p:cNvSpPr/>
            <p:nvPr/>
          </p:nvSpPr>
          <p:spPr>
            <a:xfrm>
              <a:off x="505" y="1219"/>
              <a:ext cx="1004" cy="174"/>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Line(:Line &amp;)</a:t>
              </a:r>
              <a:endParaRPr lang="en-US" altLang="zh-CN" b="1" dirty="0">
                <a:latin typeface="Arial" panose="020B0604020202020204" pitchFamily="34" charset="0"/>
                <a:ea typeface="宋体" panose="02010600030101010101" pitchFamily="2" charset="-122"/>
              </a:endParaRPr>
            </a:p>
          </p:txBody>
        </p:sp>
        <p:sp>
          <p:nvSpPr>
            <p:cNvPr id="116744" name="Rectangle 13"/>
            <p:cNvSpPr/>
            <p:nvPr/>
          </p:nvSpPr>
          <p:spPr>
            <a:xfrm>
              <a:off x="521" y="981"/>
              <a:ext cx="1908" cy="174"/>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Line(xp1:Point, xp2:Point)</a:t>
              </a:r>
              <a:endParaRPr lang="en-US" altLang="zh-CN" b="1" dirty="0">
                <a:latin typeface="Arial" panose="020B0604020202020204" pitchFamily="34" charset="0"/>
                <a:ea typeface="宋体" panose="02010600030101010101" pitchFamily="2" charset="-122"/>
              </a:endParaRPr>
            </a:p>
          </p:txBody>
        </p:sp>
        <p:sp>
          <p:nvSpPr>
            <p:cNvPr id="116745" name="Rectangle 15"/>
            <p:cNvSpPr/>
            <p:nvPr/>
          </p:nvSpPr>
          <p:spPr>
            <a:xfrm>
              <a:off x="521" y="1434"/>
              <a:ext cx="1332" cy="174"/>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getLine() : double</a:t>
              </a:r>
              <a:endParaRPr lang="en-US" altLang="zh-CN" b="1" dirty="0">
                <a:latin typeface="Arial" panose="020B0604020202020204" pitchFamily="34" charset="0"/>
                <a:ea typeface="宋体" panose="02010600030101010101" pitchFamily="2" charset="-122"/>
              </a:endParaRPr>
            </a:p>
          </p:txBody>
        </p:sp>
      </p:grpSp>
      <p:grpSp>
        <p:nvGrpSpPr>
          <p:cNvPr id="116746" name="Group 28"/>
          <p:cNvGrpSpPr/>
          <p:nvPr/>
        </p:nvGrpSpPr>
        <p:grpSpPr>
          <a:xfrm>
            <a:off x="6167438" y="3644900"/>
            <a:ext cx="3816350" cy="2376488"/>
            <a:chOff x="2744" y="2251"/>
            <a:chExt cx="2404" cy="1497"/>
          </a:xfrm>
        </p:grpSpPr>
        <p:sp>
          <p:nvSpPr>
            <p:cNvPr id="116747" name="Rectangle 18"/>
            <p:cNvSpPr/>
            <p:nvPr/>
          </p:nvSpPr>
          <p:spPr>
            <a:xfrm>
              <a:off x="2744" y="2251"/>
              <a:ext cx="2404" cy="1497"/>
            </a:xfrm>
            <a:prstGeom prst="rect">
              <a:avLst/>
            </a:prstGeom>
            <a:noFill/>
            <a:ln w="254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16748" name="Rectangle 19"/>
            <p:cNvSpPr/>
            <p:nvPr/>
          </p:nvSpPr>
          <p:spPr>
            <a:xfrm>
              <a:off x="3696" y="2296"/>
              <a:ext cx="360" cy="174"/>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Point</a:t>
              </a:r>
              <a:endParaRPr lang="en-US" altLang="zh-CN" b="1" dirty="0">
                <a:latin typeface="Arial" panose="020B0604020202020204" pitchFamily="34" charset="0"/>
                <a:ea typeface="宋体" panose="02010600030101010101" pitchFamily="2" charset="-122"/>
              </a:endParaRPr>
            </a:p>
          </p:txBody>
        </p:sp>
        <p:sp>
          <p:nvSpPr>
            <p:cNvPr id="116749" name="Rectangle 20"/>
            <p:cNvSpPr/>
            <p:nvPr/>
          </p:nvSpPr>
          <p:spPr>
            <a:xfrm>
              <a:off x="2744" y="2454"/>
              <a:ext cx="2404" cy="1294"/>
            </a:xfrm>
            <a:prstGeom prst="rect">
              <a:avLst/>
            </a:prstGeom>
            <a:noFill/>
            <a:ln w="254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16750" name="Rectangle 21"/>
            <p:cNvSpPr/>
            <p:nvPr/>
          </p:nvSpPr>
          <p:spPr>
            <a:xfrm>
              <a:off x="2744" y="2840"/>
              <a:ext cx="2404" cy="908"/>
            </a:xfrm>
            <a:prstGeom prst="rect">
              <a:avLst/>
            </a:prstGeom>
            <a:noFill/>
            <a:ln w="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16751" name="Rectangle 22"/>
            <p:cNvSpPr/>
            <p:nvPr/>
          </p:nvSpPr>
          <p:spPr>
            <a:xfrm>
              <a:off x="2773" y="2470"/>
              <a:ext cx="472" cy="174"/>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x : int</a:t>
              </a:r>
              <a:endParaRPr lang="en-US" altLang="zh-CN" b="1" dirty="0">
                <a:latin typeface="Arial" panose="020B0604020202020204" pitchFamily="34" charset="0"/>
                <a:ea typeface="宋体" panose="02010600030101010101" pitchFamily="2" charset="-122"/>
              </a:endParaRPr>
            </a:p>
          </p:txBody>
        </p:sp>
        <p:sp>
          <p:nvSpPr>
            <p:cNvPr id="116752" name="Rectangle 23"/>
            <p:cNvSpPr/>
            <p:nvPr/>
          </p:nvSpPr>
          <p:spPr>
            <a:xfrm>
              <a:off x="2773" y="3079"/>
              <a:ext cx="1220" cy="174"/>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Point(p:Point &amp;)</a:t>
              </a:r>
              <a:endParaRPr lang="en-US" altLang="zh-CN" b="1" dirty="0">
                <a:latin typeface="Arial" panose="020B0604020202020204" pitchFamily="34" charset="0"/>
                <a:ea typeface="宋体" panose="02010600030101010101" pitchFamily="2" charset="-122"/>
              </a:endParaRPr>
            </a:p>
          </p:txBody>
        </p:sp>
        <p:sp>
          <p:nvSpPr>
            <p:cNvPr id="116753" name="Rectangle 24"/>
            <p:cNvSpPr/>
            <p:nvPr/>
          </p:nvSpPr>
          <p:spPr>
            <a:xfrm>
              <a:off x="2789" y="2886"/>
              <a:ext cx="1756" cy="174"/>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Point(xx:int=0, yy:int=0)</a:t>
              </a:r>
              <a:endParaRPr lang="en-US" altLang="zh-CN" b="1" dirty="0">
                <a:latin typeface="Arial" panose="020B0604020202020204" pitchFamily="34" charset="0"/>
                <a:ea typeface="宋体" panose="02010600030101010101" pitchFamily="2" charset="-122"/>
              </a:endParaRPr>
            </a:p>
          </p:txBody>
        </p:sp>
        <p:sp>
          <p:nvSpPr>
            <p:cNvPr id="116754" name="Rectangle 25"/>
            <p:cNvSpPr/>
            <p:nvPr/>
          </p:nvSpPr>
          <p:spPr>
            <a:xfrm>
              <a:off x="2789" y="3294"/>
              <a:ext cx="836" cy="174"/>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getX() : int</a:t>
              </a:r>
              <a:endParaRPr lang="en-US" altLang="zh-CN" b="1" dirty="0">
                <a:latin typeface="Arial" panose="020B0604020202020204" pitchFamily="34" charset="0"/>
                <a:ea typeface="宋体" panose="02010600030101010101" pitchFamily="2" charset="-122"/>
              </a:endParaRPr>
            </a:p>
          </p:txBody>
        </p:sp>
        <p:sp>
          <p:nvSpPr>
            <p:cNvPr id="116755" name="Rectangle 26"/>
            <p:cNvSpPr/>
            <p:nvPr/>
          </p:nvSpPr>
          <p:spPr>
            <a:xfrm>
              <a:off x="2789" y="2614"/>
              <a:ext cx="472" cy="174"/>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y : int</a:t>
              </a:r>
              <a:endParaRPr lang="en-US" altLang="zh-CN" b="1" dirty="0">
                <a:latin typeface="Arial" panose="020B0604020202020204" pitchFamily="34" charset="0"/>
                <a:ea typeface="宋体" panose="02010600030101010101" pitchFamily="2" charset="-122"/>
              </a:endParaRPr>
            </a:p>
          </p:txBody>
        </p:sp>
        <p:sp>
          <p:nvSpPr>
            <p:cNvPr id="116756" name="Rectangle 27"/>
            <p:cNvSpPr/>
            <p:nvPr/>
          </p:nvSpPr>
          <p:spPr>
            <a:xfrm>
              <a:off x="2789" y="3475"/>
              <a:ext cx="836" cy="174"/>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getY() : int</a:t>
              </a:r>
              <a:endParaRPr lang="en-US" altLang="zh-CN" b="1" dirty="0">
                <a:latin typeface="Arial" panose="020B0604020202020204" pitchFamily="34" charset="0"/>
                <a:ea typeface="宋体" panose="02010600030101010101" pitchFamily="2" charset="-122"/>
              </a:endParaRPr>
            </a:p>
          </p:txBody>
        </p:sp>
      </p:grpSp>
      <p:sp>
        <p:nvSpPr>
          <p:cNvPr id="116757" name="Line 29"/>
          <p:cNvSpPr/>
          <p:nvPr/>
        </p:nvSpPr>
        <p:spPr>
          <a:xfrm>
            <a:off x="6167438" y="1484313"/>
            <a:ext cx="1584325" cy="0"/>
          </a:xfrm>
          <a:prstGeom prst="line">
            <a:avLst/>
          </a:prstGeom>
          <a:ln w="25400" cap="flat" cmpd="sng">
            <a:solidFill>
              <a:schemeClr val="folHlink"/>
            </a:solidFill>
            <a:prstDash val="dash"/>
            <a:round/>
            <a:headEnd type="none" w="sm" len="sm"/>
            <a:tailEnd type="none" w="sm" len="sm"/>
          </a:ln>
        </p:spPr>
      </p:sp>
      <p:sp>
        <p:nvSpPr>
          <p:cNvPr id="116758" name="Line 30"/>
          <p:cNvSpPr/>
          <p:nvPr/>
        </p:nvSpPr>
        <p:spPr>
          <a:xfrm>
            <a:off x="7751763" y="1484313"/>
            <a:ext cx="0" cy="2160587"/>
          </a:xfrm>
          <a:prstGeom prst="line">
            <a:avLst/>
          </a:prstGeom>
          <a:ln w="25400" cap="flat" cmpd="sng">
            <a:solidFill>
              <a:schemeClr val="folHlink"/>
            </a:solidFill>
            <a:prstDash val="dash"/>
            <a:round/>
            <a:headEnd type="none" w="sm" len="sm"/>
            <a:tailEnd type="stealth" w="lg" len="lg"/>
          </a:ln>
        </p:spPr>
      </p:sp>
      <p:sp>
        <p:nvSpPr>
          <p:cNvPr id="116759" name="Line 31"/>
          <p:cNvSpPr/>
          <p:nvPr/>
        </p:nvSpPr>
        <p:spPr>
          <a:xfrm>
            <a:off x="3792538" y="5084763"/>
            <a:ext cx="2374900" cy="0"/>
          </a:xfrm>
          <a:prstGeom prst="line">
            <a:avLst/>
          </a:prstGeom>
          <a:ln w="25400" cap="sq" cmpd="sng">
            <a:solidFill>
              <a:schemeClr val="folHlink"/>
            </a:solidFill>
            <a:prstDash val="solid"/>
            <a:round/>
            <a:headEnd type="none" w="sm" len="sm"/>
            <a:tailEnd type="stealth" w="lg" len="lg"/>
          </a:ln>
        </p:spPr>
      </p:sp>
      <p:sp>
        <p:nvSpPr>
          <p:cNvPr id="116760" name="Line 32"/>
          <p:cNvSpPr/>
          <p:nvPr/>
        </p:nvSpPr>
        <p:spPr>
          <a:xfrm flipV="1">
            <a:off x="3792538" y="2781300"/>
            <a:ext cx="0" cy="2305050"/>
          </a:xfrm>
          <a:prstGeom prst="line">
            <a:avLst/>
          </a:prstGeom>
          <a:ln w="25400" cap="sq" cmpd="sng">
            <a:solidFill>
              <a:schemeClr val="folHlink"/>
            </a:solidFill>
            <a:prstDash val="solid"/>
            <a:round/>
            <a:headEnd type="none" w="sm" len="sm"/>
            <a:tailEnd type="diamond" w="lg" len="lg"/>
          </a:ln>
        </p:spPr>
      </p:sp>
      <p:sp>
        <p:nvSpPr>
          <p:cNvPr id="116761" name="Rectangle 33"/>
          <p:cNvSpPr/>
          <p:nvPr/>
        </p:nvSpPr>
        <p:spPr>
          <a:xfrm>
            <a:off x="5016500" y="4581525"/>
            <a:ext cx="720725" cy="431800"/>
          </a:xfrm>
          <a:prstGeom prst="rect">
            <a:avLst/>
          </a:prstGeom>
          <a:noFill/>
          <a:ln w="12700">
            <a:noFill/>
          </a:ln>
        </p:spPr>
        <p:txBody>
          <a:bodyPr wrap="none" anchor="ctr" anchorCtr="0"/>
          <a:p>
            <a:pPr algn="ctr"/>
            <a:r>
              <a:rPr lang="en-US" altLang="zh-CN" sz="2000" dirty="0">
                <a:latin typeface="Arial" panose="020B0604020202020204" pitchFamily="34" charset="0"/>
                <a:ea typeface="宋体" panose="02010600030101010101" pitchFamily="2" charset="-122"/>
              </a:rPr>
              <a:t>-p1</a:t>
            </a:r>
            <a:endParaRPr lang="en-US" altLang="zh-CN" sz="2000" dirty="0">
              <a:latin typeface="Arial" panose="020B0604020202020204" pitchFamily="34" charset="0"/>
              <a:ea typeface="宋体" panose="02010600030101010101" pitchFamily="2" charset="-122"/>
            </a:endParaRPr>
          </a:p>
        </p:txBody>
      </p:sp>
      <p:sp>
        <p:nvSpPr>
          <p:cNvPr id="116762" name="Rectangle 34"/>
          <p:cNvSpPr/>
          <p:nvPr/>
        </p:nvSpPr>
        <p:spPr>
          <a:xfrm>
            <a:off x="5087938" y="5300663"/>
            <a:ext cx="720725" cy="431800"/>
          </a:xfrm>
          <a:prstGeom prst="rect">
            <a:avLst/>
          </a:prstGeom>
          <a:noFill/>
          <a:ln w="12700">
            <a:noFill/>
          </a:ln>
        </p:spPr>
        <p:txBody>
          <a:bodyPr wrap="none" anchor="ctr" anchorCtr="0"/>
          <a:p>
            <a:pPr algn="ctr"/>
            <a:r>
              <a:rPr lang="en-US" altLang="zh-CN" sz="2000" dirty="0">
                <a:latin typeface="Arial" panose="020B0604020202020204" pitchFamily="34" charset="0"/>
                <a:ea typeface="宋体" panose="02010600030101010101" pitchFamily="2" charset="-122"/>
              </a:rPr>
              <a:t>-p2</a:t>
            </a:r>
            <a:endParaRPr lang="en-US" altLang="zh-CN" sz="2000" dirty="0">
              <a:latin typeface="Arial" panose="020B0604020202020204" pitchFamily="34" charset="0"/>
              <a:ea typeface="宋体" panose="02010600030101010101" pitchFamily="2" charset="-122"/>
            </a:endParaRPr>
          </a:p>
        </p:txBody>
      </p:sp>
      <p:sp>
        <p:nvSpPr>
          <p:cNvPr id="116763" name="Rectangle 35"/>
          <p:cNvSpPr/>
          <p:nvPr/>
        </p:nvSpPr>
        <p:spPr>
          <a:xfrm>
            <a:off x="3935413" y="2924175"/>
            <a:ext cx="720725" cy="431800"/>
          </a:xfrm>
          <a:prstGeom prst="rect">
            <a:avLst/>
          </a:prstGeom>
          <a:noFill/>
          <a:ln w="12700">
            <a:noFill/>
          </a:ln>
        </p:spPr>
        <p:txBody>
          <a:bodyPr wrap="none" anchor="ctr" anchorCtr="0"/>
          <a:p>
            <a:pPr algn="ctr"/>
            <a:r>
              <a:rPr lang="en-US" altLang="zh-CN" sz="2000" dirty="0">
                <a:latin typeface="Arial" panose="020B0604020202020204" pitchFamily="34" charset="0"/>
                <a:ea typeface="宋体" panose="02010600030101010101" pitchFamily="2" charset="-122"/>
              </a:rPr>
              <a:t>1..*</a:t>
            </a:r>
            <a:endParaRPr lang="en-US" altLang="zh-CN" sz="2000" dirty="0">
              <a:latin typeface="Arial" panose="020B0604020202020204" pitchFamily="34" charset="0"/>
              <a:ea typeface="宋体" panose="02010600030101010101" pitchFamily="2" charset="-122"/>
            </a:endParaRPr>
          </a:p>
        </p:txBody>
      </p:sp>
      <p:sp>
        <p:nvSpPr>
          <p:cNvPr id="116764" name="Rectangle 36"/>
          <p:cNvSpPr/>
          <p:nvPr/>
        </p:nvSpPr>
        <p:spPr>
          <a:xfrm>
            <a:off x="5664200" y="5157788"/>
            <a:ext cx="503238" cy="431800"/>
          </a:xfrm>
          <a:prstGeom prst="rect">
            <a:avLst/>
          </a:prstGeom>
          <a:noFill/>
          <a:ln w="12700">
            <a:noFill/>
          </a:ln>
        </p:spPr>
        <p:txBody>
          <a:bodyPr wrap="none" anchor="ctr" anchorCtr="0"/>
          <a:p>
            <a:pPr algn="ctr"/>
            <a:r>
              <a:rPr lang="en-US" altLang="zh-CN" sz="2000" dirty="0">
                <a:latin typeface="Arial" panose="020B0604020202020204" pitchFamily="34" charset="0"/>
                <a:ea typeface="宋体" panose="02010600030101010101" pitchFamily="2" charset="-122"/>
              </a:rPr>
              <a:t>2</a:t>
            </a:r>
            <a:endParaRPr lang="en-US" altLang="zh-CN" sz="2000" dirty="0">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3" name="Rectangle 2"/>
          <p:cNvSpPr>
            <a:spLocks noGrp="1"/>
          </p:cNvSpPr>
          <p:nvPr>
            <p:ph type="title"/>
          </p:nvPr>
        </p:nvSpPr>
        <p:spPr>
          <a:xfrm>
            <a:off x="2514600" y="260985"/>
            <a:ext cx="7162800" cy="730885"/>
          </a:xfrm>
          <a:noFill/>
          <a:ln>
            <a:noFill/>
          </a:ln>
        </p:spPr>
        <p:txBody>
          <a:bodyPr anchor="t" anchorCtr="0"/>
          <a:p>
            <a:pPr eaLnBrk="1" hangingPunct="1"/>
            <a:r>
              <a:rPr lang="en-US" altLang="zh-CN" sz="3600" b="1" dirty="0">
                <a:solidFill>
                  <a:srgbClr val="FF0000"/>
                </a:solidFill>
                <a:latin typeface="楷体" panose="02010609060101010101" pitchFamily="49" charset="-122"/>
                <a:ea typeface="楷体" panose="02010609060101010101" pitchFamily="49" charset="-122"/>
              </a:rPr>
              <a:t>4.6.1 </a:t>
            </a:r>
            <a:r>
              <a:rPr lang="zh-CN" altLang="en-US" sz="3600" b="1" dirty="0">
                <a:solidFill>
                  <a:srgbClr val="FF0000"/>
                </a:solidFill>
                <a:latin typeface="楷体" panose="02010609060101010101" pitchFamily="49" charset="-122"/>
                <a:ea typeface="楷体" panose="02010609060101010101" pitchFamily="49" charset="-122"/>
              </a:rPr>
              <a:t>结构体</a:t>
            </a:r>
            <a:endParaRPr lang="zh-CN" altLang="en-US" sz="3600" b="1" dirty="0">
              <a:solidFill>
                <a:srgbClr val="FF0000"/>
              </a:solidFill>
              <a:latin typeface="楷体" panose="02010609060101010101" pitchFamily="49" charset="-122"/>
              <a:ea typeface="楷体" panose="02010609060101010101" pitchFamily="49" charset="-122"/>
            </a:endParaRPr>
          </a:p>
        </p:txBody>
      </p:sp>
      <p:sp>
        <p:nvSpPr>
          <p:cNvPr id="5" name="内容占位符 4"/>
          <p:cNvSpPr/>
          <p:nvPr>
            <p:ph idx="1"/>
          </p:nvPr>
        </p:nvSpPr>
        <p:spPr>
          <a:xfrm>
            <a:off x="551815" y="1341120"/>
            <a:ext cx="10982325" cy="4572000"/>
          </a:xfrm>
          <a:noFill/>
          <a:ln>
            <a:noFill/>
          </a:ln>
        </p:spPr>
        <p:txBody>
          <a:bodyPr anchor="t" anchorCtr="0"/>
          <a:p>
            <a:pPr eaLnBrk="1" hangingPunct="1"/>
            <a:r>
              <a:rPr lang="zh-CN" altLang="en-US" sz="2800" b="1" dirty="0">
                <a:solidFill>
                  <a:srgbClr val="990000"/>
                </a:solidFill>
                <a:latin typeface="楷体" panose="02010609060101010101" pitchFamily="49" charset="-122"/>
                <a:ea typeface="楷体" panose="02010609060101010101" pitchFamily="49" charset="-122"/>
              </a:rPr>
              <a:t>结构体是一种特殊形态的类</a:t>
            </a:r>
            <a:endParaRPr lang="zh-CN" altLang="en-US" sz="2800" b="1" dirty="0">
              <a:solidFill>
                <a:srgbClr val="990000"/>
              </a:solidFill>
              <a:latin typeface="楷体" panose="02010609060101010101" pitchFamily="49" charset="-122"/>
              <a:ea typeface="楷体" panose="02010609060101010101" pitchFamily="49" charset="-122"/>
            </a:endParaRPr>
          </a:p>
          <a:p>
            <a:pPr lvl="1" eaLnBrk="1" hangingPunct="1"/>
            <a:r>
              <a:rPr lang="zh-CN" altLang="en-US" b="1" dirty="0">
                <a:latin typeface="楷体" panose="02010609060101010101" pitchFamily="49" charset="-122"/>
                <a:ea typeface="楷体" panose="02010609060101010101" pitchFamily="49" charset="-122"/>
              </a:rPr>
              <a:t>与类的唯一区别：类的缺省访问权限是</a:t>
            </a:r>
            <a:r>
              <a:rPr lang="en-US" altLang="zh-CN" b="1" dirty="0">
                <a:latin typeface="楷体" panose="02010609060101010101" pitchFamily="49" charset="-122"/>
                <a:ea typeface="楷体" panose="02010609060101010101" pitchFamily="49" charset="-122"/>
              </a:rPr>
              <a:t>private</a:t>
            </a:r>
            <a:r>
              <a:rPr lang="zh-CN" altLang="en-US" b="1" dirty="0">
                <a:latin typeface="楷体" panose="02010609060101010101" pitchFamily="49" charset="-122"/>
                <a:ea typeface="楷体" panose="02010609060101010101" pitchFamily="49" charset="-122"/>
              </a:rPr>
              <a:t>，结构体的缺省访问权限是</a:t>
            </a:r>
            <a:r>
              <a:rPr lang="en-US" altLang="zh-CN" b="1" dirty="0">
                <a:solidFill>
                  <a:srgbClr val="990000"/>
                </a:solidFill>
                <a:latin typeface="楷体" panose="02010609060101010101" pitchFamily="49" charset="-122"/>
                <a:ea typeface="楷体" panose="02010609060101010101" pitchFamily="49" charset="-122"/>
              </a:rPr>
              <a:t>public</a:t>
            </a:r>
            <a:r>
              <a:rPr lang="zh-CN" altLang="en-US" b="1" dirty="0">
                <a:solidFill>
                  <a:srgbClr val="990000"/>
                </a:solidFill>
                <a:latin typeface="楷体" panose="02010609060101010101" pitchFamily="49" charset="-122"/>
                <a:ea typeface="楷体" panose="02010609060101010101" pitchFamily="49" charset="-122"/>
              </a:rPr>
              <a:t>。</a:t>
            </a:r>
            <a:endParaRPr lang="en-US" altLang="zh-CN" b="1" dirty="0">
              <a:solidFill>
                <a:srgbClr val="990000"/>
              </a:solidFill>
              <a:latin typeface="楷体" panose="02010609060101010101" pitchFamily="49" charset="-122"/>
              <a:ea typeface="楷体" panose="02010609060101010101" pitchFamily="49" charset="-122"/>
            </a:endParaRPr>
          </a:p>
          <a:p>
            <a:pPr lvl="1" eaLnBrk="1" hangingPunct="1"/>
            <a:r>
              <a:rPr lang="zh-CN" altLang="en-US" b="1" dirty="0">
                <a:latin typeface="楷体" panose="02010609060101010101" pitchFamily="49" charset="-122"/>
                <a:ea typeface="楷体" panose="02010609060101010101" pitchFamily="49" charset="-122"/>
              </a:rPr>
              <a:t>结构体存在的主要原因：与</a:t>
            </a:r>
            <a:r>
              <a:rPr lang="en-US" altLang="zh-CN" b="1" dirty="0">
                <a:latin typeface="楷体" panose="02010609060101010101" pitchFamily="49" charset="-122"/>
                <a:ea typeface="楷体" panose="02010609060101010101" pitchFamily="49" charset="-122"/>
              </a:rPr>
              <a:t>C</a:t>
            </a:r>
            <a:r>
              <a:rPr lang="zh-CN" altLang="en-US" b="1" dirty="0">
                <a:latin typeface="楷体" panose="02010609060101010101" pitchFamily="49" charset="-122"/>
                <a:ea typeface="楷体" panose="02010609060101010101" pitchFamily="49" charset="-122"/>
              </a:rPr>
              <a:t>语言保持兼容。</a:t>
            </a:r>
            <a:endParaRPr lang="zh-CN" altLang="en-US" b="1" dirty="0">
              <a:latin typeface="楷体" panose="02010609060101010101" pitchFamily="49" charset="-122"/>
              <a:ea typeface="楷体" panose="02010609060101010101" pitchFamily="49" charset="-122"/>
            </a:endParaRPr>
          </a:p>
          <a:p>
            <a:pPr eaLnBrk="1" hangingPunct="1"/>
            <a:r>
              <a:rPr lang="zh-CN" altLang="en-US" sz="2800" b="1" dirty="0">
                <a:solidFill>
                  <a:srgbClr val="990000"/>
                </a:solidFill>
                <a:latin typeface="楷体" panose="02010609060101010101" pitchFamily="49" charset="-122"/>
                <a:ea typeface="楷体" panose="02010609060101010101" pitchFamily="49" charset="-122"/>
              </a:rPr>
              <a:t>什么时候用结构体而不用类</a:t>
            </a:r>
            <a:endParaRPr lang="zh-CN" altLang="en-US" sz="2800" b="1" dirty="0">
              <a:solidFill>
                <a:srgbClr val="990000"/>
              </a:solidFill>
              <a:latin typeface="楷体" panose="02010609060101010101" pitchFamily="49" charset="-122"/>
              <a:ea typeface="楷体" panose="02010609060101010101" pitchFamily="49" charset="-122"/>
            </a:endParaRPr>
          </a:p>
          <a:p>
            <a:pPr lvl="1" eaLnBrk="1" hangingPunct="1"/>
            <a:r>
              <a:rPr lang="zh-CN" altLang="en-US" b="1" dirty="0">
                <a:latin typeface="楷体" panose="02010609060101010101" pitchFamily="49" charset="-122"/>
                <a:ea typeface="楷体" panose="02010609060101010101" pitchFamily="49" charset="-122"/>
              </a:rPr>
              <a:t>定义主要用来保存数据、而没有什么操作的类型</a:t>
            </a:r>
            <a:r>
              <a:rPr lang="en-US" altLang="zh-CN"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lvl="1" eaLnBrk="1" hangingPunct="1"/>
            <a:r>
              <a:rPr lang="zh-CN" altLang="en-US" b="1" dirty="0">
                <a:latin typeface="楷体" panose="02010609060101010101" pitchFamily="49" charset="-122"/>
                <a:ea typeface="楷体" panose="02010609060101010101" pitchFamily="49" charset="-122"/>
              </a:rPr>
              <a:t>人们习惯将结构体的数据成员设为公有，因此这时用结构体更方便</a:t>
            </a:r>
            <a:r>
              <a:rPr lang="en-US" altLang="zh-CN"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charRg st="0" end="13"/>
                                            </p:txEl>
                                          </p:spTgt>
                                        </p:tgtEl>
                                        <p:attrNameLst>
                                          <p:attrName>style.visibility</p:attrName>
                                        </p:attrNameLst>
                                      </p:cBhvr>
                                      <p:to>
                                        <p:strVal val="visible"/>
                                      </p:to>
                                    </p:set>
                                    <p:animEffect transition="in" filter="blinds(horizontal)">
                                      <p:cBhvr>
                                        <p:cTn id="7" dur="500"/>
                                        <p:tgtEl>
                                          <p:spTgt spid="5">
                                            <p:txEl>
                                              <p:charRg st="0" end="1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charRg st="13" end="57"/>
                                            </p:txEl>
                                          </p:spTgt>
                                        </p:tgtEl>
                                        <p:attrNameLst>
                                          <p:attrName>style.visibility</p:attrName>
                                        </p:attrNameLst>
                                      </p:cBhvr>
                                      <p:to>
                                        <p:strVal val="visible"/>
                                      </p:to>
                                    </p:set>
                                    <p:animEffect transition="in" filter="blinds(horizontal)">
                                      <p:cBhvr>
                                        <p:cTn id="10" dur="500"/>
                                        <p:tgtEl>
                                          <p:spTgt spid="5">
                                            <p:txEl>
                                              <p:charRg st="13" end="5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charRg st="57" end="78"/>
                                            </p:txEl>
                                          </p:spTgt>
                                        </p:tgtEl>
                                        <p:attrNameLst>
                                          <p:attrName>style.visibility</p:attrName>
                                        </p:attrNameLst>
                                      </p:cBhvr>
                                      <p:to>
                                        <p:strVal val="visible"/>
                                      </p:to>
                                    </p:set>
                                    <p:animEffect transition="in" filter="blinds(horizontal)">
                                      <p:cBhvr>
                                        <p:cTn id="13" dur="500"/>
                                        <p:tgtEl>
                                          <p:spTgt spid="5">
                                            <p:txEl>
                                              <p:charRg st="57" end="7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xEl>
                                              <p:charRg st="78" end="91"/>
                                            </p:txEl>
                                          </p:spTgt>
                                        </p:tgtEl>
                                        <p:attrNameLst>
                                          <p:attrName>style.visibility</p:attrName>
                                        </p:attrNameLst>
                                      </p:cBhvr>
                                      <p:to>
                                        <p:strVal val="visible"/>
                                      </p:to>
                                    </p:set>
                                    <p:animEffect transition="in" filter="blinds(horizontal)">
                                      <p:cBhvr>
                                        <p:cTn id="18" dur="500"/>
                                        <p:tgtEl>
                                          <p:spTgt spid="5">
                                            <p:txEl>
                                              <p:charRg st="78" end="9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xEl>
                                              <p:charRg st="91" end="114"/>
                                            </p:txEl>
                                          </p:spTgt>
                                        </p:tgtEl>
                                        <p:attrNameLst>
                                          <p:attrName>style.visibility</p:attrName>
                                        </p:attrNameLst>
                                      </p:cBhvr>
                                      <p:to>
                                        <p:strVal val="visible"/>
                                      </p:to>
                                    </p:set>
                                    <p:animEffect transition="in" filter="blinds(horizontal)">
                                      <p:cBhvr>
                                        <p:cTn id="21" dur="500"/>
                                        <p:tgtEl>
                                          <p:spTgt spid="5">
                                            <p:txEl>
                                              <p:charRg st="91" end="11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
                                            <p:txEl>
                                              <p:charRg st="114" end="145"/>
                                            </p:txEl>
                                          </p:spTgt>
                                        </p:tgtEl>
                                        <p:attrNameLst>
                                          <p:attrName>style.visibility</p:attrName>
                                        </p:attrNameLst>
                                      </p:cBhvr>
                                      <p:to>
                                        <p:strVal val="visible"/>
                                      </p:to>
                                    </p:set>
                                    <p:animEffect transition="in" filter="blinds(horizontal)">
                                      <p:cBhvr>
                                        <p:cTn id="24" dur="500"/>
                                        <p:tgtEl>
                                          <p:spTgt spid="5">
                                            <p:txEl>
                                              <p:charRg st="114"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3" name="Rectangle 2"/>
          <p:cNvSpPr>
            <a:spLocks noGrp="1"/>
          </p:cNvSpPr>
          <p:nvPr>
            <p:ph type="title"/>
          </p:nvPr>
        </p:nvSpPr>
        <p:spPr>
          <a:xfrm>
            <a:off x="2514600" y="260985"/>
            <a:ext cx="7162800" cy="730885"/>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4.6.1 </a:t>
            </a:r>
            <a:r>
              <a:rPr lang="zh-CN" altLang="en-US" sz="3600" b="1" dirty="0">
                <a:latin typeface="楷体" panose="02010609060101010101" pitchFamily="49" charset="-122"/>
                <a:ea typeface="楷体" panose="02010609060101010101" pitchFamily="49" charset="-122"/>
              </a:rPr>
              <a:t>结构体</a:t>
            </a:r>
            <a:endParaRPr lang="zh-CN" altLang="en-US" sz="3600" b="1" dirty="0">
              <a:latin typeface="楷体" panose="02010609060101010101" pitchFamily="49" charset="-122"/>
              <a:ea typeface="楷体" panose="02010609060101010101" pitchFamily="49" charset="-122"/>
            </a:endParaRPr>
          </a:p>
        </p:txBody>
      </p:sp>
      <p:sp>
        <p:nvSpPr>
          <p:cNvPr id="59395" name="内容占位符 2"/>
          <p:cNvSpPr>
            <a:spLocks noGrp="1"/>
          </p:cNvSpPr>
          <p:nvPr>
            <p:ph idx="1"/>
          </p:nvPr>
        </p:nvSpPr>
        <p:spPr>
          <a:xfrm>
            <a:off x="623570" y="1341120"/>
            <a:ext cx="10975975" cy="3808413"/>
          </a:xfrm>
        </p:spPr>
        <p:txBody>
          <a:bodyPr/>
          <a:p>
            <a:pPr eaLnBrk="1" hangingPunct="1">
              <a:spcAft>
                <a:spcPts val="1200"/>
              </a:spcAft>
            </a:pPr>
            <a:r>
              <a:rPr lang="zh-CN" altLang="en-US" b="1">
                <a:latin typeface="楷体" panose="02010609060101010101" pitchFamily="49" charset="-122"/>
                <a:ea typeface="楷体" panose="02010609060101010101" pitchFamily="49" charset="-122"/>
                <a:cs typeface="楷体" panose="02010609060101010101" pitchFamily="49" charset="-122"/>
              </a:rPr>
              <a:t>结构体定义：</a:t>
            </a:r>
            <a:endParaRPr lang="en-US" altLang="zh-CN" b="1">
              <a:latin typeface="楷体" panose="02010609060101010101" pitchFamily="49" charset="-122"/>
              <a:ea typeface="楷体" panose="02010609060101010101" pitchFamily="49" charset="-122"/>
              <a:cs typeface="楷体" panose="02010609060101010101" pitchFamily="49" charset="-122"/>
            </a:endParaRPr>
          </a:p>
          <a:p>
            <a:pPr lvl="1" eaLnBrk="1" hangingPunct="1">
              <a:buFontTx/>
              <a:buNone/>
            </a:pPr>
            <a:r>
              <a:rPr lang="en-US" altLang="zh-CN" b="1">
                <a:latin typeface="Arial" panose="020B0604020202020204" pitchFamily="34" charset="0"/>
                <a:ea typeface="楷体" panose="02010609060101010101" pitchFamily="49" charset="-122"/>
                <a:cs typeface="Arial" panose="020B0604020202020204" pitchFamily="34" charset="0"/>
              </a:rPr>
              <a:t>struct </a:t>
            </a:r>
            <a:r>
              <a:rPr lang="zh-CN" altLang="en-US" b="1">
                <a:latin typeface="Arial" panose="020B0604020202020204" pitchFamily="34" charset="0"/>
                <a:ea typeface="楷体" panose="02010609060101010101" pitchFamily="49" charset="-122"/>
                <a:cs typeface="Arial" panose="020B0604020202020204" pitchFamily="34" charset="0"/>
              </a:rPr>
              <a:t>结构体名称</a:t>
            </a:r>
            <a:endParaRPr lang="zh-CN" altLang="en-US" b="1">
              <a:latin typeface="Arial" panose="020B0604020202020204" pitchFamily="34" charset="0"/>
              <a:ea typeface="楷体" panose="02010609060101010101" pitchFamily="49" charset="-122"/>
              <a:cs typeface="Arial" panose="020B0604020202020204" pitchFamily="34" charset="0"/>
            </a:endParaRPr>
          </a:p>
          <a:p>
            <a:pPr lvl="1" eaLnBrk="1" hangingPunct="1">
              <a:buFontTx/>
              <a:buNone/>
            </a:pPr>
            <a:r>
              <a:rPr lang="zh-CN" altLang="en-US" b="1">
                <a:latin typeface="Arial" panose="020B0604020202020204" pitchFamily="34" charset="0"/>
                <a:ea typeface="楷体" panose="02010609060101010101" pitchFamily="49" charset="-122"/>
                <a:cs typeface="Arial" panose="020B0604020202020204" pitchFamily="34" charset="0"/>
              </a:rPr>
              <a:t> </a:t>
            </a:r>
            <a:r>
              <a:rPr lang="en-US" altLang="zh-CN" b="1">
                <a:latin typeface="Arial" panose="020B0604020202020204" pitchFamily="34" charset="0"/>
                <a:ea typeface="楷体" panose="02010609060101010101" pitchFamily="49" charset="-122"/>
                <a:cs typeface="Arial" panose="020B0604020202020204" pitchFamily="34" charset="0"/>
              </a:rPr>
              <a:t>{</a:t>
            </a:r>
            <a:endParaRPr lang="en-US" altLang="zh-CN" b="1">
              <a:latin typeface="Arial" panose="020B0604020202020204" pitchFamily="34" charset="0"/>
              <a:ea typeface="楷体" panose="02010609060101010101" pitchFamily="49" charset="-122"/>
              <a:cs typeface="Arial" panose="020B0604020202020204" pitchFamily="34" charset="0"/>
            </a:endParaRPr>
          </a:p>
          <a:p>
            <a:pPr lvl="1" eaLnBrk="1" hangingPunct="1">
              <a:buFontTx/>
              <a:buNone/>
            </a:pPr>
            <a:r>
              <a:rPr lang="en-US" altLang="zh-CN" b="1">
                <a:latin typeface="Arial" panose="020B0604020202020204" pitchFamily="34" charset="0"/>
                <a:ea typeface="楷体" panose="02010609060101010101" pitchFamily="49" charset="-122"/>
                <a:cs typeface="Arial" panose="020B0604020202020204" pitchFamily="34" charset="0"/>
              </a:rPr>
              <a:t>	     </a:t>
            </a:r>
            <a:r>
              <a:rPr lang="zh-CN" altLang="en-US" b="1">
                <a:latin typeface="Arial" panose="020B0604020202020204" pitchFamily="34" charset="0"/>
                <a:ea typeface="楷体" panose="02010609060101010101" pitchFamily="49" charset="-122"/>
                <a:cs typeface="Arial" panose="020B0604020202020204" pitchFamily="34" charset="0"/>
              </a:rPr>
              <a:t>公有成员</a:t>
            </a:r>
            <a:endParaRPr lang="zh-CN" altLang="en-US" b="1">
              <a:latin typeface="Arial" panose="020B0604020202020204" pitchFamily="34" charset="0"/>
              <a:ea typeface="楷体" panose="02010609060101010101" pitchFamily="49" charset="-122"/>
              <a:cs typeface="Arial" panose="020B0604020202020204" pitchFamily="34" charset="0"/>
            </a:endParaRPr>
          </a:p>
          <a:p>
            <a:pPr lvl="1" eaLnBrk="1" hangingPunct="1">
              <a:buFontTx/>
              <a:buNone/>
            </a:pPr>
            <a:r>
              <a:rPr lang="en-US" altLang="zh-CN" b="1">
                <a:latin typeface="Arial" panose="020B0604020202020204" pitchFamily="34" charset="0"/>
                <a:ea typeface="楷体" panose="02010609060101010101" pitchFamily="49" charset="-122"/>
                <a:cs typeface="Arial" panose="020B0604020202020204" pitchFamily="34" charset="0"/>
              </a:rPr>
              <a:t>    protected:</a:t>
            </a:r>
            <a:endParaRPr lang="en-US" altLang="zh-CN" b="1">
              <a:latin typeface="Arial" panose="020B0604020202020204" pitchFamily="34" charset="0"/>
              <a:ea typeface="楷体" panose="02010609060101010101" pitchFamily="49" charset="-122"/>
              <a:cs typeface="Arial" panose="020B0604020202020204" pitchFamily="34" charset="0"/>
            </a:endParaRPr>
          </a:p>
          <a:p>
            <a:pPr lvl="1" eaLnBrk="1" hangingPunct="1">
              <a:buFontTx/>
              <a:buNone/>
            </a:pPr>
            <a:r>
              <a:rPr lang="en-US" altLang="zh-CN" b="1">
                <a:latin typeface="Arial" panose="020B0604020202020204" pitchFamily="34" charset="0"/>
                <a:ea typeface="楷体" panose="02010609060101010101" pitchFamily="49" charset="-122"/>
                <a:cs typeface="Arial" panose="020B0604020202020204" pitchFamily="34" charset="0"/>
              </a:rPr>
              <a:t>        </a:t>
            </a:r>
            <a:r>
              <a:rPr lang="zh-CN" altLang="en-US" b="1">
                <a:latin typeface="Arial" panose="020B0604020202020204" pitchFamily="34" charset="0"/>
                <a:ea typeface="楷体" panose="02010609060101010101" pitchFamily="49" charset="-122"/>
                <a:cs typeface="Arial" panose="020B0604020202020204" pitchFamily="34" charset="0"/>
              </a:rPr>
              <a:t>保护型成员</a:t>
            </a:r>
            <a:endParaRPr lang="zh-CN" altLang="en-US" b="1">
              <a:latin typeface="Arial" panose="020B0604020202020204" pitchFamily="34" charset="0"/>
              <a:ea typeface="楷体" panose="02010609060101010101" pitchFamily="49" charset="-122"/>
              <a:cs typeface="Arial" panose="020B0604020202020204" pitchFamily="34" charset="0"/>
            </a:endParaRPr>
          </a:p>
          <a:p>
            <a:pPr lvl="1" eaLnBrk="1" hangingPunct="1">
              <a:buFontTx/>
              <a:buNone/>
            </a:pPr>
            <a:r>
              <a:rPr lang="en-US" altLang="zh-CN" b="1">
                <a:latin typeface="Arial" panose="020B0604020202020204" pitchFamily="34" charset="0"/>
                <a:ea typeface="楷体" panose="02010609060101010101" pitchFamily="49" charset="-122"/>
                <a:cs typeface="Arial" panose="020B0604020202020204" pitchFamily="34" charset="0"/>
              </a:rPr>
              <a:t>    private:</a:t>
            </a:r>
            <a:endParaRPr lang="en-US" altLang="zh-CN" b="1">
              <a:latin typeface="Arial" panose="020B0604020202020204" pitchFamily="34" charset="0"/>
              <a:ea typeface="楷体" panose="02010609060101010101" pitchFamily="49" charset="-122"/>
              <a:cs typeface="Arial" panose="020B0604020202020204" pitchFamily="34" charset="0"/>
            </a:endParaRPr>
          </a:p>
          <a:p>
            <a:pPr lvl="1" eaLnBrk="1" hangingPunct="1">
              <a:buFontTx/>
              <a:buNone/>
            </a:pPr>
            <a:r>
              <a:rPr lang="en-US" altLang="zh-CN" b="1">
                <a:latin typeface="Arial" panose="020B0604020202020204" pitchFamily="34" charset="0"/>
                <a:ea typeface="楷体" panose="02010609060101010101" pitchFamily="49" charset="-122"/>
                <a:cs typeface="Arial" panose="020B0604020202020204" pitchFamily="34" charset="0"/>
              </a:rPr>
              <a:t>        </a:t>
            </a:r>
            <a:r>
              <a:rPr lang="zh-CN" altLang="en-US" b="1">
                <a:latin typeface="Arial" panose="020B0604020202020204" pitchFamily="34" charset="0"/>
                <a:ea typeface="楷体" panose="02010609060101010101" pitchFamily="49" charset="-122"/>
                <a:cs typeface="Arial" panose="020B0604020202020204" pitchFamily="34" charset="0"/>
              </a:rPr>
              <a:t>私有成员</a:t>
            </a:r>
            <a:endParaRPr lang="zh-CN" altLang="en-US" b="1">
              <a:latin typeface="Arial" panose="020B0604020202020204" pitchFamily="34" charset="0"/>
              <a:ea typeface="楷体" panose="02010609060101010101" pitchFamily="49" charset="-122"/>
              <a:cs typeface="Arial" panose="020B0604020202020204" pitchFamily="34" charset="0"/>
            </a:endParaRPr>
          </a:p>
          <a:p>
            <a:pPr lvl="1" eaLnBrk="1" hangingPunct="1">
              <a:buFontTx/>
              <a:buNone/>
            </a:pPr>
            <a:r>
              <a:rPr lang="en-US" altLang="zh-CN" b="1">
                <a:latin typeface="Arial" panose="020B0604020202020204" pitchFamily="34" charset="0"/>
                <a:ea typeface="楷体" panose="02010609060101010101" pitchFamily="49" charset="-122"/>
                <a:cs typeface="Arial" panose="020B0604020202020204" pitchFamily="34" charset="0"/>
              </a:rPr>
              <a:t>};</a:t>
            </a:r>
            <a:endParaRPr lang="en-US" altLang="zh-CN" b="1">
              <a:latin typeface="Arial" panose="020B0604020202020204" pitchFamily="34" charset="0"/>
              <a:ea typeface="楷体" panose="02010609060101010101" pitchFamily="49" charset="-122"/>
              <a:cs typeface="Arial" panose="020B0604020202020204" pitchFamily="34" charset="0"/>
            </a:endParaRPr>
          </a:p>
        </p:txBody>
      </p:sp>
      <p:sp>
        <p:nvSpPr>
          <p:cNvPr id="5" name="Rectangle 3"/>
          <p:cNvSpPr txBox="1"/>
          <p:nvPr/>
        </p:nvSpPr>
        <p:spPr>
          <a:xfrm>
            <a:off x="6422390" y="1988820"/>
            <a:ext cx="3896360" cy="2663825"/>
          </a:xfrm>
          <a:prstGeom prst="rect">
            <a:avLst/>
          </a:prstGeom>
          <a:noFill/>
          <a:ln w="9525">
            <a:noFill/>
          </a:ln>
        </p:spPr>
        <p:txBody>
          <a:bodyPr anchor="t" anchorCtr="0"/>
          <a:p>
            <a:pPr marL="342900" indent="-342900">
              <a:lnSpc>
                <a:spcPct val="90000"/>
              </a:lnSpc>
              <a:spcBef>
                <a:spcPct val="20000"/>
              </a:spcBef>
              <a:buChar char="•"/>
            </a:pPr>
            <a:r>
              <a:rPr lang="zh-CN" altLang="en-US" sz="2400" dirty="0">
                <a:latin typeface="Arial" panose="020B0604020202020204" pitchFamily="34" charset="0"/>
                <a:ea typeface="宋体" panose="02010600030101010101" pitchFamily="2" charset="-122"/>
              </a:rPr>
              <a:t>举例：</a:t>
            </a:r>
            <a:endParaRPr lang="zh-CN" altLang="en-US" sz="2400" dirty="0">
              <a:latin typeface="Arial" panose="020B0604020202020204" pitchFamily="34" charset="0"/>
              <a:ea typeface="宋体" panose="02010600030101010101" pitchFamily="2" charset="-122"/>
            </a:endParaRPr>
          </a:p>
          <a:p>
            <a:pPr marL="742950" lvl="1" indent="-285750" eaLnBrk="1" hangingPunct="1">
              <a:lnSpc>
                <a:spcPct val="80000"/>
              </a:lnSpc>
              <a:spcBef>
                <a:spcPct val="20000"/>
              </a:spcBef>
            </a:pPr>
            <a:r>
              <a:rPr lang="en-US" altLang="zh-CN" sz="2400" b="1" dirty="0">
                <a:solidFill>
                  <a:srgbClr val="990000"/>
                </a:solidFill>
                <a:latin typeface="Arial" panose="020B0604020202020204" pitchFamily="34" charset="0"/>
                <a:ea typeface="宋体" panose="02010600030101010101" pitchFamily="2" charset="-122"/>
              </a:rPr>
              <a:t>struct student</a:t>
            </a:r>
            <a:r>
              <a:rPr lang="en-US" altLang="zh-CN"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a:p>
            <a:pPr marL="742950" lvl="1" indent="-285750" eaLnBrk="1" hangingPunct="1">
              <a:lnSpc>
                <a:spcPct val="80000"/>
              </a:lnSpc>
              <a:spcBef>
                <a:spcPct val="20000"/>
              </a:spcBef>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742950" lvl="1" indent="-285750" eaLnBrk="1" hangingPunct="1">
              <a:lnSpc>
                <a:spcPct val="80000"/>
              </a:lnSpc>
              <a:spcBef>
                <a:spcPct val="20000"/>
              </a:spcBef>
            </a:pPr>
            <a:r>
              <a:rPr lang="en-US" altLang="zh-CN" sz="2400" b="1" dirty="0">
                <a:latin typeface="Arial" panose="020B0604020202020204" pitchFamily="34" charset="0"/>
                <a:ea typeface="宋体" panose="02010600030101010101" pitchFamily="2" charset="-122"/>
              </a:rPr>
              <a:t>    int num;                    </a:t>
            </a:r>
            <a:endParaRPr lang="en-US" altLang="zh-CN" sz="2400" b="1" dirty="0">
              <a:latin typeface="Arial" panose="020B0604020202020204" pitchFamily="34" charset="0"/>
              <a:ea typeface="宋体" panose="02010600030101010101" pitchFamily="2" charset="-122"/>
            </a:endParaRPr>
          </a:p>
          <a:p>
            <a:pPr marL="742950" lvl="1" indent="-285750" eaLnBrk="1" hangingPunct="1">
              <a:lnSpc>
                <a:spcPct val="80000"/>
              </a:lnSpc>
              <a:spcBef>
                <a:spcPct val="20000"/>
              </a:spcBef>
            </a:pPr>
            <a:r>
              <a:rPr lang="zh-CN" altLang="en-US"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char name[20];        </a:t>
            </a:r>
            <a:endParaRPr lang="zh-CN" altLang="en-US" sz="2400" b="1" dirty="0">
              <a:latin typeface="Arial" panose="020B0604020202020204" pitchFamily="34" charset="0"/>
              <a:ea typeface="宋体" panose="02010600030101010101" pitchFamily="2" charset="-122"/>
            </a:endParaRPr>
          </a:p>
          <a:p>
            <a:pPr marL="742950" lvl="1" indent="-285750" eaLnBrk="1" hangingPunct="1">
              <a:lnSpc>
                <a:spcPct val="80000"/>
              </a:lnSpc>
              <a:spcBef>
                <a:spcPct val="20000"/>
              </a:spcBef>
            </a:pPr>
            <a:r>
              <a:rPr lang="zh-CN" altLang="en-US"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char sex;            </a:t>
            </a:r>
            <a:endParaRPr lang="zh-CN" altLang="en-US" sz="2400" b="1" dirty="0">
              <a:latin typeface="Arial" panose="020B0604020202020204" pitchFamily="34" charset="0"/>
              <a:ea typeface="宋体" panose="02010600030101010101" pitchFamily="2" charset="-122"/>
            </a:endParaRPr>
          </a:p>
          <a:p>
            <a:pPr marL="742950" lvl="1" indent="-285750" eaLnBrk="1" hangingPunct="1">
              <a:lnSpc>
                <a:spcPct val="80000"/>
              </a:lnSpc>
              <a:spcBef>
                <a:spcPct val="20000"/>
              </a:spcBef>
            </a:pPr>
            <a:r>
              <a:rPr lang="zh-CN" altLang="en-US"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int age;                     </a:t>
            </a:r>
            <a:endParaRPr lang="zh-CN" altLang="en-US" sz="2400" b="1" dirty="0">
              <a:latin typeface="Arial" panose="020B0604020202020204" pitchFamily="34" charset="0"/>
              <a:ea typeface="宋体" panose="02010600030101010101" pitchFamily="2" charset="-122"/>
            </a:endParaRPr>
          </a:p>
          <a:p>
            <a:pPr marL="742950" lvl="1" indent="-285750" eaLnBrk="1" hangingPunct="1">
              <a:lnSpc>
                <a:spcPct val="80000"/>
              </a:lnSpc>
              <a:spcBef>
                <a:spcPct val="20000"/>
              </a:spcBef>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3" name="Rectangle 3"/>
          <p:cNvSpPr>
            <a:spLocks noGrp="1"/>
          </p:cNvSpPr>
          <p:nvPr>
            <p:ph idx="1"/>
          </p:nvPr>
        </p:nvSpPr>
        <p:spPr>
          <a:xfrm>
            <a:off x="839470" y="4149090"/>
            <a:ext cx="10655935" cy="568960"/>
          </a:xfrm>
          <a:noFill/>
          <a:ln>
            <a:noFill/>
          </a:ln>
        </p:spPr>
        <p:txBody>
          <a:bodyPr anchor="t" anchorCtr="0"/>
          <a:p>
            <a:pPr marL="0" lvl="1" indent="0" eaLnBrk="1" hangingPunct="1">
              <a:lnSpc>
                <a:spcPct val="90000"/>
              </a:lnSpc>
              <a:buNone/>
            </a:pPr>
            <a:r>
              <a:rPr lang="zh-CN" altLang="en-US" b="1" dirty="0">
                <a:solidFill>
                  <a:srgbClr val="0000FF"/>
                </a:solidFill>
                <a:sym typeface="+mn-ea"/>
              </a:rPr>
              <a:t>例：</a:t>
            </a:r>
            <a:r>
              <a:rPr lang="en-US" altLang="zh-CN" b="1" dirty="0">
                <a:solidFill>
                  <a:srgbClr val="0000FF"/>
                </a:solidFill>
                <a:sym typeface="+mn-ea"/>
              </a:rPr>
              <a:t>Student stu={97001, “Mary”,‘F’,19};</a:t>
            </a:r>
            <a:endParaRPr lang="en-US" altLang="zh-CN" b="1" dirty="0">
              <a:solidFill>
                <a:srgbClr val="0000FF"/>
              </a:solidFill>
              <a:latin typeface="楷体" panose="02010609060101010101" pitchFamily="49" charset="-122"/>
              <a:ea typeface="楷体" panose="02010609060101010101" pitchFamily="49" charset="-122"/>
            </a:endParaRPr>
          </a:p>
          <a:p>
            <a:pPr marL="457200" lvl="1" indent="0" eaLnBrk="1" hangingPunct="1">
              <a:lnSpc>
                <a:spcPct val="90000"/>
              </a:lnSpc>
              <a:buNone/>
            </a:pPr>
            <a:endParaRPr lang="en-US" altLang="zh-CN" b="1" dirty="0">
              <a:solidFill>
                <a:srgbClr val="0000FF"/>
              </a:solidFill>
              <a:latin typeface="楷体" panose="02010609060101010101" pitchFamily="49" charset="-122"/>
              <a:ea typeface="楷体" panose="02010609060101010101" pitchFamily="49" charset="-122"/>
            </a:endParaRPr>
          </a:p>
        </p:txBody>
      </p:sp>
      <p:sp>
        <p:nvSpPr>
          <p:cNvPr id="117763" name="Rectangle 2"/>
          <p:cNvSpPr>
            <a:spLocks noGrp="1"/>
          </p:cNvSpPr>
          <p:nvPr>
            <p:ph type="title"/>
          </p:nvPr>
        </p:nvSpPr>
        <p:spPr>
          <a:xfrm>
            <a:off x="2514600" y="116840"/>
            <a:ext cx="7162800" cy="85725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4.6.1 </a:t>
            </a:r>
            <a:r>
              <a:rPr lang="zh-CN" altLang="en-US" sz="3600" b="1" dirty="0">
                <a:latin typeface="楷体" panose="02010609060101010101" pitchFamily="49" charset="-122"/>
                <a:ea typeface="楷体" panose="02010609060101010101" pitchFamily="49" charset="-122"/>
              </a:rPr>
              <a:t>结构体</a:t>
            </a:r>
            <a:endParaRPr lang="zh-CN" altLang="en-US" sz="3600" b="1" dirty="0">
              <a:latin typeface="楷体" panose="02010609060101010101" pitchFamily="49" charset="-122"/>
              <a:ea typeface="楷体" panose="02010609060101010101" pitchFamily="49" charset="-122"/>
            </a:endParaRPr>
          </a:p>
        </p:txBody>
      </p:sp>
      <p:sp>
        <p:nvSpPr>
          <p:cNvPr id="2" name="标题 1"/>
          <p:cNvSpPr>
            <a:spLocks noGrp="1"/>
          </p:cNvSpPr>
          <p:nvPr/>
        </p:nvSpPr>
        <p:spPr>
          <a:xfrm>
            <a:off x="1056005" y="765175"/>
            <a:ext cx="6018530" cy="1066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chemeClr val="accent3">
                    <a:lumMod val="50000"/>
                  </a:schemeClr>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2pPr>
            <a:lvl3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3pPr>
            <a:lvl4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4pPr>
            <a:lvl5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pPr>
              <a:defRPr/>
            </a:pPr>
            <a:r>
              <a:rPr lang="zh-CN" altLang="en-US" sz="3600" b="1">
                <a:solidFill>
                  <a:srgbClr val="FF0000"/>
                </a:solidFill>
                <a:latin typeface="楷体" panose="02010609060101010101" pitchFamily="49" charset="-122"/>
                <a:ea typeface="楷体" panose="02010609060101010101" pitchFamily="49" charset="-122"/>
              </a:rPr>
              <a:t>结构体的初始化</a:t>
            </a:r>
            <a:endParaRPr lang="zh-CN" altLang="en-US" sz="3600" b="1">
              <a:solidFill>
                <a:srgbClr val="FF0000"/>
              </a:solidFill>
              <a:latin typeface="楷体" panose="02010609060101010101" pitchFamily="49" charset="-122"/>
              <a:ea typeface="楷体" panose="02010609060101010101" pitchFamily="49" charset="-122"/>
            </a:endParaRPr>
          </a:p>
        </p:txBody>
      </p:sp>
      <p:sp>
        <p:nvSpPr>
          <p:cNvPr id="60419" name="内容占位符 2"/>
          <p:cNvSpPr>
            <a:spLocks noGrp="1"/>
          </p:cNvSpPr>
          <p:nvPr/>
        </p:nvSpPr>
        <p:spPr>
          <a:xfrm>
            <a:off x="623570" y="1831975"/>
            <a:ext cx="10744200" cy="2100580"/>
          </a:xfrm>
          <a:prstGeom prst="rect">
            <a:avLst/>
          </a:prstGeom>
          <a:noFill/>
          <a:ln>
            <a:noFill/>
          </a:ln>
        </p:spPr>
        <p:txBody>
          <a:bodyPr vert="horz" wrap="square" lIns="91440" tIns="45720" rIns="91440" bIns="45720" numCol="1" anchor="t" anchorCtr="0" compatLnSpc="1"/>
          <a:lstStyle>
            <a:lvl1pPr marL="365125" indent="-255905"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微软雅黑" panose="020B0503020204020204" charset="-122"/>
                <a:ea typeface="微软雅黑" panose="020B0503020204020204" charset="-122"/>
                <a:cs typeface="+mn-cs"/>
              </a:defRPr>
            </a:lvl1pPr>
            <a:lvl2pPr marL="657225" indent="-246380"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微软雅黑" panose="020B0503020204020204" charset="-122"/>
                <a:ea typeface="微软雅黑" panose="020B0503020204020204" charset="-122"/>
                <a:cs typeface="+mn-cs"/>
              </a:defRPr>
            </a:lvl2pPr>
            <a:lvl3pPr marL="922655"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微软雅黑" panose="020B0503020204020204" charset="-122"/>
                <a:ea typeface="微软雅黑" panose="020B0503020204020204" charset="-122"/>
                <a:cs typeface="+mn-cs"/>
              </a:defRPr>
            </a:lvl3pPr>
            <a:lvl4pPr marL="1179830"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anose="020B0503020204020204" charset="-122"/>
                <a:ea typeface="微软雅黑" panose="020B0503020204020204" charset="-122"/>
                <a:cs typeface="+mn-cs"/>
              </a:defRPr>
            </a:lvl4pPr>
            <a:lvl5pPr marL="1389380" indent="-182880"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charset="-122"/>
                <a:ea typeface="微软雅黑" panose="020B0503020204020204" charset="-122"/>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a:lstStyle>
          <a:p>
            <a:r>
              <a:rPr lang="zh-CN" altLang="en-US" sz="2800" b="1">
                <a:latin typeface="楷体" panose="02010609060101010101" pitchFamily="49" charset="-122"/>
                <a:ea typeface="楷体" panose="02010609060101010101" pitchFamily="49" charset="-122"/>
                <a:cs typeface="楷体" panose="02010609060101010101" pitchFamily="49" charset="-122"/>
              </a:rPr>
              <a:t>如果一个结构体的全部数据成员都是公共成员，并且没有用户定义的构造函数，没有基类和虚函数（基类和虚函数将在后面的章节中介绍），这个结构体的变量可以用下面的语法形式赋初值</a:t>
            </a:r>
            <a:endParaRPr lang="en-US" altLang="zh-CN" sz="2800" b="1">
              <a:latin typeface="楷体" panose="02010609060101010101" pitchFamily="49" charset="-122"/>
              <a:ea typeface="楷体" panose="02010609060101010101" pitchFamily="49" charset="-122"/>
              <a:cs typeface="楷体" panose="02010609060101010101" pitchFamily="49" charset="-122"/>
            </a:endParaRPr>
          </a:p>
          <a:p>
            <a:pPr marL="410845" lvl="1" indent="0">
              <a:buNone/>
            </a:pPr>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类型名 变量名</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 = { </a:t>
            </a:r>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成员数据</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1</a:t>
            </a:r>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初值</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 </a:t>
            </a:r>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成员数据</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2</a:t>
            </a:r>
            <a:r>
              <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rPr>
              <a:t>初值</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 …… };</a:t>
            </a:r>
            <a:endPar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endParaRPr>
          </a:p>
          <a:p>
            <a:endParaRPr lang="zh-CN" altLang="en-US" sz="2800" b="1">
              <a:solidFill>
                <a:srgbClr val="FF0000"/>
              </a:solidFill>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charRg st="0" end="7"/>
                                            </p:txEl>
                                          </p:spTgt>
                                        </p:tgtEl>
                                        <p:attrNameLst>
                                          <p:attrName>style.visibility</p:attrName>
                                        </p:attrNameLst>
                                      </p:cBhvr>
                                      <p:to>
                                        <p:strVal val="visible"/>
                                      </p:to>
                                    </p:set>
                                    <p:animEffect transition="in" filter="blinds(horizontal)">
                                      <p:cBhvr>
                                        <p:cTn id="7" dur="500"/>
                                        <p:tgtEl>
                                          <p:spTgt spid="215043">
                                            <p:txEl>
                                              <p:charRg st="0"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1" name="Rectangle 3"/>
          <p:cNvSpPr>
            <a:spLocks noGrp="1"/>
          </p:cNvSpPr>
          <p:nvPr>
            <p:ph idx="1"/>
          </p:nvPr>
        </p:nvSpPr>
        <p:spPr>
          <a:xfrm>
            <a:off x="918210" y="3789045"/>
            <a:ext cx="10354945" cy="1965960"/>
          </a:xfrm>
          <a:noFill/>
          <a:ln>
            <a:noFill/>
          </a:ln>
        </p:spPr>
        <p:txBody>
          <a:bodyPr anchor="t" anchorCtr="0"/>
          <a:p>
            <a:pPr lvl="1" eaLnBrk="1" hangingPunct="1">
              <a:lnSpc>
                <a:spcPct val="120000"/>
              </a:lnSpc>
              <a:buNone/>
            </a:pPr>
            <a:r>
              <a:rPr lang="zh-CN" altLang="en-US" b="1" dirty="0">
                <a:latin typeface="楷体" panose="02010609060101010101" pitchFamily="49" charset="-122"/>
                <a:ea typeface="楷体" panose="02010609060101010101" pitchFamily="49" charset="-122"/>
              </a:rPr>
              <a:t>结构体成员的引用形式：</a:t>
            </a:r>
            <a:br>
              <a:rPr lang="zh-CN" altLang="en-US" b="1" dirty="0">
                <a:latin typeface="楷体" panose="02010609060101010101" pitchFamily="49" charset="-122"/>
                <a:ea typeface="楷体" panose="02010609060101010101" pitchFamily="49" charset="-122"/>
              </a:rPr>
            </a:br>
            <a:r>
              <a:rPr lang="zh-CN" altLang="en-US" b="1" dirty="0">
                <a:solidFill>
                  <a:srgbClr val="FF0000"/>
                </a:solidFill>
                <a:latin typeface="楷体" panose="02010609060101010101" pitchFamily="49" charset="-122"/>
                <a:ea typeface="楷体" panose="02010609060101010101" pitchFamily="49" charset="-122"/>
              </a:rPr>
              <a:t>  结构变量名</a:t>
            </a:r>
            <a:r>
              <a:rPr lang="en-US" altLang="zh-CN" b="1" dirty="0">
                <a:solidFill>
                  <a:srgbClr val="FF0000"/>
                </a:solidFill>
                <a:latin typeface="楷体" panose="02010609060101010101" pitchFamily="49" charset="-122"/>
                <a:ea typeface="楷体" panose="02010609060101010101" pitchFamily="49" charset="-122"/>
              </a:rPr>
              <a:t>.</a:t>
            </a:r>
            <a:r>
              <a:rPr lang="zh-CN" altLang="en-US" b="1" dirty="0">
                <a:solidFill>
                  <a:srgbClr val="FF0000"/>
                </a:solidFill>
                <a:latin typeface="楷体" panose="02010609060101010101" pitchFamily="49" charset="-122"/>
                <a:ea typeface="楷体" panose="02010609060101010101" pitchFamily="49" charset="-122"/>
              </a:rPr>
              <a:t>成员名</a:t>
            </a:r>
            <a:endParaRPr lang="zh-CN" altLang="en-US" b="1" dirty="0">
              <a:solidFill>
                <a:srgbClr val="FF0000"/>
              </a:solidFill>
              <a:latin typeface="楷体" panose="02010609060101010101" pitchFamily="49" charset="-122"/>
              <a:ea typeface="楷体" panose="02010609060101010101" pitchFamily="49" charset="-122"/>
            </a:endParaRPr>
          </a:p>
          <a:p>
            <a:pPr lvl="1" eaLnBrk="1" hangingPunct="1">
              <a:lnSpc>
                <a:spcPct val="120000"/>
              </a:lnSpc>
              <a:buNone/>
            </a:pPr>
            <a:r>
              <a:rPr lang="zh-CN" altLang="en-US" b="1" dirty="0">
                <a:solidFill>
                  <a:schemeClr val="folHlink"/>
                </a:solidFill>
              </a:rPr>
              <a:t>例：</a:t>
            </a:r>
            <a:r>
              <a:rPr lang="en-US" altLang="zh-CN" sz="3200" b="1" dirty="0">
                <a:solidFill>
                  <a:schemeClr val="folHlink"/>
                </a:solidFill>
              </a:rPr>
              <a:t> stu.name</a:t>
            </a:r>
            <a:endParaRPr lang="zh-CN" altLang="en-US" sz="3200" b="1" dirty="0">
              <a:solidFill>
                <a:schemeClr val="folHlink"/>
              </a:solidFill>
              <a:latin typeface="楷体" panose="02010609060101010101" pitchFamily="49" charset="-122"/>
              <a:ea typeface="楷体" panose="02010609060101010101" pitchFamily="49" charset="-122"/>
            </a:endParaRPr>
          </a:p>
          <a:p>
            <a:pPr lvl="1" eaLnBrk="1" hangingPunct="1">
              <a:lnSpc>
                <a:spcPct val="120000"/>
              </a:lnSpc>
              <a:buNone/>
            </a:pPr>
            <a:endParaRPr lang="zh-CN" altLang="en-US" sz="3200" b="1" dirty="0">
              <a:solidFill>
                <a:schemeClr val="folHlink"/>
              </a:solidFill>
              <a:latin typeface="楷体" panose="02010609060101010101" pitchFamily="49" charset="-122"/>
              <a:ea typeface="楷体" panose="02010609060101010101" pitchFamily="49" charset="-122"/>
            </a:endParaRPr>
          </a:p>
        </p:txBody>
      </p:sp>
      <p:sp>
        <p:nvSpPr>
          <p:cNvPr id="117763" name="Rectangle 2"/>
          <p:cNvSpPr>
            <a:spLocks noGrp="1"/>
          </p:cNvSpPr>
          <p:nvPr>
            <p:ph type="title"/>
          </p:nvPr>
        </p:nvSpPr>
        <p:spPr>
          <a:xfrm>
            <a:off x="2514600" y="116840"/>
            <a:ext cx="7162800" cy="85725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4.6.1 </a:t>
            </a:r>
            <a:r>
              <a:rPr lang="zh-CN" altLang="en-US" sz="3600" b="1" dirty="0">
                <a:latin typeface="楷体" panose="02010609060101010101" pitchFamily="49" charset="-122"/>
                <a:ea typeface="楷体" panose="02010609060101010101" pitchFamily="49" charset="-122"/>
              </a:rPr>
              <a:t>结构体</a:t>
            </a:r>
            <a:endParaRPr lang="zh-CN" altLang="en-US" sz="3600" b="1" dirty="0">
              <a:latin typeface="楷体" panose="02010609060101010101" pitchFamily="49" charset="-122"/>
              <a:ea typeface="楷体" panose="02010609060101010101" pitchFamily="49" charset="-122"/>
            </a:endParaRPr>
          </a:p>
        </p:txBody>
      </p:sp>
      <p:sp>
        <p:nvSpPr>
          <p:cNvPr id="215043" name="Rectangle 3"/>
          <p:cNvSpPr>
            <a:spLocks noGrp="1"/>
          </p:cNvSpPr>
          <p:nvPr/>
        </p:nvSpPr>
        <p:spPr>
          <a:xfrm>
            <a:off x="768350" y="981075"/>
            <a:ext cx="10655935" cy="2605405"/>
          </a:xfrm>
          <a:prstGeom prst="rect">
            <a:avLst/>
          </a:prstGeom>
          <a:noFill/>
          <a:ln>
            <a:noFill/>
          </a:ln>
        </p:spPr>
        <p:txBody>
          <a:bodyPr anchor="t"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5000"/>
              </a:lnSpc>
            </a:pPr>
            <a:r>
              <a:rPr lang="zh-CN" altLang="en-US" sz="2800" b="1" dirty="0">
                <a:latin typeface="楷体" panose="02010609060101010101" pitchFamily="49" charset="-122"/>
                <a:ea typeface="楷体" panose="02010609060101010101" pitchFamily="49" charset="-122"/>
              </a:rPr>
              <a:t>变量说明形式</a:t>
            </a:r>
            <a:endParaRPr lang="zh-CN" altLang="en-US" sz="2800" b="1" dirty="0">
              <a:latin typeface="楷体" panose="02010609060101010101" pitchFamily="49" charset="-122"/>
              <a:ea typeface="楷体" panose="02010609060101010101" pitchFamily="49" charset="-122"/>
            </a:endParaRPr>
          </a:p>
          <a:p>
            <a:pPr lvl="1" eaLnBrk="1" hangingPunct="1">
              <a:lnSpc>
                <a:spcPct val="125000"/>
              </a:lnSpc>
              <a:buNone/>
            </a:pPr>
            <a:r>
              <a:rPr lang="zh-CN" altLang="en-US" b="1" dirty="0">
                <a:solidFill>
                  <a:srgbClr val="FF0000"/>
                </a:solidFill>
                <a:latin typeface="楷体" panose="02010609060101010101" pitchFamily="49" charset="-122"/>
                <a:ea typeface="楷体" panose="02010609060101010101" pitchFamily="49" charset="-122"/>
              </a:rPr>
              <a:t>     结构名  结构变量名；</a:t>
            </a:r>
            <a:endParaRPr lang="zh-CN" altLang="en-US" sz="2800" b="1" dirty="0">
              <a:latin typeface="楷体" panose="02010609060101010101" pitchFamily="49" charset="-122"/>
              <a:ea typeface="楷体" panose="02010609060101010101" pitchFamily="49" charset="-122"/>
            </a:endParaRPr>
          </a:p>
          <a:p>
            <a:pPr lvl="1" eaLnBrk="1" hangingPunct="1">
              <a:lnSpc>
                <a:spcPct val="90000"/>
              </a:lnSpc>
            </a:pPr>
            <a:r>
              <a:rPr lang="zh-CN" altLang="en-US" b="1" dirty="0">
                <a:latin typeface="楷体" panose="02010609060101010101" pitchFamily="49" charset="-122"/>
                <a:ea typeface="楷体" panose="02010609060101010101" pitchFamily="49" charset="-122"/>
              </a:rPr>
              <a:t>结构变量的存储类型概念、它的寿命、可见性及使用范围与普通变量完全一致。</a:t>
            </a:r>
            <a:endParaRPr lang="zh-CN" altLang="en-US" b="1" dirty="0">
              <a:latin typeface="楷体" panose="02010609060101010101" pitchFamily="49" charset="-122"/>
              <a:ea typeface="楷体" panose="02010609060101010101" pitchFamily="49" charset="-122"/>
            </a:endParaRPr>
          </a:p>
          <a:p>
            <a:pPr lvl="1" eaLnBrk="1" hangingPunct="1">
              <a:lnSpc>
                <a:spcPct val="90000"/>
              </a:lnSpc>
            </a:pPr>
            <a:r>
              <a:rPr lang="zh-CN" altLang="en-US" b="1" dirty="0">
                <a:latin typeface="楷体" panose="02010609060101010101" pitchFamily="49" charset="-122"/>
                <a:ea typeface="楷体" panose="02010609060101010101" pitchFamily="49" charset="-122"/>
              </a:rPr>
              <a:t>结构变量说明在结构类型声明之后，二者也可同时进行。</a:t>
            </a:r>
            <a:endParaRPr lang="zh-CN" altLang="en-US" b="1" dirty="0">
              <a:latin typeface="楷体" panose="02010609060101010101" pitchFamily="49" charset="-122"/>
              <a:ea typeface="楷体" panose="02010609060101010101" pitchFamily="49" charset="-122"/>
            </a:endParaRPr>
          </a:p>
          <a:p>
            <a:pPr lvl="1" eaLnBrk="1" hangingPunct="1">
              <a:lnSpc>
                <a:spcPct val="90000"/>
              </a:lnSpc>
            </a:pPr>
            <a:endParaRPr lang="en-US" altLang="zh-CN"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linds(horizontal)">
                                      <p:cBhvr>
                                        <p:cTn id="7" dur="500"/>
                                        <p:tgtEl>
                                          <p:spTgt spid="2170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10" dur="500"/>
                                        <p:tgtEl>
                                          <p:spTgt spid="217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P spid="217091"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3160713" y="228600"/>
            <a:ext cx="6858000" cy="91440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4.1.3 </a:t>
            </a:r>
            <a:r>
              <a:rPr lang="zh-CN" altLang="zh-CN" sz="3600" b="1" dirty="0">
                <a:latin typeface="楷体" panose="02010609060101010101" pitchFamily="49" charset="-122"/>
                <a:ea typeface="楷体" panose="02010609060101010101" pitchFamily="49" charset="-122"/>
              </a:rPr>
              <a:t>继承与派生</a:t>
            </a:r>
            <a:endParaRPr lang="zh-CN" altLang="en-US" sz="3600" b="1" dirty="0">
              <a:latin typeface="楷体" panose="02010609060101010101" pitchFamily="49" charset="-122"/>
              <a:ea typeface="楷体" panose="02010609060101010101" pitchFamily="49" charset="-122"/>
            </a:endParaRPr>
          </a:p>
        </p:txBody>
      </p:sp>
      <p:sp>
        <p:nvSpPr>
          <p:cNvPr id="14339" name="Rectangle 3"/>
          <p:cNvSpPr>
            <a:spLocks noGrp="1"/>
          </p:cNvSpPr>
          <p:nvPr>
            <p:ph idx="1"/>
          </p:nvPr>
        </p:nvSpPr>
        <p:spPr>
          <a:xfrm>
            <a:off x="1214755" y="1268730"/>
            <a:ext cx="9303385" cy="2016125"/>
          </a:xfrm>
          <a:noFill/>
          <a:ln>
            <a:noFill/>
          </a:ln>
        </p:spPr>
        <p:txBody>
          <a:bodyPr anchor="t" anchorCtr="0"/>
          <a:p>
            <a:pPr marL="0" indent="514350" eaLnBrk="1" hangingPunct="1">
              <a:lnSpc>
                <a:spcPct val="105000"/>
              </a:lnSpc>
              <a:buFont typeface="Wingdings" panose="05000000000000000000" pitchFamily="2" charset="2"/>
              <a:buNone/>
            </a:pPr>
            <a:r>
              <a:rPr lang="en-US" altLang="zh-CN" sz="2800" b="1" dirty="0">
                <a:latin typeface="楷体" panose="02010609060101010101" pitchFamily="49" charset="-122"/>
                <a:ea typeface="楷体" panose="02010609060101010101" pitchFamily="49" charset="-122"/>
              </a:rPr>
              <a:t>C++</a:t>
            </a:r>
            <a:r>
              <a:rPr lang="zh-CN" altLang="en-US" sz="2800" b="1" dirty="0">
                <a:latin typeface="楷体" panose="02010609060101010101" pitchFamily="49" charset="-122"/>
                <a:ea typeface="楷体" panose="02010609060101010101" pitchFamily="49" charset="-122"/>
              </a:rPr>
              <a:t>中支持层次分类的一种机制，允许程序员在保持原有类特性的基础上，进行更具体的说明。</a:t>
            </a:r>
            <a:endParaRPr lang="zh-CN" altLang="en-US" sz="2800" b="1" dirty="0">
              <a:latin typeface="楷体" panose="02010609060101010101" pitchFamily="49" charset="-122"/>
              <a:ea typeface="楷体" panose="02010609060101010101" pitchFamily="49" charset="-122"/>
            </a:endParaRPr>
          </a:p>
          <a:p>
            <a:pPr marL="0" indent="514350" eaLnBrk="1" hangingPunct="1">
              <a:lnSpc>
                <a:spcPct val="105000"/>
              </a:lnSpc>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实现：声明派生类</a:t>
            </a:r>
            <a:r>
              <a:rPr lang="en-US" altLang="zh-CN" sz="2800" b="1" dirty="0">
                <a:latin typeface="楷体" panose="02010609060101010101" pitchFamily="49" charset="-122"/>
                <a:ea typeface="楷体" panose="02010609060101010101" pitchFamily="49" charset="-122"/>
              </a:rPr>
              <a:t>——</a:t>
            </a:r>
            <a:r>
              <a:rPr lang="zh-CN" altLang="en-US" sz="2800" b="1" i="1" dirty="0">
                <a:solidFill>
                  <a:srgbClr val="0000FF"/>
                </a:solidFill>
                <a:latin typeface="楷体" panose="02010609060101010101" pitchFamily="49" charset="-122"/>
                <a:ea typeface="楷体" panose="02010609060101010101" pitchFamily="49" charset="-122"/>
              </a:rPr>
              <a:t>第七章</a:t>
            </a:r>
            <a:endParaRPr lang="zh-CN" altLang="en-US" sz="2800" b="1" dirty="0">
              <a:solidFill>
                <a:srgbClr val="0000FF"/>
              </a:solidFill>
              <a:latin typeface="楷体" panose="02010609060101010101" pitchFamily="49" charset="-122"/>
              <a:ea typeface="楷体" panose="02010609060101010101" pitchFamily="49" charset="-122"/>
            </a:endParaRPr>
          </a:p>
        </p:txBody>
      </p:sp>
      <p:grpSp>
        <p:nvGrpSpPr>
          <p:cNvPr id="2" name="Group 4"/>
          <p:cNvGrpSpPr/>
          <p:nvPr/>
        </p:nvGrpSpPr>
        <p:grpSpPr>
          <a:xfrm>
            <a:off x="2292668" y="3103245"/>
            <a:ext cx="7223125" cy="2501900"/>
            <a:chOff x="480" y="1104"/>
            <a:chExt cx="4550" cy="1576"/>
          </a:xfrm>
        </p:grpSpPr>
        <p:sp>
          <p:nvSpPr>
            <p:cNvPr id="16388" name="Text Box 5"/>
            <p:cNvSpPr txBox="1"/>
            <p:nvPr/>
          </p:nvSpPr>
          <p:spPr>
            <a:xfrm>
              <a:off x="2448" y="1104"/>
              <a:ext cx="566"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人</a:t>
              </a:r>
              <a:endParaRPr lang="zh-CN" altLang="en-US" b="1" dirty="0">
                <a:latin typeface="Arial" panose="020B0604020202020204" pitchFamily="34" charset="0"/>
                <a:ea typeface="宋体" panose="02010600030101010101" pitchFamily="2" charset="-122"/>
              </a:endParaRPr>
            </a:p>
          </p:txBody>
        </p:sp>
        <p:sp>
          <p:nvSpPr>
            <p:cNvPr id="16389" name="Text Box 6"/>
            <p:cNvSpPr txBox="1"/>
            <p:nvPr/>
          </p:nvSpPr>
          <p:spPr>
            <a:xfrm>
              <a:off x="1968" y="1776"/>
              <a:ext cx="624"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学生</a:t>
              </a:r>
              <a:endParaRPr lang="zh-CN" altLang="en-US" b="1" dirty="0">
                <a:latin typeface="Arial" panose="020B0604020202020204" pitchFamily="34" charset="0"/>
                <a:ea typeface="宋体" panose="02010600030101010101" pitchFamily="2" charset="-122"/>
              </a:endParaRPr>
            </a:p>
          </p:txBody>
        </p:sp>
        <p:sp>
          <p:nvSpPr>
            <p:cNvPr id="16390" name="Text Box 7"/>
            <p:cNvSpPr txBox="1"/>
            <p:nvPr/>
          </p:nvSpPr>
          <p:spPr>
            <a:xfrm>
              <a:off x="816" y="1776"/>
              <a:ext cx="576"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工人</a:t>
              </a:r>
              <a:endParaRPr lang="zh-CN" altLang="en-US" b="1" dirty="0">
                <a:latin typeface="Arial" panose="020B0604020202020204" pitchFamily="34" charset="0"/>
                <a:ea typeface="宋体" panose="02010600030101010101" pitchFamily="2" charset="-122"/>
              </a:endParaRPr>
            </a:p>
          </p:txBody>
        </p:sp>
        <p:sp>
          <p:nvSpPr>
            <p:cNvPr id="16391" name="Text Box 8"/>
            <p:cNvSpPr txBox="1"/>
            <p:nvPr/>
          </p:nvSpPr>
          <p:spPr>
            <a:xfrm>
              <a:off x="3264" y="1776"/>
              <a:ext cx="624"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教师</a:t>
              </a:r>
              <a:endParaRPr lang="zh-CN" altLang="en-US" b="1" dirty="0">
                <a:latin typeface="Arial" panose="020B0604020202020204" pitchFamily="34" charset="0"/>
                <a:ea typeface="宋体" panose="02010600030101010101" pitchFamily="2" charset="-122"/>
              </a:endParaRPr>
            </a:p>
          </p:txBody>
        </p:sp>
        <p:sp>
          <p:nvSpPr>
            <p:cNvPr id="16392" name="Text Box 9"/>
            <p:cNvSpPr txBox="1"/>
            <p:nvPr/>
          </p:nvSpPr>
          <p:spPr>
            <a:xfrm>
              <a:off x="4416" y="1776"/>
              <a:ext cx="614"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农民</a:t>
              </a:r>
              <a:endParaRPr lang="zh-CN" altLang="en-US" b="1" dirty="0">
                <a:latin typeface="Arial" panose="020B0604020202020204" pitchFamily="34" charset="0"/>
                <a:ea typeface="宋体" panose="02010600030101010101" pitchFamily="2" charset="-122"/>
              </a:endParaRPr>
            </a:p>
          </p:txBody>
        </p:sp>
        <p:sp>
          <p:nvSpPr>
            <p:cNvPr id="16393" name="Text Box 10"/>
            <p:cNvSpPr txBox="1"/>
            <p:nvPr/>
          </p:nvSpPr>
          <p:spPr>
            <a:xfrm>
              <a:off x="480" y="2448"/>
              <a:ext cx="768"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中学生</a:t>
              </a:r>
              <a:endParaRPr lang="zh-CN" altLang="en-US" b="1" dirty="0">
                <a:latin typeface="Arial" panose="020B0604020202020204" pitchFamily="34" charset="0"/>
                <a:ea typeface="宋体" panose="02010600030101010101" pitchFamily="2" charset="-122"/>
              </a:endParaRPr>
            </a:p>
          </p:txBody>
        </p:sp>
        <p:sp>
          <p:nvSpPr>
            <p:cNvPr id="16394" name="Text Box 11"/>
            <p:cNvSpPr txBox="1"/>
            <p:nvPr/>
          </p:nvSpPr>
          <p:spPr>
            <a:xfrm>
              <a:off x="1344" y="2448"/>
              <a:ext cx="768"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大学生</a:t>
              </a:r>
              <a:endParaRPr lang="zh-CN" altLang="en-US" b="1" dirty="0">
                <a:latin typeface="Arial" panose="020B0604020202020204" pitchFamily="34" charset="0"/>
                <a:ea typeface="宋体" panose="02010600030101010101" pitchFamily="2" charset="-122"/>
              </a:endParaRPr>
            </a:p>
          </p:txBody>
        </p:sp>
        <p:sp>
          <p:nvSpPr>
            <p:cNvPr id="16395" name="Text Box 12"/>
            <p:cNvSpPr txBox="1"/>
            <p:nvPr/>
          </p:nvSpPr>
          <p:spPr>
            <a:xfrm>
              <a:off x="2208" y="2448"/>
              <a:ext cx="806"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研究生</a:t>
              </a:r>
              <a:endParaRPr lang="zh-CN" altLang="en-US" b="1" dirty="0">
                <a:latin typeface="Arial" panose="020B0604020202020204" pitchFamily="34" charset="0"/>
                <a:ea typeface="宋体" panose="02010600030101010101" pitchFamily="2" charset="-122"/>
              </a:endParaRPr>
            </a:p>
          </p:txBody>
        </p:sp>
        <p:sp>
          <p:nvSpPr>
            <p:cNvPr id="16396" name="Text Box 13"/>
            <p:cNvSpPr txBox="1"/>
            <p:nvPr/>
          </p:nvSpPr>
          <p:spPr>
            <a:xfrm>
              <a:off x="3120" y="2448"/>
              <a:ext cx="614"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讲师</a:t>
              </a:r>
              <a:endParaRPr lang="zh-CN" altLang="en-US" b="1" dirty="0">
                <a:latin typeface="Arial" panose="020B0604020202020204" pitchFamily="34" charset="0"/>
                <a:ea typeface="宋体" panose="02010600030101010101" pitchFamily="2" charset="-122"/>
              </a:endParaRPr>
            </a:p>
          </p:txBody>
        </p:sp>
        <p:sp>
          <p:nvSpPr>
            <p:cNvPr id="16397" name="Text Box 14"/>
            <p:cNvSpPr txBox="1"/>
            <p:nvPr/>
          </p:nvSpPr>
          <p:spPr>
            <a:xfrm>
              <a:off x="3792" y="2448"/>
              <a:ext cx="662" cy="232"/>
            </a:xfrm>
            <a:prstGeom prst="rect">
              <a:avLst/>
            </a:prstGeom>
            <a:noFill/>
            <a:ln w="25400" cap="flat" cmpd="sng">
              <a:solidFill>
                <a:schemeClr val="hlink"/>
              </a:solidFill>
              <a:prstDash val="solid"/>
              <a:miter/>
              <a:headEnd type="none" w="med" len="med"/>
              <a:tailEnd type="none" w="med" len="med"/>
            </a:ln>
          </p:spPr>
          <p:txBody>
            <a:bodyPr lIns="92075" tIns="46038" rIns="92075" bIns="46038" anchor="t" anchorCtr="0">
              <a:spAutoFit/>
            </a:bodyPr>
            <a:p>
              <a:pPr algn="ctr" eaLnBrk="0" hangingPunct="0"/>
              <a:r>
                <a:rPr lang="zh-CN" altLang="en-US" b="1" dirty="0">
                  <a:latin typeface="Arial" panose="020B0604020202020204" pitchFamily="34" charset="0"/>
                  <a:ea typeface="宋体" panose="02010600030101010101" pitchFamily="2" charset="-122"/>
                </a:rPr>
                <a:t>教授</a:t>
              </a:r>
              <a:endParaRPr lang="zh-CN" altLang="en-US" b="1" dirty="0">
                <a:latin typeface="Arial" panose="020B0604020202020204" pitchFamily="34" charset="0"/>
                <a:ea typeface="宋体" panose="02010600030101010101" pitchFamily="2" charset="-122"/>
              </a:endParaRPr>
            </a:p>
          </p:txBody>
        </p:sp>
        <p:grpSp>
          <p:nvGrpSpPr>
            <p:cNvPr id="16398" name="Group 15"/>
            <p:cNvGrpSpPr/>
            <p:nvPr/>
          </p:nvGrpSpPr>
          <p:grpSpPr>
            <a:xfrm>
              <a:off x="1152" y="1392"/>
              <a:ext cx="3600" cy="384"/>
              <a:chOff x="1152" y="1392"/>
              <a:chExt cx="3600" cy="384"/>
            </a:xfrm>
          </p:grpSpPr>
          <p:sp>
            <p:nvSpPr>
              <p:cNvPr id="16399" name="Line 16"/>
              <p:cNvSpPr/>
              <p:nvPr/>
            </p:nvSpPr>
            <p:spPr>
              <a:xfrm>
                <a:off x="2736" y="1392"/>
                <a:ext cx="0" cy="144"/>
              </a:xfrm>
              <a:prstGeom prst="line">
                <a:avLst/>
              </a:prstGeom>
              <a:ln w="22225" cap="flat" cmpd="sng">
                <a:solidFill>
                  <a:schemeClr val="hlink"/>
                </a:solidFill>
                <a:prstDash val="solid"/>
                <a:round/>
                <a:headEnd type="none" w="med" len="med"/>
                <a:tailEnd type="none" w="med" len="med"/>
              </a:ln>
            </p:spPr>
          </p:sp>
          <p:sp>
            <p:nvSpPr>
              <p:cNvPr id="16400" name="Line 17"/>
              <p:cNvSpPr/>
              <p:nvPr/>
            </p:nvSpPr>
            <p:spPr>
              <a:xfrm>
                <a:off x="1152" y="1536"/>
                <a:ext cx="3600" cy="0"/>
              </a:xfrm>
              <a:prstGeom prst="line">
                <a:avLst/>
              </a:prstGeom>
              <a:ln w="22225" cap="flat" cmpd="sng">
                <a:solidFill>
                  <a:schemeClr val="hlink"/>
                </a:solidFill>
                <a:prstDash val="solid"/>
                <a:round/>
                <a:headEnd type="none" w="med" len="med"/>
                <a:tailEnd type="none" w="med" len="med"/>
              </a:ln>
            </p:spPr>
          </p:sp>
          <p:sp>
            <p:nvSpPr>
              <p:cNvPr id="16401" name="Line 18"/>
              <p:cNvSpPr/>
              <p:nvPr/>
            </p:nvSpPr>
            <p:spPr>
              <a:xfrm>
                <a:off x="1152" y="1536"/>
                <a:ext cx="0" cy="240"/>
              </a:xfrm>
              <a:prstGeom prst="line">
                <a:avLst/>
              </a:prstGeom>
              <a:ln w="22225" cap="flat" cmpd="sng">
                <a:solidFill>
                  <a:schemeClr val="hlink"/>
                </a:solidFill>
                <a:prstDash val="solid"/>
                <a:round/>
                <a:headEnd type="none" w="med" len="med"/>
                <a:tailEnd type="none" w="med" len="med"/>
              </a:ln>
            </p:spPr>
          </p:sp>
          <p:sp>
            <p:nvSpPr>
              <p:cNvPr id="16402" name="Line 19"/>
              <p:cNvSpPr/>
              <p:nvPr/>
            </p:nvSpPr>
            <p:spPr>
              <a:xfrm>
                <a:off x="2304" y="1536"/>
                <a:ext cx="0" cy="240"/>
              </a:xfrm>
              <a:prstGeom prst="line">
                <a:avLst/>
              </a:prstGeom>
              <a:ln w="22225" cap="flat" cmpd="sng">
                <a:solidFill>
                  <a:schemeClr val="hlink"/>
                </a:solidFill>
                <a:prstDash val="solid"/>
                <a:round/>
                <a:headEnd type="none" w="med" len="med"/>
                <a:tailEnd type="none" w="med" len="med"/>
              </a:ln>
            </p:spPr>
          </p:sp>
          <p:sp>
            <p:nvSpPr>
              <p:cNvPr id="16403" name="Line 20"/>
              <p:cNvSpPr/>
              <p:nvPr/>
            </p:nvSpPr>
            <p:spPr>
              <a:xfrm>
                <a:off x="3552" y="1536"/>
                <a:ext cx="0" cy="240"/>
              </a:xfrm>
              <a:prstGeom prst="line">
                <a:avLst/>
              </a:prstGeom>
              <a:ln w="22225" cap="flat" cmpd="sng">
                <a:solidFill>
                  <a:schemeClr val="hlink"/>
                </a:solidFill>
                <a:prstDash val="solid"/>
                <a:round/>
                <a:headEnd type="none" w="med" len="med"/>
                <a:tailEnd type="none" w="med" len="med"/>
              </a:ln>
            </p:spPr>
          </p:sp>
          <p:sp>
            <p:nvSpPr>
              <p:cNvPr id="16404" name="Line 21"/>
              <p:cNvSpPr/>
              <p:nvPr/>
            </p:nvSpPr>
            <p:spPr>
              <a:xfrm>
                <a:off x="4752" y="1536"/>
                <a:ext cx="0" cy="240"/>
              </a:xfrm>
              <a:prstGeom prst="line">
                <a:avLst/>
              </a:prstGeom>
              <a:ln w="22225" cap="flat" cmpd="sng">
                <a:solidFill>
                  <a:schemeClr val="hlink"/>
                </a:solidFill>
                <a:prstDash val="solid"/>
                <a:round/>
                <a:headEnd type="none" w="med" len="med"/>
                <a:tailEnd type="none" w="med" len="med"/>
              </a:ln>
            </p:spPr>
          </p:sp>
        </p:grpSp>
        <p:grpSp>
          <p:nvGrpSpPr>
            <p:cNvPr id="16405" name="Group 22"/>
            <p:cNvGrpSpPr/>
            <p:nvPr/>
          </p:nvGrpSpPr>
          <p:grpSpPr>
            <a:xfrm>
              <a:off x="960" y="2064"/>
              <a:ext cx="1584" cy="384"/>
              <a:chOff x="960" y="2064"/>
              <a:chExt cx="1584" cy="384"/>
            </a:xfrm>
          </p:grpSpPr>
          <p:sp>
            <p:nvSpPr>
              <p:cNvPr id="16406" name="Line 23"/>
              <p:cNvSpPr/>
              <p:nvPr/>
            </p:nvSpPr>
            <p:spPr>
              <a:xfrm>
                <a:off x="2256" y="2064"/>
                <a:ext cx="0" cy="144"/>
              </a:xfrm>
              <a:prstGeom prst="line">
                <a:avLst/>
              </a:prstGeom>
              <a:ln w="22225" cap="flat" cmpd="sng">
                <a:solidFill>
                  <a:schemeClr val="hlink"/>
                </a:solidFill>
                <a:prstDash val="solid"/>
                <a:round/>
                <a:headEnd type="none" w="med" len="med"/>
                <a:tailEnd type="none" w="med" len="med"/>
              </a:ln>
            </p:spPr>
          </p:sp>
          <p:sp>
            <p:nvSpPr>
              <p:cNvPr id="16407" name="Line 24"/>
              <p:cNvSpPr/>
              <p:nvPr/>
            </p:nvSpPr>
            <p:spPr>
              <a:xfrm>
                <a:off x="960" y="2208"/>
                <a:ext cx="1584" cy="0"/>
              </a:xfrm>
              <a:prstGeom prst="line">
                <a:avLst/>
              </a:prstGeom>
              <a:ln w="22225" cap="flat" cmpd="sng">
                <a:solidFill>
                  <a:schemeClr val="hlink"/>
                </a:solidFill>
                <a:prstDash val="solid"/>
                <a:round/>
                <a:headEnd type="none" w="med" len="med"/>
                <a:tailEnd type="none" w="med" len="med"/>
              </a:ln>
            </p:spPr>
          </p:sp>
          <p:sp>
            <p:nvSpPr>
              <p:cNvPr id="16408" name="Line 25"/>
              <p:cNvSpPr/>
              <p:nvPr/>
            </p:nvSpPr>
            <p:spPr>
              <a:xfrm>
                <a:off x="960" y="2208"/>
                <a:ext cx="0" cy="240"/>
              </a:xfrm>
              <a:prstGeom prst="line">
                <a:avLst/>
              </a:prstGeom>
              <a:ln w="22225" cap="flat" cmpd="sng">
                <a:solidFill>
                  <a:schemeClr val="hlink"/>
                </a:solidFill>
                <a:prstDash val="solid"/>
                <a:round/>
                <a:headEnd type="none" w="med" len="med"/>
                <a:tailEnd type="none" w="med" len="med"/>
              </a:ln>
            </p:spPr>
          </p:sp>
          <p:sp>
            <p:nvSpPr>
              <p:cNvPr id="16409" name="Line 26"/>
              <p:cNvSpPr/>
              <p:nvPr/>
            </p:nvSpPr>
            <p:spPr>
              <a:xfrm>
                <a:off x="1728" y="2208"/>
                <a:ext cx="0" cy="240"/>
              </a:xfrm>
              <a:prstGeom prst="line">
                <a:avLst/>
              </a:prstGeom>
              <a:ln w="22225" cap="flat" cmpd="sng">
                <a:solidFill>
                  <a:schemeClr val="hlink"/>
                </a:solidFill>
                <a:prstDash val="solid"/>
                <a:round/>
                <a:headEnd type="none" w="med" len="med"/>
                <a:tailEnd type="none" w="med" len="med"/>
              </a:ln>
            </p:spPr>
          </p:sp>
          <p:sp>
            <p:nvSpPr>
              <p:cNvPr id="16410" name="Line 27"/>
              <p:cNvSpPr/>
              <p:nvPr/>
            </p:nvSpPr>
            <p:spPr>
              <a:xfrm>
                <a:off x="2544" y="2208"/>
                <a:ext cx="0" cy="240"/>
              </a:xfrm>
              <a:prstGeom prst="line">
                <a:avLst/>
              </a:prstGeom>
              <a:ln w="22225" cap="flat" cmpd="sng">
                <a:solidFill>
                  <a:schemeClr val="hlink"/>
                </a:solidFill>
                <a:prstDash val="solid"/>
                <a:round/>
                <a:headEnd type="none" w="med" len="med"/>
                <a:tailEnd type="none" w="med" len="med"/>
              </a:ln>
            </p:spPr>
          </p:sp>
        </p:grpSp>
        <p:grpSp>
          <p:nvGrpSpPr>
            <p:cNvPr id="16411" name="Group 28"/>
            <p:cNvGrpSpPr/>
            <p:nvPr/>
          </p:nvGrpSpPr>
          <p:grpSpPr>
            <a:xfrm>
              <a:off x="2736" y="2064"/>
              <a:ext cx="1392" cy="384"/>
              <a:chOff x="2736" y="2064"/>
              <a:chExt cx="1392" cy="384"/>
            </a:xfrm>
          </p:grpSpPr>
          <p:sp>
            <p:nvSpPr>
              <p:cNvPr id="16412" name="Line 29"/>
              <p:cNvSpPr/>
              <p:nvPr/>
            </p:nvSpPr>
            <p:spPr>
              <a:xfrm>
                <a:off x="3552" y="2064"/>
                <a:ext cx="0" cy="144"/>
              </a:xfrm>
              <a:prstGeom prst="line">
                <a:avLst/>
              </a:prstGeom>
              <a:ln w="22225" cap="flat" cmpd="sng">
                <a:solidFill>
                  <a:schemeClr val="hlink"/>
                </a:solidFill>
                <a:prstDash val="solid"/>
                <a:round/>
                <a:headEnd type="none" w="med" len="med"/>
                <a:tailEnd type="none" w="med" len="med"/>
              </a:ln>
            </p:spPr>
          </p:sp>
          <p:sp>
            <p:nvSpPr>
              <p:cNvPr id="16413" name="Line 30"/>
              <p:cNvSpPr/>
              <p:nvPr/>
            </p:nvSpPr>
            <p:spPr>
              <a:xfrm>
                <a:off x="2736" y="2208"/>
                <a:ext cx="1392" cy="0"/>
              </a:xfrm>
              <a:prstGeom prst="line">
                <a:avLst/>
              </a:prstGeom>
              <a:ln w="22225" cap="flat" cmpd="sng">
                <a:solidFill>
                  <a:schemeClr val="hlink"/>
                </a:solidFill>
                <a:prstDash val="solid"/>
                <a:round/>
                <a:headEnd type="none" w="med" len="med"/>
                <a:tailEnd type="none" w="med" len="med"/>
              </a:ln>
            </p:spPr>
          </p:sp>
          <p:sp>
            <p:nvSpPr>
              <p:cNvPr id="16414" name="Line 31"/>
              <p:cNvSpPr/>
              <p:nvPr/>
            </p:nvSpPr>
            <p:spPr>
              <a:xfrm>
                <a:off x="2736" y="2208"/>
                <a:ext cx="0" cy="240"/>
              </a:xfrm>
              <a:prstGeom prst="line">
                <a:avLst/>
              </a:prstGeom>
              <a:ln w="22225" cap="flat" cmpd="sng">
                <a:solidFill>
                  <a:schemeClr val="hlink"/>
                </a:solidFill>
                <a:prstDash val="solid"/>
                <a:round/>
                <a:headEnd type="none" w="med" len="med"/>
                <a:tailEnd type="none" w="med" len="med"/>
              </a:ln>
            </p:spPr>
          </p:sp>
          <p:sp>
            <p:nvSpPr>
              <p:cNvPr id="16415" name="Line 32"/>
              <p:cNvSpPr/>
              <p:nvPr/>
            </p:nvSpPr>
            <p:spPr>
              <a:xfrm>
                <a:off x="3456" y="2208"/>
                <a:ext cx="0" cy="240"/>
              </a:xfrm>
              <a:prstGeom prst="line">
                <a:avLst/>
              </a:prstGeom>
              <a:ln w="22225" cap="flat" cmpd="sng">
                <a:solidFill>
                  <a:schemeClr val="hlink"/>
                </a:solidFill>
                <a:prstDash val="solid"/>
                <a:round/>
                <a:headEnd type="none" w="med" len="med"/>
                <a:tailEnd type="none" w="med" len="med"/>
              </a:ln>
            </p:spPr>
          </p:sp>
          <p:sp>
            <p:nvSpPr>
              <p:cNvPr id="16416" name="Line 33"/>
              <p:cNvSpPr/>
              <p:nvPr/>
            </p:nvSpPr>
            <p:spPr>
              <a:xfrm>
                <a:off x="4128" y="2208"/>
                <a:ext cx="0" cy="240"/>
              </a:xfrm>
              <a:prstGeom prst="line">
                <a:avLst/>
              </a:prstGeom>
              <a:ln w="22225" cap="flat" cmpd="sng">
                <a:solidFill>
                  <a:schemeClr val="hlink"/>
                </a:solidFill>
                <a:prstDash val="solid"/>
                <a:roun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charRg st="44" end="58"/>
                                            </p:txEl>
                                          </p:spTgt>
                                        </p:tgtEl>
                                        <p:attrNameLst>
                                          <p:attrName>style.visibility</p:attrName>
                                        </p:attrNameLst>
                                      </p:cBhvr>
                                      <p:to>
                                        <p:strVal val="visible"/>
                                      </p:to>
                                    </p:set>
                                    <p:animEffect transition="in" filter="blinds(horizontal)">
                                      <p:cBhvr>
                                        <p:cTn id="7" dur="500"/>
                                        <p:tgtEl>
                                          <p:spTgt spid="14339">
                                            <p:txEl>
                                              <p:charRg st="44" end="5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a:spLocks noGrp="1"/>
          </p:cNvSpPr>
          <p:nvPr>
            <p:ph type="title"/>
          </p:nvPr>
        </p:nvSpPr>
        <p:spPr>
          <a:xfrm>
            <a:off x="2782888" y="0"/>
            <a:ext cx="7162800" cy="1143000"/>
          </a:xfrm>
          <a:noFill/>
          <a:ln>
            <a:noFill/>
          </a:ln>
        </p:spPr>
        <p:txBody>
          <a:bodyPr anchor="t" anchorCtr="0"/>
          <a:p>
            <a:pPr eaLnBrk="1" hangingPunct="1"/>
            <a:br>
              <a:rPr lang="en-US" altLang="zh-CN" sz="2800" dirty="0"/>
            </a:br>
            <a:endParaRPr lang="en-US" altLang="zh-CN" sz="2800" dirty="0"/>
          </a:p>
        </p:txBody>
      </p:sp>
      <p:sp>
        <p:nvSpPr>
          <p:cNvPr id="121858" name="Rectangle 3"/>
          <p:cNvSpPr>
            <a:spLocks noGrp="1"/>
          </p:cNvSpPr>
          <p:nvPr>
            <p:ph idx="1"/>
          </p:nvPr>
        </p:nvSpPr>
        <p:spPr>
          <a:xfrm>
            <a:off x="1055370" y="188595"/>
            <a:ext cx="10689590" cy="6308725"/>
          </a:xfrm>
          <a:noFill/>
          <a:ln>
            <a:noFill/>
          </a:ln>
        </p:spPr>
        <p:txBody>
          <a:bodyPr anchor="t" anchorCtr="0"/>
          <a:p>
            <a:pPr eaLnBrk="1" hangingPunct="1">
              <a:lnSpc>
                <a:spcPct val="85000"/>
              </a:lnSpc>
              <a:buFont typeface="Wingdings" panose="05000000000000000000" pitchFamily="2" charset="2"/>
              <a:buNone/>
            </a:pPr>
            <a:r>
              <a:rPr lang="en-US" altLang="zh-CN" sz="2400" b="1" dirty="0"/>
              <a:t>#include &lt;iostream&gt;</a:t>
            </a:r>
            <a:endParaRPr lang="en-US" altLang="zh-CN" sz="2400" b="1" dirty="0"/>
          </a:p>
          <a:p>
            <a:pPr eaLnBrk="1" hangingPunct="1">
              <a:lnSpc>
                <a:spcPct val="85000"/>
              </a:lnSpc>
              <a:buFont typeface="Wingdings" panose="05000000000000000000" pitchFamily="2" charset="2"/>
              <a:buNone/>
            </a:pPr>
            <a:r>
              <a:rPr lang="en-US" altLang="zh-CN" sz="2400" b="1" dirty="0"/>
              <a:t>#include &lt;iomanip&gt;</a:t>
            </a:r>
            <a:endParaRPr lang="en-US" altLang="zh-CN" sz="2400" b="1" dirty="0"/>
          </a:p>
          <a:p>
            <a:pPr eaLnBrk="1" hangingPunct="1">
              <a:lnSpc>
                <a:spcPct val="85000"/>
              </a:lnSpc>
              <a:buFont typeface="Wingdings" panose="05000000000000000000" pitchFamily="2" charset="2"/>
              <a:buNone/>
            </a:pPr>
            <a:r>
              <a:rPr lang="en-US" altLang="zh-CN" sz="2400" b="1" dirty="0"/>
              <a:t>#include &lt;string&gt;</a:t>
            </a:r>
            <a:endParaRPr lang="en-US" altLang="zh-CN" sz="2400" b="1" dirty="0"/>
          </a:p>
          <a:p>
            <a:pPr eaLnBrk="1" hangingPunct="1">
              <a:lnSpc>
                <a:spcPct val="85000"/>
              </a:lnSpc>
              <a:buFont typeface="Wingdings" panose="05000000000000000000" pitchFamily="2" charset="2"/>
              <a:buNone/>
            </a:pPr>
            <a:r>
              <a:rPr lang="en-US" altLang="zh-CN" sz="2400" b="1" dirty="0"/>
              <a:t>using namespace std;</a:t>
            </a:r>
            <a:endParaRPr lang="en-US" altLang="zh-CN" sz="2400" b="1" dirty="0"/>
          </a:p>
          <a:p>
            <a:pPr eaLnBrk="1" hangingPunct="1">
              <a:lnSpc>
                <a:spcPct val="85000"/>
              </a:lnSpc>
              <a:buFont typeface="Wingdings" panose="05000000000000000000" pitchFamily="2" charset="2"/>
              <a:buNone/>
            </a:pPr>
            <a:r>
              <a:rPr lang="en-US" altLang="zh-CN" sz="2400" b="1" dirty="0">
                <a:solidFill>
                  <a:srgbClr val="990000"/>
                </a:solidFill>
              </a:rPr>
              <a:t>struct student</a:t>
            </a:r>
            <a:r>
              <a:rPr lang="en-US" altLang="zh-CN" sz="2400" b="1" dirty="0"/>
              <a:t>   //</a:t>
            </a:r>
            <a:r>
              <a:rPr lang="zh-CN" altLang="en-US" sz="2400" b="1" dirty="0"/>
              <a:t>学生信息结构体</a:t>
            </a:r>
            <a:endParaRPr lang="zh-CN" altLang="en-US" sz="2400" b="1" dirty="0"/>
          </a:p>
          <a:p>
            <a:pPr eaLnBrk="1" hangingPunct="1">
              <a:lnSpc>
                <a:spcPct val="85000"/>
              </a:lnSpc>
              <a:buFont typeface="Wingdings" panose="05000000000000000000" pitchFamily="2" charset="2"/>
              <a:buNone/>
            </a:pPr>
            <a:r>
              <a:rPr lang="en-US" altLang="zh-CN" sz="2400" b="1" dirty="0"/>
              <a:t>{  int num;  //</a:t>
            </a:r>
            <a:r>
              <a:rPr lang="zh-CN" altLang="en-US" sz="2400" b="1" dirty="0"/>
              <a:t>学号</a:t>
            </a:r>
            <a:endParaRPr lang="zh-CN" altLang="en-US" sz="2400" b="1" dirty="0"/>
          </a:p>
          <a:p>
            <a:pPr eaLnBrk="1" hangingPunct="1">
              <a:lnSpc>
                <a:spcPct val="85000"/>
              </a:lnSpc>
              <a:buFont typeface="Wingdings" panose="05000000000000000000" pitchFamily="2" charset="2"/>
              <a:buNone/>
            </a:pPr>
            <a:r>
              <a:rPr lang="zh-CN" altLang="en-US" sz="2400" b="1" dirty="0"/>
              <a:t>    </a:t>
            </a:r>
            <a:r>
              <a:rPr lang="en-US" altLang="zh-CN" sz="2400" b="1" dirty="0"/>
              <a:t>string name;  //</a:t>
            </a:r>
            <a:r>
              <a:rPr lang="zh-CN" altLang="en-US" sz="2400" b="1" dirty="0"/>
              <a:t>姓名</a:t>
            </a:r>
            <a:endParaRPr lang="zh-CN" altLang="en-US" sz="2400" b="1" dirty="0"/>
          </a:p>
          <a:p>
            <a:pPr eaLnBrk="1" hangingPunct="1">
              <a:lnSpc>
                <a:spcPct val="85000"/>
              </a:lnSpc>
              <a:buFont typeface="Wingdings" panose="05000000000000000000" pitchFamily="2" charset="2"/>
              <a:buNone/>
            </a:pPr>
            <a:r>
              <a:rPr lang="zh-CN" altLang="en-US" sz="2400" b="1" dirty="0"/>
              <a:t>    </a:t>
            </a:r>
            <a:r>
              <a:rPr lang="en-US" altLang="zh-CN" sz="2400" b="1" dirty="0"/>
              <a:t>char sex;  //</a:t>
            </a:r>
            <a:r>
              <a:rPr lang="zh-CN" altLang="en-US" sz="2400" b="1" dirty="0"/>
              <a:t>性别</a:t>
            </a:r>
            <a:endParaRPr lang="zh-CN" altLang="en-US" sz="2400" b="1" dirty="0"/>
          </a:p>
          <a:p>
            <a:pPr eaLnBrk="1" hangingPunct="1">
              <a:lnSpc>
                <a:spcPct val="85000"/>
              </a:lnSpc>
              <a:buFont typeface="Wingdings" panose="05000000000000000000" pitchFamily="2" charset="2"/>
              <a:buNone/>
            </a:pPr>
            <a:r>
              <a:rPr lang="zh-CN" altLang="en-US" sz="2400" b="1" dirty="0"/>
              <a:t>    </a:t>
            </a:r>
            <a:r>
              <a:rPr lang="en-US" altLang="zh-CN" sz="2400" b="1" dirty="0"/>
              <a:t>int age;  //</a:t>
            </a:r>
            <a:r>
              <a:rPr lang="zh-CN" altLang="en-US" sz="2400" b="1" dirty="0"/>
              <a:t>年龄</a:t>
            </a:r>
            <a:endParaRPr lang="zh-CN" altLang="en-US" sz="2400" b="1" dirty="0"/>
          </a:p>
          <a:p>
            <a:pPr eaLnBrk="1" hangingPunct="1">
              <a:lnSpc>
                <a:spcPct val="85000"/>
              </a:lnSpc>
              <a:buFont typeface="Wingdings" panose="05000000000000000000" pitchFamily="2" charset="2"/>
              <a:buNone/>
            </a:pPr>
            <a:r>
              <a:rPr lang="en-US" altLang="zh-CN" sz="2400" b="1" dirty="0"/>
              <a:t>};</a:t>
            </a:r>
            <a:endParaRPr lang="en-US" altLang="zh-CN" sz="2400" b="1" dirty="0"/>
          </a:p>
          <a:p>
            <a:pPr eaLnBrk="1" hangingPunct="1">
              <a:lnSpc>
                <a:spcPct val="80000"/>
              </a:lnSpc>
              <a:buFont typeface="Wingdings" panose="05000000000000000000" pitchFamily="2" charset="2"/>
              <a:buNone/>
            </a:pPr>
            <a:r>
              <a:rPr lang="en-US" altLang="zh-CN" sz="2400" b="1" dirty="0"/>
              <a:t>int main()</a:t>
            </a:r>
            <a:endParaRPr lang="en-US" altLang="zh-CN" sz="2400" b="1" dirty="0"/>
          </a:p>
          <a:p>
            <a:pPr eaLnBrk="1" hangingPunct="1">
              <a:lnSpc>
                <a:spcPct val="80000"/>
              </a:lnSpc>
              <a:buFont typeface="Wingdings" panose="05000000000000000000" pitchFamily="2" charset="2"/>
              <a:buNone/>
            </a:pPr>
            <a:r>
              <a:rPr lang="en-US" altLang="zh-CN" sz="2400" b="1" dirty="0"/>
              <a:t>{    </a:t>
            </a:r>
            <a:endParaRPr lang="en-US" altLang="zh-CN" sz="2400" b="1" dirty="0"/>
          </a:p>
          <a:p>
            <a:pPr eaLnBrk="1" hangingPunct="1">
              <a:lnSpc>
                <a:spcPct val="80000"/>
              </a:lnSpc>
              <a:buFont typeface="Wingdings" panose="05000000000000000000" pitchFamily="2" charset="2"/>
              <a:buNone/>
            </a:pPr>
            <a:r>
              <a:rPr lang="en-US" altLang="zh-CN" sz="2400" b="1" dirty="0"/>
              <a:t>    </a:t>
            </a:r>
            <a:r>
              <a:rPr lang="en-US" altLang="zh-CN" sz="2400" b="1" dirty="0">
                <a:solidFill>
                  <a:srgbClr val="990000"/>
                </a:solidFill>
              </a:rPr>
              <a:t>Student stu={97001,"Lin Lin",'F',19};</a:t>
            </a:r>
            <a:r>
              <a:rPr lang="en-US" altLang="zh-CN" sz="2400" b="1" dirty="0"/>
              <a:t> cout&lt;&lt;setw(7)&lt;&lt;stu.num&lt;&lt;setw(20)&lt;&lt;stu.name&lt;&lt;setw(3)&lt;&lt;stu.sex&lt;&lt;setw(3)&lt;&lt;stu.age;</a:t>
            </a:r>
            <a:endParaRPr lang="en-US" altLang="zh-CN" sz="2400" b="1" dirty="0"/>
          </a:p>
          <a:p>
            <a:pPr eaLnBrk="1" hangingPunct="1">
              <a:lnSpc>
                <a:spcPct val="80000"/>
              </a:lnSpc>
              <a:buFont typeface="Wingdings" panose="05000000000000000000" pitchFamily="2" charset="2"/>
              <a:buNone/>
            </a:pPr>
            <a:r>
              <a:rPr lang="en-US" altLang="zh-CN" sz="2400" b="1" dirty="0"/>
              <a:t>    return 0;</a:t>
            </a:r>
            <a:endParaRPr lang="en-US" altLang="zh-CN" sz="2400" b="1" dirty="0"/>
          </a:p>
          <a:p>
            <a:pPr eaLnBrk="1" hangingPunct="1">
              <a:lnSpc>
                <a:spcPct val="80000"/>
              </a:lnSpc>
              <a:buFont typeface="Wingdings" panose="05000000000000000000" pitchFamily="2" charset="2"/>
              <a:buNone/>
            </a:pPr>
            <a:r>
              <a:rPr lang="en-US" altLang="zh-CN" sz="2400" b="1" dirty="0"/>
              <a:t>}</a:t>
            </a:r>
            <a:endParaRPr lang="en-US" altLang="zh-CN" sz="2400" b="1" dirty="0"/>
          </a:p>
        </p:txBody>
      </p:sp>
      <p:sp>
        <p:nvSpPr>
          <p:cNvPr id="219141" name="Text Box 5"/>
          <p:cNvSpPr txBox="1">
            <a:spLocks noChangeArrowheads="1"/>
          </p:cNvSpPr>
          <p:nvPr/>
        </p:nvSpPr>
        <p:spPr bwMode="auto">
          <a:xfrm>
            <a:off x="6600825" y="3284538"/>
            <a:ext cx="3733800" cy="768350"/>
          </a:xfrm>
          <a:prstGeom prst="rect">
            <a:avLst/>
          </a:prstGeom>
          <a:solidFill>
            <a:srgbClr val="FFC000"/>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运行结果</a:t>
            </a: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97001        Lin </a:t>
            </a:r>
            <a:r>
              <a:rPr kumimoji="0" lang="en-US" altLang="zh-CN" sz="2000" b="1"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Lin</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F 19</a:t>
            </a:r>
            <a:endPar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141"/>
                                        </p:tgtEl>
                                        <p:attrNameLst>
                                          <p:attrName>style.visibility</p:attrName>
                                        </p:attrNameLst>
                                      </p:cBhvr>
                                      <p:to>
                                        <p:strVal val="visible"/>
                                      </p:to>
                                    </p:set>
                                    <p:animEffect transition="in" filter="blinds(horizontal)">
                                      <p:cBhvr>
                                        <p:cTn id="7" dur="500"/>
                                        <p:tgtEl>
                                          <p:spTgt spid="219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2"/>
          <p:cNvSpPr>
            <a:spLocks noGrp="1"/>
          </p:cNvSpPr>
          <p:nvPr>
            <p:ph type="title"/>
          </p:nvPr>
        </p:nvSpPr>
        <p:spPr>
          <a:xfrm>
            <a:off x="2447608" y="188595"/>
            <a:ext cx="7315200" cy="114300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4.6.2 </a:t>
            </a:r>
            <a:r>
              <a:rPr lang="zh-CN" altLang="en-US" sz="3600" b="1" dirty="0">
                <a:latin typeface="楷体" panose="02010609060101010101" pitchFamily="49" charset="-122"/>
                <a:ea typeface="楷体" panose="02010609060101010101" pitchFamily="49" charset="-122"/>
              </a:rPr>
              <a:t>联合体</a:t>
            </a:r>
            <a:endParaRPr lang="zh-CN" altLang="en-US" sz="3600" b="1" dirty="0">
              <a:latin typeface="楷体" panose="02010609060101010101" pitchFamily="49" charset="-122"/>
              <a:ea typeface="楷体" panose="02010609060101010101" pitchFamily="49" charset="-122"/>
            </a:endParaRPr>
          </a:p>
        </p:txBody>
      </p:sp>
      <p:sp>
        <p:nvSpPr>
          <p:cNvPr id="221187" name="Rectangle 3"/>
          <p:cNvSpPr>
            <a:spLocks noGrp="1"/>
          </p:cNvSpPr>
          <p:nvPr>
            <p:ph idx="1"/>
          </p:nvPr>
        </p:nvSpPr>
        <p:spPr>
          <a:xfrm>
            <a:off x="767715" y="981075"/>
            <a:ext cx="6221730" cy="4876800"/>
          </a:xfrm>
          <a:noFill/>
          <a:ln>
            <a:noFill/>
          </a:ln>
        </p:spPr>
        <p:txBody>
          <a:bodyPr anchor="t" anchorCtr="0"/>
          <a:p>
            <a:pPr eaLnBrk="1" hangingPunct="1">
              <a:lnSpc>
                <a:spcPct val="70000"/>
              </a:lnSpc>
              <a:spcBef>
                <a:spcPts val="600"/>
              </a:spcBef>
            </a:pPr>
            <a:r>
              <a:rPr lang="zh-CN" altLang="en-US" sz="2800" b="1" dirty="0">
                <a:latin typeface="楷体" panose="02010609060101010101" pitchFamily="49" charset="-122"/>
                <a:ea typeface="楷体" panose="02010609060101010101" pitchFamily="49" charset="-122"/>
              </a:rPr>
              <a:t>声明形式：</a:t>
            </a:r>
            <a:endParaRPr lang="zh-CN" altLang="en-US" sz="2800" b="1" dirty="0">
              <a:latin typeface="楷体" panose="02010609060101010101" pitchFamily="49" charset="-122"/>
              <a:ea typeface="楷体" panose="02010609060101010101" pitchFamily="49" charset="-122"/>
            </a:endParaRPr>
          </a:p>
          <a:p>
            <a:pPr lvl="1" eaLnBrk="1" hangingPunct="1">
              <a:lnSpc>
                <a:spcPct val="80000"/>
              </a:lnSpc>
              <a:spcBef>
                <a:spcPts val="600"/>
              </a:spcBef>
              <a:buNone/>
            </a:pPr>
            <a:r>
              <a:rPr lang="en-US" altLang="zh-CN" b="1" dirty="0">
                <a:solidFill>
                  <a:srgbClr val="990000"/>
                </a:solidFill>
                <a:latin typeface="Arial" panose="020B0604020202020204" pitchFamily="34" charset="0"/>
                <a:ea typeface="楷体" panose="02010609060101010101" pitchFamily="49" charset="-122"/>
                <a:cs typeface="Arial" panose="020B0604020202020204" pitchFamily="34" charset="0"/>
              </a:rPr>
              <a:t>union   </a:t>
            </a:r>
            <a:r>
              <a:rPr lang="zh-CN" altLang="en-US" b="1" dirty="0">
                <a:solidFill>
                  <a:srgbClr val="990000"/>
                </a:solidFill>
                <a:latin typeface="Arial" panose="020B0604020202020204" pitchFamily="34" charset="0"/>
                <a:ea typeface="楷体" panose="02010609060101010101" pitchFamily="49" charset="-122"/>
                <a:cs typeface="Arial" panose="020B0604020202020204" pitchFamily="34" charset="0"/>
              </a:rPr>
              <a:t>联合体名称</a:t>
            </a:r>
            <a:endParaRPr lang="zh-CN" altLang="en-US" b="1" dirty="0">
              <a:solidFill>
                <a:srgbClr val="990000"/>
              </a:solidFill>
              <a:latin typeface="Arial" panose="020B0604020202020204" pitchFamily="34" charset="0"/>
              <a:ea typeface="楷体" panose="02010609060101010101" pitchFamily="49" charset="-122"/>
              <a:cs typeface="Arial" panose="020B0604020202020204" pitchFamily="34" charset="0"/>
            </a:endParaRPr>
          </a:p>
          <a:p>
            <a:pPr lvl="1" eaLnBrk="1" hangingPunct="1">
              <a:lnSpc>
                <a:spcPct val="80000"/>
              </a:lnSpc>
              <a:spcBef>
                <a:spcPts val="600"/>
              </a:spcBef>
              <a:buNone/>
            </a:pPr>
            <a:r>
              <a:rPr lang="en-US" altLang="zh-CN" b="1" dirty="0">
                <a:latin typeface="Arial" panose="020B0604020202020204" pitchFamily="34" charset="0"/>
                <a:ea typeface="楷体" panose="02010609060101010101" pitchFamily="49" charset="-122"/>
                <a:cs typeface="Arial" panose="020B0604020202020204" pitchFamily="34" charset="0"/>
              </a:rPr>
              <a:t>{</a:t>
            </a:r>
            <a:endParaRPr lang="en-US" altLang="zh-CN" b="1" dirty="0">
              <a:latin typeface="Arial" panose="020B0604020202020204" pitchFamily="34" charset="0"/>
              <a:ea typeface="楷体" panose="02010609060101010101" pitchFamily="49" charset="-122"/>
              <a:cs typeface="Arial" panose="020B0604020202020204" pitchFamily="34" charset="0"/>
            </a:endParaRPr>
          </a:p>
          <a:p>
            <a:pPr lvl="1" eaLnBrk="1" hangingPunct="1">
              <a:lnSpc>
                <a:spcPct val="80000"/>
              </a:lnSpc>
              <a:spcBef>
                <a:spcPts val="600"/>
              </a:spcBef>
              <a:buNone/>
            </a:pPr>
            <a:r>
              <a:rPr lang="en-US" altLang="zh-CN" b="1" dirty="0">
                <a:latin typeface="Arial" panose="020B0604020202020204" pitchFamily="34" charset="0"/>
                <a:ea typeface="楷体" panose="02010609060101010101" pitchFamily="49" charset="-122"/>
                <a:cs typeface="Arial" panose="020B0604020202020204" pitchFamily="34" charset="0"/>
              </a:rPr>
              <a:t>       </a:t>
            </a:r>
            <a:r>
              <a:rPr lang="zh-CN" altLang="en-US" b="1" dirty="0">
                <a:latin typeface="Arial" panose="020B0604020202020204" pitchFamily="34" charset="0"/>
                <a:ea typeface="楷体" panose="02010609060101010101" pitchFamily="49" charset="-122"/>
                <a:cs typeface="Arial" panose="020B0604020202020204" pitchFamily="34" charset="0"/>
              </a:rPr>
              <a:t>公有成员</a:t>
            </a:r>
            <a:endParaRPr lang="zh-CN" altLang="en-US" b="1" dirty="0">
              <a:latin typeface="Arial" panose="020B0604020202020204" pitchFamily="34" charset="0"/>
              <a:ea typeface="楷体" panose="02010609060101010101" pitchFamily="49" charset="-122"/>
              <a:cs typeface="Arial" panose="020B0604020202020204" pitchFamily="34" charset="0"/>
            </a:endParaRPr>
          </a:p>
          <a:p>
            <a:pPr lvl="1" eaLnBrk="1" hangingPunct="1">
              <a:lnSpc>
                <a:spcPct val="80000"/>
              </a:lnSpc>
              <a:spcBef>
                <a:spcPts val="600"/>
              </a:spcBef>
              <a:buNone/>
            </a:pPr>
            <a:r>
              <a:rPr lang="zh-CN" altLang="en-US" b="1" dirty="0">
                <a:latin typeface="Arial" panose="020B0604020202020204" pitchFamily="34" charset="0"/>
                <a:ea typeface="楷体" panose="02010609060101010101" pitchFamily="49" charset="-122"/>
                <a:cs typeface="Arial" panose="020B0604020202020204" pitchFamily="34" charset="0"/>
              </a:rPr>
              <a:t>   </a:t>
            </a:r>
            <a:r>
              <a:rPr lang="en-US" altLang="zh-CN" b="1" dirty="0">
                <a:latin typeface="Arial" panose="020B0604020202020204" pitchFamily="34" charset="0"/>
                <a:ea typeface="楷体" panose="02010609060101010101" pitchFamily="49" charset="-122"/>
                <a:cs typeface="Arial" panose="020B0604020202020204" pitchFamily="34" charset="0"/>
              </a:rPr>
              <a:t>protected:</a:t>
            </a:r>
            <a:endParaRPr lang="en-US" altLang="zh-CN" b="1" dirty="0">
              <a:latin typeface="Arial" panose="020B0604020202020204" pitchFamily="34" charset="0"/>
              <a:ea typeface="楷体" panose="02010609060101010101" pitchFamily="49" charset="-122"/>
              <a:cs typeface="Arial" panose="020B0604020202020204" pitchFamily="34" charset="0"/>
            </a:endParaRPr>
          </a:p>
          <a:p>
            <a:pPr lvl="1" eaLnBrk="1" hangingPunct="1">
              <a:lnSpc>
                <a:spcPct val="80000"/>
              </a:lnSpc>
              <a:spcBef>
                <a:spcPts val="600"/>
              </a:spcBef>
              <a:buNone/>
            </a:pPr>
            <a:r>
              <a:rPr lang="en-US" altLang="zh-CN" b="1" dirty="0">
                <a:latin typeface="Arial" panose="020B0604020202020204" pitchFamily="34" charset="0"/>
                <a:ea typeface="楷体" panose="02010609060101010101" pitchFamily="49" charset="-122"/>
                <a:cs typeface="Arial" panose="020B0604020202020204" pitchFamily="34" charset="0"/>
              </a:rPr>
              <a:t>       </a:t>
            </a:r>
            <a:r>
              <a:rPr lang="zh-CN" altLang="en-US" b="1" dirty="0">
                <a:latin typeface="Arial" panose="020B0604020202020204" pitchFamily="34" charset="0"/>
                <a:ea typeface="楷体" panose="02010609060101010101" pitchFamily="49" charset="-122"/>
                <a:cs typeface="Arial" panose="020B0604020202020204" pitchFamily="34" charset="0"/>
              </a:rPr>
              <a:t>保护型成员</a:t>
            </a:r>
            <a:endParaRPr lang="zh-CN" altLang="en-US" b="1" dirty="0">
              <a:latin typeface="Arial" panose="020B0604020202020204" pitchFamily="34" charset="0"/>
              <a:ea typeface="楷体" panose="02010609060101010101" pitchFamily="49" charset="-122"/>
              <a:cs typeface="Arial" panose="020B0604020202020204" pitchFamily="34" charset="0"/>
            </a:endParaRPr>
          </a:p>
          <a:p>
            <a:pPr lvl="1" eaLnBrk="1" hangingPunct="1">
              <a:lnSpc>
                <a:spcPct val="80000"/>
              </a:lnSpc>
              <a:spcBef>
                <a:spcPts val="600"/>
              </a:spcBef>
              <a:buNone/>
            </a:pPr>
            <a:r>
              <a:rPr lang="zh-CN" altLang="en-US" b="1" dirty="0">
                <a:latin typeface="Arial" panose="020B0604020202020204" pitchFamily="34" charset="0"/>
                <a:ea typeface="楷体" panose="02010609060101010101" pitchFamily="49" charset="-122"/>
                <a:cs typeface="Arial" panose="020B0604020202020204" pitchFamily="34" charset="0"/>
              </a:rPr>
              <a:t>   </a:t>
            </a:r>
            <a:r>
              <a:rPr lang="en-US" altLang="zh-CN" b="1" dirty="0">
                <a:latin typeface="Arial" panose="020B0604020202020204" pitchFamily="34" charset="0"/>
                <a:ea typeface="楷体" panose="02010609060101010101" pitchFamily="49" charset="-122"/>
                <a:cs typeface="Arial" panose="020B0604020202020204" pitchFamily="34" charset="0"/>
              </a:rPr>
              <a:t>private:</a:t>
            </a:r>
            <a:endParaRPr lang="en-US" altLang="zh-CN" b="1" dirty="0">
              <a:latin typeface="Arial" panose="020B0604020202020204" pitchFamily="34" charset="0"/>
              <a:ea typeface="楷体" panose="02010609060101010101" pitchFamily="49" charset="-122"/>
              <a:cs typeface="Arial" panose="020B0604020202020204" pitchFamily="34" charset="0"/>
            </a:endParaRPr>
          </a:p>
          <a:p>
            <a:pPr lvl="1" eaLnBrk="1" hangingPunct="1">
              <a:lnSpc>
                <a:spcPct val="80000"/>
              </a:lnSpc>
              <a:spcBef>
                <a:spcPts val="600"/>
              </a:spcBef>
              <a:buNone/>
            </a:pPr>
            <a:r>
              <a:rPr lang="en-US" altLang="zh-CN" b="1" dirty="0">
                <a:latin typeface="Arial" panose="020B0604020202020204" pitchFamily="34" charset="0"/>
                <a:ea typeface="楷体" panose="02010609060101010101" pitchFamily="49" charset="-122"/>
                <a:cs typeface="Arial" panose="020B0604020202020204" pitchFamily="34" charset="0"/>
              </a:rPr>
              <a:t>       </a:t>
            </a:r>
            <a:r>
              <a:rPr lang="zh-CN" altLang="en-US" b="1" dirty="0">
                <a:latin typeface="Arial" panose="020B0604020202020204" pitchFamily="34" charset="0"/>
                <a:ea typeface="楷体" panose="02010609060101010101" pitchFamily="49" charset="-122"/>
                <a:cs typeface="Arial" panose="020B0604020202020204" pitchFamily="34" charset="0"/>
              </a:rPr>
              <a:t>私有成员</a:t>
            </a:r>
            <a:endParaRPr lang="zh-CN" altLang="en-US" b="1" dirty="0">
              <a:latin typeface="Arial" panose="020B0604020202020204" pitchFamily="34" charset="0"/>
              <a:ea typeface="楷体" panose="02010609060101010101" pitchFamily="49" charset="-122"/>
              <a:cs typeface="Arial" panose="020B0604020202020204" pitchFamily="34" charset="0"/>
            </a:endParaRPr>
          </a:p>
          <a:p>
            <a:pPr lvl="1" eaLnBrk="1" hangingPunct="1">
              <a:lnSpc>
                <a:spcPct val="80000"/>
              </a:lnSpc>
              <a:spcBef>
                <a:spcPts val="600"/>
              </a:spcBef>
              <a:buNone/>
            </a:pPr>
            <a:r>
              <a:rPr lang="en-US" altLang="en-US" b="1" dirty="0">
                <a:latin typeface="Arial" panose="020B0604020202020204" pitchFamily="34" charset="0"/>
                <a:ea typeface="楷体" panose="02010609060101010101" pitchFamily="49" charset="-122"/>
                <a:cs typeface="Arial" panose="020B0604020202020204" pitchFamily="34" charset="0"/>
              </a:rPr>
              <a:t>}</a:t>
            </a:r>
            <a:r>
              <a:rPr lang="en-US" altLang="zh-CN" b="1" dirty="0">
                <a:latin typeface="Arial" panose="020B0604020202020204" pitchFamily="34" charset="0"/>
                <a:ea typeface="楷体" panose="02010609060101010101" pitchFamily="49" charset="-122"/>
                <a:cs typeface="Arial" panose="020B0604020202020204" pitchFamily="34" charset="0"/>
              </a:rPr>
              <a:t>;</a:t>
            </a:r>
            <a:endParaRPr lang="en-US" altLang="zh-CN" b="1" dirty="0">
              <a:latin typeface="Arial" panose="020B0604020202020204" pitchFamily="34" charset="0"/>
              <a:ea typeface="楷体" panose="02010609060101010101" pitchFamily="49" charset="-122"/>
              <a:cs typeface="Arial" panose="020B0604020202020204" pitchFamily="34" charset="0"/>
            </a:endParaRPr>
          </a:p>
          <a:p>
            <a:pPr eaLnBrk="1" hangingPunct="1">
              <a:lnSpc>
                <a:spcPct val="90000"/>
              </a:lnSpc>
              <a:spcBef>
                <a:spcPts val="600"/>
              </a:spcBef>
            </a:pP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2" name="Rectangle 3"/>
          <p:cNvSpPr>
            <a:spLocks noGrp="1"/>
          </p:cNvSpPr>
          <p:nvPr/>
        </p:nvSpPr>
        <p:spPr>
          <a:xfrm>
            <a:off x="5015865" y="1268730"/>
            <a:ext cx="6818630" cy="2720340"/>
          </a:xfrm>
          <a:prstGeom prst="rect">
            <a:avLst/>
          </a:prstGeom>
          <a:noFill/>
          <a:ln>
            <a:noFill/>
          </a:ln>
        </p:spPr>
        <p:txBody>
          <a:bodyPr anchor="t"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5000"/>
              </a:lnSpc>
              <a:spcBef>
                <a:spcPts val="600"/>
              </a:spcBef>
            </a:pPr>
            <a:r>
              <a:rPr lang="zh-CN" altLang="en-US" sz="2800" b="1" dirty="0">
                <a:latin typeface="楷体" panose="02010609060101010101" pitchFamily="49" charset="-122"/>
                <a:ea typeface="楷体" panose="02010609060101010101" pitchFamily="49" charset="-122"/>
              </a:rPr>
              <a:t>全部数据成员共用一组内存单元。</a:t>
            </a:r>
            <a:endParaRPr lang="zh-CN" altLang="en-US" sz="2800" b="1" dirty="0">
              <a:latin typeface="楷体" panose="02010609060101010101" pitchFamily="49" charset="-122"/>
              <a:ea typeface="楷体" panose="02010609060101010101" pitchFamily="49" charset="-122"/>
            </a:endParaRPr>
          </a:p>
          <a:p>
            <a:pPr eaLnBrk="1" hangingPunct="1">
              <a:lnSpc>
                <a:spcPct val="125000"/>
              </a:lnSpc>
              <a:spcBef>
                <a:spcPts val="600"/>
              </a:spcBef>
            </a:pPr>
            <a:r>
              <a:rPr lang="zh-CN" altLang="en-US" sz="2800" b="1" dirty="0">
                <a:latin typeface="楷体" panose="02010609060101010101" pitchFamily="49" charset="-122"/>
                <a:ea typeface="楷体" panose="02010609060101010101" pitchFamily="49" charset="-122"/>
              </a:rPr>
              <a:t>联合体类型变量说明的语法形式</a:t>
            </a:r>
            <a:endParaRPr lang="zh-CN" altLang="en-US" sz="2800" b="1" dirty="0">
              <a:latin typeface="楷体" panose="02010609060101010101" pitchFamily="49" charset="-122"/>
              <a:ea typeface="楷体" panose="02010609060101010101" pitchFamily="49" charset="-122"/>
            </a:endParaRPr>
          </a:p>
          <a:p>
            <a:pPr lvl="1" eaLnBrk="1" hangingPunct="1">
              <a:lnSpc>
                <a:spcPct val="125000"/>
              </a:lnSpc>
              <a:spcBef>
                <a:spcPts val="600"/>
              </a:spcBef>
              <a:buNone/>
            </a:pPr>
            <a:r>
              <a:rPr lang="zh-CN" altLang="en-US" b="1" dirty="0">
                <a:solidFill>
                  <a:srgbClr val="FF0000"/>
                </a:solidFill>
                <a:latin typeface="楷体" panose="02010609060101010101" pitchFamily="49" charset="-122"/>
                <a:ea typeface="楷体" panose="02010609060101010101" pitchFamily="49" charset="-122"/>
              </a:rPr>
              <a:t>   联合名  联合变量名；</a:t>
            </a:r>
            <a:endParaRPr lang="zh-CN" altLang="en-US" b="1" dirty="0">
              <a:solidFill>
                <a:srgbClr val="FF0000"/>
              </a:solidFill>
              <a:latin typeface="楷体" panose="02010609060101010101" pitchFamily="49" charset="-122"/>
              <a:ea typeface="楷体" panose="02010609060101010101" pitchFamily="49" charset="-122"/>
            </a:endParaRPr>
          </a:p>
          <a:p>
            <a:pPr eaLnBrk="1" hangingPunct="1">
              <a:lnSpc>
                <a:spcPct val="125000"/>
              </a:lnSpc>
              <a:spcBef>
                <a:spcPts val="600"/>
              </a:spcBef>
            </a:pPr>
            <a:r>
              <a:rPr lang="zh-CN" altLang="en-US" sz="2800" b="1" dirty="0">
                <a:latin typeface="楷体" panose="02010609060101010101" pitchFamily="49" charset="-122"/>
                <a:ea typeface="楷体" panose="02010609060101010101" pitchFamily="49" charset="-122"/>
              </a:rPr>
              <a:t>引用形式：</a:t>
            </a:r>
            <a:r>
              <a:rPr lang="zh-CN" altLang="en-US" sz="2800" b="1" dirty="0">
                <a:solidFill>
                  <a:srgbClr val="FF0000"/>
                </a:solidFill>
                <a:latin typeface="楷体" panose="02010609060101010101" pitchFamily="49" charset="-122"/>
                <a:ea typeface="楷体" panose="02010609060101010101" pitchFamily="49" charset="-122"/>
              </a:rPr>
              <a:t>联合名</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成员名</a:t>
            </a:r>
            <a:endParaRPr lang="zh-CN" altLang="en-US" sz="2800" b="1" dirty="0">
              <a:solidFill>
                <a:srgbClr val="FF0000"/>
              </a:solidFill>
              <a:latin typeface="楷体" panose="02010609060101010101" pitchFamily="49" charset="-122"/>
              <a:ea typeface="楷体" panose="02010609060101010101" pitchFamily="49" charset="-122"/>
            </a:endParaRPr>
          </a:p>
          <a:p>
            <a:pPr eaLnBrk="1" hangingPunct="1">
              <a:lnSpc>
                <a:spcPct val="125000"/>
              </a:lnSpc>
              <a:spcBef>
                <a:spcPts val="600"/>
              </a:spcBef>
            </a:pPr>
            <a:r>
              <a:rPr lang="zh-CN" altLang="en-US" sz="2800" b="1" dirty="0">
                <a:solidFill>
                  <a:schemeClr val="tx1"/>
                </a:solidFill>
                <a:latin typeface="楷体" panose="02010609060101010101" pitchFamily="49" charset="-122"/>
                <a:ea typeface="楷体" panose="02010609060101010101" pitchFamily="49" charset="-122"/>
              </a:rPr>
              <a:t>一般只用联合体存储一些公有数据，而不为它定义函数成员。</a:t>
            </a:r>
            <a:endParaRPr lang="zh-CN" altLang="en-US" sz="2800" b="1" dirty="0">
              <a:solidFill>
                <a:schemeClr val="tx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charRg st="104" end="119"/>
                                            </p:txEl>
                                          </p:spTgt>
                                        </p:tgtEl>
                                        <p:attrNameLst>
                                          <p:attrName>style.visibility</p:attrName>
                                        </p:attrNameLst>
                                      </p:cBhvr>
                                      <p:to>
                                        <p:strVal val="visible"/>
                                      </p:to>
                                    </p:set>
                                    <p:animEffect transition="in" filter="blinds(horizontal)">
                                      <p:cBhvr>
                                        <p:cTn id="7" dur="500"/>
                                        <p:tgtEl>
                                          <p:spTgt spid="2">
                                            <p:txEl>
                                              <p:charRg st="104" end="11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charRg st="119" end="134"/>
                                            </p:txEl>
                                          </p:spTgt>
                                        </p:tgtEl>
                                        <p:attrNameLst>
                                          <p:attrName>style.visibility</p:attrName>
                                        </p:attrNameLst>
                                      </p:cBhvr>
                                      <p:to>
                                        <p:strVal val="visible"/>
                                      </p:to>
                                    </p:set>
                                    <p:animEffect transition="in" filter="blinds(horizontal)">
                                      <p:cBhvr>
                                        <p:cTn id="10" dur="500"/>
                                        <p:tgtEl>
                                          <p:spTgt spid="2">
                                            <p:txEl>
                                              <p:charRg st="119" end="13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charRg st="134" end="147"/>
                                            </p:txEl>
                                          </p:spTgt>
                                        </p:tgtEl>
                                        <p:attrNameLst>
                                          <p:attrName>style.visibility</p:attrName>
                                        </p:attrNameLst>
                                      </p:cBhvr>
                                      <p:to>
                                        <p:strVal val="visible"/>
                                      </p:to>
                                    </p:set>
                                    <p:animEffect transition="in" filter="blinds(horizontal)">
                                      <p:cBhvr>
                                        <p:cTn id="15" dur="500"/>
                                        <p:tgtEl>
                                          <p:spTgt spid="2">
                                            <p:txEl>
                                              <p:charRg st="134"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9"/>
          <p:cNvGrpSpPr/>
          <p:nvPr/>
        </p:nvGrpSpPr>
        <p:grpSpPr>
          <a:xfrm>
            <a:off x="2595563" y="3429000"/>
            <a:ext cx="7454900" cy="2652713"/>
            <a:chOff x="872" y="2361"/>
            <a:chExt cx="4696" cy="1671"/>
          </a:xfrm>
        </p:grpSpPr>
        <p:sp>
          <p:nvSpPr>
            <p:cNvPr id="126979" name="Rectangle 5"/>
            <p:cNvSpPr/>
            <p:nvPr/>
          </p:nvSpPr>
          <p:spPr>
            <a:xfrm>
              <a:off x="872" y="2692"/>
              <a:ext cx="952" cy="328"/>
            </a:xfrm>
            <a:prstGeom prst="rect">
              <a:avLst/>
            </a:prstGeom>
            <a:solidFill>
              <a:srgbClr val="00CC99"/>
            </a:solidFill>
            <a:ln w="12699" cap="flat" cmpd="sng">
              <a:solidFill>
                <a:srgbClr val="FFFF99"/>
              </a:solidFill>
              <a:prstDash val="solid"/>
              <a:miter/>
              <a:headEnd type="none" w="med" len="med"/>
              <a:tailEnd type="none" w="med" len="med"/>
            </a:ln>
          </p:spPr>
          <p:txBody>
            <a:bodyPr wrap="none" anchor="ctr"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26980" name="Rectangle 6"/>
            <p:cNvSpPr/>
            <p:nvPr/>
          </p:nvSpPr>
          <p:spPr>
            <a:xfrm>
              <a:off x="872" y="3028"/>
              <a:ext cx="952" cy="328"/>
            </a:xfrm>
            <a:prstGeom prst="rect">
              <a:avLst/>
            </a:prstGeom>
            <a:solidFill>
              <a:srgbClr val="00CC99"/>
            </a:solidFill>
            <a:ln w="12699" cap="flat" cmpd="sng">
              <a:solidFill>
                <a:srgbClr val="FFFF99"/>
              </a:solidFill>
              <a:prstDash val="solid"/>
              <a:miter/>
              <a:headEnd type="none" w="med" len="med"/>
              <a:tailEnd type="none" w="med" len="med"/>
            </a:ln>
          </p:spPr>
          <p:txBody>
            <a:bodyPr wrap="none" anchor="ctr"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26981" name="Rectangle 7"/>
            <p:cNvSpPr/>
            <p:nvPr/>
          </p:nvSpPr>
          <p:spPr>
            <a:xfrm>
              <a:off x="872" y="3364"/>
              <a:ext cx="952" cy="328"/>
            </a:xfrm>
            <a:prstGeom prst="rect">
              <a:avLst/>
            </a:prstGeom>
            <a:solidFill>
              <a:srgbClr val="00CC99"/>
            </a:solidFill>
            <a:ln w="12699" cap="flat" cmpd="sng">
              <a:solidFill>
                <a:srgbClr val="FFFF99"/>
              </a:solidFill>
              <a:prstDash val="solid"/>
              <a:miter/>
              <a:headEnd type="none" w="med" len="med"/>
              <a:tailEnd type="none" w="med" len="med"/>
            </a:ln>
          </p:spPr>
          <p:txBody>
            <a:bodyPr wrap="none" anchor="ctr"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26982" name="Rectangle 8"/>
            <p:cNvSpPr/>
            <p:nvPr/>
          </p:nvSpPr>
          <p:spPr>
            <a:xfrm>
              <a:off x="872" y="3700"/>
              <a:ext cx="952" cy="328"/>
            </a:xfrm>
            <a:prstGeom prst="rect">
              <a:avLst/>
            </a:prstGeom>
            <a:solidFill>
              <a:srgbClr val="00CC99"/>
            </a:solidFill>
            <a:ln w="12699" cap="flat" cmpd="sng">
              <a:solidFill>
                <a:srgbClr val="FFFF99"/>
              </a:solidFill>
              <a:prstDash val="solid"/>
              <a:miter/>
              <a:headEnd type="none" w="med" len="med"/>
              <a:tailEnd type="none" w="med" len="med"/>
            </a:ln>
          </p:spPr>
          <p:txBody>
            <a:bodyPr wrap="none" anchor="ctr"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26983" name="Rectangle 9"/>
            <p:cNvSpPr/>
            <p:nvPr/>
          </p:nvSpPr>
          <p:spPr>
            <a:xfrm>
              <a:off x="2120" y="2692"/>
              <a:ext cx="952" cy="328"/>
            </a:xfrm>
            <a:prstGeom prst="rect">
              <a:avLst/>
            </a:prstGeom>
            <a:solidFill>
              <a:srgbClr val="00CC99"/>
            </a:solidFill>
            <a:ln w="12699" cap="flat" cmpd="sng">
              <a:solidFill>
                <a:srgbClr val="FFFF99"/>
              </a:solidFill>
              <a:prstDash val="solid"/>
              <a:miter/>
              <a:headEnd type="none" w="med" len="med"/>
              <a:tailEnd type="none" w="med" len="med"/>
            </a:ln>
          </p:spPr>
          <p:txBody>
            <a:bodyPr wrap="none" anchor="ctr"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26984" name="Rectangle 10"/>
            <p:cNvSpPr/>
            <p:nvPr/>
          </p:nvSpPr>
          <p:spPr>
            <a:xfrm>
              <a:off x="3368" y="2692"/>
              <a:ext cx="952" cy="328"/>
            </a:xfrm>
            <a:prstGeom prst="rect">
              <a:avLst/>
            </a:prstGeom>
            <a:solidFill>
              <a:srgbClr val="00CC99"/>
            </a:solidFill>
            <a:ln w="12699" cap="flat" cmpd="sng">
              <a:solidFill>
                <a:srgbClr val="FFFF99"/>
              </a:solidFill>
              <a:prstDash val="solid"/>
              <a:miter/>
              <a:headEnd type="none" w="med" len="med"/>
              <a:tailEnd type="none" w="med" len="med"/>
            </a:ln>
          </p:spPr>
          <p:txBody>
            <a:bodyPr wrap="none" anchor="ctr"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26985" name="Rectangle 11"/>
            <p:cNvSpPr/>
            <p:nvPr/>
          </p:nvSpPr>
          <p:spPr>
            <a:xfrm>
              <a:off x="4616" y="2692"/>
              <a:ext cx="952" cy="328"/>
            </a:xfrm>
            <a:prstGeom prst="rect">
              <a:avLst/>
            </a:prstGeom>
            <a:solidFill>
              <a:srgbClr val="00CC99"/>
            </a:solidFill>
            <a:ln w="12699" cap="flat" cmpd="sng">
              <a:solidFill>
                <a:srgbClr val="FFFF99"/>
              </a:solidFill>
              <a:prstDash val="solid"/>
              <a:miter/>
              <a:headEnd type="none" w="med" len="med"/>
              <a:tailEnd type="none" w="med" len="med"/>
            </a:ln>
          </p:spPr>
          <p:txBody>
            <a:bodyPr wrap="none" anchor="ctr"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26986" name="Rectangle 12"/>
            <p:cNvSpPr/>
            <p:nvPr/>
          </p:nvSpPr>
          <p:spPr>
            <a:xfrm>
              <a:off x="4616" y="3028"/>
              <a:ext cx="952" cy="328"/>
            </a:xfrm>
            <a:prstGeom prst="rect">
              <a:avLst/>
            </a:prstGeom>
            <a:solidFill>
              <a:srgbClr val="00CC99"/>
            </a:solidFill>
            <a:ln w="12699" cap="flat" cmpd="sng">
              <a:solidFill>
                <a:srgbClr val="FFFF99"/>
              </a:solidFill>
              <a:prstDash val="solid"/>
              <a:miter/>
              <a:headEnd type="none" w="med" len="med"/>
              <a:tailEnd type="none" w="med" len="med"/>
            </a:ln>
          </p:spPr>
          <p:txBody>
            <a:bodyPr wrap="none" anchor="ctr"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26987" name="Rectangle 13"/>
            <p:cNvSpPr/>
            <p:nvPr/>
          </p:nvSpPr>
          <p:spPr>
            <a:xfrm>
              <a:off x="4616" y="3364"/>
              <a:ext cx="952" cy="328"/>
            </a:xfrm>
            <a:prstGeom prst="rect">
              <a:avLst/>
            </a:prstGeom>
            <a:solidFill>
              <a:srgbClr val="00CC99"/>
            </a:solidFill>
            <a:ln w="12699" cap="flat" cmpd="sng">
              <a:solidFill>
                <a:srgbClr val="FFFF99"/>
              </a:solidFill>
              <a:prstDash val="solid"/>
              <a:miter/>
              <a:headEnd type="none" w="med" len="med"/>
              <a:tailEnd type="none" w="med" len="med"/>
            </a:ln>
          </p:spPr>
          <p:txBody>
            <a:bodyPr wrap="none" anchor="ctr"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26988" name="Rectangle 14"/>
            <p:cNvSpPr/>
            <p:nvPr/>
          </p:nvSpPr>
          <p:spPr>
            <a:xfrm>
              <a:off x="4616" y="3700"/>
              <a:ext cx="952" cy="328"/>
            </a:xfrm>
            <a:prstGeom prst="rect">
              <a:avLst/>
            </a:prstGeom>
            <a:solidFill>
              <a:srgbClr val="00CC99"/>
            </a:solidFill>
            <a:ln w="12699" cap="flat" cmpd="sng">
              <a:solidFill>
                <a:srgbClr val="FFFF99"/>
              </a:solidFill>
              <a:prstDash val="solid"/>
              <a:miter/>
              <a:headEnd type="none" w="med" len="med"/>
              <a:tailEnd type="none" w="med" len="med"/>
            </a:ln>
          </p:spPr>
          <p:txBody>
            <a:bodyPr wrap="none" anchor="ctr" anchorCtr="0"/>
            <a:p>
              <a:endParaRPr lang="zh-CN" altLang="en-US" dirty="0">
                <a:solidFill>
                  <a:srgbClr val="0000FF"/>
                </a:solidFill>
                <a:latin typeface="Arial" panose="020B0604020202020204" pitchFamily="34" charset="0"/>
                <a:ea typeface="宋体" panose="02010600030101010101" pitchFamily="2" charset="-122"/>
              </a:endParaRPr>
            </a:p>
          </p:txBody>
        </p:sp>
        <p:sp>
          <p:nvSpPr>
            <p:cNvPr id="126989" name="Line 16"/>
            <p:cNvSpPr/>
            <p:nvPr/>
          </p:nvSpPr>
          <p:spPr>
            <a:xfrm>
              <a:off x="1828" y="2688"/>
              <a:ext cx="288" cy="0"/>
            </a:xfrm>
            <a:prstGeom prst="line">
              <a:avLst/>
            </a:prstGeom>
            <a:ln w="12700" cap="flat" cmpd="sng">
              <a:solidFill>
                <a:schemeClr val="folHlink"/>
              </a:solidFill>
              <a:prstDash val="dash"/>
              <a:round/>
              <a:headEnd type="none" w="sm" len="sm"/>
              <a:tailEnd type="stealth" w="med" len="lg"/>
            </a:ln>
          </p:spPr>
        </p:sp>
        <p:sp>
          <p:nvSpPr>
            <p:cNvPr id="126990" name="Line 17"/>
            <p:cNvSpPr/>
            <p:nvPr/>
          </p:nvSpPr>
          <p:spPr>
            <a:xfrm>
              <a:off x="3076" y="2688"/>
              <a:ext cx="288" cy="0"/>
            </a:xfrm>
            <a:prstGeom prst="line">
              <a:avLst/>
            </a:prstGeom>
            <a:ln w="12700" cap="flat" cmpd="sng">
              <a:solidFill>
                <a:schemeClr val="folHlink"/>
              </a:solidFill>
              <a:prstDash val="dash"/>
              <a:round/>
              <a:headEnd type="none" w="sm" len="sm"/>
              <a:tailEnd type="stealth" w="med" len="lg"/>
            </a:ln>
          </p:spPr>
        </p:sp>
        <p:sp>
          <p:nvSpPr>
            <p:cNvPr id="126991" name="Line 18"/>
            <p:cNvSpPr/>
            <p:nvPr/>
          </p:nvSpPr>
          <p:spPr>
            <a:xfrm>
              <a:off x="4324" y="2688"/>
              <a:ext cx="288" cy="0"/>
            </a:xfrm>
            <a:prstGeom prst="line">
              <a:avLst/>
            </a:prstGeom>
            <a:ln w="12700" cap="flat" cmpd="sng">
              <a:solidFill>
                <a:schemeClr val="folHlink"/>
              </a:solidFill>
              <a:prstDash val="dash"/>
              <a:round/>
              <a:headEnd type="none" w="sm" len="sm"/>
              <a:tailEnd type="stealth" w="med" len="lg"/>
            </a:ln>
          </p:spPr>
        </p:sp>
        <p:sp>
          <p:nvSpPr>
            <p:cNvPr id="126992" name="Line 19"/>
            <p:cNvSpPr/>
            <p:nvPr/>
          </p:nvSpPr>
          <p:spPr>
            <a:xfrm>
              <a:off x="1828" y="3024"/>
              <a:ext cx="288" cy="0"/>
            </a:xfrm>
            <a:prstGeom prst="line">
              <a:avLst/>
            </a:prstGeom>
            <a:ln w="12700" cap="flat" cmpd="sng">
              <a:solidFill>
                <a:schemeClr val="folHlink"/>
              </a:solidFill>
              <a:prstDash val="dash"/>
              <a:round/>
              <a:headEnd type="none" w="sm" len="sm"/>
              <a:tailEnd type="stealth" w="med" len="lg"/>
            </a:ln>
          </p:spPr>
        </p:sp>
        <p:sp>
          <p:nvSpPr>
            <p:cNvPr id="126993" name="Line 21"/>
            <p:cNvSpPr/>
            <p:nvPr/>
          </p:nvSpPr>
          <p:spPr>
            <a:xfrm>
              <a:off x="1828" y="4032"/>
              <a:ext cx="2784" cy="0"/>
            </a:xfrm>
            <a:prstGeom prst="line">
              <a:avLst/>
            </a:prstGeom>
            <a:ln w="12700" cap="flat" cmpd="sng">
              <a:solidFill>
                <a:schemeClr val="folHlink"/>
              </a:solidFill>
              <a:prstDash val="dash"/>
              <a:round/>
              <a:headEnd type="none" w="sm" len="sm"/>
              <a:tailEnd type="stealth" w="med" len="lg"/>
            </a:ln>
          </p:spPr>
        </p:sp>
        <p:sp>
          <p:nvSpPr>
            <p:cNvPr id="126994" name="Rectangle 22"/>
            <p:cNvSpPr/>
            <p:nvPr/>
          </p:nvSpPr>
          <p:spPr>
            <a:xfrm>
              <a:off x="1050" y="2361"/>
              <a:ext cx="452" cy="232"/>
            </a:xfrm>
            <a:prstGeom prst="rect">
              <a:avLst/>
            </a:prstGeom>
            <a:noFill/>
            <a:ln w="9525">
              <a:noFill/>
            </a:ln>
          </p:spPr>
          <p:txBody>
            <a:bodyPr wrap="none" lIns="92075" tIns="46038" rIns="92075" bIns="46038" anchor="t" anchorCtr="0">
              <a:spAutoFit/>
            </a:bodyPr>
            <a:p>
              <a:pPr defTabSz="762000" eaLnBrk="0" hangingPunct="0"/>
              <a:r>
                <a:rPr lang="en-US" altLang="zh-CN" b="1" dirty="0">
                  <a:solidFill>
                    <a:srgbClr val="0000FF"/>
                  </a:solidFill>
                  <a:latin typeface="Arial" panose="020B0604020202020204" pitchFamily="34" charset="0"/>
                  <a:ea typeface="宋体" panose="02010600030101010101" pitchFamily="2" charset="-122"/>
                </a:rPr>
                <a:t>Mark</a:t>
              </a:r>
              <a:endParaRPr lang="en-US" altLang="zh-CN" b="1" dirty="0">
                <a:solidFill>
                  <a:srgbClr val="0000FF"/>
                </a:solidFill>
                <a:latin typeface="Arial" panose="020B0604020202020204" pitchFamily="34" charset="0"/>
                <a:ea typeface="宋体" panose="02010600030101010101" pitchFamily="2" charset="-122"/>
              </a:endParaRPr>
            </a:p>
          </p:txBody>
        </p:sp>
        <p:sp>
          <p:nvSpPr>
            <p:cNvPr id="126995" name="Rectangle 23"/>
            <p:cNvSpPr/>
            <p:nvPr/>
          </p:nvSpPr>
          <p:spPr>
            <a:xfrm>
              <a:off x="2298" y="2361"/>
              <a:ext cx="508" cy="232"/>
            </a:xfrm>
            <a:prstGeom prst="rect">
              <a:avLst/>
            </a:prstGeom>
            <a:noFill/>
            <a:ln w="9525">
              <a:noFill/>
            </a:ln>
          </p:spPr>
          <p:txBody>
            <a:bodyPr wrap="none" lIns="92075" tIns="46038" rIns="92075" bIns="46038" anchor="t" anchorCtr="0">
              <a:spAutoFit/>
            </a:bodyPr>
            <a:p>
              <a:pPr defTabSz="762000" eaLnBrk="0" hangingPunct="0"/>
              <a:r>
                <a:rPr lang="en-US" altLang="zh-CN" b="1" dirty="0">
                  <a:solidFill>
                    <a:srgbClr val="0000FF"/>
                  </a:solidFill>
                  <a:latin typeface="Arial" panose="020B0604020202020204" pitchFamily="34" charset="0"/>
                  <a:ea typeface="宋体" panose="02010600030101010101" pitchFamily="2" charset="-122"/>
                </a:rPr>
                <a:t>grade</a:t>
              </a:r>
              <a:endParaRPr lang="en-US" altLang="zh-CN" b="1" dirty="0">
                <a:solidFill>
                  <a:srgbClr val="0000FF"/>
                </a:solidFill>
                <a:latin typeface="Arial" panose="020B0604020202020204" pitchFamily="34" charset="0"/>
                <a:ea typeface="宋体" panose="02010600030101010101" pitchFamily="2" charset="-122"/>
              </a:endParaRPr>
            </a:p>
          </p:txBody>
        </p:sp>
        <p:sp>
          <p:nvSpPr>
            <p:cNvPr id="126996" name="Rectangle 24"/>
            <p:cNvSpPr/>
            <p:nvPr/>
          </p:nvSpPr>
          <p:spPr>
            <a:xfrm>
              <a:off x="4794" y="2361"/>
              <a:ext cx="636" cy="232"/>
            </a:xfrm>
            <a:prstGeom prst="rect">
              <a:avLst/>
            </a:prstGeom>
            <a:noFill/>
            <a:ln w="9525">
              <a:noFill/>
            </a:ln>
          </p:spPr>
          <p:txBody>
            <a:bodyPr wrap="none" lIns="92075" tIns="46038" rIns="92075" bIns="46038" anchor="t" anchorCtr="0">
              <a:spAutoFit/>
            </a:bodyPr>
            <a:p>
              <a:pPr defTabSz="762000" eaLnBrk="0" hangingPunct="0"/>
              <a:r>
                <a:rPr lang="en-US" altLang="zh-CN" b="1" dirty="0">
                  <a:solidFill>
                    <a:srgbClr val="0000FF"/>
                  </a:solidFill>
                  <a:latin typeface="Arial" panose="020B0604020202020204" pitchFamily="34" charset="0"/>
                  <a:ea typeface="宋体" panose="02010600030101010101" pitchFamily="2" charset="-122"/>
                </a:rPr>
                <a:t>percent</a:t>
              </a:r>
              <a:endParaRPr lang="en-US" altLang="zh-CN" b="1" dirty="0">
                <a:solidFill>
                  <a:srgbClr val="0000FF"/>
                </a:solidFill>
                <a:latin typeface="Arial" panose="020B0604020202020204" pitchFamily="34" charset="0"/>
                <a:ea typeface="宋体" panose="02010600030101010101" pitchFamily="2" charset="-122"/>
              </a:endParaRPr>
            </a:p>
          </p:txBody>
        </p:sp>
        <p:sp>
          <p:nvSpPr>
            <p:cNvPr id="126997" name="Rectangle 25"/>
            <p:cNvSpPr/>
            <p:nvPr/>
          </p:nvSpPr>
          <p:spPr>
            <a:xfrm>
              <a:off x="3546" y="2361"/>
              <a:ext cx="444" cy="232"/>
            </a:xfrm>
            <a:prstGeom prst="rect">
              <a:avLst/>
            </a:prstGeom>
            <a:noFill/>
            <a:ln w="9525">
              <a:noFill/>
            </a:ln>
          </p:spPr>
          <p:txBody>
            <a:bodyPr wrap="none" lIns="92075" tIns="46038" rIns="92075" bIns="46038" anchor="t" anchorCtr="0">
              <a:spAutoFit/>
            </a:bodyPr>
            <a:p>
              <a:pPr defTabSz="762000" eaLnBrk="0" hangingPunct="0"/>
              <a:r>
                <a:rPr lang="en-US" altLang="zh-CN" b="1" dirty="0">
                  <a:solidFill>
                    <a:srgbClr val="0000FF"/>
                  </a:solidFill>
                  <a:latin typeface="Arial" panose="020B0604020202020204" pitchFamily="34" charset="0"/>
                  <a:ea typeface="宋体" panose="02010600030101010101" pitchFamily="2" charset="-122"/>
                </a:rPr>
                <a:t>pass</a:t>
              </a:r>
              <a:endParaRPr lang="en-US" altLang="zh-CN" b="1" dirty="0">
                <a:solidFill>
                  <a:srgbClr val="0000FF"/>
                </a:solidFill>
                <a:latin typeface="Arial" panose="020B0604020202020204" pitchFamily="34" charset="0"/>
                <a:ea typeface="宋体" panose="02010600030101010101" pitchFamily="2" charset="-122"/>
              </a:endParaRPr>
            </a:p>
          </p:txBody>
        </p:sp>
        <p:sp>
          <p:nvSpPr>
            <p:cNvPr id="126998" name="Line 28"/>
            <p:cNvSpPr/>
            <p:nvPr/>
          </p:nvSpPr>
          <p:spPr>
            <a:xfrm>
              <a:off x="3061" y="3022"/>
              <a:ext cx="288" cy="0"/>
            </a:xfrm>
            <a:prstGeom prst="line">
              <a:avLst/>
            </a:prstGeom>
            <a:ln w="12700" cap="flat" cmpd="sng">
              <a:solidFill>
                <a:schemeClr val="folHlink"/>
              </a:solidFill>
              <a:prstDash val="dash"/>
              <a:round/>
              <a:headEnd type="none" w="sm" len="sm"/>
              <a:tailEnd type="stealth" w="med" len="lg"/>
            </a:ln>
          </p:spPr>
        </p:sp>
      </p:grpSp>
      <p:sp>
        <p:nvSpPr>
          <p:cNvPr id="126999" name="Rectangle 2"/>
          <p:cNvSpPr>
            <a:spLocks noGrp="1"/>
          </p:cNvSpPr>
          <p:nvPr>
            <p:ph type="title"/>
          </p:nvPr>
        </p:nvSpPr>
        <p:spPr>
          <a:xfrm>
            <a:off x="2595880" y="214630"/>
            <a:ext cx="7315200" cy="657225"/>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4.6.2 </a:t>
            </a:r>
            <a:r>
              <a:rPr lang="zh-CN" altLang="en-US" sz="3600" b="1" dirty="0">
                <a:latin typeface="楷体" panose="02010609060101010101" pitchFamily="49" charset="-122"/>
                <a:ea typeface="楷体" panose="02010609060101010101" pitchFamily="49" charset="-122"/>
              </a:rPr>
              <a:t>联合体</a:t>
            </a:r>
            <a:endParaRPr lang="zh-CN" altLang="en-US" sz="3600" b="1" dirty="0">
              <a:latin typeface="楷体" panose="02010609060101010101" pitchFamily="49" charset="-122"/>
              <a:ea typeface="楷体" panose="02010609060101010101" pitchFamily="49" charset="-122"/>
            </a:endParaRPr>
          </a:p>
        </p:txBody>
      </p:sp>
      <p:sp>
        <p:nvSpPr>
          <p:cNvPr id="64515" name="内容占位符 2"/>
          <p:cNvSpPr>
            <a:spLocks noGrp="1"/>
          </p:cNvSpPr>
          <p:nvPr>
            <p:ph idx="1"/>
          </p:nvPr>
        </p:nvSpPr>
        <p:spPr>
          <a:xfrm>
            <a:off x="1776095" y="1737995"/>
            <a:ext cx="8480425" cy="1714500"/>
          </a:xfrm>
        </p:spPr>
        <p:txBody>
          <a:bodyPr/>
          <a:p>
            <a:pPr eaLnBrk="1" hangingPunct="1">
              <a:lnSpc>
                <a:spcPct val="70000"/>
              </a:lnSpc>
              <a:buFont typeface="Wingdings" panose="05000000000000000000" pitchFamily="2" charset="2"/>
              <a:buNone/>
            </a:pPr>
            <a:r>
              <a:rPr lang="en-US" altLang="zh-CN" sz="2400">
                <a:latin typeface="Arial" panose="020B0604020202020204" pitchFamily="34" charset="0"/>
                <a:cs typeface="Arial" panose="020B0604020202020204" pitchFamily="34" charset="0"/>
              </a:rPr>
              <a:t>union Mark {	        //</a:t>
            </a:r>
            <a:r>
              <a:rPr lang="zh-CN" altLang="en-US" sz="2400">
                <a:latin typeface="Arial" panose="020B0604020202020204" pitchFamily="34" charset="0"/>
                <a:cs typeface="Arial" panose="020B0604020202020204" pitchFamily="34" charset="0"/>
              </a:rPr>
              <a:t>表示成绩的联合体</a:t>
            </a:r>
            <a:endParaRPr lang="en-US" altLang="zh-CN" sz="2400">
              <a:latin typeface="Arial" panose="020B0604020202020204" pitchFamily="34" charset="0"/>
              <a:cs typeface="Arial" panose="020B0604020202020204" pitchFamily="34" charset="0"/>
            </a:endParaRPr>
          </a:p>
          <a:p>
            <a:pPr eaLnBrk="1" hangingPunct="1">
              <a:lnSpc>
                <a:spcPct val="70000"/>
              </a:lnSpc>
              <a:buFont typeface="Wingdings" panose="05000000000000000000" pitchFamily="2" charset="2"/>
              <a:buNone/>
            </a:pPr>
            <a:r>
              <a:rPr lang="en-US" altLang="zh-CN" sz="2400">
                <a:latin typeface="Arial" panose="020B0604020202020204" pitchFamily="34" charset="0"/>
                <a:cs typeface="Arial" panose="020B0604020202020204" pitchFamily="34" charset="0"/>
              </a:rPr>
              <a:t>	char grade;	//</a:t>
            </a:r>
            <a:r>
              <a:rPr lang="zh-CN" altLang="en-US" sz="2400">
                <a:latin typeface="Arial" panose="020B0604020202020204" pitchFamily="34" charset="0"/>
                <a:cs typeface="Arial" panose="020B0604020202020204" pitchFamily="34" charset="0"/>
              </a:rPr>
              <a:t>等级制的成绩</a:t>
            </a:r>
            <a:endParaRPr lang="zh-CN" altLang="en-US" sz="2400">
              <a:latin typeface="Arial" panose="020B0604020202020204" pitchFamily="34" charset="0"/>
              <a:cs typeface="Arial" panose="020B0604020202020204" pitchFamily="34" charset="0"/>
            </a:endParaRPr>
          </a:p>
          <a:p>
            <a:pPr eaLnBrk="1" hangingPunct="1">
              <a:lnSpc>
                <a:spcPct val="70000"/>
              </a:lnSpc>
              <a:buFont typeface="Wingdings" panose="05000000000000000000" pitchFamily="2" charset="2"/>
              <a:buNone/>
            </a:pPr>
            <a:r>
              <a:rPr lang="zh-CN" altLang="en-US" sz="2400">
                <a:latin typeface="Arial" panose="020B0604020202020204" pitchFamily="34" charset="0"/>
                <a:cs typeface="Arial" panose="020B0604020202020204" pitchFamily="34" charset="0"/>
              </a:rPr>
              <a:t>	</a:t>
            </a:r>
            <a:r>
              <a:rPr lang="en-US" altLang="zh-CN" sz="2400">
                <a:latin typeface="Arial" panose="020B0604020202020204" pitchFamily="34" charset="0"/>
                <a:cs typeface="Arial" panose="020B0604020202020204" pitchFamily="34" charset="0"/>
              </a:rPr>
              <a:t>bool pass;   	//</a:t>
            </a:r>
            <a:r>
              <a:rPr lang="zh-CN" altLang="en-US" sz="2400">
                <a:latin typeface="Arial" panose="020B0604020202020204" pitchFamily="34" charset="0"/>
                <a:cs typeface="Arial" panose="020B0604020202020204" pitchFamily="34" charset="0"/>
              </a:rPr>
              <a:t>只记是否通过课程的成绩</a:t>
            </a:r>
            <a:endParaRPr lang="zh-CN" altLang="en-US" sz="2400">
              <a:latin typeface="Arial" panose="020B0604020202020204" pitchFamily="34" charset="0"/>
              <a:cs typeface="Arial" panose="020B0604020202020204" pitchFamily="34" charset="0"/>
            </a:endParaRPr>
          </a:p>
          <a:p>
            <a:pPr eaLnBrk="1" hangingPunct="1">
              <a:lnSpc>
                <a:spcPct val="70000"/>
              </a:lnSpc>
              <a:buFont typeface="Wingdings" panose="05000000000000000000" pitchFamily="2" charset="2"/>
              <a:buNone/>
            </a:pPr>
            <a:r>
              <a:rPr lang="zh-CN" altLang="en-US" sz="2400">
                <a:latin typeface="Arial" panose="020B0604020202020204" pitchFamily="34" charset="0"/>
                <a:cs typeface="Arial" panose="020B0604020202020204" pitchFamily="34" charset="0"/>
              </a:rPr>
              <a:t>	</a:t>
            </a:r>
            <a:r>
              <a:rPr lang="en-US" altLang="zh-CN" sz="2400">
                <a:latin typeface="Arial" panose="020B0604020202020204" pitchFamily="34" charset="0"/>
                <a:cs typeface="Arial" panose="020B0604020202020204" pitchFamily="34" charset="0"/>
              </a:rPr>
              <a:t>int percent;	//</a:t>
            </a:r>
            <a:r>
              <a:rPr lang="zh-CN" altLang="en-US" sz="2400">
                <a:latin typeface="Arial" panose="020B0604020202020204" pitchFamily="34" charset="0"/>
                <a:cs typeface="Arial" panose="020B0604020202020204" pitchFamily="34" charset="0"/>
              </a:rPr>
              <a:t>百分制的成绩</a:t>
            </a:r>
            <a:endParaRPr lang="zh-CN" altLang="en-US" sz="2400">
              <a:latin typeface="Arial" panose="020B0604020202020204" pitchFamily="34" charset="0"/>
              <a:cs typeface="Arial" panose="020B0604020202020204" pitchFamily="34" charset="0"/>
            </a:endParaRPr>
          </a:p>
          <a:p>
            <a:pPr eaLnBrk="1" hangingPunct="1">
              <a:lnSpc>
                <a:spcPct val="70000"/>
              </a:lnSpc>
              <a:buFont typeface="Wingdings" panose="05000000000000000000" pitchFamily="2" charset="2"/>
              <a:buNone/>
            </a:pPr>
            <a:r>
              <a:rPr lang="en-US" altLang="zh-CN" sz="2400">
                <a:latin typeface="Arial" panose="020B0604020202020204" pitchFamily="34" charset="0"/>
                <a:cs typeface="Arial" panose="020B0604020202020204" pitchFamily="34" charset="0"/>
              </a:rPr>
              <a:t>};</a:t>
            </a:r>
            <a:endParaRPr lang="en-US" altLang="zh-CN" sz="2400">
              <a:latin typeface="Arial" panose="020B0604020202020204" pitchFamily="34" charset="0"/>
              <a:cs typeface="Arial" panose="020B0604020202020204" pitchFamily="34" charset="0"/>
            </a:endParaRPr>
          </a:p>
        </p:txBody>
      </p:sp>
      <p:sp>
        <p:nvSpPr>
          <p:cNvPr id="78850" name="标题 1"/>
          <p:cNvSpPr>
            <a:spLocks noGrp="1"/>
          </p:cNvSpPr>
          <p:nvPr/>
        </p:nvSpPr>
        <p:spPr>
          <a:xfrm>
            <a:off x="983615" y="871855"/>
            <a:ext cx="7812405" cy="548005"/>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000" kern="1200">
                <a:solidFill>
                  <a:schemeClr val="accent3">
                    <a:lumMod val="50000"/>
                  </a:schemeClr>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2pPr>
            <a:lvl3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3pPr>
            <a:lvl4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4pPr>
            <a:lvl5pPr algn="l" rtl="0" eaLnBrk="0" fontAlgn="base" hangingPunct="0">
              <a:spcBef>
                <a:spcPct val="0"/>
              </a:spcBef>
              <a:spcAft>
                <a:spcPct val="0"/>
              </a:spcAft>
              <a:defRPr sz="4000">
                <a:solidFill>
                  <a:schemeClr val="tx2"/>
                </a:solidFill>
                <a:latin typeface="微软雅黑" panose="020B0503020204020204" charset="-122"/>
                <a:ea typeface="微软雅黑" panose="020B0503020204020204"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a:lstStyle>
          <a:p>
            <a:pPr eaLnBrk="1" hangingPunct="1">
              <a:defRPr/>
            </a:pPr>
            <a:r>
              <a:rPr lang="zh-CN" altLang="en-US" sz="3200" dirty="0">
                <a:solidFill>
                  <a:srgbClr val="FF0000"/>
                </a:solidFill>
              </a:rPr>
              <a:t>联合体的内存分配</a:t>
            </a:r>
            <a:endParaRPr lang="zh-CN" altLang="en-US"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a:spLocks noGrp="1"/>
          </p:cNvSpPr>
          <p:nvPr>
            <p:ph type="title"/>
          </p:nvPr>
        </p:nvSpPr>
        <p:spPr>
          <a:xfrm>
            <a:off x="2496185" y="260985"/>
            <a:ext cx="7315200" cy="741680"/>
          </a:xfrm>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无名联合</a:t>
            </a:r>
            <a:endParaRPr lang="zh-CN" altLang="en-US" sz="3600" b="1" dirty="0">
              <a:latin typeface="楷体" panose="02010609060101010101" pitchFamily="49" charset="-122"/>
              <a:ea typeface="楷体" panose="02010609060101010101" pitchFamily="49" charset="-122"/>
            </a:endParaRPr>
          </a:p>
        </p:txBody>
      </p:sp>
      <p:sp>
        <p:nvSpPr>
          <p:cNvPr id="225283" name="Rectangle 3"/>
          <p:cNvSpPr>
            <a:spLocks noGrp="1"/>
          </p:cNvSpPr>
          <p:nvPr>
            <p:ph idx="1"/>
          </p:nvPr>
        </p:nvSpPr>
        <p:spPr>
          <a:xfrm>
            <a:off x="1013460" y="1357630"/>
            <a:ext cx="10619740" cy="4953000"/>
          </a:xfrm>
          <a:noFill/>
          <a:ln>
            <a:noFill/>
          </a:ln>
        </p:spPr>
        <p:txBody>
          <a:bodyPr anchor="t" anchorCtr="0"/>
          <a:p>
            <a:pPr eaLnBrk="1" hangingPunct="1"/>
            <a:r>
              <a:rPr lang="zh-CN" altLang="en-US" sz="2800" b="1" dirty="0">
                <a:latin typeface="楷体" panose="02010609060101010101" pitchFamily="49" charset="-122"/>
                <a:ea typeface="楷体" panose="02010609060101010101" pitchFamily="49" charset="-122"/>
              </a:rPr>
              <a:t>无名联合没有标记名，只是声明一个成员项的集合，这些成员项具有相同的内存地址，可以由成员项的名字直接访问。</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_GB2312" pitchFamily="49" charset="-122"/>
                <a:ea typeface="楷体_GB2312" pitchFamily="49" charset="-122"/>
              </a:rPr>
              <a:t>例：</a:t>
            </a:r>
            <a:endParaRPr lang="zh-CN" altLang="en-US" sz="2800" b="1" dirty="0">
              <a:latin typeface="楷体_GB2312" pitchFamily="49" charset="-122"/>
              <a:ea typeface="楷体_GB2312" pitchFamily="49" charset="-122"/>
            </a:endParaRPr>
          </a:p>
          <a:p>
            <a:pPr lvl="1" eaLnBrk="1" hangingPunct="1">
              <a:buNone/>
            </a:pPr>
            <a:r>
              <a:rPr lang="en-US" altLang="zh-CN" sz="2400" b="1" dirty="0">
                <a:latin typeface="楷体_GB2312" pitchFamily="49" charset="-122"/>
                <a:ea typeface="楷体_GB2312" pitchFamily="49" charset="-122"/>
              </a:rPr>
              <a:t>union</a:t>
            </a:r>
            <a:endParaRPr lang="en-US" altLang="zh-CN" sz="2400" b="1" dirty="0">
              <a:latin typeface="楷体_GB2312" pitchFamily="49" charset="-122"/>
              <a:ea typeface="楷体_GB2312" pitchFamily="49" charset="-122"/>
            </a:endParaRPr>
          </a:p>
          <a:p>
            <a:pPr lvl="1" eaLnBrk="1" hangingPunct="1">
              <a:buNone/>
            </a:pPr>
            <a:r>
              <a:rPr lang="en-US" altLang="zh-CN" sz="2400" b="1" dirty="0">
                <a:latin typeface="楷体_GB2312" pitchFamily="49" charset="-122"/>
                <a:ea typeface="楷体_GB2312" pitchFamily="49" charset="-122"/>
              </a:rPr>
              <a:t>{    int    i;</a:t>
            </a:r>
            <a:endParaRPr lang="en-US" altLang="zh-CN" sz="2400" b="1" dirty="0">
              <a:latin typeface="楷体_GB2312" pitchFamily="49" charset="-122"/>
              <a:ea typeface="楷体_GB2312" pitchFamily="49" charset="-122"/>
            </a:endParaRPr>
          </a:p>
          <a:p>
            <a:pPr lvl="1" eaLnBrk="1" hangingPunct="1">
              <a:buNone/>
            </a:pPr>
            <a:r>
              <a:rPr lang="en-US" altLang="zh-CN" sz="2400" b="1" dirty="0">
                <a:latin typeface="楷体_GB2312" pitchFamily="49" charset="-122"/>
                <a:ea typeface="楷体_GB2312" pitchFamily="49" charset="-122"/>
              </a:rPr>
              <a:t>     float   f;</a:t>
            </a:r>
            <a:endParaRPr lang="en-US" altLang="zh-CN" sz="2400" b="1" dirty="0">
              <a:latin typeface="楷体_GB2312" pitchFamily="49" charset="-122"/>
              <a:ea typeface="楷体_GB2312" pitchFamily="49" charset="-122"/>
            </a:endParaRPr>
          </a:p>
          <a:p>
            <a:pPr lvl="1" eaLnBrk="1" hangingPunct="1">
              <a:buNone/>
            </a:pPr>
            <a:r>
              <a:rPr lang="en-US" altLang="zh-CN" sz="2400" b="1"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a:p>
            <a:pPr lvl="1" eaLnBrk="1" hangingPunct="1">
              <a:buNone/>
            </a:pPr>
            <a:r>
              <a:rPr lang="zh-CN" altLang="en-US" sz="2400" b="1" dirty="0">
                <a:latin typeface="楷体_GB2312" pitchFamily="49" charset="-122"/>
                <a:ea typeface="楷体_GB2312" pitchFamily="49" charset="-122"/>
              </a:rPr>
              <a:t>在程序中可以这样使用：</a:t>
            </a:r>
            <a:endParaRPr lang="zh-CN" altLang="en-US" sz="2400" b="1" dirty="0">
              <a:latin typeface="楷体_GB2312" pitchFamily="49" charset="-122"/>
              <a:ea typeface="楷体_GB2312" pitchFamily="49" charset="-122"/>
            </a:endParaRPr>
          </a:p>
          <a:p>
            <a:pPr lvl="1" eaLnBrk="1" hangingPunct="1">
              <a:buNone/>
            </a:pPr>
            <a:r>
              <a:rPr lang="en-US" altLang="zh-CN" sz="2400" b="1" dirty="0">
                <a:latin typeface="楷体_GB2312" pitchFamily="49" charset="-122"/>
                <a:ea typeface="楷体_GB2312" pitchFamily="49" charset="-122"/>
              </a:rPr>
              <a:t>i=10;</a:t>
            </a:r>
            <a:endParaRPr lang="en-US" altLang="zh-CN" sz="2400" b="1" dirty="0">
              <a:latin typeface="楷体_GB2312" pitchFamily="49" charset="-122"/>
              <a:ea typeface="楷体_GB2312" pitchFamily="49" charset="-122"/>
            </a:endParaRPr>
          </a:p>
          <a:p>
            <a:pPr lvl="1" eaLnBrk="1" hangingPunct="1">
              <a:buNone/>
            </a:pPr>
            <a:r>
              <a:rPr lang="en-US" altLang="zh-CN" sz="2400" b="1" dirty="0">
                <a:latin typeface="楷体_GB2312" pitchFamily="49" charset="-122"/>
                <a:ea typeface="楷体_GB2312" pitchFamily="49" charset="-122"/>
              </a:rPr>
              <a:t>f=2.2;</a:t>
            </a:r>
            <a:endParaRPr lang="en-US" altLang="zh-CN" sz="2400" b="1" dirty="0">
              <a:latin typeface="楷体_GB2312" pitchFamily="49" charset="-122"/>
              <a:ea typeface="楷体_GB2312" pitchFamily="49" charset="-122"/>
            </a:endParaRPr>
          </a:p>
        </p:txBody>
      </p:sp>
      <p:sp>
        <p:nvSpPr>
          <p:cNvPr id="225285" name="Text Box 5"/>
          <p:cNvSpPr txBox="1">
            <a:spLocks noChangeArrowheads="1"/>
          </p:cNvSpPr>
          <p:nvPr/>
        </p:nvSpPr>
        <p:spPr bwMode="auto">
          <a:xfrm>
            <a:off x="6600825" y="3284538"/>
            <a:ext cx="3733800" cy="706755"/>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000" b="1" i="0" u="none" strike="noStrike" kern="1200" cap="none" spc="0" normalizeH="0" baseline="0" noProof="0">
                <a:ln>
                  <a:noFill/>
                </a:ln>
                <a:solidFill>
                  <a:srgbClr val="FF0000"/>
                </a:solidFill>
                <a:effectLst/>
                <a:uLnTx/>
                <a:uFillTx/>
                <a:latin typeface="+mn-lt"/>
                <a:ea typeface="+mn-ea"/>
                <a:cs typeface="+mn-cs"/>
              </a:rPr>
              <a:t>无名联合体通常用作类或结构体的内嵌成员。</a:t>
            </a:r>
            <a:endParaRPr kumimoji="0" lang="zh-CN" altLang="en-US" sz="2000" b="1" i="0" u="none" strike="noStrike" kern="1200" cap="none" spc="0" normalizeH="0" baseline="0" noProof="0">
              <a:ln>
                <a:noFill/>
              </a:ln>
              <a:solidFill>
                <a:srgbClr val="FF0000"/>
              </a:solidFill>
              <a:effectLst/>
              <a:uLnTx/>
              <a:uFillTx/>
              <a:latin typeface="宋体" panose="02010600030101010101"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283">
                                            <p:txEl>
                                              <p:charRg st="53" end="56"/>
                                            </p:txEl>
                                          </p:spTgt>
                                        </p:tgtEl>
                                        <p:attrNameLst>
                                          <p:attrName>style.visibility</p:attrName>
                                        </p:attrNameLst>
                                      </p:cBhvr>
                                      <p:to>
                                        <p:strVal val="visible"/>
                                      </p:to>
                                    </p:set>
                                    <p:animEffect transition="in" filter="blinds(horizontal)">
                                      <p:cBhvr>
                                        <p:cTn id="7" dur="500"/>
                                        <p:tgtEl>
                                          <p:spTgt spid="225283">
                                            <p:txEl>
                                              <p:charRg st="53" end="5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283">
                                            <p:txEl>
                                              <p:charRg st="56" end="62"/>
                                            </p:txEl>
                                          </p:spTgt>
                                        </p:tgtEl>
                                        <p:attrNameLst>
                                          <p:attrName>style.visibility</p:attrName>
                                        </p:attrNameLst>
                                      </p:cBhvr>
                                      <p:to>
                                        <p:strVal val="visible"/>
                                      </p:to>
                                    </p:set>
                                    <p:animEffect transition="in" filter="blinds(horizontal)">
                                      <p:cBhvr>
                                        <p:cTn id="10" dur="500"/>
                                        <p:tgtEl>
                                          <p:spTgt spid="225283">
                                            <p:txEl>
                                              <p:charRg st="56" end="6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5283">
                                            <p:txEl>
                                              <p:charRg st="62" end="77"/>
                                            </p:txEl>
                                          </p:spTgt>
                                        </p:tgtEl>
                                        <p:attrNameLst>
                                          <p:attrName>style.visibility</p:attrName>
                                        </p:attrNameLst>
                                      </p:cBhvr>
                                      <p:to>
                                        <p:strVal val="visible"/>
                                      </p:to>
                                    </p:set>
                                    <p:animEffect transition="in" filter="blinds(horizontal)">
                                      <p:cBhvr>
                                        <p:cTn id="13" dur="500"/>
                                        <p:tgtEl>
                                          <p:spTgt spid="225283">
                                            <p:txEl>
                                              <p:charRg st="62" end="7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5283">
                                            <p:txEl>
                                              <p:charRg st="77" end="93"/>
                                            </p:txEl>
                                          </p:spTgt>
                                        </p:tgtEl>
                                        <p:attrNameLst>
                                          <p:attrName>style.visibility</p:attrName>
                                        </p:attrNameLst>
                                      </p:cBhvr>
                                      <p:to>
                                        <p:strVal val="visible"/>
                                      </p:to>
                                    </p:set>
                                    <p:animEffect transition="in" filter="blinds(horizontal)">
                                      <p:cBhvr>
                                        <p:cTn id="16" dur="500"/>
                                        <p:tgtEl>
                                          <p:spTgt spid="225283">
                                            <p:txEl>
                                              <p:charRg st="77" end="9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5283">
                                            <p:txEl>
                                              <p:charRg st="93" end="95"/>
                                            </p:txEl>
                                          </p:spTgt>
                                        </p:tgtEl>
                                        <p:attrNameLst>
                                          <p:attrName>style.visibility</p:attrName>
                                        </p:attrNameLst>
                                      </p:cBhvr>
                                      <p:to>
                                        <p:strVal val="visible"/>
                                      </p:to>
                                    </p:set>
                                    <p:animEffect transition="in" filter="blinds(horizontal)">
                                      <p:cBhvr>
                                        <p:cTn id="19" dur="500"/>
                                        <p:tgtEl>
                                          <p:spTgt spid="225283">
                                            <p:txEl>
                                              <p:charRg st="93" end="9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25283">
                                            <p:txEl>
                                              <p:charRg st="95" end="107"/>
                                            </p:txEl>
                                          </p:spTgt>
                                        </p:tgtEl>
                                        <p:attrNameLst>
                                          <p:attrName>style.visibility</p:attrName>
                                        </p:attrNameLst>
                                      </p:cBhvr>
                                      <p:to>
                                        <p:strVal val="visible"/>
                                      </p:to>
                                    </p:set>
                                    <p:animEffect transition="in" filter="blinds(horizontal)">
                                      <p:cBhvr>
                                        <p:cTn id="22" dur="500"/>
                                        <p:tgtEl>
                                          <p:spTgt spid="225283">
                                            <p:txEl>
                                              <p:charRg st="95" end="10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25283">
                                            <p:txEl>
                                              <p:charRg st="107" end="113"/>
                                            </p:txEl>
                                          </p:spTgt>
                                        </p:tgtEl>
                                        <p:attrNameLst>
                                          <p:attrName>style.visibility</p:attrName>
                                        </p:attrNameLst>
                                      </p:cBhvr>
                                      <p:to>
                                        <p:strVal val="visible"/>
                                      </p:to>
                                    </p:set>
                                    <p:animEffect transition="in" filter="blinds(horizontal)">
                                      <p:cBhvr>
                                        <p:cTn id="25" dur="500"/>
                                        <p:tgtEl>
                                          <p:spTgt spid="225283">
                                            <p:txEl>
                                              <p:charRg st="107" end="11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25283">
                                            <p:txEl>
                                              <p:charRg st="113" end="120"/>
                                            </p:txEl>
                                          </p:spTgt>
                                        </p:tgtEl>
                                        <p:attrNameLst>
                                          <p:attrName>style.visibility</p:attrName>
                                        </p:attrNameLst>
                                      </p:cBhvr>
                                      <p:to>
                                        <p:strVal val="visible"/>
                                      </p:to>
                                    </p:set>
                                    <p:animEffect transition="in" filter="blinds(horizontal)">
                                      <p:cBhvr>
                                        <p:cTn id="28" dur="500"/>
                                        <p:tgtEl>
                                          <p:spTgt spid="225283">
                                            <p:txEl>
                                              <p:charRg st="113" end="12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5285"/>
                                        </p:tgtEl>
                                        <p:attrNameLst>
                                          <p:attrName>style.visibility</p:attrName>
                                        </p:attrNameLst>
                                      </p:cBhvr>
                                      <p:to>
                                        <p:strVal val="visible"/>
                                      </p:to>
                                    </p:set>
                                    <p:animEffect transition="in" filter="blinds(horizontal)">
                                      <p:cBhvr>
                                        <p:cTn id="33" dur="500"/>
                                        <p:tgtEl>
                                          <p:spTgt spid="225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3"/>
          <p:cNvSpPr/>
          <p:nvPr/>
        </p:nvSpPr>
        <p:spPr>
          <a:xfrm>
            <a:off x="1981200" y="274638"/>
            <a:ext cx="8229600" cy="1143000"/>
          </a:xfrm>
          <a:prstGeom prst="rect">
            <a:avLst/>
          </a:prstGeom>
          <a:noFill/>
          <a:ln w="9525">
            <a:noFill/>
          </a:ln>
        </p:spPr>
        <p:txBody>
          <a:bodyPr anchor="t"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4.7 </a:t>
            </a:r>
            <a:r>
              <a:rPr lang="zh-CN" altLang="en-US" sz="3600" b="1" dirty="0">
                <a:solidFill>
                  <a:schemeClr val="tx2"/>
                </a:solidFill>
                <a:latin typeface="Arial" panose="020B0604020202020204" pitchFamily="34" charset="0"/>
                <a:ea typeface="宋体" panose="02010600030101010101" pitchFamily="2" charset="-122"/>
              </a:rPr>
              <a:t>枚举类型</a:t>
            </a:r>
            <a:r>
              <a:rPr lang="en-US" altLang="zh-CN" sz="3600" b="1" dirty="0">
                <a:solidFill>
                  <a:schemeClr val="tx2"/>
                </a:solidFill>
                <a:latin typeface="Arial" panose="020B0604020202020204" pitchFamily="34" charset="0"/>
                <a:ea typeface="宋体" panose="02010600030101010101" pitchFamily="2" charset="-122"/>
              </a:rPr>
              <a:t>--enum</a:t>
            </a:r>
            <a:endParaRPr lang="en-US" altLang="zh-CN" sz="3600" b="1" dirty="0">
              <a:solidFill>
                <a:schemeClr val="tx2"/>
              </a:solidFill>
              <a:latin typeface="Arial" panose="020B0604020202020204" pitchFamily="34" charset="0"/>
              <a:ea typeface="宋体" panose="02010600030101010101" pitchFamily="2" charset="-122"/>
            </a:endParaRPr>
          </a:p>
        </p:txBody>
      </p:sp>
      <p:sp>
        <p:nvSpPr>
          <p:cNvPr id="94214" name="Rectangle 6"/>
          <p:cNvSpPr>
            <a:spLocks noGrp="1"/>
          </p:cNvSpPr>
          <p:nvPr>
            <p:ph idx="1"/>
          </p:nvPr>
        </p:nvSpPr>
        <p:spPr>
          <a:xfrm>
            <a:off x="1127760" y="1268730"/>
            <a:ext cx="10399395" cy="4114800"/>
          </a:xfrm>
          <a:noFill/>
          <a:ln>
            <a:noFill/>
          </a:ln>
        </p:spPr>
        <p:txBody>
          <a:bodyPr lIns="92075" tIns="46038" rIns="92075" bIns="46038" anchor="t" anchorCtr="0"/>
          <a:p>
            <a:r>
              <a:rPr lang="zh-CN" altLang="en-US" sz="2400" b="1" dirty="0"/>
              <a:t>如果一个变量仅有有限个可能的取值，可以将这些值一一列举出来，便构成了一个枚举类型。</a:t>
            </a:r>
            <a:endParaRPr lang="zh-CN" altLang="en-US" sz="2400" b="1" dirty="0"/>
          </a:p>
          <a:p>
            <a:r>
              <a:rPr lang="zh-CN" altLang="en-US" sz="2400" b="1" dirty="0"/>
              <a:t>枚举类型的声明形式如下：</a:t>
            </a:r>
            <a:endParaRPr lang="zh-CN" altLang="en-US" sz="2400" b="1" dirty="0"/>
          </a:p>
          <a:p>
            <a:pPr lvl="1">
              <a:buNone/>
            </a:pPr>
            <a:r>
              <a:rPr lang="en-US" altLang="zh-CN" sz="2400" b="1" dirty="0">
                <a:solidFill>
                  <a:srgbClr val="FF3300"/>
                </a:solidFill>
              </a:rPr>
              <a:t> enum  </a:t>
            </a:r>
            <a:r>
              <a:rPr lang="zh-CN" altLang="en-US" sz="2400" b="1" dirty="0">
                <a:solidFill>
                  <a:srgbClr val="FF3300"/>
                </a:solidFill>
              </a:rPr>
              <a:t>枚举类型名  </a:t>
            </a:r>
            <a:r>
              <a:rPr lang="en-US" altLang="zh-CN" sz="2400" b="1" dirty="0">
                <a:solidFill>
                  <a:srgbClr val="FF3300"/>
                </a:solidFill>
              </a:rPr>
              <a:t>{</a:t>
            </a:r>
            <a:r>
              <a:rPr lang="zh-CN" altLang="en-US" sz="2400" b="1" dirty="0">
                <a:solidFill>
                  <a:srgbClr val="FF3300"/>
                </a:solidFill>
              </a:rPr>
              <a:t>变量值列表</a:t>
            </a:r>
            <a:r>
              <a:rPr lang="en-US" altLang="zh-CN" sz="2400" b="1" dirty="0">
                <a:solidFill>
                  <a:srgbClr val="FF3300"/>
                </a:solidFill>
              </a:rPr>
              <a:t>};</a:t>
            </a:r>
            <a:endParaRPr lang="en-US" altLang="zh-CN" sz="2400" b="1" dirty="0">
              <a:solidFill>
                <a:srgbClr val="FF3300"/>
              </a:solidFill>
            </a:endParaRPr>
          </a:p>
          <a:p>
            <a:r>
              <a:rPr lang="zh-CN" altLang="en-US" sz="2400" b="1" dirty="0"/>
              <a:t>例如：</a:t>
            </a:r>
            <a:endParaRPr lang="zh-CN" altLang="en-US" sz="2400" b="1" dirty="0"/>
          </a:p>
          <a:p>
            <a:pPr lvl="1">
              <a:buNone/>
            </a:pPr>
            <a:r>
              <a:rPr lang="en-US" altLang="zh-CN" sz="2400" b="1" dirty="0">
                <a:solidFill>
                  <a:srgbClr val="0000FF"/>
                </a:solidFill>
              </a:rPr>
              <a:t>enum weekday {sun,mon,tue,wed,thu,fri,sat};</a:t>
            </a:r>
            <a:endParaRPr lang="en-US" altLang="zh-CN" sz="2400" b="1" dirty="0">
              <a:solidFill>
                <a:srgbClr val="0000FF"/>
              </a:solidFill>
            </a:endParaRPr>
          </a:p>
        </p:txBody>
      </p:sp>
      <p:sp>
        <p:nvSpPr>
          <p:cNvPr id="94215" name="Rectangle 7"/>
          <p:cNvSpPr/>
          <p:nvPr/>
        </p:nvSpPr>
        <p:spPr>
          <a:xfrm>
            <a:off x="1199515" y="4293235"/>
            <a:ext cx="10125075" cy="829945"/>
          </a:xfrm>
          <a:prstGeom prst="rect">
            <a:avLst/>
          </a:prstGeom>
          <a:noFill/>
          <a:ln w="12700">
            <a:noFill/>
          </a:ln>
        </p:spPr>
        <p:txBody>
          <a:bodyPr wrap="square" anchor="t" anchorCtr="0">
            <a:spAutoFit/>
          </a:bodyPr>
          <a:p>
            <a:r>
              <a:rPr lang="zh-CN" altLang="en-US" sz="2400" b="1" dirty="0">
                <a:solidFill>
                  <a:schemeClr val="accent2"/>
                </a:solidFill>
                <a:latin typeface="Times New Roman" panose="02020603050405020304" pitchFamily="18" charset="0"/>
                <a:ea typeface="隶书" panose="02010509060101010101" charset="-122"/>
              </a:rPr>
              <a:t> 注意：枚举类型的定义应视为一个完整的语句，因此，在定义结束后需在结尾添加“</a:t>
            </a:r>
            <a:r>
              <a:rPr lang="en-US" altLang="zh-CN" sz="2400" b="1" dirty="0">
                <a:solidFill>
                  <a:schemeClr val="accent2"/>
                </a:solidFill>
                <a:latin typeface="Times New Roman" panose="02020603050405020304" pitchFamily="18" charset="0"/>
                <a:ea typeface="隶书" panose="02010509060101010101" charset="-122"/>
              </a:rPr>
              <a:t>;”</a:t>
            </a:r>
            <a:endParaRPr lang="zh-CN" altLang="en-US" sz="2400" b="1" dirty="0">
              <a:solidFill>
                <a:schemeClr val="accent2"/>
              </a:solidFill>
              <a:latin typeface="Times New Roman" panose="02020603050405020304" pitchFamily="18" charset="0"/>
              <a:ea typeface="隶书" panose="020105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4">
                                            <p:txEl>
                                              <p:charRg st="78" end="82"/>
                                            </p:txEl>
                                          </p:spTgt>
                                        </p:tgtEl>
                                        <p:attrNameLst>
                                          <p:attrName>style.visibility</p:attrName>
                                        </p:attrNameLst>
                                      </p:cBhvr>
                                      <p:to>
                                        <p:strVal val="visible"/>
                                      </p:to>
                                    </p:set>
                                    <p:animEffect transition="in" filter="blinds(horizontal)">
                                      <p:cBhvr>
                                        <p:cTn id="7" dur="500"/>
                                        <p:tgtEl>
                                          <p:spTgt spid="94214">
                                            <p:txEl>
                                              <p:charRg st="78" end="8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4214">
                                            <p:txEl>
                                              <p:charRg st="82" end="126"/>
                                            </p:txEl>
                                          </p:spTgt>
                                        </p:tgtEl>
                                        <p:attrNameLst>
                                          <p:attrName>style.visibility</p:attrName>
                                        </p:attrNameLst>
                                      </p:cBhvr>
                                      <p:to>
                                        <p:strVal val="visible"/>
                                      </p:to>
                                    </p:set>
                                    <p:animEffect transition="in" filter="blinds(horizontal)">
                                      <p:cBhvr>
                                        <p:cTn id="10" dur="500"/>
                                        <p:tgtEl>
                                          <p:spTgt spid="94214">
                                            <p:txEl>
                                              <p:charRg st="82" end="12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4215"/>
                                        </p:tgtEl>
                                        <p:attrNameLst>
                                          <p:attrName>style.visibility</p:attrName>
                                        </p:attrNameLst>
                                      </p:cBhvr>
                                      <p:to>
                                        <p:strVal val="visible"/>
                                      </p:to>
                                    </p:set>
                                    <p:animEffect transition="in" filter="blinds(horizontal)">
                                      <p:cBhvr>
                                        <p:cTn id="15" dur="500"/>
                                        <p:tgtEl>
                                          <p:spTgt spid="94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4" name="Rectangle 4"/>
          <p:cNvSpPr>
            <a:spLocks noGrp="1"/>
          </p:cNvSpPr>
          <p:nvPr>
            <p:ph idx="1"/>
          </p:nvPr>
        </p:nvSpPr>
        <p:spPr>
          <a:xfrm>
            <a:off x="685165" y="1196975"/>
            <a:ext cx="10502900" cy="3745230"/>
          </a:xfrm>
          <a:noFill/>
          <a:ln>
            <a:noFill/>
          </a:ln>
        </p:spPr>
        <p:txBody>
          <a:bodyPr anchor="t" anchorCtr="0"/>
          <a:p>
            <a:pPr>
              <a:spcBef>
                <a:spcPts val="1200"/>
              </a:spcBef>
            </a:pPr>
            <a:r>
              <a:rPr lang="zh-CN" altLang="en-US" sz="2400" b="1" dirty="0">
                <a:solidFill>
                  <a:srgbClr val="FF3300"/>
                </a:solidFill>
              </a:rPr>
              <a:t>枚举类型应用说明：</a:t>
            </a:r>
            <a:endParaRPr lang="zh-CN" altLang="en-US" sz="2400" b="1" dirty="0">
              <a:solidFill>
                <a:srgbClr val="FF3300"/>
              </a:solidFill>
            </a:endParaRPr>
          </a:p>
          <a:p>
            <a:pPr lvl="1">
              <a:spcBef>
                <a:spcPts val="1200"/>
              </a:spcBef>
            </a:pPr>
            <a:r>
              <a:rPr lang="zh-CN" altLang="en-US" sz="2400" b="1" dirty="0"/>
              <a:t> 对枚举元素按常量处理，不能对它们赋值。例如，不能写：</a:t>
            </a:r>
            <a:r>
              <a:rPr lang="en-US" altLang="zh-CN" sz="2400" b="1" dirty="0"/>
              <a:t>sun=0;</a:t>
            </a:r>
            <a:endParaRPr lang="en-US" altLang="zh-CN" sz="2400" b="1" dirty="0"/>
          </a:p>
          <a:p>
            <a:pPr lvl="1">
              <a:spcBef>
                <a:spcPts val="1200"/>
              </a:spcBef>
            </a:pPr>
            <a:r>
              <a:rPr lang="en-US" altLang="zh-CN" sz="2400" b="1" dirty="0"/>
              <a:t> </a:t>
            </a:r>
            <a:r>
              <a:rPr lang="zh-CN" altLang="en-US" sz="2400" b="1" dirty="0"/>
              <a:t>枚举元素具有缺省值，它们依次为： </a:t>
            </a:r>
            <a:r>
              <a:rPr lang="en-US" altLang="zh-CN" sz="2400" b="1" dirty="0"/>
              <a:t>0,1,2,......</a:t>
            </a:r>
            <a:r>
              <a:rPr lang="zh-CN" altLang="en-US" sz="2400" b="1" dirty="0"/>
              <a:t>。</a:t>
            </a:r>
            <a:endParaRPr lang="zh-CN" altLang="en-US" sz="2400" b="1" dirty="0"/>
          </a:p>
          <a:p>
            <a:pPr lvl="1">
              <a:spcBef>
                <a:spcPts val="1200"/>
              </a:spcBef>
            </a:pPr>
            <a:r>
              <a:rPr lang="zh-CN" altLang="en-US" sz="2400" b="1" dirty="0"/>
              <a:t> 也可以在声明时另行指定枚举元素的值，如：</a:t>
            </a:r>
            <a:r>
              <a:rPr lang="en-US" altLang="zh-CN" sz="2400" b="1" dirty="0"/>
              <a:t>enum weekday {sun=7,mon=1,tue,wed,thu,fri,sat};</a:t>
            </a:r>
            <a:endParaRPr lang="en-US" altLang="zh-CN" sz="2400" b="1" dirty="0"/>
          </a:p>
          <a:p>
            <a:pPr lvl="1">
              <a:spcBef>
                <a:spcPts val="1200"/>
              </a:spcBef>
            </a:pPr>
            <a:r>
              <a:rPr lang="zh-CN" altLang="en-US" sz="2400" b="1" dirty="0"/>
              <a:t>枚举值可以进行关系运算。</a:t>
            </a:r>
            <a:endParaRPr lang="zh-CN" altLang="en-US" sz="2400" b="1" dirty="0"/>
          </a:p>
          <a:p>
            <a:pPr lvl="1">
              <a:spcBef>
                <a:spcPts val="1200"/>
              </a:spcBef>
            </a:pPr>
            <a:r>
              <a:rPr lang="zh-CN" altLang="en-US" sz="2400" b="1" dirty="0"/>
              <a:t>整数值不能直接赋给枚举变量，如需要将整数赋值给枚举变量，应进行强制类型转换。</a:t>
            </a:r>
            <a:endParaRPr lang="zh-CN" altLang="en-US" sz="2400" b="1" dirty="0"/>
          </a:p>
        </p:txBody>
      </p:sp>
      <p:sp>
        <p:nvSpPr>
          <p:cNvPr id="66561" name="Rectangle 3"/>
          <p:cNvSpPr/>
          <p:nvPr/>
        </p:nvSpPr>
        <p:spPr>
          <a:xfrm>
            <a:off x="1981200" y="260668"/>
            <a:ext cx="8229600" cy="1143000"/>
          </a:xfrm>
          <a:prstGeom prst="rect">
            <a:avLst/>
          </a:prstGeom>
          <a:noFill/>
          <a:ln w="9525">
            <a:noFill/>
          </a:ln>
        </p:spPr>
        <p:txBody>
          <a:bodyPr anchor="t"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4.7 </a:t>
            </a:r>
            <a:r>
              <a:rPr lang="zh-CN" altLang="en-US" sz="3600" b="1" dirty="0">
                <a:solidFill>
                  <a:schemeClr val="tx2"/>
                </a:solidFill>
                <a:latin typeface="Arial" panose="020B0604020202020204" pitchFamily="34" charset="0"/>
                <a:ea typeface="宋体" panose="02010600030101010101" pitchFamily="2" charset="-122"/>
              </a:rPr>
              <a:t>枚举类型</a:t>
            </a:r>
            <a:r>
              <a:rPr lang="en-US" altLang="zh-CN" sz="3600" b="1" dirty="0">
                <a:solidFill>
                  <a:schemeClr val="tx2"/>
                </a:solidFill>
                <a:latin typeface="Arial" panose="020B0604020202020204" pitchFamily="34" charset="0"/>
                <a:ea typeface="宋体" panose="02010600030101010101" pitchFamily="2" charset="-122"/>
              </a:rPr>
              <a:t>--enum</a:t>
            </a:r>
            <a:endParaRPr lang="en-US" altLang="zh-CN" sz="36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4">
                                            <p:txEl>
                                              <p:charRg st="10" end="44"/>
                                            </p:txEl>
                                          </p:spTgt>
                                        </p:tgtEl>
                                        <p:attrNameLst>
                                          <p:attrName>style.visibility</p:attrName>
                                        </p:attrNameLst>
                                      </p:cBhvr>
                                      <p:to>
                                        <p:strVal val="visible"/>
                                      </p:to>
                                    </p:set>
                                    <p:animEffect transition="in" filter="blinds(horizontal)">
                                      <p:cBhvr>
                                        <p:cTn id="7" dur="500"/>
                                        <p:tgtEl>
                                          <p:spTgt spid="97284">
                                            <p:txEl>
                                              <p:charRg st="1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284">
                                            <p:txEl>
                                              <p:charRg st="44" end="76"/>
                                            </p:txEl>
                                          </p:spTgt>
                                        </p:tgtEl>
                                        <p:attrNameLst>
                                          <p:attrName>style.visibility</p:attrName>
                                        </p:attrNameLst>
                                      </p:cBhvr>
                                      <p:to>
                                        <p:strVal val="visible"/>
                                      </p:to>
                                    </p:set>
                                    <p:animEffect transition="in" filter="blinds(horizontal)">
                                      <p:cBhvr>
                                        <p:cTn id="12" dur="500"/>
                                        <p:tgtEl>
                                          <p:spTgt spid="97284">
                                            <p:txEl>
                                              <p:charRg st="44"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7284">
                                            <p:txEl>
                                              <p:charRg st="76" end="145"/>
                                            </p:txEl>
                                          </p:spTgt>
                                        </p:tgtEl>
                                        <p:attrNameLst>
                                          <p:attrName>style.visibility</p:attrName>
                                        </p:attrNameLst>
                                      </p:cBhvr>
                                      <p:to>
                                        <p:strVal val="visible"/>
                                      </p:to>
                                    </p:set>
                                    <p:animEffect transition="in" filter="blinds(horizontal)">
                                      <p:cBhvr>
                                        <p:cTn id="17" dur="500"/>
                                        <p:tgtEl>
                                          <p:spTgt spid="97284">
                                            <p:txEl>
                                              <p:charRg st="76" end="1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7284">
                                            <p:txEl>
                                              <p:charRg st="145" end="158"/>
                                            </p:txEl>
                                          </p:spTgt>
                                        </p:tgtEl>
                                        <p:attrNameLst>
                                          <p:attrName>style.visibility</p:attrName>
                                        </p:attrNameLst>
                                      </p:cBhvr>
                                      <p:to>
                                        <p:strVal val="visible"/>
                                      </p:to>
                                    </p:set>
                                    <p:animEffect transition="in" filter="blinds(horizontal)">
                                      <p:cBhvr>
                                        <p:cTn id="22" dur="500"/>
                                        <p:tgtEl>
                                          <p:spTgt spid="97284">
                                            <p:txEl>
                                              <p:charRg st="145" end="1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7284">
                                            <p:txEl>
                                              <p:charRg st="158" end="197"/>
                                            </p:txEl>
                                          </p:spTgt>
                                        </p:tgtEl>
                                        <p:attrNameLst>
                                          <p:attrName>style.visibility</p:attrName>
                                        </p:attrNameLst>
                                      </p:cBhvr>
                                      <p:to>
                                        <p:strVal val="visible"/>
                                      </p:to>
                                    </p:set>
                                    <p:animEffect transition="in" filter="blinds(horizontal)">
                                      <p:cBhvr>
                                        <p:cTn id="27" dur="500"/>
                                        <p:tgtEl>
                                          <p:spTgt spid="97284">
                                            <p:txEl>
                                              <p:charRg st="158" end="1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4"/>
          <p:cNvSpPr>
            <a:spLocks noGrp="1"/>
          </p:cNvSpPr>
          <p:nvPr>
            <p:ph idx="1"/>
          </p:nvPr>
        </p:nvSpPr>
        <p:spPr>
          <a:xfrm>
            <a:off x="911860" y="981075"/>
            <a:ext cx="8601710" cy="5544820"/>
          </a:xfrm>
          <a:noFill/>
          <a:ln>
            <a:noFill/>
          </a:ln>
        </p:spPr>
        <p:txBody>
          <a:bodyPr anchor="t" anchorCtr="0"/>
          <a:p>
            <a:pPr>
              <a:lnSpc>
                <a:spcPct val="90000"/>
              </a:lnSpc>
              <a:spcBef>
                <a:spcPct val="0"/>
              </a:spcBef>
              <a:buNone/>
            </a:pPr>
            <a:r>
              <a:rPr lang="en-US" altLang="zh-CN" sz="2000" b="1" dirty="0">
                <a:latin typeface="Times New Roman" panose="02020603050405020304" pitchFamily="18" charset="0"/>
              </a:rPr>
              <a:t>#include &lt;iostream&gt;</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using namespace std;</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solidFill>
                  <a:srgbClr val="FF3300"/>
                </a:solidFill>
                <a:latin typeface="Times New Roman" panose="02020603050405020304" pitchFamily="18" charset="0"/>
              </a:rPr>
              <a:t>enum Gameresult {WIN, LOSE, TIE, CANCEL};</a:t>
            </a:r>
            <a:endParaRPr lang="en-US" altLang="zh-CN" sz="2000" b="1" dirty="0">
              <a:solidFill>
                <a:srgbClr val="FF3300"/>
              </a:solidFill>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int main()</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Gameresult result;</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enum Gameresult omit = CANCEL;</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int count;</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for (</a:t>
            </a:r>
            <a:r>
              <a:rPr lang="en-US" altLang="zh-CN" sz="2000" b="1" dirty="0">
                <a:solidFill>
                  <a:srgbClr val="FF0000"/>
                </a:solidFill>
                <a:latin typeface="Times New Roman" panose="02020603050405020304" pitchFamily="18" charset="0"/>
              </a:rPr>
              <a:t>count = WIN </a:t>
            </a:r>
            <a:r>
              <a:rPr lang="en-US" altLang="zh-CN" sz="2000" b="1" dirty="0">
                <a:latin typeface="Times New Roman" panose="02020603050405020304" pitchFamily="18" charset="0"/>
              </a:rPr>
              <a:t>; </a:t>
            </a:r>
            <a:r>
              <a:rPr lang="en-US" altLang="zh-CN" sz="2000" b="1" dirty="0">
                <a:solidFill>
                  <a:srgbClr val="FF0000"/>
                </a:solidFill>
                <a:latin typeface="Times New Roman" panose="02020603050405020304" pitchFamily="18" charset="0"/>
              </a:rPr>
              <a:t>count &lt;= CANCEL </a:t>
            </a:r>
            <a:r>
              <a:rPr lang="en-US" altLang="zh-CN" sz="2000" b="1" dirty="0">
                <a:latin typeface="Times New Roman" panose="02020603050405020304" pitchFamily="18" charset="0"/>
              </a:rPr>
              <a:t>; count++) </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 </a:t>
            </a:r>
            <a:r>
              <a:rPr lang="en-US" altLang="zh-CN" sz="2000" b="1" dirty="0">
                <a:solidFill>
                  <a:srgbClr val="FF0000"/>
                </a:solidFill>
                <a:latin typeface="Times New Roman" panose="02020603050405020304" pitchFamily="18" charset="0"/>
              </a:rPr>
              <a:t>result = (Gameresult)count</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if (result == omit)</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    cout &lt;&lt; "The game was cancelled\n";      }</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else </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 cout &lt;&lt; "The game was played ";</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if (result == WIN)         cout &lt;&lt; "and we won!";</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if (result == LOSE)       cout &lt;&lt; "and we lost.";</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cout &lt;&lt; endl;</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   return 0;</a:t>
            </a:r>
            <a:endParaRPr lang="en-US" altLang="zh-CN" sz="2000" b="1" dirty="0">
              <a:latin typeface="Times New Roman" panose="02020603050405020304" pitchFamily="18" charset="0"/>
            </a:endParaRPr>
          </a:p>
          <a:p>
            <a:pPr>
              <a:lnSpc>
                <a:spcPct val="90000"/>
              </a:lnSpc>
              <a:spcBef>
                <a:spcPct val="0"/>
              </a:spcBef>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pic>
        <p:nvPicPr>
          <p:cNvPr id="71684" name="Picture 4"/>
          <p:cNvPicPr>
            <a:picLocks noChangeAspect="1"/>
          </p:cNvPicPr>
          <p:nvPr/>
        </p:nvPicPr>
        <p:blipFill>
          <a:blip r:embed="rId1"/>
          <a:stretch>
            <a:fillRect/>
          </a:stretch>
        </p:blipFill>
        <p:spPr>
          <a:xfrm>
            <a:off x="7895908" y="1988503"/>
            <a:ext cx="3714750" cy="1357312"/>
          </a:xfrm>
          <a:prstGeom prst="rect">
            <a:avLst/>
          </a:prstGeom>
          <a:noFill/>
          <a:ln w="9525">
            <a:noFill/>
          </a:ln>
        </p:spPr>
      </p:pic>
      <p:sp>
        <p:nvSpPr>
          <p:cNvPr id="68611" name="Rectangle 4"/>
          <p:cNvSpPr txBox="1"/>
          <p:nvPr/>
        </p:nvSpPr>
        <p:spPr>
          <a:xfrm>
            <a:off x="623570" y="233680"/>
            <a:ext cx="10492105" cy="1397000"/>
          </a:xfrm>
          <a:prstGeom prst="rect">
            <a:avLst/>
          </a:prstGeom>
          <a:noFill/>
          <a:ln w="9525">
            <a:noFill/>
          </a:ln>
        </p:spPr>
        <p:txBody>
          <a:bodyPr anchor="t" anchorCtr="0"/>
          <a:p>
            <a:pPr marL="342900" indent="-342900" eaLnBrk="0" hangingPunct="0">
              <a:spcBef>
                <a:spcPct val="20000"/>
              </a:spcBef>
            </a:pPr>
            <a:r>
              <a:rPr lang="zh-CN" altLang="en-US" sz="2400" b="1" dirty="0">
                <a:solidFill>
                  <a:srgbClr val="0000FF"/>
                </a:solidFill>
                <a:latin typeface="Arial" panose="020B0604020202020204" pitchFamily="34" charset="0"/>
                <a:ea typeface="宋体" panose="02010600030101010101" pitchFamily="2" charset="-122"/>
              </a:rPr>
              <a:t>例</a:t>
            </a:r>
            <a:r>
              <a:rPr lang="en-US" altLang="zh-CN" sz="2400" b="1" dirty="0">
                <a:solidFill>
                  <a:srgbClr val="0000FF"/>
                </a:solidFill>
                <a:latin typeface="Arial" panose="020B0604020202020204" pitchFamily="34" charset="0"/>
                <a:ea typeface="宋体" panose="02010600030101010101" pitchFamily="2" charset="-122"/>
              </a:rPr>
              <a:t>.</a:t>
            </a:r>
            <a:r>
              <a:rPr lang="zh-CN" altLang="en-US" sz="2400" b="1" dirty="0">
                <a:solidFill>
                  <a:srgbClr val="0000FF"/>
                </a:solidFill>
                <a:latin typeface="Arial" panose="020B0604020202020204" pitchFamily="34" charset="0"/>
                <a:ea typeface="宋体" panose="02010600030101010101" pitchFamily="2" charset="-122"/>
              </a:rPr>
              <a:t>设某次体育比赛的结果有四种可能：胜（</a:t>
            </a:r>
            <a:r>
              <a:rPr lang="en-US" altLang="zh-CN" sz="2400" b="1" dirty="0">
                <a:solidFill>
                  <a:srgbClr val="0000FF"/>
                </a:solidFill>
                <a:latin typeface="Arial" panose="020B0604020202020204" pitchFamily="34" charset="0"/>
                <a:ea typeface="宋体" panose="02010600030101010101" pitchFamily="2" charset="-122"/>
              </a:rPr>
              <a:t>win</a:t>
            </a:r>
            <a:r>
              <a:rPr lang="zh-CN" altLang="en-US" sz="2400" b="1" dirty="0">
                <a:solidFill>
                  <a:srgbClr val="0000FF"/>
                </a:solidFill>
                <a:latin typeface="Arial" panose="020B0604020202020204" pitchFamily="34" charset="0"/>
                <a:ea typeface="宋体" panose="02010600030101010101" pitchFamily="2" charset="-122"/>
              </a:rPr>
              <a:t>）、负（</a:t>
            </a:r>
            <a:r>
              <a:rPr lang="en-US" altLang="zh-CN" sz="2400" b="1" dirty="0">
                <a:solidFill>
                  <a:srgbClr val="0000FF"/>
                </a:solidFill>
                <a:latin typeface="Arial" panose="020B0604020202020204" pitchFamily="34" charset="0"/>
                <a:ea typeface="宋体" panose="02010600030101010101" pitchFamily="2" charset="-122"/>
              </a:rPr>
              <a:t>lose</a:t>
            </a:r>
            <a:r>
              <a:rPr lang="zh-CN" altLang="en-US" sz="2400" b="1" dirty="0">
                <a:solidFill>
                  <a:srgbClr val="0000FF"/>
                </a:solidFill>
                <a:latin typeface="Arial" panose="020B0604020202020204" pitchFamily="34" charset="0"/>
                <a:ea typeface="宋体" panose="02010600030101010101" pitchFamily="2" charset="-122"/>
              </a:rPr>
              <a:t>）、平局（</a:t>
            </a:r>
            <a:r>
              <a:rPr lang="en-US" altLang="zh-CN" sz="2400" b="1" dirty="0">
                <a:solidFill>
                  <a:srgbClr val="0000FF"/>
                </a:solidFill>
                <a:latin typeface="Arial" panose="020B0604020202020204" pitchFamily="34" charset="0"/>
                <a:ea typeface="宋体" panose="02010600030101010101" pitchFamily="2" charset="-122"/>
              </a:rPr>
              <a:t>tie</a:t>
            </a:r>
            <a:r>
              <a:rPr lang="zh-CN" altLang="en-US" sz="2400" b="1" dirty="0">
                <a:solidFill>
                  <a:srgbClr val="0000FF"/>
                </a:solidFill>
                <a:latin typeface="Arial" panose="020B0604020202020204" pitchFamily="34" charset="0"/>
                <a:ea typeface="宋体" panose="02010600030101010101" pitchFamily="2" charset="-122"/>
              </a:rPr>
              <a:t>）、比赛取消（</a:t>
            </a:r>
            <a:r>
              <a:rPr lang="en-US" altLang="zh-CN" sz="2400" b="1" dirty="0">
                <a:solidFill>
                  <a:srgbClr val="0000FF"/>
                </a:solidFill>
                <a:latin typeface="Arial" panose="020B0604020202020204" pitchFamily="34" charset="0"/>
                <a:ea typeface="宋体" panose="02010600030101010101" pitchFamily="2" charset="-122"/>
              </a:rPr>
              <a:t>cancel</a:t>
            </a:r>
            <a:r>
              <a:rPr lang="zh-CN" altLang="en-US" sz="2400" b="1" dirty="0">
                <a:solidFill>
                  <a:srgbClr val="0000FF"/>
                </a:solidFill>
                <a:latin typeface="Arial" panose="020B0604020202020204" pitchFamily="34" charset="0"/>
                <a:ea typeface="宋体" panose="02010600030101010101" pitchFamily="2" charset="-122"/>
              </a:rPr>
              <a:t>），编写程序顺序输出这四种情况。</a:t>
            </a:r>
            <a:endParaRPr lang="zh-CN" altLang="en-US" sz="2400" b="1" dirty="0">
              <a:solidFill>
                <a:srgbClr val="0000FF"/>
              </a:solidFill>
              <a:latin typeface="Arial" panose="020B0604020202020204" pitchFamily="34" charset="0"/>
              <a:ea typeface="宋体" panose="02010600030101010101" pitchFamily="2" charset="-122"/>
            </a:endParaRPr>
          </a:p>
          <a:p>
            <a:pPr marL="342900" indent="-342900" eaLnBrk="0" hangingPunct="0">
              <a:spcBef>
                <a:spcPct val="20000"/>
              </a:spcBef>
              <a:buFont typeface="Arial" panose="020B0604020202020204" pitchFamily="34" charset="0"/>
              <a:buChar char="•"/>
            </a:pPr>
            <a:endParaRPr lang="zh-CN" altLang="en-US" sz="2400" b="1" dirty="0">
              <a:solidFill>
                <a:srgbClr val="0000FF"/>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6562">
                                            <p:txEl>
                                              <p:charRg st="0" end="20"/>
                                            </p:txEl>
                                          </p:spTgt>
                                        </p:tgtEl>
                                        <p:attrNameLst>
                                          <p:attrName>style.visibility</p:attrName>
                                        </p:attrNameLst>
                                      </p:cBhvr>
                                      <p:to>
                                        <p:strVal val="visible"/>
                                      </p:to>
                                    </p:set>
                                    <p:animEffect transition="in" filter="barn(inVertical)">
                                      <p:cBhvr>
                                        <p:cTn id="7" dur="500"/>
                                        <p:tgtEl>
                                          <p:spTgt spid="66562">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6562">
                                            <p:txEl>
                                              <p:charRg st="20" end="41"/>
                                            </p:txEl>
                                          </p:spTgt>
                                        </p:tgtEl>
                                        <p:attrNameLst>
                                          <p:attrName>style.visibility</p:attrName>
                                        </p:attrNameLst>
                                      </p:cBhvr>
                                      <p:to>
                                        <p:strVal val="visible"/>
                                      </p:to>
                                    </p:set>
                                    <p:animEffect transition="in" filter="barn(inVertical)">
                                      <p:cBhvr>
                                        <p:cTn id="12" dur="500"/>
                                        <p:tgtEl>
                                          <p:spTgt spid="66562">
                                            <p:txEl>
                                              <p:charRg st="2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6562">
                                            <p:txEl>
                                              <p:charRg st="41" end="83"/>
                                            </p:txEl>
                                          </p:spTgt>
                                        </p:tgtEl>
                                        <p:attrNameLst>
                                          <p:attrName>style.visibility</p:attrName>
                                        </p:attrNameLst>
                                      </p:cBhvr>
                                      <p:to>
                                        <p:strVal val="visible"/>
                                      </p:to>
                                    </p:set>
                                    <p:animEffect transition="in" filter="barn(inVertical)">
                                      <p:cBhvr>
                                        <p:cTn id="17" dur="500"/>
                                        <p:tgtEl>
                                          <p:spTgt spid="66562">
                                            <p:txEl>
                                              <p:charRg st="41"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6562">
                                            <p:txEl>
                                              <p:charRg st="83" end="94"/>
                                            </p:txEl>
                                          </p:spTgt>
                                        </p:tgtEl>
                                        <p:attrNameLst>
                                          <p:attrName>style.visibility</p:attrName>
                                        </p:attrNameLst>
                                      </p:cBhvr>
                                      <p:to>
                                        <p:strVal val="visible"/>
                                      </p:to>
                                    </p:set>
                                    <p:animEffect transition="in" filter="barn(inVertical)">
                                      <p:cBhvr>
                                        <p:cTn id="22" dur="500"/>
                                        <p:tgtEl>
                                          <p:spTgt spid="66562">
                                            <p:txEl>
                                              <p:charRg st="83" end="9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6562">
                                            <p:txEl>
                                              <p:charRg st="94" end="116"/>
                                            </p:txEl>
                                          </p:spTgt>
                                        </p:tgtEl>
                                        <p:attrNameLst>
                                          <p:attrName>style.visibility</p:attrName>
                                        </p:attrNameLst>
                                      </p:cBhvr>
                                      <p:to>
                                        <p:strVal val="visible"/>
                                      </p:to>
                                    </p:set>
                                    <p:animEffect transition="in" filter="barn(inVertical)">
                                      <p:cBhvr>
                                        <p:cTn id="27" dur="500"/>
                                        <p:tgtEl>
                                          <p:spTgt spid="66562">
                                            <p:txEl>
                                              <p:charRg st="94" end="1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6562">
                                            <p:txEl>
                                              <p:charRg st="116" end="150"/>
                                            </p:txEl>
                                          </p:spTgt>
                                        </p:tgtEl>
                                        <p:attrNameLst>
                                          <p:attrName>style.visibility</p:attrName>
                                        </p:attrNameLst>
                                      </p:cBhvr>
                                      <p:to>
                                        <p:strVal val="visible"/>
                                      </p:to>
                                    </p:set>
                                    <p:animEffect transition="in" filter="barn(inVertical)">
                                      <p:cBhvr>
                                        <p:cTn id="32" dur="500"/>
                                        <p:tgtEl>
                                          <p:spTgt spid="66562">
                                            <p:txEl>
                                              <p:charRg st="116" end="15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6562">
                                            <p:txEl>
                                              <p:charRg st="150" end="164"/>
                                            </p:txEl>
                                          </p:spTgt>
                                        </p:tgtEl>
                                        <p:attrNameLst>
                                          <p:attrName>style.visibility</p:attrName>
                                        </p:attrNameLst>
                                      </p:cBhvr>
                                      <p:to>
                                        <p:strVal val="visible"/>
                                      </p:to>
                                    </p:set>
                                    <p:animEffect transition="in" filter="barn(inVertical)">
                                      <p:cBhvr>
                                        <p:cTn id="37" dur="500"/>
                                        <p:tgtEl>
                                          <p:spTgt spid="66562">
                                            <p:txEl>
                                              <p:charRg st="150" end="16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6562">
                                            <p:txEl>
                                              <p:charRg st="164" end="214"/>
                                            </p:txEl>
                                          </p:spTgt>
                                        </p:tgtEl>
                                        <p:attrNameLst>
                                          <p:attrName>style.visibility</p:attrName>
                                        </p:attrNameLst>
                                      </p:cBhvr>
                                      <p:to>
                                        <p:strVal val="visible"/>
                                      </p:to>
                                    </p:set>
                                    <p:animEffect transition="in" filter="barn(inVertical)">
                                      <p:cBhvr>
                                        <p:cTn id="42" dur="500"/>
                                        <p:tgtEl>
                                          <p:spTgt spid="66562">
                                            <p:txEl>
                                              <p:charRg st="164" end="2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6562">
                                            <p:txEl>
                                              <p:charRg st="214" end="247"/>
                                            </p:txEl>
                                          </p:spTgt>
                                        </p:tgtEl>
                                        <p:attrNameLst>
                                          <p:attrName>style.visibility</p:attrName>
                                        </p:attrNameLst>
                                      </p:cBhvr>
                                      <p:to>
                                        <p:strVal val="visible"/>
                                      </p:to>
                                    </p:set>
                                    <p:animEffect transition="in" filter="barn(inVertical)">
                                      <p:cBhvr>
                                        <p:cTn id="47" dur="500"/>
                                        <p:tgtEl>
                                          <p:spTgt spid="66562">
                                            <p:txEl>
                                              <p:charRg st="214" end="24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6562">
                                            <p:txEl>
                                              <p:charRg st="247" end="273"/>
                                            </p:txEl>
                                          </p:spTgt>
                                        </p:tgtEl>
                                        <p:attrNameLst>
                                          <p:attrName>style.visibility</p:attrName>
                                        </p:attrNameLst>
                                      </p:cBhvr>
                                      <p:to>
                                        <p:strVal val="visible"/>
                                      </p:to>
                                    </p:set>
                                    <p:animEffect transition="in" filter="barn(inVertical)">
                                      <p:cBhvr>
                                        <p:cTn id="52" dur="500"/>
                                        <p:tgtEl>
                                          <p:spTgt spid="66562">
                                            <p:txEl>
                                              <p:charRg st="247" end="27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66562">
                                            <p:txEl>
                                              <p:charRg st="273" end="327"/>
                                            </p:txEl>
                                          </p:spTgt>
                                        </p:tgtEl>
                                        <p:attrNameLst>
                                          <p:attrName>style.visibility</p:attrName>
                                        </p:attrNameLst>
                                      </p:cBhvr>
                                      <p:to>
                                        <p:strVal val="visible"/>
                                      </p:to>
                                    </p:set>
                                    <p:animEffect transition="in" filter="barn(inVertical)">
                                      <p:cBhvr>
                                        <p:cTn id="57" dur="500"/>
                                        <p:tgtEl>
                                          <p:spTgt spid="66562">
                                            <p:txEl>
                                              <p:charRg st="273" end="32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66562">
                                            <p:txEl>
                                              <p:charRg st="327" end="339"/>
                                            </p:txEl>
                                          </p:spTgt>
                                        </p:tgtEl>
                                        <p:attrNameLst>
                                          <p:attrName>style.visibility</p:attrName>
                                        </p:attrNameLst>
                                      </p:cBhvr>
                                      <p:to>
                                        <p:strVal val="visible"/>
                                      </p:to>
                                    </p:set>
                                    <p:animEffect transition="in" filter="barn(inVertical)">
                                      <p:cBhvr>
                                        <p:cTn id="62" dur="500"/>
                                        <p:tgtEl>
                                          <p:spTgt spid="66562">
                                            <p:txEl>
                                              <p:charRg st="327" end="33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66562">
                                            <p:txEl>
                                              <p:charRg st="339" end="379"/>
                                            </p:txEl>
                                          </p:spTgt>
                                        </p:tgtEl>
                                        <p:attrNameLst>
                                          <p:attrName>style.visibility</p:attrName>
                                        </p:attrNameLst>
                                      </p:cBhvr>
                                      <p:to>
                                        <p:strVal val="visible"/>
                                      </p:to>
                                    </p:set>
                                    <p:animEffect transition="in" filter="barn(inVertical)">
                                      <p:cBhvr>
                                        <p:cTn id="67" dur="500"/>
                                        <p:tgtEl>
                                          <p:spTgt spid="66562">
                                            <p:txEl>
                                              <p:charRg st="339" end="37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66562">
                                            <p:txEl>
                                              <p:charRg st="379" end="438"/>
                                            </p:txEl>
                                          </p:spTgt>
                                        </p:tgtEl>
                                        <p:attrNameLst>
                                          <p:attrName>style.visibility</p:attrName>
                                        </p:attrNameLst>
                                      </p:cBhvr>
                                      <p:to>
                                        <p:strVal val="visible"/>
                                      </p:to>
                                    </p:set>
                                    <p:animEffect transition="in" filter="barn(inVertical)">
                                      <p:cBhvr>
                                        <p:cTn id="72" dur="500"/>
                                        <p:tgtEl>
                                          <p:spTgt spid="66562">
                                            <p:txEl>
                                              <p:charRg st="379" end="43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66562">
                                            <p:txEl>
                                              <p:charRg st="438" end="497"/>
                                            </p:txEl>
                                          </p:spTgt>
                                        </p:tgtEl>
                                        <p:attrNameLst>
                                          <p:attrName>style.visibility</p:attrName>
                                        </p:attrNameLst>
                                      </p:cBhvr>
                                      <p:to>
                                        <p:strVal val="visible"/>
                                      </p:to>
                                    </p:set>
                                    <p:animEffect transition="in" filter="barn(inVertical)">
                                      <p:cBhvr>
                                        <p:cTn id="77" dur="500"/>
                                        <p:tgtEl>
                                          <p:spTgt spid="66562">
                                            <p:txEl>
                                              <p:charRg st="438" end="49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66562">
                                            <p:txEl>
                                              <p:charRg st="497" end="520"/>
                                            </p:txEl>
                                          </p:spTgt>
                                        </p:tgtEl>
                                        <p:attrNameLst>
                                          <p:attrName>style.visibility</p:attrName>
                                        </p:attrNameLst>
                                      </p:cBhvr>
                                      <p:to>
                                        <p:strVal val="visible"/>
                                      </p:to>
                                    </p:set>
                                    <p:animEffect transition="in" filter="barn(inVertical)">
                                      <p:cBhvr>
                                        <p:cTn id="82" dur="500"/>
                                        <p:tgtEl>
                                          <p:spTgt spid="66562">
                                            <p:txEl>
                                              <p:charRg st="497" end="52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66562">
                                            <p:txEl>
                                              <p:charRg st="520" end="528"/>
                                            </p:txEl>
                                          </p:spTgt>
                                        </p:tgtEl>
                                        <p:attrNameLst>
                                          <p:attrName>style.visibility</p:attrName>
                                        </p:attrNameLst>
                                      </p:cBhvr>
                                      <p:to>
                                        <p:strVal val="visible"/>
                                      </p:to>
                                    </p:set>
                                    <p:animEffect transition="in" filter="barn(inVertical)">
                                      <p:cBhvr>
                                        <p:cTn id="87" dur="500"/>
                                        <p:tgtEl>
                                          <p:spTgt spid="66562">
                                            <p:txEl>
                                              <p:charRg st="520" end="52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66562">
                                            <p:txEl>
                                              <p:charRg st="528" end="533"/>
                                            </p:txEl>
                                          </p:spTgt>
                                        </p:tgtEl>
                                        <p:attrNameLst>
                                          <p:attrName>style.visibility</p:attrName>
                                        </p:attrNameLst>
                                      </p:cBhvr>
                                      <p:to>
                                        <p:strVal val="visible"/>
                                      </p:to>
                                    </p:set>
                                    <p:animEffect transition="in" filter="barn(inVertical)">
                                      <p:cBhvr>
                                        <p:cTn id="92" dur="500"/>
                                        <p:tgtEl>
                                          <p:spTgt spid="66562">
                                            <p:txEl>
                                              <p:charRg st="528" end="53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66562">
                                            <p:txEl>
                                              <p:charRg st="533" end="546"/>
                                            </p:txEl>
                                          </p:spTgt>
                                        </p:tgtEl>
                                        <p:attrNameLst>
                                          <p:attrName>style.visibility</p:attrName>
                                        </p:attrNameLst>
                                      </p:cBhvr>
                                      <p:to>
                                        <p:strVal val="visible"/>
                                      </p:to>
                                    </p:set>
                                    <p:animEffect transition="in" filter="barn(inVertical)">
                                      <p:cBhvr>
                                        <p:cTn id="97" dur="500"/>
                                        <p:tgtEl>
                                          <p:spTgt spid="66562">
                                            <p:txEl>
                                              <p:charRg st="533" end="54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66562">
                                            <p:txEl>
                                              <p:charRg st="546" end="548"/>
                                            </p:txEl>
                                          </p:spTgt>
                                        </p:tgtEl>
                                        <p:attrNameLst>
                                          <p:attrName>style.visibility</p:attrName>
                                        </p:attrNameLst>
                                      </p:cBhvr>
                                      <p:to>
                                        <p:strVal val="visible"/>
                                      </p:to>
                                    </p:set>
                                    <p:animEffect transition="in" filter="barn(inVertical)">
                                      <p:cBhvr>
                                        <p:cTn id="102" dur="500"/>
                                        <p:tgtEl>
                                          <p:spTgt spid="66562">
                                            <p:txEl>
                                              <p:charRg st="546" end="54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1684"/>
                                        </p:tgtEl>
                                        <p:attrNameLst>
                                          <p:attrName>style.visibility</p:attrName>
                                        </p:attrNameLst>
                                      </p:cBhvr>
                                      <p:to>
                                        <p:strVal val="visible"/>
                                      </p:to>
                                    </p:set>
                                    <p:animEffect transition="in" filter="blinds(horizontal)">
                                      <p:cBhvr>
                                        <p:cTn id="107"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81" name="Rectangle 5"/>
          <p:cNvSpPr>
            <a:spLocks noGrp="1"/>
          </p:cNvSpPr>
          <p:nvPr>
            <p:ph idx="1"/>
          </p:nvPr>
        </p:nvSpPr>
        <p:spPr>
          <a:xfrm>
            <a:off x="839470" y="1371600"/>
            <a:ext cx="10614660" cy="4114800"/>
          </a:xfrm>
          <a:noFill/>
          <a:ln>
            <a:noFill/>
          </a:ln>
        </p:spPr>
        <p:txBody>
          <a:bodyPr lIns="92075" tIns="46038" rIns="92075" bIns="46038" anchor="t" anchorCtr="0"/>
          <a:p>
            <a:pPr marL="609600" indent="-609600">
              <a:lnSpc>
                <a:spcPct val="90000"/>
              </a:lnSpc>
              <a:buNone/>
            </a:pPr>
            <a:r>
              <a:rPr lang="zh-CN" altLang="en-US" sz="2800" b="1" dirty="0">
                <a:solidFill>
                  <a:srgbClr val="FF3300"/>
                </a:solidFill>
              </a:rPr>
              <a:t>注意</a:t>
            </a:r>
            <a:r>
              <a:rPr lang="en-US" altLang="zh-CN" sz="2800" b="1" dirty="0">
                <a:solidFill>
                  <a:srgbClr val="FF3300"/>
                </a:solidFill>
              </a:rPr>
              <a:t>:</a:t>
            </a:r>
            <a:endParaRPr lang="en-US" altLang="zh-CN" sz="2800" b="1" dirty="0">
              <a:solidFill>
                <a:srgbClr val="FF3300"/>
              </a:solidFill>
            </a:endParaRPr>
          </a:p>
          <a:p>
            <a:pPr marL="609600" indent="-609600">
              <a:lnSpc>
                <a:spcPct val="90000"/>
              </a:lnSpc>
              <a:buNone/>
            </a:pPr>
            <a:r>
              <a:rPr lang="en-US" altLang="zh-CN" sz="2800" b="1" dirty="0"/>
              <a:t>1) C++</a:t>
            </a:r>
            <a:r>
              <a:rPr lang="zh-CN" altLang="en-US" sz="2800" b="1" dirty="0"/>
              <a:t>声明枚举类型变量时</a:t>
            </a:r>
            <a:r>
              <a:rPr lang="en-US" altLang="zh-CN" sz="2800" b="1" dirty="0"/>
              <a:t>,</a:t>
            </a:r>
            <a:r>
              <a:rPr lang="zh-CN" altLang="en-US" sz="2800" b="1" dirty="0"/>
              <a:t>可以不写关键字</a:t>
            </a:r>
            <a:r>
              <a:rPr lang="en-US" altLang="zh-CN" sz="2800" b="1" dirty="0"/>
              <a:t>enum. </a:t>
            </a:r>
            <a:endParaRPr lang="en-US" altLang="zh-CN" sz="2800" b="1" dirty="0"/>
          </a:p>
          <a:p>
            <a:pPr marL="609600" indent="-609600">
              <a:lnSpc>
                <a:spcPct val="90000"/>
              </a:lnSpc>
              <a:buNone/>
            </a:pPr>
            <a:r>
              <a:rPr lang="en-US" altLang="zh-CN" sz="2800" b="1" dirty="0"/>
              <a:t>    </a:t>
            </a:r>
            <a:r>
              <a:rPr lang="en-US" altLang="zh-CN" sz="2800" b="1" dirty="0">
                <a:solidFill>
                  <a:srgbClr val="0000FF"/>
                </a:solidFill>
              </a:rPr>
              <a:t>Gameresult result;</a:t>
            </a:r>
            <a:endParaRPr lang="en-US" altLang="zh-CN" sz="2800" b="1" dirty="0">
              <a:solidFill>
                <a:srgbClr val="0000FF"/>
              </a:solidFill>
            </a:endParaRPr>
          </a:p>
          <a:p>
            <a:pPr marL="609600" indent="-609600">
              <a:lnSpc>
                <a:spcPct val="90000"/>
              </a:lnSpc>
              <a:buNone/>
            </a:pPr>
            <a:r>
              <a:rPr lang="en-US" altLang="zh-CN" sz="2800" b="1" dirty="0"/>
              <a:t>2) </a:t>
            </a:r>
            <a:r>
              <a:rPr lang="zh-CN" altLang="en-US" sz="2800" b="1" dirty="0"/>
              <a:t>枚举类型的数据可以和整型数据相互转换：</a:t>
            </a:r>
            <a:endParaRPr lang="zh-CN" altLang="en-US" sz="2800" b="1" dirty="0"/>
          </a:p>
          <a:p>
            <a:pPr marL="609600" indent="-609600">
              <a:lnSpc>
                <a:spcPct val="90000"/>
              </a:lnSpc>
              <a:buNone/>
            </a:pPr>
            <a:r>
              <a:rPr lang="zh-CN" altLang="en-US" sz="2800" b="1" dirty="0"/>
              <a:t>       枚举数据可以隐式转换为整型数据；</a:t>
            </a:r>
            <a:endParaRPr lang="zh-CN" altLang="en-US" sz="2800" b="1" dirty="0"/>
          </a:p>
          <a:p>
            <a:pPr marL="609600" indent="-609600">
              <a:lnSpc>
                <a:spcPct val="90000"/>
              </a:lnSpc>
              <a:buNone/>
            </a:pPr>
            <a:r>
              <a:rPr lang="zh-CN" altLang="en-US" sz="2800" b="1" dirty="0"/>
              <a:t>       整型数据需要显式转换为枚举数据。</a:t>
            </a:r>
            <a:endParaRPr lang="zh-CN" altLang="en-US" sz="2800" b="1" dirty="0"/>
          </a:p>
          <a:p>
            <a:pPr marL="609600" indent="-609600">
              <a:lnSpc>
                <a:spcPct val="90000"/>
              </a:lnSpc>
              <a:buNone/>
            </a:pPr>
            <a:r>
              <a:rPr lang="en-US" altLang="zh-CN" sz="2800" b="1" dirty="0">
                <a:solidFill>
                  <a:srgbClr val="0000FF"/>
                </a:solidFill>
              </a:rPr>
              <a:t>eg:  int count=WIN;</a:t>
            </a:r>
            <a:endParaRPr lang="en-US" altLang="zh-CN" sz="2800" b="1" dirty="0">
              <a:solidFill>
                <a:srgbClr val="0000FF"/>
              </a:solidFill>
            </a:endParaRPr>
          </a:p>
          <a:p>
            <a:pPr marL="609600" indent="-609600">
              <a:lnSpc>
                <a:spcPct val="90000"/>
              </a:lnSpc>
              <a:buNone/>
            </a:pPr>
            <a:r>
              <a:rPr lang="en-US" altLang="zh-CN" sz="2800" b="1" dirty="0">
                <a:solidFill>
                  <a:srgbClr val="0000FF"/>
                </a:solidFill>
              </a:rPr>
              <a:t>        result=Gameresult(count);</a:t>
            </a:r>
            <a:endParaRPr lang="en-US" altLang="zh-CN" sz="2800" b="1" dirty="0">
              <a:solidFill>
                <a:srgbClr val="0000FF"/>
              </a:solidFill>
            </a:endParaRPr>
          </a:p>
          <a:p>
            <a:pPr marL="609600" indent="-609600">
              <a:lnSpc>
                <a:spcPct val="110000"/>
              </a:lnSpc>
              <a:buFont typeface="Wingdings" panose="05000000000000000000" pitchFamily="2" charset="2"/>
              <a:buNone/>
            </a:pPr>
            <a:endParaRPr lang="zh-CN" altLang="en-US" sz="2800" b="1" dirty="0">
              <a:solidFill>
                <a:srgbClr val="0000FF"/>
              </a:solidFill>
            </a:endParaRPr>
          </a:p>
        </p:txBody>
      </p:sp>
      <p:sp>
        <p:nvSpPr>
          <p:cNvPr id="66561" name="Rectangle 3"/>
          <p:cNvSpPr/>
          <p:nvPr/>
        </p:nvSpPr>
        <p:spPr>
          <a:xfrm>
            <a:off x="1981200" y="260668"/>
            <a:ext cx="8229600" cy="1143000"/>
          </a:xfrm>
          <a:prstGeom prst="rect">
            <a:avLst/>
          </a:prstGeom>
          <a:noFill/>
          <a:ln w="9525">
            <a:noFill/>
          </a:ln>
        </p:spPr>
        <p:txBody>
          <a:bodyPr anchor="t"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4.7 </a:t>
            </a:r>
            <a:r>
              <a:rPr lang="zh-CN" altLang="en-US" sz="3600" b="1" dirty="0">
                <a:solidFill>
                  <a:schemeClr val="tx2"/>
                </a:solidFill>
                <a:latin typeface="Arial" panose="020B0604020202020204" pitchFamily="34" charset="0"/>
                <a:ea typeface="宋体" panose="02010600030101010101" pitchFamily="2" charset="-122"/>
              </a:rPr>
              <a:t>枚举类型</a:t>
            </a:r>
            <a:r>
              <a:rPr lang="en-US" altLang="zh-CN" sz="3600" b="1" dirty="0">
                <a:solidFill>
                  <a:schemeClr val="tx2"/>
                </a:solidFill>
                <a:latin typeface="Arial" panose="020B0604020202020204" pitchFamily="34" charset="0"/>
                <a:ea typeface="宋体" panose="02010600030101010101" pitchFamily="2" charset="-122"/>
              </a:rPr>
              <a:t>--enum</a:t>
            </a:r>
            <a:endParaRPr lang="en-US" altLang="zh-CN" sz="36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5"/>
          <p:cNvSpPr>
            <a:spLocks noGrp="1"/>
          </p:cNvSpPr>
          <p:nvPr>
            <p:ph idx="1"/>
          </p:nvPr>
        </p:nvSpPr>
        <p:spPr>
          <a:xfrm>
            <a:off x="479425" y="116840"/>
            <a:ext cx="11511915" cy="6191250"/>
          </a:xfrm>
          <a:solidFill>
            <a:schemeClr val="bg1"/>
          </a:solidFill>
          <a:ln>
            <a:noFill/>
          </a:ln>
        </p:spPr>
        <p:txBody>
          <a:bodyPr anchor="t" anchorCtr="0"/>
          <a:p>
            <a:pPr eaLnBrk="1" hangingPunct="1">
              <a:lnSpc>
                <a:spcPct val="80000"/>
              </a:lnSpc>
              <a:buFont typeface="Wingdings" panose="05000000000000000000" pitchFamily="2" charset="2"/>
              <a:buNone/>
            </a:pPr>
            <a:r>
              <a:rPr lang="en-US" altLang="zh-CN" sz="2000" b="1" dirty="0"/>
              <a:t>#include &lt;iostream&gt;         	 </a:t>
            </a:r>
            <a:endParaRPr lang="en-US" altLang="zh-CN" sz="2000" b="1" dirty="0"/>
          </a:p>
          <a:p>
            <a:pPr eaLnBrk="1" hangingPunct="1">
              <a:lnSpc>
                <a:spcPct val="80000"/>
              </a:lnSpc>
              <a:buFont typeface="Wingdings" panose="05000000000000000000" pitchFamily="2" charset="2"/>
              <a:buNone/>
            </a:pPr>
            <a:r>
              <a:rPr lang="en-US" altLang="zh-CN" sz="2000" b="1" dirty="0"/>
              <a:t>#include &lt;string&gt;</a:t>
            </a:r>
            <a:endParaRPr lang="en-US" altLang="zh-CN" sz="2000" b="1" dirty="0"/>
          </a:p>
          <a:p>
            <a:pPr eaLnBrk="1" hangingPunct="1">
              <a:lnSpc>
                <a:spcPct val="80000"/>
              </a:lnSpc>
              <a:buFont typeface="Wingdings" panose="05000000000000000000" pitchFamily="2" charset="2"/>
              <a:buNone/>
            </a:pPr>
            <a:r>
              <a:rPr lang="en-US" altLang="zh-CN" sz="2000" b="1" dirty="0"/>
              <a:t>using namespace std;</a:t>
            </a:r>
            <a:endParaRPr lang="en-US" altLang="zh-CN" sz="2000" b="1" dirty="0"/>
          </a:p>
          <a:p>
            <a:pPr eaLnBrk="1" hangingPunct="1">
              <a:lnSpc>
                <a:spcPct val="80000"/>
              </a:lnSpc>
              <a:buFont typeface="Wingdings" panose="05000000000000000000" pitchFamily="2" charset="2"/>
              <a:buNone/>
            </a:pPr>
            <a:r>
              <a:rPr lang="en-US" altLang="zh-CN" sz="2000" b="1" dirty="0"/>
              <a:t>class ExamInfo</a:t>
            </a:r>
            <a:endParaRPr lang="en-US" altLang="zh-CN" sz="2000" b="1" dirty="0"/>
          </a:p>
          <a:p>
            <a:pPr eaLnBrk="1" hangingPunct="1">
              <a:lnSpc>
                <a:spcPct val="80000"/>
              </a:lnSpc>
              <a:buFont typeface="Wingdings" panose="05000000000000000000" pitchFamily="2" charset="2"/>
              <a:buNone/>
            </a:pP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2000" b="1" dirty="0"/>
              <a:t>   public:</a:t>
            </a:r>
            <a:endParaRPr lang="en-US" altLang="zh-CN" sz="2000" b="1" dirty="0"/>
          </a:p>
          <a:p>
            <a:pPr eaLnBrk="1" hangingPunct="1">
              <a:lnSpc>
                <a:spcPct val="80000"/>
              </a:lnSpc>
              <a:buFont typeface="Wingdings" panose="05000000000000000000" pitchFamily="2" charset="2"/>
              <a:buNone/>
            </a:pPr>
            <a:r>
              <a:rPr lang="en-US" altLang="zh-CN" sz="2000" b="1" dirty="0"/>
              <a:t>	  ExamInfo(string name,char grade): name(name),</a:t>
            </a:r>
            <a:r>
              <a:rPr lang="en-US" altLang="zh-CN" sz="2000" b="1" dirty="0">
                <a:solidFill>
                  <a:srgbClr val="FF0000"/>
                </a:solidFill>
              </a:rPr>
              <a:t>mode(GRADE), grade(grade)    </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solidFill>
                  <a:srgbClr val="FF0000"/>
                </a:solidFill>
              </a:rPr>
              <a:t>       {   }</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t>       ExamInfo(string name,bool pass): name(name),</a:t>
            </a:r>
            <a:r>
              <a:rPr lang="en-US" altLang="zh-CN" sz="2000" b="1" dirty="0">
                <a:solidFill>
                  <a:srgbClr val="FF0000"/>
                </a:solidFill>
              </a:rPr>
              <a:t>mode(PASS), pass(pass) </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solidFill>
                  <a:srgbClr val="FF0000"/>
                </a:solidFill>
              </a:rPr>
              <a:t>        {   }</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t>       ExamInfo(string name,int percent): name(name),</a:t>
            </a:r>
            <a:r>
              <a:rPr lang="en-US" altLang="zh-CN" sz="2000" b="1" dirty="0">
                <a:solidFill>
                  <a:srgbClr val="FF0000"/>
                </a:solidFill>
              </a:rPr>
              <a:t>mode(PERCENTAGE),percent(percent)  </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solidFill>
                  <a:srgbClr val="FF0000"/>
                </a:solidFill>
              </a:rPr>
              <a:t>       {   }</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t>       void show();</a:t>
            </a:r>
            <a:endParaRPr lang="en-US" altLang="zh-CN" sz="2000" b="1" dirty="0"/>
          </a:p>
          <a:p>
            <a:pPr eaLnBrk="1" hangingPunct="1">
              <a:lnSpc>
                <a:spcPct val="80000"/>
              </a:lnSpc>
              <a:buFont typeface="Wingdings" panose="05000000000000000000" pitchFamily="2" charset="2"/>
              <a:buNone/>
            </a:pPr>
            <a:r>
              <a:rPr lang="en-US" altLang="zh-CN" sz="2000" b="1" dirty="0"/>
              <a:t>   private:</a:t>
            </a:r>
            <a:endParaRPr lang="en-US" altLang="zh-CN" sz="2000" b="1" dirty="0"/>
          </a:p>
          <a:p>
            <a:pPr eaLnBrk="1" hangingPunct="1">
              <a:lnSpc>
                <a:spcPct val="80000"/>
              </a:lnSpc>
              <a:buFont typeface="Wingdings" panose="05000000000000000000" pitchFamily="2" charset="2"/>
              <a:buNone/>
            </a:pPr>
            <a:r>
              <a:rPr lang="en-US" altLang="zh-CN" sz="2000" b="1" dirty="0"/>
              <a:t>	   string name;</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a:solidFill>
                  <a:srgbClr val="FF0000"/>
                </a:solidFill>
              </a:rPr>
              <a:t>enum { GRADE,PASS,PERCENTAGE  }mode;</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solidFill>
                  <a:srgbClr val="FF0000"/>
                </a:solidFill>
              </a:rPr>
              <a:t>	   union</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solidFill>
                  <a:srgbClr val="FF0000"/>
                </a:solidFill>
              </a:rPr>
              <a:t>	   { char grade;</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solidFill>
                  <a:srgbClr val="FF0000"/>
                </a:solidFill>
              </a:rPr>
              <a:t>	      bool pass;</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solidFill>
                  <a:srgbClr val="FF0000"/>
                </a:solidFill>
              </a:rPr>
              <a:t>	      int percent;</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solidFill>
                  <a:srgbClr val="FF0000"/>
                </a:solidFill>
              </a:rPr>
              <a:t>	   };</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t>};</a:t>
            </a:r>
            <a:endParaRPr lang="en-US" altLang="zh-CN" sz="2000" b="1"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2"/>
          <p:cNvSpPr>
            <a:spLocks noGrp="1"/>
          </p:cNvSpPr>
          <p:nvPr>
            <p:ph idx="1"/>
          </p:nvPr>
        </p:nvSpPr>
        <p:spPr>
          <a:xfrm>
            <a:off x="1205230" y="161925"/>
            <a:ext cx="9138920" cy="4346575"/>
          </a:xfrm>
          <a:noFill/>
          <a:ln>
            <a:noFill/>
          </a:ln>
        </p:spPr>
        <p:txBody>
          <a:bodyPr anchor="t" anchorCtr="0"/>
          <a:p>
            <a:pPr eaLnBrk="1" hangingPunct="1">
              <a:lnSpc>
                <a:spcPct val="80000"/>
              </a:lnSpc>
              <a:buFont typeface="Wingdings" panose="05000000000000000000" pitchFamily="2" charset="2"/>
              <a:buNone/>
            </a:pPr>
            <a:r>
              <a:rPr lang="en-US" altLang="zh-CN" sz="2000" b="1" dirty="0"/>
              <a:t>void ExamInfo::show()</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cout&lt;&lt;name&lt;&lt;":";</a:t>
            </a:r>
            <a:endParaRPr lang="en-US" altLang="zh-CN" sz="2000" b="1" dirty="0"/>
          </a:p>
          <a:p>
            <a:pPr eaLnBrk="1" hangingPunct="1">
              <a:lnSpc>
                <a:spcPct val="80000"/>
              </a:lnSpc>
              <a:buFont typeface="Wingdings" panose="05000000000000000000" pitchFamily="2" charset="2"/>
              <a:buNone/>
            </a:pPr>
            <a:r>
              <a:rPr lang="en-US" altLang="zh-CN" sz="2000" b="1" dirty="0">
                <a:solidFill>
                  <a:srgbClr val="FF0000"/>
                </a:solidFill>
              </a:rPr>
              <a:t>	switch(mode)</a:t>
            </a:r>
            <a:endParaRPr lang="en-US" altLang="zh-CN" sz="2000" b="1" dirty="0">
              <a:solidFill>
                <a:srgbClr val="FF0000"/>
              </a:solidFill>
            </a:endParaRPr>
          </a:p>
          <a:p>
            <a:pPr eaLnBrk="1" hangingPunct="1">
              <a:lnSpc>
                <a:spcPct val="80000"/>
              </a:lnSpc>
              <a:buFont typeface="Wingdings" panose="05000000000000000000" pitchFamily="2" charset="2"/>
              <a:buNone/>
            </a:pPr>
            <a:r>
              <a:rPr lang="en-US" altLang="zh-CN" sz="2000" b="1" dirty="0"/>
              <a:t>	{    case GRADE:cout&lt;&lt;grade;    break;</a:t>
            </a:r>
            <a:endParaRPr lang="en-US" altLang="zh-CN" sz="2000" b="1" dirty="0"/>
          </a:p>
          <a:p>
            <a:pPr eaLnBrk="1" hangingPunct="1">
              <a:lnSpc>
                <a:spcPct val="80000"/>
              </a:lnSpc>
              <a:buFont typeface="Wingdings" panose="05000000000000000000" pitchFamily="2" charset="2"/>
              <a:buNone/>
            </a:pPr>
            <a:r>
              <a:rPr lang="en-US" altLang="zh-CN" sz="2000" b="1" dirty="0"/>
              <a:t>	     case PASS: cout&lt;&lt;(pass?"PASS":"FAIL"); break;</a:t>
            </a:r>
            <a:endParaRPr lang="en-US" altLang="zh-CN" sz="2000" b="1" dirty="0"/>
          </a:p>
          <a:p>
            <a:pPr eaLnBrk="1" hangingPunct="1">
              <a:lnSpc>
                <a:spcPct val="80000"/>
              </a:lnSpc>
              <a:buFont typeface="Wingdings" panose="05000000000000000000" pitchFamily="2" charset="2"/>
              <a:buNone/>
            </a:pPr>
            <a:r>
              <a:rPr lang="en-US" altLang="zh-CN" sz="2000" b="1" dirty="0"/>
              <a:t>	      case PERCENTAGE:cout&lt;&lt;percent;     break;</a:t>
            </a:r>
            <a:endParaRPr lang="en-US" altLang="zh-CN" sz="2000" b="1" dirty="0"/>
          </a:p>
          <a:p>
            <a:pPr eaLnBrk="1" hangingPunct="1">
              <a:lnSpc>
                <a:spcPct val="80000"/>
              </a:lnSpc>
              <a:buFont typeface="Wingdings" panose="05000000000000000000" pitchFamily="2" charset="2"/>
              <a:buNone/>
            </a:pP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2000" b="1" dirty="0"/>
              <a:t>	cout&lt;&lt;endl;</a:t>
            </a:r>
            <a:endParaRPr lang="en-US" altLang="zh-CN" sz="2000" b="1" dirty="0"/>
          </a:p>
          <a:p>
            <a:pPr eaLnBrk="1" hangingPunct="1">
              <a:lnSpc>
                <a:spcPct val="80000"/>
              </a:lnSpc>
              <a:buFont typeface="Wingdings" panose="05000000000000000000" pitchFamily="2" charset="2"/>
              <a:buNone/>
            </a:pPr>
            <a:r>
              <a:rPr lang="en-US" altLang="zh-CN" sz="2000" b="1" dirty="0"/>
              <a:t>} </a:t>
            </a:r>
            <a:endParaRPr lang="en-US" altLang="zh-CN" sz="2000" b="1" dirty="0"/>
          </a:p>
        </p:txBody>
      </p:sp>
      <p:sp>
        <p:nvSpPr>
          <p:cNvPr id="228355" name="Rectangle 3"/>
          <p:cNvSpPr/>
          <p:nvPr/>
        </p:nvSpPr>
        <p:spPr>
          <a:xfrm>
            <a:off x="986155" y="3717925"/>
            <a:ext cx="9681845" cy="3169285"/>
          </a:xfrm>
          <a:prstGeom prst="rect">
            <a:avLst/>
          </a:prstGeom>
          <a:noFill/>
          <a:ln w="12700">
            <a:noFill/>
          </a:ln>
        </p:spPr>
        <p:txBody>
          <a:bodyPr wrap="square" anchor="t" anchorCtr="0">
            <a:spAutoFit/>
          </a:bodyPr>
          <a:p>
            <a:r>
              <a:rPr lang="en-US" altLang="zh-CN" sz="2000" b="1" dirty="0">
                <a:latin typeface="Arial" panose="020B0604020202020204" pitchFamily="34" charset="0"/>
                <a:ea typeface="宋体" panose="02010600030101010101" pitchFamily="2" charset="-122"/>
              </a:rPr>
              <a:t>int main()</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ExamInfo course1("English",'B');</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ExamInfo course2("DataBase",true);</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ExamInfo course3("C++ Programming",85);</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course1.show();</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course2.show();</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course3.show();</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return 0;</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228356" name="Text Box 4"/>
          <p:cNvSpPr txBox="1">
            <a:spLocks noChangeArrowheads="1"/>
          </p:cNvSpPr>
          <p:nvPr/>
        </p:nvSpPr>
        <p:spPr bwMode="auto">
          <a:xfrm>
            <a:off x="7319963" y="2781300"/>
            <a:ext cx="2663825" cy="1506855"/>
          </a:xfrm>
          <a:prstGeom prst="rect">
            <a:avLst/>
          </a:prstGeom>
          <a:solidFill>
            <a:srgbClr val="FFC000"/>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zh-CN" altLang="en-US" sz="2000" b="1" i="0" u="none" strike="noStrike" kern="1200" cap="none" spc="0" normalizeH="0" baseline="0" noProof="0">
                <a:ln>
                  <a:noFill/>
                </a:ln>
                <a:solidFill>
                  <a:schemeClr val="tx1"/>
                </a:solidFill>
                <a:effectLst/>
                <a:uLnTx/>
                <a:uFillTx/>
                <a:latin typeface="+mn-lt"/>
                <a:ea typeface="+mn-ea"/>
                <a:cs typeface="+mn-cs"/>
              </a:rPr>
              <a:t>运行结果</a:t>
            </a:r>
            <a:r>
              <a:rPr kumimoji="0" lang="en-US" altLang="zh-CN" sz="2000" b="1" i="0" u="none" strike="noStrike" kern="1200" cap="none" spc="0" normalizeH="0" baseline="0" noProof="0">
                <a:ln>
                  <a:noFill/>
                </a:ln>
                <a:solidFill>
                  <a:schemeClr val="tx1"/>
                </a:solidFill>
                <a:effectLst/>
                <a:uLnTx/>
                <a:uFillTx/>
                <a:latin typeface="+mn-lt"/>
                <a:ea typeface="+mn-ea"/>
                <a:cs typeface="+mn-cs"/>
              </a:rPr>
              <a:t>:</a:t>
            </a:r>
            <a:endParaRPr kumimoji="0" lang="en-US" altLang="zh-CN" sz="2000" b="1"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cs"/>
              </a:rPr>
              <a:t>  </a:t>
            </a:r>
            <a:r>
              <a:rPr kumimoji="0" lang="en-US" altLang="zh-CN" sz="2000" b="1" i="0" u="none" strike="noStrike" kern="1200" cap="none" spc="0" normalizeH="0" baseline="0" noProof="0">
                <a:ln>
                  <a:noFill/>
                </a:ln>
                <a:solidFill>
                  <a:schemeClr val="tx1"/>
                </a:solidFill>
                <a:effectLst/>
                <a:uLnTx/>
                <a:uFillTx/>
                <a:latin typeface="宋体" panose="02010600030101010101" pitchFamily="2" charset="-122"/>
                <a:ea typeface="+mn-ea"/>
                <a:cs typeface="+mn-cs"/>
              </a:rPr>
              <a:t>English:B</a:t>
            </a:r>
            <a:endParaRPr kumimoji="0" lang="en-US" altLang="zh-CN" sz="2000" b="1" i="0" u="none" strike="noStrike" kern="1200" cap="none" spc="0" normalizeH="0" baseline="0" noProof="0">
              <a:ln>
                <a:noFill/>
              </a:ln>
              <a:solidFill>
                <a:schemeClr val="tx1"/>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宋体" panose="02010600030101010101" pitchFamily="2" charset="-122"/>
                <a:ea typeface="+mn-ea"/>
                <a:cs typeface="+mn-cs"/>
              </a:rPr>
              <a:t> DataBase:PASS</a:t>
            </a:r>
            <a:endParaRPr kumimoji="0" lang="en-US" altLang="zh-CN" sz="2000" b="1" i="0" u="none" strike="noStrike" kern="1200" cap="none" spc="0" normalizeH="0" baseline="0" noProof="0">
              <a:ln>
                <a:noFill/>
              </a:ln>
              <a:solidFill>
                <a:schemeClr val="tx1"/>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宋体" panose="02010600030101010101" pitchFamily="2" charset="-122"/>
                <a:ea typeface="+mn-ea"/>
                <a:cs typeface="+mn-cs"/>
              </a:rPr>
              <a:t> C++ Pragromming:85</a:t>
            </a:r>
            <a:endParaRPr kumimoji="0" lang="en-US" altLang="zh-CN" sz="2000" b="1" i="0" u="none" strike="noStrike" kern="1200" cap="none" spc="0" normalizeH="0" baseline="0" noProof="0">
              <a:ln>
                <a:noFill/>
              </a:ln>
              <a:solidFill>
                <a:schemeClr val="tx1"/>
              </a:solidFill>
              <a:effectLst/>
              <a:uLnTx/>
              <a:uFillTx/>
              <a:latin typeface="宋体" panose="02010600030101010101"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8355"/>
                                        </p:tgtEl>
                                        <p:attrNameLst>
                                          <p:attrName>style.visibility</p:attrName>
                                        </p:attrNameLst>
                                      </p:cBhvr>
                                      <p:to>
                                        <p:strVal val="visible"/>
                                      </p:to>
                                    </p:set>
                                    <p:animEffect transition="in" filter="blinds(horizontal)">
                                      <p:cBhvr>
                                        <p:cTn id="7" dur="500"/>
                                        <p:tgtEl>
                                          <p:spTgt spid="2283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8356"/>
                                        </p:tgtEl>
                                        <p:attrNameLst>
                                          <p:attrName>style.visibility</p:attrName>
                                        </p:attrNameLst>
                                      </p:cBhvr>
                                      <p:to>
                                        <p:strVal val="visible"/>
                                      </p:to>
                                    </p:set>
                                    <p:animEffect transition="in" filter="blinds(horizontal)">
                                      <p:cBhvr>
                                        <p:cTn id="12" dur="500"/>
                                        <p:tgtEl>
                                          <p:spTgt spid="228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p:bldP spid="22835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3008313" y="228600"/>
            <a:ext cx="7010400" cy="914400"/>
          </a:xfrm>
          <a:noFill/>
          <a:ln>
            <a:noFill/>
          </a:ln>
        </p:spPr>
        <p:txBody>
          <a:bodyPr anchor="t" anchorCtr="0"/>
          <a:p>
            <a:pPr eaLnBrk="1" hangingPunct="1"/>
            <a:r>
              <a:rPr lang="en-US" altLang="zh-CN" sz="3600" b="1" dirty="0">
                <a:latin typeface="楷体" panose="02010609060101010101" pitchFamily="49" charset="-122"/>
                <a:ea typeface="楷体" panose="02010609060101010101" pitchFamily="49" charset="-122"/>
              </a:rPr>
              <a:t>4.1.4 </a:t>
            </a:r>
            <a:r>
              <a:rPr lang="zh-CN" altLang="zh-CN" sz="3600" b="1" dirty="0">
                <a:latin typeface="楷体" panose="02010609060101010101" pitchFamily="49" charset="-122"/>
                <a:ea typeface="楷体" panose="02010609060101010101" pitchFamily="49" charset="-122"/>
              </a:rPr>
              <a:t>多态性</a:t>
            </a:r>
            <a:endParaRPr lang="zh-CN" altLang="en-US" sz="3600" b="1" dirty="0">
              <a:latin typeface="楷体" panose="02010609060101010101" pitchFamily="49" charset="-122"/>
              <a:ea typeface="楷体" panose="02010609060101010101" pitchFamily="49" charset="-122"/>
            </a:endParaRPr>
          </a:p>
        </p:txBody>
      </p:sp>
      <p:sp>
        <p:nvSpPr>
          <p:cNvPr id="15363" name="Rectangle 3"/>
          <p:cNvSpPr>
            <a:spLocks noGrp="1"/>
          </p:cNvSpPr>
          <p:nvPr>
            <p:ph idx="1"/>
          </p:nvPr>
        </p:nvSpPr>
        <p:spPr>
          <a:xfrm>
            <a:off x="1847215" y="1196975"/>
            <a:ext cx="9133205" cy="4191000"/>
          </a:xfrm>
          <a:noFill/>
          <a:ln>
            <a:noFill/>
          </a:ln>
        </p:spPr>
        <p:txBody>
          <a:bodyPr anchor="t" anchorCtr="0"/>
          <a:p>
            <a:pPr eaLnBrk="1" hangingPunct="1">
              <a:lnSpc>
                <a:spcPct val="160000"/>
              </a:lnSpc>
            </a:pPr>
            <a:r>
              <a:rPr lang="zh-CN" altLang="en-US" sz="2800" b="1" dirty="0">
                <a:solidFill>
                  <a:srgbClr val="FF0000"/>
                </a:solidFill>
                <a:latin typeface="楷体" panose="02010609060101010101" pitchFamily="49" charset="-122"/>
                <a:ea typeface="楷体" panose="02010609060101010101" pitchFamily="49" charset="-122"/>
              </a:rPr>
              <a:t>多态：</a:t>
            </a:r>
            <a:r>
              <a:rPr lang="zh-CN" altLang="en-US" sz="2800" b="1" dirty="0">
                <a:latin typeface="楷体" panose="02010609060101010101" pitchFamily="49" charset="-122"/>
                <a:ea typeface="楷体" panose="02010609060101010101" pitchFamily="49" charset="-122"/>
              </a:rPr>
              <a:t>同一名称，不同的功能实现方式。</a:t>
            </a:r>
            <a:endParaRPr lang="zh-CN" altLang="en-US" sz="2800" b="1" dirty="0">
              <a:latin typeface="楷体" panose="02010609060101010101" pitchFamily="49" charset="-122"/>
              <a:ea typeface="楷体" panose="02010609060101010101" pitchFamily="49" charset="-122"/>
            </a:endParaRPr>
          </a:p>
          <a:p>
            <a:pPr eaLnBrk="1" hangingPunct="1">
              <a:lnSpc>
                <a:spcPct val="160000"/>
              </a:lnSpc>
            </a:pPr>
            <a:r>
              <a:rPr lang="zh-CN" altLang="en-US" sz="2800" b="1" dirty="0">
                <a:solidFill>
                  <a:srgbClr val="FF0000"/>
                </a:solidFill>
                <a:latin typeface="楷体" panose="02010609060101010101" pitchFamily="49" charset="-122"/>
                <a:ea typeface="楷体" panose="02010609060101010101" pitchFamily="49" charset="-122"/>
              </a:rPr>
              <a:t>目的：</a:t>
            </a:r>
            <a:r>
              <a:rPr lang="zh-CN" altLang="en-US" sz="2800" b="1" dirty="0">
                <a:latin typeface="楷体" panose="02010609060101010101" pitchFamily="49" charset="-122"/>
                <a:ea typeface="楷体" panose="02010609060101010101" pitchFamily="49" charset="-122"/>
              </a:rPr>
              <a:t>达到行为标识统一，减少程序中标识符的个数。</a:t>
            </a:r>
            <a:endParaRPr lang="zh-CN" altLang="en-US" sz="2800" b="1" dirty="0">
              <a:latin typeface="楷体" panose="02010609060101010101" pitchFamily="49" charset="-122"/>
              <a:ea typeface="楷体" panose="02010609060101010101" pitchFamily="49" charset="-122"/>
            </a:endParaRPr>
          </a:p>
          <a:p>
            <a:pPr eaLnBrk="1" hangingPunct="1">
              <a:lnSpc>
                <a:spcPct val="160000"/>
              </a:lnSpc>
            </a:pPr>
            <a:r>
              <a:rPr lang="zh-CN" altLang="en-US" sz="2800" b="1" dirty="0">
                <a:solidFill>
                  <a:srgbClr val="FF0000"/>
                </a:solidFill>
                <a:latin typeface="楷体" panose="02010609060101010101" pitchFamily="49" charset="-122"/>
                <a:ea typeface="楷体" panose="02010609060101010101" pitchFamily="49" charset="-122"/>
              </a:rPr>
              <a:t>实现：</a:t>
            </a:r>
            <a:r>
              <a:rPr lang="zh-CN" altLang="en-US" sz="2800" b="1" dirty="0">
                <a:latin typeface="楷体" panose="02010609060101010101" pitchFamily="49" charset="-122"/>
                <a:ea typeface="楷体" panose="02010609060101010101" pitchFamily="49" charset="-122"/>
              </a:rPr>
              <a:t>重载函数和虚函数</a:t>
            </a:r>
            <a:r>
              <a:rPr lang="en-US" altLang="zh-CN" sz="2800" b="1" dirty="0">
                <a:latin typeface="楷体" panose="02010609060101010101" pitchFamily="49" charset="-122"/>
                <a:ea typeface="楷体" panose="02010609060101010101" pitchFamily="49" charset="-122"/>
              </a:rPr>
              <a:t>——</a:t>
            </a:r>
            <a:r>
              <a:rPr lang="zh-CN" altLang="en-US" sz="2800" b="1" dirty="0">
                <a:solidFill>
                  <a:srgbClr val="0000FF"/>
                </a:solidFill>
                <a:latin typeface="楷体" panose="02010609060101010101" pitchFamily="49" charset="-122"/>
                <a:ea typeface="楷体" panose="02010609060101010101" pitchFamily="49" charset="-122"/>
              </a:rPr>
              <a:t>第八章</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charRg st="0" end="19"/>
                                            </p:txEl>
                                          </p:spTgt>
                                        </p:tgtEl>
                                        <p:attrNameLst>
                                          <p:attrName>style.visibility</p:attrName>
                                        </p:attrNameLst>
                                      </p:cBhvr>
                                      <p:to>
                                        <p:strVal val="visible"/>
                                      </p:to>
                                    </p:set>
                                    <p:animEffect transition="in" filter="blinds(horizontal)">
                                      <p:cBhvr>
                                        <p:cTn id="7" dur="500"/>
                                        <p:tgtEl>
                                          <p:spTgt spid="15363">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3">
                                            <p:txEl>
                                              <p:charRg st="19" end="44"/>
                                            </p:txEl>
                                          </p:spTgt>
                                        </p:tgtEl>
                                        <p:attrNameLst>
                                          <p:attrName>style.visibility</p:attrName>
                                        </p:attrNameLst>
                                      </p:cBhvr>
                                      <p:to>
                                        <p:strVal val="visible"/>
                                      </p:to>
                                    </p:set>
                                    <p:animEffect transition="in" filter="blinds(horizontal)">
                                      <p:cBhvr>
                                        <p:cTn id="12" dur="500"/>
                                        <p:tgtEl>
                                          <p:spTgt spid="15363">
                                            <p:txEl>
                                              <p:charRg st="19"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3">
                                            <p:txEl>
                                              <p:charRg st="44" end="61"/>
                                            </p:txEl>
                                          </p:spTgt>
                                        </p:tgtEl>
                                        <p:attrNameLst>
                                          <p:attrName>style.visibility</p:attrName>
                                        </p:attrNameLst>
                                      </p:cBhvr>
                                      <p:to>
                                        <p:strVal val="visible"/>
                                      </p:to>
                                    </p:set>
                                    <p:animEffect transition="in" filter="blinds(horizontal)">
                                      <p:cBhvr>
                                        <p:cTn id="17" dur="500"/>
                                        <p:tgtEl>
                                          <p:spTgt spid="15363">
                                            <p:txEl>
                                              <p:charRg st="44"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2"/>
          <p:cNvSpPr>
            <a:spLocks noGrp="1"/>
          </p:cNvSpPr>
          <p:nvPr>
            <p:ph type="title"/>
          </p:nvPr>
        </p:nvSpPr>
        <p:spPr>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综合实例</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个人银行帐户管理程序</a:t>
            </a:r>
            <a:endParaRPr lang="zh-CN" altLang="en-US" sz="3600" b="1" dirty="0">
              <a:latin typeface="楷体" panose="02010609060101010101" pitchFamily="49" charset="-122"/>
              <a:ea typeface="楷体" panose="02010609060101010101" pitchFamily="49" charset="-122"/>
            </a:endParaRPr>
          </a:p>
        </p:txBody>
      </p:sp>
      <p:sp>
        <p:nvSpPr>
          <p:cNvPr id="133122" name="Rectangle 3"/>
          <p:cNvSpPr/>
          <p:nvPr/>
        </p:nvSpPr>
        <p:spPr>
          <a:xfrm>
            <a:off x="2881313" y="1214438"/>
            <a:ext cx="6753225" cy="5214937"/>
          </a:xfrm>
          <a:prstGeom prst="rect">
            <a:avLst/>
          </a:prstGeom>
          <a:noFill/>
          <a:ln w="254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3123" name="Rectangle 4"/>
          <p:cNvSpPr/>
          <p:nvPr/>
        </p:nvSpPr>
        <p:spPr>
          <a:xfrm>
            <a:off x="5375275" y="1558925"/>
            <a:ext cx="179070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SavingsAccount</a:t>
            </a:r>
            <a:endParaRPr lang="en-US" altLang="zh-CN" b="1" dirty="0">
              <a:latin typeface="Arial" panose="020B0604020202020204" pitchFamily="34" charset="0"/>
              <a:ea typeface="宋体" panose="02010600030101010101" pitchFamily="2" charset="-122"/>
            </a:endParaRPr>
          </a:p>
        </p:txBody>
      </p:sp>
      <p:sp>
        <p:nvSpPr>
          <p:cNvPr id="133124" name="Rectangle 5"/>
          <p:cNvSpPr/>
          <p:nvPr/>
        </p:nvSpPr>
        <p:spPr>
          <a:xfrm>
            <a:off x="2881313" y="1919288"/>
            <a:ext cx="6786562" cy="4535487"/>
          </a:xfrm>
          <a:prstGeom prst="rect">
            <a:avLst/>
          </a:prstGeom>
          <a:noFill/>
          <a:ln w="254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3125" name="Rectangle 6"/>
          <p:cNvSpPr/>
          <p:nvPr/>
        </p:nvSpPr>
        <p:spPr>
          <a:xfrm>
            <a:off x="2898140" y="3495040"/>
            <a:ext cx="6753225" cy="2959735"/>
          </a:xfrm>
          <a:prstGeom prst="rect">
            <a:avLst/>
          </a:prstGeom>
          <a:noFill/>
          <a:ln w="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3126" name="Rectangle 7"/>
          <p:cNvSpPr/>
          <p:nvPr/>
        </p:nvSpPr>
        <p:spPr>
          <a:xfrm>
            <a:off x="3071813" y="1990725"/>
            <a:ext cx="82550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id : int</a:t>
            </a:r>
            <a:endParaRPr lang="en-US" altLang="zh-CN" b="1" dirty="0">
              <a:latin typeface="Arial" panose="020B0604020202020204" pitchFamily="34" charset="0"/>
              <a:ea typeface="宋体" panose="02010600030101010101" pitchFamily="2" charset="-122"/>
            </a:endParaRPr>
          </a:p>
        </p:txBody>
      </p:sp>
      <p:sp>
        <p:nvSpPr>
          <p:cNvPr id="133127" name="Rectangle 8"/>
          <p:cNvSpPr/>
          <p:nvPr/>
        </p:nvSpPr>
        <p:spPr>
          <a:xfrm>
            <a:off x="3071813" y="2278063"/>
            <a:ext cx="194310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balance : double</a:t>
            </a:r>
            <a:endParaRPr lang="en-US" altLang="zh-CN" b="1" dirty="0">
              <a:latin typeface="Arial" panose="020B0604020202020204" pitchFamily="34" charset="0"/>
              <a:ea typeface="宋体" panose="02010600030101010101" pitchFamily="2" charset="-122"/>
            </a:endParaRPr>
          </a:p>
        </p:txBody>
      </p:sp>
      <p:sp>
        <p:nvSpPr>
          <p:cNvPr id="133128" name="Rectangle 9"/>
          <p:cNvSpPr/>
          <p:nvPr/>
        </p:nvSpPr>
        <p:spPr>
          <a:xfrm>
            <a:off x="3071813" y="2566988"/>
            <a:ext cx="151130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rate : double</a:t>
            </a:r>
            <a:endParaRPr lang="en-US" altLang="zh-CN" b="1" dirty="0">
              <a:latin typeface="Arial" panose="020B0604020202020204" pitchFamily="34" charset="0"/>
              <a:ea typeface="宋体" panose="02010600030101010101" pitchFamily="2" charset="-122"/>
            </a:endParaRPr>
          </a:p>
        </p:txBody>
      </p:sp>
      <p:sp>
        <p:nvSpPr>
          <p:cNvPr id="133129" name="Rectangle 10"/>
          <p:cNvSpPr/>
          <p:nvPr/>
        </p:nvSpPr>
        <p:spPr>
          <a:xfrm>
            <a:off x="3071813" y="3502025"/>
            <a:ext cx="421640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record(date:int,amount:double) : void</a:t>
            </a:r>
            <a:endParaRPr lang="en-US" altLang="zh-CN" b="1" dirty="0">
              <a:latin typeface="Arial" panose="020B0604020202020204" pitchFamily="34" charset="0"/>
              <a:ea typeface="宋体" panose="02010600030101010101" pitchFamily="2" charset="-122"/>
            </a:endParaRPr>
          </a:p>
        </p:txBody>
      </p:sp>
      <p:sp>
        <p:nvSpPr>
          <p:cNvPr id="133130" name="Rectangle 11"/>
          <p:cNvSpPr/>
          <p:nvPr/>
        </p:nvSpPr>
        <p:spPr>
          <a:xfrm>
            <a:off x="3071813" y="4078288"/>
            <a:ext cx="553085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SavingsAccount(date: int , id : int , rate : double) </a:t>
            </a:r>
            <a:endParaRPr lang="en-US" altLang="zh-CN" b="1" dirty="0">
              <a:latin typeface="Arial" panose="020B0604020202020204" pitchFamily="34" charset="0"/>
              <a:ea typeface="宋体" panose="02010600030101010101" pitchFamily="2" charset="-122"/>
            </a:endParaRPr>
          </a:p>
        </p:txBody>
      </p:sp>
      <p:sp>
        <p:nvSpPr>
          <p:cNvPr id="133131" name="Rectangle 12"/>
          <p:cNvSpPr/>
          <p:nvPr/>
        </p:nvSpPr>
        <p:spPr>
          <a:xfrm>
            <a:off x="3071813" y="2854325"/>
            <a:ext cx="151130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lastDate : int</a:t>
            </a:r>
            <a:endParaRPr lang="en-US" altLang="zh-CN" b="1" dirty="0">
              <a:latin typeface="Arial" panose="020B0604020202020204" pitchFamily="34" charset="0"/>
              <a:ea typeface="宋体" panose="02010600030101010101" pitchFamily="2" charset="-122"/>
            </a:endParaRPr>
          </a:p>
        </p:txBody>
      </p:sp>
      <p:sp>
        <p:nvSpPr>
          <p:cNvPr id="133132" name="Rectangle 13"/>
          <p:cNvSpPr/>
          <p:nvPr/>
        </p:nvSpPr>
        <p:spPr>
          <a:xfrm>
            <a:off x="3071813" y="3141663"/>
            <a:ext cx="256540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accumulation : double</a:t>
            </a:r>
            <a:endParaRPr lang="en-US" altLang="zh-CN" b="1" dirty="0">
              <a:latin typeface="Arial" panose="020B0604020202020204" pitchFamily="34" charset="0"/>
              <a:ea typeface="宋体" panose="02010600030101010101" pitchFamily="2" charset="-122"/>
            </a:endParaRPr>
          </a:p>
        </p:txBody>
      </p:sp>
      <p:sp>
        <p:nvSpPr>
          <p:cNvPr id="133133" name="Rectangle 14"/>
          <p:cNvSpPr/>
          <p:nvPr/>
        </p:nvSpPr>
        <p:spPr>
          <a:xfrm>
            <a:off x="3071813" y="3790950"/>
            <a:ext cx="304800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accumulate(date:int) : void</a:t>
            </a:r>
            <a:endParaRPr lang="en-US" altLang="zh-CN" b="1" dirty="0">
              <a:latin typeface="Arial" panose="020B0604020202020204" pitchFamily="34" charset="0"/>
              <a:ea typeface="宋体" panose="02010600030101010101" pitchFamily="2" charset="-122"/>
            </a:endParaRPr>
          </a:p>
        </p:txBody>
      </p:sp>
      <p:sp>
        <p:nvSpPr>
          <p:cNvPr id="133134" name="Rectangle 15"/>
          <p:cNvSpPr/>
          <p:nvPr/>
        </p:nvSpPr>
        <p:spPr>
          <a:xfrm>
            <a:off x="3071813" y="4367213"/>
            <a:ext cx="137795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getId( ):int </a:t>
            </a:r>
            <a:endParaRPr lang="en-US" altLang="zh-CN" b="1" dirty="0">
              <a:latin typeface="Arial" panose="020B0604020202020204" pitchFamily="34" charset="0"/>
              <a:ea typeface="宋体" panose="02010600030101010101" pitchFamily="2" charset="-122"/>
            </a:endParaRPr>
          </a:p>
        </p:txBody>
      </p:sp>
      <p:sp>
        <p:nvSpPr>
          <p:cNvPr id="133135" name="Rectangle 16"/>
          <p:cNvSpPr/>
          <p:nvPr/>
        </p:nvSpPr>
        <p:spPr>
          <a:xfrm>
            <a:off x="3071813" y="4654550"/>
            <a:ext cx="258445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getBalance( ): double </a:t>
            </a:r>
            <a:endParaRPr lang="en-US" altLang="zh-CN" b="1" dirty="0">
              <a:latin typeface="Arial" panose="020B0604020202020204" pitchFamily="34" charset="0"/>
              <a:ea typeface="宋体" panose="02010600030101010101" pitchFamily="2" charset="-122"/>
            </a:endParaRPr>
          </a:p>
        </p:txBody>
      </p:sp>
      <p:sp>
        <p:nvSpPr>
          <p:cNvPr id="133136" name="Rectangle 17"/>
          <p:cNvSpPr/>
          <p:nvPr/>
        </p:nvSpPr>
        <p:spPr>
          <a:xfrm>
            <a:off x="3071813" y="4943475"/>
            <a:ext cx="213995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getRate( ):double </a:t>
            </a:r>
            <a:endParaRPr lang="en-US" altLang="zh-CN" b="1" dirty="0">
              <a:latin typeface="Arial" panose="020B0604020202020204" pitchFamily="34" charset="0"/>
              <a:ea typeface="宋体" panose="02010600030101010101" pitchFamily="2" charset="-122"/>
            </a:endParaRPr>
          </a:p>
        </p:txBody>
      </p:sp>
      <p:sp>
        <p:nvSpPr>
          <p:cNvPr id="133137" name="Rectangle 18"/>
          <p:cNvSpPr/>
          <p:nvPr/>
        </p:nvSpPr>
        <p:spPr>
          <a:xfrm>
            <a:off x="3071813" y="5230813"/>
            <a:ext cx="160655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show( ):void </a:t>
            </a:r>
            <a:endParaRPr lang="en-US" altLang="zh-CN" b="1" dirty="0">
              <a:latin typeface="Arial" panose="020B0604020202020204" pitchFamily="34" charset="0"/>
              <a:ea typeface="宋体" panose="02010600030101010101" pitchFamily="2" charset="-122"/>
            </a:endParaRPr>
          </a:p>
        </p:txBody>
      </p:sp>
      <p:sp>
        <p:nvSpPr>
          <p:cNvPr id="133138" name="Rectangle 19"/>
          <p:cNvSpPr/>
          <p:nvPr/>
        </p:nvSpPr>
        <p:spPr>
          <a:xfrm>
            <a:off x="3071813" y="5518150"/>
            <a:ext cx="437515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deposit(date:int,amount:double): void </a:t>
            </a:r>
            <a:endParaRPr lang="en-US" altLang="zh-CN" b="1" dirty="0">
              <a:latin typeface="Arial" panose="020B0604020202020204" pitchFamily="34" charset="0"/>
              <a:ea typeface="宋体" panose="02010600030101010101" pitchFamily="2" charset="-122"/>
            </a:endParaRPr>
          </a:p>
        </p:txBody>
      </p:sp>
      <p:sp>
        <p:nvSpPr>
          <p:cNvPr id="133139" name="Rectangle 20"/>
          <p:cNvSpPr/>
          <p:nvPr/>
        </p:nvSpPr>
        <p:spPr>
          <a:xfrm>
            <a:off x="3071813" y="6094413"/>
            <a:ext cx="244475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settle( date:int):void </a:t>
            </a:r>
            <a:endParaRPr lang="en-US" altLang="zh-CN" b="1" dirty="0">
              <a:latin typeface="Arial" panose="020B0604020202020204" pitchFamily="34" charset="0"/>
              <a:ea typeface="宋体" panose="02010600030101010101" pitchFamily="2" charset="-122"/>
            </a:endParaRPr>
          </a:p>
        </p:txBody>
      </p:sp>
      <p:sp>
        <p:nvSpPr>
          <p:cNvPr id="133140" name="Rectangle 21"/>
          <p:cNvSpPr/>
          <p:nvPr/>
        </p:nvSpPr>
        <p:spPr>
          <a:xfrm>
            <a:off x="3071813" y="5807075"/>
            <a:ext cx="4552950" cy="276860"/>
          </a:xfrm>
          <a:prstGeom prst="rect">
            <a:avLst/>
          </a:prstGeom>
          <a:noFill/>
          <a:ln w="9525">
            <a:noFill/>
          </a:ln>
        </p:spPr>
        <p:txBody>
          <a:bodyPr wrap="none" lIns="0" tIns="0" rIns="0" bIns="0" anchor="t" anchorCtr="0">
            <a:spAutoFit/>
          </a:bodyPr>
          <a:p>
            <a:r>
              <a:rPr lang="en-US" altLang="zh-CN" b="1" dirty="0">
                <a:latin typeface="Arial" panose="020B0604020202020204" pitchFamily="34" charset="0"/>
                <a:ea typeface="宋体" panose="02010600030101010101" pitchFamily="2" charset="-122"/>
              </a:rPr>
              <a:t>+ withdraw(date:int,amount:double): void </a:t>
            </a:r>
            <a:endParaRPr lang="en-US" altLang="zh-CN" b="1" dirty="0">
              <a:latin typeface="Arial" panose="020B0604020202020204" pitchFamily="34" charset="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3"/>
          <p:cNvSpPr>
            <a:spLocks noGrp="1"/>
          </p:cNvSpPr>
          <p:nvPr>
            <p:ph idx="1"/>
          </p:nvPr>
        </p:nvSpPr>
        <p:spPr>
          <a:xfrm>
            <a:off x="1427480" y="405130"/>
            <a:ext cx="8989695" cy="6192520"/>
          </a:xfrm>
          <a:noFill/>
          <a:ln>
            <a:noFill/>
          </a:ln>
        </p:spPr>
        <p:txBody>
          <a:bodyPr anchor="t" anchorCtr="0"/>
          <a:p>
            <a:pPr eaLnBrk="1" hangingPunct="1">
              <a:lnSpc>
                <a:spcPct val="80000"/>
              </a:lnSpc>
              <a:buFont typeface="Wingdings" panose="05000000000000000000" pitchFamily="2" charset="2"/>
              <a:buNone/>
            </a:pPr>
            <a:r>
              <a:rPr lang="en-US" altLang="zh-CN" sz="2000" b="1" dirty="0"/>
              <a:t>#include &lt;iostream&gt;</a:t>
            </a:r>
            <a:endParaRPr lang="en-US" altLang="zh-CN" sz="2000" b="1" dirty="0"/>
          </a:p>
          <a:p>
            <a:pPr eaLnBrk="1" hangingPunct="1">
              <a:lnSpc>
                <a:spcPct val="80000"/>
              </a:lnSpc>
              <a:buFont typeface="Wingdings" panose="05000000000000000000" pitchFamily="2" charset="2"/>
              <a:buNone/>
            </a:pPr>
            <a:r>
              <a:rPr lang="en-US" altLang="zh-CN" sz="2000" b="1" dirty="0"/>
              <a:t>#include &lt;cmath&gt;</a:t>
            </a:r>
            <a:endParaRPr lang="en-US" altLang="zh-CN" sz="2000" b="1" dirty="0"/>
          </a:p>
          <a:p>
            <a:pPr eaLnBrk="1" hangingPunct="1">
              <a:lnSpc>
                <a:spcPct val="80000"/>
              </a:lnSpc>
              <a:buFont typeface="Wingdings" panose="05000000000000000000" pitchFamily="2" charset="2"/>
              <a:buNone/>
            </a:pPr>
            <a:r>
              <a:rPr lang="en-US" altLang="zh-CN" sz="2000" b="1" dirty="0"/>
              <a:t>using namespace std;</a:t>
            </a:r>
            <a:endParaRPr lang="en-US" altLang="zh-CN" sz="2000" b="1" dirty="0"/>
          </a:p>
          <a:p>
            <a:pPr eaLnBrk="1" hangingPunct="1">
              <a:lnSpc>
                <a:spcPct val="80000"/>
              </a:lnSpc>
              <a:buFont typeface="Wingdings" panose="05000000000000000000" pitchFamily="2" charset="2"/>
              <a:buNone/>
            </a:pPr>
            <a:endParaRPr lang="en-US" altLang="zh-CN" sz="2000" b="1" dirty="0"/>
          </a:p>
          <a:p>
            <a:pPr eaLnBrk="1" hangingPunct="1">
              <a:lnSpc>
                <a:spcPct val="80000"/>
              </a:lnSpc>
              <a:buFont typeface="Wingdings" panose="05000000000000000000" pitchFamily="2" charset="2"/>
              <a:buNone/>
            </a:pPr>
            <a:r>
              <a:rPr lang="en-US" altLang="zh-CN" sz="2000" b="1" dirty="0">
                <a:solidFill>
                  <a:srgbClr val="990000"/>
                </a:solidFill>
              </a:rPr>
              <a:t>class SavingsAccount</a:t>
            </a:r>
            <a:r>
              <a:rPr lang="en-US" altLang="zh-CN" sz="2000" b="1" dirty="0"/>
              <a:t>    //</a:t>
            </a:r>
            <a:r>
              <a:rPr lang="zh-CN" altLang="en-US" sz="2000" b="1" dirty="0"/>
              <a:t>储蓄账户类</a:t>
            </a:r>
            <a:endParaRPr lang="zh-CN" altLang="en-US" sz="2000" b="1" dirty="0"/>
          </a:p>
          <a:p>
            <a:pPr eaLnBrk="1" hangingPunct="1">
              <a:lnSpc>
                <a:spcPct val="80000"/>
              </a:lnSpc>
              <a:buFont typeface="Wingdings" panose="05000000000000000000" pitchFamily="2" charset="2"/>
              <a:buNone/>
            </a:pPr>
            <a:r>
              <a:rPr lang="en-US" altLang="zh-CN" sz="2000" b="1" dirty="0"/>
              <a:t>{ private:</a:t>
            </a:r>
            <a:endParaRPr lang="en-US" altLang="zh-CN" sz="2000" b="1" dirty="0"/>
          </a:p>
          <a:p>
            <a:pPr eaLnBrk="1" hangingPunct="1">
              <a:lnSpc>
                <a:spcPct val="80000"/>
              </a:lnSpc>
              <a:buFont typeface="Wingdings" panose="05000000000000000000" pitchFamily="2" charset="2"/>
              <a:buNone/>
            </a:pPr>
            <a:r>
              <a:rPr lang="en-US" altLang="zh-CN" sz="2000" b="1" dirty="0"/>
              <a:t>	int id;				//</a:t>
            </a:r>
            <a:r>
              <a:rPr lang="zh-CN" altLang="en-US" sz="2000" b="1" dirty="0"/>
              <a:t>账号</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double balance;		//</a:t>
            </a:r>
            <a:r>
              <a:rPr lang="zh-CN" altLang="en-US" sz="2000" b="1" dirty="0"/>
              <a:t>余额</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double rate;		//</a:t>
            </a:r>
            <a:r>
              <a:rPr lang="zh-CN" altLang="en-US" sz="2000" b="1" dirty="0"/>
              <a:t>存款的年利率</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int lastDate;		//</a:t>
            </a:r>
            <a:r>
              <a:rPr lang="zh-CN" altLang="en-US" sz="2000" b="1" dirty="0"/>
              <a:t>上次变更余额的时期</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double accumulation;	//</a:t>
            </a:r>
            <a:r>
              <a:rPr lang="zh-CN" altLang="en-US" sz="2000" b="1" dirty="0"/>
              <a:t>余额按日累加之和</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a:t>
            </a:r>
            <a:r>
              <a:rPr lang="zh-CN" altLang="en-US" sz="2000" b="1" dirty="0"/>
              <a:t>记录一笔帐，</a:t>
            </a:r>
            <a:r>
              <a:rPr lang="en-US" altLang="zh-CN" sz="2000" b="1" dirty="0"/>
              <a:t>date</a:t>
            </a:r>
            <a:r>
              <a:rPr lang="zh-CN" altLang="en-US" sz="2000" b="1" dirty="0"/>
              <a:t>为日期，</a:t>
            </a:r>
            <a:r>
              <a:rPr lang="en-US" altLang="zh-CN" sz="2000" b="1" dirty="0"/>
              <a:t>amount</a:t>
            </a:r>
            <a:r>
              <a:rPr lang="zh-CN" altLang="en-US" sz="2000" b="1" dirty="0"/>
              <a:t>为金额，</a:t>
            </a:r>
            <a:r>
              <a:rPr lang="en-US" altLang="zh-CN" sz="2000" b="1" dirty="0"/>
              <a:t>desc</a:t>
            </a:r>
            <a:r>
              <a:rPr lang="zh-CN" altLang="en-US" sz="2000" b="1" dirty="0"/>
              <a:t>为说明</a:t>
            </a:r>
            <a:endParaRPr lang="zh-CN" altLang="en-US" sz="2000" b="1" dirty="0"/>
          </a:p>
          <a:p>
            <a:pPr eaLnBrk="1" hangingPunct="1">
              <a:lnSpc>
                <a:spcPct val="80000"/>
              </a:lnSpc>
              <a:buFont typeface="Wingdings" panose="05000000000000000000" pitchFamily="2" charset="2"/>
              <a:buNone/>
            </a:pP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void record(int date, double amount);</a:t>
            </a:r>
            <a:endParaRPr lang="en-US" altLang="zh-CN" sz="2000" b="1" dirty="0"/>
          </a:p>
          <a:p>
            <a:pPr eaLnBrk="1" hangingPunct="1">
              <a:lnSpc>
                <a:spcPct val="80000"/>
              </a:lnSpc>
              <a:buFont typeface="Wingdings" panose="05000000000000000000" pitchFamily="2" charset="2"/>
              <a:buNone/>
            </a:pPr>
            <a:r>
              <a:rPr lang="en-US" altLang="zh-CN" sz="2000" b="1" dirty="0"/>
              <a:t>	//</a:t>
            </a:r>
            <a:r>
              <a:rPr lang="zh-CN" altLang="en-US" sz="2000" b="1" dirty="0"/>
              <a:t>获得到指定日期为止的存款金额按日累积值</a:t>
            </a:r>
            <a:endParaRPr lang="zh-CN" altLang="en-US" sz="2000" b="1" dirty="0"/>
          </a:p>
          <a:p>
            <a:pPr eaLnBrk="1" hangingPunct="1">
              <a:lnSpc>
                <a:spcPct val="80000"/>
              </a:lnSpc>
              <a:buFont typeface="Wingdings" panose="05000000000000000000" pitchFamily="2" charset="2"/>
              <a:buNone/>
            </a:pP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double accumulate(int date) const</a:t>
            </a:r>
            <a:endParaRPr lang="en-US" altLang="zh-CN" sz="2000" b="1" dirty="0"/>
          </a:p>
          <a:p>
            <a:pPr eaLnBrk="1" hangingPunct="1">
              <a:lnSpc>
                <a:spcPct val="80000"/>
              </a:lnSpc>
              <a:buFont typeface="Wingdings" panose="05000000000000000000" pitchFamily="2" charset="2"/>
              <a:buNone/>
            </a:pPr>
            <a:r>
              <a:rPr lang="en-US" altLang="zh-CN" sz="2000" b="1" dirty="0"/>
              <a:t>   {  return accumulation + balance * (date - lastDate);  }</a:t>
            </a:r>
            <a:endParaRPr lang="en-US" altLang="zh-CN" sz="2000" b="1" dirty="0"/>
          </a:p>
          <a:p>
            <a:pPr eaLnBrk="1" hangingPunct="1">
              <a:lnSpc>
                <a:spcPct val="80000"/>
              </a:lnSpc>
              <a:buFont typeface="Wingdings" panose="05000000000000000000" pitchFamily="2" charset="2"/>
              <a:buNone/>
            </a:pPr>
            <a:endParaRPr lang="en-US" altLang="zh-CN" sz="2000"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4"/>
          <p:cNvSpPr/>
          <p:nvPr/>
        </p:nvSpPr>
        <p:spPr>
          <a:xfrm>
            <a:off x="1487170" y="440690"/>
            <a:ext cx="9779635" cy="5976620"/>
          </a:xfrm>
          <a:prstGeom prst="rect">
            <a:avLst/>
          </a:prstGeom>
          <a:noFill/>
          <a:ln w="9525">
            <a:noFill/>
          </a:ln>
        </p:spPr>
        <p:txBody>
          <a:bodyPr lIns="92075" tIns="46038" rIns="92075" bIns="46038" anchor="t" anchorCtr="0"/>
          <a:p>
            <a:pPr marL="342900" indent="-342900">
              <a:lnSpc>
                <a:spcPct val="80000"/>
              </a:lnSpc>
              <a:spcBef>
                <a:spcPct val="20000"/>
              </a:spcBef>
              <a:buClr>
                <a:schemeClr val="accent2"/>
              </a:buClr>
              <a:buSzPct val="80000"/>
              <a:buFont typeface="Wingdings" panose="05000000000000000000" pitchFamily="2" charset="2"/>
            </a:pPr>
            <a:r>
              <a:rPr lang="en-US" altLang="zh-CN" sz="2000" b="1" dirty="0">
                <a:latin typeface="Arial" panose="020B0604020202020204" pitchFamily="34" charset="0"/>
                <a:ea typeface="宋体" panose="02010600030101010101" pitchFamily="2" charset="-122"/>
              </a:rPr>
              <a:t>public:</a:t>
            </a:r>
            <a:endParaRPr lang="en-US" altLang="zh-CN"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en-US" altLang="zh-CN"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构造函数</a:t>
            </a:r>
            <a:endParaRPr lang="zh-CN" altLang="en-US"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SavingsAccount(int date, int id, double rate);</a:t>
            </a:r>
            <a:endParaRPr lang="en-US" altLang="zh-CN"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en-US" altLang="zh-CN" sz="2000" b="1" dirty="0">
                <a:latin typeface="Arial" panose="020B0604020202020204" pitchFamily="34" charset="0"/>
                <a:ea typeface="宋体" panose="02010600030101010101" pitchFamily="2" charset="-122"/>
              </a:rPr>
              <a:t>	int getId() { return id; }</a:t>
            </a:r>
            <a:endParaRPr lang="en-US" altLang="zh-CN"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en-US" altLang="zh-CN" sz="2000" b="1" dirty="0">
                <a:latin typeface="Arial" panose="020B0604020202020204" pitchFamily="34" charset="0"/>
                <a:ea typeface="宋体" panose="02010600030101010101" pitchFamily="2" charset="-122"/>
              </a:rPr>
              <a:t>	double getBalance() { return balance; }</a:t>
            </a:r>
            <a:endParaRPr lang="en-US" altLang="zh-CN"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en-US" altLang="zh-CN" sz="2000" b="1" dirty="0">
                <a:latin typeface="Arial" panose="020B0604020202020204" pitchFamily="34" charset="0"/>
                <a:ea typeface="宋体" panose="02010600030101010101" pitchFamily="2" charset="-122"/>
              </a:rPr>
              <a:t>	double getRate() { return rate; }</a:t>
            </a:r>
            <a:endParaRPr lang="en-US" altLang="zh-CN"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endParaRPr lang="en-US" altLang="zh-CN"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en-US" altLang="zh-CN" sz="2000" b="1" dirty="0">
                <a:latin typeface="Arial" panose="020B0604020202020204" pitchFamily="34" charset="0"/>
                <a:ea typeface="宋体" panose="02010600030101010101" pitchFamily="2" charset="-122"/>
              </a:rPr>
              <a:t>	</a:t>
            </a:r>
            <a:endParaRPr lang="zh-CN" altLang="en-US"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void deposit(int date, double amount);   //</a:t>
            </a:r>
            <a:r>
              <a:rPr lang="zh-CN" altLang="en-US" sz="2000" b="1" dirty="0">
                <a:latin typeface="Arial" panose="020B0604020202020204" pitchFamily="34" charset="0"/>
                <a:ea typeface="宋体" panose="02010600030101010101" pitchFamily="2" charset="-122"/>
              </a:rPr>
              <a:t>存入现金</a:t>
            </a:r>
            <a:endParaRPr lang="en-US" altLang="zh-CN"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en-US" altLang="zh-CN" sz="2000" b="1" dirty="0">
                <a:latin typeface="Arial" panose="020B0604020202020204" pitchFamily="34" charset="0"/>
                <a:ea typeface="宋体" panose="02010600030101010101" pitchFamily="2" charset="-122"/>
              </a:rPr>
              <a:t>	</a:t>
            </a:r>
            <a:endParaRPr lang="zh-CN" altLang="en-US"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void withdraw(int date, double amount); //</a:t>
            </a:r>
            <a:r>
              <a:rPr lang="zh-CN" altLang="en-US" sz="2000" b="1" dirty="0">
                <a:latin typeface="Arial" panose="020B0604020202020204" pitchFamily="34" charset="0"/>
                <a:ea typeface="宋体" panose="02010600030101010101" pitchFamily="2" charset="-122"/>
              </a:rPr>
              <a:t>取出现金</a:t>
            </a:r>
            <a:endParaRPr lang="en-US" altLang="zh-CN"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en-US" altLang="zh-CN" sz="2000" b="1" dirty="0">
                <a:latin typeface="Arial" panose="020B0604020202020204" pitchFamily="34" charset="0"/>
                <a:ea typeface="宋体" panose="02010600030101010101" pitchFamily="2" charset="-122"/>
              </a:rPr>
              <a:t>	</a:t>
            </a:r>
            <a:endParaRPr lang="zh-CN" altLang="en-US"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void settle(int date);    //</a:t>
            </a:r>
            <a:r>
              <a:rPr lang="zh-CN" altLang="en-US" sz="2000" b="1" dirty="0">
                <a:latin typeface="Arial" panose="020B0604020202020204" pitchFamily="34" charset="0"/>
                <a:ea typeface="宋体" panose="02010600030101010101" pitchFamily="2" charset="-122"/>
              </a:rPr>
              <a:t>结算利息，每年</a:t>
            </a:r>
            <a:r>
              <a:rPr lang="en-US" altLang="zh-CN" sz="2000"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月</a:t>
            </a:r>
            <a:r>
              <a:rPr lang="en-US" altLang="zh-CN" sz="2000"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日调用一次该函数</a:t>
            </a:r>
            <a:endParaRPr lang="en-US" altLang="zh-CN"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en-US" altLang="zh-CN" sz="2000" b="1" dirty="0">
                <a:latin typeface="Arial" panose="020B0604020202020204" pitchFamily="34" charset="0"/>
                <a:ea typeface="宋体" panose="02010600030101010101" pitchFamily="2" charset="-122"/>
              </a:rPr>
              <a:t>	</a:t>
            </a:r>
            <a:endParaRPr lang="zh-CN" altLang="en-US"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void show();    //</a:t>
            </a:r>
            <a:r>
              <a:rPr lang="zh-CN" altLang="en-US" sz="2000" b="1" dirty="0">
                <a:latin typeface="Arial" panose="020B0604020202020204" pitchFamily="34" charset="0"/>
                <a:ea typeface="宋体" panose="02010600030101010101" pitchFamily="2" charset="-122"/>
              </a:rPr>
              <a:t>显示账户信息</a:t>
            </a:r>
            <a:endParaRPr lang="en-US" altLang="zh-CN"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marL="342900" indent="-342900">
              <a:lnSpc>
                <a:spcPct val="80000"/>
              </a:lnSpc>
              <a:spcBef>
                <a:spcPct val="20000"/>
              </a:spcBef>
              <a:buClr>
                <a:schemeClr val="accent2"/>
              </a:buClr>
              <a:buSzPct val="80000"/>
              <a:buFont typeface="Wingdings" panose="05000000000000000000" pitchFamily="2" charset="2"/>
            </a:pPr>
            <a:endParaRPr lang="en-US" altLang="zh-CN" sz="2000" b="1" dirty="0">
              <a:latin typeface="Arial" panose="020B0604020202020204" pitchFamily="34" charset="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3"/>
          <p:cNvSpPr>
            <a:spLocks noGrp="1"/>
          </p:cNvSpPr>
          <p:nvPr>
            <p:ph idx="1"/>
          </p:nvPr>
        </p:nvSpPr>
        <p:spPr>
          <a:xfrm>
            <a:off x="892175" y="333375"/>
            <a:ext cx="10759440" cy="6191250"/>
          </a:xfrm>
          <a:noFill/>
          <a:ln>
            <a:noFill/>
          </a:ln>
        </p:spPr>
        <p:txBody>
          <a:bodyPr anchor="t" anchorCtr="0"/>
          <a:p>
            <a:pPr eaLnBrk="1" hangingPunct="1">
              <a:lnSpc>
                <a:spcPct val="80000"/>
              </a:lnSpc>
              <a:buFont typeface="Wingdings" panose="05000000000000000000" pitchFamily="2" charset="2"/>
              <a:buNone/>
            </a:pPr>
            <a:r>
              <a:rPr lang="en-US" altLang="zh-CN" sz="2000" b="1" dirty="0"/>
              <a:t>//SavingsAccount</a:t>
            </a:r>
            <a:r>
              <a:rPr lang="zh-CN" altLang="en-US" sz="2000" b="1" dirty="0"/>
              <a:t>类相关成员函数的实现</a:t>
            </a:r>
            <a:endParaRPr lang="zh-CN" altLang="en-US" sz="2000" b="1" dirty="0"/>
          </a:p>
          <a:p>
            <a:pPr eaLnBrk="1" hangingPunct="1">
              <a:lnSpc>
                <a:spcPct val="80000"/>
              </a:lnSpc>
              <a:buFont typeface="Wingdings" panose="05000000000000000000" pitchFamily="2" charset="2"/>
              <a:buNone/>
            </a:pPr>
            <a:r>
              <a:rPr lang="en-US" altLang="zh-CN" sz="2000" b="1" dirty="0"/>
              <a:t>SavingsAccount::</a:t>
            </a:r>
            <a:r>
              <a:rPr lang="en-US" altLang="zh-CN" sz="2000" b="1" dirty="0">
                <a:solidFill>
                  <a:srgbClr val="990000"/>
                </a:solidFill>
              </a:rPr>
              <a:t>SavingsAccount</a:t>
            </a:r>
            <a:r>
              <a:rPr lang="en-US" altLang="zh-CN" sz="2000" b="1" dirty="0"/>
              <a:t>(int date, int id, double rate): id(id), balance(0),  rate(rate), lastDate(date), accumulation(0)</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cout &lt;&lt; date &lt;&lt; "\t#" &lt;&lt; id &lt;&lt; " is created" &lt;&lt; endl;</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a:p>
            <a:pPr eaLnBrk="1" hangingPunct="1">
              <a:lnSpc>
                <a:spcPct val="80000"/>
              </a:lnSpc>
              <a:buFont typeface="Wingdings" panose="05000000000000000000" pitchFamily="2" charset="2"/>
              <a:buNone/>
            </a:pPr>
            <a:endParaRPr lang="en-US" altLang="zh-CN" sz="2000" b="1" dirty="0"/>
          </a:p>
          <a:p>
            <a:pPr eaLnBrk="1" hangingPunct="1">
              <a:lnSpc>
                <a:spcPct val="80000"/>
              </a:lnSpc>
              <a:buFont typeface="Wingdings" panose="05000000000000000000" pitchFamily="2" charset="2"/>
              <a:buNone/>
            </a:pPr>
            <a:r>
              <a:rPr lang="en-US" altLang="zh-CN" sz="2000" b="1" dirty="0"/>
              <a:t>void SavingsAccount::</a:t>
            </a:r>
            <a:r>
              <a:rPr lang="en-US" altLang="zh-CN" sz="2000" b="1" dirty="0">
                <a:solidFill>
                  <a:srgbClr val="990000"/>
                </a:solidFill>
              </a:rPr>
              <a:t>record</a:t>
            </a:r>
            <a:r>
              <a:rPr lang="en-US" altLang="zh-CN" sz="2000" b="1" dirty="0"/>
              <a:t>(int date, double amount)</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accumulation = accumulate(date);</a:t>
            </a:r>
            <a:endParaRPr lang="en-US" altLang="zh-CN" sz="2000" b="1" dirty="0"/>
          </a:p>
          <a:p>
            <a:pPr eaLnBrk="1" hangingPunct="1">
              <a:lnSpc>
                <a:spcPct val="80000"/>
              </a:lnSpc>
              <a:buFont typeface="Wingdings" panose="05000000000000000000" pitchFamily="2" charset="2"/>
              <a:buNone/>
            </a:pPr>
            <a:r>
              <a:rPr lang="en-US" altLang="zh-CN" sz="2000" b="1" dirty="0"/>
              <a:t>	lastDate = date;</a:t>
            </a:r>
            <a:endParaRPr lang="en-US" altLang="zh-CN" sz="2000" b="1" dirty="0"/>
          </a:p>
          <a:p>
            <a:pPr eaLnBrk="1" hangingPunct="1">
              <a:lnSpc>
                <a:spcPct val="80000"/>
              </a:lnSpc>
              <a:buFont typeface="Wingdings" panose="05000000000000000000" pitchFamily="2" charset="2"/>
              <a:buNone/>
            </a:pPr>
            <a:r>
              <a:rPr lang="en-US" altLang="zh-CN" sz="2000" b="1" dirty="0"/>
              <a:t>	amount = floor(amount * 100 + 0.5) / 100;	//</a:t>
            </a:r>
            <a:r>
              <a:rPr lang="zh-CN" altLang="en-US" sz="2000" b="1" dirty="0"/>
              <a:t>保留小数点后两位</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balance += amount;</a:t>
            </a:r>
            <a:endParaRPr lang="en-US" altLang="zh-CN" sz="2000" b="1" dirty="0"/>
          </a:p>
          <a:p>
            <a:pPr eaLnBrk="1" hangingPunct="1">
              <a:lnSpc>
                <a:spcPct val="80000"/>
              </a:lnSpc>
              <a:buFont typeface="Wingdings" panose="05000000000000000000" pitchFamily="2" charset="2"/>
              <a:buNone/>
            </a:pPr>
            <a:r>
              <a:rPr lang="en-US" altLang="zh-CN" sz="2000" b="1" dirty="0"/>
              <a:t>	cout &lt;&lt; date &lt;&lt; "\t#" &lt;&lt; id &lt;&lt; "\t" &lt;&lt; amount &lt;&lt; "\t" &lt;&lt; balance &lt;&lt; endl;</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a:p>
            <a:pPr eaLnBrk="1" hangingPunct="1">
              <a:lnSpc>
                <a:spcPct val="80000"/>
              </a:lnSpc>
              <a:buFont typeface="Wingdings" panose="05000000000000000000" pitchFamily="2" charset="2"/>
              <a:buNone/>
            </a:pPr>
            <a:endParaRPr lang="en-US" altLang="zh-CN" sz="2000" b="1" dirty="0"/>
          </a:p>
          <a:p>
            <a:pPr eaLnBrk="1" hangingPunct="1">
              <a:lnSpc>
                <a:spcPct val="80000"/>
              </a:lnSpc>
              <a:buFont typeface="Wingdings" panose="05000000000000000000" pitchFamily="2" charset="2"/>
              <a:buNone/>
            </a:pPr>
            <a:r>
              <a:rPr lang="en-US" altLang="zh-CN" sz="2000" b="1" dirty="0"/>
              <a:t>void SavingsAccount::</a:t>
            </a:r>
            <a:r>
              <a:rPr lang="en-US" altLang="zh-CN" sz="2000" b="1" dirty="0">
                <a:solidFill>
                  <a:srgbClr val="990000"/>
                </a:solidFill>
              </a:rPr>
              <a:t>deposit</a:t>
            </a:r>
            <a:r>
              <a:rPr lang="en-US" altLang="zh-CN" sz="2000" b="1" dirty="0"/>
              <a:t>(int date, double amount) </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record(date, amount);</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18">
                                            <p:txEl>
                                              <p:charRg st="27" end="89"/>
                                            </p:txEl>
                                          </p:spTgt>
                                        </p:tgtEl>
                                        <p:attrNameLst>
                                          <p:attrName>style.visibility</p:attrName>
                                        </p:attrNameLst>
                                      </p:cBhvr>
                                      <p:to>
                                        <p:strVal val="visible"/>
                                      </p:to>
                                    </p:set>
                                    <p:animEffect transition="in" filter="blinds(horizontal)">
                                      <p:cBhvr>
                                        <p:cTn id="7" dur="500"/>
                                        <p:tgtEl>
                                          <p:spTgt spid="86018">
                                            <p:txEl>
                                              <p:charRg st="27" end="8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6018">
                                            <p:txEl>
                                              <p:charRg st="156" end="158"/>
                                            </p:txEl>
                                          </p:spTgt>
                                        </p:tgtEl>
                                        <p:attrNameLst>
                                          <p:attrName>style.visibility</p:attrName>
                                        </p:attrNameLst>
                                      </p:cBhvr>
                                      <p:to>
                                        <p:strVal val="visible"/>
                                      </p:to>
                                    </p:set>
                                    <p:animEffect transition="in" filter="blinds(horizontal)">
                                      <p:cBhvr>
                                        <p:cTn id="10" dur="500"/>
                                        <p:tgtEl>
                                          <p:spTgt spid="86018">
                                            <p:txEl>
                                              <p:charRg st="156" end="15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6018">
                                            <p:txEl>
                                              <p:charRg st="158" end="213"/>
                                            </p:txEl>
                                          </p:spTgt>
                                        </p:tgtEl>
                                        <p:attrNameLst>
                                          <p:attrName>style.visibility</p:attrName>
                                        </p:attrNameLst>
                                      </p:cBhvr>
                                      <p:to>
                                        <p:strVal val="visible"/>
                                      </p:to>
                                    </p:set>
                                    <p:animEffect transition="in" filter="blinds(horizontal)">
                                      <p:cBhvr>
                                        <p:cTn id="13" dur="500"/>
                                        <p:tgtEl>
                                          <p:spTgt spid="86018">
                                            <p:txEl>
                                              <p:charRg st="158" end="21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6018">
                                            <p:txEl>
                                              <p:charRg st="213" end="215"/>
                                            </p:txEl>
                                          </p:spTgt>
                                        </p:tgtEl>
                                        <p:attrNameLst>
                                          <p:attrName>style.visibility</p:attrName>
                                        </p:attrNameLst>
                                      </p:cBhvr>
                                      <p:to>
                                        <p:strVal val="visible"/>
                                      </p:to>
                                    </p:set>
                                    <p:animEffect transition="in" filter="blinds(horizontal)">
                                      <p:cBhvr>
                                        <p:cTn id="16" dur="500"/>
                                        <p:tgtEl>
                                          <p:spTgt spid="86018">
                                            <p:txEl>
                                              <p:charRg st="213" end="21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6018">
                                            <p:txEl>
                                              <p:charRg st="216" end="269"/>
                                            </p:txEl>
                                          </p:spTgt>
                                        </p:tgtEl>
                                        <p:attrNameLst>
                                          <p:attrName>style.visibility</p:attrName>
                                        </p:attrNameLst>
                                      </p:cBhvr>
                                      <p:to>
                                        <p:strVal val="visible"/>
                                      </p:to>
                                    </p:set>
                                    <p:animEffect transition="in" filter="blinds(horizontal)">
                                      <p:cBhvr>
                                        <p:cTn id="21" dur="500"/>
                                        <p:tgtEl>
                                          <p:spTgt spid="86018">
                                            <p:txEl>
                                              <p:charRg st="216" end="26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6018">
                                            <p:txEl>
                                              <p:charRg st="269" end="271"/>
                                            </p:txEl>
                                          </p:spTgt>
                                        </p:tgtEl>
                                        <p:attrNameLst>
                                          <p:attrName>style.visibility</p:attrName>
                                        </p:attrNameLst>
                                      </p:cBhvr>
                                      <p:to>
                                        <p:strVal val="visible"/>
                                      </p:to>
                                    </p:set>
                                    <p:animEffect transition="in" filter="blinds(horizontal)">
                                      <p:cBhvr>
                                        <p:cTn id="24" dur="500"/>
                                        <p:tgtEl>
                                          <p:spTgt spid="86018">
                                            <p:txEl>
                                              <p:charRg st="269" end="27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6018">
                                            <p:txEl>
                                              <p:charRg st="271" end="305"/>
                                            </p:txEl>
                                          </p:spTgt>
                                        </p:tgtEl>
                                        <p:attrNameLst>
                                          <p:attrName>style.visibility</p:attrName>
                                        </p:attrNameLst>
                                      </p:cBhvr>
                                      <p:to>
                                        <p:strVal val="visible"/>
                                      </p:to>
                                    </p:set>
                                    <p:animEffect transition="in" filter="blinds(horizontal)">
                                      <p:cBhvr>
                                        <p:cTn id="27" dur="500"/>
                                        <p:tgtEl>
                                          <p:spTgt spid="86018">
                                            <p:txEl>
                                              <p:charRg st="271" end="30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6018">
                                            <p:txEl>
                                              <p:charRg st="305" end="323"/>
                                            </p:txEl>
                                          </p:spTgt>
                                        </p:tgtEl>
                                        <p:attrNameLst>
                                          <p:attrName>style.visibility</p:attrName>
                                        </p:attrNameLst>
                                      </p:cBhvr>
                                      <p:to>
                                        <p:strVal val="visible"/>
                                      </p:to>
                                    </p:set>
                                    <p:animEffect transition="in" filter="blinds(horizontal)">
                                      <p:cBhvr>
                                        <p:cTn id="30" dur="500"/>
                                        <p:tgtEl>
                                          <p:spTgt spid="86018">
                                            <p:txEl>
                                              <p:charRg st="305" end="32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6018">
                                            <p:txEl>
                                              <p:charRg st="323" end="377"/>
                                            </p:txEl>
                                          </p:spTgt>
                                        </p:tgtEl>
                                        <p:attrNameLst>
                                          <p:attrName>style.visibility</p:attrName>
                                        </p:attrNameLst>
                                      </p:cBhvr>
                                      <p:to>
                                        <p:strVal val="visible"/>
                                      </p:to>
                                    </p:set>
                                    <p:animEffect transition="in" filter="blinds(horizontal)">
                                      <p:cBhvr>
                                        <p:cTn id="33" dur="500"/>
                                        <p:tgtEl>
                                          <p:spTgt spid="86018">
                                            <p:txEl>
                                              <p:charRg st="323" end="37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86018">
                                            <p:txEl>
                                              <p:charRg st="377" end="397"/>
                                            </p:txEl>
                                          </p:spTgt>
                                        </p:tgtEl>
                                        <p:attrNameLst>
                                          <p:attrName>style.visibility</p:attrName>
                                        </p:attrNameLst>
                                      </p:cBhvr>
                                      <p:to>
                                        <p:strVal val="visible"/>
                                      </p:to>
                                    </p:set>
                                    <p:animEffect transition="in" filter="blinds(horizontal)">
                                      <p:cBhvr>
                                        <p:cTn id="36" dur="500"/>
                                        <p:tgtEl>
                                          <p:spTgt spid="86018">
                                            <p:txEl>
                                              <p:charRg st="377" end="39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86018">
                                            <p:txEl>
                                              <p:charRg st="397" end="472"/>
                                            </p:txEl>
                                          </p:spTgt>
                                        </p:tgtEl>
                                        <p:attrNameLst>
                                          <p:attrName>style.visibility</p:attrName>
                                        </p:attrNameLst>
                                      </p:cBhvr>
                                      <p:to>
                                        <p:strVal val="visible"/>
                                      </p:to>
                                    </p:set>
                                    <p:animEffect transition="in" filter="blinds(horizontal)">
                                      <p:cBhvr>
                                        <p:cTn id="39" dur="500"/>
                                        <p:tgtEl>
                                          <p:spTgt spid="86018">
                                            <p:txEl>
                                              <p:charRg st="397" end="472"/>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86018">
                                            <p:txEl>
                                              <p:charRg st="472" end="474"/>
                                            </p:txEl>
                                          </p:spTgt>
                                        </p:tgtEl>
                                        <p:attrNameLst>
                                          <p:attrName>style.visibility</p:attrName>
                                        </p:attrNameLst>
                                      </p:cBhvr>
                                      <p:to>
                                        <p:strVal val="visible"/>
                                      </p:to>
                                    </p:set>
                                    <p:animEffect transition="in" filter="blinds(horizontal)">
                                      <p:cBhvr>
                                        <p:cTn id="42" dur="500"/>
                                        <p:tgtEl>
                                          <p:spTgt spid="86018">
                                            <p:txEl>
                                              <p:charRg st="472" end="47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6018">
                                            <p:txEl>
                                              <p:charRg st="475" end="530"/>
                                            </p:txEl>
                                          </p:spTgt>
                                        </p:tgtEl>
                                        <p:attrNameLst>
                                          <p:attrName>style.visibility</p:attrName>
                                        </p:attrNameLst>
                                      </p:cBhvr>
                                      <p:to>
                                        <p:strVal val="visible"/>
                                      </p:to>
                                    </p:set>
                                    <p:animEffect transition="in" filter="blinds(horizontal)">
                                      <p:cBhvr>
                                        <p:cTn id="47" dur="500"/>
                                        <p:tgtEl>
                                          <p:spTgt spid="86018">
                                            <p:txEl>
                                              <p:charRg st="475" end="53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86018">
                                            <p:txEl>
                                              <p:charRg st="530" end="532"/>
                                            </p:txEl>
                                          </p:spTgt>
                                        </p:tgtEl>
                                        <p:attrNameLst>
                                          <p:attrName>style.visibility</p:attrName>
                                        </p:attrNameLst>
                                      </p:cBhvr>
                                      <p:to>
                                        <p:strVal val="visible"/>
                                      </p:to>
                                    </p:set>
                                    <p:animEffect transition="in" filter="blinds(horizontal)">
                                      <p:cBhvr>
                                        <p:cTn id="50" dur="500"/>
                                        <p:tgtEl>
                                          <p:spTgt spid="86018">
                                            <p:txEl>
                                              <p:charRg st="530" end="532"/>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86018">
                                            <p:txEl>
                                              <p:charRg st="532" end="555"/>
                                            </p:txEl>
                                          </p:spTgt>
                                        </p:tgtEl>
                                        <p:attrNameLst>
                                          <p:attrName>style.visibility</p:attrName>
                                        </p:attrNameLst>
                                      </p:cBhvr>
                                      <p:to>
                                        <p:strVal val="visible"/>
                                      </p:to>
                                    </p:set>
                                    <p:animEffect transition="in" filter="blinds(horizontal)">
                                      <p:cBhvr>
                                        <p:cTn id="53" dur="500"/>
                                        <p:tgtEl>
                                          <p:spTgt spid="86018">
                                            <p:txEl>
                                              <p:charRg st="532" end="555"/>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86018">
                                            <p:txEl>
                                              <p:charRg st="555" end="557"/>
                                            </p:txEl>
                                          </p:spTgt>
                                        </p:tgtEl>
                                        <p:attrNameLst>
                                          <p:attrName>style.visibility</p:attrName>
                                        </p:attrNameLst>
                                      </p:cBhvr>
                                      <p:to>
                                        <p:strVal val="visible"/>
                                      </p:to>
                                    </p:set>
                                    <p:animEffect transition="in" filter="blinds(horizontal)">
                                      <p:cBhvr>
                                        <p:cTn id="56" dur="500"/>
                                        <p:tgtEl>
                                          <p:spTgt spid="86018">
                                            <p:txEl>
                                              <p:charRg st="555" end="5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3"/>
          <p:cNvSpPr>
            <a:spLocks noGrp="1"/>
          </p:cNvSpPr>
          <p:nvPr>
            <p:ph idx="1"/>
          </p:nvPr>
        </p:nvSpPr>
        <p:spPr>
          <a:xfrm>
            <a:off x="920115" y="260350"/>
            <a:ext cx="10287635" cy="6337300"/>
          </a:xfrm>
          <a:noFill/>
          <a:ln>
            <a:noFill/>
          </a:ln>
        </p:spPr>
        <p:txBody>
          <a:bodyPr anchor="t" anchorCtr="0"/>
          <a:p>
            <a:pPr eaLnBrk="1" hangingPunct="1">
              <a:lnSpc>
                <a:spcPct val="80000"/>
              </a:lnSpc>
              <a:buFont typeface="Wingdings" panose="05000000000000000000" pitchFamily="2" charset="2"/>
              <a:buNone/>
            </a:pPr>
            <a:r>
              <a:rPr lang="en-US" altLang="zh-CN" sz="2000" b="1" dirty="0"/>
              <a:t>void SavingsAccount::</a:t>
            </a:r>
            <a:r>
              <a:rPr lang="en-US" altLang="zh-CN" sz="2000" b="1" dirty="0">
                <a:solidFill>
                  <a:srgbClr val="990000"/>
                </a:solidFill>
              </a:rPr>
              <a:t>withdraw</a:t>
            </a:r>
            <a:r>
              <a:rPr lang="en-US" altLang="zh-CN" sz="2000" b="1" dirty="0"/>
              <a:t>(int date, double amount) </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if (amount &gt; getBalance())</a:t>
            </a:r>
            <a:endParaRPr lang="en-US" altLang="zh-CN" sz="2000" b="1" dirty="0"/>
          </a:p>
          <a:p>
            <a:pPr eaLnBrk="1" hangingPunct="1">
              <a:lnSpc>
                <a:spcPct val="80000"/>
              </a:lnSpc>
              <a:buFont typeface="Wingdings" panose="05000000000000000000" pitchFamily="2" charset="2"/>
              <a:buNone/>
            </a:pPr>
            <a:r>
              <a:rPr lang="en-US" altLang="zh-CN" sz="2000" b="1" dirty="0"/>
              <a:t>		cout &lt;&lt; "Error: not enough money" &lt;&lt; endl;</a:t>
            </a:r>
            <a:endParaRPr lang="en-US" altLang="zh-CN" sz="2000" b="1" dirty="0"/>
          </a:p>
          <a:p>
            <a:pPr eaLnBrk="1" hangingPunct="1">
              <a:lnSpc>
                <a:spcPct val="80000"/>
              </a:lnSpc>
              <a:buFont typeface="Wingdings" panose="05000000000000000000" pitchFamily="2" charset="2"/>
              <a:buNone/>
            </a:pPr>
            <a:r>
              <a:rPr lang="en-US" altLang="zh-CN" sz="2000" b="1" dirty="0"/>
              <a:t>	else</a:t>
            </a:r>
            <a:endParaRPr lang="en-US" altLang="zh-CN" sz="2000" b="1" dirty="0"/>
          </a:p>
          <a:p>
            <a:pPr eaLnBrk="1" hangingPunct="1">
              <a:lnSpc>
                <a:spcPct val="80000"/>
              </a:lnSpc>
              <a:buFont typeface="Wingdings" panose="05000000000000000000" pitchFamily="2" charset="2"/>
              <a:buNone/>
            </a:pPr>
            <a:r>
              <a:rPr lang="en-US" altLang="zh-CN" sz="2000" b="1" dirty="0"/>
              <a:t>		record(date, -amount);</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a:p>
            <a:pPr eaLnBrk="1" hangingPunct="1">
              <a:lnSpc>
                <a:spcPct val="80000"/>
              </a:lnSpc>
              <a:buFont typeface="Wingdings" panose="05000000000000000000" pitchFamily="2" charset="2"/>
              <a:buNone/>
            </a:pPr>
            <a:endParaRPr lang="en-US" altLang="zh-CN" sz="2000" b="1" dirty="0"/>
          </a:p>
          <a:p>
            <a:pPr eaLnBrk="1" hangingPunct="1">
              <a:lnSpc>
                <a:spcPct val="80000"/>
              </a:lnSpc>
              <a:buFont typeface="Wingdings" panose="05000000000000000000" pitchFamily="2" charset="2"/>
              <a:buNone/>
            </a:pPr>
            <a:r>
              <a:rPr lang="en-US" altLang="zh-CN" sz="2000" b="1" dirty="0"/>
              <a:t>void SavingsAccount::</a:t>
            </a:r>
            <a:r>
              <a:rPr lang="en-US" altLang="zh-CN" sz="2000" b="1" dirty="0">
                <a:solidFill>
                  <a:srgbClr val="990000"/>
                </a:solidFill>
              </a:rPr>
              <a:t>settle</a:t>
            </a:r>
            <a:r>
              <a:rPr lang="en-US" altLang="zh-CN" sz="2000" b="1" dirty="0"/>
              <a:t>(int date) </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double interest = accumulate(date) * rate / 365;	//</a:t>
            </a:r>
            <a:r>
              <a:rPr lang="zh-CN" altLang="en-US" sz="2000" b="1" dirty="0"/>
              <a:t>计算年息</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if (interest != 0)</a:t>
            </a:r>
            <a:endParaRPr lang="en-US" altLang="zh-CN" sz="2000" b="1" dirty="0"/>
          </a:p>
          <a:p>
            <a:pPr eaLnBrk="1" hangingPunct="1">
              <a:lnSpc>
                <a:spcPct val="80000"/>
              </a:lnSpc>
              <a:buFont typeface="Wingdings" panose="05000000000000000000" pitchFamily="2" charset="2"/>
              <a:buNone/>
            </a:pPr>
            <a:r>
              <a:rPr lang="en-US" altLang="zh-CN" sz="2000" b="1" dirty="0"/>
              <a:t>		record(date, interest);</a:t>
            </a:r>
            <a:endParaRPr lang="en-US" altLang="zh-CN" sz="2000" b="1" dirty="0"/>
          </a:p>
          <a:p>
            <a:pPr eaLnBrk="1" hangingPunct="1">
              <a:lnSpc>
                <a:spcPct val="80000"/>
              </a:lnSpc>
              <a:buFont typeface="Wingdings" panose="05000000000000000000" pitchFamily="2" charset="2"/>
              <a:buNone/>
            </a:pPr>
            <a:r>
              <a:rPr lang="en-US" altLang="zh-CN" sz="2000" b="1" dirty="0"/>
              <a:t>	accumulation = 0;</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a:p>
            <a:pPr eaLnBrk="1" hangingPunct="1">
              <a:lnSpc>
                <a:spcPct val="80000"/>
              </a:lnSpc>
              <a:buFont typeface="Wingdings" panose="05000000000000000000" pitchFamily="2" charset="2"/>
              <a:buNone/>
            </a:pPr>
            <a:endParaRPr lang="en-US" altLang="zh-CN" sz="2000" b="1" dirty="0"/>
          </a:p>
          <a:p>
            <a:pPr eaLnBrk="1" hangingPunct="1">
              <a:lnSpc>
                <a:spcPct val="80000"/>
              </a:lnSpc>
              <a:buFont typeface="Wingdings" panose="05000000000000000000" pitchFamily="2" charset="2"/>
              <a:buNone/>
            </a:pPr>
            <a:r>
              <a:rPr lang="en-US" altLang="zh-CN" sz="2000" b="1" dirty="0"/>
              <a:t>void SavingsAccount::</a:t>
            </a:r>
            <a:r>
              <a:rPr lang="en-US" altLang="zh-CN" sz="2000" b="1" dirty="0">
                <a:solidFill>
                  <a:srgbClr val="990000"/>
                </a:solidFill>
              </a:rPr>
              <a:t>show</a:t>
            </a: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cout &lt;&lt; "#" &lt;&lt; id &lt;&lt; "\tBalance: " &lt;&lt; balance;</a:t>
            </a:r>
            <a:endParaRPr lang="en-US" altLang="zh-CN" sz="2000" b="1" dirty="0"/>
          </a:p>
          <a:p>
            <a:pPr eaLnBrk="1" hangingPunct="1">
              <a:lnSpc>
                <a:spcPct val="80000"/>
              </a:lnSpc>
              <a:buFont typeface="Wingdings" panose="05000000000000000000" pitchFamily="2" charset="2"/>
              <a:buNone/>
            </a:pPr>
            <a:r>
              <a:rPr lang="en-US" altLang="zh-CN" sz="2000" b="1" dirty="0"/>
              <a:t>}</a:t>
            </a:r>
            <a:endParaRPr lang="en-US" altLang="zh-CN" sz="20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3"/>
          <p:cNvSpPr>
            <a:spLocks noGrp="1"/>
          </p:cNvSpPr>
          <p:nvPr>
            <p:ph idx="1"/>
          </p:nvPr>
        </p:nvSpPr>
        <p:spPr>
          <a:xfrm>
            <a:off x="2351088" y="333375"/>
            <a:ext cx="7921625" cy="6191250"/>
          </a:xfrm>
          <a:noFill/>
          <a:ln>
            <a:noFill/>
          </a:ln>
        </p:spPr>
        <p:txBody>
          <a:bodyPr anchor="t" anchorCtr="0"/>
          <a:p>
            <a:pPr eaLnBrk="1" hangingPunct="1">
              <a:lnSpc>
                <a:spcPct val="80000"/>
              </a:lnSpc>
              <a:buFont typeface="Wingdings" panose="05000000000000000000" pitchFamily="2" charset="2"/>
              <a:buNone/>
            </a:pPr>
            <a:r>
              <a:rPr lang="en-US" altLang="zh-CN" sz="2000" b="1" dirty="0">
                <a:solidFill>
                  <a:srgbClr val="990000"/>
                </a:solidFill>
              </a:rPr>
              <a:t>int main()</a:t>
            </a: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2000" b="1" dirty="0">
                <a:solidFill>
                  <a:srgbClr val="990000"/>
                </a:solidFill>
              </a:rPr>
              <a:t>{</a:t>
            </a:r>
            <a:endParaRPr lang="en-US" altLang="zh-CN" sz="2000" b="1" dirty="0">
              <a:solidFill>
                <a:srgbClr val="990000"/>
              </a:solidFill>
            </a:endParaRPr>
          </a:p>
          <a:p>
            <a:pPr eaLnBrk="1" hangingPunct="1">
              <a:lnSpc>
                <a:spcPct val="80000"/>
              </a:lnSpc>
              <a:buFont typeface="Wingdings" panose="05000000000000000000" pitchFamily="2" charset="2"/>
              <a:buNone/>
            </a:pPr>
            <a:r>
              <a:rPr lang="en-US" altLang="zh-CN" sz="2000" b="1" dirty="0"/>
              <a:t>	//</a:t>
            </a:r>
            <a:r>
              <a:rPr lang="zh-CN" altLang="en-US" sz="2000" b="1" dirty="0"/>
              <a:t>建立几个账户</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SavingsAccount sa0(1, 21325302, 0.015);</a:t>
            </a:r>
            <a:endParaRPr lang="en-US" altLang="zh-CN" sz="2000" b="1" dirty="0"/>
          </a:p>
          <a:p>
            <a:pPr eaLnBrk="1" hangingPunct="1">
              <a:lnSpc>
                <a:spcPct val="80000"/>
              </a:lnSpc>
              <a:buFont typeface="Wingdings" panose="05000000000000000000" pitchFamily="2" charset="2"/>
              <a:buNone/>
            </a:pPr>
            <a:r>
              <a:rPr lang="en-US" altLang="zh-CN" sz="2000" b="1" dirty="0"/>
              <a:t>	SavingsAccount sa1(1, 58320212, 0.015);</a:t>
            </a:r>
            <a:endParaRPr lang="en-US" altLang="zh-CN" sz="2000" b="1" dirty="0"/>
          </a:p>
          <a:p>
            <a:pPr eaLnBrk="1" hangingPunct="1">
              <a:lnSpc>
                <a:spcPct val="80000"/>
              </a:lnSpc>
              <a:buFont typeface="Wingdings" panose="05000000000000000000" pitchFamily="2" charset="2"/>
              <a:buNone/>
            </a:pPr>
            <a:endParaRPr lang="en-US" altLang="zh-CN" sz="2000" b="1" dirty="0"/>
          </a:p>
          <a:p>
            <a:pPr eaLnBrk="1" hangingPunct="1">
              <a:lnSpc>
                <a:spcPct val="80000"/>
              </a:lnSpc>
              <a:buFont typeface="Wingdings" panose="05000000000000000000" pitchFamily="2" charset="2"/>
              <a:buNone/>
            </a:pPr>
            <a:r>
              <a:rPr lang="en-US" altLang="zh-CN" sz="2000" b="1" dirty="0"/>
              <a:t>	//</a:t>
            </a:r>
            <a:r>
              <a:rPr lang="zh-CN" altLang="en-US" sz="2000" b="1" dirty="0"/>
              <a:t>几笔账目</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sa0.deposit(5, 5000);</a:t>
            </a:r>
            <a:endParaRPr lang="en-US" altLang="zh-CN" sz="2000" b="1" dirty="0"/>
          </a:p>
          <a:p>
            <a:pPr eaLnBrk="1" hangingPunct="1">
              <a:lnSpc>
                <a:spcPct val="80000"/>
              </a:lnSpc>
              <a:buFont typeface="Wingdings" panose="05000000000000000000" pitchFamily="2" charset="2"/>
              <a:buNone/>
            </a:pPr>
            <a:r>
              <a:rPr lang="en-US" altLang="zh-CN" sz="2000" b="1" dirty="0"/>
              <a:t>	sa1.deposit(25, 10000);</a:t>
            </a:r>
            <a:endParaRPr lang="en-US" altLang="zh-CN" sz="2000" b="1" dirty="0"/>
          </a:p>
          <a:p>
            <a:pPr eaLnBrk="1" hangingPunct="1">
              <a:lnSpc>
                <a:spcPct val="80000"/>
              </a:lnSpc>
              <a:buFont typeface="Wingdings" panose="05000000000000000000" pitchFamily="2" charset="2"/>
              <a:buNone/>
            </a:pPr>
            <a:r>
              <a:rPr lang="en-US" altLang="zh-CN" sz="2000" b="1" dirty="0"/>
              <a:t>	sa0.deposit(45, 5500);</a:t>
            </a:r>
            <a:endParaRPr lang="en-US" altLang="zh-CN" sz="2000" b="1" dirty="0"/>
          </a:p>
          <a:p>
            <a:pPr eaLnBrk="1" hangingPunct="1">
              <a:lnSpc>
                <a:spcPct val="80000"/>
              </a:lnSpc>
              <a:buFont typeface="Wingdings" panose="05000000000000000000" pitchFamily="2" charset="2"/>
              <a:buNone/>
            </a:pPr>
            <a:r>
              <a:rPr lang="en-US" altLang="zh-CN" sz="2000" b="1" dirty="0"/>
              <a:t>	sa1.withdraw(60, 4000);</a:t>
            </a:r>
            <a:endParaRPr lang="en-US" altLang="zh-CN" sz="2000" b="1" dirty="0"/>
          </a:p>
          <a:p>
            <a:pPr eaLnBrk="1" hangingPunct="1">
              <a:lnSpc>
                <a:spcPct val="80000"/>
              </a:lnSpc>
              <a:buFont typeface="Wingdings" panose="05000000000000000000" pitchFamily="2" charset="2"/>
              <a:buNone/>
            </a:pPr>
            <a:endParaRPr lang="en-US" altLang="zh-CN" sz="2000" b="1" dirty="0"/>
          </a:p>
          <a:p>
            <a:pPr eaLnBrk="1" hangingPunct="1">
              <a:lnSpc>
                <a:spcPct val="80000"/>
              </a:lnSpc>
              <a:buFont typeface="Wingdings" panose="05000000000000000000" pitchFamily="2" charset="2"/>
              <a:buNone/>
            </a:pPr>
            <a:r>
              <a:rPr lang="en-US" altLang="zh-CN" sz="2000" b="1" dirty="0"/>
              <a:t>	//</a:t>
            </a:r>
            <a:r>
              <a:rPr lang="zh-CN" altLang="en-US" sz="2000" b="1" dirty="0"/>
              <a:t>开户后第</a:t>
            </a:r>
            <a:r>
              <a:rPr lang="en-US" altLang="zh-CN" sz="2000" b="1" dirty="0"/>
              <a:t>90</a:t>
            </a:r>
            <a:r>
              <a:rPr lang="zh-CN" altLang="en-US" sz="2000" b="1" dirty="0"/>
              <a:t>天到了银行的计息日，结算所有账户的年息</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sa0.settle(90);</a:t>
            </a:r>
            <a:endParaRPr lang="en-US" altLang="zh-CN" sz="2000" b="1" dirty="0"/>
          </a:p>
          <a:p>
            <a:pPr eaLnBrk="1" hangingPunct="1">
              <a:lnSpc>
                <a:spcPct val="80000"/>
              </a:lnSpc>
              <a:buFont typeface="Wingdings" panose="05000000000000000000" pitchFamily="2" charset="2"/>
              <a:buNone/>
            </a:pPr>
            <a:r>
              <a:rPr lang="en-US" altLang="zh-CN" sz="2000" b="1" dirty="0"/>
              <a:t>	sa1.settle(90);</a:t>
            </a:r>
            <a:endParaRPr lang="en-US" altLang="zh-CN" sz="2000" b="1" dirty="0"/>
          </a:p>
          <a:p>
            <a:pPr eaLnBrk="1" hangingPunct="1">
              <a:lnSpc>
                <a:spcPct val="80000"/>
              </a:lnSpc>
              <a:buFont typeface="Wingdings" panose="05000000000000000000" pitchFamily="2" charset="2"/>
              <a:buNone/>
            </a:pPr>
            <a:endParaRPr lang="en-US" altLang="zh-CN" sz="2000" b="1" dirty="0"/>
          </a:p>
          <a:p>
            <a:pPr eaLnBrk="1" hangingPunct="1">
              <a:lnSpc>
                <a:spcPct val="80000"/>
              </a:lnSpc>
              <a:buFont typeface="Wingdings" panose="05000000000000000000" pitchFamily="2" charset="2"/>
              <a:buNone/>
            </a:pPr>
            <a:r>
              <a:rPr lang="en-US" altLang="zh-CN" sz="2000" b="1" dirty="0"/>
              <a:t>	//</a:t>
            </a:r>
            <a:r>
              <a:rPr lang="zh-CN" altLang="en-US" sz="2000" b="1" dirty="0"/>
              <a:t>输出各个账户信息</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sa0.show();	cout &lt;&lt; endl;</a:t>
            </a:r>
            <a:endParaRPr lang="en-US" altLang="zh-CN" sz="2000" b="1" dirty="0"/>
          </a:p>
          <a:p>
            <a:pPr eaLnBrk="1" hangingPunct="1">
              <a:lnSpc>
                <a:spcPct val="80000"/>
              </a:lnSpc>
              <a:buFont typeface="Wingdings" panose="05000000000000000000" pitchFamily="2" charset="2"/>
              <a:buNone/>
            </a:pPr>
            <a:r>
              <a:rPr lang="en-US" altLang="zh-CN" sz="2000" b="1" dirty="0"/>
              <a:t>	sa1.show();	cout &lt;&lt; endl;</a:t>
            </a:r>
            <a:endParaRPr lang="en-US" altLang="zh-CN" sz="2000" b="1" dirty="0"/>
          </a:p>
          <a:p>
            <a:pPr eaLnBrk="1" hangingPunct="1">
              <a:lnSpc>
                <a:spcPct val="80000"/>
              </a:lnSpc>
              <a:buFont typeface="Wingdings" panose="05000000000000000000" pitchFamily="2" charset="2"/>
              <a:buNone/>
            </a:pPr>
            <a:r>
              <a:rPr lang="en-US" altLang="zh-CN" sz="2000" b="1" dirty="0"/>
              <a:t>	return 0;</a:t>
            </a:r>
            <a:endParaRPr lang="en-US" altLang="zh-CN" sz="2000" b="1" dirty="0"/>
          </a:p>
          <a:p>
            <a:pPr eaLnBrk="1" hangingPunct="1">
              <a:lnSpc>
                <a:spcPct val="80000"/>
              </a:lnSpc>
              <a:buFont typeface="Wingdings" panose="05000000000000000000" pitchFamily="2" charset="2"/>
              <a:buNone/>
            </a:pPr>
            <a:r>
              <a:rPr lang="en-US" altLang="zh-CN" sz="2000" b="1" dirty="0">
                <a:solidFill>
                  <a:srgbClr val="990000"/>
                </a:solidFill>
              </a:rPr>
              <a:t>}</a:t>
            </a:r>
            <a:endParaRPr lang="en-US" altLang="zh-CN" sz="2000" b="1" dirty="0">
              <a:solidFill>
                <a:srgbClr val="990000"/>
              </a:solidFill>
            </a:endParaRPr>
          </a:p>
          <a:p>
            <a:pPr eaLnBrk="1" hangingPunct="1">
              <a:lnSpc>
                <a:spcPct val="80000"/>
              </a:lnSpc>
              <a:buFont typeface="Wingdings" panose="05000000000000000000" pitchFamily="2" charset="2"/>
              <a:buNone/>
            </a:pPr>
            <a:endParaRPr lang="en-US" altLang="zh-CN" sz="2000" b="1" dirty="0">
              <a:solidFill>
                <a:srgbClr val="99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2"/>
          <p:cNvSpPr>
            <a:spLocks noGrp="1"/>
          </p:cNvSpPr>
          <p:nvPr>
            <p:ph type="title"/>
          </p:nvPr>
        </p:nvSpPr>
        <p:spPr>
          <a:noFill/>
          <a:ln>
            <a:noFill/>
          </a:ln>
        </p:spPr>
        <p:txBody>
          <a:bodyPr anchor="t" anchorCtr="0"/>
          <a:p>
            <a:pPr eaLnBrk="1" hangingPunct="1"/>
            <a:r>
              <a:rPr lang="zh-CN" altLang="en-US" sz="3600" b="1" dirty="0">
                <a:latin typeface="楷体" panose="02010609060101010101" pitchFamily="49" charset="-122"/>
                <a:ea typeface="楷体" panose="02010609060101010101" pitchFamily="49" charset="-122"/>
              </a:rPr>
              <a:t>本章小结</a:t>
            </a:r>
            <a:endParaRPr lang="zh-CN" altLang="en-US" sz="3600" b="1" dirty="0">
              <a:latin typeface="楷体" panose="02010609060101010101" pitchFamily="49" charset="-122"/>
              <a:ea typeface="楷体" panose="02010609060101010101" pitchFamily="49" charset="-122"/>
            </a:endParaRPr>
          </a:p>
        </p:txBody>
      </p:sp>
      <p:sp>
        <p:nvSpPr>
          <p:cNvPr id="139266" name="Rectangle 3"/>
          <p:cNvSpPr>
            <a:spLocks noGrp="1"/>
          </p:cNvSpPr>
          <p:nvPr>
            <p:ph idx="1"/>
          </p:nvPr>
        </p:nvSpPr>
        <p:spPr>
          <a:noFill/>
          <a:ln>
            <a:noFill/>
          </a:ln>
        </p:spPr>
        <p:txBody>
          <a:bodyPr anchor="t" anchorCtr="0"/>
          <a:p>
            <a:pPr eaLnBrk="1" hangingPunct="1"/>
            <a:r>
              <a:rPr lang="zh-CN" altLang="en-US" sz="2800" b="1" dirty="0">
                <a:latin typeface="楷体" panose="02010609060101010101" pitchFamily="49" charset="-122"/>
                <a:ea typeface="楷体" panose="02010609060101010101" pitchFamily="49" charset="-122"/>
              </a:rPr>
              <a:t>面向对象程序设计的特点；</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类的定义和实现，利用类解决具体问题的方法，类的成员的访问控制的含义，公有、私有和保护成员的区别；</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构造函数和析构函数的含义与作用、定义方式和实现；</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用</a:t>
            </a:r>
            <a:r>
              <a:rPr lang="en-US" altLang="zh-CN" sz="2800" b="1" dirty="0">
                <a:latin typeface="楷体" panose="02010609060101010101" pitchFamily="49" charset="-122"/>
                <a:ea typeface="楷体" panose="02010609060101010101" pitchFamily="49" charset="-122"/>
              </a:rPr>
              <a:t>UML</a:t>
            </a:r>
            <a:r>
              <a:rPr lang="zh-CN" altLang="en-US" sz="2800" b="1" dirty="0">
                <a:latin typeface="楷体" panose="02010609060101010101" pitchFamily="49" charset="-122"/>
                <a:ea typeface="楷体" panose="02010609060101010101" pitchFamily="49" charset="-122"/>
              </a:rPr>
              <a:t>语言描述类的特性。 </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sld>
</file>

<file path=ppt/tags/tag1.xml><?xml version="1.0" encoding="utf-8"?>
<p:tagLst xmlns:p="http://schemas.openxmlformats.org/presentationml/2006/main">
  <p:tag name="KSO_WPP_MARK_KEY" val="d075671d-8694-4efe-9e79-1c3c2fe66a5a"/>
  <p:tag name="COMMONDATA" val="eyJoZGlkIjoiOGM2OTRkZmNhZmYxNDg3NzJjMjc0ZWViZWI5NmRiZjUifQ=="/>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22248</Words>
  <Application>WPS 演示</Application>
  <PresentationFormat>全屏显示(4:3)</PresentationFormat>
  <Paragraphs>1678</Paragraphs>
  <Slides>96</Slides>
  <Notes>54</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96</vt:i4>
      </vt:variant>
    </vt:vector>
  </HeadingPairs>
  <TitlesOfParts>
    <vt:vector size="115" baseType="lpstr">
      <vt:lpstr>Arial</vt:lpstr>
      <vt:lpstr>宋体</vt:lpstr>
      <vt:lpstr>Wingdings</vt:lpstr>
      <vt:lpstr>楷体</vt:lpstr>
      <vt:lpstr>Arial Unicode MS</vt:lpstr>
      <vt:lpstr>微软雅黑</vt:lpstr>
      <vt:lpstr>Trebuchet MS</vt:lpstr>
      <vt:lpstr>方正姚体</vt:lpstr>
      <vt:lpstr>Georgia</vt:lpstr>
      <vt:lpstr>Wingdings 2</vt:lpstr>
      <vt:lpstr>Georgia</vt:lpstr>
      <vt:lpstr>Times New Roman</vt:lpstr>
      <vt:lpstr>楷体_GB2312</vt:lpstr>
      <vt:lpstr>新宋体</vt:lpstr>
      <vt:lpstr>隶书</vt:lpstr>
      <vt:lpstr>自定义设计方案</vt:lpstr>
      <vt:lpstr>1_自定义设计方案</vt:lpstr>
      <vt:lpstr>MS_ClipArt_Gallery.2</vt:lpstr>
      <vt:lpstr>Visio.Drawing.11</vt:lpstr>
      <vt:lpstr>PowerPoint 演示文稿</vt:lpstr>
      <vt:lpstr> 类与对象的关系</vt:lpstr>
      <vt:lpstr>面向对象的方法</vt:lpstr>
      <vt:lpstr>4.1.1 抽象</vt:lpstr>
      <vt:lpstr>抽象实例—钟表</vt:lpstr>
      <vt:lpstr>PowerPoint 演示文稿</vt:lpstr>
      <vt:lpstr>PowerPoint 演示文稿</vt:lpstr>
      <vt:lpstr>4.1.3 继承与派生</vt:lpstr>
      <vt:lpstr>4.1.4 多态性</vt:lpstr>
      <vt:lpstr>4.2.1 类的定义</vt:lpstr>
      <vt:lpstr>4.2.2 类的成员</vt:lpstr>
      <vt:lpstr>4.2.2 类的成员</vt:lpstr>
      <vt:lpstr>4.2.2 类的成员</vt:lpstr>
      <vt:lpstr>4.2.3 对象</vt:lpstr>
      <vt:lpstr>4.2.4 类的成员函数</vt:lpstr>
      <vt:lpstr>4.2.4 类的成员函数</vt:lpstr>
      <vt:lpstr>类中成员的访问方式</vt:lpstr>
      <vt:lpstr>带默认形参值的成员函数</vt:lpstr>
      <vt:lpstr>内联成员函数</vt:lpstr>
      <vt:lpstr>内联成员函数---隐式声明</vt:lpstr>
      <vt:lpstr>内联成员函数---显式声明</vt:lpstr>
      <vt:lpstr>例4-1 类的应用举例</vt:lpstr>
      <vt:lpstr>PowerPoint 演示文稿</vt:lpstr>
      <vt:lpstr>PowerPoint 演示文稿</vt:lpstr>
      <vt:lpstr>类成员的访问权限 小结</vt:lpstr>
      <vt:lpstr>公有访问权限（public）</vt:lpstr>
      <vt:lpstr>私有访问权限（private）</vt:lpstr>
      <vt:lpstr>4.3  构造函数和析构函数</vt:lpstr>
      <vt:lpstr>4.3.1 构造函数</vt:lpstr>
      <vt:lpstr>构造函数举例</vt:lpstr>
      <vt:lpstr>PowerPoint 演示文稿</vt:lpstr>
      <vt:lpstr>PowerPoint 演示文稿</vt:lpstr>
      <vt:lpstr>4.3.2 默认构造函数</vt:lpstr>
      <vt:lpstr>4.3.2 默认构造函数</vt:lpstr>
      <vt:lpstr>4.3.3 委托构造函数</vt:lpstr>
      <vt:lpstr>4.3.3 委托构造函数</vt:lpstr>
      <vt:lpstr>4.3.4 复制构造函数</vt:lpstr>
      <vt:lpstr>例4-2 复制构造函数举例</vt:lpstr>
      <vt:lpstr>例4-2 复制构造函数举例—调用情况1</vt:lpstr>
      <vt:lpstr>例4-2 复制构造函数举例—调用情况2</vt:lpstr>
      <vt:lpstr>例4-2 复制构造函数举例—调用情况3</vt:lpstr>
      <vt:lpstr>4.3.4 复制构造函数</vt:lpstr>
      <vt:lpstr>4.3.5 析构函数</vt:lpstr>
      <vt:lpstr>PowerPoint 演示文稿</vt:lpstr>
      <vt:lpstr>析构函数举例</vt:lpstr>
      <vt:lpstr>复制构造函数被调用的三种情况:</vt:lpstr>
      <vt:lpstr>4.3.6 移动构造函数</vt:lpstr>
      <vt:lpstr>4.3.6 移动构造函数</vt:lpstr>
      <vt:lpstr>4.3.6 移动构造函数</vt:lpstr>
      <vt:lpstr>移动构造示意</vt:lpstr>
      <vt:lpstr>4.3.7 default、delete函数</vt:lpstr>
      <vt:lpstr>4.3.7 default、delete函数</vt:lpstr>
      <vt:lpstr>4.3.7 default、delete函数</vt:lpstr>
      <vt:lpstr>类的应用举例(例4-3)</vt:lpstr>
      <vt:lpstr>PowerPoint 演示文稿</vt:lpstr>
      <vt:lpstr>PowerPoint 演示文稿</vt:lpstr>
      <vt:lpstr>4.4 类的组合</vt:lpstr>
      <vt:lpstr>举   例</vt:lpstr>
      <vt:lpstr>类组合的构造函数设计</vt:lpstr>
      <vt:lpstr>类组合的构造函数调用</vt:lpstr>
      <vt:lpstr>类的组合举例—线段类</vt:lpstr>
      <vt:lpstr>PowerPoint 演示文稿</vt:lpstr>
      <vt:lpstr>PowerPoint 演示文稿</vt:lpstr>
      <vt:lpstr>4.4.2 前向引用声明</vt:lpstr>
      <vt:lpstr>前向引用声明注意事项</vt:lpstr>
      <vt:lpstr>PowerPoint 演示文稿</vt:lpstr>
      <vt:lpstr>4.5 UML图形标识</vt:lpstr>
      <vt:lpstr>4.5.1 UML简介</vt:lpstr>
      <vt:lpstr>UML中的9种图</vt:lpstr>
      <vt:lpstr>类图</vt:lpstr>
      <vt:lpstr>对象图</vt:lpstr>
      <vt:lpstr>类与对象关系的图形标识</vt:lpstr>
      <vt:lpstr>类与对象关系的图形标识</vt:lpstr>
      <vt:lpstr>类与对象关系的图形标识</vt:lpstr>
      <vt:lpstr>PowerPoint 演示文稿</vt:lpstr>
      <vt:lpstr>4.6.1 结构体</vt:lpstr>
      <vt:lpstr>4.6.1 结构体</vt:lpstr>
      <vt:lpstr>4.6.1 结构体</vt:lpstr>
      <vt:lpstr>4.6.1 结构体</vt:lpstr>
      <vt:lpstr> </vt:lpstr>
      <vt:lpstr>4.6.2 联合体</vt:lpstr>
      <vt:lpstr>4.6.2 联合体</vt:lpstr>
      <vt:lpstr>无名联合</vt:lpstr>
      <vt:lpstr>PowerPoint 演示文稿</vt:lpstr>
      <vt:lpstr>PowerPoint 演示文稿</vt:lpstr>
      <vt:lpstr>PowerPoint 演示文稿</vt:lpstr>
      <vt:lpstr>PowerPoint 演示文稿</vt:lpstr>
      <vt:lpstr>PowerPoint 演示文稿</vt:lpstr>
      <vt:lpstr>PowerPoint 演示文稿</vt:lpstr>
      <vt:lpstr>综合实例—个人银行帐户管理程序</vt:lpstr>
      <vt:lpstr>PowerPoint 演示文稿</vt:lpstr>
      <vt:lpstr>PowerPoint 演示文稿</vt:lpstr>
      <vt:lpstr>PowerPoint 演示文稿</vt:lpstr>
      <vt:lpstr>PowerPoint 演示文稿</vt:lpstr>
      <vt:lpstr>PowerPoint 演示文稿</vt:lpstr>
      <vt:lpstr>本章小结</vt:lpstr>
    </vt:vector>
  </TitlesOfParts>
  <Company>jhyx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wen</dc:creator>
  <cp:lastModifiedBy>悦然于心</cp:lastModifiedBy>
  <cp:revision>225</cp:revision>
  <dcterms:created xsi:type="dcterms:W3CDTF">2008-04-03T14:48:00Z</dcterms:created>
  <dcterms:modified xsi:type="dcterms:W3CDTF">2023-03-05T12:42:21Z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8F326E9B3D2E4694ABBB2232D8C4424E</vt:lpwstr>
  </property>
</Properties>
</file>