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7" r:id="rId4"/>
    <p:sldId id="282" r:id="rId5"/>
    <p:sldId id="283" r:id="rId6"/>
    <p:sldId id="284" r:id="rId8"/>
    <p:sldId id="285" r:id="rId9"/>
    <p:sldId id="287" r:id="rId10"/>
    <p:sldId id="428" r:id="rId11"/>
    <p:sldId id="288" r:id="rId12"/>
    <p:sldId id="290" r:id="rId13"/>
    <p:sldId id="291" r:id="rId14"/>
    <p:sldId id="292" r:id="rId15"/>
    <p:sldId id="429" r:id="rId16"/>
    <p:sldId id="293" r:id="rId17"/>
    <p:sldId id="294" r:id="rId18"/>
    <p:sldId id="368" r:id="rId19"/>
    <p:sldId id="295" r:id="rId20"/>
    <p:sldId id="296" r:id="rId21"/>
    <p:sldId id="299" r:id="rId22"/>
    <p:sldId id="300" r:id="rId23"/>
    <p:sldId id="302" r:id="rId24"/>
    <p:sldId id="304" r:id="rId25"/>
    <p:sldId id="305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350" r:id="rId68"/>
    <p:sldId id="351" r:id="rId69"/>
    <p:sldId id="352" r:id="rId70"/>
    <p:sldId id="353" r:id="rId71"/>
    <p:sldId id="367" r:id="rId72"/>
    <p:sldId id="362" r:id="rId73"/>
    <p:sldId id="363" r:id="rId74"/>
    <p:sldId id="364" r:id="rId75"/>
    <p:sldId id="365" r:id="rId76"/>
    <p:sldId id="366" r:id="rId77"/>
    <p:sldId id="354" r:id="rId78"/>
  </p:sldIdLst>
  <p:sldSz cx="12192000" cy="6858000"/>
  <p:notesSz cx="6858000" cy="9144000"/>
  <p:custDataLst>
    <p:tags r:id="rId8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E0B678"/>
    <a:srgbClr val="47F3C6"/>
    <a:srgbClr val="C89800"/>
    <a:srgbClr val="FDA3A1"/>
    <a:srgbClr val="FFFFFF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39"/>
    <p:restoredTop sz="94682"/>
  </p:normalViewPr>
  <p:slideViewPr>
    <p:cSldViewPr showGuides="1">
      <p:cViewPr varScale="1">
        <p:scale>
          <a:sx n="67" d="100"/>
          <a:sy n="67" d="100"/>
        </p:scale>
        <p:origin x="-216" y="-102"/>
      </p:cViewPr>
      <p:guideLst>
        <p:guide orient="horz" pos="216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2" Type="http://schemas.openxmlformats.org/officeDocument/2006/relationships/tags" Target="tags/tag2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4.xml"/><Relationship Id="rId79" Type="http://schemas.openxmlformats.org/officeDocument/2006/relationships/presProps" Target="presProps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17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171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174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1747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379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3795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58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5843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789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7891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993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9939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198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987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403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4035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710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7107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915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9155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120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1203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21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219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325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3251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529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5299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734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7347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939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9395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14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443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553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5539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758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7587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9634" name="Rectangle 2"/>
          <p:cNvSpPr>
            <a:spLocks noRot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168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1683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373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3731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314" name="Rectangle 2"/>
          <p:cNvSpPr>
            <a:spLocks noRot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3315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577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5779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782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7827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987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9875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192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1923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499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625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6259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8306" name="Rectangle 1026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8307" name="Rectangle 1028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137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1379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547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5475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7522" name="Rectangle 2"/>
          <p:cNvSpPr>
            <a:spLocks noRot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843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8435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048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0483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355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3555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560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5603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765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7651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9698" name="Rectangle 2050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9699" name="Rectangle 205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2"/>
          <p:cNvSpPr/>
          <p:nvPr userDrawn="1"/>
        </p:nvSpPr>
        <p:spPr>
          <a:xfrm>
            <a:off x="11813117" y="0"/>
            <a:ext cx="378883" cy="6188075"/>
          </a:xfrm>
          <a:prstGeom prst="rect">
            <a:avLst/>
          </a:prstGeom>
          <a:gradFill rotWithShape="1">
            <a:gsLst>
              <a:gs pos="0">
                <a:srgbClr val="339933">
                  <a:alpha val="75000"/>
                </a:srgbClr>
              </a:gs>
              <a:gs pos="100000">
                <a:srgbClr val="FFFFFF">
                  <a:alpha val="37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AutoShape 7"/>
          <p:cNvSpPr/>
          <p:nvPr userDrawn="1"/>
        </p:nvSpPr>
        <p:spPr>
          <a:xfrm>
            <a:off x="11281833" y="-6350"/>
            <a:ext cx="719667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AB8B5C"/>
              </a:gs>
              <a:gs pos="100000">
                <a:srgbClr val="E0B678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AutoShape 8"/>
          <p:cNvSpPr/>
          <p:nvPr userDrawn="1"/>
        </p:nvSpPr>
        <p:spPr>
          <a:xfrm>
            <a:off x="10860617" y="-6350"/>
            <a:ext cx="719667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AB8B5C"/>
              </a:gs>
              <a:gs pos="100000">
                <a:srgbClr val="E0B678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10"/>
          <p:cNvSpPr/>
          <p:nvPr userDrawn="1"/>
        </p:nvSpPr>
        <p:spPr>
          <a:xfrm>
            <a:off x="4902200" y="0"/>
            <a:ext cx="5611284" cy="8334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0B678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AutoShape 11"/>
          <p:cNvSpPr/>
          <p:nvPr userDrawn="1"/>
        </p:nvSpPr>
        <p:spPr>
          <a:xfrm>
            <a:off x="10517717" y="0"/>
            <a:ext cx="569383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E0B678"/>
              </a:gs>
              <a:gs pos="100000">
                <a:srgbClr val="BD9965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2"/>
          <p:cNvSpPr/>
          <p:nvPr userDrawn="1"/>
        </p:nvSpPr>
        <p:spPr>
          <a:xfrm>
            <a:off x="11813117" y="0"/>
            <a:ext cx="378883" cy="6188075"/>
          </a:xfrm>
          <a:prstGeom prst="rect">
            <a:avLst/>
          </a:prstGeom>
          <a:gradFill rotWithShape="1">
            <a:gsLst>
              <a:gs pos="0">
                <a:srgbClr val="339933">
                  <a:alpha val="75000"/>
                </a:srgbClr>
              </a:gs>
              <a:gs pos="100000">
                <a:srgbClr val="FFFFFF">
                  <a:alpha val="37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AutoShape 7"/>
          <p:cNvSpPr/>
          <p:nvPr userDrawn="1"/>
        </p:nvSpPr>
        <p:spPr>
          <a:xfrm>
            <a:off x="11281833" y="-6350"/>
            <a:ext cx="719667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AB8B5C"/>
              </a:gs>
              <a:gs pos="100000">
                <a:srgbClr val="E0B678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AutoShape 8"/>
          <p:cNvSpPr/>
          <p:nvPr userDrawn="1"/>
        </p:nvSpPr>
        <p:spPr>
          <a:xfrm>
            <a:off x="10860617" y="-6350"/>
            <a:ext cx="719667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AB8B5C"/>
              </a:gs>
              <a:gs pos="100000">
                <a:srgbClr val="E0B678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Rectangle 10"/>
          <p:cNvSpPr/>
          <p:nvPr userDrawn="1"/>
        </p:nvSpPr>
        <p:spPr>
          <a:xfrm>
            <a:off x="4902200" y="0"/>
            <a:ext cx="5611284" cy="8334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0B678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4" name="AutoShape 11"/>
          <p:cNvSpPr/>
          <p:nvPr userDrawn="1"/>
        </p:nvSpPr>
        <p:spPr>
          <a:xfrm>
            <a:off x="10517717" y="0"/>
            <a:ext cx="569383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E0B678"/>
              </a:gs>
              <a:gs pos="100000">
                <a:srgbClr val="BD9965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6"/>
          <p:cNvSpPr/>
          <p:nvPr/>
        </p:nvSpPr>
        <p:spPr>
          <a:xfrm>
            <a:off x="1524000" y="128588"/>
            <a:ext cx="91440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第五章 数据的共享与保护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98" name="Line 12"/>
          <p:cNvSpPr/>
          <p:nvPr/>
        </p:nvSpPr>
        <p:spPr>
          <a:xfrm flipV="1">
            <a:off x="4030663" y="2557463"/>
            <a:ext cx="4541837" cy="4921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round/>
            <a:headEnd type="none" w="med" len="med"/>
            <a:tailEnd type="oval" w="med" len="med"/>
          </a:ln>
        </p:spPr>
      </p:sp>
      <p:sp>
        <p:nvSpPr>
          <p:cNvPr id="4099" name="Line 14"/>
          <p:cNvSpPr/>
          <p:nvPr/>
        </p:nvSpPr>
        <p:spPr>
          <a:xfrm flipV="1">
            <a:off x="4048125" y="1708150"/>
            <a:ext cx="4446588" cy="285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round/>
            <a:headEnd type="none" w="med" len="med"/>
            <a:tailEnd type="oval" w="med" len="med"/>
          </a:ln>
        </p:spPr>
      </p:sp>
      <p:grpSp>
        <p:nvGrpSpPr>
          <p:cNvPr id="4100" name="Group 16"/>
          <p:cNvGrpSpPr/>
          <p:nvPr/>
        </p:nvGrpSpPr>
        <p:grpSpPr>
          <a:xfrm>
            <a:off x="3557588" y="1280323"/>
            <a:ext cx="569642" cy="530658"/>
            <a:chOff x="1248" y="1347"/>
            <a:chExt cx="400" cy="373"/>
          </a:xfrm>
        </p:grpSpPr>
        <p:grpSp>
          <p:nvGrpSpPr>
            <p:cNvPr id="4101" name="Group 17"/>
            <p:cNvGrpSpPr/>
            <p:nvPr/>
          </p:nvGrpSpPr>
          <p:grpSpPr>
            <a:xfrm>
              <a:off x="1248" y="1347"/>
              <a:ext cx="400" cy="373"/>
              <a:chOff x="624" y="1563"/>
              <a:chExt cx="1169" cy="1203"/>
            </a:xfrm>
          </p:grpSpPr>
          <p:sp>
            <p:nvSpPr>
              <p:cNvPr id="39" name="Oval 18"/>
              <p:cNvSpPr>
                <a:spLocks noChangeArrowheads="1"/>
              </p:cNvSpPr>
              <p:nvPr/>
            </p:nvSpPr>
            <p:spPr bwMode="gray">
              <a:xfrm>
                <a:off x="624" y="1563"/>
                <a:ext cx="1002" cy="120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Oval 19"/>
              <p:cNvSpPr>
                <a:spLocks noChangeArrowheads="1"/>
              </p:cNvSpPr>
              <p:nvPr/>
            </p:nvSpPr>
            <p:spPr bwMode="gray">
              <a:xfrm>
                <a:off x="624" y="1563"/>
                <a:ext cx="1002" cy="120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32001"/>
                    </a:schemeClr>
                  </a:gs>
                  <a:gs pos="100000">
                    <a:schemeClr val="fol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Oval 20"/>
              <p:cNvSpPr>
                <a:spLocks noChangeArrowheads="1"/>
              </p:cNvSpPr>
              <p:nvPr/>
            </p:nvSpPr>
            <p:spPr bwMode="gray">
              <a:xfrm>
                <a:off x="705" y="1587"/>
                <a:ext cx="1088" cy="115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Oval 21"/>
              <p:cNvSpPr>
                <a:spLocks noChangeArrowheads="1"/>
              </p:cNvSpPr>
              <p:nvPr/>
            </p:nvSpPr>
            <p:spPr bwMode="gray">
              <a:xfrm>
                <a:off x="705" y="1588"/>
                <a:ext cx="1088" cy="1155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63529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06" name="Oval 22"/>
              <p:cNvSpPr/>
              <p:nvPr/>
            </p:nvSpPr>
            <p:spPr>
              <a:xfrm>
                <a:off x="760" y="1603"/>
                <a:ext cx="979" cy="1123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107" name="Group 23"/>
              <p:cNvGrpSpPr/>
              <p:nvPr/>
            </p:nvGrpSpPr>
            <p:grpSpPr>
              <a:xfrm>
                <a:off x="776" y="1687"/>
                <a:ext cx="947" cy="952"/>
                <a:chOff x="4166" y="1706"/>
                <a:chExt cx="1252" cy="1252"/>
              </a:xfrm>
            </p:grpSpPr>
            <p:sp>
              <p:nvSpPr>
                <p:cNvPr id="4108" name="Oval 24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09" name="Oval 25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10" name="Oval 26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11" name="Oval 27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4112" name="Text Box 28"/>
            <p:cNvSpPr txBox="1"/>
            <p:nvPr/>
          </p:nvSpPr>
          <p:spPr>
            <a:xfrm>
              <a:off x="1344" y="1393"/>
              <a:ext cx="239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13" name="Group 29"/>
          <p:cNvGrpSpPr/>
          <p:nvPr/>
        </p:nvGrpSpPr>
        <p:grpSpPr>
          <a:xfrm>
            <a:off x="3557588" y="2089326"/>
            <a:ext cx="574710" cy="549669"/>
            <a:chOff x="1244" y="1864"/>
            <a:chExt cx="403" cy="386"/>
          </a:xfrm>
        </p:grpSpPr>
        <p:grpSp>
          <p:nvGrpSpPr>
            <p:cNvPr id="4114" name="Group 30"/>
            <p:cNvGrpSpPr/>
            <p:nvPr/>
          </p:nvGrpSpPr>
          <p:grpSpPr>
            <a:xfrm>
              <a:off x="1244" y="1864"/>
              <a:ext cx="403" cy="386"/>
              <a:chOff x="1248" y="1535"/>
              <a:chExt cx="770" cy="736"/>
            </a:xfrm>
          </p:grpSpPr>
          <p:sp>
            <p:nvSpPr>
              <p:cNvPr id="52" name="Oval 31"/>
              <p:cNvSpPr>
                <a:spLocks noChangeArrowheads="1"/>
              </p:cNvSpPr>
              <p:nvPr/>
            </p:nvSpPr>
            <p:spPr bwMode="gray">
              <a:xfrm>
                <a:off x="1248" y="1535"/>
                <a:ext cx="656" cy="73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Oval 32"/>
              <p:cNvSpPr>
                <a:spLocks noChangeArrowheads="1"/>
              </p:cNvSpPr>
              <p:nvPr/>
            </p:nvSpPr>
            <p:spPr bwMode="gray">
              <a:xfrm>
                <a:off x="1248" y="1535"/>
                <a:ext cx="656" cy="73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32001"/>
                    </a:schemeClr>
                  </a:gs>
                  <a:gs pos="100000">
                    <a:schemeClr val="accent1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Oval 33"/>
              <p:cNvSpPr>
                <a:spLocks noChangeArrowheads="1"/>
              </p:cNvSpPr>
              <p:nvPr/>
            </p:nvSpPr>
            <p:spPr bwMode="gray">
              <a:xfrm>
                <a:off x="1301" y="1550"/>
                <a:ext cx="715" cy="70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411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Oval 34"/>
              <p:cNvSpPr>
                <a:spLocks noChangeArrowheads="1"/>
              </p:cNvSpPr>
              <p:nvPr/>
            </p:nvSpPr>
            <p:spPr bwMode="gray">
              <a:xfrm>
                <a:off x="1303" y="1550"/>
                <a:ext cx="715" cy="70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19" name="Oval 35"/>
              <p:cNvSpPr/>
              <p:nvPr/>
            </p:nvSpPr>
            <p:spPr>
              <a:xfrm>
                <a:off x="1337" y="1561"/>
                <a:ext cx="643" cy="683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120" name="Group 36"/>
              <p:cNvGrpSpPr/>
              <p:nvPr/>
            </p:nvGrpSpPr>
            <p:grpSpPr>
              <a:xfrm>
                <a:off x="1348" y="1588"/>
                <a:ext cx="621" cy="628"/>
                <a:chOff x="4166" y="1706"/>
                <a:chExt cx="1252" cy="1252"/>
              </a:xfrm>
            </p:grpSpPr>
            <p:sp>
              <p:nvSpPr>
                <p:cNvPr id="4121" name="Oval 37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22" name="Oval 38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23" name="Oval 39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24" name="Oval 40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4125" name="Text Box 41"/>
            <p:cNvSpPr txBox="1"/>
            <p:nvPr/>
          </p:nvSpPr>
          <p:spPr>
            <a:xfrm>
              <a:off x="1344" y="1904"/>
              <a:ext cx="240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26" name="Rectangle 68"/>
          <p:cNvSpPr/>
          <p:nvPr/>
        </p:nvSpPr>
        <p:spPr>
          <a:xfrm>
            <a:off x="3843338" y="1268413"/>
            <a:ext cx="4714875" cy="4298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标识符的作用域与可见性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127" name="Rectangle 69"/>
          <p:cNvSpPr/>
          <p:nvPr/>
        </p:nvSpPr>
        <p:spPr>
          <a:xfrm>
            <a:off x="3643313" y="2079625"/>
            <a:ext cx="4419600" cy="4298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对象的生存期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128" name="Line 12"/>
          <p:cNvSpPr/>
          <p:nvPr/>
        </p:nvSpPr>
        <p:spPr>
          <a:xfrm flipV="1">
            <a:off x="4030663" y="4200525"/>
            <a:ext cx="4541837" cy="49213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round/>
            <a:headEnd type="none" w="med" len="med"/>
            <a:tailEnd type="oval" w="med" len="med"/>
          </a:ln>
        </p:spPr>
      </p:sp>
      <p:sp>
        <p:nvSpPr>
          <p:cNvPr id="4129" name="Line 14"/>
          <p:cNvSpPr/>
          <p:nvPr/>
        </p:nvSpPr>
        <p:spPr>
          <a:xfrm flipV="1">
            <a:off x="4048125" y="3351213"/>
            <a:ext cx="4446588" cy="285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round/>
            <a:headEnd type="none" w="med" len="med"/>
            <a:tailEnd type="oval" w="med" len="med"/>
          </a:ln>
        </p:spPr>
      </p:sp>
      <p:grpSp>
        <p:nvGrpSpPr>
          <p:cNvPr id="4130" name="Group 16"/>
          <p:cNvGrpSpPr/>
          <p:nvPr/>
        </p:nvGrpSpPr>
        <p:grpSpPr>
          <a:xfrm>
            <a:off x="3557588" y="2923385"/>
            <a:ext cx="569642" cy="530659"/>
            <a:chOff x="1248" y="1347"/>
            <a:chExt cx="400" cy="373"/>
          </a:xfrm>
        </p:grpSpPr>
        <p:grpSp>
          <p:nvGrpSpPr>
            <p:cNvPr id="4131" name="Group 17"/>
            <p:cNvGrpSpPr/>
            <p:nvPr/>
          </p:nvGrpSpPr>
          <p:grpSpPr>
            <a:xfrm>
              <a:off x="1248" y="1347"/>
              <a:ext cx="400" cy="373"/>
              <a:chOff x="624" y="1563"/>
              <a:chExt cx="1169" cy="1203"/>
            </a:xfrm>
          </p:grpSpPr>
          <p:sp>
            <p:nvSpPr>
              <p:cNvPr id="69" name="Oval 18"/>
              <p:cNvSpPr>
                <a:spLocks noChangeArrowheads="1"/>
              </p:cNvSpPr>
              <p:nvPr/>
            </p:nvSpPr>
            <p:spPr bwMode="gray">
              <a:xfrm>
                <a:off x="624" y="1563"/>
                <a:ext cx="1002" cy="120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Oval 19"/>
              <p:cNvSpPr>
                <a:spLocks noChangeArrowheads="1"/>
              </p:cNvSpPr>
              <p:nvPr/>
            </p:nvSpPr>
            <p:spPr bwMode="gray">
              <a:xfrm>
                <a:off x="624" y="1563"/>
                <a:ext cx="1002" cy="120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32001"/>
                    </a:schemeClr>
                  </a:gs>
                  <a:gs pos="100000">
                    <a:schemeClr val="fol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Oval 20"/>
              <p:cNvSpPr>
                <a:spLocks noChangeArrowheads="1"/>
              </p:cNvSpPr>
              <p:nvPr/>
            </p:nvSpPr>
            <p:spPr bwMode="gray">
              <a:xfrm>
                <a:off x="705" y="1587"/>
                <a:ext cx="1088" cy="115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Oval 21"/>
              <p:cNvSpPr>
                <a:spLocks noChangeArrowheads="1"/>
              </p:cNvSpPr>
              <p:nvPr/>
            </p:nvSpPr>
            <p:spPr bwMode="gray">
              <a:xfrm>
                <a:off x="705" y="1588"/>
                <a:ext cx="1088" cy="1155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63529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36" name="Oval 22"/>
              <p:cNvSpPr/>
              <p:nvPr/>
            </p:nvSpPr>
            <p:spPr>
              <a:xfrm>
                <a:off x="760" y="1603"/>
                <a:ext cx="979" cy="1123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137" name="Group 23"/>
              <p:cNvGrpSpPr/>
              <p:nvPr/>
            </p:nvGrpSpPr>
            <p:grpSpPr>
              <a:xfrm>
                <a:off x="776" y="1687"/>
                <a:ext cx="947" cy="952"/>
                <a:chOff x="4166" y="1706"/>
                <a:chExt cx="1252" cy="1252"/>
              </a:xfrm>
            </p:grpSpPr>
            <p:sp>
              <p:nvSpPr>
                <p:cNvPr id="4138" name="Oval 24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39" name="Oval 25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40" name="Oval 26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41" name="Oval 27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4142" name="Text Box 28"/>
            <p:cNvSpPr txBox="1"/>
            <p:nvPr/>
          </p:nvSpPr>
          <p:spPr>
            <a:xfrm>
              <a:off x="1344" y="1393"/>
              <a:ext cx="239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43" name="Group 29"/>
          <p:cNvGrpSpPr/>
          <p:nvPr/>
        </p:nvGrpSpPr>
        <p:grpSpPr>
          <a:xfrm>
            <a:off x="3557588" y="3732389"/>
            <a:ext cx="574710" cy="549669"/>
            <a:chOff x="1244" y="1864"/>
            <a:chExt cx="403" cy="386"/>
          </a:xfrm>
        </p:grpSpPr>
        <p:grpSp>
          <p:nvGrpSpPr>
            <p:cNvPr id="4144" name="Group 30"/>
            <p:cNvGrpSpPr/>
            <p:nvPr/>
          </p:nvGrpSpPr>
          <p:grpSpPr>
            <a:xfrm>
              <a:off x="1244" y="1864"/>
              <a:ext cx="403" cy="386"/>
              <a:chOff x="1248" y="1535"/>
              <a:chExt cx="770" cy="736"/>
            </a:xfrm>
          </p:grpSpPr>
          <p:sp>
            <p:nvSpPr>
              <p:cNvPr id="82" name="Oval 31"/>
              <p:cNvSpPr>
                <a:spLocks noChangeArrowheads="1"/>
              </p:cNvSpPr>
              <p:nvPr/>
            </p:nvSpPr>
            <p:spPr bwMode="gray">
              <a:xfrm>
                <a:off x="1248" y="1535"/>
                <a:ext cx="656" cy="73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Oval 32"/>
              <p:cNvSpPr>
                <a:spLocks noChangeArrowheads="1"/>
              </p:cNvSpPr>
              <p:nvPr/>
            </p:nvSpPr>
            <p:spPr bwMode="gray">
              <a:xfrm>
                <a:off x="1248" y="1535"/>
                <a:ext cx="656" cy="73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32001"/>
                    </a:schemeClr>
                  </a:gs>
                  <a:gs pos="100000">
                    <a:schemeClr val="accent1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Oval 33"/>
              <p:cNvSpPr>
                <a:spLocks noChangeArrowheads="1"/>
              </p:cNvSpPr>
              <p:nvPr/>
            </p:nvSpPr>
            <p:spPr bwMode="gray">
              <a:xfrm>
                <a:off x="1301" y="1550"/>
                <a:ext cx="715" cy="70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411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Oval 34"/>
              <p:cNvSpPr>
                <a:spLocks noChangeArrowheads="1"/>
              </p:cNvSpPr>
              <p:nvPr/>
            </p:nvSpPr>
            <p:spPr bwMode="gray">
              <a:xfrm>
                <a:off x="1303" y="1550"/>
                <a:ext cx="715" cy="70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49" name="Oval 35"/>
              <p:cNvSpPr/>
              <p:nvPr/>
            </p:nvSpPr>
            <p:spPr>
              <a:xfrm>
                <a:off x="1337" y="1561"/>
                <a:ext cx="643" cy="683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150" name="Group 36"/>
              <p:cNvGrpSpPr/>
              <p:nvPr/>
            </p:nvGrpSpPr>
            <p:grpSpPr>
              <a:xfrm>
                <a:off x="1348" y="1588"/>
                <a:ext cx="621" cy="628"/>
                <a:chOff x="4166" y="1706"/>
                <a:chExt cx="1252" cy="1252"/>
              </a:xfrm>
            </p:grpSpPr>
            <p:sp>
              <p:nvSpPr>
                <p:cNvPr id="4151" name="Oval 37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52" name="Oval 38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53" name="Oval 39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54" name="Oval 40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4155" name="Text Box 41"/>
            <p:cNvSpPr txBox="1"/>
            <p:nvPr/>
          </p:nvSpPr>
          <p:spPr>
            <a:xfrm>
              <a:off x="1344" y="1904"/>
              <a:ext cx="240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56" name="Rectangle 68"/>
          <p:cNvSpPr/>
          <p:nvPr/>
        </p:nvSpPr>
        <p:spPr>
          <a:xfrm>
            <a:off x="3633788" y="2901950"/>
            <a:ext cx="4419600" cy="4298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类的静态成员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157" name="Rectangle 69"/>
          <p:cNvSpPr/>
          <p:nvPr/>
        </p:nvSpPr>
        <p:spPr>
          <a:xfrm>
            <a:off x="3643313" y="3722688"/>
            <a:ext cx="4419600" cy="4298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类的友元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158" name="Line 14"/>
          <p:cNvSpPr/>
          <p:nvPr/>
        </p:nvSpPr>
        <p:spPr>
          <a:xfrm flipV="1">
            <a:off x="4048125" y="5065713"/>
            <a:ext cx="4446588" cy="285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round/>
            <a:headEnd type="none" w="med" len="med"/>
            <a:tailEnd type="oval" w="med" len="med"/>
          </a:ln>
        </p:spPr>
      </p:sp>
      <p:grpSp>
        <p:nvGrpSpPr>
          <p:cNvPr id="4159" name="Group 16"/>
          <p:cNvGrpSpPr/>
          <p:nvPr/>
        </p:nvGrpSpPr>
        <p:grpSpPr>
          <a:xfrm>
            <a:off x="3557588" y="4637885"/>
            <a:ext cx="569642" cy="530659"/>
            <a:chOff x="1248" y="1347"/>
            <a:chExt cx="400" cy="373"/>
          </a:xfrm>
        </p:grpSpPr>
        <p:grpSp>
          <p:nvGrpSpPr>
            <p:cNvPr id="4160" name="Group 17"/>
            <p:cNvGrpSpPr/>
            <p:nvPr/>
          </p:nvGrpSpPr>
          <p:grpSpPr>
            <a:xfrm>
              <a:off x="1248" y="1347"/>
              <a:ext cx="400" cy="373"/>
              <a:chOff x="624" y="1563"/>
              <a:chExt cx="1169" cy="1203"/>
            </a:xfrm>
          </p:grpSpPr>
          <p:sp>
            <p:nvSpPr>
              <p:cNvPr id="98" name="Oval 18"/>
              <p:cNvSpPr>
                <a:spLocks noChangeArrowheads="1"/>
              </p:cNvSpPr>
              <p:nvPr/>
            </p:nvSpPr>
            <p:spPr bwMode="gray">
              <a:xfrm>
                <a:off x="624" y="1563"/>
                <a:ext cx="1002" cy="120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Oval 19"/>
              <p:cNvSpPr>
                <a:spLocks noChangeArrowheads="1"/>
              </p:cNvSpPr>
              <p:nvPr/>
            </p:nvSpPr>
            <p:spPr bwMode="gray">
              <a:xfrm>
                <a:off x="624" y="1563"/>
                <a:ext cx="1002" cy="120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32001"/>
                    </a:schemeClr>
                  </a:gs>
                  <a:gs pos="100000">
                    <a:schemeClr val="fol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Oval 20"/>
              <p:cNvSpPr>
                <a:spLocks noChangeArrowheads="1"/>
              </p:cNvSpPr>
              <p:nvPr/>
            </p:nvSpPr>
            <p:spPr bwMode="gray">
              <a:xfrm>
                <a:off x="705" y="1587"/>
                <a:ext cx="1088" cy="115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Oval 21"/>
              <p:cNvSpPr>
                <a:spLocks noChangeArrowheads="1"/>
              </p:cNvSpPr>
              <p:nvPr/>
            </p:nvSpPr>
            <p:spPr bwMode="gray">
              <a:xfrm>
                <a:off x="705" y="1588"/>
                <a:ext cx="1088" cy="1155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63529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65" name="Oval 22"/>
              <p:cNvSpPr/>
              <p:nvPr/>
            </p:nvSpPr>
            <p:spPr>
              <a:xfrm>
                <a:off x="760" y="1603"/>
                <a:ext cx="979" cy="1123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166" name="Group 23"/>
              <p:cNvGrpSpPr/>
              <p:nvPr/>
            </p:nvGrpSpPr>
            <p:grpSpPr>
              <a:xfrm>
                <a:off x="776" y="1687"/>
                <a:ext cx="947" cy="952"/>
                <a:chOff x="4166" y="1706"/>
                <a:chExt cx="1252" cy="1252"/>
              </a:xfrm>
            </p:grpSpPr>
            <p:sp>
              <p:nvSpPr>
                <p:cNvPr id="4167" name="Oval 24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68" name="Oval 25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69" name="Oval 26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70" name="Oval 27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4171" name="Text Box 28"/>
            <p:cNvSpPr txBox="1"/>
            <p:nvPr/>
          </p:nvSpPr>
          <p:spPr>
            <a:xfrm>
              <a:off x="1344" y="1393"/>
              <a:ext cx="239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72" name="Rectangle 68"/>
          <p:cNvSpPr/>
          <p:nvPr/>
        </p:nvSpPr>
        <p:spPr>
          <a:xfrm>
            <a:off x="3633788" y="4616450"/>
            <a:ext cx="4419600" cy="4298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共享数据的保护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173" name="Line 12"/>
          <p:cNvSpPr/>
          <p:nvPr/>
        </p:nvSpPr>
        <p:spPr>
          <a:xfrm flipV="1">
            <a:off x="4016375" y="5818188"/>
            <a:ext cx="4541838" cy="4921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round/>
            <a:headEnd type="none" w="med" len="med"/>
            <a:tailEnd type="oval" w="med" len="med"/>
          </a:ln>
        </p:spPr>
      </p:sp>
      <p:grpSp>
        <p:nvGrpSpPr>
          <p:cNvPr id="4174" name="Group 29"/>
          <p:cNvGrpSpPr/>
          <p:nvPr/>
        </p:nvGrpSpPr>
        <p:grpSpPr>
          <a:xfrm>
            <a:off x="3543300" y="5421489"/>
            <a:ext cx="574710" cy="549669"/>
            <a:chOff x="1244" y="1864"/>
            <a:chExt cx="403" cy="386"/>
          </a:xfrm>
        </p:grpSpPr>
        <p:grpSp>
          <p:nvGrpSpPr>
            <p:cNvPr id="4175" name="Group 30"/>
            <p:cNvGrpSpPr/>
            <p:nvPr/>
          </p:nvGrpSpPr>
          <p:grpSpPr>
            <a:xfrm>
              <a:off x="1244" y="1864"/>
              <a:ext cx="403" cy="386"/>
              <a:chOff x="1248" y="1535"/>
              <a:chExt cx="770" cy="736"/>
            </a:xfrm>
          </p:grpSpPr>
          <p:sp>
            <p:nvSpPr>
              <p:cNvPr id="113" name="Oval 31"/>
              <p:cNvSpPr>
                <a:spLocks noChangeArrowheads="1"/>
              </p:cNvSpPr>
              <p:nvPr/>
            </p:nvSpPr>
            <p:spPr bwMode="gray">
              <a:xfrm>
                <a:off x="1248" y="1535"/>
                <a:ext cx="656" cy="73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Oval 32"/>
              <p:cNvSpPr>
                <a:spLocks noChangeArrowheads="1"/>
              </p:cNvSpPr>
              <p:nvPr/>
            </p:nvSpPr>
            <p:spPr bwMode="gray">
              <a:xfrm>
                <a:off x="1248" y="1535"/>
                <a:ext cx="656" cy="73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32001"/>
                    </a:schemeClr>
                  </a:gs>
                  <a:gs pos="100000">
                    <a:schemeClr val="accent1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Oval 33"/>
              <p:cNvSpPr>
                <a:spLocks noChangeArrowheads="1"/>
              </p:cNvSpPr>
              <p:nvPr/>
            </p:nvSpPr>
            <p:spPr bwMode="gray">
              <a:xfrm>
                <a:off x="1301" y="1550"/>
                <a:ext cx="715" cy="70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411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Oval 34"/>
              <p:cNvSpPr>
                <a:spLocks noChangeArrowheads="1"/>
              </p:cNvSpPr>
              <p:nvPr/>
            </p:nvSpPr>
            <p:spPr bwMode="gray">
              <a:xfrm>
                <a:off x="1303" y="1550"/>
                <a:ext cx="715" cy="70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80" name="Oval 35"/>
              <p:cNvSpPr/>
              <p:nvPr/>
            </p:nvSpPr>
            <p:spPr>
              <a:xfrm>
                <a:off x="1337" y="1561"/>
                <a:ext cx="643" cy="683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181" name="Group 36"/>
              <p:cNvGrpSpPr/>
              <p:nvPr/>
            </p:nvGrpSpPr>
            <p:grpSpPr>
              <a:xfrm>
                <a:off x="1348" y="1588"/>
                <a:ext cx="621" cy="628"/>
                <a:chOff x="4166" y="1706"/>
                <a:chExt cx="1252" cy="1252"/>
              </a:xfrm>
            </p:grpSpPr>
            <p:sp>
              <p:nvSpPr>
                <p:cNvPr id="4182" name="Oval 37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83" name="Oval 38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84" name="Oval 39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85" name="Oval 40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4186" name="Text Box 41"/>
            <p:cNvSpPr txBox="1"/>
            <p:nvPr/>
          </p:nvSpPr>
          <p:spPr>
            <a:xfrm>
              <a:off x="1344" y="1904"/>
              <a:ext cx="240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87" name="Rectangle 69"/>
          <p:cNvSpPr/>
          <p:nvPr/>
        </p:nvSpPr>
        <p:spPr>
          <a:xfrm>
            <a:off x="3771900" y="5411788"/>
            <a:ext cx="4786313" cy="4298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多文件结构和编译预处理指令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9" name="Rectangle 7"/>
          <p:cNvSpPr>
            <a:spLocks noGrp="1"/>
          </p:cNvSpPr>
          <p:nvPr>
            <p:ph idx="1"/>
          </p:nvPr>
        </p:nvSpPr>
        <p:spPr>
          <a:xfrm>
            <a:off x="1075055" y="1214755"/>
            <a:ext cx="10466070" cy="4525645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两类特殊的命名空间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　全局命名空间</a:t>
            </a:r>
            <a:endParaRPr lang="zh-CN" altLang="en-US" sz="2800" b="1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ea typeface="楷体_GB2312" pitchFamily="49" charset="-122"/>
              </a:rPr>
              <a:t>－默认的命名空间，显式声明的命名空间之外声明的标识符。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　匿名命名空间</a:t>
            </a:r>
            <a:endParaRPr lang="zh-CN" altLang="en-US" sz="2800" b="1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ea typeface="楷体_GB2312" pitchFamily="49" charset="-122"/>
              </a:rPr>
              <a:t>－需要显式声明的没有名字的命名空间，常用来屏蔽不希望暴露给其他源文件的标识符。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2809875" y="142875"/>
            <a:ext cx="7162800" cy="10668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</a:rPr>
              <a:t>命名空间作用域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>
                                            <p:txEl>
                                              <p:charRg st="1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9">
                                            <p:txEl>
                                              <p:charRg st="18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>
                                            <p:txEl>
                                              <p:charRg st="5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9">
                                            <p:txEl>
                                              <p:charRg st="55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19"/>
          <p:cNvGrpSpPr/>
          <p:nvPr/>
        </p:nvGrpSpPr>
        <p:grpSpPr>
          <a:xfrm>
            <a:off x="4894263" y="5734050"/>
            <a:ext cx="363537" cy="334963"/>
            <a:chOff x="5088" y="2291"/>
            <a:chExt cx="336" cy="336"/>
          </a:xfrm>
        </p:grpSpPr>
        <p:sp>
          <p:nvSpPr>
            <p:cNvPr id="16386" name="Line 20"/>
            <p:cNvSpPr/>
            <p:nvPr/>
          </p:nvSpPr>
          <p:spPr>
            <a:xfrm>
              <a:off x="5088" y="2291"/>
              <a:ext cx="336" cy="336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87" name="Line 21"/>
            <p:cNvSpPr/>
            <p:nvPr/>
          </p:nvSpPr>
          <p:spPr>
            <a:xfrm flipH="1">
              <a:off x="5088" y="2291"/>
              <a:ext cx="336" cy="336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83300" name="Rectangle 4"/>
          <p:cNvSpPr>
            <a:spLocks noGrp="1" noChangeArrowheads="1"/>
          </p:cNvSpPr>
          <p:nvPr>
            <p:ph idx="1"/>
          </p:nvPr>
        </p:nvSpPr>
        <p:spPr>
          <a:xfrm>
            <a:off x="1238885" y="189230"/>
            <a:ext cx="9105900" cy="6048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iostream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using namespace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namespace NS {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j;}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 main()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  i=5;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NS::j=6;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{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using namespace NS;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i=7;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&lt;&lt;"i="&lt;&lt;i&lt;&lt;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endl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&lt;&lt;"j="&lt;&lt;j&lt;&lt;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endl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&lt;&lt;"i="&lt;&lt;i&lt;&lt;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endl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return 0;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7175500" y="1196975"/>
            <a:ext cx="2016125" cy="2087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输出结果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=7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j=6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=5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1559243" y="5734050"/>
            <a:ext cx="2808288" cy="430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&lt;&lt;"j="&lt;&lt;j&lt;&lt;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1559560" y="5661660"/>
            <a:ext cx="3883025" cy="43053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&lt;&lt;"j="&lt;&lt;NS::j&lt;&lt;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192963" y="2924175"/>
            <a:ext cx="1728788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j=6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bldLvl="0" animBg="1"/>
      <p:bldP spid="8202" grpId="0" bldLvl="0" animBg="1"/>
      <p:bldP spid="2" grpId="0" bldLvl="0" animBg="1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9" name="Rectangle 7"/>
          <p:cNvSpPr>
            <a:spLocks noGrp="1"/>
          </p:cNvSpPr>
          <p:nvPr>
            <p:ph idx="1"/>
          </p:nvPr>
        </p:nvSpPr>
        <p:spPr>
          <a:xfrm>
            <a:off x="979170" y="908685"/>
            <a:ext cx="10635615" cy="1131570"/>
          </a:xfrm>
          <a:noFill/>
          <a:ln>
            <a:noFill/>
          </a:ln>
        </p:spPr>
        <p:txBody>
          <a:bodyPr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楷体_GB2312" pitchFamily="49" charset="-122"/>
              </a:rPr>
              <a:t>定义限定作用域的枚举类型方式：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enum class{...}</a:t>
            </a:r>
            <a:endParaRPr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     </a:t>
            </a: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枚举类型的名字遵循常规的作用域准则，即类作用域，在枚举类型的作用域之外是不可访问的。</a:t>
            </a:r>
            <a:endParaRPr lang="zh-CN" altLang="en-US" sz="24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1857375" y="142875"/>
            <a:ext cx="8395335" cy="10668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</a:rPr>
              <a:t>限定作用域的</a:t>
            </a:r>
            <a:r>
              <a:rPr lang="en-US" altLang="zh-CN" sz="3600" b="1" dirty="0">
                <a:solidFill>
                  <a:srgbClr val="0000FF"/>
                </a:solidFill>
              </a:rPr>
              <a:t>enum</a:t>
            </a:r>
            <a:r>
              <a:rPr lang="zh-CN" altLang="en-US" sz="3600" b="1" dirty="0">
                <a:solidFill>
                  <a:srgbClr val="0000FF"/>
                </a:solidFill>
              </a:rPr>
              <a:t>枚举类</a:t>
            </a:r>
            <a:r>
              <a:rPr lang="en-US" altLang="zh-CN" sz="3600" b="1" dirty="0">
                <a:solidFill>
                  <a:srgbClr val="0000FF"/>
                </a:solidFill>
              </a:rPr>
              <a:t>(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C++11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标准</a:t>
            </a:r>
            <a:r>
              <a:rPr lang="en-US" altLang="zh-CN" sz="3600" b="1" dirty="0">
                <a:solidFill>
                  <a:srgbClr val="0000FF"/>
                </a:solidFill>
              </a:rPr>
              <a:t>)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  <p:sp>
        <p:nvSpPr>
          <p:cNvPr id="11267" name="内容占位符 2"/>
          <p:cNvSpPr>
            <a:spLocks noGrp="1"/>
          </p:cNvSpPr>
          <p:nvPr/>
        </p:nvSpPr>
        <p:spPr>
          <a:xfrm>
            <a:off x="1631315" y="2277110"/>
            <a:ext cx="8823960" cy="340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57225" indent="-2463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000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22655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179830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389380" indent="-1828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kern="1200">
                <a:solidFill>
                  <a:srgbClr val="A04DA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60909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enum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{red,</a:t>
            </a:r>
            <a:r>
              <a:rPr lang="zh-CN" altLang="en-US" dirty="0"/>
              <a:t> </a:t>
            </a:r>
            <a:r>
              <a:rPr lang="en-US" altLang="zh-CN" dirty="0"/>
              <a:t>yellow,</a:t>
            </a:r>
            <a:r>
              <a:rPr lang="zh-CN" altLang="en-US" dirty="0"/>
              <a:t> </a:t>
            </a:r>
            <a:r>
              <a:rPr lang="en-US" altLang="zh-CN" dirty="0"/>
              <a:t>green};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不限定作用域</a:t>
            </a:r>
            <a:endParaRPr lang="en-US" altLang="zh-CN" dirty="0"/>
          </a:p>
          <a:p>
            <a:pPr marL="109220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enum</a:t>
            </a:r>
            <a:r>
              <a:rPr lang="zh-CN" altLang="en-US" dirty="0"/>
              <a:t> </a:t>
            </a:r>
            <a:r>
              <a:rPr lang="en-US" altLang="zh-CN" dirty="0"/>
              <a:t>color2</a:t>
            </a:r>
            <a:r>
              <a:rPr lang="zh-CN" altLang="en-US" dirty="0"/>
              <a:t> </a:t>
            </a:r>
            <a:r>
              <a:rPr lang="en-US" altLang="zh-CN" dirty="0"/>
              <a:t>{red,</a:t>
            </a:r>
            <a:r>
              <a:rPr lang="zh-CN" altLang="en-US" dirty="0"/>
              <a:t> </a:t>
            </a:r>
            <a:r>
              <a:rPr lang="en-US" altLang="zh-CN" dirty="0"/>
              <a:t>yellow,</a:t>
            </a:r>
            <a:r>
              <a:rPr lang="zh-CN" altLang="en-US" dirty="0"/>
              <a:t> </a:t>
            </a:r>
            <a:r>
              <a:rPr lang="en-US" altLang="zh-CN" dirty="0"/>
              <a:t>green};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错误，枚举元素重复定义</a:t>
            </a:r>
            <a:endParaRPr lang="en-US" altLang="zh-CN" dirty="0"/>
          </a:p>
          <a:p>
            <a:pPr marL="109220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enum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color2</a:t>
            </a:r>
            <a:r>
              <a:rPr lang="zh-CN" altLang="en-US" dirty="0"/>
              <a:t> </a:t>
            </a:r>
            <a:r>
              <a:rPr lang="en-US" altLang="zh-CN" dirty="0"/>
              <a:t>{red,</a:t>
            </a:r>
            <a:r>
              <a:rPr lang="zh-CN" altLang="en-US" dirty="0"/>
              <a:t> </a:t>
            </a:r>
            <a:r>
              <a:rPr lang="en-US" altLang="zh-CN" dirty="0"/>
              <a:t>yellow,</a:t>
            </a:r>
            <a:r>
              <a:rPr lang="zh-CN" altLang="en-US" dirty="0"/>
              <a:t> </a:t>
            </a:r>
            <a:r>
              <a:rPr lang="en-US" altLang="zh-CN" dirty="0"/>
              <a:t>green};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正确，限定作用域</a:t>
            </a:r>
            <a:endParaRPr lang="en-US" altLang="zh-CN" dirty="0"/>
          </a:p>
          <a:p>
            <a:pPr marL="109220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red;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全局作用域</a:t>
            </a:r>
            <a:r>
              <a:rPr lang="en-US" altLang="zh-CN" dirty="0"/>
              <a:t>color</a:t>
            </a:r>
            <a:r>
              <a:rPr lang="zh-CN" altLang="en-US" dirty="0"/>
              <a:t>枚举类</a:t>
            </a:r>
            <a:endParaRPr lang="en-US" altLang="zh-CN" dirty="0"/>
          </a:p>
          <a:p>
            <a:pPr marL="109220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color2</a:t>
            </a:r>
            <a:r>
              <a:rPr lang="zh-CN" altLang="en-US" dirty="0"/>
              <a:t> </a:t>
            </a:r>
            <a:r>
              <a:rPr lang="en-US" altLang="zh-CN" dirty="0"/>
              <a:t>c2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red;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错误，</a:t>
            </a:r>
            <a:r>
              <a:rPr lang="en-US" altLang="zh-CN" dirty="0"/>
              <a:t>color2</a:t>
            </a:r>
            <a:r>
              <a:rPr lang="zh-CN" altLang="en-US" dirty="0"/>
              <a:t>元素不在有效作用域内</a:t>
            </a:r>
            <a:endParaRPr lang="en-US" altLang="zh-CN" dirty="0"/>
          </a:p>
          <a:p>
            <a:pPr marL="109220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color2</a:t>
            </a:r>
            <a:r>
              <a:rPr lang="zh-CN" altLang="en-US" dirty="0"/>
              <a:t> </a:t>
            </a:r>
            <a:r>
              <a:rPr lang="en-US" altLang="zh-CN" dirty="0"/>
              <a:t>c2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color2::red;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正确，使用</a:t>
            </a:r>
            <a:r>
              <a:rPr lang="en-US" altLang="zh-CN" dirty="0"/>
              <a:t>color2</a:t>
            </a:r>
            <a:r>
              <a:rPr lang="zh-CN" altLang="en-US" dirty="0"/>
              <a:t>作用域枚举元素</a:t>
            </a:r>
            <a:endParaRPr lang="zh-CN" altLang="en-US" dirty="0"/>
          </a:p>
          <a:p>
            <a:pPr marL="109220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109220" indent="0" eaLnBrk="1" hangingPunct="1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2855913" y="76200"/>
            <a:ext cx="7162800" cy="9906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3600" b="1" dirty="0"/>
              <a:t>5.1.2 </a:t>
            </a:r>
            <a:r>
              <a:rPr lang="zh-CN" altLang="en-US" sz="3600" b="1" dirty="0"/>
              <a:t>可见性</a:t>
            </a:r>
            <a:endParaRPr lang="zh-CN" altLang="en-US" sz="3600" b="1" dirty="0"/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1437640" y="1071880"/>
            <a:ext cx="10149205" cy="34290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可见性是从对标识符的引用的角度来谈有效性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可见性表示从内层作用域向外层作用域“看”时能看见什么。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如果标识在某处可见，则就可以在该处引用此标识符。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2887980" y="3849688"/>
            <a:ext cx="5715000" cy="1420812"/>
            <a:chOff x="1776" y="3072"/>
            <a:chExt cx="2256" cy="816"/>
          </a:xfrm>
        </p:grpSpPr>
        <p:sp>
          <p:nvSpPr>
            <p:cNvPr id="17412" name="Line 16"/>
            <p:cNvSpPr/>
            <p:nvPr/>
          </p:nvSpPr>
          <p:spPr>
            <a:xfrm>
              <a:off x="1776" y="3888"/>
              <a:ext cx="2256" cy="0"/>
            </a:xfrm>
            <a:prstGeom prst="line">
              <a:avLst/>
            </a:prstGeom>
            <a:ln w="952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13" name="Freeform 17"/>
            <p:cNvSpPr/>
            <p:nvPr/>
          </p:nvSpPr>
          <p:spPr>
            <a:xfrm>
              <a:off x="2112" y="3072"/>
              <a:ext cx="1536" cy="816"/>
            </a:xfrm>
            <a:custGeom>
              <a:avLst/>
              <a:gdLst/>
              <a:ahLst/>
              <a:cxnLst>
                <a:cxn ang="0">
                  <a:pos x="0" y="816"/>
                </a:cxn>
                <a:cxn ang="0">
                  <a:pos x="0" y="0"/>
                </a:cxn>
                <a:cxn ang="0">
                  <a:pos x="1536" y="0"/>
                </a:cxn>
                <a:cxn ang="0">
                  <a:pos x="1536" y="816"/>
                </a:cxn>
              </a:cxnLst>
              <a:pathLst>
                <a:path w="1536" h="816">
                  <a:moveTo>
                    <a:pt x="0" y="816"/>
                  </a:moveTo>
                  <a:lnTo>
                    <a:pt x="0" y="0"/>
                  </a:lnTo>
                  <a:lnTo>
                    <a:pt x="1536" y="0"/>
                  </a:lnTo>
                  <a:lnTo>
                    <a:pt x="1536" y="816"/>
                  </a:lnTo>
                </a:path>
              </a:pathLst>
            </a:custGeom>
            <a:noFill/>
            <a:ln w="952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14" name="Freeform 18"/>
            <p:cNvSpPr/>
            <p:nvPr/>
          </p:nvSpPr>
          <p:spPr>
            <a:xfrm>
              <a:off x="2448" y="3360"/>
              <a:ext cx="864" cy="528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0" y="0"/>
                </a:cxn>
                <a:cxn ang="0">
                  <a:pos x="864" y="0"/>
                </a:cxn>
                <a:cxn ang="0">
                  <a:pos x="864" y="528"/>
                </a:cxn>
              </a:cxnLst>
              <a:pathLst>
                <a:path w="864" h="528">
                  <a:moveTo>
                    <a:pt x="0" y="528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864" y="528"/>
                  </a:lnTo>
                </a:path>
              </a:pathLst>
            </a:custGeom>
            <a:noFill/>
            <a:ln w="952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4408170" y="4518025"/>
            <a:ext cx="255270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   </a:t>
            </a:r>
            <a:r>
              <a:rPr kumimoji="0" lang="zh-CN" altLang="en-US" sz="32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局部作用域</a:t>
            </a:r>
            <a:endParaRPr kumimoji="0" lang="zh-CN" altLang="en-US" sz="3200" b="1" kern="1200" cap="none" spc="0" normalizeH="0" baseline="0" noProof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4226243" y="3746500"/>
            <a:ext cx="316071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     </a:t>
            </a:r>
            <a:r>
              <a:rPr kumimoji="0" lang="zh-CN" altLang="en-US" sz="3600" b="1" kern="1200" cap="none" spc="0" normalizeH="0" baseline="0" noProof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类作用域</a:t>
            </a:r>
            <a:endParaRPr kumimoji="0" lang="zh-CN" altLang="en-US" sz="3600" b="1" kern="1200" cap="none" spc="0" normalizeH="0" baseline="0" noProof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575685" y="3213100"/>
            <a:ext cx="4288790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       </a:t>
            </a:r>
            <a:r>
              <a:rPr kumimoji="0" lang="zh-CN" altLang="en-US" sz="3600" b="1" kern="1200" cap="none" spc="0" normalizeH="0" baseline="0" noProof="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文件</a:t>
            </a:r>
            <a:r>
              <a:rPr kumimoji="0" lang="zh-CN" altLang="en-US" sz="3600" b="1" kern="1200" cap="none" spc="0" normalizeH="0" baseline="0" noProof="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作用域</a:t>
            </a:r>
            <a:endParaRPr kumimoji="0" lang="zh-CN" altLang="en-US" sz="3600" b="1" kern="1200" cap="none" spc="0" normalizeH="0" baseline="0" noProof="0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3" grpId="0" bldLvl="0" animBg="1"/>
      <p:bldP spid="16404" grpId="0" bldLvl="0" animBg="1"/>
      <p:bldP spid="1640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1254760" y="1071880"/>
            <a:ext cx="10472420" cy="41148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标识符应声明在先，引用在后。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同一作用域中，不能声明同名的标识符。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如果某个标识符在外层中声明，且在内层中没有同一标识符的声明，则该标识符在内层可见。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对于两个嵌套的作用域，如果在内层作用域内声明了与外层作用域中同名的标识符，则外层作用域的标识符在内层不可见。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2855913" y="76200"/>
            <a:ext cx="7162800" cy="9906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3600" b="1" dirty="0"/>
              <a:t>5.1.2 </a:t>
            </a:r>
            <a:r>
              <a:rPr lang="zh-CN" altLang="en-US" sz="3600" b="1" dirty="0"/>
              <a:t>可见性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5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charRg st="15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34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charRg st="34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76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charRg st="76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1559560" y="612775"/>
            <a:ext cx="6918325" cy="563118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 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iostream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using namespace std;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x=5, y=7;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myFunction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y=10;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</a:t>
            </a:r>
            <a:r>
              <a:rPr lang="en-US" altLang="zh-CN" sz="2000" strike="noStrike" kern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 from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myFunction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</a:t>
            </a:r>
            <a:r>
              <a:rPr lang="en-US" altLang="zh-CN" sz="2000" strike="noStrike" kern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&lt;&lt;x&lt;&lt;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</a:t>
            </a:r>
            <a:r>
              <a:rPr lang="en-US" altLang="zh-CN" sz="2000" strike="noStrike" kern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 from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myFunction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</a:t>
            </a:r>
            <a:r>
              <a:rPr lang="en-US" altLang="zh-CN" sz="2000" strike="noStrike" kern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&lt;&lt;y&lt;&lt;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main()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</a:t>
            </a:r>
            <a:r>
              <a:rPr lang="en-US" altLang="zh-CN" sz="2000" strike="noStrike" kern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 from main:</a:t>
            </a:r>
            <a:r>
              <a:rPr lang="en-US" altLang="zh-CN" sz="2000" strike="noStrike" kern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&lt;&lt;x&lt;&lt;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</a:t>
            </a:r>
            <a:r>
              <a:rPr lang="en-US" altLang="zh-CN" sz="2000" strike="noStrike" kern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 from main:</a:t>
            </a:r>
            <a:r>
              <a:rPr lang="en-US" altLang="zh-CN" sz="2000" strike="noStrike" kern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&lt;&lt;y&lt;&lt;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myFunction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</a:t>
            </a:r>
            <a:r>
              <a:rPr lang="en-US" altLang="zh-CN" sz="2000" strike="noStrike" kern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Back from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myFunction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!</a:t>
            </a:r>
            <a:r>
              <a:rPr lang="en-US" altLang="zh-CN" sz="2000" strike="noStrike" kern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&lt;&lt;y&lt;&lt;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</a:t>
            </a:r>
            <a:r>
              <a:rPr lang="en-US" altLang="zh-CN" sz="2000" strike="noStrike" kern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 from main:</a:t>
            </a:r>
            <a:r>
              <a:rPr lang="en-US" altLang="zh-CN" sz="2000" strike="noStrike" kern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&lt;&lt;x&lt;&lt;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</a:t>
            </a:r>
            <a:r>
              <a:rPr lang="en-US" altLang="zh-CN" sz="2000" strike="noStrike" kern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 from main:</a:t>
            </a:r>
            <a:r>
              <a:rPr lang="en-US" altLang="zh-CN" sz="2000" strike="noStrike" kern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&lt;&lt;y&lt;&lt;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return 0;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7823518" y="2132013"/>
            <a:ext cx="2928938" cy="2592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输出结果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from main:5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from main:7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from myFunction:5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from myFunction:10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 from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myFunction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from main:5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from main:7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3600" b="1" dirty="0"/>
              <a:t>5.2 </a:t>
            </a:r>
            <a:r>
              <a:rPr lang="zh-CN" altLang="en-US" sz="3600" b="1" dirty="0"/>
              <a:t>对象的生存期</a:t>
            </a:r>
            <a:endParaRPr lang="zh-CN" altLang="en-US" sz="3600" b="1" dirty="0"/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>
          <a:xfrm>
            <a:off x="1407795" y="1428750"/>
            <a:ext cx="9742170" cy="3657600"/>
          </a:xfrm>
          <a:noFill/>
          <a:ln>
            <a:noFill/>
          </a:ln>
        </p:spPr>
        <p:txBody>
          <a:bodyPr anchor="t" anchorCtr="0"/>
          <a:p>
            <a:pPr marL="0" indent="74295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对象从诞生到结束的这段时间就是它的生存期。在对象生存期内，对象将保持它的状态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State,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即数据成员的值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，直到被更新为止。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742950" eaLnBrk="1" hangingPunct="1">
              <a:lnSpc>
                <a:spcPct val="16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对象的生存期可以分为</a:t>
            </a:r>
            <a:r>
              <a:rPr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静态生存期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动态生存期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两种。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3600" b="1" dirty="0"/>
              <a:t>5.2.1 </a:t>
            </a:r>
            <a:r>
              <a:rPr lang="zh-CN" altLang="en-US" sz="3600" b="1" dirty="0"/>
              <a:t>静态生存期</a:t>
            </a:r>
            <a:endParaRPr lang="zh-CN" altLang="en-US" sz="3600" b="1" dirty="0"/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>
          <a:xfrm>
            <a:off x="890905" y="1071880"/>
            <a:ext cx="10829290" cy="41148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　　  如果对象的生存期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与程序的运行期相同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，我们称它具有静态生存期。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在命名空间作用域中声明的对象具有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静态生存期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在函数内部声明静态生存期对象，要冠以关键字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static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，称为静态变量。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例：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static  int   i ;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</a:pP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381750" y="3571875"/>
            <a:ext cx="3929063" cy="29289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iostream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namespace std;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=5;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命名空间作用域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&lt;&lt;"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return 0;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5805" y="4437380"/>
            <a:ext cx="5280660" cy="1087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1" indent="0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未指定初值的静态生存期变量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自动默认为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0;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而未指定初值的动态生存期变量则初值不确定。</a:t>
            </a:r>
            <a:endParaRPr lang="en-US" altLang="zh-CN" sz="2400" b="1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3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charRg st="35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58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charRg st="58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95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charRg st="95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5879783" y="3285173"/>
            <a:ext cx="2857500" cy="1643062"/>
          </a:xfrm>
          <a:noFill/>
          <a:ln>
            <a:noFill/>
          </a:ln>
        </p:spPr>
        <p:txBody>
          <a:bodyPr anchor="t" anchorCtr="0"/>
          <a:p>
            <a:pPr lvl="1" eaLnBrk="1" hangingPunct="1">
              <a:lnSpc>
                <a:spcPct val="65000"/>
              </a:lnSpc>
              <a:buNone/>
            </a:pPr>
            <a:r>
              <a:rPr lang="en-US" altLang="zh-CN" sz="2400" dirty="0"/>
              <a:t>int main()</a:t>
            </a:r>
            <a:endParaRPr lang="en-US" altLang="zh-CN" sz="2400" dirty="0"/>
          </a:p>
          <a:p>
            <a:pPr lvl="1" eaLnBrk="1" hangingPunct="1">
              <a:lnSpc>
                <a:spcPct val="65000"/>
              </a:lnSpc>
              <a:buNone/>
            </a:pPr>
            <a:r>
              <a:rPr lang="en-US" altLang="zh-CN" sz="2400" dirty="0"/>
              <a:t>{   </a:t>
            </a:r>
            <a:endParaRPr lang="en-US" altLang="zh-CN" sz="2400" dirty="0"/>
          </a:p>
          <a:p>
            <a:pPr lvl="1" eaLnBrk="1" hangingPunct="1">
              <a:lnSpc>
                <a:spcPct val="65000"/>
              </a:lnSpc>
              <a:buNone/>
            </a:pPr>
            <a:r>
              <a:rPr lang="en-US" altLang="zh-CN" sz="2400" dirty="0"/>
              <a:t>     fun();</a:t>
            </a:r>
            <a:endParaRPr lang="en-US" altLang="zh-CN" sz="2400" dirty="0"/>
          </a:p>
          <a:p>
            <a:pPr lvl="1" eaLnBrk="1" hangingPunct="1">
              <a:lnSpc>
                <a:spcPct val="65000"/>
              </a:lnSpc>
              <a:buNone/>
            </a:pPr>
            <a:r>
              <a:rPr lang="en-US" altLang="zh-CN" sz="2400" dirty="0"/>
              <a:t>     fun();</a:t>
            </a:r>
            <a:endParaRPr lang="en-US" altLang="zh-CN" sz="2400" dirty="0"/>
          </a:p>
          <a:p>
            <a:pPr lvl="1" eaLnBrk="1" hangingPunct="1">
              <a:lnSpc>
                <a:spcPct val="65000"/>
              </a:lnSpc>
              <a:buNone/>
            </a:pPr>
            <a:r>
              <a:rPr lang="en-US" altLang="zh-CN" sz="2400" dirty="0"/>
              <a:t>     return 0;</a:t>
            </a:r>
            <a:endParaRPr lang="en-US" altLang="zh-CN" sz="2400" dirty="0"/>
          </a:p>
          <a:p>
            <a:pPr lvl="1" eaLnBrk="1" hangingPunct="1">
              <a:lnSpc>
                <a:spcPct val="65000"/>
              </a:lnSpc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lvl="1" eaLnBrk="1" hangingPunct="1">
              <a:lnSpc>
                <a:spcPct val="65000"/>
              </a:lnSpc>
              <a:buNone/>
            </a:pPr>
            <a:endParaRPr lang="en-US" altLang="zh-CN" sz="2400" dirty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831898" y="2276793"/>
            <a:ext cx="1992313" cy="1198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运行结果：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=6, a=2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=6, a=3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7" name="Rectangle 9"/>
          <p:cNvSpPr/>
          <p:nvPr/>
        </p:nvSpPr>
        <p:spPr>
          <a:xfrm>
            <a:off x="8543608" y="3999865"/>
            <a:ext cx="2286000" cy="82994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是动态生存期</a:t>
            </a:r>
            <a:endParaRPr lang="zh-CN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是静态生存期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3600" b="1" dirty="0"/>
              <a:t>5.2.2 </a:t>
            </a:r>
            <a:r>
              <a:rPr lang="zh-CN" altLang="en-US" sz="3600" b="1" dirty="0"/>
              <a:t>动态生存期</a:t>
            </a:r>
            <a:endParaRPr lang="zh-CN" altLang="en-US" sz="3600" b="1" dirty="0"/>
          </a:p>
        </p:txBody>
      </p:sp>
      <p:sp>
        <p:nvSpPr>
          <p:cNvPr id="6" name="Rectangle 3"/>
          <p:cNvSpPr txBox="1"/>
          <p:nvPr/>
        </p:nvSpPr>
        <p:spPr>
          <a:xfrm>
            <a:off x="1323975" y="929005"/>
            <a:ext cx="9836785" cy="164274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块作用域中声明的，没有用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static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修饰的对象是动态生存期的对象（习惯称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局部生存期对象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开始于程序执行到声明点时，结束于命名该标识符的作用域结束处。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9425" y="2450148"/>
            <a:ext cx="5857875" cy="392906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6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#include&lt;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iostream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6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namespace std;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6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 fun()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6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6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static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a=1;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6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=5;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6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a++;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6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++;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6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&lt;&lt;"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="&lt;&lt;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&lt;&lt;",a="&lt;&lt;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6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631" name="Line 9"/>
          <p:cNvSpPr/>
          <p:nvPr/>
        </p:nvSpPr>
        <p:spPr>
          <a:xfrm>
            <a:off x="6095048" y="2492693"/>
            <a:ext cx="1587" cy="2908300"/>
          </a:xfrm>
          <a:prstGeom prst="line">
            <a:avLst/>
          </a:prstGeom>
          <a:ln w="9525" cap="flat" cmpd="sng">
            <a:solidFill>
              <a:srgbClr val="66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46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12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06">
                                            <p:txEl>
                                              <p:charRg st="12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506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29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506">
                                            <p:txEl>
                                              <p:charRg st="29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41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506">
                                            <p:txEl>
                                              <p:charRg st="41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 build="p"/>
      <p:bldP spid="22532" grpId="0" bldLvl="0" animBg="1"/>
      <p:bldP spid="22537" grpId="0"/>
      <p:bldP spid="6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050"/>
          <p:cNvSpPr>
            <a:spLocks noGrp="1"/>
          </p:cNvSpPr>
          <p:nvPr>
            <p:ph type="title"/>
          </p:nvPr>
        </p:nvSpPr>
        <p:spPr>
          <a:xfrm>
            <a:off x="1631950" y="44450"/>
            <a:ext cx="1306513" cy="490538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200" b="1" dirty="0"/>
              <a:t>例</a:t>
            </a:r>
            <a:r>
              <a:rPr lang="en-US" altLang="zh-CN" sz="3200" b="1" dirty="0"/>
              <a:t>5-2</a:t>
            </a:r>
            <a:endParaRPr lang="zh-CN" altLang="en-US" sz="3200" b="1" dirty="0"/>
          </a:p>
        </p:txBody>
      </p:sp>
      <p:sp>
        <p:nvSpPr>
          <p:cNvPr id="28674" name="Rectangle 2051"/>
          <p:cNvSpPr>
            <a:spLocks noGrp="1"/>
          </p:cNvSpPr>
          <p:nvPr>
            <p:ph idx="1"/>
          </p:nvPr>
        </p:nvSpPr>
        <p:spPr>
          <a:xfrm>
            <a:off x="3287713" y="0"/>
            <a:ext cx="7272337" cy="3716338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#include&lt;iostream&gt;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int i=1;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void other(void)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 </a:t>
            </a:r>
            <a:r>
              <a:rPr lang="en-US" altLang="zh-CN" sz="2000" b="1" dirty="0">
                <a:solidFill>
                  <a:srgbClr val="FF0000"/>
                </a:solidFill>
              </a:rPr>
              <a:t>static int a=2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static int b;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</a:t>
            </a:r>
            <a:r>
              <a:rPr lang="en-US" altLang="zh-CN" sz="2000" b="1" dirty="0"/>
              <a:t>int c=10;  </a:t>
            </a:r>
            <a:r>
              <a:rPr lang="zh-CN" altLang="en-US" sz="2000" b="1" dirty="0"/>
              <a:t>　　　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</a:t>
            </a:r>
            <a:r>
              <a:rPr lang="en-US" altLang="zh-CN" sz="2000" b="1" dirty="0"/>
              <a:t>a=a+2; i=i+32; c=c+5;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cout&lt;&lt;"---OTHER---\n";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cout&lt;&lt;" i: "&lt;&lt;i&lt;&lt;" a: "&lt;&lt;a&lt;&lt;" b: "&lt;&lt;b&lt;&lt;" c: "&lt;&lt;c&lt;&lt;endl;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b=a;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4" name="Rectangle 8"/>
          <p:cNvSpPr/>
          <p:nvPr/>
        </p:nvSpPr>
        <p:spPr>
          <a:xfrm>
            <a:off x="695325" y="2996565"/>
            <a:ext cx="8001000" cy="37195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void main(void)  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static int a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int b=-10;  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int c=0;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cout&lt;&lt;"---MAIN---\n";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cout&lt;&lt;" i: "&lt;&lt;i&lt;&lt;" a: "&lt;&lt;a&lt;&lt;" b: "&lt;&lt;b&lt;&lt;" c: "&lt;&lt;c&lt;&lt;endl;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c=c+8;  other();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cout&lt;&lt;"---MAIN---\n";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cout&lt;&lt;" i: "&lt;&lt;i&lt;&lt;" a: "&lt;&lt;a&lt;&lt;" b: "&lt;&lt;b&lt;&lt;" c: "&lt;&lt;c&lt;&lt;endl;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i=i+10; other(); 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10"/>
          <p:cNvSpPr txBox="1"/>
          <p:nvPr/>
        </p:nvSpPr>
        <p:spPr>
          <a:xfrm>
            <a:off x="8255953" y="3068955"/>
            <a:ext cx="2665412" cy="3311525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运行结果：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---MAIN---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i: 1 a: 0 b: -10 c: 0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---OTHER---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i: 33 a: 4 b: 0 c: 15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---MAIN---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i: 33 a: 0 b: -10 c: 8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---OTHER---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i: 75 a: 6 b: 4 c: 15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6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4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charRg st="52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charRg st="75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charRg st="86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charRg st="110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22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charRg st="122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3"/>
          <p:cNvSpPr>
            <a:spLocks noGrp="1"/>
          </p:cNvSpPr>
          <p:nvPr>
            <p:ph idx="1"/>
          </p:nvPr>
        </p:nvSpPr>
        <p:spPr>
          <a:xfrm>
            <a:off x="899160" y="2637155"/>
            <a:ext cx="11005185" cy="1595755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10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作用域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标识符的有效范围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指一个标识符在程序正文中有效的区域。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2738438" y="0"/>
            <a:ext cx="7162800" cy="852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b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5.1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标识符的作用域与可见性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74086" name="Rectangle 6"/>
          <p:cNvSpPr/>
          <p:nvPr/>
        </p:nvSpPr>
        <p:spPr>
          <a:xfrm>
            <a:off x="2136140" y="2781300"/>
            <a:ext cx="7315200" cy="302418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Char char="–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函数原型作用域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Char char="–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局部作用域（块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作用域）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Char char="–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类作用域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Char char="–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文件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作用域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Char char="–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命名空间作用域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088" name="Rectangle 8"/>
          <p:cNvSpPr/>
          <p:nvPr/>
        </p:nvSpPr>
        <p:spPr>
          <a:xfrm>
            <a:off x="1127760" y="5588953"/>
            <a:ext cx="6669088" cy="54292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可见性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标识符是否可以被引用。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615" y="822325"/>
            <a:ext cx="1048321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kern="0" dirty="0">
                <a:latin typeface="楷体_GB2312" pitchFamily="49" charset="-122"/>
                <a:ea typeface="楷体_GB2312" pitchFamily="49" charset="-122"/>
                <a:sym typeface="+mn-ea"/>
              </a:rPr>
              <a:t>为什么要关注标识符的作用域与可见性呢？</a:t>
            </a:r>
            <a:endParaRPr lang="zh-CN" altLang="en-US" sz="2800" b="1" kern="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r>
              <a:rPr lang="zh-CN" altLang="en-US" sz="2800" b="1" kern="0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lang="en-US" altLang="zh-CN" sz="2800" b="1" kern="0" dirty="0">
                <a:latin typeface="楷体_GB2312" pitchFamily="49" charset="-122"/>
                <a:ea typeface="楷体_GB2312" pitchFamily="49" charset="-122"/>
                <a:sym typeface="+mn-ea"/>
              </a:rPr>
              <a:t>   </a:t>
            </a:r>
            <a:r>
              <a:rPr lang="zh-CN" altLang="en-US" sz="2800" b="1" kern="0" dirty="0">
                <a:latin typeface="楷体_GB2312" pitchFamily="49" charset="-122"/>
                <a:ea typeface="楷体_GB2312" pitchFamily="49" charset="-122"/>
                <a:sym typeface="+mn-ea"/>
              </a:rPr>
              <a:t>程序模块需要协作共同完成整个系统的功能，模块间需要共享数据，因此需要知道针对不同的数据共享需求，应该将变量和对象定义在什么位置。</a:t>
            </a:r>
            <a:endParaRPr lang="zh-CN" altLang="en-US" sz="2800" b="1" kern="0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6" grpId="0"/>
      <p:bldP spid="174088" grpId="0"/>
      <p:bldP spid="512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xfrm>
            <a:off x="2524125" y="214313"/>
            <a:ext cx="7848600" cy="477837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2400" b="1" dirty="0"/>
              <a:t>例</a:t>
            </a:r>
            <a:r>
              <a:rPr lang="en-US" altLang="zh-CN" sz="2400" b="1" dirty="0"/>
              <a:t>5-3</a:t>
            </a:r>
            <a:r>
              <a:rPr lang="zh-CN" altLang="en-US" sz="2400" b="1" dirty="0"/>
              <a:t>具有静态、动态生存期对象的时钟程序</a:t>
            </a:r>
            <a:endParaRPr lang="zh-CN" altLang="en-US" sz="2400" b="1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>
          <a:xfrm>
            <a:off x="1388110" y="621030"/>
            <a:ext cx="8595995" cy="358267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#include&lt;iostream&gt;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class Clock	//</a:t>
            </a:r>
            <a:r>
              <a:rPr lang="zh-CN" altLang="en-US" sz="2000" b="1" dirty="0"/>
              <a:t>时钟类声明</a:t>
            </a:r>
            <a:endParaRPr lang="zh-CN" alt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{public:	//</a:t>
            </a:r>
            <a:r>
              <a:rPr lang="zh-CN" altLang="en-US" sz="2000" b="1" dirty="0"/>
              <a:t>外部接口</a:t>
            </a:r>
            <a:endParaRPr lang="zh-CN" alt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Clock();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void SetTime(int NewH, int NewM, int NewS); 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void ShowTime();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~Clock(){}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private:	//</a:t>
            </a:r>
            <a:r>
              <a:rPr lang="zh-CN" altLang="en-US" sz="2000" b="1" dirty="0"/>
              <a:t>私有数据成员</a:t>
            </a:r>
            <a:endParaRPr lang="zh-CN" alt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int Hour,Minute,Second;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};</a:t>
            </a:r>
            <a:endParaRPr lang="en-US" altLang="zh-CN" sz="2000" b="1" dirty="0"/>
          </a:p>
        </p:txBody>
      </p:sp>
      <p:sp>
        <p:nvSpPr>
          <p:cNvPr id="4" name="Rectangle 3"/>
          <p:cNvSpPr txBox="1"/>
          <p:nvPr/>
        </p:nvSpPr>
        <p:spPr>
          <a:xfrm>
            <a:off x="1919605" y="4077018"/>
            <a:ext cx="7848600" cy="26876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时钟类成员函数实现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Clock::Clock()	//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构造函数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	Hour=0;    Minute=0;      Second=0;    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void Clock::SetTime(int NewH, int NewM, int NewS)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	Hour=NewH;      Minute=NewM;     Second=NewS;    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void Clock::ShowTime()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	cout&lt;&lt;Hour&lt;&lt;":"&lt;&lt;Minute&lt;&lt;":"&lt;&lt;Second&lt;&lt;endl;    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2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charRg st="12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4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charRg st="34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charRg st="77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27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charRg st="127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80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charRg st="180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03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charRg st="203" end="2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3"/>
          <p:cNvSpPr>
            <a:spLocks noGrp="1"/>
          </p:cNvSpPr>
          <p:nvPr>
            <p:ph idx="1"/>
          </p:nvPr>
        </p:nvSpPr>
        <p:spPr>
          <a:xfrm>
            <a:off x="1847850" y="692150"/>
            <a:ext cx="8153400" cy="4972050"/>
          </a:xfrm>
          <a:noFill/>
          <a:ln>
            <a:noFill/>
          </a:ln>
        </p:spPr>
        <p:txBody>
          <a:bodyPr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Clock</a:t>
            </a:r>
            <a:r>
              <a:rPr lang="en-US" altLang="zh-CN" sz="2400" b="1" dirty="0">
                <a:solidFill>
                  <a:srgbClr val="FFFF99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globClock;</a:t>
            </a:r>
            <a:r>
              <a:rPr lang="en-US" altLang="zh-CN" sz="2400" b="1" dirty="0">
                <a:solidFill>
                  <a:schemeClr val="folHlink"/>
                </a:solidFill>
              </a:rPr>
              <a:t>	</a:t>
            </a:r>
            <a:r>
              <a:rPr lang="en-US" altLang="zh-CN" sz="2400" b="1" dirty="0"/>
              <a:t>//</a:t>
            </a:r>
            <a:r>
              <a:rPr lang="zh-CN" altLang="en-US" sz="2400" b="1" dirty="0"/>
              <a:t>声明对象</a:t>
            </a:r>
            <a:r>
              <a:rPr lang="en-US" altLang="zh-CN" sz="2400" b="1" dirty="0"/>
              <a:t>globClock</a:t>
            </a:r>
            <a:r>
              <a:rPr lang="zh-CN" altLang="en-US" sz="2400" b="1" dirty="0"/>
              <a:t>，</a:t>
            </a:r>
            <a:endParaRPr lang="zh-CN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                            </a:t>
            </a:r>
            <a:r>
              <a:rPr lang="en-US" altLang="zh-CN" sz="2400" b="1" dirty="0"/>
              <a:t>//</a:t>
            </a:r>
            <a:r>
              <a:rPr lang="zh-CN" altLang="en-US" sz="2400" b="1" dirty="0"/>
              <a:t>具有静态生存期，命名空间作用域</a:t>
            </a:r>
            <a:endParaRPr lang="zh-CN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int main()	</a:t>
            </a:r>
            <a:endParaRPr lang="zh-CN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{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cout&lt;&lt;"First time output:"&lt;&lt;endl;	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>
                <a:solidFill>
                  <a:srgbClr val="FF0000"/>
                </a:solidFill>
              </a:rPr>
              <a:t>globClock.ShowTime(); </a:t>
            </a:r>
            <a:endParaRPr lang="en-US" altLang="zh-CN" sz="2400" b="1" dirty="0">
              <a:solidFill>
                <a:schemeClr val="fol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</a:rPr>
              <a:t>globClock.SetTime(8,30,30);	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chemeClr val="accent2"/>
                </a:solidFill>
              </a:rPr>
              <a:t>Clock myClock(globClock); 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cout&lt;&lt;"Second time output:"&lt;&lt;endl;	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chemeClr val="accent2"/>
                </a:solidFill>
              </a:rPr>
              <a:t>myClock</a:t>
            </a:r>
            <a:r>
              <a:rPr lang="en-US" altLang="zh-CN" sz="2400" b="1" dirty="0"/>
              <a:t>.ShowTime();	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return 0;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7248525" y="1844675"/>
            <a:ext cx="3305175" cy="21542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程序的运行结果为：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time output: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0:0:0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time output: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8:30:30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600" b="1" dirty="0"/>
              <a:t>数据与函数</a:t>
            </a:r>
            <a:endParaRPr lang="zh-CN" altLang="en-US" sz="3600" b="1" dirty="0"/>
          </a:p>
        </p:txBody>
      </p:sp>
      <p:sp>
        <p:nvSpPr>
          <p:cNvPr id="24589" name="Rectangle 13"/>
          <p:cNvSpPr/>
          <p:nvPr/>
        </p:nvSpPr>
        <p:spPr>
          <a:xfrm>
            <a:off x="537210" y="1285875"/>
            <a:ext cx="6079490" cy="41719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marL="609600" indent="-609600">
              <a:lnSpc>
                <a:spcPct val="115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数据结构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程序设计</a:t>
            </a: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，它是结构化程序设计的基础。数据的组织就是数据结构，函数是来实现算法的。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  <a:sym typeface="Wingdings 2" panose="05020102010507070707" pitchFamily="18" charset="2"/>
            </a:endParaRPr>
          </a:p>
          <a:p>
            <a:pPr marL="609600" indent="-609600">
              <a:lnSpc>
                <a:spcPct val="115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数据存储在局部对象中，通过参数传递实现共享</a:t>
            </a:r>
            <a:r>
              <a:rPr lang="en-US" altLang="zh-CN" sz="2400" b="1" dirty="0">
                <a:latin typeface="宋体" panose="02010600030101010101" pitchFamily="2" charset="-122"/>
                <a:ea typeface="楷体_GB2312" pitchFamily="49" charset="-122"/>
              </a:rPr>
              <a:t>——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函数间的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参数传递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609600" indent="-609600">
              <a:lnSpc>
                <a:spcPct val="115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数据存储在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全局对象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中。可以被整个程序中所有函数共享。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91" name="Rectangle 15"/>
          <p:cNvSpPr>
            <a:spLocks noGrp="1"/>
          </p:cNvSpPr>
          <p:nvPr>
            <p:ph idx="1"/>
          </p:nvPr>
        </p:nvSpPr>
        <p:spPr>
          <a:xfrm>
            <a:off x="7463790" y="1314133"/>
            <a:ext cx="3529013" cy="41148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#include&lt;iostream.h&gt;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global;</a:t>
            </a:r>
            <a:endParaRPr lang="en-US" altLang="zh-CN" sz="2400" b="1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void f( 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{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solidFill>
                  <a:srgbClr val="33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global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=5;}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void g( 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{  cout&lt;&lt;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global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&lt;&lt;endl;}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main( 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{  f( );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g( );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//</a:t>
            </a:r>
            <a:r>
              <a:rPr lang="zh-CN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输出“5”</a:t>
            </a:r>
            <a:endParaRPr lang="en-US" altLang="zh-CN" sz="2400" b="1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return 0;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89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>
                                            <p:txEl>
                                              <p:charRg st="5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589">
                                            <p:txEl>
                                              <p:charRg st="59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>
                                            <p:txEl>
                                              <p:charRg st="92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589">
                                            <p:txEl>
                                              <p:charRg st="92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9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>
                                            <p:txEl>
                                              <p:charRg st="2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91">
                                            <p:txEl>
                                              <p:charRg st="21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>
                                            <p:txEl>
                                              <p:charRg st="3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91">
                                            <p:txEl>
                                              <p:charRg st="3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>
                                            <p:txEl>
                                              <p:charRg st="4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91">
                                            <p:txEl>
                                              <p:charRg st="43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>
                                            <p:txEl>
                                              <p:charRg st="5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91">
                                            <p:txEl>
                                              <p:charRg st="57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>
                                            <p:txEl>
                                              <p:charRg st="67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91">
                                            <p:txEl>
                                              <p:charRg st="67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>
                                            <p:txEl>
                                              <p:charRg st="103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91">
                                            <p:txEl>
                                              <p:charRg st="103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>
                                            <p:txEl>
                                              <p:charRg st="11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591">
                                            <p:txEl>
                                              <p:charRg st="112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>
                                            <p:txEl>
                                              <p:charRg st="134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591">
                                            <p:txEl>
                                              <p:charRg st="134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>
                                            <p:txEl>
                                              <p:charRg st="147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591">
                                            <p:txEl>
                                              <p:charRg st="147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9" grpId="0" build="p"/>
      <p:bldP spid="245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600" b="1" dirty="0"/>
              <a:t>将函数与数据封装</a:t>
            </a:r>
            <a:endParaRPr lang="zh-CN" altLang="en-US" sz="3600" b="1" dirty="0"/>
          </a:p>
        </p:txBody>
      </p:sp>
      <p:sp>
        <p:nvSpPr>
          <p:cNvPr id="25603" name="Rectangle 3"/>
          <p:cNvSpPr>
            <a:spLocks noGrp="1"/>
          </p:cNvSpPr>
          <p:nvPr>
            <p:ph sz="half" idx="1"/>
          </p:nvPr>
        </p:nvSpPr>
        <p:spPr>
          <a:xfrm>
            <a:off x="1602740" y="908050"/>
            <a:ext cx="4149090" cy="49530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#include&lt;iostream&gt;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using namespace std;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class Application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{ public: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     void</a:t>
            </a:r>
            <a:r>
              <a:rPr lang="en-US" altLang="zh-CN" sz="2400" b="1" dirty="0">
                <a:solidFill>
                  <a:srgbClr val="99FFCC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altLang="zh-CN" sz="2400" b="1" dirty="0">
                <a:latin typeface="+mn-lt"/>
                <a:ea typeface="+mn-ea"/>
                <a:cs typeface="+mn-cs"/>
              </a:rPr>
              <a:t>();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     void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altLang="zh-CN" sz="2400" b="1" dirty="0">
                <a:latin typeface="+mn-lt"/>
                <a:ea typeface="+mn-ea"/>
                <a:cs typeface="+mn-cs"/>
              </a:rPr>
              <a:t>();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  private: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     int </a:t>
            </a:r>
            <a:r>
              <a:rPr lang="en-US" altLang="zh-CN" sz="24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global</a:t>
            </a:r>
            <a:r>
              <a:rPr lang="en-US" altLang="zh-CN" sz="2400" b="1" dirty="0">
                <a:latin typeface="+mn-lt"/>
                <a:ea typeface="+mn-ea"/>
                <a:cs typeface="+mn-cs"/>
              </a:rPr>
              <a:t>;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};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void Application::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altLang="zh-CN" sz="2400" b="1" dirty="0">
                <a:latin typeface="+mn-lt"/>
                <a:ea typeface="+mn-ea"/>
                <a:cs typeface="+mn-cs"/>
              </a:rPr>
              <a:t>()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{  </a:t>
            </a:r>
            <a:r>
              <a:rPr lang="en-US" altLang="zh-CN" sz="24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global</a:t>
            </a:r>
            <a:r>
              <a:rPr lang="en-US" altLang="zh-CN" sz="2400" b="1" dirty="0">
                <a:latin typeface="+mn-lt"/>
                <a:ea typeface="+mn-ea"/>
                <a:cs typeface="+mn-cs"/>
              </a:rPr>
              <a:t>=5;}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void Application::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altLang="zh-CN" sz="2400" b="1" dirty="0">
                <a:latin typeface="+mn-lt"/>
                <a:ea typeface="+mn-ea"/>
                <a:cs typeface="+mn-cs"/>
              </a:rPr>
              <a:t>()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{  cout&lt;&lt;</a:t>
            </a:r>
            <a:r>
              <a:rPr lang="en-US" altLang="zh-CN" sz="24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global</a:t>
            </a:r>
            <a:r>
              <a:rPr lang="en-US" altLang="zh-CN" sz="2400" b="1" dirty="0">
                <a:latin typeface="+mn-lt"/>
                <a:ea typeface="+mn-ea"/>
                <a:cs typeface="+mn-cs"/>
              </a:rPr>
              <a:t>&lt;&lt;endl;}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</p:txBody>
      </p:sp>
      <p:sp>
        <p:nvSpPr>
          <p:cNvPr id="25604" name="Rectangle 4"/>
          <p:cNvSpPr>
            <a:spLocks noGrp="1"/>
          </p:cNvSpPr>
          <p:nvPr>
            <p:ph sz="half" idx="2"/>
          </p:nvPr>
        </p:nvSpPr>
        <p:spPr>
          <a:xfrm>
            <a:off x="6240463" y="836613"/>
            <a:ext cx="3543300" cy="3744912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13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int main()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{  Application  MyApp;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   MyApp.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altLang="zh-CN" sz="2400" b="1" dirty="0">
                <a:latin typeface="+mn-lt"/>
                <a:ea typeface="+mn-ea"/>
                <a:cs typeface="+mn-cs"/>
              </a:rPr>
              <a:t>();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   MyApp.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altLang="zh-CN" sz="2400" b="1" dirty="0">
                <a:latin typeface="+mn-lt"/>
                <a:ea typeface="+mn-ea"/>
                <a:cs typeface="+mn-cs"/>
              </a:rPr>
              <a:t>();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   return 0;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}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</p:txBody>
      </p:sp>
      <p:sp>
        <p:nvSpPr>
          <p:cNvPr id="36868" name="Line 5"/>
          <p:cNvSpPr/>
          <p:nvPr/>
        </p:nvSpPr>
        <p:spPr>
          <a:xfrm>
            <a:off x="5794375" y="1036955"/>
            <a:ext cx="13970" cy="5015865"/>
          </a:xfrm>
          <a:prstGeom prst="line">
            <a:avLst/>
          </a:prstGeom>
          <a:ln w="12700" cap="flat" cmpd="sng">
            <a:solidFill>
              <a:srgbClr val="66FFFF"/>
            </a:solidFill>
            <a:prstDash val="dashDot"/>
            <a:round/>
            <a:headEnd type="none" w="sm" len="sm"/>
            <a:tailEnd type="none" w="sm" len="sm"/>
          </a:ln>
        </p:spPr>
      </p:sp>
      <p:sp>
        <p:nvSpPr>
          <p:cNvPr id="36869" name="Rectangle 6"/>
          <p:cNvSpPr txBox="1"/>
          <p:nvPr/>
        </p:nvSpPr>
        <p:spPr>
          <a:xfrm>
            <a:off x="6600190" y="3861435"/>
            <a:ext cx="4250690" cy="2432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在面向对象程序设计中，数据描述的是对象的属性、状态；</a:t>
            </a:r>
            <a:endParaRPr lang="zh-CN" altLang="en-US" sz="20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函数是算法的实现，是用来处理数据、改变对象状态的。</a:t>
            </a:r>
            <a:endParaRPr lang="zh-CN" altLang="en-US" sz="20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将数据和使用数据的函数封装在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中。类的数据成员被类的成员函数共享。</a:t>
            </a:r>
            <a:endParaRPr lang="zh-CN" altLang="en-US" sz="20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>
          <a:xfrm>
            <a:off x="2667000" y="214313"/>
            <a:ext cx="7315200" cy="11430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3600" b="1" dirty="0"/>
              <a:t>5.3.1 </a:t>
            </a:r>
            <a:r>
              <a:rPr lang="zh-CN" altLang="en-US" sz="3600" b="1" dirty="0"/>
              <a:t>静态数据成员</a:t>
            </a:r>
            <a:endParaRPr lang="zh-CN" altLang="en-US" sz="3600" b="1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734060" y="981075"/>
            <a:ext cx="10723245" cy="5306060"/>
          </a:xfrm>
          <a:noFill/>
          <a:ln>
            <a:noFill/>
          </a:ln>
        </p:spPr>
        <p:txBody>
          <a:bodyPr anchor="t" anchorCtr="0"/>
          <a:p>
            <a:pPr indent="0" eaLnBrk="1" latinLnBrk="0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静态成员是解决同一个类的不同对象之间数据和函数共享问题的。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indent="0" eaLnBrk="1" latinLnBrk="0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静态数据成员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indent="0" eaLnBrk="1" latinLnBrk="0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用关键字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static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声明。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latinLnBrk="0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描述类的所有对象的共同特性的一个数据项，对于任何对象实例，它的属性值是相同的。在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语言中通过静态数据成员来实现</a:t>
            </a:r>
            <a:r>
              <a:rPr lang="zh-CN" altLang="en-US" sz="2400" b="1" dirty="0"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类属性</a:t>
            </a:r>
            <a:r>
              <a:rPr lang="zh-CN" altLang="en-US" sz="2400" b="1" dirty="0"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latinLnBrk="0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该类的所有对象维护该成员的同一个拷贝。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latinLnBrk="0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具有静态生存期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必须在类外定义和初始化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，用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(::)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来指明所属的类。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latinLnBrk="0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cs typeface="+mn-ea"/>
              </a:rPr>
              <a:t>C++11标准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cs typeface="+mn-ea"/>
                <a:sym typeface="+mn-ea"/>
              </a:rPr>
              <a:t>支持静态常量（const或constexpr修饰）类内初始化，此时类外仍可定义该静态成员，但不能再次初始化操作。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cs typeface="+mn-ea"/>
              </a:rPr>
              <a:t>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lvl="1" indent="0" eaLnBrk="1" latinLnBrk="0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UML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语言中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在数据成员下添加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下划线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表示。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3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charRg st="3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3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charRg st="37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51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charRg st="51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1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charRg st="115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35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charRg st="135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69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charRg st="169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6188710" cy="85725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200" b="1" dirty="0"/>
              <a:t>例</a:t>
            </a:r>
            <a:r>
              <a:rPr lang="en-US" altLang="zh-CN" sz="3200" b="1" dirty="0"/>
              <a:t>5-4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具有静态数据成员的 </a:t>
            </a:r>
            <a:r>
              <a:rPr lang="en-US" altLang="zh-CN" sz="2800" b="1" dirty="0"/>
              <a:t>Point</a:t>
            </a:r>
            <a:r>
              <a:rPr lang="zh-CN" altLang="en-US" sz="2800" b="1" dirty="0"/>
              <a:t>类</a:t>
            </a:r>
            <a:endParaRPr lang="zh-CN" altLang="en-US" sz="2800" b="1" dirty="0"/>
          </a:p>
        </p:txBody>
      </p:sp>
      <p:sp>
        <p:nvSpPr>
          <p:cNvPr id="120835" name="Rectangle 3"/>
          <p:cNvSpPr>
            <a:spLocks noGrp="1"/>
          </p:cNvSpPr>
          <p:nvPr>
            <p:ph idx="1"/>
          </p:nvPr>
        </p:nvSpPr>
        <p:spPr>
          <a:xfrm>
            <a:off x="1775460" y="836930"/>
            <a:ext cx="7848600" cy="50292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#include &lt;iostream&gt;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using namespace std;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class Point	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{public:	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Point(int x=0, int y=0) :X(x),Y(y){ </a:t>
            </a:r>
            <a:r>
              <a:rPr lang="en-US" altLang="zh-CN" sz="2400" b="1" dirty="0">
                <a:solidFill>
                  <a:srgbClr val="FF0000"/>
                </a:solidFill>
              </a:rPr>
              <a:t>count++; </a:t>
            </a:r>
            <a:r>
              <a:rPr lang="en-US" altLang="zh-CN" sz="2400" b="1" dirty="0"/>
              <a:t>} 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Point(Point &amp;p)    { X=p.X; Y=p.Y; </a:t>
            </a:r>
            <a:r>
              <a:rPr lang="en-US" altLang="zh-CN" sz="2400" b="1" dirty="0">
                <a:solidFill>
                  <a:srgbClr val="FF0000"/>
                </a:solidFill>
              </a:rPr>
              <a:t>count++;</a:t>
            </a:r>
            <a:r>
              <a:rPr lang="en-US" altLang="zh-CN" sz="2400" b="1" dirty="0"/>
              <a:t>}	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~Point() {</a:t>
            </a:r>
            <a:r>
              <a:rPr lang="en-US" altLang="zh-CN" sz="2400" b="1" dirty="0">
                <a:solidFill>
                  <a:srgbClr val="FF0000"/>
                </a:solidFill>
              </a:rPr>
              <a:t>count--;</a:t>
            </a:r>
            <a:r>
              <a:rPr lang="en-US" altLang="zh-CN" sz="2400" b="1" dirty="0"/>
              <a:t>}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int GetX() {return X;}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int GetY() {return Y;}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void ShowCount() 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{cout&lt;&lt;" Object count="&lt;&lt;</a:t>
            </a:r>
            <a:r>
              <a:rPr lang="en-US" altLang="zh-CN" sz="2400" b="1" dirty="0">
                <a:solidFill>
                  <a:srgbClr val="FF0000"/>
                </a:solidFill>
              </a:rPr>
              <a:t>count</a:t>
            </a:r>
            <a:r>
              <a:rPr lang="en-US" altLang="zh-CN" sz="2400" b="1" dirty="0"/>
              <a:t>&lt;&lt;endl;}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private:	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int X,Y;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	static int count;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};</a:t>
            </a:r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43925" y="-27305"/>
            <a:ext cx="3031490" cy="2480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9" name="Rectangle 3"/>
          <p:cNvSpPr>
            <a:spLocks noGrp="1"/>
          </p:cNvSpPr>
          <p:nvPr>
            <p:ph idx="1"/>
          </p:nvPr>
        </p:nvSpPr>
        <p:spPr>
          <a:xfrm>
            <a:off x="2209800" y="457200"/>
            <a:ext cx="8134350" cy="60198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int Point::count=0; //</a:t>
            </a:r>
            <a:r>
              <a:rPr lang="zh-CN" altLang="en-US" sz="2400" b="1" dirty="0">
                <a:solidFill>
                  <a:srgbClr val="FF0000"/>
                </a:solidFill>
              </a:rPr>
              <a:t>静态数据成员类外初始化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用类名限定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int main()	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{	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Point A(4,5);	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cout&lt;&lt;"Point A:"&lt;&lt;A.GetX()&lt;&lt;","&lt;&lt;A.GetY();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A. ShowCount();	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Point B(A);	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cout&lt;&lt;"Point B:"&lt;&lt;B.GetX()&lt;&lt;","&lt;&lt;B.GetY();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B. ShowCount();	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return 0;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5591175" y="5013325"/>
            <a:ext cx="4608513" cy="13684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程序的运行结果为：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 A:4,5 Object count=1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Point B:4,5 Object count=2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5951538" y="2060575"/>
            <a:ext cx="481012" cy="471488"/>
            <a:chOff x="5088" y="2291"/>
            <a:chExt cx="336" cy="336"/>
          </a:xfrm>
        </p:grpSpPr>
        <p:sp>
          <p:nvSpPr>
            <p:cNvPr id="43012" name="Line 12"/>
            <p:cNvSpPr/>
            <p:nvPr/>
          </p:nvSpPr>
          <p:spPr>
            <a:xfrm>
              <a:off x="5088" y="2291"/>
              <a:ext cx="336" cy="336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13" name="Line 13"/>
            <p:cNvSpPr/>
            <p:nvPr/>
          </p:nvSpPr>
          <p:spPr>
            <a:xfrm flipH="1">
              <a:off x="5088" y="2291"/>
              <a:ext cx="336" cy="336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1870" name="Rectangle 14"/>
          <p:cNvSpPr/>
          <p:nvPr/>
        </p:nvSpPr>
        <p:spPr>
          <a:xfrm>
            <a:off x="2567623" y="2060575"/>
            <a:ext cx="348234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dirty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Point</a:t>
            </a:r>
            <a:r>
              <a:rPr lang="en-US" altLang="zh-CN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:: ShowCount ( );</a:t>
            </a:r>
            <a:endParaRPr lang="en-US" altLang="zh-CN" sz="2400" b="1" dirty="0">
              <a:solidFill>
                <a:srgbClr val="CC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charRg st="5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charRg st="55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charRg st="58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charRg st="58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charRg st="7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charRg st="77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charRg st="121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charRg st="121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charRg st="139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charRg st="139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charRg st="153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charRg st="153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charRg st="197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charRg st="197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charRg st="214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1859">
                                            <p:txEl>
                                              <p:charRg st="214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charRg st="215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1859">
                                            <p:txEl>
                                              <p:charRg st="215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charRg st="5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1859">
                                            <p:txEl>
                                              <p:charRg st="55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4" grpId="0" bldLvl="0" animBg="1"/>
      <p:bldP spid="1218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3"/>
          <p:cNvSpPr>
            <a:spLocks noGrp="1"/>
          </p:cNvSpPr>
          <p:nvPr>
            <p:ph idx="1"/>
          </p:nvPr>
        </p:nvSpPr>
        <p:spPr>
          <a:xfrm>
            <a:off x="1692275" y="1214755"/>
            <a:ext cx="9634220" cy="45720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静态函数成员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可以使用类名或对象名来调用公有的静态成员函数。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对普通成员函数只能通过对象名来调用。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静态使用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static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关键字声明的函数成员。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静态成员函数可以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直接访问该类的静态数据和函数成员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；而访问非静态数据成员，必须通过参数传递方式得到对象名，然后通过对象名来访问。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2667000" y="214313"/>
            <a:ext cx="7315200" cy="11430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3600" b="1" dirty="0"/>
              <a:t>5.3.2 </a:t>
            </a:r>
            <a:r>
              <a:rPr lang="zh-CN" altLang="en-US" sz="3600" b="1" dirty="0"/>
              <a:t>静态函数成员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10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600" b="1" dirty="0"/>
              <a:t>静态函数成员举例</a:t>
            </a:r>
            <a:endParaRPr lang="zh-CN" altLang="en-US" sz="3600" b="1" dirty="0"/>
          </a:p>
        </p:txBody>
      </p:sp>
      <p:sp>
        <p:nvSpPr>
          <p:cNvPr id="46082" name="Rectangle 11"/>
          <p:cNvSpPr>
            <a:spLocks noGrp="1"/>
          </p:cNvSpPr>
          <p:nvPr>
            <p:ph sz="half" idx="1"/>
          </p:nvPr>
        </p:nvSpPr>
        <p:spPr>
          <a:xfrm>
            <a:off x="1952625" y="1357313"/>
            <a:ext cx="4071938" cy="48006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#include&lt;iostream&gt;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using namespace std;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class Application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{ public: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    static void f(); 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    static void g();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  private: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    static int global;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};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int Application::global=0;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</p:txBody>
      </p:sp>
      <p:sp>
        <p:nvSpPr>
          <p:cNvPr id="47116" name="Rectangle 12"/>
          <p:cNvSpPr>
            <a:spLocks noGrp="1"/>
          </p:cNvSpPr>
          <p:nvPr>
            <p:ph sz="half" idx="2"/>
          </p:nvPr>
        </p:nvSpPr>
        <p:spPr>
          <a:xfrm>
            <a:off x="6810375" y="1285875"/>
            <a:ext cx="3543300" cy="44196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void Application::f()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{  global=5;}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void Application::g()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{  cout&lt;&lt;global&lt;&lt;endl;}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int main()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{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Application::f();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Application::g();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 return 0;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}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</p:txBody>
      </p:sp>
      <p:sp>
        <p:nvSpPr>
          <p:cNvPr id="46084" name="Line 9"/>
          <p:cNvSpPr/>
          <p:nvPr/>
        </p:nvSpPr>
        <p:spPr>
          <a:xfrm>
            <a:off x="6126163" y="1071563"/>
            <a:ext cx="46037" cy="5253037"/>
          </a:xfrm>
          <a:prstGeom prst="line">
            <a:avLst/>
          </a:prstGeom>
          <a:ln w="9525" cap="flat" cmpd="sng">
            <a:solidFill>
              <a:srgbClr val="66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16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charRg st="3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16">
                                            <p:txEl>
                                              <p:charRg st="36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charRg st="5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16">
                                            <p:txEl>
                                              <p:charRg st="58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charRg st="83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16">
                                            <p:txEl>
                                              <p:charRg st="83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charRg st="94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16">
                                            <p:txEl>
                                              <p:charRg st="94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charRg st="9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16">
                                            <p:txEl>
                                              <p:charRg st="96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charRg st="115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16">
                                            <p:txEl>
                                              <p:charRg st="115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charRg st="13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16">
                                            <p:txEl>
                                              <p:charRg st="134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charRg st="145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116">
                                            <p:txEl>
                                              <p:charRg st="145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600" b="1" dirty="0"/>
              <a:t>静态函数成员举例</a:t>
            </a:r>
            <a:endParaRPr lang="zh-CN" altLang="en-US" sz="3600" b="1" dirty="0"/>
          </a:p>
        </p:txBody>
      </p:sp>
      <p:sp>
        <p:nvSpPr>
          <p:cNvPr id="48130" name="Rectangle 3"/>
          <p:cNvSpPr>
            <a:spLocks noGrp="1"/>
          </p:cNvSpPr>
          <p:nvPr>
            <p:ph idx="1"/>
          </p:nvPr>
        </p:nvSpPr>
        <p:spPr>
          <a:xfrm>
            <a:off x="1343343" y="1125220"/>
            <a:ext cx="7239000" cy="47244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class A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{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    public: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     static void f(A a);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    private: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        int x;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};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void A::f(A a)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{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    cout&lt;&lt;</a:t>
            </a:r>
            <a:r>
              <a:rPr lang="en-US" altLang="zh-CN" sz="2800" b="1" dirty="0">
                <a:solidFill>
                  <a:srgbClr val="FF0000"/>
                </a:solidFill>
              </a:rPr>
              <a:t>x</a:t>
            </a:r>
            <a:r>
              <a:rPr lang="en-US" altLang="zh-CN" sz="2800" b="1" dirty="0"/>
              <a:t>; </a:t>
            </a:r>
            <a:endParaRPr lang="en-US" altLang="en-US" sz="28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800" b="1" dirty="0"/>
              <a:t>    </a:t>
            </a:r>
            <a:r>
              <a:rPr lang="en-US" altLang="zh-CN" sz="2800" b="1" dirty="0"/>
              <a:t>cout&lt;&lt;a.x;  </a:t>
            </a:r>
            <a:endParaRPr lang="en-US" altLang="en-US" sz="28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800" b="1" dirty="0"/>
              <a:t>}</a:t>
            </a:r>
            <a:endParaRPr lang="en-US" altLang="zh-CN" sz="2800" b="1" dirty="0"/>
          </a:p>
        </p:txBody>
      </p:sp>
      <p:sp>
        <p:nvSpPr>
          <p:cNvPr id="135175" name="Rectangle 7"/>
          <p:cNvSpPr/>
          <p:nvPr/>
        </p:nvSpPr>
        <p:spPr>
          <a:xfrm>
            <a:off x="7247890" y="1052830"/>
            <a:ext cx="3884930" cy="4707890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静态函数成员可以直接访问该类的静态数据和函数成员；而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访问非静态数据成员，必须通过参数传递方式得到对象名，然后通过对象名来访问。</a:t>
            </a:r>
            <a:endParaRPr lang="en-US" altLang="zh-CN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一般，静态函数成员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主要用来访问同一个类中的静态数据成员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，维护对象之间共享的数据。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52938" y="5072063"/>
            <a:ext cx="7696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正确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10063" y="4643438"/>
            <a:ext cx="227584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对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的调用是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错误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5175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>
                                            <p:txEl>
                                              <p:charRg st="6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175">
                                            <p:txEl>
                                              <p:charRg st="64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5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xfrm>
            <a:off x="2809875" y="357188"/>
            <a:ext cx="7162800" cy="785812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70000"/>
              </a:lnSpc>
            </a:pPr>
            <a:r>
              <a:rPr lang="zh-CN" altLang="en-US" sz="3600" b="1" dirty="0">
                <a:solidFill>
                  <a:schemeClr val="accent2"/>
                </a:solidFill>
              </a:rPr>
              <a:t>函数原型作用域</a:t>
            </a:r>
            <a:r>
              <a:rPr lang="en-US" altLang="zh-CN" sz="3600" b="1" dirty="0">
                <a:solidFill>
                  <a:schemeClr val="accent2"/>
                </a:solidFill>
              </a:rPr>
              <a:t>—</a:t>
            </a:r>
            <a:r>
              <a:rPr lang="zh-CN" altLang="en-US" sz="3600" b="1" dirty="0">
                <a:solidFill>
                  <a:schemeClr val="accent2"/>
                </a:solidFill>
              </a:rPr>
              <a:t>最小的作用域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1847850" y="1600200"/>
            <a:ext cx="8605838" cy="4525963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函数原型中的参数，其作用域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始于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"("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，结束于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")"</a:t>
            </a:r>
            <a:r>
              <a:rPr lang="zh-CN" altLang="en-US" sz="28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。      </a:t>
            </a:r>
            <a:br>
              <a:rPr lang="zh-CN" altLang="en-US" sz="28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</a:br>
            <a:endParaRPr lang="zh-CN" altLang="en-US" sz="2800" b="1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例如，设有下列原型声明：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double Area(double radius);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7" name="AutoShape 4"/>
          <p:cNvSpPr/>
          <p:nvPr/>
        </p:nvSpPr>
        <p:spPr>
          <a:xfrm rot="-5400000">
            <a:off x="5587365" y="2569210"/>
            <a:ext cx="279400" cy="2143125"/>
          </a:xfrm>
          <a:prstGeom prst="leftBrace">
            <a:avLst>
              <a:gd name="adj1" fmla="val 4975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eaVert"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5" name="AutoShape 5"/>
          <p:cNvSpPr/>
          <p:nvPr/>
        </p:nvSpPr>
        <p:spPr>
          <a:xfrm flipV="1">
            <a:off x="6311900" y="4149090"/>
            <a:ext cx="3733800" cy="1219200"/>
          </a:xfrm>
          <a:prstGeom prst="wedgeRoundRectCallout">
            <a:avLst>
              <a:gd name="adj1" fmla="val -63911"/>
              <a:gd name="adj2" fmla="val 83437"/>
              <a:gd name="adj3" fmla="val 16667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anchor="ctr" anchorCtr="0"/>
          <a:p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radius </a:t>
            </a:r>
            <a:r>
              <a:rPr lang="zh-CN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的作用域仅在于此，不能用于程序正文其它地方，因而可有可无。</a:t>
            </a:r>
            <a:endParaRPr lang="zh-CN" altLang="en-US" sz="2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title"/>
          </p:nvPr>
        </p:nvSpPr>
        <p:spPr>
          <a:xfrm>
            <a:off x="1559560" y="188595"/>
            <a:ext cx="4886960" cy="72771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2800" b="1" dirty="0"/>
              <a:t>具有静态数据、函数成员的 </a:t>
            </a:r>
            <a:r>
              <a:rPr lang="en-US" altLang="zh-CN" sz="2800" b="1" dirty="0"/>
              <a:t>Point</a:t>
            </a:r>
            <a:r>
              <a:rPr lang="zh-CN" altLang="en-US" sz="2800" b="1" dirty="0"/>
              <a:t>类</a:t>
            </a:r>
            <a:endParaRPr lang="zh-CN" altLang="en-US" sz="2800" b="1" dirty="0"/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>
          <a:xfrm>
            <a:off x="1394460" y="1196975"/>
            <a:ext cx="8382000" cy="50292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#include &lt;iostream&gt;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using namespace std;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class Point	//Point</a:t>
            </a:r>
            <a:r>
              <a:rPr lang="zh-CN" altLang="en-US" sz="2400" b="1" dirty="0"/>
              <a:t>类声明</a:t>
            </a:r>
            <a:endParaRPr lang="zh-CN" altLang="en-US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{public:	//</a:t>
            </a:r>
            <a:r>
              <a:rPr lang="zh-CN" altLang="en-US" sz="2400" b="1" dirty="0"/>
              <a:t>外部接口</a:t>
            </a:r>
            <a:endParaRPr lang="zh-CN" altLang="en-US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Point(int x=0, int y=0):X(x),Y(y) {</a:t>
            </a:r>
            <a:r>
              <a:rPr lang="en-US" altLang="zh-CN" sz="2400" b="1" dirty="0">
                <a:solidFill>
                  <a:srgbClr val="FF0000"/>
                </a:solidFill>
              </a:rPr>
              <a:t>count++; </a:t>
            </a:r>
            <a:r>
              <a:rPr lang="en-US" altLang="zh-CN" sz="2400" b="1" dirty="0"/>
              <a:t>}	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Point(Point &amp;p)	 { X=p.X; Y=p.Y; </a:t>
            </a:r>
            <a:r>
              <a:rPr lang="en-US" altLang="zh-CN" sz="2400" b="1" dirty="0">
                <a:solidFill>
                  <a:srgbClr val="FF0000"/>
                </a:solidFill>
              </a:rPr>
              <a:t>count++;</a:t>
            </a:r>
            <a:r>
              <a:rPr lang="en-US" altLang="zh-CN" sz="2400" b="1" dirty="0"/>
              <a:t>}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~Point() {</a:t>
            </a:r>
            <a:r>
              <a:rPr lang="en-US" altLang="zh-CN" sz="2400" b="1" dirty="0">
                <a:solidFill>
                  <a:srgbClr val="FF0000"/>
                </a:solidFill>
              </a:rPr>
              <a:t>count--;</a:t>
            </a:r>
            <a:r>
              <a:rPr lang="en-US" altLang="zh-CN" sz="2400" b="1" dirty="0"/>
              <a:t>}	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int GetX() {return X;}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int GetY() {return Y;}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rgbClr val="FF0000"/>
                </a:solidFill>
              </a:rPr>
              <a:t>static void ShowCount()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    {cout&lt;&lt;" Object count="&lt;&lt;count&lt;&lt;endl;}	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private:	//</a:t>
            </a:r>
            <a:r>
              <a:rPr lang="zh-CN" altLang="en-US" sz="2400" b="1" dirty="0"/>
              <a:t>私有数据成员</a:t>
            </a:r>
            <a:endParaRPr lang="zh-CN" altLang="en-US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int X,Y;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	static int count;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};</a:t>
            </a:r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6180" y="45085"/>
            <a:ext cx="389255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3"/>
          <p:cNvSpPr>
            <a:spLocks noGrp="1"/>
          </p:cNvSpPr>
          <p:nvPr>
            <p:ph idx="1"/>
          </p:nvPr>
        </p:nvSpPr>
        <p:spPr>
          <a:xfrm>
            <a:off x="2135505" y="260985"/>
            <a:ext cx="7848600" cy="4271963"/>
          </a:xfrm>
          <a:noFill/>
          <a:ln>
            <a:noFill/>
          </a:ln>
        </p:spPr>
        <p:txBody>
          <a:bodyPr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int Point::count=0;	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int main()	//</a:t>
            </a:r>
            <a:r>
              <a:rPr lang="zh-CN" altLang="en-US" sz="2400" b="1" dirty="0"/>
              <a:t>主函数实现</a:t>
            </a:r>
            <a:endParaRPr lang="zh-CN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{	Point A(4,5);	//</a:t>
            </a:r>
            <a:r>
              <a:rPr lang="zh-CN" altLang="en-US" sz="2400" b="1" dirty="0"/>
              <a:t>声明对象</a:t>
            </a:r>
            <a:r>
              <a:rPr lang="en-US" altLang="zh-CN" sz="2400" b="1" dirty="0"/>
              <a:t>A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cout&lt;&lt;"Point A:"&lt;&lt;A.GetX()&lt;&lt;","&lt;&lt;A.GetY();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rgbClr val="FF0000"/>
                </a:solidFill>
              </a:rPr>
              <a:t>A.ShowCount();	//</a:t>
            </a:r>
            <a:r>
              <a:rPr lang="zh-CN" altLang="en-US" sz="2400" b="1" dirty="0"/>
              <a:t>输出对象号，对象名引用</a:t>
            </a:r>
            <a:endParaRPr lang="zh-CN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Point B(A);	//</a:t>
            </a:r>
            <a:r>
              <a:rPr lang="zh-CN" altLang="en-US" sz="2400" b="1" dirty="0"/>
              <a:t>声明对象</a:t>
            </a:r>
            <a:r>
              <a:rPr lang="en-US" altLang="zh-CN" sz="2400" b="1" dirty="0"/>
              <a:t>B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cout&lt;&lt;"Point B:"&lt;&lt;B.GetX()&lt;&lt;","&lt;&lt;B.GetY();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rgbClr val="FF0000"/>
                </a:solidFill>
              </a:rPr>
              <a:t>Point::ShowCount();	</a:t>
            </a:r>
            <a:r>
              <a:rPr lang="en-US" altLang="zh-CN" sz="2400" b="1" dirty="0"/>
              <a:t>//</a:t>
            </a:r>
            <a:r>
              <a:rPr lang="zh-CN" altLang="en-US" sz="2400" b="1" dirty="0"/>
              <a:t>类名引用</a:t>
            </a:r>
            <a:endParaRPr lang="zh-CN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   return 0;</a:t>
            </a:r>
            <a:endParaRPr lang="zh-CN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2063750" y="4797425"/>
            <a:ext cx="4608513" cy="13684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程序的运行结果为：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 A:4,5 Object count=1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Point B:4,5 Object count=2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3913" name="Rectangle 9"/>
          <p:cNvSpPr/>
          <p:nvPr/>
        </p:nvSpPr>
        <p:spPr>
          <a:xfrm>
            <a:off x="7032625" y="4653280"/>
            <a:ext cx="4370070" cy="829945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静态成员函数可以不依赖于任何对象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直接访问静态数据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!</a:t>
            </a:r>
            <a:endParaRPr lang="en-US" altLang="zh-CN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2" grpId="0" bldLvl="0" animBg="1"/>
      <p:bldP spid="1239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xfrm>
            <a:off x="2595563" y="44450"/>
            <a:ext cx="7315200" cy="9906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3600" b="1" dirty="0">
                <a:solidFill>
                  <a:schemeClr val="tx1"/>
                </a:solidFill>
              </a:rPr>
              <a:t>5.4 </a:t>
            </a:r>
            <a:r>
              <a:rPr lang="zh-CN" altLang="en-US" sz="3600" b="1" dirty="0">
                <a:solidFill>
                  <a:schemeClr val="tx1"/>
                </a:solidFill>
              </a:rPr>
              <a:t>类的友元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97283" name="Rectangle 3"/>
          <p:cNvSpPr>
            <a:spLocks noGrp="1"/>
          </p:cNvSpPr>
          <p:nvPr>
            <p:ph idx="1"/>
          </p:nvPr>
        </p:nvSpPr>
        <p:spPr>
          <a:xfrm>
            <a:off x="1016635" y="1143000"/>
            <a:ext cx="10412095" cy="356616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友员关系提供了不同类或对象的成员函数之间、类的成员函数与一般函数之间进行数据共享的机制。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通过将一个模块声明为另一个模块的友元，一个模块能够引用到另一个模块中本是被隐藏的信息。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可以使用友元函数和友元类。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作用：</a:t>
            </a:r>
            <a:r>
              <a:rPr lang="zh-CN" altLang="en-US" sz="2800" b="1" dirty="0">
                <a:ea typeface="楷体_GB2312" pitchFamily="49" charset="-122"/>
              </a:rPr>
              <a:t>增加灵活性，使程序员可以在封装和快速性方面做合理选择。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4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charRg st="45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89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charRg st="89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103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charRg st="103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>
          <a:xfrm>
            <a:off x="2595563" y="285750"/>
            <a:ext cx="7239000" cy="9144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3600" b="1" dirty="0"/>
              <a:t>5.4.1 </a:t>
            </a:r>
            <a:r>
              <a:rPr lang="zh-CN" altLang="en-US" sz="3600" b="1" dirty="0"/>
              <a:t>友元函数</a:t>
            </a:r>
            <a:endParaRPr lang="zh-CN" altLang="en-US" sz="3600" b="1" dirty="0"/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>
          <a:xfrm>
            <a:off x="1314450" y="1285875"/>
            <a:ext cx="10152380" cy="42672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友元函数是在类声明中由关键字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friend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修饰说明的非成员函数，在它的函数体中能够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通过对象名访问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private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protected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成员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友元是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提供的一种破坏数据封装和数据隐藏的机制。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为了确保数据的完整性，及数据封装与隐藏的原则，建议尽量不使用或少使用友元。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UML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中，在成员函数前添加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&lt;&lt;friend&gt;&gt;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来表示。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71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charRg st="71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9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charRg st="98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136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charRg st="136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1026"/>
          <p:cNvSpPr>
            <a:spLocks noGrp="1"/>
          </p:cNvSpPr>
          <p:nvPr>
            <p:ph type="title"/>
          </p:nvPr>
        </p:nvSpPr>
        <p:spPr>
          <a:xfrm>
            <a:off x="2514600" y="228600"/>
            <a:ext cx="7848600" cy="10668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200" b="1" dirty="0"/>
              <a:t>例</a:t>
            </a:r>
            <a:r>
              <a:rPr lang="en-US" altLang="zh-CN" sz="3200" b="1" dirty="0"/>
              <a:t>5-6 </a:t>
            </a:r>
            <a:r>
              <a:rPr lang="zh-CN" altLang="en-US" sz="3200" b="1" dirty="0"/>
              <a:t>使用友元函数计算两点距离</a:t>
            </a:r>
            <a:endParaRPr lang="zh-CN" altLang="en-US" sz="3200" b="1" dirty="0"/>
          </a:p>
        </p:txBody>
      </p:sp>
      <p:sp>
        <p:nvSpPr>
          <p:cNvPr id="58370" name="Rectangle 1027"/>
          <p:cNvSpPr>
            <a:spLocks noGrp="1"/>
          </p:cNvSpPr>
          <p:nvPr>
            <p:ph idx="1"/>
          </p:nvPr>
        </p:nvSpPr>
        <p:spPr>
          <a:xfrm>
            <a:off x="1627505" y="1285875"/>
            <a:ext cx="8521700" cy="50292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#include &lt;iostream&gt;</a:t>
            </a:r>
            <a:endParaRPr lang="en-US" altLang="zh-CN" sz="2400" b="1" dirty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#include &lt;cmath&gt;</a:t>
            </a:r>
            <a:endParaRPr lang="en-US" altLang="zh-CN" sz="2400" b="1" dirty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using namespace std;</a:t>
            </a:r>
            <a:endParaRPr lang="en-US" altLang="zh-CN" sz="2400" b="1" dirty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class Point	//Point</a:t>
            </a:r>
            <a:r>
              <a:rPr lang="zh-CN" altLang="en-US" sz="2400" b="1" dirty="0"/>
              <a:t>类声明</a:t>
            </a:r>
            <a:endParaRPr lang="zh-CN" altLang="en-US" sz="2400" b="1" dirty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{  public:	//</a:t>
            </a:r>
            <a:r>
              <a:rPr lang="zh-CN" altLang="en-US" sz="2400" b="1" dirty="0"/>
              <a:t>外部接口</a:t>
            </a:r>
            <a:endParaRPr lang="zh-CN" altLang="en-US" sz="2400" b="1" dirty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    Point(int x=0, int y=0):X(x),Y(y) { }	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int GetX() {return X;}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    int GetY() {return Y;} 	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FFCC"/>
                </a:solidFill>
              </a:rPr>
              <a:t>       </a:t>
            </a:r>
            <a:r>
              <a:rPr lang="en-US" altLang="zh-CN" sz="2400" b="1" dirty="0">
                <a:solidFill>
                  <a:srgbClr val="FF0000"/>
                </a:solidFill>
              </a:rPr>
              <a:t>friend float dist(Point &amp;p1, Point &amp;p2);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private:	//</a:t>
            </a:r>
            <a:r>
              <a:rPr lang="zh-CN" altLang="en-US" sz="2400" b="1" dirty="0"/>
              <a:t>私有数据成员</a:t>
            </a:r>
            <a:endParaRPr lang="zh-CN" altLang="en-US" sz="2400" b="1" dirty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    int X,Y;</a:t>
            </a:r>
            <a:endParaRPr lang="en-US" altLang="zh-CN" sz="2400" b="1" dirty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};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/>
          </p:cNvSpPr>
          <p:nvPr>
            <p:ph idx="1"/>
          </p:nvPr>
        </p:nvSpPr>
        <p:spPr>
          <a:xfrm>
            <a:off x="2438400" y="685800"/>
            <a:ext cx="7772400" cy="57150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float dist( Point &amp;p1, Point &amp;p2)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{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double dx=</a:t>
            </a:r>
            <a:r>
              <a:rPr lang="en-US" altLang="zh-CN" sz="2400" b="1" dirty="0">
                <a:solidFill>
                  <a:srgbClr val="FF0000"/>
                </a:solidFill>
              </a:rPr>
              <a:t>p1.X-p2.X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double dy=</a:t>
            </a:r>
            <a:r>
              <a:rPr lang="en-US" altLang="zh-CN" sz="2400" b="1" dirty="0">
                <a:solidFill>
                  <a:srgbClr val="FF0000"/>
                </a:solidFill>
              </a:rPr>
              <a:t>p1.Y-p2.Y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return static_cast&lt;float&gt;(sqrt(dx*dx+dy*dy));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int main()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{   Point p1(1, 1), p2(4, 5);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cout&lt;&lt;"The distance is: ";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cout&lt;&lt;dist(p1,p2)&lt;&lt;endl;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return 0;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6816725" y="3213100"/>
            <a:ext cx="3095625" cy="935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程序的运行结果为：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distance is:5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charRg st="145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6">
                                            <p:txEl>
                                              <p:charRg st="145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charRg st="156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426">
                                            <p:txEl>
                                              <p:charRg st="156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charRg st="186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426">
                                            <p:txEl>
                                              <p:charRg st="186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charRg st="217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426">
                                            <p:txEl>
                                              <p:charRg st="217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charRg st="246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3426">
                                            <p:txEl>
                                              <p:charRg st="246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charRg st="260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26">
                                            <p:txEl>
                                              <p:charRg st="260" end="2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3"/>
          <p:cNvSpPr>
            <a:spLocks noGrp="1"/>
          </p:cNvSpPr>
          <p:nvPr>
            <p:ph idx="1"/>
          </p:nvPr>
        </p:nvSpPr>
        <p:spPr>
          <a:xfrm>
            <a:off x="2166938" y="928688"/>
            <a:ext cx="7572375" cy="34290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#include &lt;iostream&gt;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using namespace std;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class Cylinder; 	  // </a:t>
            </a:r>
            <a:r>
              <a:rPr lang="zh-CN" altLang="en-US" sz="2000" b="1" dirty="0"/>
              <a:t>圆柱体类的前向引用声明 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enum Colors { red, green, yellow };    //</a:t>
            </a:r>
            <a:r>
              <a:rPr lang="zh-CN" altLang="en-US" sz="2000" b="1" dirty="0"/>
              <a:t>枚举类型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class Cube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	 public: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    Cube(Colors c) { color= c; }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    bool TestSame(Cylinder y);    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一般成员函数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private: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Colors color;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}; </a:t>
            </a:r>
            <a:endParaRPr lang="en-US" altLang="zh-CN" sz="2000" b="1" dirty="0"/>
          </a:p>
        </p:txBody>
      </p:sp>
      <p:sp>
        <p:nvSpPr>
          <p:cNvPr id="62466" name="Rectangle 4"/>
          <p:cNvSpPr>
            <a:spLocks noGrp="1"/>
          </p:cNvSpPr>
          <p:nvPr>
            <p:ph type="title"/>
          </p:nvPr>
        </p:nvSpPr>
        <p:spPr>
          <a:xfrm>
            <a:off x="2166938" y="214313"/>
            <a:ext cx="7848600" cy="9144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2400" b="1" dirty="0"/>
              <a:t>友元成员函数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判断圆柱体和立方体的颜色是否相同！</a:t>
            </a:r>
            <a:endParaRPr lang="zh-CN" altLang="en-US" sz="2400" b="1" dirty="0"/>
          </a:p>
        </p:txBody>
      </p:sp>
      <p:sp>
        <p:nvSpPr>
          <p:cNvPr id="4" name="Rectangle 3"/>
          <p:cNvSpPr txBox="1"/>
          <p:nvPr/>
        </p:nvSpPr>
        <p:spPr>
          <a:xfrm>
            <a:off x="2095500" y="4429125"/>
            <a:ext cx="7019925" cy="221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class Cylinder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  public: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  Cylinder(Colors c) { color = c; }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friend bool Cube::TestSame(Cylinder y) 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private: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Colors color;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}; 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81813" y="4357688"/>
            <a:ext cx="3494088" cy="727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其他类的成员函数也可作为友元函数！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4"/>
          <p:cNvSpPr>
            <a:spLocks noGrp="1"/>
          </p:cNvSpPr>
          <p:nvPr>
            <p:ph idx="1"/>
          </p:nvPr>
        </p:nvSpPr>
        <p:spPr>
          <a:xfrm>
            <a:off x="1127760" y="2277110"/>
            <a:ext cx="8759190" cy="41148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int main()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	Cube cube1(red),  cube2(yellow);  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Cylinder cyl(yellow); //</a:t>
            </a:r>
            <a:r>
              <a:rPr lang="zh-CN" altLang="en-US" sz="2000" b="1" dirty="0"/>
              <a:t>声明对象并初始化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 if(cube1.TestSame(cyl))     	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cout &lt;&lt; "The color of cube1 and cyl are the same.\n";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else     					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cout &lt;&lt; "The color of cube1 and cyl are different.\n";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if(cube2.TestSame(cyl))     	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cout &lt;&lt; "The color of cube2 and cyl are the same.\n";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else     					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cout &lt;&lt; "The color of cube2 and cyl are different.\n";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return 0;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6456045" y="548323"/>
            <a:ext cx="5184775" cy="935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程序的运行结果为：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color of cube1 and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different.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color of cube2 and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the same.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7680008" y="1917065"/>
            <a:ext cx="3313113" cy="460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友元不是类的成员！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2" name="Rectangle 3"/>
          <p:cNvSpPr txBox="1"/>
          <p:nvPr/>
        </p:nvSpPr>
        <p:spPr>
          <a:xfrm>
            <a:off x="1776095" y="260668"/>
            <a:ext cx="7019925" cy="1500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bool Cube::TestSame(Cylinder y)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{ 	if(color == y.color)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return true; 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else return false;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}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nimBg="1"/>
      <p:bldP spid="190469" grpId="0" bldLvl="0" animBg="1"/>
      <p:bldP spid="190470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3600" b="1" dirty="0"/>
              <a:t>5.4.2 </a:t>
            </a:r>
            <a:r>
              <a:rPr lang="zh-CN" altLang="en-US" sz="3600" b="1" dirty="0"/>
              <a:t>友元类</a:t>
            </a:r>
            <a:endParaRPr lang="zh-CN" altLang="en-US" sz="3600" b="1" dirty="0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1250950" y="1143000"/>
            <a:ext cx="10483850" cy="41148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115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若一个类为另一个类的友元，则此类的所有成员都能访问对方类的私有和保护成员。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声明语法：将友元类名在另一个类中使用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friend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修饰说明。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友元类的成员函数自动都成为友元函数。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通过友元类声明，友元类的成员函数可以通过对象名直接访问到隐藏的数据，达到高效协调工作的目的。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415415" y="5013325"/>
            <a:ext cx="9985375" cy="7556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问：假设有两个无关系的类Ａ和类Ｂ，使用时，如何使类Ｂ的成员能够访问类Ａ中的私有和保护的成员？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3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charRg st="38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6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charRg st="68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8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charRg st="87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87" grpId="0" animBg="1" build="p"/>
      <p:bldP spid="4" grpId="0" animBg="1"/>
      <p:bldP spid="4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Grp="1"/>
          </p:cNvSpPr>
          <p:nvPr>
            <p:ph type="title"/>
          </p:nvPr>
        </p:nvSpPr>
        <p:spPr>
          <a:xfrm>
            <a:off x="2738438" y="141288"/>
            <a:ext cx="7239000" cy="9906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600" b="1" dirty="0"/>
              <a:t>友元类举例</a:t>
            </a:r>
            <a:endParaRPr lang="zh-CN" altLang="en-US" sz="3600" b="1" dirty="0"/>
          </a:p>
        </p:txBody>
      </p:sp>
      <p:sp>
        <p:nvSpPr>
          <p:cNvPr id="66562" name="Rectangle 3"/>
          <p:cNvSpPr>
            <a:spLocks noGrp="1"/>
          </p:cNvSpPr>
          <p:nvPr>
            <p:ph idx="1"/>
          </p:nvPr>
        </p:nvSpPr>
        <p:spPr>
          <a:xfrm>
            <a:off x="1635760" y="857250"/>
            <a:ext cx="5136515" cy="5501005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#include &lt;iostream&gt; 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class A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{  public: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void display()   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{ cout&lt;&lt;x&lt;&lt;endl; } 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</a:rPr>
              <a:t>      </a:t>
            </a:r>
            <a:r>
              <a:rPr lang="en-US" altLang="zh-CN" sz="2000" b="1" dirty="0"/>
              <a:t>int getX()  { return x; }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friend class B;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private: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int x;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};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class B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{   public: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void set(int i);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void display();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private: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A a;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};</a:t>
            </a:r>
            <a:endParaRPr lang="en-US" altLang="zh-CN" sz="2000" b="1" dirty="0"/>
          </a:p>
        </p:txBody>
      </p:sp>
      <p:sp>
        <p:nvSpPr>
          <p:cNvPr id="107527" name="Rectangle 7"/>
          <p:cNvSpPr/>
          <p:nvPr/>
        </p:nvSpPr>
        <p:spPr>
          <a:xfrm>
            <a:off x="7024688" y="857250"/>
            <a:ext cx="2924175" cy="4800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void B::set(int i)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a.x=i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void B::display()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a.display();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void main()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B b;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b.set(4);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b.display();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4" name="Line 9"/>
          <p:cNvSpPr/>
          <p:nvPr/>
        </p:nvSpPr>
        <p:spPr>
          <a:xfrm flipH="1">
            <a:off x="6356350" y="714375"/>
            <a:ext cx="46038" cy="5610225"/>
          </a:xfrm>
          <a:prstGeom prst="line">
            <a:avLst/>
          </a:prstGeom>
          <a:ln w="9525" cap="flat" cmpd="sng">
            <a:solidFill>
              <a:srgbClr val="66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xfrm>
            <a:off x="2738438" y="285750"/>
            <a:ext cx="7239000" cy="8382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600" b="1" dirty="0">
                <a:solidFill>
                  <a:schemeClr val="accent2"/>
                </a:solidFill>
              </a:rPr>
              <a:t>局部作用域</a:t>
            </a:r>
            <a:r>
              <a:rPr lang="en-US" altLang="zh-CN" sz="3600" b="1" dirty="0">
                <a:solidFill>
                  <a:schemeClr val="accent2"/>
                </a:solidFill>
              </a:rPr>
              <a:t>(</a:t>
            </a:r>
            <a:r>
              <a:rPr lang="zh-CN" altLang="en-US" sz="3600" b="1" dirty="0">
                <a:solidFill>
                  <a:schemeClr val="accent2"/>
                </a:solidFill>
              </a:rPr>
              <a:t>块作用域</a:t>
            </a:r>
            <a:r>
              <a:rPr lang="en-US" altLang="zh-CN" sz="3600" b="1" dirty="0">
                <a:solidFill>
                  <a:schemeClr val="accent2"/>
                </a:solidFill>
              </a:rPr>
              <a:t>)</a:t>
            </a:r>
            <a:endParaRPr lang="en-US" altLang="zh-CN" sz="3600" b="1" dirty="0">
              <a:solidFill>
                <a:schemeClr val="accent2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775460" y="1196975"/>
            <a:ext cx="9276080" cy="4572000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块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中声明的标识符，其作用域自声明处起，限于块中。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void fun(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int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 a)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{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int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 b(a);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 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cin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&gt;&gt;b;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   if (b&gt;0)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   {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   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int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 c;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     ......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   }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 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cout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 &lt;&lt; c;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 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cout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 &lt;&lt; b;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} 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ea"/>
            </a:endParaRPr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5146358" y="2644775"/>
            <a:ext cx="2795588" cy="669925"/>
          </a:xfrm>
          <a:prstGeom prst="cloudCallout">
            <a:avLst>
              <a:gd name="adj1" fmla="val -43926"/>
              <a:gd name="adj2" fmla="val 196921"/>
            </a:avLst>
          </a:prstGeom>
          <a:solidFill>
            <a:srgbClr val="FFCCFF"/>
          </a:solidFill>
          <a:ln w="9525">
            <a:noFill/>
            <a:round/>
          </a:ln>
          <a:effectLst>
            <a:prstShdw prst="shdw17" dist="17961" dir="2700000">
              <a:srgbClr val="FFCC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的作用域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2304" name="AutoShape 16"/>
          <p:cNvSpPr/>
          <p:nvPr/>
        </p:nvSpPr>
        <p:spPr>
          <a:xfrm>
            <a:off x="5120958" y="3844925"/>
            <a:ext cx="176212" cy="839788"/>
          </a:xfrm>
          <a:prstGeom prst="rightBracket">
            <a:avLst>
              <a:gd name="adj" fmla="val 39714"/>
            </a:avLst>
          </a:prstGeom>
          <a:noFill/>
          <a:ln w="3810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5" name="Freeform 17"/>
          <p:cNvSpPr/>
          <p:nvPr/>
        </p:nvSpPr>
        <p:spPr>
          <a:xfrm>
            <a:off x="3248660" y="2549525"/>
            <a:ext cx="3729990" cy="3486150"/>
          </a:xfrm>
          <a:custGeom>
            <a:avLst/>
            <a:gdLst/>
            <a:ahLst/>
            <a:cxnLst>
              <a:cxn ang="0">
                <a:pos x="2493130" y="0"/>
              </a:cxn>
              <a:cxn ang="0">
                <a:pos x="4608513" y="0"/>
              </a:cxn>
              <a:cxn ang="0">
                <a:pos x="4608513" y="3486150"/>
              </a:cxn>
              <a:cxn ang="0">
                <a:pos x="0" y="3486150"/>
              </a:cxn>
            </a:cxnLst>
            <a:pathLst>
              <a:path w="2928" h="1632">
                <a:moveTo>
                  <a:pt x="1584" y="0"/>
                </a:moveTo>
                <a:lnTo>
                  <a:pt x="2928" y="0"/>
                </a:lnTo>
                <a:lnTo>
                  <a:pt x="2928" y="1632"/>
                </a:lnTo>
                <a:lnTo>
                  <a:pt x="0" y="1632"/>
                </a:lnTo>
              </a:path>
            </a:pathLst>
          </a:custGeom>
          <a:noFill/>
          <a:ln w="38100" cap="flat" cmpd="sng">
            <a:solidFill>
              <a:srgbClr val="CC3300"/>
            </a:solidFill>
            <a:prstDash val="solid"/>
            <a:round/>
            <a:headEnd type="triangle" w="lg" len="lg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12306" name="AutoShape 18"/>
          <p:cNvSpPr>
            <a:spLocks noChangeArrowheads="1"/>
          </p:cNvSpPr>
          <p:nvPr/>
        </p:nvSpPr>
        <p:spPr bwMode="auto">
          <a:xfrm>
            <a:off x="7353300" y="3269615"/>
            <a:ext cx="2266950" cy="871538"/>
          </a:xfrm>
          <a:prstGeom prst="cloudCallout">
            <a:avLst>
              <a:gd name="adj1" fmla="val -70727"/>
              <a:gd name="adj2" fmla="val 110472"/>
            </a:avLst>
          </a:prstGeom>
          <a:solidFill>
            <a:srgbClr val="FFCCFF"/>
          </a:solidFill>
          <a:ln w="9525">
            <a:noFill/>
            <a:round/>
          </a:ln>
          <a:effectLst>
            <a:prstShdw prst="shdw17" dist="17961" dir="2700000">
              <a:srgbClr val="FFCC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的作用域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5265420" y="4960938"/>
            <a:ext cx="363538" cy="334962"/>
            <a:chOff x="5088" y="2291"/>
            <a:chExt cx="336" cy="336"/>
          </a:xfrm>
        </p:grpSpPr>
        <p:sp>
          <p:nvSpPr>
            <p:cNvPr id="8200" name="Line 20"/>
            <p:cNvSpPr/>
            <p:nvPr/>
          </p:nvSpPr>
          <p:spPr>
            <a:xfrm>
              <a:off x="5088" y="2291"/>
              <a:ext cx="336" cy="336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1" name="Line 21"/>
            <p:cNvSpPr/>
            <p:nvPr/>
          </p:nvSpPr>
          <p:spPr>
            <a:xfrm flipH="1">
              <a:off x="5088" y="2291"/>
              <a:ext cx="336" cy="336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22"/>
          <p:cNvGrpSpPr/>
          <p:nvPr/>
        </p:nvGrpSpPr>
        <p:grpSpPr>
          <a:xfrm>
            <a:off x="5265420" y="5465763"/>
            <a:ext cx="454025" cy="268287"/>
            <a:chOff x="2640" y="3792"/>
            <a:chExt cx="288" cy="192"/>
          </a:xfrm>
        </p:grpSpPr>
        <p:sp>
          <p:nvSpPr>
            <p:cNvPr id="8203" name="Line 23"/>
            <p:cNvSpPr/>
            <p:nvPr/>
          </p:nvSpPr>
          <p:spPr>
            <a:xfrm>
              <a:off x="2640" y="3840"/>
              <a:ext cx="96" cy="144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04" name="Line 24"/>
            <p:cNvSpPr/>
            <p:nvPr/>
          </p:nvSpPr>
          <p:spPr>
            <a:xfrm flipV="1">
              <a:off x="2736" y="3792"/>
              <a:ext cx="192" cy="192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4" name="Freeform 17"/>
          <p:cNvSpPr/>
          <p:nvPr/>
        </p:nvSpPr>
        <p:spPr>
          <a:xfrm>
            <a:off x="4617085" y="2274570"/>
            <a:ext cx="3716020" cy="3761105"/>
          </a:xfrm>
          <a:custGeom>
            <a:avLst/>
            <a:gdLst/>
            <a:ahLst/>
            <a:cxnLst>
              <a:cxn ang="0">
                <a:pos x="2493130" y="0"/>
              </a:cxn>
              <a:cxn ang="0">
                <a:pos x="4608513" y="0"/>
              </a:cxn>
              <a:cxn ang="0">
                <a:pos x="4608513" y="3486150"/>
              </a:cxn>
              <a:cxn ang="0">
                <a:pos x="0" y="3486150"/>
              </a:cxn>
            </a:cxnLst>
            <a:pathLst>
              <a:path w="2928" h="1632">
                <a:moveTo>
                  <a:pt x="1584" y="0"/>
                </a:moveTo>
                <a:lnTo>
                  <a:pt x="2928" y="0"/>
                </a:lnTo>
                <a:lnTo>
                  <a:pt x="2928" y="1632"/>
                </a:lnTo>
                <a:lnTo>
                  <a:pt x="0" y="1632"/>
                </a:lnTo>
              </a:path>
            </a:pathLst>
          </a:custGeom>
          <a:noFill/>
          <a:ln w="38100" cap="flat" cmpd="sng">
            <a:solidFill>
              <a:srgbClr val="CC3300"/>
            </a:solidFill>
            <a:prstDash val="solid"/>
            <a:round/>
            <a:headEnd type="triangle" w="lg" len="lg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8505190" y="1829435"/>
            <a:ext cx="1833880" cy="871855"/>
          </a:xfrm>
          <a:prstGeom prst="cloudCallout">
            <a:avLst>
              <a:gd name="adj1" fmla="val -70727"/>
              <a:gd name="adj2" fmla="val 110472"/>
            </a:avLst>
          </a:prstGeom>
          <a:solidFill>
            <a:srgbClr val="FFCCFF"/>
          </a:solidFill>
          <a:ln w="9525">
            <a:noFill/>
            <a:round/>
          </a:ln>
          <a:effectLst>
            <a:prstShdw prst="shdw17" dist="17961" dir="2700000">
              <a:srgbClr val="FFCCFF">
                <a:gamma/>
                <a:shade val="60000"/>
                <a:invGamma/>
              </a:srgbClr>
            </a:prstShdw>
          </a:effectLst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的作用域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bldLvl="0" animBg="1"/>
      <p:bldP spid="12304" grpId="0" bldLvl="0" animBg="1"/>
      <p:bldP spid="12306" grpId="0" bldLvl="0" animBg="1"/>
      <p:bldP spid="5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1026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600" b="1" dirty="0"/>
              <a:t>友元关系</a:t>
            </a:r>
            <a:endParaRPr lang="zh-CN" altLang="en-US" sz="3600" b="1" dirty="0"/>
          </a:p>
        </p:txBody>
      </p:sp>
      <p:sp>
        <p:nvSpPr>
          <p:cNvPr id="172035" name="Rectangle 1027"/>
          <p:cNvSpPr>
            <a:spLocks noGrp="1"/>
          </p:cNvSpPr>
          <p:nvPr>
            <p:ph idx="1"/>
          </p:nvPr>
        </p:nvSpPr>
        <p:spPr>
          <a:xfrm>
            <a:off x="1414145" y="1071880"/>
            <a:ext cx="9880600" cy="4525645"/>
          </a:xfrm>
          <a:noFill/>
          <a:ln>
            <a:noFill/>
          </a:ln>
        </p:spPr>
        <p:txBody>
          <a:bodyPr anchor="t" anchorCtr="0"/>
          <a:p>
            <a:pPr marL="0" indent="762000" eaLnBrk="1" hangingPunct="1">
              <a:lnSpc>
                <a:spcPct val="11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友元关系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不能传递。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762000" eaLnBrk="1" hangingPunct="1">
              <a:lnSpc>
                <a:spcPct val="11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友元关系是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单向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的：如果声明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类是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类的友元，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类的成员函数就可以访问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类的私有和保护数据，但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类的成员函数却不能访问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类的私有、保护数据。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762000" eaLnBrk="1" hangingPunct="1">
              <a:lnSpc>
                <a:spcPct val="11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友元关系是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不被继承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如果类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是类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的友元，类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的派生类不会自动成为类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的友元。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105535" y="4509135"/>
            <a:ext cx="9980930" cy="7556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问：如果类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是类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的友元，类Ｂ是类Ｃ的友元，类Ｄ是类Ａ的派生类，那么类Ｂ是类Ａ的友元吗？类Ｃ是类Ａ的友元吗？类Ｄ是类Ｂ的友元吗？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1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35">
                                            <p:txEl>
                                              <p:charRg st="10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8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2035">
                                            <p:txEl>
                                              <p:charRg st="80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/>
          </p:cNvSpPr>
          <p:nvPr>
            <p:ph type="title"/>
          </p:nvPr>
        </p:nvSpPr>
        <p:spPr>
          <a:xfrm>
            <a:off x="2667000" y="214313"/>
            <a:ext cx="7239000" cy="785812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3600" b="1" dirty="0"/>
              <a:t>5.5 </a:t>
            </a:r>
            <a:r>
              <a:rPr lang="zh-CN" altLang="en-US" sz="3600" b="1" dirty="0"/>
              <a:t>共享数据的保护</a:t>
            </a:r>
            <a:r>
              <a:rPr lang="en-US" altLang="zh-CN" sz="3600" b="1" dirty="0"/>
              <a:t>--</a:t>
            </a:r>
            <a:r>
              <a:rPr lang="zh-CN" altLang="en-US" sz="3600" b="1" dirty="0"/>
              <a:t>常类型</a:t>
            </a:r>
            <a:endParaRPr lang="zh-CN" altLang="en-US" sz="3600" b="1" dirty="0"/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2062798" y="1124903"/>
            <a:ext cx="8181975" cy="4876800"/>
          </a:xfrm>
          <a:noFill/>
          <a:ln>
            <a:noFill/>
          </a:ln>
        </p:spPr>
        <p:txBody>
          <a:bodyPr anchor="t" anchorCtr="0"/>
          <a:p>
            <a:pPr eaLnBrk="1" hangingPunct="1">
              <a:spcBef>
                <a:spcPct val="15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常类型的对象必须进行初始化，而且不能被更新。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常引用：被引用的对象不能被更新。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spcBef>
                <a:spcPct val="15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const 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类型说明符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&amp;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引用名</a:t>
            </a:r>
            <a:endParaRPr lang="zh-CN" altLang="en-US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常对象：必须进行初始化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不能被更新。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spcBef>
                <a:spcPct val="15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const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类型说明符 对象名</a:t>
            </a:r>
            <a:endParaRPr lang="zh-CN" altLang="en-US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常数组：数组元素不能被更新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下一章介绍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spcBef>
                <a:spcPct val="15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类型说明符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const 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数组名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大小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]...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常指针：指向常量的指针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下一章介绍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2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charRg st="23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4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charRg st="4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5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charRg st="59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78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charRg st="78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9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275">
                                            <p:txEl>
                                              <p:charRg st="94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16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275">
                                            <p:txEl>
                                              <p:charRg st="116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41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275">
                                            <p:txEl>
                                              <p:charRg st="141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Grp="1"/>
          </p:cNvSpPr>
          <p:nvPr>
            <p:ph type="title"/>
          </p:nvPr>
        </p:nvSpPr>
        <p:spPr>
          <a:xfrm>
            <a:off x="2667000" y="214313"/>
            <a:ext cx="7315200" cy="8382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600" b="1" dirty="0"/>
              <a:t>常对象举例</a:t>
            </a:r>
            <a:endParaRPr lang="zh-CN" altLang="en-US" sz="3600" b="1" dirty="0"/>
          </a:p>
        </p:txBody>
      </p:sp>
      <p:sp>
        <p:nvSpPr>
          <p:cNvPr id="72706" name="Rectangle 3"/>
          <p:cNvSpPr>
            <a:spLocks noGrp="1"/>
          </p:cNvSpPr>
          <p:nvPr>
            <p:ph idx="1"/>
          </p:nvPr>
        </p:nvSpPr>
        <p:spPr>
          <a:xfrm>
            <a:off x="1775460" y="1412875"/>
            <a:ext cx="7239000" cy="42672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class A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{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public: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A(int i,int j) {x=i; y=j;}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          ...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private: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int x,y;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};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const A a(3,4);    </a:t>
            </a:r>
            <a:r>
              <a:rPr lang="en-US" altLang="zh-CN" sz="2400" b="1" dirty="0"/>
              <a:t>//a</a:t>
            </a:r>
            <a:r>
              <a:rPr lang="zh-CN" altLang="en-US" sz="2400" b="1" dirty="0"/>
              <a:t>是常对象，不能被更新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A const a(3,4);    </a:t>
            </a:r>
            <a:r>
              <a:rPr lang="en-US" altLang="zh-CN" sz="2400" b="1" dirty="0"/>
              <a:t>//</a:t>
            </a:r>
            <a:r>
              <a:rPr lang="zh-CN" altLang="en-US" sz="2400" b="1" dirty="0"/>
              <a:t>同上</a:t>
            </a:r>
            <a:endParaRPr lang="zh-CN" altLang="en-US" sz="2400" b="1" dirty="0"/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6743700" y="1844675"/>
            <a:ext cx="4509770" cy="164020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C++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的语法中，对基本数据类型的常量提供了可靠的保护。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　例：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 const n = 10 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            n = 20 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9048115" y="3068955"/>
            <a:ext cx="381000" cy="304800"/>
            <a:chOff x="5088" y="2291"/>
            <a:chExt cx="336" cy="336"/>
          </a:xfrm>
        </p:grpSpPr>
        <p:sp>
          <p:nvSpPr>
            <p:cNvPr id="72709" name="Line 9"/>
            <p:cNvSpPr/>
            <p:nvPr/>
          </p:nvSpPr>
          <p:spPr>
            <a:xfrm>
              <a:off x="5088" y="2291"/>
              <a:ext cx="336" cy="336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10" name="Line 10"/>
            <p:cNvSpPr/>
            <p:nvPr/>
          </p:nvSpPr>
          <p:spPr>
            <a:xfrm flipH="1">
              <a:off x="5088" y="2291"/>
              <a:ext cx="336" cy="336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4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charRg st="2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47">
                                            <p:txEl>
                                              <p:charRg st="29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charRg st="5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47">
                                            <p:txEl>
                                              <p:charRg st="51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animBg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/>
          </p:cNvSpPr>
          <p:nvPr>
            <p:ph type="title"/>
          </p:nvPr>
        </p:nvSpPr>
        <p:spPr>
          <a:xfrm>
            <a:off x="2667000" y="285750"/>
            <a:ext cx="7239000" cy="9144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3600" b="1" dirty="0"/>
              <a:t>5.5.2 </a:t>
            </a:r>
            <a:r>
              <a:rPr lang="zh-CN" altLang="en-US" sz="3600" b="1" dirty="0"/>
              <a:t>用</a:t>
            </a:r>
            <a:r>
              <a:rPr lang="en-US" altLang="zh-CN" sz="3600" b="1" dirty="0"/>
              <a:t>const</a:t>
            </a:r>
            <a:r>
              <a:rPr lang="zh-CN" altLang="en-US" sz="3600" b="1" dirty="0"/>
              <a:t>修饰的类成员</a:t>
            </a:r>
            <a:endParaRPr lang="zh-CN" altLang="en-US" sz="3600" b="1" dirty="0"/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1344930" y="1357630"/>
            <a:ext cx="8992870" cy="48006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常成员函数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const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关键字说明的函数。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常成员函数不能更新对象的数据成员。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常成员函数说明格式：</a:t>
            </a:r>
            <a:br>
              <a:rPr lang="zh-CN" altLang="en-US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类型说明符  函数名（参数表）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const;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const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关键字可以被用于对重载函数的区分。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通过常对象只能调用它的常成员函数。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常成员函数不能更新目的对象的数据成员。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UML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中，在成员函数前添加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&lt;&lt;const&gt;&gt;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表示。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6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charRg st="6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23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515">
                                            <p:txEl>
                                              <p:charRg st="23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4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515">
                                            <p:txEl>
                                              <p:charRg st="41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74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4515">
                                            <p:txEl>
                                              <p:charRg st="74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97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4515">
                                            <p:txEl>
                                              <p:charRg st="97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11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4515">
                                            <p:txEl>
                                              <p:charRg st="115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135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515">
                                            <p:txEl>
                                              <p:charRg st="135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Grp="1"/>
          </p:cNvSpPr>
          <p:nvPr>
            <p:ph type="title"/>
          </p:nvPr>
        </p:nvSpPr>
        <p:spPr>
          <a:xfrm>
            <a:off x="2711450" y="188913"/>
            <a:ext cx="7315200" cy="11430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600" b="1" dirty="0"/>
              <a:t>例</a:t>
            </a:r>
            <a:r>
              <a:rPr lang="en-US" altLang="zh-CN" sz="3600" b="1" dirty="0"/>
              <a:t>5-7 </a:t>
            </a:r>
            <a:r>
              <a:rPr lang="zh-CN" altLang="en-US" sz="3600" b="1" dirty="0"/>
              <a:t>常成员函数举例</a:t>
            </a:r>
            <a:endParaRPr lang="zh-CN" altLang="en-US" sz="3600" b="1" dirty="0"/>
          </a:p>
        </p:txBody>
      </p:sp>
      <p:sp>
        <p:nvSpPr>
          <p:cNvPr id="76802" name="Rectangle 3"/>
          <p:cNvSpPr>
            <a:spLocks noGrp="1"/>
          </p:cNvSpPr>
          <p:nvPr>
            <p:ph idx="1"/>
          </p:nvPr>
        </p:nvSpPr>
        <p:spPr>
          <a:xfrm>
            <a:off x="2381250" y="1285875"/>
            <a:ext cx="7315200" cy="5181600"/>
          </a:xfrm>
          <a:noFill/>
          <a:ln>
            <a:noFill/>
          </a:ln>
        </p:spPr>
        <p:txBody>
          <a:bodyPr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#</a:t>
            </a:r>
            <a:r>
              <a:rPr lang="en-US" altLang="zh-CN" sz="2400" b="1" dirty="0"/>
              <a:t>include&lt;iostream&gt;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using namespace std;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class R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{    public: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     R(int r1, int r2):r1(r1),r2(r2) {    }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     void print();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     </a:t>
            </a:r>
            <a:r>
              <a:rPr lang="en-US" altLang="zh-CN" sz="2400" b="1" dirty="0">
                <a:solidFill>
                  <a:srgbClr val="FF0000"/>
                </a:solidFill>
              </a:rPr>
              <a:t>void print() const;  //</a:t>
            </a:r>
            <a:r>
              <a:rPr lang="zh-CN" altLang="en-US" sz="2400" b="1" dirty="0">
                <a:solidFill>
                  <a:srgbClr val="FF0000"/>
                </a:solidFill>
              </a:rPr>
              <a:t>常成员函数重载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  </a:t>
            </a:r>
            <a:r>
              <a:rPr lang="en-US" altLang="zh-CN" sz="2400" b="1" dirty="0"/>
              <a:t>private: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     int r1,r2;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};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3"/>
          <p:cNvSpPr>
            <a:spLocks noGrp="1"/>
          </p:cNvSpPr>
          <p:nvPr>
            <p:ph idx="1"/>
          </p:nvPr>
        </p:nvSpPr>
        <p:spPr>
          <a:xfrm>
            <a:off x="2166938" y="500063"/>
            <a:ext cx="7467600" cy="54864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void R::print()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{     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cout&lt;&lt;r1&lt;&lt;":"&lt;&lt;r2&lt;&lt;endl;   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void R::print() const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{     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cout&lt;&lt;r1&lt;&lt;"--"&lt;&lt;r2&lt;&lt;endl;  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}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void main()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{   R a(5,4);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a.print();  //</a:t>
            </a:r>
            <a:r>
              <a:rPr lang="zh-CN" altLang="zh-CN" sz="2400" b="1" dirty="0"/>
              <a:t>调用</a:t>
            </a:r>
            <a:r>
              <a:rPr lang="en-US" altLang="zh-CN" sz="2400" b="1" dirty="0"/>
              <a:t>void print()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rgbClr val="FF0000"/>
                </a:solidFill>
              </a:rPr>
              <a:t>const R b(20,52);    </a:t>
            </a:r>
            <a:r>
              <a:rPr lang="en-US" altLang="zh-CN" sz="2400" b="1" dirty="0"/>
              <a:t>//</a:t>
            </a:r>
            <a:r>
              <a:rPr lang="zh-CN" altLang="en-US" sz="2400" b="1" dirty="0"/>
              <a:t>常对象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     </a:t>
            </a:r>
            <a:r>
              <a:rPr lang="en-US" altLang="zh-CN" sz="2400" b="1" dirty="0">
                <a:solidFill>
                  <a:srgbClr val="FF0000"/>
                </a:solidFill>
              </a:rPr>
              <a:t>b.print();</a:t>
            </a:r>
            <a:r>
              <a:rPr lang="en-US" altLang="zh-CN" sz="2400" b="1" dirty="0"/>
              <a:t>  //</a:t>
            </a:r>
            <a:r>
              <a:rPr lang="zh-CN" altLang="zh-CN" sz="2400" b="1" dirty="0"/>
              <a:t>调用</a:t>
            </a:r>
            <a:r>
              <a:rPr lang="en-US" altLang="zh-CN" sz="2400" b="1" dirty="0"/>
              <a:t>void print() const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7535863" y="1268413"/>
            <a:ext cx="2663825" cy="935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程序的运行结果为：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5:4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20--52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7000" y="928688"/>
            <a:ext cx="1714500" cy="42354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r1=r1+1;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67000" y="2571750"/>
            <a:ext cx="1714500" cy="42354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r1=r1+1;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4667250" y="2643188"/>
            <a:ext cx="381000" cy="304800"/>
            <a:chOff x="5088" y="2291"/>
            <a:chExt cx="336" cy="336"/>
          </a:xfrm>
        </p:grpSpPr>
        <p:sp>
          <p:nvSpPr>
            <p:cNvPr id="78854" name="Line 9"/>
            <p:cNvSpPr/>
            <p:nvPr/>
          </p:nvSpPr>
          <p:spPr>
            <a:xfrm>
              <a:off x="5088" y="2291"/>
              <a:ext cx="336" cy="336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855" name="Line 10"/>
            <p:cNvSpPr/>
            <p:nvPr/>
          </p:nvSpPr>
          <p:spPr>
            <a:xfrm flipH="1">
              <a:off x="5088" y="2291"/>
              <a:ext cx="336" cy="336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087" name="AutoShape 5"/>
          <p:cNvSpPr/>
          <p:nvPr/>
        </p:nvSpPr>
        <p:spPr>
          <a:xfrm flipV="1">
            <a:off x="6738938" y="3357563"/>
            <a:ext cx="2643188" cy="928688"/>
          </a:xfrm>
          <a:prstGeom prst="wedgeRoundRectCallout">
            <a:avLst>
              <a:gd name="adj1" fmla="val -118389"/>
              <a:gd name="adj2" fmla="val 135611"/>
              <a:gd name="adj3" fmla="val 16667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anchor="ctr" anchorCtr="0"/>
          <a:p>
            <a:pPr fontAlgn="base">
              <a:buNone/>
            </a:pPr>
            <a:r>
              <a:rPr lang="en-US" altLang="en-US" b="1" strike="noStrike" noProof="1" dirty="0">
                <a:latin typeface="楷体_GB2312" pitchFamily="49" charset="-122"/>
                <a:ea typeface="楷体_GB2312" pitchFamily="49" charset="-122"/>
                <a:cs typeface="+mn-cs"/>
              </a:rPr>
              <a:t>常成员函数不能更新对象的数据成员！</a:t>
            </a:r>
            <a:endParaRPr lang="en-US" altLang="en-US" b="1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 bldLvl="0" animBg="1"/>
      <p:bldP spid="4" grpId="0" bldLvl="0" animBg="1"/>
      <p:bldP spid="5" grpId="0" bldLvl="0" animBg="1"/>
      <p:bldP spid="46087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>
            <a:spLocks noGrp="1"/>
          </p:cNvSpPr>
          <p:nvPr>
            <p:ph type="title"/>
          </p:nvPr>
        </p:nvSpPr>
        <p:spPr>
          <a:xfrm>
            <a:off x="1952625" y="0"/>
            <a:ext cx="8229600" cy="11430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600" b="1" dirty="0"/>
              <a:t>例</a:t>
            </a:r>
            <a:r>
              <a:rPr lang="en-US" altLang="zh-CN" sz="3600" b="1" dirty="0"/>
              <a:t>5-8 </a:t>
            </a:r>
            <a:r>
              <a:rPr lang="zh-CN" altLang="en-US" sz="3600" b="1" dirty="0"/>
              <a:t>常数据成员举例</a:t>
            </a:r>
            <a:endParaRPr lang="zh-CN" altLang="en-US" sz="3600" b="1" dirty="0"/>
          </a:p>
        </p:txBody>
      </p:sp>
      <p:sp>
        <p:nvSpPr>
          <p:cNvPr id="124931" name="Rectangle 3"/>
          <p:cNvSpPr>
            <a:spLocks noGrp="1"/>
          </p:cNvSpPr>
          <p:nvPr>
            <p:ph idx="1"/>
          </p:nvPr>
        </p:nvSpPr>
        <p:spPr>
          <a:xfrm>
            <a:off x="1349375" y="1071880"/>
            <a:ext cx="3532505" cy="350012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#include&lt;iostream&gt;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class A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public: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A(int i);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void print();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private: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const int a;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static const int b;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};</a:t>
            </a:r>
            <a:endParaRPr lang="en-US" altLang="zh-CN" sz="2000" b="1" dirty="0"/>
          </a:p>
        </p:txBody>
      </p:sp>
      <p:sp>
        <p:nvSpPr>
          <p:cNvPr id="50180" name="Rectangle 7"/>
          <p:cNvSpPr/>
          <p:nvPr/>
        </p:nvSpPr>
        <p:spPr>
          <a:xfrm>
            <a:off x="911543" y="4940618"/>
            <a:ext cx="8786812" cy="119888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常数据成员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/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const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说明的数据成员。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/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构造函数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对常数据成员进行初始化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，只能通过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初始化列表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3"/>
          <p:cNvSpPr txBox="1"/>
          <p:nvPr/>
        </p:nvSpPr>
        <p:spPr>
          <a:xfrm>
            <a:off x="5524500" y="785813"/>
            <a:ext cx="4000500" cy="4357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const int A::b=10; 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A::A(int i):a(i) {  }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endParaRPr lang="en-US" altLang="zh-CN" sz="2000" b="1" dirty="0">
              <a:solidFill>
                <a:schemeClr val="fol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void A::print()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    cout&lt;&lt;a&lt;&lt;":"&lt;&lt;b&lt;&lt;endl; 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void main()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   A a1(100), a2(0); 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a1.print();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a2.print();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9120505" y="981075"/>
            <a:ext cx="2314575" cy="1224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运行结果为：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100:10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0:10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0902" name="Line 9"/>
          <p:cNvSpPr/>
          <p:nvPr/>
        </p:nvSpPr>
        <p:spPr>
          <a:xfrm flipH="1">
            <a:off x="5182870" y="714375"/>
            <a:ext cx="55880" cy="4441825"/>
          </a:xfrm>
          <a:prstGeom prst="line">
            <a:avLst/>
          </a:prstGeom>
          <a:ln w="9525" cap="flat" cmpd="sng">
            <a:solidFill>
              <a:srgbClr val="66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4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charRg st="4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4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charRg st="48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5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931">
                                            <p:txEl>
                                              <p:charRg st="5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6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931">
                                            <p:txEl>
                                              <p:charRg st="60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7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4931">
                                            <p:txEl>
                                              <p:charRg st="71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8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4931">
                                            <p:txEl>
                                              <p:charRg st="86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97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4931">
                                            <p:txEl>
                                              <p:charRg st="97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111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4931">
                                            <p:txEl>
                                              <p:charRg st="111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13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4931">
                                            <p:txEl>
                                              <p:charRg st="132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animBg="1" build="p"/>
      <p:bldP spid="50180" grpId="0"/>
      <p:bldP spid="5" grpId="0" animBg="1"/>
      <p:bldP spid="6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4"/>
          <p:cNvSpPr>
            <a:spLocks noGrp="1"/>
          </p:cNvSpPr>
          <p:nvPr>
            <p:ph type="title"/>
          </p:nvPr>
        </p:nvSpPr>
        <p:spPr>
          <a:xfrm>
            <a:off x="2711450" y="260350"/>
            <a:ext cx="7239000" cy="9906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3600" b="1" dirty="0"/>
              <a:t>5.5.3 </a:t>
            </a:r>
            <a:r>
              <a:rPr lang="zh-CN" altLang="en-US" sz="3600" b="1" dirty="0"/>
              <a:t>常引用</a:t>
            </a:r>
            <a:endParaRPr lang="zh-CN" altLang="en-US" sz="3600" b="1" dirty="0"/>
          </a:p>
        </p:txBody>
      </p:sp>
      <p:sp>
        <p:nvSpPr>
          <p:cNvPr id="193542" name="Rectangle 6"/>
          <p:cNvSpPr>
            <a:spLocks noGrp="1"/>
          </p:cNvSpPr>
          <p:nvPr>
            <p:ph idx="1"/>
          </p:nvPr>
        </p:nvSpPr>
        <p:spPr>
          <a:xfrm>
            <a:off x="2095500" y="1428750"/>
            <a:ext cx="8229600" cy="4525963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常引用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const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关键字声明的引用。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常引用所引用的对象不能被更新。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常引用说明格式：</a:t>
            </a:r>
            <a:br>
              <a:rPr lang="zh-CN" altLang="en-US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const 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类型说明符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&amp;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引用名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endParaRPr lang="zh-CN" altLang="en-US" b="1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通过常引用访问的对象，都当作常对象。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4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>
                                            <p:txEl>
                                              <p:charRg st="4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3542">
                                            <p:txEl>
                                              <p:charRg st="4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>
                                            <p:txEl>
                                              <p:charRg st="2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3542">
                                            <p:txEl>
                                              <p:charRg st="21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>
                                            <p:txEl>
                                              <p:charRg st="3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3542">
                                            <p:txEl>
                                              <p:charRg st="37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>
                                            <p:txEl>
                                              <p:charRg st="67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3542">
                                            <p:txEl>
                                              <p:charRg st="67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2"/>
          <p:cNvSpPr>
            <a:spLocks noGrp="1"/>
          </p:cNvSpPr>
          <p:nvPr>
            <p:ph type="title"/>
          </p:nvPr>
        </p:nvSpPr>
        <p:spPr>
          <a:xfrm>
            <a:off x="2667000" y="142875"/>
            <a:ext cx="7239000" cy="9906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600" b="1" dirty="0"/>
              <a:t>例</a:t>
            </a:r>
            <a:r>
              <a:rPr lang="en-US" altLang="zh-CN" sz="3600" b="1" dirty="0"/>
              <a:t>5-9</a:t>
            </a:r>
            <a:r>
              <a:rPr lang="zh-CN" altLang="en-US" sz="3600" b="1" dirty="0"/>
              <a:t>常引用做形参</a:t>
            </a:r>
            <a:endParaRPr lang="zh-CN" altLang="en-US" sz="3600" b="1" dirty="0"/>
          </a:p>
        </p:txBody>
      </p:sp>
      <p:sp>
        <p:nvSpPr>
          <p:cNvPr id="83970" name="Rectangle 3"/>
          <p:cNvSpPr>
            <a:spLocks noGrp="1"/>
          </p:cNvSpPr>
          <p:nvPr>
            <p:ph idx="1"/>
          </p:nvPr>
        </p:nvSpPr>
        <p:spPr>
          <a:xfrm>
            <a:off x="2381250" y="1285875"/>
            <a:ext cx="8001000" cy="50292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#include &lt;iostream&gt;</a:t>
            </a:r>
            <a:endParaRPr lang="en-US" altLang="zh-CN" sz="2400" b="1" dirty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#include &lt;cmath&gt;</a:t>
            </a:r>
            <a:endParaRPr lang="en-US" altLang="zh-CN" sz="2400" b="1" dirty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using namespace std;</a:t>
            </a:r>
            <a:endParaRPr lang="en-US" altLang="zh-CN" sz="2400" b="1" dirty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class Point	//Point</a:t>
            </a:r>
            <a:r>
              <a:rPr lang="zh-CN" altLang="en-US" sz="2400" b="1" dirty="0"/>
              <a:t>类声明</a:t>
            </a:r>
            <a:endParaRPr lang="zh-CN" altLang="en-US" sz="2400" b="1" dirty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{ public:	//</a:t>
            </a:r>
            <a:r>
              <a:rPr lang="zh-CN" altLang="en-US" sz="2400" b="1" dirty="0"/>
              <a:t>外部接口</a:t>
            </a:r>
            <a:endParaRPr lang="zh-CN" altLang="en-US" sz="2400" b="1" dirty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Point(int x=0, int y=0):X(x),Y(y) { }	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int GetX() {return X;}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int GetY() {return Y;} 	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FFCC"/>
                </a:solidFill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</a:rPr>
              <a:t>friend float dist(const Point &amp;p1, const Point &amp;p2);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private:	//</a:t>
            </a:r>
            <a:r>
              <a:rPr lang="zh-CN" altLang="en-US" sz="2400" b="1" dirty="0"/>
              <a:t>私有数据成员</a:t>
            </a:r>
            <a:endParaRPr lang="zh-CN" altLang="en-US" sz="2400" b="1" dirty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int X,Y;</a:t>
            </a:r>
            <a:endParaRPr lang="en-US" altLang="zh-CN" sz="2400" b="1" dirty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};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4" name="Rectangle 4"/>
          <p:cNvSpPr>
            <a:spLocks noGrp="1"/>
          </p:cNvSpPr>
          <p:nvPr>
            <p:ph idx="1"/>
          </p:nvPr>
        </p:nvSpPr>
        <p:spPr>
          <a:xfrm>
            <a:off x="2208213" y="476250"/>
            <a:ext cx="7772400" cy="57150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float dist( const Point &amp;p1, const Point &amp;p2)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{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double dx=p1.X-p2.X;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double dy=p1.Y-p2.Y;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return static_cast&lt;float&gt;(sqrt(dx*dx+dy*dy));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int main()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{  </a:t>
            </a:r>
            <a:r>
              <a:rPr lang="en-US" altLang="zh-CN" sz="2400" b="1" dirty="0">
                <a:solidFill>
                  <a:srgbClr val="FF0000"/>
                </a:solidFill>
              </a:rPr>
              <a:t> const Point p1(1, 1), p2(4, 5);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cout&lt;&lt;"The distance is: ";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cout&lt;&lt;dist(p1,p2)&lt;&lt;endl;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return 0;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6743700" y="4652963"/>
            <a:ext cx="3095625" cy="935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程序的运行结果为：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distance is:5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charRg st="157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4">
                                            <p:txEl>
                                              <p:charRg st="157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charRg st="168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64">
                                            <p:txEl>
                                              <p:charRg st="168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charRg st="204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64">
                                            <p:txEl>
                                              <p:charRg st="204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charRg st="235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64">
                                            <p:txEl>
                                              <p:charRg st="235" end="2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charRg st="264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64">
                                            <p:txEl>
                                              <p:charRg st="264" end="2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charRg st="278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64">
                                            <p:txEl>
                                              <p:charRg st="278" end="2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32" name="Rectangle 4"/>
          <p:cNvSpPr>
            <a:spLocks noGrp="1"/>
          </p:cNvSpPr>
          <p:nvPr>
            <p:ph idx="1"/>
          </p:nvPr>
        </p:nvSpPr>
        <p:spPr>
          <a:xfrm>
            <a:off x="1224915" y="1071880"/>
            <a:ext cx="10250170" cy="2857500"/>
          </a:xfrm>
          <a:noFill/>
          <a:ln>
            <a:noFill/>
          </a:ln>
        </p:spPr>
        <p:txBody>
          <a:bodyPr anchor="t" anchorCtr="0"/>
          <a:p>
            <a:pPr eaLnBrk="1" hangingPunct="1">
              <a:spcBef>
                <a:spcPct val="0"/>
              </a:spcBef>
            </a:pPr>
            <a:r>
              <a:rPr lang="zh-CN" altLang="en-US" sz="2400" b="1" dirty="0">
                <a:ea typeface="楷体_GB2312" pitchFamily="49" charset="-122"/>
              </a:rPr>
              <a:t>类的作用域是指类定义和相应的成员函数的定义范围。一个类的所有成员位于这个类的作用域内。在该范围内，一个类的成员函数对数据成员具有无限制的访问权。</a:t>
            </a:r>
            <a:endParaRPr lang="zh-CN" altLang="en-US" sz="2400" b="1" dirty="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400" b="1" dirty="0">
                <a:ea typeface="楷体_GB2312" pitchFamily="49" charset="-122"/>
              </a:rPr>
              <a:t>在类的作用域外对数据成员的访问是受限制的，这就是类的封装作用。</a:t>
            </a:r>
            <a:endParaRPr lang="zh-CN" altLang="en-US" sz="2400" b="1" dirty="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400" b="1" dirty="0">
                <a:ea typeface="楷体_GB2312" pitchFamily="49" charset="-122"/>
              </a:rPr>
              <a:t>把类看成是一组有名成员的集合，除了个别例外情况外，类的作用域作用于特定的成员名。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2524125" y="142875"/>
            <a:ext cx="7162800" cy="709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类作用域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71905" y="3501390"/>
            <a:ext cx="9561830" cy="264350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marR="0" indent="-342900" defTabSz="914400">
              <a:spcBef>
                <a:spcPts val="0"/>
              </a:spcBef>
              <a:buClrTx/>
              <a:buSzTx/>
              <a:buFontTx/>
              <a:buChar char="•"/>
              <a:defRPr/>
            </a:pPr>
            <a:r>
              <a:rPr kumimoji="0" lang="zh-CN" altLang="en-US" sz="2400" b="1" kern="0" cap="none" spc="0" normalizeH="0" baseline="0" noProof="0" dirty="0">
                <a:latin typeface="楷体_GB2312" pitchFamily="49" charset="-122"/>
                <a:ea typeface="楷体_GB2312" pitchFamily="49" charset="-122"/>
                <a:cs typeface="+mn-cs"/>
              </a:rPr>
              <a:t>类</a:t>
            </a:r>
            <a:r>
              <a:rPr kumimoji="0" lang="en-US" altLang="zh-CN" sz="2400" b="1" kern="0" cap="none" spc="0" normalizeH="0" baseline="0" noProof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X</a:t>
            </a:r>
            <a:r>
              <a:rPr kumimoji="0" lang="zh-CN" altLang="en-US" sz="2400" b="1" kern="0" cap="none" spc="0" normalizeH="0" baseline="0" noProof="0" dirty="0">
                <a:latin typeface="楷体_GB2312" pitchFamily="49" charset="-122"/>
                <a:ea typeface="楷体_GB2312" pitchFamily="49" charset="-122"/>
                <a:cs typeface="+mn-cs"/>
              </a:rPr>
              <a:t>的成员</a:t>
            </a:r>
            <a:r>
              <a:rPr kumimoji="0" lang="en-US" altLang="zh-CN" sz="2400" b="1" kern="0" cap="none" spc="0" normalizeH="0" baseline="0" noProof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M</a:t>
            </a:r>
            <a:r>
              <a:rPr kumimoji="0" lang="zh-CN" altLang="en-US" sz="2400" b="1" kern="0" cap="none" spc="0" normalizeH="0" baseline="0" noProof="0" dirty="0">
                <a:latin typeface="楷体_GB2312" pitchFamily="49" charset="-122"/>
                <a:ea typeface="楷体_GB2312" pitchFamily="49" charset="-122"/>
                <a:cs typeface="+mn-cs"/>
              </a:rPr>
              <a:t>具有类作用域，对</a:t>
            </a:r>
            <a:r>
              <a:rPr kumimoji="0" lang="en-US" altLang="zh-CN" sz="2400" b="1" kern="0" cap="none" spc="0" normalizeH="0" baseline="0" noProof="0" dirty="0">
                <a:latin typeface="楷体_GB2312" pitchFamily="49" charset="-122"/>
                <a:ea typeface="楷体_GB2312" pitchFamily="49" charset="-122"/>
                <a:cs typeface="+mn-cs"/>
              </a:rPr>
              <a:t>M</a:t>
            </a:r>
            <a:r>
              <a:rPr kumimoji="0" lang="zh-CN" altLang="en-US" sz="2400" b="1" kern="0" cap="none" spc="0" normalizeH="0" baseline="0" noProof="0" dirty="0">
                <a:latin typeface="楷体_GB2312" pitchFamily="49" charset="-122"/>
                <a:ea typeface="楷体_GB2312" pitchFamily="49" charset="-122"/>
                <a:cs typeface="+mn-cs"/>
              </a:rPr>
              <a:t>的访问方式如下： </a:t>
            </a:r>
            <a:endParaRPr kumimoji="0" lang="zh-CN" altLang="en-US" sz="2400" b="1" kern="0" cap="none" spc="0" normalizeH="0" baseline="0" noProof="0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如果在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的成员函数中没有声明同名的局部作用域标识符，那么在该函数内可以访问成员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通过表达式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x.M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或者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X::M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访问。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ptr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为指向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类对象的指针，可通过表达式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ptr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-&gt;M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6132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charRg st="7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6132">
                                            <p:txEl>
                                              <p:charRg st="73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charRg st="105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6132">
                                            <p:txEl>
                                              <p:charRg st="105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5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charRg st="25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7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charRg st="67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charRg st="85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build="p"/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9683" name="Rectangle 3"/>
          <p:cNvSpPr>
            <a:spLocks noGrp="1"/>
          </p:cNvSpPr>
          <p:nvPr>
            <p:ph idx="1"/>
          </p:nvPr>
        </p:nvSpPr>
        <p:spPr>
          <a:xfrm>
            <a:off x="1429385" y="1285875"/>
            <a:ext cx="9818370" cy="452628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语法要求一个类的定义必须出现在所有使用该类的编译单元中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一个源程序一般至少分为三个源文件：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   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类声明文件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.h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文件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    </a:t>
            </a: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类实现文件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.cpp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文件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    </a:t>
            </a: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类的使用文件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main( )</a:t>
            </a:r>
            <a:r>
              <a:rPr lang="zh-CN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所在的</a:t>
            </a: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.cpp</a:t>
            </a:r>
            <a:r>
              <a:rPr lang="zh-CN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文件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利用工程来组合各个文件。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7042" name="Rectangle 4"/>
          <p:cNvSpPr>
            <a:spLocks noGrp="1"/>
          </p:cNvSpPr>
          <p:nvPr>
            <p:ph type="title"/>
          </p:nvPr>
        </p:nvSpPr>
        <p:spPr>
          <a:xfrm>
            <a:off x="2711450" y="260350"/>
            <a:ext cx="7239000" cy="9906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3600" b="1" dirty="0"/>
              <a:t>5.6 </a:t>
            </a:r>
            <a:r>
              <a:rPr lang="zh-CN" altLang="en-US" sz="3600" b="1" dirty="0"/>
              <a:t>多文件结构和编译预处理指令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charRg st="32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83">
                                            <p:txEl>
                                              <p:charRg st="32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charRg st="5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9683">
                                            <p:txEl>
                                              <p:charRg st="50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charRg st="67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9683">
                                            <p:txEl>
                                              <p:charRg st="67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charRg st="86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9683">
                                            <p:txEl>
                                              <p:charRg st="86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charRg st="117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9683">
                                            <p:txEl>
                                              <p:charRg st="117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2024063" y="6072188"/>
            <a:ext cx="2325370" cy="460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程序开发示意图</a:t>
            </a:r>
            <a:endParaRPr kumimoji="0" lang="zh-CN" altLang="en-US" sz="24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752600" y="380998"/>
            <a:ext cx="8610600" cy="2190750"/>
            <a:chOff x="144" y="240"/>
            <a:chExt cx="5424" cy="1380"/>
          </a:xfrm>
          <a:solidFill>
            <a:srgbClr val="C89800"/>
          </a:solidFill>
        </p:grpSpPr>
        <p:sp>
          <p:nvSpPr>
            <p:cNvPr id="200709" name="Line 5"/>
            <p:cNvSpPr>
              <a:spLocks noChangeShapeType="1"/>
            </p:cNvSpPr>
            <p:nvPr/>
          </p:nvSpPr>
          <p:spPr bwMode="auto">
            <a:xfrm>
              <a:off x="4704" y="828"/>
              <a:ext cx="0" cy="528"/>
            </a:xfrm>
            <a:prstGeom prst="line">
              <a:avLst/>
            </a:prstGeom>
            <a:grpFill/>
            <a:ln w="12700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10" name="Line 6"/>
            <p:cNvSpPr>
              <a:spLocks noChangeShapeType="1"/>
            </p:cNvSpPr>
            <p:nvPr/>
          </p:nvSpPr>
          <p:spPr bwMode="auto">
            <a:xfrm>
              <a:off x="3120" y="804"/>
              <a:ext cx="0" cy="528"/>
            </a:xfrm>
            <a:prstGeom prst="line">
              <a:avLst/>
            </a:prstGeom>
            <a:grpFill/>
            <a:ln w="12700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" name="Group 7"/>
            <p:cNvGrpSpPr/>
            <p:nvPr/>
          </p:nvGrpSpPr>
          <p:grpSpPr bwMode="auto">
            <a:xfrm>
              <a:off x="2736" y="240"/>
              <a:ext cx="1248" cy="576"/>
              <a:chOff x="2736" y="288"/>
              <a:chExt cx="1248" cy="576"/>
            </a:xfrm>
            <a:grpFill/>
          </p:grpSpPr>
          <p:sp>
            <p:nvSpPr>
              <p:cNvPr id="200712" name="Rectangle 8"/>
              <p:cNvSpPr>
                <a:spLocks noChangeArrowheads="1"/>
              </p:cNvSpPr>
              <p:nvPr/>
            </p:nvSpPr>
            <p:spPr bwMode="auto">
              <a:xfrm>
                <a:off x="3264" y="288"/>
                <a:ext cx="720" cy="336"/>
              </a:xfrm>
              <a:prstGeom prst="rect">
                <a:avLst/>
              </a:prstGeom>
              <a:grpFill/>
              <a:ln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*2.h</a:t>
                </a:r>
                <a:endPara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0713" name="Rectangle 9"/>
              <p:cNvSpPr>
                <a:spLocks noChangeArrowheads="1"/>
              </p:cNvSpPr>
              <p:nvPr/>
            </p:nvSpPr>
            <p:spPr bwMode="auto">
              <a:xfrm>
                <a:off x="2736" y="528"/>
                <a:ext cx="720" cy="336"/>
              </a:xfrm>
              <a:prstGeom prst="rect">
                <a:avLst/>
              </a:prstGeom>
              <a:grpFill/>
              <a:ln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*2.cpp</a:t>
                </a:r>
                <a:endPara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" name="Group 10"/>
            <p:cNvGrpSpPr/>
            <p:nvPr/>
          </p:nvGrpSpPr>
          <p:grpSpPr bwMode="auto">
            <a:xfrm>
              <a:off x="4080" y="252"/>
              <a:ext cx="1488" cy="576"/>
              <a:chOff x="4080" y="336"/>
              <a:chExt cx="1488" cy="576"/>
            </a:xfrm>
            <a:grpFill/>
          </p:grpSpPr>
          <p:sp>
            <p:nvSpPr>
              <p:cNvPr id="200715" name="Rectangle 11"/>
              <p:cNvSpPr>
                <a:spLocks noChangeArrowheads="1"/>
              </p:cNvSpPr>
              <p:nvPr/>
            </p:nvSpPr>
            <p:spPr bwMode="auto">
              <a:xfrm>
                <a:off x="4848" y="336"/>
                <a:ext cx="720" cy="336"/>
              </a:xfrm>
              <a:prstGeom prst="rect">
                <a:avLst/>
              </a:prstGeom>
              <a:grpFill/>
              <a:ln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*n.h</a:t>
                </a:r>
                <a:endPara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0716" name="Text Box 12"/>
              <p:cNvSpPr txBox="1">
                <a:spLocks noChangeArrowheads="1"/>
              </p:cNvSpPr>
              <p:nvPr/>
            </p:nvSpPr>
            <p:spPr bwMode="auto">
              <a:xfrm>
                <a:off x="4080" y="336"/>
                <a:ext cx="307" cy="290"/>
              </a:xfrm>
              <a:prstGeom prst="rect">
                <a:avLst/>
              </a:prstGeom>
              <a:grp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…</a:t>
                </a:r>
                <a:endPara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0717" name="Rectangle 13"/>
              <p:cNvSpPr>
                <a:spLocks noChangeArrowheads="1"/>
              </p:cNvSpPr>
              <p:nvPr/>
            </p:nvSpPr>
            <p:spPr bwMode="auto">
              <a:xfrm>
                <a:off x="4320" y="576"/>
                <a:ext cx="720" cy="336"/>
              </a:xfrm>
              <a:prstGeom prst="rect">
                <a:avLst/>
              </a:prstGeom>
              <a:grpFill/>
              <a:ln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*n.cpp</a:t>
                </a:r>
                <a:endPara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0718" name="Rectangle 14"/>
            <p:cNvSpPr>
              <a:spLocks noChangeArrowheads="1"/>
            </p:cNvSpPr>
            <p:nvPr/>
          </p:nvSpPr>
          <p:spPr bwMode="auto">
            <a:xfrm>
              <a:off x="1272" y="1284"/>
              <a:ext cx="960" cy="288"/>
            </a:xfrm>
            <a:prstGeom prst="rect">
              <a:avLst/>
            </a:prstGeom>
            <a:grp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翻译单元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19" name="Rectangle 15"/>
            <p:cNvSpPr>
              <a:spLocks noChangeArrowheads="1"/>
            </p:cNvSpPr>
            <p:nvPr/>
          </p:nvSpPr>
          <p:spPr bwMode="auto">
            <a:xfrm>
              <a:off x="2652" y="1308"/>
              <a:ext cx="960" cy="300"/>
            </a:xfrm>
            <a:prstGeom prst="rect">
              <a:avLst/>
            </a:prstGeom>
            <a:grp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翻译单元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20" name="Text Box 16"/>
            <p:cNvSpPr txBox="1">
              <a:spLocks noChangeArrowheads="1"/>
            </p:cNvSpPr>
            <p:nvPr/>
          </p:nvSpPr>
          <p:spPr bwMode="auto">
            <a:xfrm>
              <a:off x="3792" y="1248"/>
              <a:ext cx="307" cy="290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…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21" name="Rectangle 17"/>
            <p:cNvSpPr>
              <a:spLocks noChangeArrowheads="1"/>
            </p:cNvSpPr>
            <p:nvPr/>
          </p:nvSpPr>
          <p:spPr bwMode="auto">
            <a:xfrm>
              <a:off x="4272" y="1320"/>
              <a:ext cx="960" cy="300"/>
            </a:xfrm>
            <a:prstGeom prst="rect">
              <a:avLst/>
            </a:prstGeom>
            <a:grp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翻译单元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n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392" y="240"/>
              <a:ext cx="1296" cy="528"/>
              <a:chOff x="1392" y="240"/>
              <a:chExt cx="1296" cy="528"/>
            </a:xfrm>
            <a:grpFill/>
          </p:grpSpPr>
          <p:sp>
            <p:nvSpPr>
              <p:cNvPr id="200723" name="Rectangle 19"/>
              <p:cNvSpPr>
                <a:spLocks noChangeArrowheads="1"/>
              </p:cNvSpPr>
              <p:nvPr/>
            </p:nvSpPr>
            <p:spPr bwMode="auto">
              <a:xfrm>
                <a:off x="1968" y="240"/>
                <a:ext cx="720" cy="336"/>
              </a:xfrm>
              <a:prstGeom prst="rect">
                <a:avLst/>
              </a:prstGeom>
              <a:grpFill/>
              <a:ln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*1.h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0724" name="Rectangle 20"/>
              <p:cNvSpPr>
                <a:spLocks noChangeArrowheads="1"/>
              </p:cNvSpPr>
              <p:nvPr/>
            </p:nvSpPr>
            <p:spPr bwMode="auto">
              <a:xfrm>
                <a:off x="1392" y="432"/>
                <a:ext cx="720" cy="336"/>
              </a:xfrm>
              <a:prstGeom prst="rect">
                <a:avLst/>
              </a:prstGeom>
              <a:grpFill/>
              <a:ln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*1.cpp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0725" name="Line 21"/>
            <p:cNvSpPr>
              <a:spLocks noChangeShapeType="1"/>
            </p:cNvSpPr>
            <p:nvPr/>
          </p:nvSpPr>
          <p:spPr bwMode="auto">
            <a:xfrm>
              <a:off x="1728" y="768"/>
              <a:ext cx="0" cy="528"/>
            </a:xfrm>
            <a:prstGeom prst="line">
              <a:avLst/>
            </a:prstGeom>
            <a:grpFill/>
            <a:ln w="12700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26" name="Oval 22"/>
            <p:cNvSpPr>
              <a:spLocks noChangeArrowheads="1"/>
            </p:cNvSpPr>
            <p:nvPr/>
          </p:nvSpPr>
          <p:spPr bwMode="auto">
            <a:xfrm>
              <a:off x="144" y="816"/>
              <a:ext cx="864" cy="384"/>
            </a:xfrm>
            <a:prstGeom prst="ellipse">
              <a:avLst/>
            </a:prstGeom>
            <a:grpFill/>
            <a:ln w="12700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预处理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27" name="Line 23"/>
            <p:cNvSpPr>
              <a:spLocks noChangeShapeType="1"/>
            </p:cNvSpPr>
            <p:nvPr/>
          </p:nvSpPr>
          <p:spPr bwMode="auto">
            <a:xfrm>
              <a:off x="1008" y="1008"/>
              <a:ext cx="3696" cy="0"/>
            </a:xfrm>
            <a:prstGeom prst="line">
              <a:avLst/>
            </a:prstGeom>
            <a:grpFill/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24"/>
          <p:cNvGrpSpPr/>
          <p:nvPr/>
        </p:nvGrpSpPr>
        <p:grpSpPr bwMode="auto">
          <a:xfrm>
            <a:off x="1752600" y="2514600"/>
            <a:ext cx="7924800" cy="1447800"/>
            <a:chOff x="144" y="1584"/>
            <a:chExt cx="4992" cy="912"/>
          </a:xfrm>
          <a:solidFill>
            <a:srgbClr val="C89800"/>
          </a:solidFill>
        </p:grpSpPr>
        <p:sp>
          <p:nvSpPr>
            <p:cNvPr id="200729" name="Rectangle 25"/>
            <p:cNvSpPr>
              <a:spLocks noChangeArrowheads="1"/>
            </p:cNvSpPr>
            <p:nvPr/>
          </p:nvSpPr>
          <p:spPr bwMode="auto">
            <a:xfrm>
              <a:off x="1368" y="2112"/>
              <a:ext cx="720" cy="336"/>
            </a:xfrm>
            <a:prstGeom prst="rect">
              <a:avLst/>
            </a:prstGeom>
            <a:solidFill>
              <a:srgbClr val="FDA3A1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*1.obj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30" name="Rectangle 26"/>
            <p:cNvSpPr>
              <a:spLocks noChangeArrowheads="1"/>
            </p:cNvSpPr>
            <p:nvPr/>
          </p:nvSpPr>
          <p:spPr bwMode="auto">
            <a:xfrm>
              <a:off x="2760" y="2124"/>
              <a:ext cx="720" cy="336"/>
            </a:xfrm>
            <a:prstGeom prst="rect">
              <a:avLst/>
            </a:prstGeom>
            <a:solidFill>
              <a:srgbClr val="FDA3A1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*2.obj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31" name="Text Box 27"/>
            <p:cNvSpPr txBox="1">
              <a:spLocks noChangeArrowheads="1"/>
            </p:cNvSpPr>
            <p:nvPr/>
          </p:nvSpPr>
          <p:spPr bwMode="auto">
            <a:xfrm>
              <a:off x="3768" y="2112"/>
              <a:ext cx="307" cy="290"/>
            </a:xfrm>
            <a:prstGeom prst="rect">
              <a:avLst/>
            </a:prstGeom>
            <a:solidFill>
              <a:srgbClr val="FDA3A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…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32" name="Rectangle 28"/>
            <p:cNvSpPr>
              <a:spLocks noChangeArrowheads="1"/>
            </p:cNvSpPr>
            <p:nvPr/>
          </p:nvSpPr>
          <p:spPr bwMode="auto">
            <a:xfrm>
              <a:off x="4416" y="2160"/>
              <a:ext cx="720" cy="336"/>
            </a:xfrm>
            <a:prstGeom prst="rect">
              <a:avLst/>
            </a:prstGeom>
            <a:solidFill>
              <a:srgbClr val="FDA3A1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*n.obj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33" name="Oval 29"/>
            <p:cNvSpPr>
              <a:spLocks noChangeArrowheads="1"/>
            </p:cNvSpPr>
            <p:nvPr/>
          </p:nvSpPr>
          <p:spPr bwMode="auto">
            <a:xfrm>
              <a:off x="144" y="1644"/>
              <a:ext cx="864" cy="384"/>
            </a:xfrm>
            <a:prstGeom prst="ellipse">
              <a:avLst/>
            </a:prstGeom>
            <a:grpFill/>
            <a:ln w="12700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编译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34" name="Line 30"/>
            <p:cNvSpPr>
              <a:spLocks noChangeShapeType="1"/>
            </p:cNvSpPr>
            <p:nvPr/>
          </p:nvSpPr>
          <p:spPr bwMode="auto">
            <a:xfrm>
              <a:off x="1728" y="1584"/>
              <a:ext cx="0" cy="528"/>
            </a:xfrm>
            <a:prstGeom prst="line">
              <a:avLst/>
            </a:prstGeom>
            <a:grpFill/>
            <a:ln w="12700" cap="sq">
              <a:solidFill>
                <a:srgbClr val="6600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35" name="Line 31"/>
            <p:cNvSpPr>
              <a:spLocks noChangeShapeType="1"/>
            </p:cNvSpPr>
            <p:nvPr/>
          </p:nvSpPr>
          <p:spPr bwMode="auto">
            <a:xfrm>
              <a:off x="3120" y="1608"/>
              <a:ext cx="0" cy="528"/>
            </a:xfrm>
            <a:prstGeom prst="line">
              <a:avLst/>
            </a:prstGeom>
            <a:grpFill/>
            <a:ln w="12700" cap="sq">
              <a:solidFill>
                <a:srgbClr val="6600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36" name="Line 32"/>
            <p:cNvSpPr>
              <a:spLocks noChangeShapeType="1"/>
            </p:cNvSpPr>
            <p:nvPr/>
          </p:nvSpPr>
          <p:spPr bwMode="auto">
            <a:xfrm>
              <a:off x="4800" y="1632"/>
              <a:ext cx="0" cy="528"/>
            </a:xfrm>
            <a:prstGeom prst="line">
              <a:avLst/>
            </a:prstGeom>
            <a:grpFill/>
            <a:ln w="12700" cap="sq">
              <a:solidFill>
                <a:srgbClr val="6600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37" name="Line 33"/>
            <p:cNvSpPr>
              <a:spLocks noChangeShapeType="1"/>
            </p:cNvSpPr>
            <p:nvPr/>
          </p:nvSpPr>
          <p:spPr bwMode="auto">
            <a:xfrm>
              <a:off x="1008" y="1824"/>
              <a:ext cx="3792" cy="0"/>
            </a:xfrm>
            <a:prstGeom prst="line">
              <a:avLst/>
            </a:prstGeom>
            <a:grpFill/>
            <a:ln w="12700" cap="sq">
              <a:solidFill>
                <a:srgbClr val="6633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0738" name="Rectangle 34" descr="花束"/>
          <p:cNvSpPr/>
          <p:nvPr/>
        </p:nvSpPr>
        <p:spPr>
          <a:xfrm>
            <a:off x="5257800" y="4648200"/>
            <a:ext cx="1752600" cy="990600"/>
          </a:xfrm>
          <a:prstGeom prst="rect">
            <a:avLst/>
          </a:prstGeom>
          <a:solidFill>
            <a:srgbClr val="47F3C6"/>
          </a:solidFill>
          <a:ln w="12700" cap="sq" cmpd="sng">
            <a:solidFill>
              <a:srgbClr val="6633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　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.exe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可执行文件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Group 35"/>
          <p:cNvGrpSpPr/>
          <p:nvPr/>
        </p:nvGrpSpPr>
        <p:grpSpPr bwMode="auto">
          <a:xfrm>
            <a:off x="1752600" y="3886200"/>
            <a:ext cx="8534400" cy="1600200"/>
            <a:chOff x="144" y="2448"/>
            <a:chExt cx="5376" cy="1008"/>
          </a:xfrm>
          <a:solidFill>
            <a:srgbClr val="C89800"/>
          </a:solidFill>
        </p:grpSpPr>
        <p:sp>
          <p:nvSpPr>
            <p:cNvPr id="200740" name="Rectangle 36" descr="栎木"/>
            <p:cNvSpPr>
              <a:spLocks noChangeArrowheads="1"/>
            </p:cNvSpPr>
            <p:nvPr/>
          </p:nvSpPr>
          <p:spPr bwMode="auto">
            <a:xfrm>
              <a:off x="4080" y="2688"/>
              <a:ext cx="1440" cy="768"/>
            </a:xfrm>
            <a:prstGeom prst="rect">
              <a:avLst/>
            </a:prstGeom>
            <a:solidFill>
              <a:srgbClr val="E0B678"/>
            </a:solidFill>
            <a:ln w="12700" cap="sq">
              <a:solidFill>
                <a:srgbClr val="66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　     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.lib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C++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标准库函数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　标准类库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Group 37"/>
            <p:cNvGrpSpPr/>
            <p:nvPr/>
          </p:nvGrpSpPr>
          <p:grpSpPr bwMode="auto">
            <a:xfrm>
              <a:off x="144" y="2448"/>
              <a:ext cx="4320" cy="720"/>
              <a:chOff x="144" y="2448"/>
              <a:chExt cx="4320" cy="720"/>
            </a:xfrm>
            <a:grpFill/>
          </p:grpSpPr>
          <p:sp>
            <p:nvSpPr>
              <p:cNvPr id="200742" name="Oval 38"/>
              <p:cNvSpPr>
                <a:spLocks noChangeArrowheads="1"/>
              </p:cNvSpPr>
              <p:nvPr/>
            </p:nvSpPr>
            <p:spPr bwMode="auto">
              <a:xfrm>
                <a:off x="144" y="2592"/>
                <a:ext cx="864" cy="384"/>
              </a:xfrm>
              <a:prstGeom prst="ellipse">
                <a:avLst/>
              </a:prstGeom>
              <a:grpFill/>
              <a:ln w="12700" cap="sq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连接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0743" name="Line 39"/>
              <p:cNvSpPr>
                <a:spLocks noChangeShapeType="1"/>
              </p:cNvSpPr>
              <p:nvPr/>
            </p:nvSpPr>
            <p:spPr bwMode="auto">
              <a:xfrm>
                <a:off x="1728" y="2448"/>
                <a:ext cx="864" cy="480"/>
              </a:xfrm>
              <a:prstGeom prst="line">
                <a:avLst/>
              </a:prstGeom>
              <a:grpFill/>
              <a:ln w="12700" cap="sq">
                <a:solidFill>
                  <a:srgbClr val="6633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0744" name="Line 40"/>
              <p:cNvSpPr>
                <a:spLocks noChangeShapeType="1"/>
              </p:cNvSpPr>
              <p:nvPr/>
            </p:nvSpPr>
            <p:spPr bwMode="auto">
              <a:xfrm flipH="1">
                <a:off x="2832" y="2448"/>
                <a:ext cx="240" cy="480"/>
              </a:xfrm>
              <a:prstGeom prst="line">
                <a:avLst/>
              </a:prstGeom>
              <a:grpFill/>
              <a:ln w="12700" cap="sq">
                <a:solidFill>
                  <a:srgbClr val="6633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0745" name="Line 41"/>
              <p:cNvSpPr>
                <a:spLocks noChangeShapeType="1"/>
              </p:cNvSpPr>
              <p:nvPr/>
            </p:nvSpPr>
            <p:spPr bwMode="auto">
              <a:xfrm flipH="1">
                <a:off x="3072" y="2496"/>
                <a:ext cx="1392" cy="432"/>
              </a:xfrm>
              <a:prstGeom prst="line">
                <a:avLst/>
              </a:prstGeom>
              <a:grpFill/>
              <a:ln w="12700" cap="sq">
                <a:solidFill>
                  <a:srgbClr val="6633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0746" name="Line 42"/>
              <p:cNvSpPr>
                <a:spLocks noChangeShapeType="1"/>
              </p:cNvSpPr>
              <p:nvPr/>
            </p:nvSpPr>
            <p:spPr bwMode="auto">
              <a:xfrm flipH="1">
                <a:off x="3456" y="3024"/>
                <a:ext cx="624" cy="144"/>
              </a:xfrm>
              <a:prstGeom prst="line">
                <a:avLst/>
              </a:prstGeom>
              <a:grpFill/>
              <a:ln w="12700" cap="sq">
                <a:solidFill>
                  <a:srgbClr val="6633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0747" name="Freeform 43"/>
              <p:cNvSpPr/>
              <p:nvPr/>
            </p:nvSpPr>
            <p:spPr bwMode="auto">
              <a:xfrm>
                <a:off x="1008" y="2776"/>
                <a:ext cx="2928" cy="29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104" y="8"/>
                  </a:cxn>
                  <a:cxn ang="0">
                    <a:pos x="1680" y="8"/>
                  </a:cxn>
                  <a:cxn ang="0">
                    <a:pos x="2112" y="56"/>
                  </a:cxn>
                  <a:cxn ang="0">
                    <a:pos x="2592" y="104"/>
                  </a:cxn>
                  <a:cxn ang="0">
                    <a:pos x="2928" y="296"/>
                  </a:cxn>
                </a:cxnLst>
                <a:rect l="0" t="0" r="r" b="b"/>
                <a:pathLst>
                  <a:path w="2928" h="296">
                    <a:moveTo>
                      <a:pt x="0" y="8"/>
                    </a:moveTo>
                    <a:cubicBezTo>
                      <a:pt x="412" y="8"/>
                      <a:pt x="824" y="8"/>
                      <a:pt x="1104" y="8"/>
                    </a:cubicBezTo>
                    <a:cubicBezTo>
                      <a:pt x="1384" y="8"/>
                      <a:pt x="1512" y="0"/>
                      <a:pt x="1680" y="8"/>
                    </a:cubicBezTo>
                    <a:cubicBezTo>
                      <a:pt x="1848" y="16"/>
                      <a:pt x="1960" y="40"/>
                      <a:pt x="2112" y="56"/>
                    </a:cubicBezTo>
                    <a:cubicBezTo>
                      <a:pt x="2264" y="72"/>
                      <a:pt x="2456" y="64"/>
                      <a:pt x="2592" y="104"/>
                    </a:cubicBezTo>
                    <a:cubicBezTo>
                      <a:pt x="2728" y="144"/>
                      <a:pt x="2828" y="220"/>
                      <a:pt x="2928" y="296"/>
                    </a:cubicBezTo>
                  </a:path>
                </a:pathLst>
              </a:custGeom>
              <a:noFill/>
              <a:ln w="12700" cap="sq" cmpd="sng">
                <a:solidFill>
                  <a:srgbClr val="00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9" name="Group 44"/>
          <p:cNvGrpSpPr/>
          <p:nvPr/>
        </p:nvGrpSpPr>
        <p:grpSpPr>
          <a:xfrm>
            <a:off x="5391150" y="5638800"/>
            <a:ext cx="1371600" cy="1028700"/>
            <a:chOff x="2436" y="3552"/>
            <a:chExt cx="864" cy="648"/>
          </a:xfrm>
        </p:grpSpPr>
        <p:sp>
          <p:nvSpPr>
            <p:cNvPr id="88071" name="Oval 45"/>
            <p:cNvSpPr/>
            <p:nvPr/>
          </p:nvSpPr>
          <p:spPr>
            <a:xfrm>
              <a:off x="2436" y="3816"/>
              <a:ext cx="864" cy="384"/>
            </a:xfrm>
            <a:prstGeom prst="ellipse">
              <a:avLst/>
            </a:prstGeom>
            <a:solidFill>
              <a:srgbClr val="C89800"/>
            </a:solidFill>
            <a:ln w="12700" cap="sq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运行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072" name="Line 46"/>
            <p:cNvSpPr/>
            <p:nvPr/>
          </p:nvSpPr>
          <p:spPr>
            <a:xfrm>
              <a:off x="2880" y="3552"/>
              <a:ext cx="0" cy="288"/>
            </a:xfrm>
            <a:prstGeom prst="line">
              <a:avLst/>
            </a:prstGeom>
            <a:ln w="12700" cap="sq" cmpd="sng">
              <a:solidFill>
                <a:srgbClr val="6633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3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38">
                                            <p:txEl>
                                              <p:charRg st="8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38" grpId="0" animBg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3600" b="1" dirty="0"/>
              <a:t>5.6.1 C++</a:t>
            </a:r>
            <a:r>
              <a:rPr lang="zh-CN" altLang="en-US" sz="3600" b="1" dirty="0"/>
              <a:t>程序的一般组织结构</a:t>
            </a:r>
            <a:endParaRPr lang="zh-CN" altLang="en-US" sz="3600" b="1" dirty="0"/>
          </a:p>
        </p:txBody>
      </p:sp>
      <p:sp>
        <p:nvSpPr>
          <p:cNvPr id="89090" name="Rectangle 3"/>
          <p:cNvSpPr>
            <a:spLocks noGrp="1"/>
          </p:cNvSpPr>
          <p:nvPr>
            <p:ph idx="1"/>
          </p:nvPr>
        </p:nvSpPr>
        <p:spPr>
          <a:xfrm>
            <a:off x="1271270" y="1143000"/>
            <a:ext cx="10131425" cy="4681855"/>
          </a:xfrm>
          <a:noFill/>
          <a:ln>
            <a:noFill/>
          </a:ln>
        </p:spPr>
        <p:txBody>
          <a:bodyPr anchor="t" anchorCtr="0"/>
          <a:p>
            <a:pPr eaLnBrk="1" hangingPunct="1">
              <a:spcBef>
                <a:spcPts val="18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大程序倾向于分成多个源文件，其理由：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避免一而再、再而三地重复编译函数。因为编译器总是以文件为单位工作的。如果一个文件中包含的函数太多，则由于被修改的函数总是少数的几个，所以大多数正确的函数都得重新编译一次。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使程序更加容易管理，可以将程序按逻辑功能划分，分解成各个源文件，便于程序员的任务安排，以及程序调试。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把相关函数放到一特定源文件中。例：所有输入函数放在一个源文件中。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ts val="1800"/>
              </a:spcBef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732" name="Rectangle 4"/>
          <p:cNvSpPr>
            <a:spLocks noGrp="1"/>
          </p:cNvSpPr>
          <p:nvPr>
            <p:ph idx="1"/>
          </p:nvPr>
        </p:nvSpPr>
        <p:spPr>
          <a:xfrm>
            <a:off x="2351088" y="476250"/>
            <a:ext cx="7921625" cy="6048375"/>
          </a:xfrm>
          <a:solidFill>
            <a:schemeClr val="bg1"/>
          </a:solidFill>
          <a:ln>
            <a:noFill/>
          </a:ln>
        </p:spPr>
        <p:txBody>
          <a:bodyPr anchor="t" anchorCtr="0"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</a:rPr>
              <a:t>文件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</a:rPr>
              <a:t>，类的定义：</a:t>
            </a:r>
            <a:r>
              <a:rPr lang="en-US" altLang="zh-CN" sz="2400" b="1" dirty="0">
                <a:solidFill>
                  <a:srgbClr val="0000FF"/>
                </a:solidFill>
              </a:rPr>
              <a:t>point.h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class Point	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{public:	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Point(int x=0, int y=0) :X(x),Y(y){ count++; } 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Point(const Point &amp;p) ; 	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~Point() {count--;}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int GetX() const {return X;}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int GetY() const {return Y;}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static void ShowCount() ; 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private:	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int X,Y;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static int count;</a:t>
            </a:r>
            <a:endParaRPr lang="en-US" altLang="zh-CN" sz="2400" b="1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};</a:t>
            </a:r>
            <a:endParaRPr lang="en-US" altLang="zh-CN" sz="2400" b="1" dirty="0"/>
          </a:p>
        </p:txBody>
      </p:sp>
      <p:pic>
        <p:nvPicPr>
          <p:cNvPr id="6246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4113" y="1125538"/>
            <a:ext cx="7200900" cy="4681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1732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1732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charRg st="3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1732">
                                            <p:txEl>
                                              <p:charRg st="3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charRg st="43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1732">
                                            <p:txEl>
                                              <p:charRg st="43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charRg st="92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1732">
                                            <p:txEl>
                                              <p:charRg st="92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charRg st="122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1732">
                                            <p:txEl>
                                              <p:charRg st="122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charRg st="146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1732">
                                            <p:txEl>
                                              <p:charRg st="146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charRg st="176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1732">
                                            <p:txEl>
                                              <p:charRg st="176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charRg st="206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1732">
                                            <p:txEl>
                                              <p:charRg st="206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charRg st="234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1732">
                                            <p:txEl>
                                              <p:charRg st="234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charRg st="24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1732">
                                            <p:txEl>
                                              <p:charRg st="246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charRg st="256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1732">
                                            <p:txEl>
                                              <p:charRg st="256" end="2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charRg st="275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1732">
                                            <p:txEl>
                                              <p:charRg st="275" end="2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nimBg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3"/>
          <p:cNvSpPr>
            <a:spLocks noGrp="1"/>
          </p:cNvSpPr>
          <p:nvPr>
            <p:ph idx="1"/>
          </p:nvPr>
        </p:nvSpPr>
        <p:spPr>
          <a:xfrm>
            <a:off x="2063750" y="404813"/>
            <a:ext cx="7993063" cy="6048375"/>
          </a:xfrm>
          <a:noFill/>
          <a:ln>
            <a:noFill/>
          </a:ln>
        </p:spPr>
        <p:txBody>
          <a:bodyPr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</a:rPr>
              <a:t>文件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</a:rPr>
              <a:t>，类实现，</a:t>
            </a:r>
            <a:r>
              <a:rPr lang="en-US" altLang="zh-CN" sz="2400" b="1" dirty="0">
                <a:solidFill>
                  <a:srgbClr val="0000FF"/>
                </a:solidFill>
              </a:rPr>
              <a:t>point.cpp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# include "point.h"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# include &lt;iostream&gt;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using namespace std;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int Point::count=0;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Point::Point(const Point &amp;p):X(p.X),Y(p.Y)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{	count++;   }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void Point::ShowCount()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{  cout&lt;&lt;</a:t>
            </a:r>
            <a:r>
              <a:rPr lang="en-US" altLang="zh-CN" sz="2400" b="1" dirty="0"/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 object count= </a:t>
            </a:r>
            <a:r>
              <a:rPr lang="en-US" altLang="zh-CN" sz="2400" b="1" dirty="0"/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&lt;&lt;count&lt;&lt;endl; }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 dirty="0"/>
          </a:p>
        </p:txBody>
      </p:sp>
      <p:pic>
        <p:nvPicPr>
          <p:cNvPr id="6349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0" y="908050"/>
            <a:ext cx="7704138" cy="5078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3"/>
          <p:cNvSpPr>
            <a:spLocks noGrp="1"/>
          </p:cNvSpPr>
          <p:nvPr>
            <p:ph idx="1"/>
          </p:nvPr>
        </p:nvSpPr>
        <p:spPr>
          <a:xfrm>
            <a:off x="2095500" y="571500"/>
            <a:ext cx="7632700" cy="5400675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</a:rPr>
              <a:t>文件</a:t>
            </a:r>
            <a:r>
              <a:rPr lang="en-US" altLang="zh-CN" sz="2400" b="1" dirty="0">
                <a:solidFill>
                  <a:srgbClr val="0000FF"/>
                </a:solidFill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</a:rPr>
              <a:t>，类实现，</a:t>
            </a:r>
            <a:r>
              <a:rPr lang="en-US" altLang="zh-CN" sz="2400" b="1" dirty="0">
                <a:solidFill>
                  <a:srgbClr val="0000FF"/>
                </a:solidFill>
              </a:rPr>
              <a:t>pmain.cpp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# include "point.h"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# include &lt;iostream&gt;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using namespace std;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void main()	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{	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Point A(4,5);	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cout&lt;&lt;"Point A:"&lt;&lt;A.GetX()&lt;&lt;","&lt;&lt;A.GetY();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Point:: ShowCount();	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Point B(A);	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cout&lt;&lt;"Point B:"&lt;&lt;B.GetX()&lt;&lt;","&lt;&lt;B.GetY();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Point:: ShowCount();	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</a:pPr>
            <a:endParaRPr lang="en-US" altLang="zh-CN" sz="2400" b="1" dirty="0"/>
          </a:p>
        </p:txBody>
      </p:sp>
      <p:pic>
        <p:nvPicPr>
          <p:cNvPr id="6451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0" y="981075"/>
            <a:ext cx="7704138" cy="5026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3733800" y="169863"/>
            <a:ext cx="1402080" cy="5835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分析：</a:t>
            </a:r>
            <a:endParaRPr kumimoji="0" lang="zh-CN" altLang="en-US" sz="32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774825" y="765175"/>
            <a:ext cx="2679306" cy="1919288"/>
            <a:chOff x="132" y="204"/>
            <a:chExt cx="1957" cy="1209"/>
          </a:xfrm>
        </p:grpSpPr>
        <p:grpSp>
          <p:nvGrpSpPr>
            <p:cNvPr id="93187" name="Group 6"/>
            <p:cNvGrpSpPr/>
            <p:nvPr/>
          </p:nvGrpSpPr>
          <p:grpSpPr>
            <a:xfrm>
              <a:off x="144" y="240"/>
              <a:ext cx="1728" cy="1008"/>
              <a:chOff x="144" y="240"/>
              <a:chExt cx="1392" cy="720"/>
            </a:xfrm>
          </p:grpSpPr>
          <p:sp>
            <p:nvSpPr>
              <p:cNvPr id="93188" name="Rectangle 7" descr="白色大理石"/>
              <p:cNvSpPr/>
              <p:nvPr/>
            </p:nvSpPr>
            <p:spPr>
              <a:xfrm>
                <a:off x="144" y="240"/>
                <a:ext cx="1392" cy="720"/>
              </a:xfrm>
              <a:prstGeom prst="rect">
                <a:avLst/>
              </a:prstGeom>
              <a:blipFill rotWithShape="0">
                <a:blip r:embed="rId1"/>
              </a:blipFill>
              <a:ln w="12700" cap="sq" cmpd="sng">
                <a:solidFill>
                  <a:srgbClr val="FF6600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189" name="Line 8" descr="白色大理石"/>
              <p:cNvSpPr/>
              <p:nvPr/>
            </p:nvSpPr>
            <p:spPr>
              <a:xfrm>
                <a:off x="144" y="528"/>
                <a:ext cx="1392" cy="0"/>
              </a:xfrm>
              <a:prstGeom prst="line">
                <a:avLst/>
              </a:prstGeom>
              <a:ln w="12700" cap="sq" cmpd="sng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93190" name="Text Box 9"/>
            <p:cNvSpPr txBox="1"/>
            <p:nvPr/>
          </p:nvSpPr>
          <p:spPr>
            <a:xfrm>
              <a:off x="336" y="204"/>
              <a:ext cx="811" cy="2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point.cpp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1" name="Text Box 10"/>
            <p:cNvSpPr txBox="1"/>
            <p:nvPr/>
          </p:nvSpPr>
          <p:spPr>
            <a:xfrm>
              <a:off x="132" y="735"/>
              <a:ext cx="1957" cy="67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#include “point.h”</a:t>
              </a:r>
              <a:endParaRPr lang="en-US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#include &lt;iostream.h&gt;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4648200" y="895350"/>
            <a:ext cx="2844800" cy="1600200"/>
            <a:chOff x="2124" y="1584"/>
            <a:chExt cx="1764" cy="1008"/>
          </a:xfrm>
        </p:grpSpPr>
        <p:grpSp>
          <p:nvGrpSpPr>
            <p:cNvPr id="93193" name="Group 12" descr="粉色砂纸"/>
            <p:cNvGrpSpPr/>
            <p:nvPr/>
          </p:nvGrpSpPr>
          <p:grpSpPr>
            <a:xfrm>
              <a:off x="2160" y="1584"/>
              <a:ext cx="1728" cy="1008"/>
              <a:chOff x="144" y="240"/>
              <a:chExt cx="1392" cy="720"/>
            </a:xfrm>
          </p:grpSpPr>
          <p:sp>
            <p:nvSpPr>
              <p:cNvPr id="93194" name="Rectangle 13" descr="粉色砂纸"/>
              <p:cNvSpPr/>
              <p:nvPr/>
            </p:nvSpPr>
            <p:spPr>
              <a:xfrm>
                <a:off x="144" y="240"/>
                <a:ext cx="1392" cy="720"/>
              </a:xfrm>
              <a:prstGeom prst="rect">
                <a:avLst/>
              </a:prstGeom>
              <a:blipFill rotWithShape="0">
                <a:blip r:embed="rId2"/>
              </a:blipFill>
              <a:ln w="12700" cap="sq" cmpd="sng">
                <a:solidFill>
                  <a:srgbClr val="FF6600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195" name="Line 14" descr="粉色砂纸"/>
              <p:cNvSpPr/>
              <p:nvPr/>
            </p:nvSpPr>
            <p:spPr>
              <a:xfrm>
                <a:off x="144" y="528"/>
                <a:ext cx="1392" cy="0"/>
              </a:xfrm>
              <a:prstGeom prst="line">
                <a:avLst/>
              </a:prstGeom>
              <a:ln w="12700" cap="sq" cmpd="sng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93196" name="Text Box 15" descr="粉色砂纸"/>
            <p:cNvSpPr txBox="1"/>
            <p:nvPr/>
          </p:nvSpPr>
          <p:spPr>
            <a:xfrm>
              <a:off x="2591" y="1584"/>
              <a:ext cx="768" cy="232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point.h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7" name="Text Box 16" descr="粉色砂纸"/>
            <p:cNvSpPr txBox="1"/>
            <p:nvPr/>
          </p:nvSpPr>
          <p:spPr>
            <a:xfrm>
              <a:off x="2124" y="1987"/>
              <a:ext cx="302" cy="52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8001000" y="876300"/>
            <a:ext cx="2679306" cy="1857375"/>
            <a:chOff x="132" y="204"/>
            <a:chExt cx="1957" cy="1170"/>
          </a:xfrm>
        </p:grpSpPr>
        <p:grpSp>
          <p:nvGrpSpPr>
            <p:cNvPr id="93199" name="Group 18"/>
            <p:cNvGrpSpPr/>
            <p:nvPr/>
          </p:nvGrpSpPr>
          <p:grpSpPr>
            <a:xfrm>
              <a:off x="144" y="240"/>
              <a:ext cx="1728" cy="1008"/>
              <a:chOff x="144" y="240"/>
              <a:chExt cx="1392" cy="720"/>
            </a:xfrm>
          </p:grpSpPr>
          <p:sp>
            <p:nvSpPr>
              <p:cNvPr id="93200" name="Rectangle 19" descr="白色大理石"/>
              <p:cNvSpPr/>
              <p:nvPr/>
            </p:nvSpPr>
            <p:spPr>
              <a:xfrm>
                <a:off x="144" y="240"/>
                <a:ext cx="1392" cy="720"/>
              </a:xfrm>
              <a:prstGeom prst="rect">
                <a:avLst/>
              </a:prstGeom>
              <a:blipFill rotWithShape="0">
                <a:blip r:embed="rId1"/>
              </a:blipFill>
              <a:ln w="12700" cap="sq" cmpd="sng">
                <a:solidFill>
                  <a:srgbClr val="FF6600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01" name="Line 20" descr="白色大理石"/>
              <p:cNvSpPr/>
              <p:nvPr/>
            </p:nvSpPr>
            <p:spPr>
              <a:xfrm>
                <a:off x="144" y="528"/>
                <a:ext cx="1392" cy="0"/>
              </a:xfrm>
              <a:prstGeom prst="line">
                <a:avLst/>
              </a:prstGeom>
              <a:ln w="12700" cap="sq" cmpd="sng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93202" name="Text Box 21"/>
            <p:cNvSpPr txBox="1"/>
            <p:nvPr/>
          </p:nvSpPr>
          <p:spPr>
            <a:xfrm>
              <a:off x="336" y="204"/>
              <a:ext cx="904" cy="2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pmain.cpp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03" name="Text Box 22"/>
            <p:cNvSpPr txBox="1"/>
            <p:nvPr/>
          </p:nvSpPr>
          <p:spPr>
            <a:xfrm>
              <a:off x="132" y="735"/>
              <a:ext cx="1957" cy="63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#include “point.h”</a:t>
              </a:r>
              <a:endParaRPr lang="en-US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#include &lt;iostream.h&gt;</a:t>
              </a:r>
              <a:endParaRPr lang="en-US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4823" name="Line 23"/>
          <p:cNvSpPr/>
          <p:nvPr/>
        </p:nvSpPr>
        <p:spPr>
          <a:xfrm flipH="1" flipV="1">
            <a:off x="3733800" y="2019300"/>
            <a:ext cx="990600" cy="228600"/>
          </a:xfrm>
          <a:prstGeom prst="line">
            <a:avLst/>
          </a:prstGeom>
          <a:ln w="38100" cap="sq" cmpd="sng">
            <a:solidFill>
              <a:srgbClr val="008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04824" name="Line 24"/>
          <p:cNvSpPr/>
          <p:nvPr/>
        </p:nvSpPr>
        <p:spPr>
          <a:xfrm flipV="1">
            <a:off x="7467600" y="2057400"/>
            <a:ext cx="762000" cy="190500"/>
          </a:xfrm>
          <a:prstGeom prst="line">
            <a:avLst/>
          </a:prstGeom>
          <a:ln w="38100" cap="sq" cmpd="sng">
            <a:solidFill>
              <a:srgbClr val="008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04825" name="Rectangle 25"/>
          <p:cNvSpPr/>
          <p:nvPr/>
        </p:nvSpPr>
        <p:spPr>
          <a:xfrm>
            <a:off x="1828800" y="3867150"/>
            <a:ext cx="2133600" cy="4572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rgbClr val="008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point.obj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6" name="Line 26"/>
          <p:cNvSpPr/>
          <p:nvPr/>
        </p:nvSpPr>
        <p:spPr>
          <a:xfrm>
            <a:off x="2895600" y="2495550"/>
            <a:ext cx="0" cy="1371600"/>
          </a:xfrm>
          <a:prstGeom prst="line">
            <a:avLst/>
          </a:prstGeom>
          <a:ln w="38100" cap="sq" cmpd="sng">
            <a:solidFill>
              <a:srgbClr val="6633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04827" name="Rectangle 27"/>
          <p:cNvSpPr/>
          <p:nvPr/>
        </p:nvSpPr>
        <p:spPr>
          <a:xfrm>
            <a:off x="8191500" y="3924300"/>
            <a:ext cx="2133600" cy="4572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rgbClr val="008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pmain.obj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8" name="Line 28"/>
          <p:cNvSpPr/>
          <p:nvPr/>
        </p:nvSpPr>
        <p:spPr>
          <a:xfrm>
            <a:off x="9239250" y="2552700"/>
            <a:ext cx="0" cy="1371600"/>
          </a:xfrm>
          <a:prstGeom prst="line">
            <a:avLst/>
          </a:prstGeom>
          <a:ln w="38100" cap="sq" cmpd="sng">
            <a:solidFill>
              <a:srgbClr val="6633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04829" name="Text Box 29"/>
          <p:cNvSpPr txBox="1">
            <a:spLocks noChangeArrowheads="1"/>
          </p:cNvSpPr>
          <p:nvPr/>
        </p:nvSpPr>
        <p:spPr bwMode="auto">
          <a:xfrm>
            <a:off x="1828800" y="2819400"/>
            <a:ext cx="995680" cy="5835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编译</a:t>
            </a:r>
            <a:endParaRPr kumimoji="0" lang="zh-CN" altLang="en-US" sz="32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04830" name="Text Box 30"/>
          <p:cNvSpPr txBox="1">
            <a:spLocks noChangeArrowheads="1"/>
          </p:cNvSpPr>
          <p:nvPr/>
        </p:nvSpPr>
        <p:spPr bwMode="auto">
          <a:xfrm>
            <a:off x="9353550" y="2914650"/>
            <a:ext cx="995680" cy="5835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编译</a:t>
            </a:r>
            <a:endParaRPr kumimoji="0" lang="zh-CN" altLang="en-US" sz="32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04831" name="Rectangle 31" descr="信纸"/>
          <p:cNvSpPr/>
          <p:nvPr/>
        </p:nvSpPr>
        <p:spPr>
          <a:xfrm>
            <a:off x="3352800" y="5334000"/>
            <a:ext cx="5410200" cy="533400"/>
          </a:xfrm>
          <a:prstGeom prst="rect">
            <a:avLst/>
          </a:prstGeom>
          <a:blipFill rotWithShape="0">
            <a:blip r:embed="rId3"/>
          </a:blipFill>
          <a:ln w="12700" cap="sq" cmpd="sng">
            <a:solidFill>
              <a:srgbClr val="6633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可执行文件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pmain.exe</a:t>
            </a:r>
            <a:endParaRPr lang="en-US" altLang="zh-CN" sz="24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8" name="Group 32"/>
          <p:cNvGrpSpPr/>
          <p:nvPr/>
        </p:nvGrpSpPr>
        <p:grpSpPr>
          <a:xfrm>
            <a:off x="2590800" y="4343400"/>
            <a:ext cx="7091361" cy="1028700"/>
            <a:chOff x="672" y="2424"/>
            <a:chExt cx="4466" cy="648"/>
          </a:xfrm>
        </p:grpSpPr>
        <p:sp>
          <p:nvSpPr>
            <p:cNvPr id="93214" name="Line 33"/>
            <p:cNvSpPr/>
            <p:nvPr/>
          </p:nvSpPr>
          <p:spPr>
            <a:xfrm>
              <a:off x="1344" y="2424"/>
              <a:ext cx="0" cy="624"/>
            </a:xfrm>
            <a:prstGeom prst="line">
              <a:avLst/>
            </a:prstGeom>
            <a:ln w="38100" cap="sq" cmpd="sng">
              <a:solidFill>
                <a:srgbClr val="0033CC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93215" name="Line 34"/>
            <p:cNvSpPr/>
            <p:nvPr/>
          </p:nvSpPr>
          <p:spPr>
            <a:xfrm>
              <a:off x="4416" y="2448"/>
              <a:ext cx="0" cy="624"/>
            </a:xfrm>
            <a:prstGeom prst="line">
              <a:avLst/>
            </a:prstGeom>
            <a:ln w="38100" cap="sq" cmpd="sng">
              <a:solidFill>
                <a:srgbClr val="0033CC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204835" name="Text Box 35"/>
            <p:cNvSpPr txBox="1">
              <a:spLocks noChangeArrowheads="1"/>
            </p:cNvSpPr>
            <p:nvPr/>
          </p:nvSpPr>
          <p:spPr bwMode="auto">
            <a:xfrm>
              <a:off x="672" y="2496"/>
              <a:ext cx="627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连接</a:t>
              </a:r>
              <a:endParaRPr kumimoji="0" lang="zh-CN" altLang="en-US" sz="32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204836" name="Text Box 36"/>
            <p:cNvSpPr txBox="1">
              <a:spLocks noChangeArrowheads="1"/>
            </p:cNvSpPr>
            <p:nvPr/>
          </p:nvSpPr>
          <p:spPr bwMode="auto">
            <a:xfrm>
              <a:off x="4511" y="2544"/>
              <a:ext cx="627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连接</a:t>
              </a:r>
              <a:endParaRPr kumimoji="0" lang="zh-CN" altLang="en-US" sz="32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204837" name="Text Box 37"/>
          <p:cNvSpPr txBox="1"/>
          <p:nvPr/>
        </p:nvSpPr>
        <p:spPr>
          <a:xfrm>
            <a:off x="4224338" y="6021388"/>
            <a:ext cx="3714750" cy="52197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多文件组织结构图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0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0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20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0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20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5" grpId="0" bldLvl="0" animBg="1"/>
      <p:bldP spid="204827" grpId="0" bldLvl="0" animBg="1"/>
      <p:bldP spid="204829" grpId="0" bldLvl="0" animBg="1"/>
      <p:bldP spid="204830" grpId="0" bldLvl="0" animBg="1"/>
      <p:bldP spid="204831" grpId="0" bldLvl="0" animBg="1"/>
      <p:bldP spid="204837" grpId="0" advAuto="100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8" name="Rectangle 4"/>
          <p:cNvSpPr>
            <a:spLocks noGrp="1"/>
          </p:cNvSpPr>
          <p:nvPr>
            <p:ph idx="1"/>
          </p:nvPr>
        </p:nvSpPr>
        <p:spPr>
          <a:xfrm>
            <a:off x="682625" y="1125855"/>
            <a:ext cx="11045190" cy="41148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#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开头，单独占一行，不用分号结束。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预处理指令可根据需要出现在程序中的任何位置。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 #include </a:t>
            </a:r>
            <a:r>
              <a:rPr lang="zh-CN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指令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（文件包含指令）</a:t>
            </a:r>
            <a:endParaRPr lang="zh-CN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将另一个源文件嵌入到当前源文件中该点处。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#include &lt;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文件名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&gt;  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按标准方式搜索，文件位于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系统目录的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include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子目录下。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#include "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文件名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"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首先在当前工作目录中搜索，若没有，再按标准方式搜索。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4210" name="Rectangle 2"/>
          <p:cNvSpPr txBox="1"/>
          <p:nvPr/>
        </p:nvSpPr>
        <p:spPr>
          <a:xfrm>
            <a:off x="2208213" y="26035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5.6.4 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编译预处理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2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charRg st="1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828">
                                            <p:txEl>
                                              <p:charRg st="19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charRg st="42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828">
                                            <p:txEl>
                                              <p:charRg st="42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charRg st="6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828">
                                            <p:txEl>
                                              <p:charRg st="63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charRg st="8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828">
                                            <p:txEl>
                                              <p:charRg st="80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5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2"/>
          <p:cNvSpPr>
            <a:spLocks noGrp="1"/>
          </p:cNvSpPr>
          <p:nvPr>
            <p:ph type="title"/>
          </p:nvPr>
        </p:nvSpPr>
        <p:spPr>
          <a:xfrm>
            <a:off x="2208213" y="260350"/>
            <a:ext cx="7772400" cy="9906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3600" b="1" dirty="0">
                <a:solidFill>
                  <a:schemeClr val="tx1"/>
                </a:solidFill>
              </a:rPr>
              <a:t>5.6.4 </a:t>
            </a:r>
            <a:r>
              <a:rPr lang="zh-CN" altLang="en-US" sz="3600" b="1" dirty="0">
                <a:solidFill>
                  <a:schemeClr val="tx1"/>
                </a:solidFill>
              </a:rPr>
              <a:t>编译预处理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>
          <a:xfrm>
            <a:off x="1219835" y="1500505"/>
            <a:ext cx="9448165" cy="4648200"/>
          </a:xfrm>
          <a:noFill/>
          <a:ln>
            <a:noFill/>
          </a:ln>
        </p:spPr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2.#define </a:t>
            </a:r>
            <a:r>
              <a:rPr kumimoji="0" lang="zh-CN" altLang="zh-CN" sz="2800" b="1" i="0" u="none" strike="noStrike" kern="0" cap="none" spc="0" normalizeH="0" baseline="0" noProof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宏定义指令</a:t>
            </a:r>
            <a:endParaRPr kumimoji="0" lang="zh-CN" altLang="zh-CN" sz="2800" b="1" i="0" u="none" strike="noStrike" kern="0" cap="none" spc="0" normalizeH="0" baseline="0" noProof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定义符号常量，很多情况下已被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const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定义语句取代。</a:t>
            </a:r>
            <a:endParaRPr kumimoji="0" lang="zh-CN" altLang="en-US" sz="2800" b="1" i="0" u="none" strike="noStrike" kern="0" cap="none" spc="0" normalizeH="0" baseline="0" noProof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定义带参数宏，已被内联函数取代。</a:t>
            </a:r>
            <a:endParaRPr kumimoji="0" lang="zh-CN" altLang="en-US" sz="2800" b="1" i="0" u="none" strike="noStrike" kern="0" cap="none" spc="0" normalizeH="0" baseline="0" noProof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定义空符号。</a:t>
            </a:r>
            <a:endParaRPr kumimoji="0" lang="en-US" altLang="zh-CN" sz="2800" b="1" i="0" u="none" strike="noStrike" kern="0" cap="none" spc="0" normalizeH="0" baseline="0" noProof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例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:#define MYHEAD_H</a:t>
            </a:r>
            <a:endParaRPr kumimoji="0" lang="en-US" altLang="zh-CN" sz="2800" b="1" i="0" u="none" strike="noStrike" kern="0" cap="none" spc="0" normalizeH="0" baseline="0" noProof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1" i="0" u="none" strike="noStrike" kern="0" cap="none" spc="0" normalizeH="0" baseline="0" noProof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   #undef</a:t>
            </a:r>
            <a:endParaRPr kumimoji="0" lang="en-US" altLang="zh-CN" sz="2800" b="1" i="0" u="none" strike="noStrike" kern="0" cap="none" spc="0" normalizeH="0" baseline="0" noProof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删除由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#define</a:t>
            </a:r>
            <a:r>
              <a:rPr kumimoji="0" lang="zh-CN" altLang="zh-CN" sz="2800" b="1" i="0" u="none" strike="noStrike" kern="0" cap="none" spc="0" normalizeH="0" baseline="0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定义的宏，使之不再起作用。</a:t>
            </a:r>
            <a:endParaRPr kumimoji="0" lang="zh-CN" altLang="zh-CN" sz="2800" b="1" i="0" u="none" strike="noStrike" kern="0" cap="none" spc="0" normalizeH="0" baseline="0" noProof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ea"/>
                <a:sym typeface="+mn-ea"/>
              </a:rPr>
              <a:t>   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ea"/>
                <a:sym typeface="+mn-ea"/>
              </a:rPr>
              <a:t>例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ea"/>
                <a:sym typeface="+mn-ea"/>
              </a:rPr>
              <a:t>:#undef MYHEAD_H</a:t>
            </a:r>
            <a:endParaRPr kumimoji="0" lang="en-US" altLang="zh-CN" sz="2800" b="1" i="0" u="none" strike="noStrike" kern="0" cap="none" spc="0" normalizeH="0" baseline="0" noProof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0" cap="none" spc="0" normalizeH="0" baseline="0" noProof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1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charRg st="16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4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charRg st="43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6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755">
                                            <p:txEl>
                                              <p:charRg st="60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67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4755">
                                            <p:txEl>
                                              <p:charRg st="67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8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4755">
                                            <p:txEl>
                                              <p:charRg st="87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9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charRg st="97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1030"/>
          <p:cNvSpPr>
            <a:spLocks noGrp="1"/>
          </p:cNvSpPr>
          <p:nvPr>
            <p:ph type="title"/>
          </p:nvPr>
        </p:nvSpPr>
        <p:spPr>
          <a:xfrm>
            <a:off x="1275715" y="836930"/>
            <a:ext cx="10018395" cy="1428750"/>
          </a:xfrm>
          <a:noFill/>
          <a:ln>
            <a:noFill/>
          </a:ln>
        </p:spPr>
        <p:txBody>
          <a:bodyPr anchor="t" anchorCtr="0"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条件编译指令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#if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#endif</a:t>
            </a:r>
            <a:b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限定程序中的某些内容要在满足一定条件的情况下才参与编译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807" name="Rectangle 1031"/>
          <p:cNvSpPr>
            <a:spLocks noGrp="1"/>
          </p:cNvSpPr>
          <p:nvPr>
            <p:ph idx="1"/>
          </p:nvPr>
        </p:nvSpPr>
        <p:spPr>
          <a:xfrm>
            <a:off x="1092835" y="2061528"/>
            <a:ext cx="3311525" cy="2303462"/>
          </a:xfrm>
          <a:noFill/>
          <a:ln>
            <a:noFill/>
          </a:ln>
        </p:spPr>
        <p:txBody>
          <a:bodyPr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(1) #if  </a:t>
            </a:r>
            <a:r>
              <a:rPr lang="zh-CN" altLang="en-US" sz="2400" b="1" dirty="0"/>
              <a:t>常量表达式 </a:t>
            </a:r>
            <a:endParaRPr lang="zh-CN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     程序段  </a:t>
            </a:r>
            <a:endParaRPr lang="zh-CN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 </a:t>
            </a:r>
            <a:r>
              <a:rPr lang="en-US" altLang="zh-CN" sz="2400" b="1" dirty="0"/>
              <a:t>#endif</a:t>
            </a:r>
            <a:endParaRPr lang="en-US" altLang="zh-CN" sz="2400" b="1" dirty="0"/>
          </a:p>
        </p:txBody>
      </p:sp>
      <p:sp>
        <p:nvSpPr>
          <p:cNvPr id="76811" name="Rectangle 1035"/>
          <p:cNvSpPr/>
          <p:nvPr/>
        </p:nvSpPr>
        <p:spPr>
          <a:xfrm>
            <a:off x="983298" y="3572828"/>
            <a:ext cx="3500437" cy="26797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(2) #if 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常量表达式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程序段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#else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程序段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#endif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4" name="Rectangle 2"/>
          <p:cNvSpPr txBox="1"/>
          <p:nvPr/>
        </p:nvSpPr>
        <p:spPr>
          <a:xfrm>
            <a:off x="2208213" y="26035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5.6.4 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编译预处理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872038" y="1839913"/>
            <a:ext cx="5659437" cy="4525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#include&lt;iostream&gt;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using namespace std;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#define NUM 100    	//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int main()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#if NUM&gt;=100 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//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：条件编译命令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cout&lt;&lt;"This line is compiled"&lt;&lt;endl; 	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#else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  cout&lt;&lt;"This line is not compiled"&lt;&lt;endl; 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#endif 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          //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：条件编译命令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return 0;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 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6" name="Line 9"/>
          <p:cNvSpPr/>
          <p:nvPr/>
        </p:nvSpPr>
        <p:spPr>
          <a:xfrm flipH="1">
            <a:off x="4826000" y="1839913"/>
            <a:ext cx="0" cy="4895850"/>
          </a:xfrm>
          <a:prstGeom prst="line">
            <a:avLst/>
          </a:prstGeom>
          <a:ln w="9525" cap="flat" cmpd="sng">
            <a:solidFill>
              <a:srgbClr val="66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>
                                            <p:txEl>
                                              <p:charRg st="1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7">
                                            <p:txEl>
                                              <p:charRg st="16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>
                                            <p:txEl>
                                              <p:charRg st="31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7">
                                            <p:txEl>
                                              <p:charRg st="31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 build="p"/>
      <p:bldP spid="76811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4" name="Rectangle 4"/>
          <p:cNvSpPr>
            <a:spLocks noGrp="1" noChangeArrowheads="1"/>
          </p:cNvSpPr>
          <p:nvPr>
            <p:ph idx="1"/>
          </p:nvPr>
        </p:nvSpPr>
        <p:spPr>
          <a:xfrm>
            <a:off x="983298" y="1183640"/>
            <a:ext cx="4176713" cy="4491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Myclass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public: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 void  f1 ( )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{  m = 5 ; 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 void  f2 ( )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 {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m;  m = 2;      }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getm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()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{   return m;     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private: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5808663" y="260350"/>
            <a:ext cx="5867400" cy="5943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 main()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Myclass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c.m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10 ; 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c.f1 (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&lt;&lt;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c.getm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 ) &lt;&lt;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c.f2 (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&lt;&lt;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c.getm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 ) &lt;&lt;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7751763" y="1916113"/>
            <a:ext cx="366712" cy="381000"/>
            <a:chOff x="5088" y="2291"/>
            <a:chExt cx="336" cy="336"/>
          </a:xfrm>
        </p:grpSpPr>
        <p:sp>
          <p:nvSpPr>
            <p:cNvPr id="11268" name="Line 10"/>
            <p:cNvSpPr/>
            <p:nvPr/>
          </p:nvSpPr>
          <p:spPr>
            <a:xfrm>
              <a:off x="5088" y="2291"/>
              <a:ext cx="336" cy="336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69" name="Line 11"/>
            <p:cNvSpPr/>
            <p:nvPr/>
          </p:nvSpPr>
          <p:spPr>
            <a:xfrm flipH="1">
              <a:off x="5088" y="2291"/>
              <a:ext cx="336" cy="336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9212" name="Rectangle 12"/>
          <p:cNvSpPr>
            <a:spLocks noChangeArrowheads="1"/>
          </p:cNvSpPr>
          <p:nvPr/>
        </p:nvSpPr>
        <p:spPr bwMode="auto">
          <a:xfrm>
            <a:off x="6816725" y="4581525"/>
            <a:ext cx="2087563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输出结果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8" name="AutoShape 5"/>
          <p:cNvSpPr/>
          <p:nvPr/>
        </p:nvSpPr>
        <p:spPr>
          <a:xfrm flipV="1">
            <a:off x="3143885" y="2552065"/>
            <a:ext cx="2376488" cy="446088"/>
          </a:xfrm>
          <a:prstGeom prst="wedgeRoundRectCallout">
            <a:avLst>
              <a:gd name="adj1" fmla="val -68306"/>
              <a:gd name="adj2" fmla="val -165306"/>
              <a:gd name="adj3" fmla="val 16667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anchor="ctr" anchorCtr="0"/>
          <a:p>
            <a:pPr fontAlgn="base">
              <a:buNone/>
            </a:pPr>
            <a:r>
              <a:rPr lang="en-US" altLang="zh-CN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Myclass::m</a:t>
            </a:r>
            <a:r>
              <a:rPr lang="en-US" altLang="en-US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被屏蔽</a:t>
            </a:r>
            <a:endParaRPr lang="en-US" altLang="en-US" b="1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6024245" y="1772603"/>
            <a:ext cx="2232025" cy="5032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3" name="Line 9"/>
          <p:cNvSpPr/>
          <p:nvPr/>
        </p:nvSpPr>
        <p:spPr>
          <a:xfrm>
            <a:off x="5735955" y="-100012"/>
            <a:ext cx="71438" cy="6335712"/>
          </a:xfrm>
          <a:prstGeom prst="line">
            <a:avLst/>
          </a:prstGeom>
          <a:ln w="9525" cap="flat" cmpd="sng">
            <a:solidFill>
              <a:srgbClr val="66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8" grpId="0" bldLvl="0" animBg="1"/>
      <p:bldP spid="179212" grpId="0" bldLvl="0" animBg="1"/>
      <p:bldP spid="8198" grpId="0" bldLvl="0" animBg="1"/>
      <p:bldP spid="3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949" name="Rectangle 5"/>
          <p:cNvSpPr>
            <a:spLocks noGrp="1"/>
          </p:cNvSpPr>
          <p:nvPr>
            <p:ph idx="1"/>
          </p:nvPr>
        </p:nvSpPr>
        <p:spPr>
          <a:xfrm>
            <a:off x="1847850" y="980758"/>
            <a:ext cx="3671888" cy="4537075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(3)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#if  </a:t>
            </a:r>
            <a:r>
              <a:rPr lang="zh-CN" altLang="en-US" sz="2400" b="1" dirty="0"/>
              <a:t>常量表达式</a:t>
            </a:r>
            <a:r>
              <a:rPr lang="en-US" altLang="zh-CN" sz="2400" b="1" dirty="0"/>
              <a:t>1 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</a:t>
            </a:r>
            <a:r>
              <a:rPr lang="zh-CN" altLang="en-US" sz="2400" b="1" dirty="0"/>
              <a:t>程序段  </a:t>
            </a:r>
            <a:r>
              <a:rPr lang="en-US" altLang="zh-CN" sz="2400" b="1" dirty="0"/>
              <a:t>1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#elif </a:t>
            </a:r>
            <a:r>
              <a:rPr lang="zh-CN" altLang="en-US" sz="2400" b="1" dirty="0"/>
              <a:t>常量表达式</a:t>
            </a:r>
            <a:r>
              <a:rPr lang="en-US" altLang="zh-CN" sz="2400" b="1" dirty="0"/>
              <a:t>2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 </a:t>
            </a:r>
            <a:r>
              <a:rPr lang="zh-CN" altLang="en-US" sz="2400" b="1" dirty="0"/>
              <a:t>程序段</a:t>
            </a:r>
            <a:r>
              <a:rPr lang="en-US" altLang="zh-CN" sz="2400" b="1" dirty="0"/>
              <a:t>2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 ......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</a:t>
            </a:r>
            <a:r>
              <a:rPr lang="en-US" altLang="zh-CN" sz="2400" b="1" dirty="0"/>
              <a:t>#elif </a:t>
            </a:r>
            <a:r>
              <a:rPr lang="zh-CN" altLang="en-US" sz="2400" b="1" dirty="0"/>
              <a:t>常量表达式</a:t>
            </a:r>
            <a:r>
              <a:rPr lang="en-US" altLang="zh-CN" sz="2400" b="1" dirty="0"/>
              <a:t>n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 </a:t>
            </a:r>
            <a:r>
              <a:rPr lang="zh-CN" altLang="en-US" sz="2400" b="1" dirty="0"/>
              <a:t>程序段</a:t>
            </a:r>
            <a:r>
              <a:rPr lang="en-US" altLang="zh-CN" sz="2400" b="1" dirty="0"/>
              <a:t>n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#else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 </a:t>
            </a:r>
            <a:r>
              <a:rPr lang="zh-CN" altLang="en-US" sz="2400" b="1" dirty="0"/>
              <a:t>程序段</a:t>
            </a:r>
            <a:r>
              <a:rPr lang="en-US" altLang="zh-CN" sz="2400" b="1" dirty="0"/>
              <a:t>n+1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#endif</a:t>
            </a:r>
            <a:endParaRPr lang="en-US" altLang="zh-CN" sz="2400" b="1" dirty="0"/>
          </a:p>
        </p:txBody>
      </p:sp>
      <p:sp>
        <p:nvSpPr>
          <p:cNvPr id="210950" name="Rectangle 6"/>
          <p:cNvSpPr/>
          <p:nvPr/>
        </p:nvSpPr>
        <p:spPr>
          <a:xfrm>
            <a:off x="6453188" y="928688"/>
            <a:ext cx="3500437" cy="26797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(4)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#ifdef 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标识符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程序段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#else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程序段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#endif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6240780" y="4076700"/>
            <a:ext cx="4749165" cy="1584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如果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标识符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#defined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定义过，且未经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undef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删除，则编译程序段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，否则编译程序段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99332" name="Rectangle 2"/>
          <p:cNvSpPr txBox="1"/>
          <p:nvPr/>
        </p:nvSpPr>
        <p:spPr>
          <a:xfrm>
            <a:off x="2208213" y="26035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5.6.4 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编译预处理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>
                                            <p:txEl>
                                              <p:charRg st="4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49">
                                            <p:txEl>
                                              <p:charRg st="4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>
                                            <p:txEl>
                                              <p:charRg st="22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49">
                                            <p:txEl>
                                              <p:charRg st="22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>
                                            <p:txEl>
                                              <p:charRg st="38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949">
                                            <p:txEl>
                                              <p:charRg st="38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>
                                            <p:txEl>
                                              <p:charRg st="56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49">
                                            <p:txEl>
                                              <p:charRg st="56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>
                                            <p:txEl>
                                              <p:charRg st="7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0949">
                                            <p:txEl>
                                              <p:charRg st="71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>
                                            <p:txEl>
                                              <p:charRg st="85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0949">
                                            <p:txEl>
                                              <p:charRg st="85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>
                                            <p:txEl>
                                              <p:charRg st="10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0949">
                                            <p:txEl>
                                              <p:charRg st="103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>
                                            <p:txEl>
                                              <p:charRg st="118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0949">
                                            <p:txEl>
                                              <p:charRg st="118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>
                                            <p:txEl>
                                              <p:charRg st="129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0949">
                                            <p:txEl>
                                              <p:charRg st="129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>
                                            <p:txEl>
                                              <p:charRg st="146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0949">
                                            <p:txEl>
                                              <p:charRg st="146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9" grpId="0" build="p"/>
      <p:bldP spid="210950" grpId="0"/>
      <p:bldP spid="210951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3"/>
          <p:cNvSpPr>
            <a:spLocks noGrp="1"/>
          </p:cNvSpPr>
          <p:nvPr>
            <p:ph idx="1"/>
          </p:nvPr>
        </p:nvSpPr>
        <p:spPr>
          <a:xfrm>
            <a:off x="767715" y="1196975"/>
            <a:ext cx="4364355" cy="4526280"/>
          </a:xfrm>
          <a:noFill/>
          <a:ln>
            <a:noFill/>
          </a:ln>
        </p:spPr>
        <p:txBody>
          <a:bodyPr anchor="t" anchorCtr="0"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(5)</a:t>
            </a:r>
            <a:endParaRPr lang="en-US" altLang="zh-CN" sz="28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   #ifndef   </a:t>
            </a:r>
            <a:r>
              <a:rPr lang="zh-CN" altLang="en-US" sz="2800" b="1" dirty="0"/>
              <a:t>标识符</a:t>
            </a:r>
            <a:endParaRPr lang="zh-CN" altLang="en-US" sz="28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       程序段</a:t>
            </a:r>
            <a:r>
              <a:rPr lang="en-US" altLang="zh-CN" sz="2800" b="1" dirty="0"/>
              <a:t>1</a:t>
            </a:r>
            <a:endParaRPr lang="en-US" altLang="zh-CN" sz="28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   #else</a:t>
            </a:r>
            <a:endParaRPr lang="en-US" altLang="zh-CN" sz="28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       </a:t>
            </a:r>
            <a:r>
              <a:rPr lang="zh-CN" altLang="en-US" sz="2800" b="1" dirty="0"/>
              <a:t>程序段</a:t>
            </a:r>
            <a:r>
              <a:rPr lang="en-US" altLang="zh-CN" sz="2800" b="1" dirty="0"/>
              <a:t>2</a:t>
            </a:r>
            <a:endParaRPr lang="en-US" altLang="zh-CN" sz="28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   #endif</a:t>
            </a:r>
            <a:endParaRPr lang="en-US" altLang="zh-CN" sz="28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endParaRPr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如果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标识符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未被定义过，则编译程序段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，否则编译程序段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0354" name="Rectangle 2"/>
          <p:cNvSpPr txBox="1"/>
          <p:nvPr/>
        </p:nvSpPr>
        <p:spPr>
          <a:xfrm>
            <a:off x="2208213" y="26035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5.6.4 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编译预处理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304155" y="1052830"/>
            <a:ext cx="6264275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#include&lt;iostream&gt;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using namespace std;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#define RUN    	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int main()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	int x=1,y=2,z=3;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#ifndef RUN 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cout&lt;&lt;"x="&lt;&lt;x&lt;&lt;",y="&lt;&lt;y&lt;&lt;",z="&lt;&lt;z&lt;&lt;endl;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#endif 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cout&lt;&lt;"x*y*z="&lt;&lt;x*y*z&lt;&lt;endl;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return 0;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7247255" y="4705668"/>
            <a:ext cx="3095625" cy="129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程序的运行结果为：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x*y*z=6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3"/>
          <p:cNvSpPr/>
          <p:nvPr/>
        </p:nvSpPr>
        <p:spPr>
          <a:xfrm>
            <a:off x="5375593" y="1825943"/>
            <a:ext cx="2232025" cy="42354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buFont typeface="Wingdings" panose="05000000000000000000" pitchFamily="2" charset="2"/>
            </a:pP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3"/>
          <p:cNvSpPr/>
          <p:nvPr/>
        </p:nvSpPr>
        <p:spPr>
          <a:xfrm>
            <a:off x="7320280" y="5210493"/>
            <a:ext cx="2232025" cy="7556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x=1,y=2,z=3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x*y*z=6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9" name="Line 9"/>
          <p:cNvSpPr/>
          <p:nvPr/>
        </p:nvSpPr>
        <p:spPr>
          <a:xfrm flipH="1">
            <a:off x="5088255" y="981075"/>
            <a:ext cx="32385" cy="3975100"/>
          </a:xfrm>
          <a:prstGeom prst="line">
            <a:avLst/>
          </a:prstGeom>
          <a:ln w="9525" cap="flat" cmpd="sng">
            <a:solidFill>
              <a:srgbClr val="66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4565" grpId="0" bldLvl="0" animBg="1"/>
      <p:bldP spid="2" grpId="0" bldLvl="0" animBg="1"/>
      <p:bldP spid="3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2995" name="Rectangle 3"/>
          <p:cNvSpPr>
            <a:spLocks noGrp="1"/>
          </p:cNvSpPr>
          <p:nvPr>
            <p:ph idx="1"/>
          </p:nvPr>
        </p:nvSpPr>
        <p:spPr>
          <a:xfrm>
            <a:off x="2095500" y="1428750"/>
            <a:ext cx="8064500" cy="4032250"/>
          </a:xfrm>
          <a:noFill/>
          <a:ln>
            <a:noFill/>
          </a:ln>
        </p:spPr>
        <p:txBody>
          <a:bodyPr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sym typeface="Wingdings 2" panose="05020102010507070707" pitchFamily="18" charset="2"/>
              </a:rPr>
              <a:t>例： </a:t>
            </a:r>
            <a:r>
              <a:rPr lang="en-US" altLang="zh-CN" sz="2400" b="1" dirty="0">
                <a:solidFill>
                  <a:srgbClr val="0000FF"/>
                </a:solidFill>
                <a:sym typeface="Wingdings 2" panose="05020102010507070707" pitchFamily="18" charset="2"/>
              </a:rPr>
              <a:t># ifdef COMPUTER_A</a:t>
            </a:r>
            <a:endParaRPr lang="en-US" altLang="zh-CN" sz="2400" b="1" dirty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sym typeface="Wingdings 2" panose="05020102010507070707" pitchFamily="18" charset="2"/>
              </a:rPr>
              <a:t>              # define INTEGER_SIZE 16</a:t>
            </a:r>
            <a:endParaRPr lang="en-US" altLang="zh-CN" sz="2400" b="1" dirty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sym typeface="Wingdings 2" panose="05020102010507070707" pitchFamily="18" charset="2"/>
              </a:rPr>
              <a:t>         # else</a:t>
            </a:r>
            <a:endParaRPr lang="en-US" altLang="zh-CN" sz="2400" b="1" dirty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sym typeface="Wingdings 2" panose="05020102010507070707" pitchFamily="18" charset="2"/>
              </a:rPr>
              <a:t>             # define INTEGER_SIZE 32</a:t>
            </a:r>
            <a:endParaRPr lang="en-US" altLang="zh-CN" sz="2400" b="1" dirty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sym typeface="Wingdings 2" panose="05020102010507070707" pitchFamily="18" charset="2"/>
              </a:rPr>
              <a:t>         # endif </a:t>
            </a:r>
            <a:endParaRPr lang="en-US" altLang="zh-CN" sz="2400" b="1" dirty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folHlink"/>
              </a:solidFill>
              <a:sym typeface="Wingdings 2" panose="050201020105070707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sym typeface="Wingdings 2" panose="05020102010507070707" pitchFamily="18" charset="2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sym typeface="Wingdings 2" panose="05020102010507070707" pitchFamily="18" charset="2"/>
              </a:rPr>
              <a:t>即如果</a:t>
            </a:r>
            <a:r>
              <a:rPr lang="en-US" altLang="zh-CN" sz="2400" b="1" dirty="0">
                <a:solidFill>
                  <a:srgbClr val="000000"/>
                </a:solidFill>
                <a:sym typeface="Wingdings 2" panose="05020102010507070707" pitchFamily="18" charset="2"/>
              </a:rPr>
              <a:t>COMPUTER_A</a:t>
            </a:r>
            <a:r>
              <a:rPr lang="zh-CN" altLang="en-US" sz="2400" b="1" dirty="0">
                <a:solidFill>
                  <a:srgbClr val="000000"/>
                </a:solidFill>
                <a:sym typeface="Wingdings 2" panose="05020102010507070707" pitchFamily="18" charset="2"/>
              </a:rPr>
              <a:t>在前面已被定义过，则编译命令行</a:t>
            </a:r>
            <a:r>
              <a:rPr lang="en-US" altLang="zh-CN" sz="2400" b="1" dirty="0">
                <a:solidFill>
                  <a:srgbClr val="000000"/>
                </a:solidFill>
                <a:sym typeface="Wingdings 2" panose="05020102010507070707" pitchFamily="18" charset="2"/>
              </a:rPr>
              <a:t>:</a:t>
            </a:r>
            <a:endParaRPr lang="en-US" altLang="zh-CN" sz="2400" b="1" dirty="0">
              <a:solidFill>
                <a:srgbClr val="000000"/>
              </a:solidFill>
              <a:sym typeface="Wingdings 2" panose="050201020105070707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sym typeface="Wingdings 2" panose="05020102010507070707" pitchFamily="18" charset="2"/>
              </a:rPr>
              <a:t>       # define INTEGER_SIZE 16</a:t>
            </a:r>
            <a:endParaRPr lang="en-US" altLang="zh-CN" sz="2400" b="1" dirty="0">
              <a:solidFill>
                <a:srgbClr val="000000"/>
              </a:solidFill>
              <a:sym typeface="Wingdings 2" panose="050201020105070707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sym typeface="Wingdings 2" panose="05020102010507070707" pitchFamily="18" charset="2"/>
              </a:rPr>
              <a:t>   </a:t>
            </a:r>
            <a:r>
              <a:rPr lang="zh-CN" altLang="en-US" sz="2400" b="1" dirty="0">
                <a:solidFill>
                  <a:srgbClr val="000000"/>
                </a:solidFill>
                <a:sym typeface="Wingdings 2" panose="05020102010507070707" pitchFamily="18" charset="2"/>
              </a:rPr>
              <a:t>否则，编译</a:t>
            </a:r>
            <a:r>
              <a:rPr lang="en-US" altLang="zh-CN" sz="2400" b="1" dirty="0">
                <a:solidFill>
                  <a:srgbClr val="000000"/>
                </a:solidFill>
                <a:sym typeface="Wingdings 2" panose="05020102010507070707" pitchFamily="18" charset="2"/>
              </a:rPr>
              <a:t># define INTEGER_SIZE 32</a:t>
            </a:r>
            <a:endParaRPr lang="en-US" altLang="zh-CN" sz="2400" b="1" dirty="0">
              <a:solidFill>
                <a:srgbClr val="000000"/>
              </a:solidFill>
              <a:sym typeface="Wingdings 2" panose="05020102010507070707" pitchFamily="18" charset="2"/>
            </a:endParaRPr>
          </a:p>
        </p:txBody>
      </p:sp>
      <p:sp>
        <p:nvSpPr>
          <p:cNvPr id="102402" name="Rectangle 2"/>
          <p:cNvSpPr txBox="1"/>
          <p:nvPr/>
        </p:nvSpPr>
        <p:spPr>
          <a:xfrm>
            <a:off x="2208213" y="26035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5.6.4 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编译预处理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charRg st="13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charRg st="134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charRg st="166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2995">
                                            <p:txEl>
                                              <p:charRg st="166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charRg st="198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2995">
                                            <p:txEl>
                                              <p:charRg st="198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973" name="Rectangle 5"/>
          <p:cNvSpPr>
            <a:spLocks noGrp="1"/>
          </p:cNvSpPr>
          <p:nvPr>
            <p:ph idx="1"/>
          </p:nvPr>
        </p:nvSpPr>
        <p:spPr>
          <a:xfrm>
            <a:off x="2309813" y="1214438"/>
            <a:ext cx="7239000" cy="1727200"/>
          </a:xfrm>
          <a:noFill/>
          <a:ln>
            <a:noFill/>
          </a:ln>
        </p:spPr>
        <p:txBody>
          <a:bodyPr anchor="t" anchorCtr="0"/>
          <a:p>
            <a:pPr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4.defined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操作符</a:t>
            </a:r>
            <a:endParaRPr lang="zh-CN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预处理操作符，不是指令，不以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#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开头。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define(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标识符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1974" name="Text Box 6"/>
          <p:cNvSpPr txBox="1"/>
          <p:nvPr/>
        </p:nvSpPr>
        <p:spPr>
          <a:xfrm>
            <a:off x="1695450" y="2925445"/>
            <a:ext cx="9735185" cy="829945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功能：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  <a:sym typeface="Wingdings 2" panose="05020102010507070707" pitchFamily="18" charset="2"/>
              </a:rPr>
              <a:t>“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标识符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  <a:sym typeface="Wingdings 2" panose="05020102010507070707" pitchFamily="18" charset="2"/>
              </a:rPr>
              <a:t>”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在此前经</a:t>
            </a:r>
            <a:r>
              <a:rPr lang="en-US" altLang="zh-CN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#defined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定义过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且未经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undef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删除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则上述表达式为非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0,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否则上述表达式的值为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Wingdings 2" panose="05020102010507070707" pitchFamily="18" charset="2"/>
            </a:endParaRPr>
          </a:p>
        </p:txBody>
      </p:sp>
      <p:sp>
        <p:nvSpPr>
          <p:cNvPr id="211975" name="Text Box 7"/>
          <p:cNvSpPr txBox="1"/>
          <p:nvPr/>
        </p:nvSpPr>
        <p:spPr>
          <a:xfrm>
            <a:off x="2024380" y="3860483"/>
            <a:ext cx="8143875" cy="223266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隶书" panose="02010509060101010101" pitchFamily="49" charset="-122"/>
                <a:sym typeface="Wingdings 2" panose="05020102010507070707" pitchFamily="18" charset="2"/>
              </a:rPr>
              <a:t>例：下面两种写法完全等效</a:t>
            </a:r>
            <a:endParaRPr lang="zh-CN" altLang="en-US" sz="2400" b="1" dirty="0">
              <a:solidFill>
                <a:srgbClr val="CC3300"/>
              </a:solidFill>
              <a:latin typeface="Arial" panose="020B0604020202020204" pitchFamily="34" charset="0"/>
              <a:ea typeface="隶书" panose="02010509060101010101" pitchFamily="49" charset="-122"/>
              <a:sym typeface="Wingdings 2" panose="05020102010507070707" pitchFamily="18" charset="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  <a:sym typeface="Wingdings 2" panose="05020102010507070707" pitchFamily="18" charset="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Wingdings 2" panose="05020102010507070707" pitchFamily="18" charset="2"/>
              </a:rPr>
              <a:t>#ifndef MYHEAD_H       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Wingdings 2" panose="05020102010507070707" pitchFamily="18" charset="2"/>
              </a:rPr>
              <a:t>#if !defined(MYHEAD_H)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  <a:ea typeface="华文新魏" panose="02010800040101010101" pitchFamily="2" charset="-122"/>
              <a:sym typeface="Wingdings 2" panose="05020102010507070707" pitchFamily="18" charset="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Wingdings 2" panose="05020102010507070707" pitchFamily="18" charset="2"/>
              </a:rPr>
              <a:t>     #define MYHEAD_H        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Wingdings 2" panose="05020102010507070707" pitchFamily="18" charset="2"/>
              </a:rPr>
              <a:t>#define MYHEAD_H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  <a:ea typeface="华文新魏" panose="02010800040101010101" pitchFamily="2" charset="-122"/>
              <a:sym typeface="Wingdings 2" panose="05020102010507070707" pitchFamily="18" charset="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Wingdings 2" panose="05020102010507070707" pitchFamily="18" charset="2"/>
              </a:rPr>
              <a:t>　　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Wingdings 2" panose="05020102010507070707" pitchFamily="18" charset="2"/>
              </a:rPr>
              <a:t>…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Wingdings 2" panose="05020102010507070707" pitchFamily="18" charset="2"/>
              </a:rPr>
              <a:t>　　　　　　　　　　　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Wingdings 2" panose="05020102010507070707" pitchFamily="18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Wingdings 2" panose="05020102010507070707" pitchFamily="18" charset="2"/>
              </a:rPr>
              <a:t>…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  <a:ea typeface="华文新魏" panose="02010800040101010101" pitchFamily="2" charset="-122"/>
              <a:sym typeface="Wingdings 2" panose="05020102010507070707" pitchFamily="18" charset="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Wingdings 2" panose="05020102010507070707" pitchFamily="18" charset="2"/>
              </a:rPr>
              <a:t>＃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Wingdings 2" panose="05020102010507070707" pitchFamily="18" charset="2"/>
              </a:rPr>
              <a:t>endif                                  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Wingdings 2" panose="05020102010507070707" pitchFamily="18" charset="2"/>
              </a:rPr>
              <a:t>＃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Wingdings 2" panose="05020102010507070707" pitchFamily="18" charset="2"/>
              </a:rPr>
              <a:t>endif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  <a:ea typeface="华文新魏" panose="02010800040101010101" pitchFamily="2" charset="-122"/>
              <a:sym typeface="Wingdings 2" panose="05020102010507070707" pitchFamily="18" charset="2"/>
            </a:endParaRPr>
          </a:p>
        </p:txBody>
      </p:sp>
      <p:sp>
        <p:nvSpPr>
          <p:cNvPr id="103428" name="Rectangle 2"/>
          <p:cNvSpPr txBox="1"/>
          <p:nvPr/>
        </p:nvSpPr>
        <p:spPr>
          <a:xfrm>
            <a:off x="2208213" y="26035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5.6.4 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编译预处理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9" name="Line 9"/>
          <p:cNvSpPr/>
          <p:nvPr/>
        </p:nvSpPr>
        <p:spPr>
          <a:xfrm flipH="1">
            <a:off x="5519738" y="4226243"/>
            <a:ext cx="0" cy="1866900"/>
          </a:xfrm>
          <a:prstGeom prst="line">
            <a:avLst/>
          </a:prstGeom>
          <a:ln w="9525" cap="flat" cmpd="sng">
            <a:solidFill>
              <a:srgbClr val="66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charRg st="14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1973">
                                            <p:txEl>
                                              <p:charRg st="14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charRg st="33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1973">
                                            <p:txEl>
                                              <p:charRg st="33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charRg st="45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1973">
                                            <p:txEl>
                                              <p:charRg st="45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3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300"/>
                                        <p:tgtEl>
                                          <p:spTgt spid="21197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>
                                            <p:txEl>
                                              <p:charRg st="13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300"/>
                                        <p:tgtEl>
                                          <p:spTgt spid="211975">
                                            <p:txEl>
                                              <p:charRg st="13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>
                                            <p:txEl>
                                              <p:charRg st="61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300"/>
                                        <p:tgtEl>
                                          <p:spTgt spid="211975">
                                            <p:txEl>
                                              <p:charRg st="61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>
                                            <p:txEl>
                                              <p:charRg st="108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300"/>
                                        <p:tgtEl>
                                          <p:spTgt spid="211975">
                                            <p:txEl>
                                              <p:charRg st="108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>
                                            <p:txEl>
                                              <p:charRg st="125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300"/>
                                        <p:tgtEl>
                                          <p:spTgt spid="211975">
                                            <p:txEl>
                                              <p:charRg st="125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3" grpId="0" build="p"/>
      <p:bldP spid="211974" grpId="0"/>
      <p:bldP spid="21197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600" b="1" dirty="0"/>
              <a:t>不使用条件编译的头文件</a:t>
            </a:r>
            <a:endParaRPr lang="zh-CN" altLang="en-US" sz="3600" b="1" dirty="0"/>
          </a:p>
        </p:txBody>
      </p:sp>
      <p:sp>
        <p:nvSpPr>
          <p:cNvPr id="104450" name="Rectangle 3"/>
          <p:cNvSpPr>
            <a:spLocks noGrp="1"/>
          </p:cNvSpPr>
          <p:nvPr>
            <p:ph sz="half" idx="1"/>
          </p:nvPr>
        </p:nvSpPr>
        <p:spPr>
          <a:xfrm>
            <a:off x="2352040" y="1142683"/>
            <a:ext cx="3543300" cy="45720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//main.cpp</a:t>
            </a:r>
            <a:endParaRPr lang="en-US" altLang="zh-CN" sz="2400" b="1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#include "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file1.h</a:t>
            </a:r>
            <a:r>
              <a:rPr lang="en-US" altLang="zh-CN" sz="2400" b="1" dirty="0">
                <a:latin typeface="+mn-lt"/>
                <a:ea typeface="+mn-ea"/>
                <a:cs typeface="+mn-cs"/>
              </a:rPr>
              <a:t>"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#include "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file2.h</a:t>
            </a:r>
            <a:r>
              <a:rPr lang="en-US" altLang="zh-CN" sz="2400" b="1" dirty="0">
                <a:latin typeface="+mn-lt"/>
                <a:ea typeface="+mn-ea"/>
                <a:cs typeface="+mn-cs"/>
              </a:rPr>
              <a:t>"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void main()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{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    …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}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//file1.h</a:t>
            </a:r>
            <a:endParaRPr lang="en-US" altLang="zh-CN" sz="2400" b="1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#include "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head.h</a:t>
            </a:r>
            <a:r>
              <a:rPr lang="en-US" altLang="zh-CN" sz="2400" b="1" dirty="0">
                <a:latin typeface="+mn-lt"/>
                <a:ea typeface="+mn-ea"/>
                <a:cs typeface="+mn-cs"/>
              </a:rPr>
              <a:t>"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    …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</p:txBody>
      </p:sp>
      <p:sp>
        <p:nvSpPr>
          <p:cNvPr id="104451" name="Rectangle 4"/>
          <p:cNvSpPr>
            <a:spLocks noGrp="1"/>
          </p:cNvSpPr>
          <p:nvPr>
            <p:ph sz="half" idx="2"/>
          </p:nvPr>
        </p:nvSpPr>
        <p:spPr>
          <a:xfrm>
            <a:off x="6625590" y="1052513"/>
            <a:ext cx="3543300" cy="45720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//file2.h</a:t>
            </a:r>
            <a:endParaRPr lang="en-US" altLang="zh-CN" sz="2400" b="1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#include "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head.h</a:t>
            </a:r>
            <a:r>
              <a:rPr lang="en-US" altLang="zh-CN" sz="2400" b="1" dirty="0">
                <a:latin typeface="+mn-lt"/>
                <a:ea typeface="+mn-ea"/>
                <a:cs typeface="+mn-cs"/>
              </a:rPr>
              <a:t>"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    …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//head.h</a:t>
            </a:r>
            <a:endParaRPr lang="en-US" altLang="zh-CN" sz="2400" b="1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class Point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{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    …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}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    …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1631950" y="5517515"/>
            <a:ext cx="10250805" cy="953135"/>
          </a:xfrm>
          <a:prstGeom prst="rect">
            <a:avLst/>
          </a:prstGeom>
          <a:solidFill>
            <a:srgbClr val="FFFF00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注意：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由于文件包含指令可以嵌套使用，在设计程序时要避免多次重复包含同一个头文件，否则会引起变量及类的重复定义。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8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600" b="1" dirty="0"/>
              <a:t>使用条件编译的头文件</a:t>
            </a:r>
            <a:endParaRPr lang="zh-CN" altLang="en-US" sz="3600" b="1" dirty="0"/>
          </a:p>
        </p:txBody>
      </p:sp>
      <p:sp>
        <p:nvSpPr>
          <p:cNvPr id="106498" name="Rectangle 3"/>
          <p:cNvSpPr>
            <a:spLocks noGrp="1"/>
          </p:cNvSpPr>
          <p:nvPr>
            <p:ph idx="1"/>
          </p:nvPr>
        </p:nvSpPr>
        <p:spPr>
          <a:xfrm>
            <a:off x="2381250" y="1357313"/>
            <a:ext cx="7239000" cy="472440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</a:rPr>
              <a:t>//head.h</a:t>
            </a:r>
            <a:endParaRPr lang="en-US" altLang="zh-CN" sz="2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#ifndef  </a:t>
            </a:r>
            <a:r>
              <a:rPr lang="en-US" altLang="zh-CN" sz="2800" b="1" dirty="0">
                <a:solidFill>
                  <a:srgbClr val="FF0000"/>
                </a:solidFill>
              </a:rPr>
              <a:t>HEAD_H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  #define  </a:t>
            </a:r>
            <a:r>
              <a:rPr lang="en-US" altLang="zh-CN" sz="2800" b="1" dirty="0">
                <a:solidFill>
                  <a:srgbClr val="FF0000"/>
                </a:solidFill>
              </a:rPr>
              <a:t>HEAD_H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    …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  class Point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  {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      …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  }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      …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#endif</a:t>
            </a:r>
            <a:endParaRPr lang="en-US" altLang="zh-CN" sz="2800" b="1" dirty="0"/>
          </a:p>
        </p:txBody>
      </p:sp>
      <p:sp>
        <p:nvSpPr>
          <p:cNvPr id="164873" name="Rectangle 9"/>
          <p:cNvSpPr/>
          <p:nvPr/>
        </p:nvSpPr>
        <p:spPr>
          <a:xfrm>
            <a:off x="6383655" y="2492375"/>
            <a:ext cx="4895215" cy="1814830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注意：这里用条件编译主要是告诉编译器，如果其他的地方没有包含这个头文件就包含这个头文件。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3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3600" b="1" dirty="0"/>
              <a:t>5.6.2 </a:t>
            </a:r>
            <a:r>
              <a:rPr lang="zh-CN" altLang="en-US" sz="3600" b="1" dirty="0"/>
              <a:t>外部变量与外部函数</a:t>
            </a:r>
            <a:endParaRPr lang="zh-CN" altLang="en-US" sz="3600" b="1" dirty="0"/>
          </a:p>
        </p:txBody>
      </p:sp>
      <p:sp>
        <p:nvSpPr>
          <p:cNvPr id="216067" name="Rectangle 3"/>
          <p:cNvSpPr>
            <a:spLocks noGrp="1"/>
          </p:cNvSpPr>
          <p:nvPr>
            <p:ph idx="1"/>
          </p:nvPr>
        </p:nvSpPr>
        <p:spPr>
          <a:xfrm>
            <a:off x="1625600" y="1143000"/>
            <a:ext cx="9980295" cy="447675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如果一个变量除了在定义它的源文件中可以使用外，还能被其他文件使用，就是</a:t>
            </a:r>
            <a:r>
              <a:rPr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外部变量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命名空间作用域中定义的变量。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若在其它文件中需要使用该变量，需要用</a:t>
            </a:r>
            <a:r>
              <a:rPr lang="en-US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extern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关键字声明。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外部变量是可以为多个源文件所共享的全局变量。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外部变量可以有多处声明，但初始化定义只能有一次。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4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67">
                                            <p:txEl>
                                              <p:charRg st="41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5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67">
                                            <p:txEl>
                                              <p:charRg st="56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87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067">
                                            <p:txEl>
                                              <p:charRg st="87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11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6067">
                                            <p:txEl>
                                              <p:charRg st="110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3600" b="1" dirty="0"/>
              <a:t>5.6.2 </a:t>
            </a:r>
            <a:r>
              <a:rPr lang="zh-CN" altLang="en-US" sz="3600" b="1" dirty="0"/>
              <a:t>外部变量与外部函数</a:t>
            </a:r>
            <a:endParaRPr lang="zh-CN" altLang="en-US" sz="3600" b="1" dirty="0"/>
          </a:p>
        </p:txBody>
      </p:sp>
      <p:sp>
        <p:nvSpPr>
          <p:cNvPr id="109570" name="Rectangle 3"/>
          <p:cNvSpPr>
            <a:spLocks noGrp="1"/>
          </p:cNvSpPr>
          <p:nvPr>
            <p:ph idx="1"/>
          </p:nvPr>
        </p:nvSpPr>
        <p:spPr>
          <a:xfrm>
            <a:off x="2351088" y="1125538"/>
            <a:ext cx="3455987" cy="5256212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//</a:t>
            </a:r>
            <a:r>
              <a:rPr lang="zh-CN" altLang="en-US" sz="2000" b="1" dirty="0"/>
              <a:t>源文件</a:t>
            </a:r>
            <a:r>
              <a:rPr lang="en-US" altLang="zh-CN" sz="2000" b="1" dirty="0"/>
              <a:t>1 :file1.cpp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#include &lt;iostream&gt;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#include "file2.h "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using namespace std;</a:t>
            </a:r>
            <a:r>
              <a:rPr lang="en-US" altLang="zh-CN" b="1" dirty="0"/>
              <a:t> </a:t>
            </a:r>
            <a:endParaRPr lang="en-US" altLang="zh-CN" sz="2000" b="1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int i=3;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void next()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   i++;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other();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void main()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   i++;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next();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cout&lt;&lt;"i="&lt;&lt;i&lt;&lt;endl;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109571" name="Rectangle 4"/>
          <p:cNvSpPr/>
          <p:nvPr/>
        </p:nvSpPr>
        <p:spPr>
          <a:xfrm>
            <a:off x="6383338" y="1844675"/>
            <a:ext cx="28448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源文件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2:file2.h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extern int i;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void other()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i++;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6816725" y="4868863"/>
            <a:ext cx="3095625" cy="935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程序的运行结果为：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=6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Rectangle 2"/>
          <p:cNvSpPr>
            <a:spLocks noGrp="1"/>
          </p:cNvSpPr>
          <p:nvPr>
            <p:ph type="title"/>
          </p:nvPr>
        </p:nvSpPr>
        <p:spPr>
          <a:xfrm>
            <a:off x="1909763" y="274638"/>
            <a:ext cx="8229600" cy="11430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600" b="1" dirty="0"/>
              <a:t>综合实例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个人银行帐户管理程序</a:t>
            </a:r>
            <a:endParaRPr lang="zh-CN" altLang="en-US" sz="3600" b="1" dirty="0"/>
          </a:p>
        </p:txBody>
      </p:sp>
      <p:sp>
        <p:nvSpPr>
          <p:cNvPr id="110594" name="Rectangle 3"/>
          <p:cNvSpPr/>
          <p:nvPr/>
        </p:nvSpPr>
        <p:spPr>
          <a:xfrm>
            <a:off x="2809875" y="928688"/>
            <a:ext cx="6753225" cy="5929312"/>
          </a:xfrm>
          <a:prstGeom prst="rect">
            <a:avLst/>
          </a:prstGeom>
          <a:noFill/>
          <a:ln w="254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5" name="Rectangle 4"/>
          <p:cNvSpPr/>
          <p:nvPr/>
        </p:nvSpPr>
        <p:spPr>
          <a:xfrm>
            <a:off x="5310188" y="1071563"/>
            <a:ext cx="1790700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SavingsAccount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6" name="Rectangle 5"/>
          <p:cNvSpPr/>
          <p:nvPr/>
        </p:nvSpPr>
        <p:spPr>
          <a:xfrm>
            <a:off x="2809875" y="1500188"/>
            <a:ext cx="6786563" cy="5357812"/>
          </a:xfrm>
          <a:prstGeom prst="rect">
            <a:avLst/>
          </a:prstGeom>
          <a:noFill/>
          <a:ln w="254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7" name="Rectangle 6"/>
          <p:cNvSpPr/>
          <p:nvPr/>
        </p:nvSpPr>
        <p:spPr>
          <a:xfrm>
            <a:off x="2809875" y="3429000"/>
            <a:ext cx="6753225" cy="3429000"/>
          </a:xfrm>
          <a:prstGeom prst="rect">
            <a:avLst/>
          </a:prstGeom>
          <a:noFill/>
          <a:ln w="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8" name="Rectangle 7"/>
          <p:cNvSpPr/>
          <p:nvPr/>
        </p:nvSpPr>
        <p:spPr>
          <a:xfrm>
            <a:off x="3024188" y="1641475"/>
            <a:ext cx="825500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- id : int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9" name="Rectangle 8"/>
          <p:cNvSpPr/>
          <p:nvPr/>
        </p:nvSpPr>
        <p:spPr>
          <a:xfrm>
            <a:off x="3024188" y="1928813"/>
            <a:ext cx="1943100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- balance : double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600" name="Rectangle 9"/>
          <p:cNvSpPr/>
          <p:nvPr/>
        </p:nvSpPr>
        <p:spPr>
          <a:xfrm>
            <a:off x="3024188" y="2217738"/>
            <a:ext cx="1511300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- rate : double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601" name="Rectangle 10"/>
          <p:cNvSpPr/>
          <p:nvPr/>
        </p:nvSpPr>
        <p:spPr>
          <a:xfrm>
            <a:off x="3000375" y="3502025"/>
            <a:ext cx="4216400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- record(date:int,amount:double) : void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602" name="Rectangle 11"/>
          <p:cNvSpPr/>
          <p:nvPr/>
        </p:nvSpPr>
        <p:spPr>
          <a:xfrm>
            <a:off x="3000375" y="4078288"/>
            <a:ext cx="5530850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+ SavingsAccount(date: int , id : int , rate : double) 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603" name="Rectangle 12"/>
          <p:cNvSpPr/>
          <p:nvPr/>
        </p:nvSpPr>
        <p:spPr>
          <a:xfrm>
            <a:off x="3024188" y="2505075"/>
            <a:ext cx="1511300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- lastDate : int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604" name="Rectangle 13"/>
          <p:cNvSpPr/>
          <p:nvPr/>
        </p:nvSpPr>
        <p:spPr>
          <a:xfrm>
            <a:off x="3024188" y="2792413"/>
            <a:ext cx="2565400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- accumulation : double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605" name="Rectangle 14"/>
          <p:cNvSpPr/>
          <p:nvPr/>
        </p:nvSpPr>
        <p:spPr>
          <a:xfrm>
            <a:off x="3000375" y="3790950"/>
            <a:ext cx="4191000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&lt;&lt;const&gt;&gt;- accumulate(date:int) : void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606" name="Rectangle 15"/>
          <p:cNvSpPr/>
          <p:nvPr/>
        </p:nvSpPr>
        <p:spPr>
          <a:xfrm>
            <a:off x="3000375" y="4367213"/>
            <a:ext cx="2660650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&lt;&lt;const&gt;&gt;- + getId( ):int 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607" name="Rectangle 16"/>
          <p:cNvSpPr/>
          <p:nvPr/>
        </p:nvSpPr>
        <p:spPr>
          <a:xfrm>
            <a:off x="3000375" y="4654550"/>
            <a:ext cx="3867150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&lt;&lt;const&gt;&gt;- + getBalance( ): double 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608" name="Rectangle 17"/>
          <p:cNvSpPr/>
          <p:nvPr/>
        </p:nvSpPr>
        <p:spPr>
          <a:xfrm>
            <a:off x="3000375" y="4943475"/>
            <a:ext cx="3422650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&lt;&lt;const&gt;&gt;- + getRate( ):double 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609" name="Rectangle 18"/>
          <p:cNvSpPr/>
          <p:nvPr/>
        </p:nvSpPr>
        <p:spPr>
          <a:xfrm>
            <a:off x="3000375" y="5230813"/>
            <a:ext cx="2889250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&lt;&lt;const&gt;&gt;- + show( ):void 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610" name="Rectangle 19"/>
          <p:cNvSpPr/>
          <p:nvPr/>
        </p:nvSpPr>
        <p:spPr>
          <a:xfrm>
            <a:off x="3000375" y="5518150"/>
            <a:ext cx="4375150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+ deposit(date:int,amount:double): void 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611" name="Rectangle 20"/>
          <p:cNvSpPr/>
          <p:nvPr/>
        </p:nvSpPr>
        <p:spPr>
          <a:xfrm>
            <a:off x="3000375" y="6094413"/>
            <a:ext cx="2444750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+ settle( date:int):void 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612" name="Rectangle 21"/>
          <p:cNvSpPr/>
          <p:nvPr/>
        </p:nvSpPr>
        <p:spPr>
          <a:xfrm>
            <a:off x="3000375" y="5807075"/>
            <a:ext cx="4552950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+ withdraw(date:int,amount:double): void 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613" name="Rectangle 13"/>
          <p:cNvSpPr/>
          <p:nvPr/>
        </p:nvSpPr>
        <p:spPr>
          <a:xfrm>
            <a:off x="3024188" y="3071813"/>
            <a:ext cx="1574800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 total : double</a:t>
            </a:r>
            <a:endParaRPr lang="en-US" altLang="zh-CN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614" name="Rectangle 20"/>
          <p:cNvSpPr/>
          <p:nvPr/>
        </p:nvSpPr>
        <p:spPr>
          <a:xfrm>
            <a:off x="3024188" y="6357938"/>
            <a:ext cx="3240405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&lt;&lt;static&gt;&gt;+ getTotal():double 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3"/>
          <p:cNvSpPr>
            <a:spLocks noGrp="1"/>
          </p:cNvSpPr>
          <p:nvPr>
            <p:ph idx="1"/>
          </p:nvPr>
        </p:nvSpPr>
        <p:spPr>
          <a:xfrm>
            <a:off x="1881188" y="285750"/>
            <a:ext cx="8572500" cy="6192838"/>
          </a:xfrm>
          <a:solidFill>
            <a:schemeClr val="bg1"/>
          </a:solidFill>
          <a:ln>
            <a:noFill/>
          </a:ln>
        </p:spPr>
        <p:txBody>
          <a:bodyPr anchor="t" anchorCtr="0"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//account.h    </a:t>
            </a:r>
            <a:r>
              <a:rPr lang="zh-CN" altLang="en-US" sz="2000" b="1" dirty="0">
                <a:solidFill>
                  <a:srgbClr val="0000FF"/>
                </a:solidFill>
              </a:rPr>
              <a:t>头文件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#ifndef __ACCOUNT_H__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#define __ACCOUNT_H__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</a:rPr>
              <a:t>class SavingsAccount</a:t>
            </a:r>
            <a:r>
              <a:rPr lang="en-US" altLang="zh-CN" sz="2000" b="1" dirty="0"/>
              <a:t>    //</a:t>
            </a:r>
            <a:r>
              <a:rPr lang="zh-CN" altLang="en-US" sz="2000" b="1" dirty="0"/>
              <a:t>储蓄账户类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 private: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int id;				//</a:t>
            </a:r>
            <a:r>
              <a:rPr lang="zh-CN" altLang="en-US" sz="2000" b="1" dirty="0"/>
              <a:t>账号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double balance;		//</a:t>
            </a:r>
            <a:r>
              <a:rPr lang="zh-CN" altLang="en-US" sz="2000" b="1" dirty="0"/>
              <a:t>余额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double rate;		//</a:t>
            </a:r>
            <a:r>
              <a:rPr lang="zh-CN" altLang="en-US" sz="2000" b="1" dirty="0"/>
              <a:t>存款的年利率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int lastDate;		//</a:t>
            </a:r>
            <a:r>
              <a:rPr lang="zh-CN" altLang="en-US" sz="2000" b="1" dirty="0"/>
              <a:t>上次变更余额的时期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</a:rPr>
              <a:t> static double total;	//</a:t>
            </a:r>
            <a:r>
              <a:rPr lang="zh-CN" altLang="en-US" sz="2000" b="1" dirty="0">
                <a:solidFill>
                  <a:srgbClr val="FF0000"/>
                </a:solidFill>
              </a:rPr>
              <a:t>所有账户的总金额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double accumulation;	//</a:t>
            </a:r>
            <a:r>
              <a:rPr lang="zh-CN" altLang="en-US" sz="2000" b="1" dirty="0"/>
              <a:t>余额按日累加之和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记录一笔帐，</a:t>
            </a:r>
            <a:r>
              <a:rPr lang="en-US" altLang="zh-CN" sz="2000" b="1" dirty="0"/>
              <a:t>date</a:t>
            </a:r>
            <a:r>
              <a:rPr lang="zh-CN" altLang="en-US" sz="2000" b="1" dirty="0"/>
              <a:t>为日期，</a:t>
            </a:r>
            <a:r>
              <a:rPr lang="en-US" altLang="zh-CN" sz="2000" b="1" dirty="0"/>
              <a:t>amount</a:t>
            </a:r>
            <a:r>
              <a:rPr lang="zh-CN" altLang="en-US" sz="2000" b="1" dirty="0"/>
              <a:t>为金额，</a:t>
            </a:r>
            <a:r>
              <a:rPr lang="en-US" altLang="zh-CN" sz="2000" b="1" dirty="0"/>
              <a:t>desc</a:t>
            </a:r>
            <a:r>
              <a:rPr lang="zh-CN" altLang="en-US" sz="2000" b="1" dirty="0"/>
              <a:t>为说明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void record(int date, double amount);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//</a:t>
            </a:r>
            <a:r>
              <a:rPr lang="zh-CN" altLang="en-US" sz="2000" b="1" dirty="0"/>
              <a:t>获得到指定日期为止的存款金额按日累积值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double accumulate(int date) const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{  return accumulation + balance * (date - lastDate);  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xfrm>
            <a:off x="2809875" y="214313"/>
            <a:ext cx="7162800" cy="10668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</a:rPr>
              <a:t>文件作用域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176132" name="Rectangle 4"/>
          <p:cNvSpPr>
            <a:spLocks noGrp="1"/>
          </p:cNvSpPr>
          <p:nvPr>
            <p:ph idx="1"/>
          </p:nvPr>
        </p:nvSpPr>
        <p:spPr>
          <a:xfrm>
            <a:off x="1631315" y="1052830"/>
            <a:ext cx="9222105" cy="2857500"/>
          </a:xfrm>
          <a:noFill/>
          <a:ln>
            <a:noFill/>
          </a:ln>
        </p:spPr>
        <p:txBody>
          <a:bodyPr anchor="t" anchorCtr="0"/>
          <a:p>
            <a:pPr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ea typeface="楷体_GB2312" pitchFamily="49" charset="-122"/>
              </a:rPr>
              <a:t>不在前述各个作用域中出现的声明，就具有文件作用域。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ea typeface="楷体_GB2312" pitchFamily="49" charset="-122"/>
              </a:rPr>
              <a:t>标识符的作用域开始于声明点，结束于文件尾。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ea typeface="楷体_GB2312" pitchFamily="49" charset="-122"/>
              </a:rPr>
              <a:t>比如：全局变量的声明，在整个文件中都有效。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Rectangle 4"/>
          <p:cNvSpPr/>
          <p:nvPr/>
        </p:nvSpPr>
        <p:spPr>
          <a:xfrm>
            <a:off x="2309813" y="571500"/>
            <a:ext cx="8066087" cy="59769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SavingsAccount(int date, int id, double rate); //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构造函数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int getId()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const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{ return id; 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double getBalance()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const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{ return balance; 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double getRate()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const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{ return rate; 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static double getTotal() { return total; }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void deposit(int date, double amount); 	//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存入现金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void withdraw(int date, double amount);//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取出现金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void settle(int date);//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结算利息，每年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月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日调用一次该函数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void show()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const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; 	//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显示账户信息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#endif  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//__ACCOUNT_H__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Rectangle 3"/>
          <p:cNvSpPr>
            <a:spLocks noGrp="1"/>
          </p:cNvSpPr>
          <p:nvPr>
            <p:ph idx="1"/>
          </p:nvPr>
        </p:nvSpPr>
        <p:spPr>
          <a:xfrm>
            <a:off x="1881188" y="357188"/>
            <a:ext cx="7993062" cy="6191250"/>
          </a:xfrm>
          <a:solidFill>
            <a:schemeClr val="bg1"/>
          </a:solidFill>
          <a:ln>
            <a:noFill/>
          </a:ln>
        </p:spPr>
        <p:txBody>
          <a:bodyPr anchor="t" anchorCtr="0"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//account.cpp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#include "account.h"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#include &lt;cmath&gt;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#include &lt;iostream&gt;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double SavingsAccount::total = 0;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//SavingsAccount</a:t>
            </a:r>
            <a:r>
              <a:rPr lang="zh-CN" altLang="en-US" sz="2000" b="1" dirty="0"/>
              <a:t>类相关成员函数的实现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SavingsAccount::</a:t>
            </a:r>
            <a:r>
              <a:rPr lang="en-US" altLang="zh-CN" sz="2000" b="1" dirty="0">
                <a:solidFill>
                  <a:srgbClr val="990000"/>
                </a:solidFill>
              </a:rPr>
              <a:t>SavingsAccount</a:t>
            </a:r>
            <a:r>
              <a:rPr lang="en-US" altLang="zh-CN" sz="2000" b="1" dirty="0"/>
              <a:t>(int date, int id, double rate)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: id(id), balance(0), rate(rate), lastDate(date), accumulation(0)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   cout &lt;&lt; date &lt;&lt; "\t#" &lt;&lt; id &lt;&lt; " is created" &lt;&lt; endl;     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void SavingsAccount::</a:t>
            </a:r>
            <a:r>
              <a:rPr lang="en-US" altLang="zh-CN" sz="2000" b="1" dirty="0">
                <a:solidFill>
                  <a:srgbClr val="990000"/>
                </a:solidFill>
              </a:rPr>
              <a:t>record</a:t>
            </a:r>
            <a:r>
              <a:rPr lang="en-US" altLang="zh-CN" sz="2000" b="1" dirty="0"/>
              <a:t>(int date, double amount)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    accumulation = accumulate(date);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lastDate = date;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amount = floor(amount * 100 + 0.5) / 100;	//</a:t>
            </a:r>
            <a:r>
              <a:rPr lang="zh-CN" altLang="en-US" sz="2000" b="1" dirty="0"/>
              <a:t>保留小数点后两位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balance += amount;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total+= amount;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cout &lt;&lt; date &lt;&lt; "\t#" &lt;&lt; id &lt;&lt; "\t" &lt;&lt; amount &lt;&lt; "\t" &lt;&lt; balance &lt;&lt; endl;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Rectangle 3"/>
          <p:cNvSpPr>
            <a:spLocks noGrp="1"/>
          </p:cNvSpPr>
          <p:nvPr>
            <p:ph idx="1"/>
          </p:nvPr>
        </p:nvSpPr>
        <p:spPr>
          <a:xfrm>
            <a:off x="1738313" y="214313"/>
            <a:ext cx="8137525" cy="6337300"/>
          </a:xfrm>
          <a:solidFill>
            <a:schemeClr val="bg1"/>
          </a:solidFill>
          <a:ln>
            <a:noFill/>
          </a:ln>
        </p:spPr>
        <p:txBody>
          <a:bodyPr anchor="t" anchorCtr="0"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void SavingsAccount::</a:t>
            </a:r>
            <a:r>
              <a:rPr lang="en-US" altLang="zh-CN" sz="2000" b="1" dirty="0">
                <a:solidFill>
                  <a:srgbClr val="990000"/>
                </a:solidFill>
              </a:rPr>
              <a:t>deposit</a:t>
            </a:r>
            <a:r>
              <a:rPr lang="en-US" altLang="zh-CN" sz="2000" b="1" dirty="0"/>
              <a:t>(int date, double amount)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     record(date, amount);     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void SavingsAccount::</a:t>
            </a:r>
            <a:r>
              <a:rPr lang="en-US" altLang="zh-CN" sz="2000" b="1" dirty="0">
                <a:solidFill>
                  <a:srgbClr val="990000"/>
                </a:solidFill>
              </a:rPr>
              <a:t>withdraw</a:t>
            </a:r>
            <a:r>
              <a:rPr lang="en-US" altLang="zh-CN" sz="2000" b="1" dirty="0"/>
              <a:t>(int date, double amount)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   if (amount &gt; getBalance())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	cout &lt;&lt; "Error: not enough money" &lt;&lt; endl;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else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	record(date, -amount);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void SavingsAccount::</a:t>
            </a:r>
            <a:r>
              <a:rPr lang="en-US" altLang="zh-CN" sz="2000" b="1" dirty="0">
                <a:solidFill>
                  <a:srgbClr val="990000"/>
                </a:solidFill>
              </a:rPr>
              <a:t>settle</a:t>
            </a:r>
            <a:r>
              <a:rPr lang="en-US" altLang="zh-CN" sz="2000" b="1" dirty="0"/>
              <a:t>(int date)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   double interest = accumulate(date) * rate / 365;	//</a:t>
            </a:r>
            <a:r>
              <a:rPr lang="zh-CN" altLang="en-US" sz="2000" b="1" dirty="0"/>
              <a:t>计算年息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if (interest != 0)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	record(date, interest);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accumulation = 0;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void SavingsAccount::</a:t>
            </a:r>
            <a:r>
              <a:rPr lang="en-US" altLang="zh-CN" sz="2000" b="1" dirty="0">
                <a:solidFill>
                  <a:srgbClr val="990000"/>
                </a:solidFill>
              </a:rPr>
              <a:t>show</a:t>
            </a:r>
            <a:r>
              <a:rPr lang="en-US" altLang="zh-CN" sz="2000" b="1" dirty="0"/>
              <a:t>() </a:t>
            </a:r>
            <a:r>
              <a:rPr lang="en-US" altLang="zh-CN" sz="2000" b="1" dirty="0">
                <a:solidFill>
                  <a:srgbClr val="FF0000"/>
                </a:solidFill>
              </a:rPr>
              <a:t>const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cout &lt;&lt; "#" &lt;&lt; id &lt;&lt; "\tBalance: " &lt;&lt; balance;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Rectangle 3"/>
          <p:cNvSpPr>
            <a:spLocks noGrp="1"/>
          </p:cNvSpPr>
          <p:nvPr>
            <p:ph idx="1"/>
          </p:nvPr>
        </p:nvSpPr>
        <p:spPr>
          <a:xfrm>
            <a:off x="1524000" y="0"/>
            <a:ext cx="8715375" cy="6858000"/>
          </a:xfrm>
          <a:solidFill>
            <a:schemeClr val="bg1"/>
          </a:solidFill>
          <a:ln>
            <a:noFill/>
          </a:ln>
        </p:spPr>
        <p:txBody>
          <a:bodyPr anchor="t" anchorCtr="0"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//5_11.cpp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#include "account.h"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#include &lt;iostream&gt;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99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</a:rPr>
              <a:t>int main()</a:t>
            </a:r>
            <a:r>
              <a:rPr lang="en-US" altLang="zh-CN" sz="2000" b="1" dirty="0"/>
              <a:t>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</a:rPr>
              <a:t>{    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SavingsAccount sa0(1, 21325302, 0.015);     //</a:t>
            </a:r>
            <a:r>
              <a:rPr lang="zh-CN" altLang="en-US" sz="2000" b="1" dirty="0"/>
              <a:t>建立几个账户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SavingsAccount sa1(1, 58320212, 0.015);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sa0.deposit(5, 5000); 	     //</a:t>
            </a:r>
            <a:r>
              <a:rPr lang="zh-CN" altLang="en-US" sz="2000" b="1" dirty="0"/>
              <a:t>几笔账目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sa1.deposit(25, 10000);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sa0.deposit(45, 5500);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sa1.withdraw(60, 4000);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sa0.settle(90); //</a:t>
            </a:r>
            <a:r>
              <a:rPr lang="zh-CN" altLang="en-US" sz="2000" b="1" dirty="0"/>
              <a:t>开户后第</a:t>
            </a:r>
            <a:r>
              <a:rPr lang="en-US" altLang="zh-CN" sz="2000" b="1" dirty="0"/>
              <a:t>90</a:t>
            </a:r>
            <a:r>
              <a:rPr lang="zh-CN" altLang="en-US" sz="2000" b="1" dirty="0"/>
              <a:t>天到了银行的计息日，结算所有账户的年息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sa1.settle(90);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sa0.show();	cout &lt;&lt; endl;      //</a:t>
            </a:r>
            <a:r>
              <a:rPr lang="zh-CN" altLang="en-US" sz="2000" b="1" dirty="0"/>
              <a:t>输出各个账户信息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sa1.show();	cout &lt;&lt; endl;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>
                <a:solidFill>
                  <a:srgbClr val="FF0000"/>
                </a:solidFill>
              </a:rPr>
              <a:t>cout &lt;&lt; "Total: " &lt;&lt; SavingsAccount::getTotal() &lt;&lt; endl;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return 0;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</a:rPr>
              <a:t>}</a:t>
            </a:r>
            <a:endParaRPr lang="en-US" altLang="zh-CN" sz="2000" b="1" dirty="0">
              <a:solidFill>
                <a:srgbClr val="99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Rectangle 4"/>
          <p:cNvSpPr/>
          <p:nvPr/>
        </p:nvSpPr>
        <p:spPr>
          <a:xfrm>
            <a:off x="2809875" y="0"/>
            <a:ext cx="7162800" cy="92868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本章小结</a:t>
            </a:r>
            <a:endParaRPr lang="zh-CN" altLang="en-US" sz="4000" b="1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16738" name="Rectangle 5"/>
          <p:cNvSpPr/>
          <p:nvPr/>
        </p:nvSpPr>
        <p:spPr>
          <a:xfrm>
            <a:off x="2667000" y="1714500"/>
            <a:ext cx="72390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标识符的四种作用域与可见性；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静态数据成员和静态函数成员；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友元函数和友元类；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常对象以及常引用；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多文件结构和编译预处理命令。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xfrm>
            <a:off x="2809875" y="214313"/>
            <a:ext cx="7162800" cy="10668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</a:rPr>
              <a:t>命名空间作用域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128003" name="Rectangle 3"/>
          <p:cNvSpPr>
            <a:spLocks noGrp="1"/>
          </p:cNvSpPr>
          <p:nvPr>
            <p:ph idx="1"/>
          </p:nvPr>
        </p:nvSpPr>
        <p:spPr>
          <a:xfrm>
            <a:off x="1580515" y="765175"/>
            <a:ext cx="9154795" cy="1640205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语法形式</a:t>
            </a:r>
            <a:r>
              <a:rPr lang="en-US" altLang="zh-CN" sz="2800" b="1" dirty="0"/>
              <a:t>:</a:t>
            </a:r>
            <a:endParaRPr lang="en-US" altLang="zh-CN" sz="2800" b="1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namespace </a:t>
            </a:r>
            <a:r>
              <a:rPr lang="zh-CN" altLang="en-US" sz="2400" b="1" dirty="0">
                <a:solidFill>
                  <a:srgbClr val="FF0000"/>
                </a:solidFill>
              </a:rPr>
              <a:t>命名空间名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</a:rPr>
              <a:t>{ </a:t>
            </a:r>
            <a:r>
              <a:rPr lang="zh-CN" altLang="en-US" sz="2400" b="1" dirty="0">
                <a:solidFill>
                  <a:srgbClr val="FF0000"/>
                </a:solidFill>
              </a:rPr>
              <a:t>命名空间内的各种声明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函数声明、类声明、</a:t>
            </a:r>
            <a:r>
              <a:rPr lang="en-US" altLang="zh-CN" sz="2400" b="1" dirty="0">
                <a:solidFill>
                  <a:srgbClr val="FF0000"/>
                </a:solidFill>
              </a:rPr>
              <a:t>….) }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28007" name="Rectangle 7"/>
          <p:cNvSpPr/>
          <p:nvPr/>
        </p:nvSpPr>
        <p:spPr>
          <a:xfrm>
            <a:off x="620395" y="2492375"/>
            <a:ext cx="5259705" cy="345630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marL="342900" indent="-342900">
              <a:lnSpc>
                <a:spcPct val="90000"/>
              </a:lnSpc>
              <a:spcBef>
                <a:spcPct val="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在该命名空间之内声明的、不属于前面所述各个作用域的标识符，都属于该命名空间作用域。</a:t>
            </a:r>
            <a:endParaRPr lang="zh-CN" altLang="en-US" sz="24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75108" name="Rectangle 4"/>
          <p:cNvSpPr/>
          <p:nvPr/>
        </p:nvSpPr>
        <p:spPr>
          <a:xfrm>
            <a:off x="695325" y="3717290"/>
            <a:ext cx="5022215" cy="163703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一个命名空间将不同的标识符集合在一个命名作用域内。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没有声明命名空间的标识符都处于无名的命名空间中。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6527800" y="2421255"/>
            <a:ext cx="4824413" cy="4084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为了解决命名冲突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例如，声明一个命名空间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namspace NS {</a:t>
            </a:r>
            <a:endParaRPr lang="en-US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class File;</a:t>
            </a:r>
            <a:endParaRPr lang="en-US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void Fun( );</a:t>
            </a:r>
            <a:endParaRPr lang="en-US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则引用标识符的方式如下，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NS:: File obj;</a:t>
            </a:r>
            <a:endParaRPr lang="en-US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NS:: Fun( );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4" name="Line 9"/>
          <p:cNvSpPr/>
          <p:nvPr/>
        </p:nvSpPr>
        <p:spPr>
          <a:xfrm flipH="1">
            <a:off x="6060440" y="2420938"/>
            <a:ext cx="71438" cy="4392612"/>
          </a:xfrm>
          <a:prstGeom prst="line">
            <a:avLst/>
          </a:prstGeom>
          <a:ln w="9525" cap="flat" cmpd="sng">
            <a:solidFill>
              <a:srgbClr val="66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charRg st="6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charRg st="6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charRg st="2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03">
                                            <p:txEl>
                                              <p:charRg st="24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5108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charRg st="26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5108">
                                            <p:txEl>
                                              <p:charRg st="26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charRg st="9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4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charRg st="24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charRg st="38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charRg st="5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charRg st="63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5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charRg st="65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charRg st="78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3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charRg st="93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  <p:bldP spid="128007" grpId="0"/>
      <p:bldP spid="175108" grpId="0" build="p"/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1" name="Rectangle 3"/>
          <p:cNvSpPr>
            <a:spLocks noGrp="1"/>
          </p:cNvSpPr>
          <p:nvPr>
            <p:ph idx="1"/>
          </p:nvPr>
        </p:nvSpPr>
        <p:spPr>
          <a:xfrm>
            <a:off x="1584960" y="1125855"/>
            <a:ext cx="9746615" cy="4525645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using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语句的两种形式：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using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命名空间名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::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标识符名；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－当前作用域中可以直接引用该标识符。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using namespace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命名空间名；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－当前作用域中可以直接引用该命名空间中的任何标识符。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标准程序库的所有标识符都声明在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std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命名空间内。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2881313" y="214313"/>
            <a:ext cx="7162800" cy="10668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</a:rPr>
              <a:t>命名空间作用域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79333" y="4797108"/>
            <a:ext cx="3147695" cy="386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using namespace std;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40013" y="2708275"/>
            <a:ext cx="2232025" cy="386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using std::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charRg st="3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charRg st="34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charRg st="7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251">
                                            <p:txEl>
                                              <p:charRg st="78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charRg st="105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charRg st="105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630,&quot;width&quot;:6310}"/>
</p:tagLst>
</file>

<file path=ppt/tags/tag2.xml><?xml version="1.0" encoding="utf-8"?>
<p:tagLst xmlns:p="http://schemas.openxmlformats.org/presentationml/2006/main">
  <p:tag name="KSO_WPP_MARK_KEY" val="57ba32a5-9ffc-4906-904a-886445b50cfc"/>
  <p:tag name="COMMONDATA" val="eyJoZGlkIjoiOGM2OTRkZmNhZmYxNDg3NzJjMjc0ZWViZWI5NmRiZjUifQ==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20013</Words>
  <Application>WPS 演示</Application>
  <PresentationFormat>全屏显示(4:3)</PresentationFormat>
  <Paragraphs>1400</Paragraphs>
  <Slides>74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74</vt:i4>
      </vt:variant>
    </vt:vector>
  </HeadingPairs>
  <TitlesOfParts>
    <vt:vector size="91" baseType="lpstr">
      <vt:lpstr>Arial</vt:lpstr>
      <vt:lpstr>宋体</vt:lpstr>
      <vt:lpstr>Wingdings</vt:lpstr>
      <vt:lpstr>黑体</vt:lpstr>
      <vt:lpstr>楷体_GB2312</vt:lpstr>
      <vt:lpstr>新宋体</vt:lpstr>
      <vt:lpstr>隶书</vt:lpstr>
      <vt:lpstr>微软雅黑</vt:lpstr>
      <vt:lpstr>Arial Unicode MS</vt:lpstr>
      <vt:lpstr>楷体</vt:lpstr>
      <vt:lpstr>Georgia</vt:lpstr>
      <vt:lpstr>Wingdings 2</vt:lpstr>
      <vt:lpstr>Georgia</vt:lpstr>
      <vt:lpstr>华文新魏</vt:lpstr>
      <vt:lpstr>Times New Roman</vt:lpstr>
      <vt:lpstr>自定义设计方案</vt:lpstr>
      <vt:lpstr>1_自定义设计方案</vt:lpstr>
      <vt:lpstr>PowerPoint 演示文稿</vt:lpstr>
      <vt:lpstr>PowerPoint 演示文稿</vt:lpstr>
      <vt:lpstr>函数原型作用域—最小的作用域</vt:lpstr>
      <vt:lpstr>局部作用域(块作用域)</vt:lpstr>
      <vt:lpstr>PowerPoint 演示文稿</vt:lpstr>
      <vt:lpstr>PowerPoint 演示文稿</vt:lpstr>
      <vt:lpstr>文件作用域</vt:lpstr>
      <vt:lpstr>命名空间作用域</vt:lpstr>
      <vt:lpstr>命名空间作用域</vt:lpstr>
      <vt:lpstr>命名空间作用域</vt:lpstr>
      <vt:lpstr>PowerPoint 演示文稿</vt:lpstr>
      <vt:lpstr>限定作用域的enum枚举类(C++11标准)</vt:lpstr>
      <vt:lpstr>5.1.2 可见性</vt:lpstr>
      <vt:lpstr>5.1.2 可见性</vt:lpstr>
      <vt:lpstr>PowerPoint 演示文稿</vt:lpstr>
      <vt:lpstr>5.2 对象的生存期</vt:lpstr>
      <vt:lpstr>5.2.1 静态生存期</vt:lpstr>
      <vt:lpstr>5.2.2 动态生存期</vt:lpstr>
      <vt:lpstr>例5-2</vt:lpstr>
      <vt:lpstr>例5-3具有静态、动态生存期对象的时钟程序</vt:lpstr>
      <vt:lpstr>PowerPoint 演示文稿</vt:lpstr>
      <vt:lpstr>数据与函数</vt:lpstr>
      <vt:lpstr>将函数与数据封装</vt:lpstr>
      <vt:lpstr>5.3.1 静态数据成员</vt:lpstr>
      <vt:lpstr>例5-4  具有静态数据成员的 Point类</vt:lpstr>
      <vt:lpstr>PowerPoint 演示文稿</vt:lpstr>
      <vt:lpstr>5.3.2 静态函数成员</vt:lpstr>
      <vt:lpstr>静态函数成员举例</vt:lpstr>
      <vt:lpstr>静态函数成员举例</vt:lpstr>
      <vt:lpstr>具有静态数据、函数成员的 Point类</vt:lpstr>
      <vt:lpstr>PowerPoint 演示文稿</vt:lpstr>
      <vt:lpstr>5.4 类的友元</vt:lpstr>
      <vt:lpstr>5.4.1 友元函数</vt:lpstr>
      <vt:lpstr>例5-6 使用友元函数计算两点距离</vt:lpstr>
      <vt:lpstr>PowerPoint 演示文稿</vt:lpstr>
      <vt:lpstr>友元成员函数—判断圆柱体和立方体的颜色是否相同！</vt:lpstr>
      <vt:lpstr>PowerPoint 演示文稿</vt:lpstr>
      <vt:lpstr>5.4.2 友元类</vt:lpstr>
      <vt:lpstr>友元类举例</vt:lpstr>
      <vt:lpstr>友元关系</vt:lpstr>
      <vt:lpstr>5.5 共享数据的保护--常类型</vt:lpstr>
      <vt:lpstr>常对象举例</vt:lpstr>
      <vt:lpstr>5.5.2 用const修饰的类成员</vt:lpstr>
      <vt:lpstr>例5-7 常成员函数举例</vt:lpstr>
      <vt:lpstr>PowerPoint 演示文稿</vt:lpstr>
      <vt:lpstr>例5-8 常数据成员举例</vt:lpstr>
      <vt:lpstr>5.5.3 常引用</vt:lpstr>
      <vt:lpstr>例5-9常引用做形参</vt:lpstr>
      <vt:lpstr>PowerPoint 演示文稿</vt:lpstr>
      <vt:lpstr>5.6 多文件结构和编译预处理指令</vt:lpstr>
      <vt:lpstr>PowerPoint 演示文稿</vt:lpstr>
      <vt:lpstr>5.6.1 C++程序的一般组织结构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5.6.4 编译预处理</vt:lpstr>
      <vt:lpstr>3.条件编译指令    #if 和 #endif    限定程序中的某些内容要在满足一定条件的情况下才参与编译.</vt:lpstr>
      <vt:lpstr>PowerPoint 演示文稿</vt:lpstr>
      <vt:lpstr>PowerPoint 演示文稿</vt:lpstr>
      <vt:lpstr>PowerPoint 演示文稿</vt:lpstr>
      <vt:lpstr>PowerPoint 演示文稿</vt:lpstr>
      <vt:lpstr>不使用条件编译的头文件</vt:lpstr>
      <vt:lpstr>使用条件编译的头文件</vt:lpstr>
      <vt:lpstr>5.6.2 外部变量与外部函数</vt:lpstr>
      <vt:lpstr>5.6.2 外部变量与外部函数</vt:lpstr>
      <vt:lpstr>综合实例—个人银行帐户管理程序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jhyx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</dc:creator>
  <cp:lastModifiedBy>悦然于心</cp:lastModifiedBy>
  <cp:revision>211</cp:revision>
  <dcterms:created xsi:type="dcterms:W3CDTF">2008-04-03T14:48:00Z</dcterms:created>
  <dcterms:modified xsi:type="dcterms:W3CDTF">2023-03-28T06:05:22Z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2B2ABB898ACD43E5B091A6F4E5378914</vt:lpwstr>
  </property>
</Properties>
</file>